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301" r:id="rId2"/>
    <p:sldId id="4747" r:id="rId3"/>
    <p:sldId id="4748" r:id="rId4"/>
    <p:sldId id="4756" r:id="rId5"/>
    <p:sldId id="4749" r:id="rId6"/>
    <p:sldId id="4750" r:id="rId7"/>
    <p:sldId id="4752" r:id="rId8"/>
    <p:sldId id="4751" r:id="rId9"/>
    <p:sldId id="4755" r:id="rId10"/>
    <p:sldId id="4753" r:id="rId11"/>
    <p:sldId id="4754" r:id="rId12"/>
    <p:sldId id="4731" r:id="rId13"/>
    <p:sldId id="4729" r:id="rId14"/>
    <p:sldId id="4757" r:id="rId15"/>
    <p:sldId id="4713" r:id="rId16"/>
    <p:sldId id="4760" r:id="rId17"/>
    <p:sldId id="4762" r:id="rId18"/>
    <p:sldId id="4758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A7A"/>
    <a:srgbClr val="2B7299"/>
    <a:srgbClr val="3691C4"/>
    <a:srgbClr val="3333CC"/>
    <a:srgbClr val="28688C"/>
    <a:srgbClr val="E5F1F7"/>
    <a:srgbClr val="4B9FCD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9785" autoAdjust="0"/>
  </p:normalViewPr>
  <p:slideViewPr>
    <p:cSldViewPr snapToGrid="0">
      <p:cViewPr varScale="1">
        <p:scale>
          <a:sx n="109" d="100"/>
          <a:sy n="109" d="100"/>
        </p:scale>
        <p:origin x="1422" y="78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96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GWPNET.COM\DFS\CY\S\E\NY\Economic%20Research\HOT\_SIGMA\sigma%202014-5%20Casualty\_workfiles\casualty%20international%20data%202014%20v1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tockChart>
        <c:ser>
          <c:idx val="0"/>
          <c:order val="0"/>
          <c:spPr>
            <a:ln w="28575">
              <a:noFill/>
            </a:ln>
          </c:spPr>
          <c:marker>
            <c:symbol val="none"/>
          </c:marker>
          <c:cat>
            <c:strRef>
              <c:f>tables!$B$66:$G$66</c:f>
              <c:strCache>
                <c:ptCount val="6"/>
                <c:pt idx="0">
                  <c:v>US</c:v>
                </c:pt>
                <c:pt idx="1">
                  <c:v>Canada</c:v>
                </c:pt>
                <c:pt idx="2">
                  <c:v>UK</c:v>
                </c:pt>
                <c:pt idx="3">
                  <c:v>Germany</c:v>
                </c:pt>
                <c:pt idx="4">
                  <c:v>France</c:v>
                </c:pt>
                <c:pt idx="5">
                  <c:v>Italy</c:v>
                </c:pt>
              </c:strCache>
            </c:strRef>
          </c:cat>
          <c:val>
            <c:numRef>
              <c:f>tables!$B$90:$G$90</c:f>
              <c:numCache>
                <c:formatCode>0%</c:formatCode>
                <c:ptCount val="6"/>
                <c:pt idx="0">
                  <c:v>4.539570954458387E-2</c:v>
                </c:pt>
                <c:pt idx="1">
                  <c:v>5.5050261523526815E-2</c:v>
                </c:pt>
                <c:pt idx="2">
                  <c:v>3.8837347773649382E-2</c:v>
                </c:pt>
                <c:pt idx="3">
                  <c:v>4.1492474619346728E-2</c:v>
                </c:pt>
                <c:pt idx="4">
                  <c:v>2.4437559328577104E-2</c:v>
                </c:pt>
                <c:pt idx="5">
                  <c:v>2.3747622483865399E-2</c:v>
                </c:pt>
              </c:numCache>
            </c:numRef>
          </c: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cat>
            <c:strRef>
              <c:f>tables!$B$66:$G$66</c:f>
              <c:strCache>
                <c:ptCount val="6"/>
                <c:pt idx="0">
                  <c:v>US</c:v>
                </c:pt>
                <c:pt idx="1">
                  <c:v>Canada</c:v>
                </c:pt>
                <c:pt idx="2">
                  <c:v>UK</c:v>
                </c:pt>
                <c:pt idx="3">
                  <c:v>Germany</c:v>
                </c:pt>
                <c:pt idx="4">
                  <c:v>France</c:v>
                </c:pt>
                <c:pt idx="5">
                  <c:v>Italy</c:v>
                </c:pt>
              </c:strCache>
            </c:strRef>
          </c:cat>
          <c:val>
            <c:numRef>
              <c:f>tables!$B$91:$G$91</c:f>
              <c:numCache>
                <c:formatCode>0%</c:formatCode>
                <c:ptCount val="6"/>
                <c:pt idx="0">
                  <c:v>4.539570954458387E-2</c:v>
                </c:pt>
                <c:pt idx="1">
                  <c:v>5.5050261523526815E-2</c:v>
                </c:pt>
                <c:pt idx="2">
                  <c:v>3.8837347773649382E-2</c:v>
                </c:pt>
                <c:pt idx="3">
                  <c:v>4.5952582716378525E-2</c:v>
                </c:pt>
                <c:pt idx="4">
                  <c:v>3.367490433180536E-2</c:v>
                </c:pt>
                <c:pt idx="5">
                  <c:v>0</c:v>
                </c:pt>
              </c:numCache>
            </c:numRef>
          </c: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accent3"/>
              </a:solidFill>
            </c:spPr>
          </c:marker>
          <c:cat>
            <c:strRef>
              <c:f>tables!$B$66:$G$66</c:f>
              <c:strCache>
                <c:ptCount val="6"/>
                <c:pt idx="0">
                  <c:v>US</c:v>
                </c:pt>
                <c:pt idx="1">
                  <c:v>Canada</c:v>
                </c:pt>
                <c:pt idx="2">
                  <c:v>UK</c:v>
                </c:pt>
                <c:pt idx="3">
                  <c:v>Germany</c:v>
                </c:pt>
                <c:pt idx="4">
                  <c:v>France</c:v>
                </c:pt>
                <c:pt idx="5">
                  <c:v>Italy</c:v>
                </c:pt>
              </c:strCache>
            </c:strRef>
          </c:cat>
          <c:val>
            <c:numRef>
              <c:f>tables!$B$92:$G$92</c:f>
              <c:numCache>
                <c:formatCode>0.0%</c:formatCode>
                <c:ptCount val="6"/>
                <c:pt idx="0">
                  <c:v>9.1113615938831494E-3</c:v>
                </c:pt>
                <c:pt idx="1">
                  <c:v>-9.0801863351035461E-3</c:v>
                </c:pt>
                <c:pt idx="2">
                  <c:v>-1.7364953510794479E-2</c:v>
                </c:pt>
                <c:pt idx="3">
                  <c:v>5.113024680100331E-3</c:v>
                </c:pt>
                <c:pt idx="4">
                  <c:v>-1.5599588742252091E-2</c:v>
                </c:pt>
                <c:pt idx="5">
                  <c:v>1.2832460733491757E-4</c:v>
                </c:pt>
              </c:numCache>
            </c:numRef>
          </c: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none"/>
          </c:marker>
          <c:cat>
            <c:strRef>
              <c:f>tables!$B$66:$G$66</c:f>
              <c:strCache>
                <c:ptCount val="6"/>
                <c:pt idx="0">
                  <c:v>US</c:v>
                </c:pt>
                <c:pt idx="1">
                  <c:v>Canada</c:v>
                </c:pt>
                <c:pt idx="2">
                  <c:v>UK</c:v>
                </c:pt>
                <c:pt idx="3">
                  <c:v>Germany</c:v>
                </c:pt>
                <c:pt idx="4">
                  <c:v>France</c:v>
                </c:pt>
                <c:pt idx="5">
                  <c:v>Italy</c:v>
                </c:pt>
              </c:strCache>
            </c:strRef>
          </c:cat>
          <c:val>
            <c:numRef>
              <c:f>tables!$B$93:$G$93</c:f>
              <c:numCache>
                <c:formatCode>0%</c:formatCode>
                <c:ptCount val="6"/>
                <c:pt idx="0">
                  <c:v>5.9384117802707449E-2</c:v>
                </c:pt>
                <c:pt idx="1">
                  <c:v>7.5065613996040698E-2</c:v>
                </c:pt>
                <c:pt idx="2">
                  <c:v>6.1313638624334324E-2</c:v>
                </c:pt>
                <c:pt idx="3">
                  <c:v>6.866670772181796E-2</c:v>
                </c:pt>
                <c:pt idx="4">
                  <c:v>3.3957863029444882E-2</c:v>
                </c:pt>
                <c:pt idx="5">
                  <c:v>4.6638361916464123E-2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  <a:headEnd type="none"/>
              <a:tailEnd type="oval" w="lg" len="lg"/>
            </a:ln>
          </c:spPr>
        </c:hiLowLines>
        <c:upDownBars>
          <c:gapWidth val="150"/>
          <c:upBars>
            <c:spPr>
              <a:solidFill>
                <a:schemeClr val="tx1">
                  <a:lumMod val="60000"/>
                  <a:lumOff val="40000"/>
                </a:schemeClr>
              </a:solidFill>
            </c:spPr>
          </c:upBars>
          <c:downBars/>
        </c:upDownBars>
        <c:axId val="302237408"/>
        <c:axId val="302242504"/>
      </c:stockChart>
      <c:catAx>
        <c:axId val="302237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302242504"/>
        <c:crosses val="autoZero"/>
        <c:auto val="1"/>
        <c:lblAlgn val="ctr"/>
        <c:lblOffset val="100"/>
        <c:noMultiLvlLbl val="0"/>
      </c:catAx>
      <c:valAx>
        <c:axId val="302242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spPr>
          <a:ln>
            <a:noFill/>
          </a:ln>
        </c:spPr>
        <c:crossAx val="3022374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Growth in Tort Costs, Current (Nominal) </a:t>
            </a:r>
            <a:r>
              <a:rPr lang="en-US" sz="1600" dirty="0" smtClean="0"/>
              <a:t>Dollars,1933-2011</a:t>
            </a:r>
            <a:endParaRPr lang="en-US" sz="1600" dirty="0"/>
          </a:p>
        </c:rich>
      </c:tx>
      <c:layout>
        <c:manualLayout>
          <c:xMode val="edge"/>
          <c:yMode val="edge"/>
          <c:x val="0.123718631505652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399329028861179E-2"/>
          <c:y val="8.4819367293883216E-2"/>
          <c:w val="0.90749837795620258"/>
          <c:h val="0.76325764399658413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'GDP v tort cost'!$D$8:$D$86</c:f>
              <c:strCache>
                <c:ptCount val="79"/>
                <c:pt idx="0">
                  <c:v>1933</c:v>
                </c:pt>
                <c:pt idx="1">
                  <c:v>1934</c:v>
                </c:pt>
                <c:pt idx="2">
                  <c:v>1935</c:v>
                </c:pt>
                <c:pt idx="3">
                  <c:v>1936</c:v>
                </c:pt>
                <c:pt idx="4">
                  <c:v>1937</c:v>
                </c:pt>
                <c:pt idx="5">
                  <c:v>1938</c:v>
                </c:pt>
                <c:pt idx="6">
                  <c:v>1939</c:v>
                </c:pt>
                <c:pt idx="7">
                  <c:v>1940</c:v>
                </c:pt>
                <c:pt idx="8">
                  <c:v>1941</c:v>
                </c:pt>
                <c:pt idx="9">
                  <c:v>1942</c:v>
                </c:pt>
                <c:pt idx="10">
                  <c:v>1943</c:v>
                </c:pt>
                <c:pt idx="11">
                  <c:v>1944</c:v>
                </c:pt>
                <c:pt idx="12">
                  <c:v>1945</c:v>
                </c:pt>
                <c:pt idx="13">
                  <c:v>1946</c:v>
                </c:pt>
                <c:pt idx="14">
                  <c:v>1947</c:v>
                </c:pt>
                <c:pt idx="15">
                  <c:v>1948</c:v>
                </c:pt>
                <c:pt idx="16">
                  <c:v>1949</c:v>
                </c:pt>
                <c:pt idx="17">
                  <c:v>1950</c:v>
                </c:pt>
                <c:pt idx="18">
                  <c:v>1951</c:v>
                </c:pt>
                <c:pt idx="19">
                  <c:v>1952</c:v>
                </c:pt>
                <c:pt idx="20">
                  <c:v>1953</c:v>
                </c:pt>
                <c:pt idx="21">
                  <c:v>1954</c:v>
                </c:pt>
                <c:pt idx="22">
                  <c:v>1955</c:v>
                </c:pt>
                <c:pt idx="23">
                  <c:v>1956</c:v>
                </c:pt>
                <c:pt idx="24">
                  <c:v>1957</c:v>
                </c:pt>
                <c:pt idx="25">
                  <c:v>1958</c:v>
                </c:pt>
                <c:pt idx="26">
                  <c:v>1959</c:v>
                </c:pt>
                <c:pt idx="27">
                  <c:v>1960</c:v>
                </c:pt>
                <c:pt idx="28">
                  <c:v>1961</c:v>
                </c:pt>
                <c:pt idx="29">
                  <c:v>1962</c:v>
                </c:pt>
                <c:pt idx="30">
                  <c:v>1963</c:v>
                </c:pt>
                <c:pt idx="31">
                  <c:v>1964</c:v>
                </c:pt>
                <c:pt idx="32">
                  <c:v>1965</c:v>
                </c:pt>
                <c:pt idx="33">
                  <c:v>1966</c:v>
                </c:pt>
                <c:pt idx="34">
                  <c:v>1967</c:v>
                </c:pt>
                <c:pt idx="35">
                  <c:v>1968</c:v>
                </c:pt>
                <c:pt idx="36">
                  <c:v>1969</c:v>
                </c:pt>
                <c:pt idx="37">
                  <c:v>1970</c:v>
                </c:pt>
                <c:pt idx="38">
                  <c:v>1971</c:v>
                </c:pt>
                <c:pt idx="39">
                  <c:v>1972</c:v>
                </c:pt>
                <c:pt idx="40">
                  <c:v>1973</c:v>
                </c:pt>
                <c:pt idx="41">
                  <c:v>1974</c:v>
                </c:pt>
                <c:pt idx="42">
                  <c:v>1975</c:v>
                </c:pt>
                <c:pt idx="43">
                  <c:v>1976</c:v>
                </c:pt>
                <c:pt idx="44">
                  <c:v>1977</c:v>
                </c:pt>
                <c:pt idx="45">
                  <c:v>1978</c:v>
                </c:pt>
                <c:pt idx="46">
                  <c:v>1979</c:v>
                </c:pt>
                <c:pt idx="47">
                  <c:v>1980</c:v>
                </c:pt>
                <c:pt idx="48">
                  <c:v>1981</c:v>
                </c:pt>
                <c:pt idx="49">
                  <c:v>1982</c:v>
                </c:pt>
                <c:pt idx="50">
                  <c:v>1983</c:v>
                </c:pt>
                <c:pt idx="51">
                  <c:v>1984</c:v>
                </c:pt>
                <c:pt idx="52">
                  <c:v>1985</c:v>
                </c:pt>
                <c:pt idx="53">
                  <c:v>1986</c:v>
                </c:pt>
                <c:pt idx="54">
                  <c:v>1987</c:v>
                </c:pt>
                <c:pt idx="55">
                  <c:v>1988</c:v>
                </c:pt>
                <c:pt idx="56">
                  <c:v>1989</c:v>
                </c:pt>
                <c:pt idx="57">
                  <c:v>1990</c:v>
                </c:pt>
                <c:pt idx="58">
                  <c:v>1991</c:v>
                </c:pt>
                <c:pt idx="59">
                  <c:v>1992</c:v>
                </c:pt>
                <c:pt idx="60">
                  <c:v>1993</c:v>
                </c:pt>
                <c:pt idx="61">
                  <c:v>1994</c:v>
                </c:pt>
                <c:pt idx="62">
                  <c:v>1995</c:v>
                </c:pt>
                <c:pt idx="63">
                  <c:v>1996</c:v>
                </c:pt>
                <c:pt idx="64">
                  <c:v>1997</c:v>
                </c:pt>
                <c:pt idx="65">
                  <c:v>1998</c:v>
                </c:pt>
                <c:pt idx="66">
                  <c:v>1999</c:v>
                </c:pt>
                <c:pt idx="67">
                  <c:v>2000</c:v>
                </c:pt>
                <c:pt idx="68">
                  <c:v>2001</c:v>
                </c:pt>
                <c:pt idx="69">
                  <c:v>2002</c:v>
                </c:pt>
                <c:pt idx="70">
                  <c:v>2003</c:v>
                </c:pt>
                <c:pt idx="71">
                  <c:v>2004</c:v>
                </c:pt>
                <c:pt idx="72">
                  <c:v>2005</c:v>
                </c:pt>
                <c:pt idx="73">
                  <c:v>2006</c:v>
                </c:pt>
                <c:pt idx="74">
                  <c:v>2007</c:v>
                </c:pt>
                <c:pt idx="75">
                  <c:v>2008</c:v>
                </c:pt>
                <c:pt idx="76">
                  <c:v>2009</c:v>
                </c:pt>
                <c:pt idx="77">
                  <c:v>2010</c:v>
                </c:pt>
                <c:pt idx="78">
                  <c:v>2011 *</c:v>
                </c:pt>
              </c:strCache>
            </c:strRef>
          </c:cat>
          <c:val>
            <c:numRef>
              <c:f>'GDP v tort cost'!$G$8:$G$86</c:f>
              <c:numCache>
                <c:formatCode>_(* #,##0_);_(* \(#,##0\);_(* "-"??_);_(@_)</c:formatCode>
                <c:ptCount val="79"/>
                <c:pt idx="0">
                  <c:v>343505</c:v>
                </c:pt>
                <c:pt idx="1">
                  <c:v>372724</c:v>
                </c:pt>
                <c:pt idx="2">
                  <c:v>402647</c:v>
                </c:pt>
                <c:pt idx="3">
                  <c:v>436948</c:v>
                </c:pt>
                <c:pt idx="4">
                  <c:v>482071</c:v>
                </c:pt>
                <c:pt idx="5">
                  <c:v>468099</c:v>
                </c:pt>
                <c:pt idx="6">
                  <c:v>468830</c:v>
                </c:pt>
                <c:pt idx="7">
                  <c:v>507234</c:v>
                </c:pt>
                <c:pt idx="8">
                  <c:v>572109</c:v>
                </c:pt>
                <c:pt idx="9">
                  <c:v>571828</c:v>
                </c:pt>
                <c:pt idx="10">
                  <c:v>548533</c:v>
                </c:pt>
                <c:pt idx="11">
                  <c:v>580060</c:v>
                </c:pt>
                <c:pt idx="12">
                  <c:v>722043</c:v>
                </c:pt>
                <c:pt idx="13">
                  <c:v>1046266</c:v>
                </c:pt>
                <c:pt idx="14">
                  <c:v>1298146</c:v>
                </c:pt>
                <c:pt idx="15">
                  <c:v>1488921</c:v>
                </c:pt>
                <c:pt idx="16">
                  <c:v>1624603</c:v>
                </c:pt>
                <c:pt idx="17">
                  <c:v>1809212</c:v>
                </c:pt>
                <c:pt idx="18">
                  <c:v>2286515</c:v>
                </c:pt>
                <c:pt idx="19">
                  <c:v>2685221</c:v>
                </c:pt>
                <c:pt idx="20">
                  <c:v>2969566</c:v>
                </c:pt>
                <c:pt idx="21">
                  <c:v>3097553</c:v>
                </c:pt>
                <c:pt idx="22">
                  <c:v>3413370</c:v>
                </c:pt>
                <c:pt idx="23">
                  <c:v>3905815</c:v>
                </c:pt>
                <c:pt idx="24">
                  <c:v>4507720</c:v>
                </c:pt>
                <c:pt idx="25">
                  <c:v>4855208</c:v>
                </c:pt>
                <c:pt idx="26">
                  <c:v>5220102</c:v>
                </c:pt>
                <c:pt idx="27">
                  <c:v>5445407</c:v>
                </c:pt>
                <c:pt idx="28">
                  <c:v>5664295</c:v>
                </c:pt>
                <c:pt idx="29">
                  <c:v>5989824</c:v>
                </c:pt>
                <c:pt idx="30">
                  <c:v>6614525</c:v>
                </c:pt>
                <c:pt idx="31">
                  <c:v>7270438</c:v>
                </c:pt>
                <c:pt idx="32">
                  <c:v>7948778</c:v>
                </c:pt>
                <c:pt idx="33">
                  <c:v>8738655</c:v>
                </c:pt>
                <c:pt idx="34">
                  <c:v>9608413</c:v>
                </c:pt>
                <c:pt idx="35">
                  <c:v>10607387</c:v>
                </c:pt>
                <c:pt idx="36">
                  <c:v>11984019</c:v>
                </c:pt>
                <c:pt idx="37">
                  <c:v>13869169</c:v>
                </c:pt>
                <c:pt idx="38">
                  <c:v>15020007</c:v>
                </c:pt>
                <c:pt idx="39">
                  <c:v>15679768</c:v>
                </c:pt>
                <c:pt idx="40">
                  <c:v>15184535</c:v>
                </c:pt>
                <c:pt idx="41">
                  <c:v>16461347</c:v>
                </c:pt>
                <c:pt idx="42">
                  <c:v>20033829</c:v>
                </c:pt>
                <c:pt idx="43">
                  <c:v>23353881</c:v>
                </c:pt>
                <c:pt idx="44">
                  <c:v>27967198</c:v>
                </c:pt>
                <c:pt idx="45">
                  <c:v>32672853</c:v>
                </c:pt>
                <c:pt idx="46">
                  <c:v>37038178</c:v>
                </c:pt>
                <c:pt idx="47">
                  <c:v>42670017</c:v>
                </c:pt>
                <c:pt idx="48">
                  <c:v>49241403</c:v>
                </c:pt>
                <c:pt idx="49">
                  <c:v>56716006</c:v>
                </c:pt>
                <c:pt idx="50">
                  <c:v>64425580</c:v>
                </c:pt>
                <c:pt idx="51">
                  <c:v>66944420</c:v>
                </c:pt>
                <c:pt idx="52">
                  <c:v>83680035</c:v>
                </c:pt>
                <c:pt idx="53">
                  <c:v>101687229</c:v>
                </c:pt>
                <c:pt idx="54">
                  <c:v>110514210</c:v>
                </c:pt>
                <c:pt idx="55">
                  <c:v>114010903</c:v>
                </c:pt>
                <c:pt idx="56">
                  <c:v>126168398</c:v>
                </c:pt>
                <c:pt idx="57">
                  <c:v>130162912</c:v>
                </c:pt>
                <c:pt idx="58">
                  <c:v>131615300</c:v>
                </c:pt>
                <c:pt idx="59">
                  <c:v>140168525</c:v>
                </c:pt>
                <c:pt idx="60">
                  <c:v>143199545</c:v>
                </c:pt>
                <c:pt idx="61">
                  <c:v>147834629</c:v>
                </c:pt>
                <c:pt idx="62">
                  <c:v>158366422</c:v>
                </c:pt>
                <c:pt idx="63">
                  <c:v>154537227</c:v>
                </c:pt>
                <c:pt idx="64">
                  <c:v>153802916</c:v>
                </c:pt>
                <c:pt idx="65">
                  <c:v>165232729</c:v>
                </c:pt>
                <c:pt idx="66">
                  <c:v>168101297</c:v>
                </c:pt>
                <c:pt idx="67">
                  <c:v>179080939</c:v>
                </c:pt>
                <c:pt idx="68">
                  <c:v>205355553</c:v>
                </c:pt>
                <c:pt idx="69">
                  <c:v>232918858</c:v>
                </c:pt>
                <c:pt idx="70">
                  <c:v>245691693</c:v>
                </c:pt>
                <c:pt idx="71">
                  <c:v>260341861</c:v>
                </c:pt>
                <c:pt idx="72">
                  <c:v>261420332</c:v>
                </c:pt>
                <c:pt idx="73">
                  <c:v>246901402</c:v>
                </c:pt>
                <c:pt idx="74">
                  <c:v>251989138</c:v>
                </c:pt>
                <c:pt idx="75">
                  <c:v>254881344</c:v>
                </c:pt>
                <c:pt idx="76">
                  <c:v>251772904</c:v>
                </c:pt>
                <c:pt idx="77">
                  <c:v>264625589</c:v>
                </c:pt>
                <c:pt idx="78">
                  <c:v>252749478.79999998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5676456"/>
        <c:axId val="305671752"/>
      </c:lineChart>
      <c:catAx>
        <c:axId val="305676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671752"/>
        <c:crosses val="autoZero"/>
        <c:auto val="1"/>
        <c:lblAlgn val="ctr"/>
        <c:lblOffset val="100"/>
        <c:noMultiLvlLbl val="0"/>
      </c:catAx>
      <c:valAx>
        <c:axId val="305671752"/>
        <c:scaling>
          <c:orientation val="minMax"/>
          <c:max val="3000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Billions of Dollars</a:t>
                </a:r>
              </a:p>
            </c:rich>
          </c:tx>
          <c:overlay val="0"/>
        </c:title>
        <c:numFmt formatCode="#,,;\-#,," sourceLinked="0"/>
        <c:majorTickMark val="out"/>
        <c:minorTickMark val="none"/>
        <c:tickLblPos val="nextTo"/>
        <c:crossAx val="305676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65152E-BCCC-4541-9434-6294DE38F56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EE7BA0-629C-4B85-B4AD-7E22DED1A99C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Data Breach Event</a:t>
          </a:r>
          <a:endParaRPr lang="en-US" dirty="0">
            <a:solidFill>
              <a:schemeClr val="bg1"/>
            </a:solidFill>
          </a:endParaRPr>
        </a:p>
      </dgm:t>
    </dgm:pt>
    <dgm:pt modelId="{1567C19D-C1BB-49DD-8291-657F4EEF2DF7}" type="parTrans" cxnId="{6CEEA439-2F00-4982-9871-503A5365E2DF}">
      <dgm:prSet/>
      <dgm:spPr/>
      <dgm:t>
        <a:bodyPr/>
        <a:lstStyle/>
        <a:p>
          <a:endParaRPr lang="en-US"/>
        </a:p>
      </dgm:t>
    </dgm:pt>
    <dgm:pt modelId="{089A64FA-F977-4B37-B89F-2EF8C1433DDF}" type="sibTrans" cxnId="{6CEEA439-2F00-4982-9871-503A5365E2DF}">
      <dgm:prSet/>
      <dgm:spPr/>
      <dgm:t>
        <a:bodyPr/>
        <a:lstStyle/>
        <a:p>
          <a:endParaRPr lang="en-US"/>
        </a:p>
      </dgm:t>
    </dgm:pt>
    <dgm:pt modelId="{5F82ADDF-1E91-467C-A264-860ED8DCA426}">
      <dgm:prSet phldrT="[Text]" custT="1"/>
      <dgm:spPr/>
      <dgm:t>
        <a:bodyPr/>
        <a:lstStyle/>
        <a:p>
          <a:r>
            <a:rPr lang="en-US" sz="1600" dirty="0" smtClean="0"/>
            <a:t>Costs of notifying affecting individuals </a:t>
          </a:r>
          <a:endParaRPr lang="en-US" sz="1600" dirty="0"/>
        </a:p>
      </dgm:t>
    </dgm:pt>
    <dgm:pt modelId="{B29318E9-7C07-4CD5-9C1C-11978CFFCA78}" type="parTrans" cxnId="{7B70DE45-1D9C-4F31-894D-914B84C1AD81}">
      <dgm:prSet/>
      <dgm:spPr/>
      <dgm:t>
        <a:bodyPr/>
        <a:lstStyle/>
        <a:p>
          <a:endParaRPr lang="en-US"/>
        </a:p>
      </dgm:t>
    </dgm:pt>
    <dgm:pt modelId="{0CE931A9-4842-44F8-A23A-CE7B9271682A}" type="sibTrans" cxnId="{7B70DE45-1D9C-4F31-894D-914B84C1AD81}">
      <dgm:prSet/>
      <dgm:spPr/>
      <dgm:t>
        <a:bodyPr/>
        <a:lstStyle/>
        <a:p>
          <a:endParaRPr lang="en-US"/>
        </a:p>
      </dgm:t>
    </dgm:pt>
    <dgm:pt modelId="{6BBC841D-9638-41ED-BDD4-2259171F964B}">
      <dgm:prSet phldrT="[Text]"/>
      <dgm:spPr/>
      <dgm:t>
        <a:bodyPr/>
        <a:lstStyle/>
        <a:p>
          <a:r>
            <a:rPr lang="en-US" dirty="0" smtClean="0"/>
            <a:t>Defense and settlement costs</a:t>
          </a:r>
          <a:endParaRPr lang="en-US" dirty="0"/>
        </a:p>
      </dgm:t>
    </dgm:pt>
    <dgm:pt modelId="{E9612BF7-8DF6-43D8-9F23-D6B69FB5EE55}" type="parTrans" cxnId="{51978744-9307-4E70-9402-D828F43DA9D1}">
      <dgm:prSet/>
      <dgm:spPr/>
      <dgm:t>
        <a:bodyPr/>
        <a:lstStyle/>
        <a:p>
          <a:endParaRPr lang="en-US"/>
        </a:p>
      </dgm:t>
    </dgm:pt>
    <dgm:pt modelId="{3B0261EE-CFB6-48AB-8E0B-0449F35B4D72}" type="sibTrans" cxnId="{51978744-9307-4E70-9402-D828F43DA9D1}">
      <dgm:prSet/>
      <dgm:spPr/>
      <dgm:t>
        <a:bodyPr/>
        <a:lstStyle/>
        <a:p>
          <a:endParaRPr lang="en-US"/>
        </a:p>
      </dgm:t>
    </dgm:pt>
    <dgm:pt modelId="{DDE525F0-70D8-45F0-9682-5D1D4141DDC1}">
      <dgm:prSet phldrT="[Text]" custT="1"/>
      <dgm:spPr/>
      <dgm:t>
        <a:bodyPr/>
        <a:lstStyle/>
        <a:p>
          <a:r>
            <a:rPr lang="en-US" sz="1600" dirty="0" smtClean="0"/>
            <a:t>Lost customers and damaged reputation</a:t>
          </a:r>
          <a:endParaRPr lang="en-US" sz="1600" dirty="0"/>
        </a:p>
      </dgm:t>
    </dgm:pt>
    <dgm:pt modelId="{8EACBA72-0736-4829-BF79-2B5DEFF075E3}" type="parTrans" cxnId="{56860E61-6CFD-4773-8191-2F5031C8B89E}">
      <dgm:prSet/>
      <dgm:spPr/>
      <dgm:t>
        <a:bodyPr/>
        <a:lstStyle/>
        <a:p>
          <a:endParaRPr lang="en-US"/>
        </a:p>
      </dgm:t>
    </dgm:pt>
    <dgm:pt modelId="{FE6DE75F-9137-46B6-9AE9-0545233FF6B3}" type="sibTrans" cxnId="{56860E61-6CFD-4773-8191-2F5031C8B89E}">
      <dgm:prSet/>
      <dgm:spPr/>
      <dgm:t>
        <a:bodyPr/>
        <a:lstStyle/>
        <a:p>
          <a:endParaRPr lang="en-US"/>
        </a:p>
      </dgm:t>
    </dgm:pt>
    <dgm:pt modelId="{9321480D-3849-499F-9149-3F1E97383D0E}">
      <dgm:prSet phldrT="[Text]"/>
      <dgm:spPr/>
      <dgm:t>
        <a:bodyPr/>
        <a:lstStyle/>
        <a:p>
          <a:endParaRPr lang="en-US" dirty="0"/>
        </a:p>
      </dgm:t>
    </dgm:pt>
    <dgm:pt modelId="{3BAF80CF-93F2-486D-9D21-FD2B5778DFD2}" type="parTrans" cxnId="{8BEF2BAD-EC03-4781-A20C-BC1E0B655708}">
      <dgm:prSet/>
      <dgm:spPr/>
      <dgm:t>
        <a:bodyPr/>
        <a:lstStyle/>
        <a:p>
          <a:endParaRPr lang="en-US"/>
        </a:p>
      </dgm:t>
    </dgm:pt>
    <dgm:pt modelId="{558F8CCC-40FC-40E0-B992-4EB1CD746BC2}" type="sibTrans" cxnId="{8BEF2BAD-EC03-4781-A20C-BC1E0B655708}">
      <dgm:prSet/>
      <dgm:spPr/>
      <dgm:t>
        <a:bodyPr/>
        <a:lstStyle/>
        <a:p>
          <a:endParaRPr lang="en-US"/>
        </a:p>
      </dgm:t>
    </dgm:pt>
    <dgm:pt modelId="{B0602C1E-C48C-4D54-B662-B174A3E82681}">
      <dgm:prSet phldrT="[Text]" custT="1"/>
      <dgm:spPr/>
      <dgm:t>
        <a:bodyPr/>
        <a:lstStyle/>
        <a:p>
          <a:r>
            <a:rPr lang="en-US" sz="1600" dirty="0" smtClean="0"/>
            <a:t>Cyber extortion payments</a:t>
          </a:r>
          <a:endParaRPr lang="en-US" sz="1600" dirty="0"/>
        </a:p>
      </dgm:t>
    </dgm:pt>
    <dgm:pt modelId="{5AAF6B1F-FFD4-4287-9E40-00DD33C9EB39}" type="parTrans" cxnId="{0A89056E-30BD-4E92-A91D-BC7E7AB6775A}">
      <dgm:prSet/>
      <dgm:spPr/>
      <dgm:t>
        <a:bodyPr/>
        <a:lstStyle/>
        <a:p>
          <a:endParaRPr lang="en-US"/>
        </a:p>
      </dgm:t>
    </dgm:pt>
    <dgm:pt modelId="{CDEFA36E-4644-4641-9516-600D197FFF57}" type="sibTrans" cxnId="{0A89056E-30BD-4E92-A91D-BC7E7AB6775A}">
      <dgm:prSet/>
      <dgm:spPr/>
      <dgm:t>
        <a:bodyPr/>
        <a:lstStyle/>
        <a:p>
          <a:endParaRPr lang="en-US"/>
        </a:p>
      </dgm:t>
    </dgm:pt>
    <dgm:pt modelId="{847C7364-11AA-4DC2-925F-B3CBC54ECB48}">
      <dgm:prSet phldrT="[Text]" custT="1"/>
      <dgm:spPr/>
      <dgm:t>
        <a:bodyPr/>
        <a:lstStyle/>
        <a:p>
          <a:r>
            <a:rPr lang="en-US" sz="1600" dirty="0" smtClean="0"/>
            <a:t>Costs of notifying regulatory authorities</a:t>
          </a:r>
          <a:endParaRPr lang="en-US" sz="1600" dirty="0"/>
        </a:p>
      </dgm:t>
    </dgm:pt>
    <dgm:pt modelId="{B786CD19-95D2-4F8F-820A-CD58EEB81FF8}" type="parTrans" cxnId="{667D5494-5CE0-4FF2-9EFE-BB06FF1E7442}">
      <dgm:prSet/>
      <dgm:spPr/>
      <dgm:t>
        <a:bodyPr/>
        <a:lstStyle/>
        <a:p>
          <a:endParaRPr lang="en-US"/>
        </a:p>
      </dgm:t>
    </dgm:pt>
    <dgm:pt modelId="{6E00D103-71AA-4332-BF43-7EFE48F32CAE}" type="sibTrans" cxnId="{667D5494-5CE0-4FF2-9EFE-BB06FF1E7442}">
      <dgm:prSet/>
      <dgm:spPr/>
      <dgm:t>
        <a:bodyPr/>
        <a:lstStyle/>
        <a:p>
          <a:endParaRPr lang="en-US"/>
        </a:p>
      </dgm:t>
    </dgm:pt>
    <dgm:pt modelId="{D45ADFEC-7227-45ED-80AA-E792832CF994}">
      <dgm:prSet phldrT="[Text]"/>
      <dgm:spPr/>
      <dgm:t>
        <a:bodyPr/>
        <a:lstStyle/>
        <a:p>
          <a:endParaRPr lang="en-US" dirty="0"/>
        </a:p>
      </dgm:t>
    </dgm:pt>
    <dgm:pt modelId="{5DBF9A8A-DA02-424B-8E1F-E988E5B6820B}" type="parTrans" cxnId="{0E8F3568-C0A8-400B-800B-B90C07804FBA}">
      <dgm:prSet/>
      <dgm:spPr/>
      <dgm:t>
        <a:bodyPr/>
        <a:lstStyle/>
        <a:p>
          <a:endParaRPr lang="en-US"/>
        </a:p>
      </dgm:t>
    </dgm:pt>
    <dgm:pt modelId="{4902897B-FE49-4618-BC95-92338A266511}" type="sibTrans" cxnId="{0E8F3568-C0A8-400B-800B-B90C07804FBA}">
      <dgm:prSet/>
      <dgm:spPr/>
      <dgm:t>
        <a:bodyPr/>
        <a:lstStyle/>
        <a:p>
          <a:endParaRPr lang="en-US"/>
        </a:p>
      </dgm:t>
    </dgm:pt>
    <dgm:pt modelId="{4B42B842-6B2E-4003-A569-8DB2D07605DE}">
      <dgm:prSet phldrT="[Text]"/>
      <dgm:spPr/>
      <dgm:t>
        <a:bodyPr/>
        <a:lstStyle/>
        <a:p>
          <a:endParaRPr lang="en-US" dirty="0"/>
        </a:p>
      </dgm:t>
    </dgm:pt>
    <dgm:pt modelId="{95E955F2-DC47-4E59-8C4C-A157DBA07121}" type="parTrans" cxnId="{91E38686-48A5-4514-A469-7C3FFADC0D37}">
      <dgm:prSet/>
      <dgm:spPr/>
      <dgm:t>
        <a:bodyPr/>
        <a:lstStyle/>
        <a:p>
          <a:endParaRPr lang="en-US"/>
        </a:p>
      </dgm:t>
    </dgm:pt>
    <dgm:pt modelId="{39887C53-1830-4F8D-801B-AAFF4BEE6A73}" type="sibTrans" cxnId="{91E38686-48A5-4514-A469-7C3FFADC0D37}">
      <dgm:prSet/>
      <dgm:spPr/>
      <dgm:t>
        <a:bodyPr/>
        <a:lstStyle/>
        <a:p>
          <a:endParaRPr lang="en-US"/>
        </a:p>
      </dgm:t>
    </dgm:pt>
    <dgm:pt modelId="{F238AA70-11E4-4313-A751-C3893A93367B}">
      <dgm:prSet phldrT="[Text]" custT="1"/>
      <dgm:spPr/>
      <dgm:t>
        <a:bodyPr/>
        <a:lstStyle/>
        <a:p>
          <a:endParaRPr lang="en-US"/>
        </a:p>
      </dgm:t>
    </dgm:pt>
    <dgm:pt modelId="{E3912C89-D80E-468E-BD43-AD61106A2D9F}" type="parTrans" cxnId="{1D7F9148-6C95-4356-9711-FE690AD5DDDC}">
      <dgm:prSet/>
      <dgm:spPr/>
      <dgm:t>
        <a:bodyPr/>
        <a:lstStyle/>
        <a:p>
          <a:endParaRPr lang="en-US"/>
        </a:p>
      </dgm:t>
    </dgm:pt>
    <dgm:pt modelId="{479F126A-6D40-4053-B9AC-BFFB06DFC8FD}" type="sibTrans" cxnId="{1D7F9148-6C95-4356-9711-FE690AD5DDDC}">
      <dgm:prSet/>
      <dgm:spPr/>
      <dgm:t>
        <a:bodyPr/>
        <a:lstStyle/>
        <a:p>
          <a:endParaRPr lang="en-US"/>
        </a:p>
      </dgm:t>
    </dgm:pt>
    <dgm:pt modelId="{BB9CDE7A-964C-41EA-9FA4-73AAEF6C8C87}">
      <dgm:prSet phldrT="[Text]" custT="1"/>
      <dgm:spPr/>
      <dgm:t>
        <a:bodyPr/>
        <a:lstStyle/>
        <a:p>
          <a:r>
            <a:rPr lang="en-US" sz="1600" dirty="0" smtClean="0"/>
            <a:t>Regulatory fines at home &amp; abroad</a:t>
          </a:r>
          <a:endParaRPr lang="en-US" sz="1600" dirty="0"/>
        </a:p>
      </dgm:t>
    </dgm:pt>
    <dgm:pt modelId="{0DB401ED-9501-47A0-9722-FFB671C5363B}" type="parTrans" cxnId="{B0D646C6-1166-4397-A81A-56DA55EB74D4}">
      <dgm:prSet/>
      <dgm:spPr/>
      <dgm:t>
        <a:bodyPr/>
        <a:lstStyle/>
        <a:p>
          <a:endParaRPr lang="en-US"/>
        </a:p>
      </dgm:t>
    </dgm:pt>
    <dgm:pt modelId="{675EE0BE-E249-4D58-9275-65AB4D4FF5B0}" type="sibTrans" cxnId="{B0D646C6-1166-4397-A81A-56DA55EB74D4}">
      <dgm:prSet/>
      <dgm:spPr/>
      <dgm:t>
        <a:bodyPr/>
        <a:lstStyle/>
        <a:p>
          <a:endParaRPr lang="en-US"/>
        </a:p>
      </dgm:t>
    </dgm:pt>
    <dgm:pt modelId="{5E3C44D8-D7C4-4741-BFE7-B40E83E0810E}">
      <dgm:prSet phldrT="[Text]" custT="1"/>
      <dgm:spPr/>
      <dgm:t>
        <a:bodyPr/>
        <a:lstStyle/>
        <a:p>
          <a:r>
            <a:rPr lang="en-US" sz="1600" dirty="0" smtClean="0"/>
            <a:t>Business Income Loss</a:t>
          </a:r>
          <a:endParaRPr lang="en-US" sz="1600" dirty="0"/>
        </a:p>
      </dgm:t>
    </dgm:pt>
    <dgm:pt modelId="{419C214F-5B37-41C8-8489-BA7258B8F6B9}" type="parTrans" cxnId="{D40570A0-350A-4577-AEBF-FFECE0FBD67E}">
      <dgm:prSet/>
      <dgm:spPr/>
      <dgm:t>
        <a:bodyPr/>
        <a:lstStyle/>
        <a:p>
          <a:endParaRPr lang="en-US"/>
        </a:p>
      </dgm:t>
    </dgm:pt>
    <dgm:pt modelId="{23022F15-57E7-4484-A5E9-2EC47C0A06E3}" type="sibTrans" cxnId="{D40570A0-350A-4577-AEBF-FFECE0FBD67E}">
      <dgm:prSet/>
      <dgm:spPr/>
      <dgm:t>
        <a:bodyPr/>
        <a:lstStyle/>
        <a:p>
          <a:endParaRPr lang="en-US"/>
        </a:p>
      </dgm:t>
    </dgm:pt>
    <dgm:pt modelId="{84B2A22D-953A-4877-BEBA-FF0CC0260630}" type="pres">
      <dgm:prSet presAssocID="{BB65152E-BCCC-4541-9434-6294DE38F56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C1CC195-821B-4304-9293-2FDD928A06EE}" type="pres">
      <dgm:prSet presAssocID="{1AEE7BA0-629C-4B85-B4AD-7E22DED1A99C}" presName="singleCycle" presStyleCnt="0"/>
      <dgm:spPr/>
    </dgm:pt>
    <dgm:pt modelId="{F2D50769-82FD-4084-8E03-110D6579274B}" type="pres">
      <dgm:prSet presAssocID="{1AEE7BA0-629C-4B85-B4AD-7E22DED1A99C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52BDA42-9255-444F-BF4F-48E006951B2F}" type="pres">
      <dgm:prSet presAssocID="{B29318E9-7C07-4CD5-9C1C-11978CFFCA78}" presName="Name56" presStyleLbl="parChTrans1D2" presStyleIdx="0" presStyleCnt="7"/>
      <dgm:spPr/>
      <dgm:t>
        <a:bodyPr/>
        <a:lstStyle/>
        <a:p>
          <a:endParaRPr lang="en-US"/>
        </a:p>
      </dgm:t>
    </dgm:pt>
    <dgm:pt modelId="{6CD08984-0F29-4332-9FF8-AC58E7CEEB64}" type="pres">
      <dgm:prSet presAssocID="{5F82ADDF-1E91-467C-A264-860ED8DCA426}" presName="text0" presStyleLbl="node1" presStyleIdx="1" presStyleCnt="8" custScaleX="156983" custRadScaleRad="99038" custRadScaleInc="-5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E4B6F-5BC6-4833-8340-6DC678159372}" type="pres">
      <dgm:prSet presAssocID="{E9612BF7-8DF6-43D8-9F23-D6B69FB5EE55}" presName="Name56" presStyleLbl="parChTrans1D2" presStyleIdx="1" presStyleCnt="7"/>
      <dgm:spPr/>
      <dgm:t>
        <a:bodyPr/>
        <a:lstStyle/>
        <a:p>
          <a:endParaRPr lang="en-US"/>
        </a:p>
      </dgm:t>
    </dgm:pt>
    <dgm:pt modelId="{9085E4C5-3192-416F-86F0-ABBA20B2171B}" type="pres">
      <dgm:prSet presAssocID="{6BBC841D-9638-41ED-BDD4-2259171F964B}" presName="text0" presStyleLbl="node1" presStyleIdx="2" presStyleCnt="8" custScaleX="169376" custScaleY="106338" custRadScaleRad="122303" custRadScaleInc="29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13E86-89D2-4212-AEED-7FBC7097AEBA}" type="pres">
      <dgm:prSet presAssocID="{8EACBA72-0736-4829-BF79-2B5DEFF075E3}" presName="Name56" presStyleLbl="parChTrans1D2" presStyleIdx="2" presStyleCnt="7"/>
      <dgm:spPr/>
      <dgm:t>
        <a:bodyPr/>
        <a:lstStyle/>
        <a:p>
          <a:endParaRPr lang="en-US"/>
        </a:p>
      </dgm:t>
    </dgm:pt>
    <dgm:pt modelId="{5FE1A525-6534-451B-8D78-FB9676DF26AD}" type="pres">
      <dgm:prSet presAssocID="{DDE525F0-70D8-45F0-9682-5D1D4141DDC1}" presName="text0" presStyleLbl="node1" presStyleIdx="3" presStyleCnt="8" custScaleX="181840" custScaleY="82543" custRadScaleRad="111481" custRadScaleInc="-54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10663-8C4C-4B90-9C61-0833B6F849A5}" type="pres">
      <dgm:prSet presAssocID="{5AAF6B1F-FFD4-4287-9E40-00DD33C9EB39}" presName="Name56" presStyleLbl="parChTrans1D2" presStyleIdx="3" presStyleCnt="7"/>
      <dgm:spPr/>
      <dgm:t>
        <a:bodyPr/>
        <a:lstStyle/>
        <a:p>
          <a:endParaRPr lang="en-US"/>
        </a:p>
      </dgm:t>
    </dgm:pt>
    <dgm:pt modelId="{9F2A84AB-C033-4C2A-AEC3-50C6B90266E5}" type="pres">
      <dgm:prSet presAssocID="{B0602C1E-C48C-4D54-B662-B174A3E82681}" presName="text0" presStyleLbl="node1" presStyleIdx="4" presStyleCnt="8" custScaleX="183622" custScaleY="77456" custRadScaleRad="134561" custRadScaleInc="-131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57D84-431E-47DE-B7A5-2230E9C33475}" type="pres">
      <dgm:prSet presAssocID="{419C214F-5B37-41C8-8489-BA7258B8F6B9}" presName="Name56" presStyleLbl="parChTrans1D2" presStyleIdx="4" presStyleCnt="7"/>
      <dgm:spPr/>
      <dgm:t>
        <a:bodyPr/>
        <a:lstStyle/>
        <a:p>
          <a:endParaRPr lang="en-US"/>
        </a:p>
      </dgm:t>
    </dgm:pt>
    <dgm:pt modelId="{D52CB5E7-AF9C-4FD2-9476-BEB2B98D0511}" type="pres">
      <dgm:prSet presAssocID="{5E3C44D8-D7C4-4741-BFE7-B40E83E0810E}" presName="text0" presStyleLbl="node1" presStyleIdx="5" presStyleCnt="8" custScaleX="171241" custScaleY="65724" custRadScaleRad="97661" custRadScaleInc="-100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04EC1-DC11-4F75-8AF3-AA81E7A85C4C}" type="pres">
      <dgm:prSet presAssocID="{0DB401ED-9501-47A0-9722-FFB671C5363B}" presName="Name56" presStyleLbl="parChTrans1D2" presStyleIdx="5" presStyleCnt="7"/>
      <dgm:spPr/>
      <dgm:t>
        <a:bodyPr/>
        <a:lstStyle/>
        <a:p>
          <a:endParaRPr lang="en-US"/>
        </a:p>
      </dgm:t>
    </dgm:pt>
    <dgm:pt modelId="{034AE756-2580-4AA7-99D3-C950C00E90B8}" type="pres">
      <dgm:prSet presAssocID="{BB9CDE7A-964C-41EA-9FA4-73AAEF6C8C87}" presName="text0" presStyleLbl="node1" presStyleIdx="6" presStyleCnt="8" custScaleX="151172" custRadScaleRad="109930" custRadScaleInc="49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700EE-352D-47CD-BDBB-368BAD1A15C3}" type="pres">
      <dgm:prSet presAssocID="{B786CD19-95D2-4F8F-820A-CD58EEB81FF8}" presName="Name56" presStyleLbl="parChTrans1D2" presStyleIdx="6" presStyleCnt="7"/>
      <dgm:spPr/>
      <dgm:t>
        <a:bodyPr/>
        <a:lstStyle/>
        <a:p>
          <a:endParaRPr lang="en-US"/>
        </a:p>
      </dgm:t>
    </dgm:pt>
    <dgm:pt modelId="{3B13E823-8352-42F1-9CF9-3137D4F8DADE}" type="pres">
      <dgm:prSet presAssocID="{847C7364-11AA-4DC2-925F-B3CBC54ECB48}" presName="text0" presStyleLbl="node1" presStyleIdx="7" presStyleCnt="8" custScaleX="174123" custRadScaleRad="122254" custRadScaleInc="-20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D646C6-1166-4397-A81A-56DA55EB74D4}" srcId="{1AEE7BA0-629C-4B85-B4AD-7E22DED1A99C}" destId="{BB9CDE7A-964C-41EA-9FA4-73AAEF6C8C87}" srcOrd="5" destOrd="0" parTransId="{0DB401ED-9501-47A0-9722-FFB671C5363B}" sibTransId="{675EE0BE-E249-4D58-9275-65AB4D4FF5B0}"/>
    <dgm:cxn modelId="{0E8F3568-C0A8-400B-800B-B90C07804FBA}" srcId="{1AEE7BA0-629C-4B85-B4AD-7E22DED1A99C}" destId="{D45ADFEC-7227-45ED-80AA-E792832CF994}" srcOrd="7" destOrd="0" parTransId="{5DBF9A8A-DA02-424B-8E1F-E988E5B6820B}" sibTransId="{4902897B-FE49-4618-BC95-92338A266511}"/>
    <dgm:cxn modelId="{91E38686-48A5-4514-A469-7C3FFADC0D37}" srcId="{BB65152E-BCCC-4541-9434-6294DE38F568}" destId="{4B42B842-6B2E-4003-A569-8DB2D07605DE}" srcOrd="1" destOrd="0" parTransId="{95E955F2-DC47-4E59-8C4C-A157DBA07121}" sibTransId="{39887C53-1830-4F8D-801B-AAFF4BEE6A73}"/>
    <dgm:cxn modelId="{F30E6F37-7575-40DC-9656-D5950AA1FA5E}" type="presOf" srcId="{0DB401ED-9501-47A0-9722-FFB671C5363B}" destId="{80D04EC1-DC11-4F75-8AF3-AA81E7A85C4C}" srcOrd="0" destOrd="0" presId="urn:microsoft.com/office/officeart/2008/layout/RadialCluster"/>
    <dgm:cxn modelId="{564C73D4-4AC7-4464-89C5-14523721CEF5}" type="presOf" srcId="{B0602C1E-C48C-4D54-B662-B174A3E82681}" destId="{9F2A84AB-C033-4C2A-AEC3-50C6B90266E5}" srcOrd="0" destOrd="0" presId="urn:microsoft.com/office/officeart/2008/layout/RadialCluster"/>
    <dgm:cxn modelId="{72C87692-DD48-4740-AF7D-937A26B8CFC7}" type="presOf" srcId="{BB9CDE7A-964C-41EA-9FA4-73AAEF6C8C87}" destId="{034AE756-2580-4AA7-99D3-C950C00E90B8}" srcOrd="0" destOrd="0" presId="urn:microsoft.com/office/officeart/2008/layout/RadialCluster"/>
    <dgm:cxn modelId="{8BEF2BAD-EC03-4781-A20C-BC1E0B655708}" srcId="{4B42B842-6B2E-4003-A569-8DB2D07605DE}" destId="{9321480D-3849-499F-9149-3F1E97383D0E}" srcOrd="0" destOrd="0" parTransId="{3BAF80CF-93F2-486D-9D21-FD2B5778DFD2}" sibTransId="{558F8CCC-40FC-40E0-B992-4EB1CD746BC2}"/>
    <dgm:cxn modelId="{6873744B-F9DD-4115-BB42-E8F52CB7F6DE}" type="presOf" srcId="{DDE525F0-70D8-45F0-9682-5D1D4141DDC1}" destId="{5FE1A525-6534-451B-8D78-FB9676DF26AD}" srcOrd="0" destOrd="0" presId="urn:microsoft.com/office/officeart/2008/layout/RadialCluster"/>
    <dgm:cxn modelId="{3E9E3EA1-7A28-439F-AD11-5CE058207402}" type="presOf" srcId="{6BBC841D-9638-41ED-BDD4-2259171F964B}" destId="{9085E4C5-3192-416F-86F0-ABBA20B2171B}" srcOrd="0" destOrd="0" presId="urn:microsoft.com/office/officeart/2008/layout/RadialCluster"/>
    <dgm:cxn modelId="{51978744-9307-4E70-9402-D828F43DA9D1}" srcId="{1AEE7BA0-629C-4B85-B4AD-7E22DED1A99C}" destId="{6BBC841D-9638-41ED-BDD4-2259171F964B}" srcOrd="1" destOrd="0" parTransId="{E9612BF7-8DF6-43D8-9F23-D6B69FB5EE55}" sibTransId="{3B0261EE-CFB6-48AB-8E0B-0449F35B4D72}"/>
    <dgm:cxn modelId="{341C6068-B6C6-433A-A4F0-32651F7CE764}" type="presOf" srcId="{B29318E9-7C07-4CD5-9C1C-11978CFFCA78}" destId="{652BDA42-9255-444F-BF4F-48E006951B2F}" srcOrd="0" destOrd="0" presId="urn:microsoft.com/office/officeart/2008/layout/RadialCluster"/>
    <dgm:cxn modelId="{0A7D1B6C-A935-4F52-B141-0BEE7F16E970}" type="presOf" srcId="{5F82ADDF-1E91-467C-A264-860ED8DCA426}" destId="{6CD08984-0F29-4332-9FF8-AC58E7CEEB64}" srcOrd="0" destOrd="0" presId="urn:microsoft.com/office/officeart/2008/layout/RadialCluster"/>
    <dgm:cxn modelId="{2EF6C42E-A0D3-4CDA-9308-26713D1B39A1}" type="presOf" srcId="{BB65152E-BCCC-4541-9434-6294DE38F568}" destId="{84B2A22D-953A-4877-BEBA-FF0CC0260630}" srcOrd="0" destOrd="0" presId="urn:microsoft.com/office/officeart/2008/layout/RadialCluster"/>
    <dgm:cxn modelId="{FCAFA1BB-F948-447C-AF8E-0C062DFC358B}" type="presOf" srcId="{B786CD19-95D2-4F8F-820A-CD58EEB81FF8}" destId="{91D700EE-352D-47CD-BDBB-368BAD1A15C3}" srcOrd="0" destOrd="0" presId="urn:microsoft.com/office/officeart/2008/layout/RadialCluster"/>
    <dgm:cxn modelId="{6CEEA439-2F00-4982-9871-503A5365E2DF}" srcId="{BB65152E-BCCC-4541-9434-6294DE38F568}" destId="{1AEE7BA0-629C-4B85-B4AD-7E22DED1A99C}" srcOrd="0" destOrd="0" parTransId="{1567C19D-C1BB-49DD-8291-657F4EEF2DF7}" sibTransId="{089A64FA-F977-4B37-B89F-2EF8C1433DDF}"/>
    <dgm:cxn modelId="{24584E94-E229-46E5-A049-021F3F892384}" type="presOf" srcId="{5AAF6B1F-FFD4-4287-9E40-00DD33C9EB39}" destId="{EAF10663-8C4C-4B90-9C61-0833B6F849A5}" srcOrd="0" destOrd="0" presId="urn:microsoft.com/office/officeart/2008/layout/RadialCluster"/>
    <dgm:cxn modelId="{D40570A0-350A-4577-AEBF-FFECE0FBD67E}" srcId="{1AEE7BA0-629C-4B85-B4AD-7E22DED1A99C}" destId="{5E3C44D8-D7C4-4741-BFE7-B40E83E0810E}" srcOrd="4" destOrd="0" parTransId="{419C214F-5B37-41C8-8489-BA7258B8F6B9}" sibTransId="{23022F15-57E7-4484-A5E9-2EC47C0A06E3}"/>
    <dgm:cxn modelId="{0A89056E-30BD-4E92-A91D-BC7E7AB6775A}" srcId="{1AEE7BA0-629C-4B85-B4AD-7E22DED1A99C}" destId="{B0602C1E-C48C-4D54-B662-B174A3E82681}" srcOrd="3" destOrd="0" parTransId="{5AAF6B1F-FFD4-4287-9E40-00DD33C9EB39}" sibTransId="{CDEFA36E-4644-4641-9516-600D197FFF57}"/>
    <dgm:cxn modelId="{216FD3DC-B28F-4581-B4BA-77539EAD29E4}" type="presOf" srcId="{1AEE7BA0-629C-4B85-B4AD-7E22DED1A99C}" destId="{F2D50769-82FD-4084-8E03-110D6579274B}" srcOrd="0" destOrd="0" presId="urn:microsoft.com/office/officeart/2008/layout/RadialCluster"/>
    <dgm:cxn modelId="{667D5494-5CE0-4FF2-9EFE-BB06FF1E7442}" srcId="{1AEE7BA0-629C-4B85-B4AD-7E22DED1A99C}" destId="{847C7364-11AA-4DC2-925F-B3CBC54ECB48}" srcOrd="6" destOrd="0" parTransId="{B786CD19-95D2-4F8F-820A-CD58EEB81FF8}" sibTransId="{6E00D103-71AA-4332-BF43-7EFE48F32CAE}"/>
    <dgm:cxn modelId="{E5AFE1CA-DC22-4D2C-98F7-5D9361970AB6}" type="presOf" srcId="{E9612BF7-8DF6-43D8-9F23-D6B69FB5EE55}" destId="{BA9E4B6F-5BC6-4833-8340-6DC678159372}" srcOrd="0" destOrd="0" presId="urn:microsoft.com/office/officeart/2008/layout/RadialCluster"/>
    <dgm:cxn modelId="{38BF17CC-79D8-436B-AC3C-9DF16E8D2F3A}" type="presOf" srcId="{847C7364-11AA-4DC2-925F-B3CBC54ECB48}" destId="{3B13E823-8352-42F1-9CF9-3137D4F8DADE}" srcOrd="0" destOrd="0" presId="urn:microsoft.com/office/officeart/2008/layout/RadialCluster"/>
    <dgm:cxn modelId="{DAA29CE5-539E-41DA-840A-0AD1C6070F5F}" type="presOf" srcId="{5E3C44D8-D7C4-4741-BFE7-B40E83E0810E}" destId="{D52CB5E7-AF9C-4FD2-9476-BEB2B98D0511}" srcOrd="0" destOrd="0" presId="urn:microsoft.com/office/officeart/2008/layout/RadialCluster"/>
    <dgm:cxn modelId="{7B70DE45-1D9C-4F31-894D-914B84C1AD81}" srcId="{1AEE7BA0-629C-4B85-B4AD-7E22DED1A99C}" destId="{5F82ADDF-1E91-467C-A264-860ED8DCA426}" srcOrd="0" destOrd="0" parTransId="{B29318E9-7C07-4CD5-9C1C-11978CFFCA78}" sibTransId="{0CE931A9-4842-44F8-A23A-CE7B9271682A}"/>
    <dgm:cxn modelId="{899D6429-8339-4E7E-B4F6-E7BED12916A2}" type="presOf" srcId="{8EACBA72-0736-4829-BF79-2B5DEFF075E3}" destId="{4B013E86-89D2-4212-AEED-7FBC7097AEBA}" srcOrd="0" destOrd="0" presId="urn:microsoft.com/office/officeart/2008/layout/RadialCluster"/>
    <dgm:cxn modelId="{56860E61-6CFD-4773-8191-2F5031C8B89E}" srcId="{1AEE7BA0-629C-4B85-B4AD-7E22DED1A99C}" destId="{DDE525F0-70D8-45F0-9682-5D1D4141DDC1}" srcOrd="2" destOrd="0" parTransId="{8EACBA72-0736-4829-BF79-2B5DEFF075E3}" sibTransId="{FE6DE75F-9137-46B6-9AE9-0545233FF6B3}"/>
    <dgm:cxn modelId="{1D7F9148-6C95-4356-9711-FE690AD5DDDC}" srcId="{1AEE7BA0-629C-4B85-B4AD-7E22DED1A99C}" destId="{F238AA70-11E4-4313-A751-C3893A93367B}" srcOrd="8" destOrd="0" parTransId="{E3912C89-D80E-468E-BD43-AD61106A2D9F}" sibTransId="{479F126A-6D40-4053-B9AC-BFFB06DFC8FD}"/>
    <dgm:cxn modelId="{AFF108CF-38EB-4350-B126-74BF5C1DC9FA}" type="presOf" srcId="{419C214F-5B37-41C8-8489-BA7258B8F6B9}" destId="{50357D84-431E-47DE-B7A5-2230E9C33475}" srcOrd="0" destOrd="0" presId="urn:microsoft.com/office/officeart/2008/layout/RadialCluster"/>
    <dgm:cxn modelId="{C3F99D5A-D8EF-4A28-8961-A2543C1D7BFE}" type="presParOf" srcId="{84B2A22D-953A-4877-BEBA-FF0CC0260630}" destId="{3C1CC195-821B-4304-9293-2FDD928A06EE}" srcOrd="0" destOrd="0" presId="urn:microsoft.com/office/officeart/2008/layout/RadialCluster"/>
    <dgm:cxn modelId="{E1B65DF5-ADB5-4EF5-A2AB-46316CE0C2AA}" type="presParOf" srcId="{3C1CC195-821B-4304-9293-2FDD928A06EE}" destId="{F2D50769-82FD-4084-8E03-110D6579274B}" srcOrd="0" destOrd="0" presId="urn:microsoft.com/office/officeart/2008/layout/RadialCluster"/>
    <dgm:cxn modelId="{4EB07C4A-457D-4549-BD9A-DC19EC147B60}" type="presParOf" srcId="{3C1CC195-821B-4304-9293-2FDD928A06EE}" destId="{652BDA42-9255-444F-BF4F-48E006951B2F}" srcOrd="1" destOrd="0" presId="urn:microsoft.com/office/officeart/2008/layout/RadialCluster"/>
    <dgm:cxn modelId="{8618EEDF-8FFA-46FB-853E-4FBF136EA2B3}" type="presParOf" srcId="{3C1CC195-821B-4304-9293-2FDD928A06EE}" destId="{6CD08984-0F29-4332-9FF8-AC58E7CEEB64}" srcOrd="2" destOrd="0" presId="urn:microsoft.com/office/officeart/2008/layout/RadialCluster"/>
    <dgm:cxn modelId="{FCC140D4-80BA-455B-ADF4-D5D5C7856E9F}" type="presParOf" srcId="{3C1CC195-821B-4304-9293-2FDD928A06EE}" destId="{BA9E4B6F-5BC6-4833-8340-6DC678159372}" srcOrd="3" destOrd="0" presId="urn:microsoft.com/office/officeart/2008/layout/RadialCluster"/>
    <dgm:cxn modelId="{493E505D-A8D0-494B-A55F-28CF036EC8D0}" type="presParOf" srcId="{3C1CC195-821B-4304-9293-2FDD928A06EE}" destId="{9085E4C5-3192-416F-86F0-ABBA20B2171B}" srcOrd="4" destOrd="0" presId="urn:microsoft.com/office/officeart/2008/layout/RadialCluster"/>
    <dgm:cxn modelId="{F2CD8FB9-EA63-4093-92B1-DBB19BEE084D}" type="presParOf" srcId="{3C1CC195-821B-4304-9293-2FDD928A06EE}" destId="{4B013E86-89D2-4212-AEED-7FBC7097AEBA}" srcOrd="5" destOrd="0" presId="urn:microsoft.com/office/officeart/2008/layout/RadialCluster"/>
    <dgm:cxn modelId="{75509A44-B763-4D28-BE4C-845A4AE3B2E3}" type="presParOf" srcId="{3C1CC195-821B-4304-9293-2FDD928A06EE}" destId="{5FE1A525-6534-451B-8D78-FB9676DF26AD}" srcOrd="6" destOrd="0" presId="urn:microsoft.com/office/officeart/2008/layout/RadialCluster"/>
    <dgm:cxn modelId="{97BDBF02-D672-4FB1-81D5-2C7374E4FD0B}" type="presParOf" srcId="{3C1CC195-821B-4304-9293-2FDD928A06EE}" destId="{EAF10663-8C4C-4B90-9C61-0833B6F849A5}" srcOrd="7" destOrd="0" presId="urn:microsoft.com/office/officeart/2008/layout/RadialCluster"/>
    <dgm:cxn modelId="{E902F3E7-C17F-4127-8AC3-6C6DC0EFE609}" type="presParOf" srcId="{3C1CC195-821B-4304-9293-2FDD928A06EE}" destId="{9F2A84AB-C033-4C2A-AEC3-50C6B90266E5}" srcOrd="8" destOrd="0" presId="urn:microsoft.com/office/officeart/2008/layout/RadialCluster"/>
    <dgm:cxn modelId="{15876AEA-6BD0-4D29-987B-D5DE089D3A64}" type="presParOf" srcId="{3C1CC195-821B-4304-9293-2FDD928A06EE}" destId="{50357D84-431E-47DE-B7A5-2230E9C33475}" srcOrd="9" destOrd="0" presId="urn:microsoft.com/office/officeart/2008/layout/RadialCluster"/>
    <dgm:cxn modelId="{FC692470-EC29-43AE-B9DF-0A8CDF569144}" type="presParOf" srcId="{3C1CC195-821B-4304-9293-2FDD928A06EE}" destId="{D52CB5E7-AF9C-4FD2-9476-BEB2B98D0511}" srcOrd="10" destOrd="0" presId="urn:microsoft.com/office/officeart/2008/layout/RadialCluster"/>
    <dgm:cxn modelId="{37994EA7-7666-4CE8-857F-0048DB5DBBA9}" type="presParOf" srcId="{3C1CC195-821B-4304-9293-2FDD928A06EE}" destId="{80D04EC1-DC11-4F75-8AF3-AA81E7A85C4C}" srcOrd="11" destOrd="0" presId="urn:microsoft.com/office/officeart/2008/layout/RadialCluster"/>
    <dgm:cxn modelId="{0758824F-F9C8-43FE-A711-886FA659A88D}" type="presParOf" srcId="{3C1CC195-821B-4304-9293-2FDD928A06EE}" destId="{034AE756-2580-4AA7-99D3-C950C00E90B8}" srcOrd="12" destOrd="0" presId="urn:microsoft.com/office/officeart/2008/layout/RadialCluster"/>
    <dgm:cxn modelId="{1EA52DDA-A32C-4951-A40A-884EB9431D53}" type="presParOf" srcId="{3C1CC195-821B-4304-9293-2FDD928A06EE}" destId="{91D700EE-352D-47CD-BDBB-368BAD1A15C3}" srcOrd="13" destOrd="0" presId="urn:microsoft.com/office/officeart/2008/layout/RadialCluster"/>
    <dgm:cxn modelId="{28E4A795-1B77-44F0-B4D6-4D66FD15B4A7}" type="presParOf" srcId="{3C1CC195-821B-4304-9293-2FDD928A06EE}" destId="{3B13E823-8352-42F1-9CF9-3137D4F8DADE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0.01115</cdr:x>
      <cdr:y>0.9247</cdr:y>
    </cdr:from>
    <cdr:to>
      <cdr:x>0.78209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96735" y="5017280"/>
          <a:ext cx="6688508" cy="4083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tx1"/>
              </a:solidFill>
            </a:rPr>
            <a:t>* Projected</a:t>
          </a:r>
        </a:p>
        <a:p xmlns:a="http://schemas.openxmlformats.org/drawingml/2006/main">
          <a:r>
            <a:rPr lang="en-US" dirty="0">
              <a:solidFill>
                <a:schemeClr val="tx1"/>
              </a:solidFill>
            </a:rPr>
            <a:t>Sources: </a:t>
          </a:r>
          <a:r>
            <a:rPr lang="en-US" b="0" i="1" dirty="0">
              <a:solidFill>
                <a:schemeClr val="tx1"/>
              </a:solidFill>
            </a:rPr>
            <a:t>Trends</a:t>
          </a:r>
          <a:r>
            <a:rPr lang="en-US" b="0" i="1" baseline="0" dirty="0">
              <a:solidFill>
                <a:schemeClr val="tx1"/>
              </a:solidFill>
            </a:rPr>
            <a:t> in Tort Costs</a:t>
          </a:r>
          <a:r>
            <a:rPr lang="en-US" baseline="0" dirty="0">
              <a:solidFill>
                <a:schemeClr val="tx1"/>
              </a:solidFill>
            </a:rPr>
            <a:t>, Towers Watson; Insurance Information Institute.</a:t>
          </a:r>
          <a:endParaRPr lang="en-US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0.08306</cdr:x>
      <cdr:y>0.72905</cdr:y>
    </cdr:from>
    <cdr:to>
      <cdr:x>0.33416</cdr:x>
      <cdr:y>0.79105</cdr:y>
    </cdr:to>
    <cdr:sp macro="" textlink="">
      <cdr:nvSpPr>
        <cdr:cNvPr id="3" name="Rectangular Callout 2"/>
        <cdr:cNvSpPr/>
      </cdr:nvSpPr>
      <cdr:spPr>
        <a:xfrm xmlns:a="http://schemas.openxmlformats.org/drawingml/2006/main">
          <a:off x="720633" y="3953436"/>
          <a:ext cx="2178424" cy="336176"/>
        </a:xfrm>
        <a:prstGeom xmlns:a="http://schemas.openxmlformats.org/drawingml/2006/main" prst="wedgeRectCallout">
          <a:avLst>
            <a:gd name="adj1" fmla="val -50604"/>
            <a:gd name="adj2" fmla="val 123981"/>
          </a:avLst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1933: $343 million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0.39305</cdr:x>
      <cdr:y>0.27029</cdr:y>
    </cdr:from>
    <cdr:to>
      <cdr:x>0.76039</cdr:x>
      <cdr:y>0.37692</cdr:y>
    </cdr:to>
    <cdr:sp macro="" textlink="">
      <cdr:nvSpPr>
        <cdr:cNvPr id="4" name="Rectangular Callout 3"/>
        <cdr:cNvSpPr/>
      </cdr:nvSpPr>
      <cdr:spPr>
        <a:xfrm xmlns:a="http://schemas.openxmlformats.org/drawingml/2006/main">
          <a:off x="3410043" y="1465721"/>
          <a:ext cx="3186962" cy="578221"/>
        </a:xfrm>
        <a:prstGeom xmlns:a="http://schemas.openxmlformats.org/drawingml/2006/main" prst="wedgeRectCallout">
          <a:avLst>
            <a:gd name="adj1" fmla="val 107861"/>
            <a:gd name="adj2" fmla="val -90989"/>
          </a:avLst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400" b="1" dirty="0" smtClean="0"/>
            <a:t>2011 (</a:t>
          </a:r>
          <a:r>
            <a:rPr lang="en-US" sz="1600" b="1" dirty="0" smtClean="0"/>
            <a:t>est.</a:t>
          </a:r>
          <a:r>
            <a:rPr lang="en-US" sz="1400" b="1" dirty="0" smtClean="0"/>
            <a:t>): $253 billion (770 times more than 1933)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0.78364</cdr:x>
      <cdr:y>0.48852</cdr:y>
    </cdr:from>
    <cdr:to>
      <cdr:x>1</cdr:x>
      <cdr:y>0.77121</cdr:y>
    </cdr:to>
    <cdr:sp macro="" textlink="">
      <cdr:nvSpPr>
        <cdr:cNvPr id="5" name="AutoShape 14"/>
        <cdr:cNvSpPr>
          <a:spLocks xmlns:a="http://schemas.openxmlformats.org/drawingml/2006/main" noChangeArrowheads="1"/>
        </cdr:cNvSpPr>
      </cdr:nvSpPr>
      <cdr:spPr bwMode="blackWhite">
        <a:xfrm xmlns:a="http://schemas.openxmlformats.org/drawingml/2006/main">
          <a:off x="6798704" y="2649071"/>
          <a:ext cx="1877079" cy="1532965"/>
        </a:xfrm>
        <a:prstGeom xmlns:a="http://schemas.openxmlformats.org/drawingml/2006/main" prst="wedgeRectCallout">
          <a:avLst>
            <a:gd name="adj1" fmla="val 15021"/>
            <a:gd name="adj2" fmla="val -143764"/>
          </a:avLst>
        </a:prstGeom>
        <a:gradFill xmlns:a="http://schemas.openxmlformats.org/drawingml/2006/main" rotWithShape="1">
          <a:gsLst>
            <a:gs pos="0">
              <a:srgbClr val="225A7A"/>
            </a:gs>
            <a:gs pos="100000">
              <a:srgbClr val="173C51"/>
            </a:gs>
          </a:gsLst>
          <a:lin ang="5400000" scaled="1"/>
        </a:gradFill>
        <a:ln xmlns:a="http://schemas.openxmlformats.org/drawingml/2006/main" w="28575" algn="ctr">
          <a:solidFill>
            <a:srgbClr val="FFFFFF"/>
          </a:solidFill>
          <a:miter lim="800000"/>
          <a:headEnd/>
          <a:tailEnd/>
        </a:ln>
      </cdr:spPr>
      <cdr:txBody>
        <a:bodyPr xmlns:a="http://schemas.openxmlformats.org/drawingml/2006/main" tIns="91440" bIns="9144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  <a:spcBef>
              <a:spcPct val="50000"/>
            </a:spcBef>
            <a:buClr>
              <a:srgbClr val="FFFFFF"/>
            </a:buClr>
            <a:buFont typeface="Wingdings" pitchFamily="2" charset="2"/>
            <a:buNone/>
          </a:pPr>
          <a:r>
            <a:rPr lang="en-US" sz="1600" b="1" dirty="0" smtClean="0">
              <a:solidFill>
                <a:srgbClr val="FFFFFF"/>
              </a:solidFill>
            </a:rPr>
            <a:t>A clear flattening of tort cost has occurred in recent years after 7 decades of increases</a:t>
          </a:r>
          <a:endParaRPr lang="en-US" sz="1600" b="1" dirty="0">
            <a:solidFill>
              <a:srgbClr val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296" y="0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428D4E-CD86-468D-BEE4-4FD3A017EE70}" type="datetime1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296" y="8830627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DD95BB-A669-4F44-8D4A-44D0FEE8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1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0175" y="582613"/>
            <a:ext cx="4057650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0091" y="3824750"/>
            <a:ext cx="5739375" cy="51553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6066" tIns="46066" rIns="46066" bIns="46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85167" y="9047017"/>
            <a:ext cx="690779" cy="2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887" tIns="46499" rIns="45887" bIns="46499" numCol="1" anchor="b" anchorCtr="0" compatLnSpc="1">
            <a:prstTxWarp prst="textNoShape">
              <a:avLst/>
            </a:prstTxWarp>
            <a:spAutoFit/>
          </a:bodyPr>
          <a:lstStyle>
            <a:lvl1pPr algn="ctr" defTabSz="930275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26E3E4-F212-49E4-9AB9-DC573DC8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1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11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A742EF-441F-4E36-80F4-62422B003EE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6171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96507" y="9047163"/>
            <a:ext cx="691921" cy="247650"/>
          </a:xfrm>
        </p:spPr>
        <p:txBody>
          <a:bodyPr/>
          <a:lstStyle/>
          <a:p>
            <a:pPr defTabSz="928787">
              <a:defRPr/>
            </a:pPr>
            <a:fld id="{15A7F7DB-3A93-4CAB-8AF3-CD35918FB945}" type="slidenum">
              <a:rPr lang="en-US" smtClean="0"/>
              <a:pPr defTabSz="928787">
                <a:defRPr/>
              </a:pPr>
              <a:t>15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7052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3048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4F8608A-FC54-41DF-94FA-4880815BCA81}" type="slidenum">
              <a:rPr lang="en-US" altLang="en-US" sz="1200">
                <a:solidFill>
                  <a:srgbClr val="000000"/>
                </a:solidFill>
              </a:rPr>
              <a:pPr/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410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3D68F1-0777-4B1E-A52C-51505E82C0D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563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1" indent="-171431">
              <a:buFont typeface="Arial" panose="020B0604020202020204" pitchFamily="34" charset="0"/>
              <a:buChar char="•"/>
            </a:pPr>
            <a:r>
              <a:rPr lang="en-US" dirty="0" smtClean="0"/>
              <a:t>Based on historic relationships, future annual nominal claims growth would be expected to average 5-6% in the US, and 6-7% in Canada. 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US" dirty="0" smtClean="0"/>
              <a:t>The US, Canada, and the UK have the highest GDP forecasts, France and Italy the lowest. 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US" dirty="0" smtClean="0"/>
              <a:t>With rising claims, demand for commercial casualty covers will pick up as well.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440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8983" indent="-280378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1512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116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8721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7326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5930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4535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39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E7FC54-9E5C-4662-9649-B3108D5371A3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193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085167" y="9046678"/>
            <a:ext cx="690779" cy="248133"/>
          </a:xfrm>
        </p:spPr>
        <p:txBody>
          <a:bodyPr/>
          <a:lstStyle/>
          <a:p>
            <a:fld id="{E5721651-C618-4989-BD9A-C51CDEA22A0A}" type="slidenum">
              <a:rPr lang="en-US" noProof="0" smtClean="0"/>
              <a:pPr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6509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A742EF-441F-4E36-80F4-62422B003EE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5099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CA4BFA-103B-4A45-B2F0-0AB68AAA7C0E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5458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3EB345-5751-4A4D-AEB1-4B36327EB547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0723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26AC5C-5A9A-499C-AB4F-C9EEC46BE5D7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6693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3"/>
          <p:cNvSpPr txBox="1">
            <a:spLocks noGrp="1" noChangeArrowheads="1"/>
          </p:cNvSpPr>
          <p:nvPr/>
        </p:nvSpPr>
        <p:spPr bwMode="auto">
          <a:xfrm>
            <a:off x="3085167" y="9046822"/>
            <a:ext cx="690779" cy="2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82" tIns="46494" rIns="45882" bIns="46494" anchor="b">
            <a:spAutoFit/>
          </a:bodyPr>
          <a:lstStyle/>
          <a:p>
            <a:pPr algn="ctr" defTabSz="930275"/>
            <a:fld id="{2B7B4AF2-885E-4590-9F62-EC63C2F56F96}" type="slidenum">
              <a:rPr lang="en-US" sz="1000"/>
              <a:pPr algn="ctr" defTabSz="930275"/>
              <a:t>13</a:t>
            </a:fld>
            <a:endParaRPr lang="en-US" sz="1000"/>
          </a:p>
        </p:txBody>
      </p:sp>
      <p:sp>
        <p:nvSpPr>
          <p:cNvPr id="237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1765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A298A7-07D0-41F4-A57B-095D4458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345D-58F2-4414-BF4A-B7296ABF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86FA-B60D-423D-926C-A543DAD8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DCD5A-272D-460F-810D-8B44844B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684213" y="1628775"/>
            <a:ext cx="7991475" cy="4392513"/>
          </a:xfrm>
        </p:spPr>
        <p:txBody>
          <a:bodyPr/>
          <a:lstStyle>
            <a:lvl1pPr>
              <a:defRPr>
                <a:latin typeface="SwissReSans" pitchFamily="34" charset="0"/>
              </a:defRPr>
            </a:lvl1pPr>
            <a:lvl2pPr>
              <a:defRPr>
                <a:latin typeface="SwissReSans" pitchFamily="34" charset="0"/>
              </a:defRPr>
            </a:lvl2pPr>
            <a:lvl3pPr>
              <a:defRPr>
                <a:latin typeface="SwissReSans" pitchFamily="34" charset="0"/>
              </a:defRPr>
            </a:lvl3pPr>
            <a:lvl4pPr>
              <a:defRPr>
                <a:latin typeface="SwissReSans" pitchFamily="34" charset="0"/>
              </a:defRPr>
            </a:lvl4pPr>
            <a:lvl5pPr>
              <a:defRPr>
                <a:latin typeface="SwissReSans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028384" y="6453336"/>
            <a:ext cx="288032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latin typeface="SwissR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81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460432" y="6472238"/>
            <a:ext cx="215256" cy="182562"/>
          </a:xfrm>
        </p:spPr>
        <p:txBody>
          <a:bodyPr/>
          <a:lstStyle/>
          <a:p>
            <a:fld id="{5E4D2043-7E31-4A53-BD33-72A88E6821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8028384" y="6453336"/>
            <a:ext cx="288032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latin typeface="SwissR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7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FB2-9712-42D6-90C8-408268A19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0DBB-527D-49DE-BE17-F2C090C1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4C8B-F8C1-4480-ADCB-1FB9116D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1549-189B-430A-BC2E-B6FA9183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112-2361-4913-9798-B6AEBB59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EC06-222A-42D0-87E9-064A6BEA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F8B8-F0F3-400C-8102-4AEACDC8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5" name="Picture 109" descr="Text Page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9" name="Picture 102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8B5C7A-7BED-4BF9-AD02-83F44DE0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7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  <p:sldLayoutId id="2147485438" r:id="rId13"/>
    <p:sldLayoutId id="2147485439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3.jpe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emf"/><Relationship Id="rId10" Type="http://schemas.openxmlformats.org/officeDocument/2006/relationships/image" Target="../media/image16.jpe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i.org/presentation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5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CORP.GWPNET.COM\DFS\GLOBAL\BGCC-Data\BCCM\ER\Global%20Outlook\Actual\Text\Special%20papers\1_Casualty\casualty%20paper%20graphs%20and%20tables.xlsx!figure%201!%5bcasualty%20paper%20graphs%20and%20tables.xlsx%5dfigure%201%20Chart%201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hyperlink" Target="http://www.cms.gov/Research-Statistics-Data-and-Systems/Statistics-Trends-and-Reports/NationalHealthExpendData/NationalHealthAccountsProjected.html" TargetMode="Externa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3" y="2435935"/>
            <a:ext cx="9104313" cy="1243417"/>
          </a:xfrm>
          <a:ln/>
        </p:spPr>
        <p:txBody>
          <a:bodyPr/>
          <a:lstStyle/>
          <a:p>
            <a:r>
              <a:rPr lang="en-US" sz="4400" dirty="0" smtClean="0"/>
              <a:t>Adapting to an Ever-Changing and Risky World of Tort Liability</a:t>
            </a:r>
            <a:endParaRPr lang="en-US" sz="3400" i="1" dirty="0">
              <a:solidFill>
                <a:srgbClr val="00B0F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729" y="3825886"/>
            <a:ext cx="8952271" cy="206056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American Bar Association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Magna Carta 800 Conference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London, UK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12 June 2015</a:t>
            </a:r>
          </a:p>
          <a:p>
            <a:pPr>
              <a:lnSpc>
                <a:spcPct val="80000"/>
              </a:lnSpc>
            </a:pPr>
            <a:r>
              <a:rPr lang="en-US" sz="2400" i="1" dirty="0" smtClean="0">
                <a:solidFill>
                  <a:srgbClr val="C00000"/>
                </a:solidFill>
              </a:rPr>
              <a:t>Download at www.iii.org/presentations</a:t>
            </a:r>
          </a:p>
        </p:txBody>
      </p:sp>
      <p:sp>
        <p:nvSpPr>
          <p:cNvPr id="94212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Tel: 212.346.5520  Cell: 917.453.1885  bobh@iii.org  www.iii.org</a:t>
            </a:r>
          </a:p>
        </p:txBody>
      </p:sp>
    </p:spTree>
    <p:extLst>
      <p:ext uri="{BB962C8B-B14F-4D97-AF65-F5344CB8AC3E}">
        <p14:creationId xmlns:p14="http://schemas.microsoft.com/office/powerpoint/2010/main" val="2830093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6246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eSlide – P6466 – The Financial Crisis and the Future of the P/C</a:t>
            </a:r>
          </a:p>
        </p:txBody>
      </p:sp>
      <p:sp>
        <p:nvSpPr>
          <p:cNvPr id="6246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F8D0E-9E1D-49A1-ABA6-D9423833DECF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Tort Costs: Rising for Eight Decades</a:t>
            </a:r>
          </a:p>
        </p:txBody>
      </p:sp>
      <p:graphicFrame>
        <p:nvGraphicFramePr>
          <p:cNvPr id="12" name="Chart 11"/>
          <p:cNvGraphicFramePr>
            <a:graphicFrameLocks noGrp="1"/>
          </p:cNvGraphicFramePr>
          <p:nvPr>
            <p:extLst/>
          </p:nvPr>
        </p:nvGraphicFramePr>
        <p:xfrm>
          <a:off x="234108" y="1156447"/>
          <a:ext cx="8675783" cy="542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26032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6042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B3AF9-3C12-49F0-BEBE-033FFF75D5D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470" y="90488"/>
            <a:ext cx="7699375" cy="860425"/>
          </a:xfrm>
        </p:spPr>
        <p:txBody>
          <a:bodyPr/>
          <a:lstStyle/>
          <a:p>
            <a:r>
              <a:rPr lang="en-US" sz="2400" dirty="0" smtClean="0"/>
              <a:t>Over the Last Three Decades, Total Tort Costs as a % of GDP Appear Somewhat Cyclical, 1980-2013E</a:t>
            </a:r>
          </a:p>
        </p:txBody>
      </p:sp>
      <p:graphicFrame>
        <p:nvGraphicFramePr>
          <p:cNvPr id="61442" name="Object 3"/>
          <p:cNvGraphicFramePr>
            <a:graphicFrameLocks noGrp="1"/>
          </p:cNvGraphicFramePr>
          <p:nvPr>
            <p:ph type="chart" idx="4294967295"/>
          </p:nvPr>
        </p:nvGraphicFramePr>
        <p:xfrm>
          <a:off x="166688" y="1627188"/>
          <a:ext cx="8731250" cy="453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7771" name="Chart" r:id="rId4" imgW="8715408" imgH="4524340" progId="MSGraph.Chart.8">
                  <p:embed followColorScheme="full"/>
                </p:oleObj>
              </mc:Choice>
              <mc:Fallback>
                <p:oleObj name="Chart" r:id="rId4" imgW="8715408" imgH="4524340" progId="MSGraph.Chart.8">
                  <p:embed followColorScheme="full"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6688" y="1627188"/>
                        <a:ext cx="8731250" cy="453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7" name="Rectangle 4"/>
          <p:cNvSpPr>
            <a:spLocks noChangeArrowheads="1"/>
          </p:cNvSpPr>
          <p:nvPr/>
        </p:nvSpPr>
        <p:spPr bwMode="black">
          <a:xfrm>
            <a:off x="347663" y="1266825"/>
            <a:ext cx="8534400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225A7A"/>
                </a:solidFill>
              </a:rPr>
              <a:t>($ Billions)</a:t>
            </a:r>
          </a:p>
        </p:txBody>
      </p:sp>
      <p:sp>
        <p:nvSpPr>
          <p:cNvPr id="61448" name="Rectangle 5"/>
          <p:cNvSpPr>
            <a:spLocks noChangeArrowheads="1"/>
          </p:cNvSpPr>
          <p:nvPr/>
        </p:nvSpPr>
        <p:spPr bwMode="auto">
          <a:xfrm>
            <a:off x="0" y="6575425"/>
            <a:ext cx="7569200" cy="28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Sources: Towers Watson, </a:t>
            </a:r>
            <a:r>
              <a:rPr lang="en-US" sz="1100" i="1" dirty="0" smtClean="0"/>
              <a:t>2011 </a:t>
            </a:r>
            <a:r>
              <a:rPr lang="en-US" sz="1100" i="1" dirty="0"/>
              <a:t>Update on US Tort Cost Trends</a:t>
            </a:r>
            <a:r>
              <a:rPr lang="en-US" sz="1100" dirty="0"/>
              <a:t>, Appendix 1A</a:t>
            </a:r>
          </a:p>
        </p:txBody>
      </p:sp>
      <p:sp>
        <p:nvSpPr>
          <p:cNvPr id="1989639" name="AutoShape 7"/>
          <p:cNvSpPr>
            <a:spLocks noChangeArrowheads="1"/>
          </p:cNvSpPr>
          <p:nvPr/>
        </p:nvSpPr>
        <p:spPr bwMode="blackWhite">
          <a:xfrm>
            <a:off x="2402262" y="4775667"/>
            <a:ext cx="3864067" cy="935037"/>
          </a:xfrm>
          <a:prstGeom prst="wedgeRectCallout">
            <a:avLst>
              <a:gd name="adj1" fmla="val 71004"/>
              <a:gd name="adj2" fmla="val -3410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cs typeface="+mn-cs"/>
              </a:rPr>
              <a:t>Tort </a:t>
            </a: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costs  in dollar terms have </a:t>
            </a:r>
            <a:r>
              <a:rPr lang="en-US" sz="1600" b="1" dirty="0">
                <a:solidFill>
                  <a:schemeClr val="bg1"/>
                </a:solidFill>
                <a:cs typeface="+mn-cs"/>
              </a:rPr>
              <a:t>r</a:t>
            </a: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emained </a:t>
            </a:r>
            <a:r>
              <a:rPr lang="en-US" sz="1600" b="1" dirty="0">
                <a:solidFill>
                  <a:schemeClr val="bg1"/>
                </a:solidFill>
                <a:cs typeface="+mn-cs"/>
              </a:rPr>
              <a:t>h</a:t>
            </a: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igh </a:t>
            </a:r>
            <a:r>
              <a:rPr lang="en-US" sz="1600" b="1" dirty="0">
                <a:solidFill>
                  <a:schemeClr val="bg1"/>
                </a:solidFill>
                <a:cs typeface="+mn-cs"/>
              </a:rPr>
              <a:t>but </a:t>
            </a: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relatively </a:t>
            </a:r>
            <a:r>
              <a:rPr lang="en-US" sz="1600" b="1" dirty="0">
                <a:solidFill>
                  <a:schemeClr val="bg1"/>
                </a:solidFill>
                <a:cs typeface="+mn-cs"/>
              </a:rPr>
              <a:t>s</a:t>
            </a: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table since </a:t>
            </a:r>
            <a:r>
              <a:rPr lang="en-US" sz="1600" b="1" dirty="0">
                <a:solidFill>
                  <a:schemeClr val="bg1"/>
                </a:solidFill>
                <a:cs typeface="+mn-cs"/>
              </a:rPr>
              <a:t>the mid-2000s</a:t>
            </a: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., but are down   substantially as a share of GDP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blackWhite">
          <a:xfrm>
            <a:off x="6213363" y="2904565"/>
            <a:ext cx="1559037" cy="753035"/>
          </a:xfrm>
          <a:prstGeom prst="wedgeRectCallout">
            <a:avLst>
              <a:gd name="adj1" fmla="val 2754"/>
              <a:gd name="adj2" fmla="val 151715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Deepwater Horizon Spike in 2010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blackWhite">
          <a:xfrm>
            <a:off x="7894246" y="4927226"/>
            <a:ext cx="1061495" cy="720538"/>
          </a:xfrm>
          <a:prstGeom prst="wedgeRectCallout">
            <a:avLst>
              <a:gd name="adj1" fmla="val -69415"/>
              <a:gd name="adj2" fmla="val -38159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1.68% of GDP in 2013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blackWhite">
          <a:xfrm>
            <a:off x="3980329" y="2094378"/>
            <a:ext cx="1456765" cy="958103"/>
          </a:xfrm>
          <a:prstGeom prst="wedgeRectCallout">
            <a:avLst>
              <a:gd name="adj1" fmla="val 68667"/>
              <a:gd name="adj2" fmla="val 39684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2.21% of GDP in 2003 = pre-tort reform peak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9557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8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9639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13926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72DED-89E9-44F4-98CD-CF15D6D469E8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46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1267" y="90488"/>
            <a:ext cx="7880296" cy="860425"/>
          </a:xfrm>
        </p:spPr>
        <p:txBody>
          <a:bodyPr/>
          <a:lstStyle/>
          <a:p>
            <a:r>
              <a:rPr lang="en-US" dirty="0" smtClean="0"/>
              <a:t>The Nation’s Judicial Hellholes: 2014/2015         (Are Now Fewer in Number</a:t>
            </a:r>
            <a:r>
              <a:rPr lang="en-US" dirty="0"/>
              <a:t>)</a:t>
            </a:r>
            <a:endParaRPr 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27150" y="1697038"/>
            <a:ext cx="7334250" cy="4130675"/>
            <a:chOff x="691" y="950"/>
            <a:chExt cx="4194" cy="2361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91" y="2497"/>
              <a:ext cx="815" cy="764"/>
              <a:chOff x="395" y="1153"/>
              <a:chExt cx="207" cy="194"/>
            </a:xfrm>
          </p:grpSpPr>
          <p:sp>
            <p:nvSpPr>
              <p:cNvPr id="146531" name="Freeform 5"/>
              <p:cNvSpPr>
                <a:spLocks/>
              </p:cNvSpPr>
              <p:nvPr/>
            </p:nvSpPr>
            <p:spPr bwMode="grayWhite">
              <a:xfrm>
                <a:off x="573" y="1313"/>
                <a:ext cx="4" cy="7"/>
              </a:xfrm>
              <a:custGeom>
                <a:avLst/>
                <a:gdLst>
                  <a:gd name="T0" fmla="*/ 1 w 8"/>
                  <a:gd name="T1" fmla="*/ 1 h 13"/>
                  <a:gd name="T2" fmla="*/ 1 w 8"/>
                  <a:gd name="T3" fmla="*/ 1 h 13"/>
                  <a:gd name="T4" fmla="*/ 1 w 8"/>
                  <a:gd name="T5" fmla="*/ 0 h 13"/>
                  <a:gd name="T6" fmla="*/ 1 w 8"/>
                  <a:gd name="T7" fmla="*/ 1 h 13"/>
                  <a:gd name="T8" fmla="*/ 0 w 8"/>
                  <a:gd name="T9" fmla="*/ 1 h 13"/>
                  <a:gd name="T10" fmla="*/ 0 w 8"/>
                  <a:gd name="T11" fmla="*/ 1 h 13"/>
                  <a:gd name="T12" fmla="*/ 0 w 8"/>
                  <a:gd name="T13" fmla="*/ 1 h 13"/>
                  <a:gd name="T14" fmla="*/ 1 w 8"/>
                  <a:gd name="T15" fmla="*/ 1 h 13"/>
                  <a:gd name="T16" fmla="*/ 1 w 8"/>
                  <a:gd name="T17" fmla="*/ 1 h 13"/>
                  <a:gd name="T18" fmla="*/ 1 w 8"/>
                  <a:gd name="T19" fmla="*/ 1 h 13"/>
                  <a:gd name="T20" fmla="*/ 1 w 8"/>
                  <a:gd name="T21" fmla="*/ 1 h 13"/>
                  <a:gd name="T22" fmla="*/ 1 w 8"/>
                  <a:gd name="T23" fmla="*/ 1 h 13"/>
                  <a:gd name="T24" fmla="*/ 1 w 8"/>
                  <a:gd name="T25" fmla="*/ 1 h 13"/>
                  <a:gd name="T26" fmla="*/ 1 w 8"/>
                  <a:gd name="T27" fmla="*/ 1 h 13"/>
                  <a:gd name="T28" fmla="*/ 1 w 8"/>
                  <a:gd name="T29" fmla="*/ 1 h 13"/>
                  <a:gd name="T30" fmla="*/ 1 w 8"/>
                  <a:gd name="T31" fmla="*/ 1 h 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"/>
                  <a:gd name="T49" fmla="*/ 0 h 13"/>
                  <a:gd name="T50" fmla="*/ 8 w 8"/>
                  <a:gd name="T51" fmla="*/ 13 h 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" h="13">
                    <a:moveTo>
                      <a:pt x="5" y="1"/>
                    </a:moveTo>
                    <a:lnTo>
                      <a:pt x="5" y="1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" y="10"/>
                    </a:lnTo>
                    <a:lnTo>
                      <a:pt x="2" y="11"/>
                    </a:lnTo>
                    <a:lnTo>
                      <a:pt x="5" y="13"/>
                    </a:lnTo>
                    <a:lnTo>
                      <a:pt x="6" y="11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BADEDA"/>
              </a:solidFill>
              <a:ln w="6350" cap="flat" cmpd="sng">
                <a:solidFill>
                  <a:srgbClr val="50A69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2" name="Freeform 6"/>
              <p:cNvSpPr>
                <a:spLocks/>
              </p:cNvSpPr>
              <p:nvPr/>
            </p:nvSpPr>
            <p:spPr bwMode="grayWhite">
              <a:xfrm>
                <a:off x="411" y="1153"/>
                <a:ext cx="191" cy="194"/>
              </a:xfrm>
              <a:custGeom>
                <a:avLst/>
                <a:gdLst>
                  <a:gd name="T0" fmla="*/ 1 w 382"/>
                  <a:gd name="T1" fmla="*/ 1 h 386"/>
                  <a:gd name="T2" fmla="*/ 1 w 382"/>
                  <a:gd name="T3" fmla="*/ 1 h 386"/>
                  <a:gd name="T4" fmla="*/ 1 w 382"/>
                  <a:gd name="T5" fmla="*/ 1 h 386"/>
                  <a:gd name="T6" fmla="*/ 1 w 382"/>
                  <a:gd name="T7" fmla="*/ 1 h 386"/>
                  <a:gd name="T8" fmla="*/ 1 w 382"/>
                  <a:gd name="T9" fmla="*/ 1 h 386"/>
                  <a:gd name="T10" fmla="*/ 1 w 382"/>
                  <a:gd name="T11" fmla="*/ 1 h 386"/>
                  <a:gd name="T12" fmla="*/ 1 w 382"/>
                  <a:gd name="T13" fmla="*/ 1 h 386"/>
                  <a:gd name="T14" fmla="*/ 1 w 382"/>
                  <a:gd name="T15" fmla="*/ 1 h 386"/>
                  <a:gd name="T16" fmla="*/ 1 w 382"/>
                  <a:gd name="T17" fmla="*/ 1 h 386"/>
                  <a:gd name="T18" fmla="*/ 1 w 382"/>
                  <a:gd name="T19" fmla="*/ 1 h 386"/>
                  <a:gd name="T20" fmla="*/ 1 w 382"/>
                  <a:gd name="T21" fmla="*/ 1 h 386"/>
                  <a:gd name="T22" fmla="*/ 1 w 382"/>
                  <a:gd name="T23" fmla="*/ 1 h 386"/>
                  <a:gd name="T24" fmla="*/ 1 w 382"/>
                  <a:gd name="T25" fmla="*/ 1 h 386"/>
                  <a:gd name="T26" fmla="*/ 1 w 382"/>
                  <a:gd name="T27" fmla="*/ 1 h 386"/>
                  <a:gd name="T28" fmla="*/ 1 w 382"/>
                  <a:gd name="T29" fmla="*/ 1 h 386"/>
                  <a:gd name="T30" fmla="*/ 1 w 382"/>
                  <a:gd name="T31" fmla="*/ 1 h 386"/>
                  <a:gd name="T32" fmla="*/ 1 w 382"/>
                  <a:gd name="T33" fmla="*/ 1 h 386"/>
                  <a:gd name="T34" fmla="*/ 1 w 382"/>
                  <a:gd name="T35" fmla="*/ 1 h 386"/>
                  <a:gd name="T36" fmla="*/ 1 w 382"/>
                  <a:gd name="T37" fmla="*/ 1 h 386"/>
                  <a:gd name="T38" fmla="*/ 1 w 382"/>
                  <a:gd name="T39" fmla="*/ 1 h 386"/>
                  <a:gd name="T40" fmla="*/ 1 w 382"/>
                  <a:gd name="T41" fmla="*/ 1 h 386"/>
                  <a:gd name="T42" fmla="*/ 1 w 382"/>
                  <a:gd name="T43" fmla="*/ 1 h 386"/>
                  <a:gd name="T44" fmla="*/ 1 w 382"/>
                  <a:gd name="T45" fmla="*/ 1 h 386"/>
                  <a:gd name="T46" fmla="*/ 1 w 382"/>
                  <a:gd name="T47" fmla="*/ 1 h 386"/>
                  <a:gd name="T48" fmla="*/ 1 w 382"/>
                  <a:gd name="T49" fmla="*/ 1 h 386"/>
                  <a:gd name="T50" fmla="*/ 1 w 382"/>
                  <a:gd name="T51" fmla="*/ 1 h 386"/>
                  <a:gd name="T52" fmla="*/ 1 w 382"/>
                  <a:gd name="T53" fmla="*/ 1 h 386"/>
                  <a:gd name="T54" fmla="*/ 1 w 382"/>
                  <a:gd name="T55" fmla="*/ 1 h 386"/>
                  <a:gd name="T56" fmla="*/ 1 w 382"/>
                  <a:gd name="T57" fmla="*/ 1 h 386"/>
                  <a:gd name="T58" fmla="*/ 1 w 382"/>
                  <a:gd name="T59" fmla="*/ 1 h 386"/>
                  <a:gd name="T60" fmla="*/ 1 w 382"/>
                  <a:gd name="T61" fmla="*/ 1 h 386"/>
                  <a:gd name="T62" fmla="*/ 1 w 382"/>
                  <a:gd name="T63" fmla="*/ 1 h 386"/>
                  <a:gd name="T64" fmla="*/ 1 w 382"/>
                  <a:gd name="T65" fmla="*/ 1 h 386"/>
                  <a:gd name="T66" fmla="*/ 1 w 382"/>
                  <a:gd name="T67" fmla="*/ 1 h 386"/>
                  <a:gd name="T68" fmla="*/ 1 w 382"/>
                  <a:gd name="T69" fmla="*/ 1 h 386"/>
                  <a:gd name="T70" fmla="*/ 1 w 382"/>
                  <a:gd name="T71" fmla="*/ 1 h 386"/>
                  <a:gd name="T72" fmla="*/ 1 w 382"/>
                  <a:gd name="T73" fmla="*/ 1 h 386"/>
                  <a:gd name="T74" fmla="*/ 1 w 382"/>
                  <a:gd name="T75" fmla="*/ 1 h 386"/>
                  <a:gd name="T76" fmla="*/ 1 w 382"/>
                  <a:gd name="T77" fmla="*/ 1 h 386"/>
                  <a:gd name="T78" fmla="*/ 1 w 382"/>
                  <a:gd name="T79" fmla="*/ 1 h 386"/>
                  <a:gd name="T80" fmla="*/ 1 w 382"/>
                  <a:gd name="T81" fmla="*/ 1 h 386"/>
                  <a:gd name="T82" fmla="*/ 1 w 382"/>
                  <a:gd name="T83" fmla="*/ 1 h 386"/>
                  <a:gd name="T84" fmla="*/ 1 w 382"/>
                  <a:gd name="T85" fmla="*/ 1 h 386"/>
                  <a:gd name="T86" fmla="*/ 1 w 382"/>
                  <a:gd name="T87" fmla="*/ 1 h 386"/>
                  <a:gd name="T88" fmla="*/ 1 w 382"/>
                  <a:gd name="T89" fmla="*/ 1 h 386"/>
                  <a:gd name="T90" fmla="*/ 1 w 382"/>
                  <a:gd name="T91" fmla="*/ 1 h 386"/>
                  <a:gd name="T92" fmla="*/ 1 w 382"/>
                  <a:gd name="T93" fmla="*/ 1 h 386"/>
                  <a:gd name="T94" fmla="*/ 1 w 382"/>
                  <a:gd name="T95" fmla="*/ 1 h 386"/>
                  <a:gd name="T96" fmla="*/ 1 w 382"/>
                  <a:gd name="T97" fmla="*/ 1 h 386"/>
                  <a:gd name="T98" fmla="*/ 1 w 382"/>
                  <a:gd name="T99" fmla="*/ 1 h 386"/>
                  <a:gd name="T100" fmla="*/ 1 w 382"/>
                  <a:gd name="T101" fmla="*/ 1 h 386"/>
                  <a:gd name="T102" fmla="*/ 1 w 382"/>
                  <a:gd name="T103" fmla="*/ 1 h 386"/>
                  <a:gd name="T104" fmla="*/ 1 w 382"/>
                  <a:gd name="T105" fmla="*/ 1 h 386"/>
                  <a:gd name="T106" fmla="*/ 1 w 382"/>
                  <a:gd name="T107" fmla="*/ 1 h 386"/>
                  <a:gd name="T108" fmla="*/ 1 w 382"/>
                  <a:gd name="T109" fmla="*/ 1 h 386"/>
                  <a:gd name="T110" fmla="*/ 1 w 382"/>
                  <a:gd name="T111" fmla="*/ 1 h 386"/>
                  <a:gd name="T112" fmla="*/ 1 w 382"/>
                  <a:gd name="T113" fmla="*/ 1 h 38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82"/>
                  <a:gd name="T172" fmla="*/ 0 h 386"/>
                  <a:gd name="T173" fmla="*/ 382 w 382"/>
                  <a:gd name="T174" fmla="*/ 386 h 38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82" h="386">
                    <a:moveTo>
                      <a:pt x="263" y="38"/>
                    </a:moveTo>
                    <a:lnTo>
                      <a:pt x="263" y="38"/>
                    </a:lnTo>
                    <a:lnTo>
                      <a:pt x="261" y="36"/>
                    </a:lnTo>
                    <a:lnTo>
                      <a:pt x="257" y="34"/>
                    </a:lnTo>
                    <a:lnTo>
                      <a:pt x="254" y="34"/>
                    </a:lnTo>
                    <a:lnTo>
                      <a:pt x="251" y="34"/>
                    </a:lnTo>
                    <a:lnTo>
                      <a:pt x="247" y="34"/>
                    </a:lnTo>
                    <a:lnTo>
                      <a:pt x="242" y="36"/>
                    </a:lnTo>
                    <a:lnTo>
                      <a:pt x="234" y="36"/>
                    </a:lnTo>
                    <a:lnTo>
                      <a:pt x="227" y="35"/>
                    </a:lnTo>
                    <a:lnTo>
                      <a:pt x="224" y="34"/>
                    </a:lnTo>
                    <a:lnTo>
                      <a:pt x="220" y="31"/>
                    </a:lnTo>
                    <a:lnTo>
                      <a:pt x="218" y="31"/>
                    </a:lnTo>
                    <a:lnTo>
                      <a:pt x="213" y="31"/>
                    </a:lnTo>
                    <a:lnTo>
                      <a:pt x="207" y="28"/>
                    </a:lnTo>
                    <a:lnTo>
                      <a:pt x="205" y="27"/>
                    </a:lnTo>
                    <a:lnTo>
                      <a:pt x="204" y="25"/>
                    </a:lnTo>
                    <a:lnTo>
                      <a:pt x="199" y="22"/>
                    </a:lnTo>
                    <a:lnTo>
                      <a:pt x="195" y="21"/>
                    </a:lnTo>
                    <a:lnTo>
                      <a:pt x="191" y="19"/>
                    </a:lnTo>
                    <a:lnTo>
                      <a:pt x="186" y="17"/>
                    </a:lnTo>
                    <a:lnTo>
                      <a:pt x="181" y="15"/>
                    </a:lnTo>
                    <a:lnTo>
                      <a:pt x="179" y="17"/>
                    </a:lnTo>
                    <a:lnTo>
                      <a:pt x="178" y="17"/>
                    </a:lnTo>
                    <a:lnTo>
                      <a:pt x="178" y="21"/>
                    </a:lnTo>
                    <a:lnTo>
                      <a:pt x="179" y="25"/>
                    </a:lnTo>
                    <a:lnTo>
                      <a:pt x="179" y="27"/>
                    </a:lnTo>
                    <a:lnTo>
                      <a:pt x="178" y="28"/>
                    </a:lnTo>
                    <a:lnTo>
                      <a:pt x="177" y="28"/>
                    </a:lnTo>
                    <a:lnTo>
                      <a:pt x="173" y="26"/>
                    </a:lnTo>
                    <a:lnTo>
                      <a:pt x="170" y="23"/>
                    </a:lnTo>
                    <a:lnTo>
                      <a:pt x="166" y="19"/>
                    </a:lnTo>
                    <a:lnTo>
                      <a:pt x="162" y="15"/>
                    </a:lnTo>
                    <a:lnTo>
                      <a:pt x="136" y="4"/>
                    </a:lnTo>
                    <a:lnTo>
                      <a:pt x="134" y="2"/>
                    </a:lnTo>
                    <a:lnTo>
                      <a:pt x="127" y="0"/>
                    </a:lnTo>
                    <a:lnTo>
                      <a:pt x="123" y="0"/>
                    </a:lnTo>
                    <a:lnTo>
                      <a:pt x="118" y="0"/>
                    </a:lnTo>
                    <a:lnTo>
                      <a:pt x="112" y="1"/>
                    </a:lnTo>
                    <a:lnTo>
                      <a:pt x="105" y="4"/>
                    </a:lnTo>
                    <a:lnTo>
                      <a:pt x="95" y="8"/>
                    </a:lnTo>
                    <a:lnTo>
                      <a:pt x="90" y="9"/>
                    </a:lnTo>
                    <a:lnTo>
                      <a:pt x="86" y="9"/>
                    </a:lnTo>
                    <a:lnTo>
                      <a:pt x="82" y="9"/>
                    </a:lnTo>
                    <a:lnTo>
                      <a:pt x="77" y="10"/>
                    </a:lnTo>
                    <a:lnTo>
                      <a:pt x="71" y="13"/>
                    </a:lnTo>
                    <a:lnTo>
                      <a:pt x="67" y="17"/>
                    </a:lnTo>
                    <a:lnTo>
                      <a:pt x="65" y="21"/>
                    </a:lnTo>
                    <a:lnTo>
                      <a:pt x="62" y="30"/>
                    </a:lnTo>
                    <a:lnTo>
                      <a:pt x="56" y="41"/>
                    </a:lnTo>
                    <a:lnTo>
                      <a:pt x="52" y="48"/>
                    </a:lnTo>
                    <a:lnTo>
                      <a:pt x="48" y="53"/>
                    </a:lnTo>
                    <a:lnTo>
                      <a:pt x="43" y="56"/>
                    </a:lnTo>
                    <a:lnTo>
                      <a:pt x="39" y="57"/>
                    </a:lnTo>
                    <a:lnTo>
                      <a:pt x="30" y="58"/>
                    </a:lnTo>
                    <a:lnTo>
                      <a:pt x="22" y="61"/>
                    </a:lnTo>
                    <a:lnTo>
                      <a:pt x="19" y="62"/>
                    </a:lnTo>
                    <a:lnTo>
                      <a:pt x="17" y="65"/>
                    </a:lnTo>
                    <a:lnTo>
                      <a:pt x="14" y="68"/>
                    </a:lnTo>
                    <a:lnTo>
                      <a:pt x="14" y="71"/>
                    </a:lnTo>
                    <a:lnTo>
                      <a:pt x="15" y="77"/>
                    </a:lnTo>
                    <a:lnTo>
                      <a:pt x="18" y="82"/>
                    </a:lnTo>
                    <a:lnTo>
                      <a:pt x="31" y="94"/>
                    </a:lnTo>
                    <a:lnTo>
                      <a:pt x="40" y="104"/>
                    </a:lnTo>
                    <a:lnTo>
                      <a:pt x="52" y="117"/>
                    </a:lnTo>
                    <a:lnTo>
                      <a:pt x="56" y="122"/>
                    </a:lnTo>
                    <a:lnTo>
                      <a:pt x="58" y="129"/>
                    </a:lnTo>
                    <a:lnTo>
                      <a:pt x="58" y="134"/>
                    </a:lnTo>
                    <a:lnTo>
                      <a:pt x="58" y="135"/>
                    </a:lnTo>
                    <a:lnTo>
                      <a:pt x="57" y="138"/>
                    </a:lnTo>
                    <a:lnTo>
                      <a:pt x="53" y="139"/>
                    </a:lnTo>
                    <a:lnTo>
                      <a:pt x="50" y="140"/>
                    </a:lnTo>
                    <a:lnTo>
                      <a:pt x="48" y="139"/>
                    </a:lnTo>
                    <a:lnTo>
                      <a:pt x="45" y="138"/>
                    </a:lnTo>
                    <a:lnTo>
                      <a:pt x="41" y="134"/>
                    </a:lnTo>
                    <a:lnTo>
                      <a:pt x="36" y="130"/>
                    </a:lnTo>
                    <a:lnTo>
                      <a:pt x="30" y="130"/>
                    </a:lnTo>
                    <a:lnTo>
                      <a:pt x="22" y="131"/>
                    </a:lnTo>
                    <a:lnTo>
                      <a:pt x="14" y="135"/>
                    </a:lnTo>
                    <a:lnTo>
                      <a:pt x="10" y="138"/>
                    </a:lnTo>
                    <a:lnTo>
                      <a:pt x="8" y="142"/>
                    </a:lnTo>
                    <a:lnTo>
                      <a:pt x="2" y="148"/>
                    </a:lnTo>
                    <a:lnTo>
                      <a:pt x="0" y="155"/>
                    </a:lnTo>
                    <a:lnTo>
                      <a:pt x="0" y="159"/>
                    </a:lnTo>
                    <a:lnTo>
                      <a:pt x="1" y="161"/>
                    </a:lnTo>
                    <a:lnTo>
                      <a:pt x="4" y="165"/>
                    </a:lnTo>
                    <a:lnTo>
                      <a:pt x="8" y="168"/>
                    </a:lnTo>
                    <a:lnTo>
                      <a:pt x="17" y="174"/>
                    </a:lnTo>
                    <a:lnTo>
                      <a:pt x="27" y="178"/>
                    </a:lnTo>
                    <a:lnTo>
                      <a:pt x="32" y="179"/>
                    </a:lnTo>
                    <a:lnTo>
                      <a:pt x="37" y="179"/>
                    </a:lnTo>
                    <a:lnTo>
                      <a:pt x="44" y="179"/>
                    </a:lnTo>
                    <a:lnTo>
                      <a:pt x="49" y="177"/>
                    </a:lnTo>
                    <a:lnTo>
                      <a:pt x="58" y="173"/>
                    </a:lnTo>
                    <a:lnTo>
                      <a:pt x="65" y="170"/>
                    </a:lnTo>
                    <a:lnTo>
                      <a:pt x="67" y="170"/>
                    </a:lnTo>
                    <a:lnTo>
                      <a:pt x="69" y="172"/>
                    </a:lnTo>
                    <a:lnTo>
                      <a:pt x="70" y="174"/>
                    </a:lnTo>
                    <a:lnTo>
                      <a:pt x="70" y="176"/>
                    </a:lnTo>
                    <a:lnTo>
                      <a:pt x="67" y="177"/>
                    </a:lnTo>
                    <a:lnTo>
                      <a:pt x="66" y="179"/>
                    </a:lnTo>
                    <a:lnTo>
                      <a:pt x="66" y="181"/>
                    </a:lnTo>
                    <a:lnTo>
                      <a:pt x="66" y="183"/>
                    </a:lnTo>
                    <a:lnTo>
                      <a:pt x="71" y="191"/>
                    </a:lnTo>
                    <a:lnTo>
                      <a:pt x="71" y="192"/>
                    </a:lnTo>
                    <a:lnTo>
                      <a:pt x="71" y="194"/>
                    </a:lnTo>
                    <a:lnTo>
                      <a:pt x="70" y="196"/>
                    </a:lnTo>
                    <a:lnTo>
                      <a:pt x="67" y="199"/>
                    </a:lnTo>
                    <a:lnTo>
                      <a:pt x="60" y="203"/>
                    </a:lnTo>
                    <a:lnTo>
                      <a:pt x="50" y="207"/>
                    </a:lnTo>
                    <a:lnTo>
                      <a:pt x="47" y="209"/>
                    </a:lnTo>
                    <a:lnTo>
                      <a:pt x="44" y="212"/>
                    </a:lnTo>
                    <a:lnTo>
                      <a:pt x="41" y="216"/>
                    </a:lnTo>
                    <a:lnTo>
                      <a:pt x="41" y="220"/>
                    </a:lnTo>
                    <a:lnTo>
                      <a:pt x="41" y="221"/>
                    </a:lnTo>
                    <a:lnTo>
                      <a:pt x="30" y="229"/>
                    </a:lnTo>
                    <a:lnTo>
                      <a:pt x="19" y="235"/>
                    </a:lnTo>
                    <a:lnTo>
                      <a:pt x="13" y="241"/>
                    </a:lnTo>
                    <a:lnTo>
                      <a:pt x="11" y="243"/>
                    </a:lnTo>
                    <a:lnTo>
                      <a:pt x="13" y="246"/>
                    </a:lnTo>
                    <a:lnTo>
                      <a:pt x="14" y="248"/>
                    </a:lnTo>
                    <a:lnTo>
                      <a:pt x="17" y="252"/>
                    </a:lnTo>
                    <a:lnTo>
                      <a:pt x="21" y="255"/>
                    </a:lnTo>
                    <a:lnTo>
                      <a:pt x="31" y="258"/>
                    </a:lnTo>
                    <a:lnTo>
                      <a:pt x="30" y="260"/>
                    </a:lnTo>
                    <a:lnTo>
                      <a:pt x="30" y="267"/>
                    </a:lnTo>
                    <a:lnTo>
                      <a:pt x="30" y="271"/>
                    </a:lnTo>
                    <a:lnTo>
                      <a:pt x="31" y="274"/>
                    </a:lnTo>
                    <a:lnTo>
                      <a:pt x="34" y="278"/>
                    </a:lnTo>
                    <a:lnTo>
                      <a:pt x="37" y="281"/>
                    </a:lnTo>
                    <a:lnTo>
                      <a:pt x="53" y="281"/>
                    </a:lnTo>
                    <a:lnTo>
                      <a:pt x="56" y="286"/>
                    </a:lnTo>
                    <a:lnTo>
                      <a:pt x="57" y="293"/>
                    </a:lnTo>
                    <a:lnTo>
                      <a:pt x="58" y="299"/>
                    </a:lnTo>
                    <a:lnTo>
                      <a:pt x="60" y="301"/>
                    </a:lnTo>
                    <a:lnTo>
                      <a:pt x="62" y="302"/>
                    </a:lnTo>
                    <a:lnTo>
                      <a:pt x="66" y="301"/>
                    </a:lnTo>
                    <a:lnTo>
                      <a:pt x="69" y="299"/>
                    </a:lnTo>
                    <a:lnTo>
                      <a:pt x="70" y="297"/>
                    </a:lnTo>
                    <a:lnTo>
                      <a:pt x="74" y="297"/>
                    </a:lnTo>
                    <a:lnTo>
                      <a:pt x="77" y="298"/>
                    </a:lnTo>
                    <a:lnTo>
                      <a:pt x="78" y="302"/>
                    </a:lnTo>
                    <a:lnTo>
                      <a:pt x="78" y="304"/>
                    </a:lnTo>
                    <a:lnTo>
                      <a:pt x="82" y="307"/>
                    </a:lnTo>
                    <a:lnTo>
                      <a:pt x="83" y="308"/>
                    </a:lnTo>
                    <a:lnTo>
                      <a:pt x="87" y="308"/>
                    </a:lnTo>
                    <a:lnTo>
                      <a:pt x="90" y="307"/>
                    </a:lnTo>
                    <a:lnTo>
                      <a:pt x="95" y="304"/>
                    </a:lnTo>
                    <a:lnTo>
                      <a:pt x="101" y="298"/>
                    </a:lnTo>
                    <a:lnTo>
                      <a:pt x="105" y="295"/>
                    </a:lnTo>
                    <a:lnTo>
                      <a:pt x="108" y="295"/>
                    </a:lnTo>
                    <a:lnTo>
                      <a:pt x="108" y="298"/>
                    </a:lnTo>
                    <a:lnTo>
                      <a:pt x="105" y="308"/>
                    </a:lnTo>
                    <a:lnTo>
                      <a:pt x="103" y="316"/>
                    </a:lnTo>
                    <a:lnTo>
                      <a:pt x="99" y="324"/>
                    </a:lnTo>
                    <a:lnTo>
                      <a:pt x="86" y="334"/>
                    </a:lnTo>
                    <a:lnTo>
                      <a:pt x="75" y="343"/>
                    </a:lnTo>
                    <a:lnTo>
                      <a:pt x="66" y="353"/>
                    </a:lnTo>
                    <a:lnTo>
                      <a:pt x="60" y="357"/>
                    </a:lnTo>
                    <a:lnTo>
                      <a:pt x="53" y="362"/>
                    </a:lnTo>
                    <a:lnTo>
                      <a:pt x="50" y="364"/>
                    </a:lnTo>
                    <a:lnTo>
                      <a:pt x="49" y="368"/>
                    </a:lnTo>
                    <a:lnTo>
                      <a:pt x="56" y="366"/>
                    </a:lnTo>
                    <a:lnTo>
                      <a:pt x="74" y="360"/>
                    </a:lnTo>
                    <a:lnTo>
                      <a:pt x="79" y="358"/>
                    </a:lnTo>
                    <a:lnTo>
                      <a:pt x="86" y="354"/>
                    </a:lnTo>
                    <a:lnTo>
                      <a:pt x="100" y="343"/>
                    </a:lnTo>
                    <a:lnTo>
                      <a:pt x="113" y="332"/>
                    </a:lnTo>
                    <a:lnTo>
                      <a:pt x="125" y="320"/>
                    </a:lnTo>
                    <a:lnTo>
                      <a:pt x="129" y="317"/>
                    </a:lnTo>
                    <a:lnTo>
                      <a:pt x="138" y="312"/>
                    </a:lnTo>
                    <a:lnTo>
                      <a:pt x="142" y="308"/>
                    </a:lnTo>
                    <a:lnTo>
                      <a:pt x="144" y="304"/>
                    </a:lnTo>
                    <a:lnTo>
                      <a:pt x="144" y="301"/>
                    </a:lnTo>
                    <a:lnTo>
                      <a:pt x="142" y="297"/>
                    </a:lnTo>
                    <a:lnTo>
                      <a:pt x="140" y="295"/>
                    </a:lnTo>
                    <a:lnTo>
                      <a:pt x="138" y="294"/>
                    </a:lnTo>
                    <a:lnTo>
                      <a:pt x="138" y="293"/>
                    </a:lnTo>
                    <a:lnTo>
                      <a:pt x="138" y="291"/>
                    </a:lnTo>
                    <a:lnTo>
                      <a:pt x="139" y="290"/>
                    </a:lnTo>
                    <a:lnTo>
                      <a:pt x="142" y="288"/>
                    </a:lnTo>
                    <a:lnTo>
                      <a:pt x="149" y="276"/>
                    </a:lnTo>
                    <a:lnTo>
                      <a:pt x="156" y="265"/>
                    </a:lnTo>
                    <a:lnTo>
                      <a:pt x="160" y="255"/>
                    </a:lnTo>
                    <a:lnTo>
                      <a:pt x="161" y="254"/>
                    </a:lnTo>
                    <a:lnTo>
                      <a:pt x="168" y="250"/>
                    </a:lnTo>
                    <a:lnTo>
                      <a:pt x="177" y="247"/>
                    </a:lnTo>
                    <a:lnTo>
                      <a:pt x="183" y="247"/>
                    </a:lnTo>
                    <a:lnTo>
                      <a:pt x="190" y="247"/>
                    </a:lnTo>
                    <a:lnTo>
                      <a:pt x="194" y="250"/>
                    </a:lnTo>
                    <a:lnTo>
                      <a:pt x="196" y="252"/>
                    </a:lnTo>
                    <a:lnTo>
                      <a:pt x="195" y="254"/>
                    </a:lnTo>
                    <a:lnTo>
                      <a:pt x="194" y="255"/>
                    </a:lnTo>
                    <a:lnTo>
                      <a:pt x="190" y="255"/>
                    </a:lnTo>
                    <a:lnTo>
                      <a:pt x="182" y="258"/>
                    </a:lnTo>
                    <a:lnTo>
                      <a:pt x="177" y="259"/>
                    </a:lnTo>
                    <a:lnTo>
                      <a:pt x="172" y="261"/>
                    </a:lnTo>
                    <a:lnTo>
                      <a:pt x="169" y="264"/>
                    </a:lnTo>
                    <a:lnTo>
                      <a:pt x="166" y="269"/>
                    </a:lnTo>
                    <a:lnTo>
                      <a:pt x="165" y="273"/>
                    </a:lnTo>
                    <a:lnTo>
                      <a:pt x="164" y="277"/>
                    </a:lnTo>
                    <a:lnTo>
                      <a:pt x="161" y="280"/>
                    </a:lnTo>
                    <a:lnTo>
                      <a:pt x="160" y="282"/>
                    </a:lnTo>
                    <a:lnTo>
                      <a:pt x="161" y="288"/>
                    </a:lnTo>
                    <a:lnTo>
                      <a:pt x="162" y="290"/>
                    </a:lnTo>
                    <a:lnTo>
                      <a:pt x="164" y="293"/>
                    </a:lnTo>
                    <a:lnTo>
                      <a:pt x="168" y="293"/>
                    </a:lnTo>
                    <a:lnTo>
                      <a:pt x="172" y="291"/>
                    </a:lnTo>
                    <a:lnTo>
                      <a:pt x="183" y="284"/>
                    </a:lnTo>
                    <a:lnTo>
                      <a:pt x="191" y="277"/>
                    </a:lnTo>
                    <a:lnTo>
                      <a:pt x="194" y="274"/>
                    </a:lnTo>
                    <a:lnTo>
                      <a:pt x="195" y="272"/>
                    </a:lnTo>
                    <a:lnTo>
                      <a:pt x="195" y="268"/>
                    </a:lnTo>
                    <a:lnTo>
                      <a:pt x="198" y="261"/>
                    </a:lnTo>
                    <a:lnTo>
                      <a:pt x="199" y="259"/>
                    </a:lnTo>
                    <a:lnTo>
                      <a:pt x="201" y="258"/>
                    </a:lnTo>
                    <a:lnTo>
                      <a:pt x="205" y="259"/>
                    </a:lnTo>
                    <a:lnTo>
                      <a:pt x="211" y="261"/>
                    </a:lnTo>
                    <a:lnTo>
                      <a:pt x="213" y="263"/>
                    </a:lnTo>
                    <a:lnTo>
                      <a:pt x="220" y="263"/>
                    </a:lnTo>
                    <a:lnTo>
                      <a:pt x="226" y="265"/>
                    </a:lnTo>
                    <a:lnTo>
                      <a:pt x="229" y="268"/>
                    </a:lnTo>
                    <a:lnTo>
                      <a:pt x="231" y="272"/>
                    </a:lnTo>
                    <a:lnTo>
                      <a:pt x="238" y="273"/>
                    </a:lnTo>
                    <a:lnTo>
                      <a:pt x="246" y="276"/>
                    </a:lnTo>
                    <a:lnTo>
                      <a:pt x="257" y="277"/>
                    </a:lnTo>
                    <a:lnTo>
                      <a:pt x="263" y="280"/>
                    </a:lnTo>
                    <a:lnTo>
                      <a:pt x="268" y="282"/>
                    </a:lnTo>
                    <a:lnTo>
                      <a:pt x="270" y="286"/>
                    </a:lnTo>
                    <a:lnTo>
                      <a:pt x="273" y="285"/>
                    </a:lnTo>
                    <a:lnTo>
                      <a:pt x="277" y="282"/>
                    </a:lnTo>
                    <a:lnTo>
                      <a:pt x="278" y="281"/>
                    </a:lnTo>
                    <a:lnTo>
                      <a:pt x="281" y="281"/>
                    </a:lnTo>
                    <a:lnTo>
                      <a:pt x="283" y="282"/>
                    </a:lnTo>
                    <a:lnTo>
                      <a:pt x="285" y="284"/>
                    </a:lnTo>
                    <a:lnTo>
                      <a:pt x="291" y="293"/>
                    </a:lnTo>
                    <a:lnTo>
                      <a:pt x="303" y="304"/>
                    </a:lnTo>
                    <a:lnTo>
                      <a:pt x="319" y="319"/>
                    </a:lnTo>
                    <a:lnTo>
                      <a:pt x="329" y="299"/>
                    </a:lnTo>
                    <a:lnTo>
                      <a:pt x="337" y="308"/>
                    </a:lnTo>
                    <a:lnTo>
                      <a:pt x="341" y="316"/>
                    </a:lnTo>
                    <a:lnTo>
                      <a:pt x="345" y="324"/>
                    </a:lnTo>
                    <a:lnTo>
                      <a:pt x="349" y="329"/>
                    </a:lnTo>
                    <a:lnTo>
                      <a:pt x="356" y="338"/>
                    </a:lnTo>
                    <a:lnTo>
                      <a:pt x="356" y="345"/>
                    </a:lnTo>
                    <a:lnTo>
                      <a:pt x="359" y="351"/>
                    </a:lnTo>
                    <a:lnTo>
                      <a:pt x="360" y="354"/>
                    </a:lnTo>
                    <a:lnTo>
                      <a:pt x="363" y="357"/>
                    </a:lnTo>
                    <a:lnTo>
                      <a:pt x="363" y="359"/>
                    </a:lnTo>
                    <a:lnTo>
                      <a:pt x="365" y="359"/>
                    </a:lnTo>
                    <a:lnTo>
                      <a:pt x="371" y="357"/>
                    </a:lnTo>
                    <a:lnTo>
                      <a:pt x="372" y="358"/>
                    </a:lnTo>
                    <a:lnTo>
                      <a:pt x="372" y="360"/>
                    </a:lnTo>
                    <a:lnTo>
                      <a:pt x="373" y="368"/>
                    </a:lnTo>
                    <a:lnTo>
                      <a:pt x="372" y="371"/>
                    </a:lnTo>
                    <a:lnTo>
                      <a:pt x="371" y="376"/>
                    </a:lnTo>
                    <a:lnTo>
                      <a:pt x="371" y="380"/>
                    </a:lnTo>
                    <a:lnTo>
                      <a:pt x="371" y="383"/>
                    </a:lnTo>
                    <a:lnTo>
                      <a:pt x="373" y="385"/>
                    </a:lnTo>
                    <a:lnTo>
                      <a:pt x="377" y="386"/>
                    </a:lnTo>
                    <a:lnTo>
                      <a:pt x="381" y="373"/>
                    </a:lnTo>
                    <a:lnTo>
                      <a:pt x="382" y="362"/>
                    </a:lnTo>
                    <a:lnTo>
                      <a:pt x="382" y="358"/>
                    </a:lnTo>
                    <a:lnTo>
                      <a:pt x="382" y="355"/>
                    </a:lnTo>
                    <a:lnTo>
                      <a:pt x="376" y="349"/>
                    </a:lnTo>
                    <a:lnTo>
                      <a:pt x="371" y="342"/>
                    </a:lnTo>
                    <a:lnTo>
                      <a:pt x="365" y="333"/>
                    </a:lnTo>
                    <a:lnTo>
                      <a:pt x="349" y="310"/>
                    </a:lnTo>
                    <a:lnTo>
                      <a:pt x="335" y="293"/>
                    </a:lnTo>
                    <a:lnTo>
                      <a:pt x="330" y="286"/>
                    </a:lnTo>
                    <a:lnTo>
                      <a:pt x="326" y="284"/>
                    </a:lnTo>
                    <a:lnTo>
                      <a:pt x="321" y="289"/>
                    </a:lnTo>
                    <a:lnTo>
                      <a:pt x="316" y="291"/>
                    </a:lnTo>
                    <a:lnTo>
                      <a:pt x="309" y="294"/>
                    </a:lnTo>
                    <a:lnTo>
                      <a:pt x="294" y="281"/>
                    </a:lnTo>
                    <a:lnTo>
                      <a:pt x="282" y="272"/>
                    </a:lnTo>
                    <a:lnTo>
                      <a:pt x="273" y="267"/>
                    </a:lnTo>
                    <a:lnTo>
                      <a:pt x="263" y="264"/>
                    </a:lnTo>
                    <a:lnTo>
                      <a:pt x="263" y="38"/>
                    </a:lnTo>
                    <a:close/>
                  </a:path>
                </a:pathLst>
              </a:custGeom>
              <a:solidFill>
                <a:srgbClr val="BADEDA"/>
              </a:solidFill>
              <a:ln w="6350" cap="flat" cmpd="sng">
                <a:solidFill>
                  <a:srgbClr val="50A69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3" name="Freeform 7"/>
              <p:cNvSpPr>
                <a:spLocks/>
              </p:cNvSpPr>
              <p:nvPr/>
            </p:nvSpPr>
            <p:spPr bwMode="grayWhite">
              <a:xfrm>
                <a:off x="395" y="1251"/>
                <a:ext cx="10" cy="10"/>
              </a:xfrm>
              <a:custGeom>
                <a:avLst/>
                <a:gdLst>
                  <a:gd name="T0" fmla="*/ 0 w 21"/>
                  <a:gd name="T1" fmla="*/ 1 h 19"/>
                  <a:gd name="T2" fmla="*/ 0 w 21"/>
                  <a:gd name="T3" fmla="*/ 1 h 19"/>
                  <a:gd name="T4" fmla="*/ 0 w 21"/>
                  <a:gd name="T5" fmla="*/ 0 h 19"/>
                  <a:gd name="T6" fmla="*/ 0 w 21"/>
                  <a:gd name="T7" fmla="*/ 0 h 19"/>
                  <a:gd name="T8" fmla="*/ 0 w 21"/>
                  <a:gd name="T9" fmla="*/ 0 h 19"/>
                  <a:gd name="T10" fmla="*/ 0 w 21"/>
                  <a:gd name="T11" fmla="*/ 1 h 19"/>
                  <a:gd name="T12" fmla="*/ 0 w 21"/>
                  <a:gd name="T13" fmla="*/ 1 h 19"/>
                  <a:gd name="T14" fmla="*/ 0 w 21"/>
                  <a:gd name="T15" fmla="*/ 1 h 19"/>
                  <a:gd name="T16" fmla="*/ 0 w 21"/>
                  <a:gd name="T17" fmla="*/ 1 h 19"/>
                  <a:gd name="T18" fmla="*/ 0 w 21"/>
                  <a:gd name="T19" fmla="*/ 1 h 19"/>
                  <a:gd name="T20" fmla="*/ 0 w 21"/>
                  <a:gd name="T21" fmla="*/ 1 h 19"/>
                  <a:gd name="T22" fmla="*/ 0 w 21"/>
                  <a:gd name="T23" fmla="*/ 1 h 19"/>
                  <a:gd name="T24" fmla="*/ 0 w 21"/>
                  <a:gd name="T25" fmla="*/ 1 h 19"/>
                  <a:gd name="T26" fmla="*/ 0 w 21"/>
                  <a:gd name="T27" fmla="*/ 1 h 19"/>
                  <a:gd name="T28" fmla="*/ 0 w 21"/>
                  <a:gd name="T29" fmla="*/ 1 h 19"/>
                  <a:gd name="T30" fmla="*/ 0 w 21"/>
                  <a:gd name="T31" fmla="*/ 1 h 19"/>
                  <a:gd name="T32" fmla="*/ 0 w 21"/>
                  <a:gd name="T33" fmla="*/ 1 h 19"/>
                  <a:gd name="T34" fmla="*/ 0 w 21"/>
                  <a:gd name="T35" fmla="*/ 1 h 19"/>
                  <a:gd name="T36" fmla="*/ 0 w 21"/>
                  <a:gd name="T37" fmla="*/ 1 h 19"/>
                  <a:gd name="T38" fmla="*/ 0 w 21"/>
                  <a:gd name="T39" fmla="*/ 1 h 19"/>
                  <a:gd name="T40" fmla="*/ 0 w 21"/>
                  <a:gd name="T41" fmla="*/ 1 h 19"/>
                  <a:gd name="T42" fmla="*/ 0 w 21"/>
                  <a:gd name="T43" fmla="*/ 1 h 1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1"/>
                  <a:gd name="T67" fmla="*/ 0 h 19"/>
                  <a:gd name="T68" fmla="*/ 21 w 21"/>
                  <a:gd name="T69" fmla="*/ 19 h 1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1" h="19">
                    <a:moveTo>
                      <a:pt x="11" y="2"/>
                    </a:moveTo>
                    <a:lnTo>
                      <a:pt x="11" y="2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3" y="11"/>
                    </a:lnTo>
                    <a:lnTo>
                      <a:pt x="8" y="15"/>
                    </a:lnTo>
                    <a:lnTo>
                      <a:pt x="12" y="17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21" y="15"/>
                    </a:lnTo>
                    <a:lnTo>
                      <a:pt x="21" y="11"/>
                    </a:lnTo>
                    <a:lnTo>
                      <a:pt x="21" y="10"/>
                    </a:lnTo>
                    <a:lnTo>
                      <a:pt x="20" y="8"/>
                    </a:lnTo>
                    <a:lnTo>
                      <a:pt x="13" y="3"/>
                    </a:lnTo>
                    <a:lnTo>
                      <a:pt x="11" y="2"/>
                    </a:lnTo>
                    <a:close/>
                  </a:path>
                </a:pathLst>
              </a:custGeom>
              <a:solidFill>
                <a:srgbClr val="BADEDA"/>
              </a:solidFill>
              <a:ln w="6350" cap="flat" cmpd="sng">
                <a:solidFill>
                  <a:srgbClr val="50A69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4" name="Freeform 8"/>
              <p:cNvSpPr>
                <a:spLocks/>
              </p:cNvSpPr>
              <p:nvPr/>
            </p:nvSpPr>
            <p:spPr bwMode="grayWhite">
              <a:xfrm>
                <a:off x="477" y="1315"/>
                <a:ext cx="6" cy="8"/>
              </a:xfrm>
              <a:custGeom>
                <a:avLst/>
                <a:gdLst>
                  <a:gd name="T0" fmla="*/ 1 w 12"/>
                  <a:gd name="T1" fmla="*/ 0 h 17"/>
                  <a:gd name="T2" fmla="*/ 1 w 12"/>
                  <a:gd name="T3" fmla="*/ 0 h 17"/>
                  <a:gd name="T4" fmla="*/ 1 w 12"/>
                  <a:gd name="T5" fmla="*/ 0 h 17"/>
                  <a:gd name="T6" fmla="*/ 1 w 12"/>
                  <a:gd name="T7" fmla="*/ 0 h 17"/>
                  <a:gd name="T8" fmla="*/ 1 w 12"/>
                  <a:gd name="T9" fmla="*/ 0 h 17"/>
                  <a:gd name="T10" fmla="*/ 0 w 12"/>
                  <a:gd name="T11" fmla="*/ 0 h 17"/>
                  <a:gd name="T12" fmla="*/ 0 w 12"/>
                  <a:gd name="T13" fmla="*/ 0 h 17"/>
                  <a:gd name="T14" fmla="*/ 0 w 12"/>
                  <a:gd name="T15" fmla="*/ 0 h 17"/>
                  <a:gd name="T16" fmla="*/ 1 w 12"/>
                  <a:gd name="T17" fmla="*/ 0 h 17"/>
                  <a:gd name="T18" fmla="*/ 1 w 12"/>
                  <a:gd name="T19" fmla="*/ 0 h 17"/>
                  <a:gd name="T20" fmla="*/ 1 w 12"/>
                  <a:gd name="T21" fmla="*/ 0 h 17"/>
                  <a:gd name="T22" fmla="*/ 1 w 12"/>
                  <a:gd name="T23" fmla="*/ 0 h 17"/>
                  <a:gd name="T24" fmla="*/ 1 w 12"/>
                  <a:gd name="T25" fmla="*/ 0 h 17"/>
                  <a:gd name="T26" fmla="*/ 1 w 12"/>
                  <a:gd name="T27" fmla="*/ 0 h 17"/>
                  <a:gd name="T28" fmla="*/ 1 w 12"/>
                  <a:gd name="T29" fmla="*/ 0 h 17"/>
                  <a:gd name="T30" fmla="*/ 1 w 12"/>
                  <a:gd name="T31" fmla="*/ 0 h 17"/>
                  <a:gd name="T32" fmla="*/ 1 w 12"/>
                  <a:gd name="T33" fmla="*/ 0 h 17"/>
                  <a:gd name="T34" fmla="*/ 1 w 12"/>
                  <a:gd name="T35" fmla="*/ 0 h 17"/>
                  <a:gd name="T36" fmla="*/ 1 w 12"/>
                  <a:gd name="T37" fmla="*/ 0 h 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"/>
                  <a:gd name="T58" fmla="*/ 0 h 17"/>
                  <a:gd name="T59" fmla="*/ 12 w 12"/>
                  <a:gd name="T60" fmla="*/ 17 h 1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" h="17">
                    <a:moveTo>
                      <a:pt x="7" y="0"/>
                    </a:moveTo>
                    <a:lnTo>
                      <a:pt x="7" y="0"/>
                    </a:lnTo>
                    <a:lnTo>
                      <a:pt x="4" y="0"/>
                    </a:lnTo>
                    <a:lnTo>
                      <a:pt x="2" y="4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4" y="17"/>
                    </a:lnTo>
                    <a:lnTo>
                      <a:pt x="7" y="17"/>
                    </a:lnTo>
                    <a:lnTo>
                      <a:pt x="12" y="13"/>
                    </a:lnTo>
                    <a:lnTo>
                      <a:pt x="12" y="8"/>
                    </a:lnTo>
                    <a:lnTo>
                      <a:pt x="11" y="3"/>
                    </a:lnTo>
                    <a:lnTo>
                      <a:pt x="10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ADEDA"/>
              </a:solidFill>
              <a:ln w="6350" cap="flat" cmpd="sng">
                <a:solidFill>
                  <a:srgbClr val="50A69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6478" name="Freeform 9"/>
            <p:cNvSpPr>
              <a:spLocks/>
            </p:cNvSpPr>
            <p:nvPr/>
          </p:nvSpPr>
          <p:spPr bwMode="grayWhite">
            <a:xfrm>
              <a:off x="1246" y="950"/>
              <a:ext cx="489" cy="356"/>
            </a:xfrm>
            <a:custGeom>
              <a:avLst/>
              <a:gdLst>
                <a:gd name="T0" fmla="*/ 6 w 526"/>
                <a:gd name="T1" fmla="*/ 6 h 384"/>
                <a:gd name="T2" fmla="*/ 0 w 526"/>
                <a:gd name="T3" fmla="*/ 6 h 384"/>
                <a:gd name="T4" fmla="*/ 4 w 526"/>
                <a:gd name="T5" fmla="*/ 6 h 384"/>
                <a:gd name="T6" fmla="*/ 6 w 526"/>
                <a:gd name="T7" fmla="*/ 6 h 384"/>
                <a:gd name="T8" fmla="*/ 7 w 526"/>
                <a:gd name="T9" fmla="*/ 6 h 384"/>
                <a:gd name="T10" fmla="*/ 7 w 526"/>
                <a:gd name="T11" fmla="*/ 6 h 384"/>
                <a:gd name="T12" fmla="*/ 7 w 526"/>
                <a:gd name="T13" fmla="*/ 6 h 384"/>
                <a:gd name="T14" fmla="*/ 7 w 526"/>
                <a:gd name="T15" fmla="*/ 6 h 384"/>
                <a:gd name="T16" fmla="*/ 7 w 526"/>
                <a:gd name="T17" fmla="*/ 6 h 384"/>
                <a:gd name="T18" fmla="*/ 7 w 526"/>
                <a:gd name="T19" fmla="*/ 6 h 384"/>
                <a:gd name="T20" fmla="*/ 7 w 526"/>
                <a:gd name="T21" fmla="*/ 6 h 384"/>
                <a:gd name="T22" fmla="*/ 7 w 526"/>
                <a:gd name="T23" fmla="*/ 6 h 384"/>
                <a:gd name="T24" fmla="*/ 7 w 526"/>
                <a:gd name="T25" fmla="*/ 6 h 384"/>
                <a:gd name="T26" fmla="*/ 7 w 526"/>
                <a:gd name="T27" fmla="*/ 6 h 384"/>
                <a:gd name="T28" fmla="*/ 7 w 526"/>
                <a:gd name="T29" fmla="*/ 6 h 384"/>
                <a:gd name="T30" fmla="*/ 7 w 526"/>
                <a:gd name="T31" fmla="*/ 6 h 384"/>
                <a:gd name="T32" fmla="*/ 7 w 526"/>
                <a:gd name="T33" fmla="*/ 6 h 384"/>
                <a:gd name="T34" fmla="*/ 7 w 526"/>
                <a:gd name="T35" fmla="*/ 6 h 384"/>
                <a:gd name="T36" fmla="*/ 7 w 526"/>
                <a:gd name="T37" fmla="*/ 6 h 384"/>
                <a:gd name="T38" fmla="*/ 7 w 526"/>
                <a:gd name="T39" fmla="*/ 6 h 384"/>
                <a:gd name="T40" fmla="*/ 7 w 526"/>
                <a:gd name="T41" fmla="*/ 6 h 384"/>
                <a:gd name="T42" fmla="*/ 7 w 526"/>
                <a:gd name="T43" fmla="*/ 6 h 384"/>
                <a:gd name="T44" fmla="*/ 7 w 526"/>
                <a:gd name="T45" fmla="*/ 6 h 384"/>
                <a:gd name="T46" fmla="*/ 7 w 526"/>
                <a:gd name="T47" fmla="*/ 6 h 384"/>
                <a:gd name="T48" fmla="*/ 7 w 526"/>
                <a:gd name="T49" fmla="*/ 6 h 384"/>
                <a:gd name="T50" fmla="*/ 7 w 526"/>
                <a:gd name="T51" fmla="*/ 6 h 384"/>
                <a:gd name="T52" fmla="*/ 7 w 526"/>
                <a:gd name="T53" fmla="*/ 6 h 384"/>
                <a:gd name="T54" fmla="*/ 7 w 526"/>
                <a:gd name="T55" fmla="*/ 6 h 384"/>
                <a:gd name="T56" fmla="*/ 7 w 526"/>
                <a:gd name="T57" fmla="*/ 6 h 384"/>
                <a:gd name="T58" fmla="*/ 7 w 526"/>
                <a:gd name="T59" fmla="*/ 6 h 384"/>
                <a:gd name="T60" fmla="*/ 7 w 526"/>
                <a:gd name="T61" fmla="*/ 6 h 384"/>
                <a:gd name="T62" fmla="*/ 7 w 526"/>
                <a:gd name="T63" fmla="*/ 6 h 384"/>
                <a:gd name="T64" fmla="*/ 7 w 526"/>
                <a:gd name="T65" fmla="*/ 6 h 384"/>
                <a:gd name="T66" fmla="*/ 7 w 526"/>
                <a:gd name="T67" fmla="*/ 6 h 384"/>
                <a:gd name="T68" fmla="*/ 7 w 526"/>
                <a:gd name="T69" fmla="*/ 6 h 384"/>
                <a:gd name="T70" fmla="*/ 7 w 526"/>
                <a:gd name="T71" fmla="*/ 6 h 384"/>
                <a:gd name="T72" fmla="*/ 7 w 526"/>
                <a:gd name="T73" fmla="*/ 0 h 384"/>
                <a:gd name="T74" fmla="*/ 7 w 526"/>
                <a:gd name="T75" fmla="*/ 6 h 384"/>
                <a:gd name="T76" fmla="*/ 7 w 526"/>
                <a:gd name="T77" fmla="*/ 6 h 384"/>
                <a:gd name="T78" fmla="*/ 7 w 526"/>
                <a:gd name="T79" fmla="*/ 6 h 384"/>
                <a:gd name="T80" fmla="*/ 7 w 526"/>
                <a:gd name="T81" fmla="*/ 6 h 384"/>
                <a:gd name="T82" fmla="*/ 7 w 526"/>
                <a:gd name="T83" fmla="*/ 6 h 384"/>
                <a:gd name="T84" fmla="*/ 7 w 526"/>
                <a:gd name="T85" fmla="*/ 6 h 384"/>
                <a:gd name="T86" fmla="*/ 7 w 526"/>
                <a:gd name="T87" fmla="*/ 6 h 384"/>
                <a:gd name="T88" fmla="*/ 7 w 526"/>
                <a:gd name="T89" fmla="*/ 6 h 384"/>
                <a:gd name="T90" fmla="*/ 7 w 526"/>
                <a:gd name="T91" fmla="*/ 6 h 384"/>
                <a:gd name="T92" fmla="*/ 7 w 526"/>
                <a:gd name="T93" fmla="*/ 6 h 384"/>
                <a:gd name="T94" fmla="*/ 7 w 526"/>
                <a:gd name="T95" fmla="*/ 6 h 384"/>
                <a:gd name="T96" fmla="*/ 7 w 526"/>
                <a:gd name="T97" fmla="*/ 6 h 384"/>
                <a:gd name="T98" fmla="*/ 7 w 526"/>
                <a:gd name="T99" fmla="*/ 6 h 384"/>
                <a:gd name="T100" fmla="*/ 7 w 526"/>
                <a:gd name="T101" fmla="*/ 6 h 384"/>
                <a:gd name="T102" fmla="*/ 7 w 526"/>
                <a:gd name="T103" fmla="*/ 6 h 384"/>
                <a:gd name="T104" fmla="*/ 7 w 526"/>
                <a:gd name="T105" fmla="*/ 6 h 384"/>
                <a:gd name="T106" fmla="*/ 7 w 526"/>
                <a:gd name="T107" fmla="*/ 6 h 384"/>
                <a:gd name="T108" fmla="*/ 7 w 526"/>
                <a:gd name="T109" fmla="*/ 6 h 384"/>
                <a:gd name="T110" fmla="*/ 7 w 526"/>
                <a:gd name="T111" fmla="*/ 6 h 384"/>
                <a:gd name="T112" fmla="*/ 7 w 526"/>
                <a:gd name="T113" fmla="*/ 6 h 384"/>
                <a:gd name="T114" fmla="*/ 7 w 526"/>
                <a:gd name="T115" fmla="*/ 6 h 384"/>
                <a:gd name="T116" fmla="*/ 7 w 526"/>
                <a:gd name="T117" fmla="*/ 6 h 384"/>
                <a:gd name="T118" fmla="*/ 7 w 526"/>
                <a:gd name="T119" fmla="*/ 6 h 3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26"/>
                <a:gd name="T181" fmla="*/ 0 h 384"/>
                <a:gd name="T182" fmla="*/ 526 w 526"/>
                <a:gd name="T183" fmla="*/ 384 h 3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26" h="384">
                  <a:moveTo>
                    <a:pt x="20" y="242"/>
                  </a:moveTo>
                  <a:lnTo>
                    <a:pt x="6" y="232"/>
                  </a:lnTo>
                  <a:lnTo>
                    <a:pt x="2" y="232"/>
                  </a:lnTo>
                  <a:lnTo>
                    <a:pt x="0" y="232"/>
                  </a:lnTo>
                  <a:lnTo>
                    <a:pt x="0" y="228"/>
                  </a:lnTo>
                  <a:lnTo>
                    <a:pt x="4" y="216"/>
                  </a:lnTo>
                  <a:lnTo>
                    <a:pt x="6" y="210"/>
                  </a:lnTo>
                  <a:lnTo>
                    <a:pt x="6" y="206"/>
                  </a:lnTo>
                  <a:lnTo>
                    <a:pt x="6" y="202"/>
                  </a:lnTo>
                  <a:lnTo>
                    <a:pt x="8" y="202"/>
                  </a:lnTo>
                  <a:lnTo>
                    <a:pt x="10" y="202"/>
                  </a:lnTo>
                  <a:lnTo>
                    <a:pt x="12" y="210"/>
                  </a:lnTo>
                  <a:lnTo>
                    <a:pt x="10" y="214"/>
                  </a:lnTo>
                  <a:lnTo>
                    <a:pt x="10" y="216"/>
                  </a:lnTo>
                  <a:lnTo>
                    <a:pt x="10" y="218"/>
                  </a:lnTo>
                  <a:lnTo>
                    <a:pt x="20" y="210"/>
                  </a:lnTo>
                  <a:lnTo>
                    <a:pt x="18" y="208"/>
                  </a:lnTo>
                  <a:lnTo>
                    <a:pt x="18" y="202"/>
                  </a:lnTo>
                  <a:lnTo>
                    <a:pt x="22" y="198"/>
                  </a:lnTo>
                  <a:lnTo>
                    <a:pt x="20" y="192"/>
                  </a:lnTo>
                  <a:lnTo>
                    <a:pt x="14" y="190"/>
                  </a:lnTo>
                  <a:lnTo>
                    <a:pt x="14" y="176"/>
                  </a:lnTo>
                  <a:lnTo>
                    <a:pt x="16" y="174"/>
                  </a:lnTo>
                  <a:lnTo>
                    <a:pt x="20" y="176"/>
                  </a:lnTo>
                  <a:lnTo>
                    <a:pt x="22" y="174"/>
                  </a:lnTo>
                  <a:lnTo>
                    <a:pt x="32" y="170"/>
                  </a:lnTo>
                  <a:lnTo>
                    <a:pt x="24" y="164"/>
                  </a:lnTo>
                  <a:lnTo>
                    <a:pt x="24" y="162"/>
                  </a:lnTo>
                  <a:lnTo>
                    <a:pt x="16" y="166"/>
                  </a:lnTo>
                  <a:lnTo>
                    <a:pt x="16" y="154"/>
                  </a:lnTo>
                  <a:lnTo>
                    <a:pt x="16" y="148"/>
                  </a:lnTo>
                  <a:lnTo>
                    <a:pt x="18" y="136"/>
                  </a:lnTo>
                  <a:lnTo>
                    <a:pt x="18" y="126"/>
                  </a:lnTo>
                  <a:lnTo>
                    <a:pt x="16" y="118"/>
                  </a:lnTo>
                  <a:lnTo>
                    <a:pt x="18" y="98"/>
                  </a:lnTo>
                  <a:lnTo>
                    <a:pt x="20" y="90"/>
                  </a:lnTo>
                  <a:lnTo>
                    <a:pt x="12" y="62"/>
                  </a:lnTo>
                  <a:lnTo>
                    <a:pt x="12" y="44"/>
                  </a:lnTo>
                  <a:lnTo>
                    <a:pt x="14" y="34"/>
                  </a:lnTo>
                  <a:lnTo>
                    <a:pt x="18" y="18"/>
                  </a:lnTo>
                  <a:lnTo>
                    <a:pt x="68" y="54"/>
                  </a:lnTo>
                  <a:lnTo>
                    <a:pt x="92" y="68"/>
                  </a:lnTo>
                  <a:lnTo>
                    <a:pt x="112" y="74"/>
                  </a:lnTo>
                  <a:lnTo>
                    <a:pt x="124" y="82"/>
                  </a:lnTo>
                  <a:lnTo>
                    <a:pt x="134" y="82"/>
                  </a:lnTo>
                  <a:lnTo>
                    <a:pt x="138" y="84"/>
                  </a:lnTo>
                  <a:lnTo>
                    <a:pt x="142" y="88"/>
                  </a:lnTo>
                  <a:lnTo>
                    <a:pt x="144" y="114"/>
                  </a:lnTo>
                  <a:lnTo>
                    <a:pt x="142" y="118"/>
                  </a:lnTo>
                  <a:lnTo>
                    <a:pt x="134" y="124"/>
                  </a:lnTo>
                  <a:lnTo>
                    <a:pt x="130" y="134"/>
                  </a:lnTo>
                  <a:lnTo>
                    <a:pt x="130" y="144"/>
                  </a:lnTo>
                  <a:lnTo>
                    <a:pt x="132" y="148"/>
                  </a:lnTo>
                  <a:lnTo>
                    <a:pt x="132" y="152"/>
                  </a:lnTo>
                  <a:lnTo>
                    <a:pt x="130" y="156"/>
                  </a:lnTo>
                  <a:lnTo>
                    <a:pt x="130" y="162"/>
                  </a:lnTo>
                  <a:lnTo>
                    <a:pt x="134" y="166"/>
                  </a:lnTo>
                  <a:lnTo>
                    <a:pt x="144" y="160"/>
                  </a:lnTo>
                  <a:lnTo>
                    <a:pt x="148" y="138"/>
                  </a:lnTo>
                  <a:lnTo>
                    <a:pt x="154" y="134"/>
                  </a:lnTo>
                  <a:lnTo>
                    <a:pt x="158" y="124"/>
                  </a:lnTo>
                  <a:lnTo>
                    <a:pt x="170" y="110"/>
                  </a:lnTo>
                  <a:lnTo>
                    <a:pt x="170" y="106"/>
                  </a:lnTo>
                  <a:lnTo>
                    <a:pt x="164" y="86"/>
                  </a:lnTo>
                  <a:lnTo>
                    <a:pt x="154" y="58"/>
                  </a:lnTo>
                  <a:lnTo>
                    <a:pt x="154" y="54"/>
                  </a:lnTo>
                  <a:lnTo>
                    <a:pt x="158" y="52"/>
                  </a:lnTo>
                  <a:lnTo>
                    <a:pt x="164" y="54"/>
                  </a:lnTo>
                  <a:lnTo>
                    <a:pt x="170" y="42"/>
                  </a:lnTo>
                  <a:lnTo>
                    <a:pt x="168" y="28"/>
                  </a:lnTo>
                  <a:lnTo>
                    <a:pt x="160" y="26"/>
                  </a:lnTo>
                  <a:lnTo>
                    <a:pt x="158" y="18"/>
                  </a:lnTo>
                  <a:lnTo>
                    <a:pt x="158" y="0"/>
                  </a:lnTo>
                  <a:lnTo>
                    <a:pt x="262" y="28"/>
                  </a:lnTo>
                  <a:lnTo>
                    <a:pt x="362" y="54"/>
                  </a:lnTo>
                  <a:lnTo>
                    <a:pt x="524" y="92"/>
                  </a:lnTo>
                  <a:lnTo>
                    <a:pt x="526" y="92"/>
                  </a:lnTo>
                  <a:lnTo>
                    <a:pt x="470" y="342"/>
                  </a:lnTo>
                  <a:lnTo>
                    <a:pt x="468" y="344"/>
                  </a:lnTo>
                  <a:lnTo>
                    <a:pt x="466" y="350"/>
                  </a:lnTo>
                  <a:lnTo>
                    <a:pt x="468" y="354"/>
                  </a:lnTo>
                  <a:lnTo>
                    <a:pt x="470" y="358"/>
                  </a:lnTo>
                  <a:lnTo>
                    <a:pt x="472" y="362"/>
                  </a:lnTo>
                  <a:lnTo>
                    <a:pt x="472" y="366"/>
                  </a:lnTo>
                  <a:lnTo>
                    <a:pt x="470" y="366"/>
                  </a:lnTo>
                  <a:lnTo>
                    <a:pt x="466" y="372"/>
                  </a:lnTo>
                  <a:lnTo>
                    <a:pt x="466" y="378"/>
                  </a:lnTo>
                  <a:lnTo>
                    <a:pt x="468" y="384"/>
                  </a:lnTo>
                  <a:lnTo>
                    <a:pt x="330" y="352"/>
                  </a:lnTo>
                  <a:lnTo>
                    <a:pt x="318" y="354"/>
                  </a:lnTo>
                  <a:lnTo>
                    <a:pt x="312" y="354"/>
                  </a:lnTo>
                  <a:lnTo>
                    <a:pt x="304" y="352"/>
                  </a:lnTo>
                  <a:lnTo>
                    <a:pt x="296" y="352"/>
                  </a:lnTo>
                  <a:lnTo>
                    <a:pt x="290" y="350"/>
                  </a:lnTo>
                  <a:lnTo>
                    <a:pt x="284" y="350"/>
                  </a:lnTo>
                  <a:lnTo>
                    <a:pt x="276" y="352"/>
                  </a:lnTo>
                  <a:lnTo>
                    <a:pt x="266" y="350"/>
                  </a:lnTo>
                  <a:lnTo>
                    <a:pt x="256" y="350"/>
                  </a:lnTo>
                  <a:lnTo>
                    <a:pt x="246" y="354"/>
                  </a:lnTo>
                  <a:lnTo>
                    <a:pt x="238" y="356"/>
                  </a:lnTo>
                  <a:lnTo>
                    <a:pt x="222" y="354"/>
                  </a:lnTo>
                  <a:lnTo>
                    <a:pt x="218" y="352"/>
                  </a:lnTo>
                  <a:lnTo>
                    <a:pt x="206" y="346"/>
                  </a:lnTo>
                  <a:lnTo>
                    <a:pt x="176" y="352"/>
                  </a:lnTo>
                  <a:lnTo>
                    <a:pt x="170" y="342"/>
                  </a:lnTo>
                  <a:lnTo>
                    <a:pt x="144" y="334"/>
                  </a:lnTo>
                  <a:lnTo>
                    <a:pt x="130" y="332"/>
                  </a:lnTo>
                  <a:lnTo>
                    <a:pt x="114" y="334"/>
                  </a:lnTo>
                  <a:lnTo>
                    <a:pt x="90" y="332"/>
                  </a:lnTo>
                  <a:lnTo>
                    <a:pt x="70" y="324"/>
                  </a:lnTo>
                  <a:lnTo>
                    <a:pt x="66" y="314"/>
                  </a:lnTo>
                  <a:lnTo>
                    <a:pt x="68" y="290"/>
                  </a:lnTo>
                  <a:lnTo>
                    <a:pt x="70" y="284"/>
                  </a:lnTo>
                  <a:lnTo>
                    <a:pt x="66" y="270"/>
                  </a:lnTo>
                  <a:lnTo>
                    <a:pt x="52" y="258"/>
                  </a:lnTo>
                  <a:lnTo>
                    <a:pt x="40" y="258"/>
                  </a:lnTo>
                  <a:lnTo>
                    <a:pt x="40" y="254"/>
                  </a:lnTo>
                  <a:lnTo>
                    <a:pt x="34" y="248"/>
                  </a:lnTo>
                  <a:lnTo>
                    <a:pt x="20" y="242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79" name="Freeform 10"/>
            <p:cNvSpPr>
              <a:spLocks/>
            </p:cNvSpPr>
            <p:nvPr/>
          </p:nvSpPr>
          <p:spPr bwMode="grayWhite">
            <a:xfrm>
              <a:off x="1115" y="1175"/>
              <a:ext cx="587" cy="489"/>
            </a:xfrm>
            <a:custGeom>
              <a:avLst/>
              <a:gdLst>
                <a:gd name="T0" fmla="*/ 6 w 634"/>
                <a:gd name="T1" fmla="*/ 6 h 528"/>
                <a:gd name="T2" fmla="*/ 4 w 634"/>
                <a:gd name="T3" fmla="*/ 6 h 528"/>
                <a:gd name="T4" fmla="*/ 6 w 634"/>
                <a:gd name="T5" fmla="*/ 6 h 528"/>
                <a:gd name="T6" fmla="*/ 6 w 634"/>
                <a:gd name="T7" fmla="*/ 6 h 528"/>
                <a:gd name="T8" fmla="*/ 6 w 634"/>
                <a:gd name="T9" fmla="*/ 6 h 528"/>
                <a:gd name="T10" fmla="*/ 6 w 634"/>
                <a:gd name="T11" fmla="*/ 6 h 528"/>
                <a:gd name="T12" fmla="*/ 6 w 634"/>
                <a:gd name="T13" fmla="*/ 6 h 528"/>
                <a:gd name="T14" fmla="*/ 6 w 634"/>
                <a:gd name="T15" fmla="*/ 6 h 528"/>
                <a:gd name="T16" fmla="*/ 6 w 634"/>
                <a:gd name="T17" fmla="*/ 6 h 528"/>
                <a:gd name="T18" fmla="*/ 6 w 634"/>
                <a:gd name="T19" fmla="*/ 6 h 528"/>
                <a:gd name="T20" fmla="*/ 6 w 634"/>
                <a:gd name="T21" fmla="*/ 6 h 528"/>
                <a:gd name="T22" fmla="*/ 6 w 634"/>
                <a:gd name="T23" fmla="*/ 2 h 528"/>
                <a:gd name="T24" fmla="*/ 6 w 634"/>
                <a:gd name="T25" fmla="*/ 2 h 528"/>
                <a:gd name="T26" fmla="*/ 6 w 634"/>
                <a:gd name="T27" fmla="*/ 6 h 528"/>
                <a:gd name="T28" fmla="*/ 6 w 634"/>
                <a:gd name="T29" fmla="*/ 6 h 528"/>
                <a:gd name="T30" fmla="*/ 6 w 634"/>
                <a:gd name="T31" fmla="*/ 6 h 528"/>
                <a:gd name="T32" fmla="*/ 6 w 634"/>
                <a:gd name="T33" fmla="*/ 6 h 528"/>
                <a:gd name="T34" fmla="*/ 6 w 634"/>
                <a:gd name="T35" fmla="*/ 6 h 528"/>
                <a:gd name="T36" fmla="*/ 6 w 634"/>
                <a:gd name="T37" fmla="*/ 6 h 528"/>
                <a:gd name="T38" fmla="*/ 6 w 634"/>
                <a:gd name="T39" fmla="*/ 6 h 528"/>
                <a:gd name="T40" fmla="*/ 6 w 634"/>
                <a:gd name="T41" fmla="*/ 6 h 528"/>
                <a:gd name="T42" fmla="*/ 6 w 634"/>
                <a:gd name="T43" fmla="*/ 6 h 528"/>
                <a:gd name="T44" fmla="*/ 6 w 634"/>
                <a:gd name="T45" fmla="*/ 6 h 528"/>
                <a:gd name="T46" fmla="*/ 6 w 634"/>
                <a:gd name="T47" fmla="*/ 6 h 528"/>
                <a:gd name="T48" fmla="*/ 6 w 634"/>
                <a:gd name="T49" fmla="*/ 6 h 528"/>
                <a:gd name="T50" fmla="*/ 6 w 634"/>
                <a:gd name="T51" fmla="*/ 6 h 528"/>
                <a:gd name="T52" fmla="*/ 6 w 634"/>
                <a:gd name="T53" fmla="*/ 6 h 528"/>
                <a:gd name="T54" fmla="*/ 6 w 634"/>
                <a:gd name="T55" fmla="*/ 6 h 528"/>
                <a:gd name="T56" fmla="*/ 6 w 634"/>
                <a:gd name="T57" fmla="*/ 6 h 528"/>
                <a:gd name="T58" fmla="*/ 6 w 634"/>
                <a:gd name="T59" fmla="*/ 6 h 528"/>
                <a:gd name="T60" fmla="*/ 6 w 634"/>
                <a:gd name="T61" fmla="*/ 6 h 528"/>
                <a:gd name="T62" fmla="*/ 6 w 634"/>
                <a:gd name="T63" fmla="*/ 6 h 528"/>
                <a:gd name="T64" fmla="*/ 6 w 634"/>
                <a:gd name="T65" fmla="*/ 6 h 528"/>
                <a:gd name="T66" fmla="*/ 6 w 634"/>
                <a:gd name="T67" fmla="*/ 6 h 528"/>
                <a:gd name="T68" fmla="*/ 6 w 634"/>
                <a:gd name="T69" fmla="*/ 6 h 528"/>
                <a:gd name="T70" fmla="*/ 6 w 634"/>
                <a:gd name="T71" fmla="*/ 6 h 528"/>
                <a:gd name="T72" fmla="*/ 6 w 634"/>
                <a:gd name="T73" fmla="*/ 6 h 528"/>
                <a:gd name="T74" fmla="*/ 6 w 634"/>
                <a:gd name="T75" fmla="*/ 6 h 528"/>
                <a:gd name="T76" fmla="*/ 6 w 634"/>
                <a:gd name="T77" fmla="*/ 6 h 528"/>
                <a:gd name="T78" fmla="*/ 6 w 634"/>
                <a:gd name="T79" fmla="*/ 6 h 52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34"/>
                <a:gd name="T121" fmla="*/ 0 h 528"/>
                <a:gd name="T122" fmla="*/ 634 w 634"/>
                <a:gd name="T123" fmla="*/ 528 h 52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34" h="528">
                  <a:moveTo>
                    <a:pt x="8" y="398"/>
                  </a:moveTo>
                  <a:lnTo>
                    <a:pt x="6" y="392"/>
                  </a:lnTo>
                  <a:lnTo>
                    <a:pt x="0" y="372"/>
                  </a:lnTo>
                  <a:lnTo>
                    <a:pt x="4" y="362"/>
                  </a:lnTo>
                  <a:lnTo>
                    <a:pt x="4" y="354"/>
                  </a:lnTo>
                  <a:lnTo>
                    <a:pt x="10" y="338"/>
                  </a:lnTo>
                  <a:lnTo>
                    <a:pt x="8" y="306"/>
                  </a:lnTo>
                  <a:lnTo>
                    <a:pt x="12" y="300"/>
                  </a:lnTo>
                  <a:lnTo>
                    <a:pt x="18" y="296"/>
                  </a:lnTo>
                  <a:lnTo>
                    <a:pt x="22" y="292"/>
                  </a:lnTo>
                  <a:lnTo>
                    <a:pt x="26" y="282"/>
                  </a:lnTo>
                  <a:lnTo>
                    <a:pt x="30" y="278"/>
                  </a:lnTo>
                  <a:lnTo>
                    <a:pt x="32" y="264"/>
                  </a:lnTo>
                  <a:lnTo>
                    <a:pt x="34" y="262"/>
                  </a:lnTo>
                  <a:lnTo>
                    <a:pt x="54" y="240"/>
                  </a:lnTo>
                  <a:lnTo>
                    <a:pt x="62" y="220"/>
                  </a:lnTo>
                  <a:lnTo>
                    <a:pt x="78" y="188"/>
                  </a:lnTo>
                  <a:lnTo>
                    <a:pt x="98" y="134"/>
                  </a:lnTo>
                  <a:lnTo>
                    <a:pt x="110" y="110"/>
                  </a:lnTo>
                  <a:lnTo>
                    <a:pt x="122" y="76"/>
                  </a:lnTo>
                  <a:lnTo>
                    <a:pt x="136" y="34"/>
                  </a:lnTo>
                  <a:lnTo>
                    <a:pt x="142" y="20"/>
                  </a:lnTo>
                  <a:lnTo>
                    <a:pt x="144" y="6"/>
                  </a:lnTo>
                  <a:lnTo>
                    <a:pt x="144" y="2"/>
                  </a:lnTo>
                  <a:lnTo>
                    <a:pt x="150" y="0"/>
                  </a:lnTo>
                  <a:lnTo>
                    <a:pt x="158" y="2"/>
                  </a:lnTo>
                  <a:lnTo>
                    <a:pt x="162" y="0"/>
                  </a:lnTo>
                  <a:lnTo>
                    <a:pt x="176" y="6"/>
                  </a:lnTo>
                  <a:lnTo>
                    <a:pt x="182" y="12"/>
                  </a:lnTo>
                  <a:lnTo>
                    <a:pt x="182" y="16"/>
                  </a:lnTo>
                  <a:lnTo>
                    <a:pt x="194" y="16"/>
                  </a:lnTo>
                  <a:lnTo>
                    <a:pt x="208" y="28"/>
                  </a:lnTo>
                  <a:lnTo>
                    <a:pt x="212" y="42"/>
                  </a:lnTo>
                  <a:lnTo>
                    <a:pt x="210" y="48"/>
                  </a:lnTo>
                  <a:lnTo>
                    <a:pt x="208" y="72"/>
                  </a:lnTo>
                  <a:lnTo>
                    <a:pt x="212" y="82"/>
                  </a:lnTo>
                  <a:lnTo>
                    <a:pt x="232" y="90"/>
                  </a:lnTo>
                  <a:lnTo>
                    <a:pt x="256" y="92"/>
                  </a:lnTo>
                  <a:lnTo>
                    <a:pt x="272" y="90"/>
                  </a:lnTo>
                  <a:lnTo>
                    <a:pt x="286" y="92"/>
                  </a:lnTo>
                  <a:lnTo>
                    <a:pt x="312" y="100"/>
                  </a:lnTo>
                  <a:lnTo>
                    <a:pt x="318" y="110"/>
                  </a:lnTo>
                  <a:lnTo>
                    <a:pt x="348" y="104"/>
                  </a:lnTo>
                  <a:lnTo>
                    <a:pt x="360" y="110"/>
                  </a:lnTo>
                  <a:lnTo>
                    <a:pt x="364" y="112"/>
                  </a:lnTo>
                  <a:lnTo>
                    <a:pt x="380" y="114"/>
                  </a:lnTo>
                  <a:lnTo>
                    <a:pt x="388" y="112"/>
                  </a:lnTo>
                  <a:lnTo>
                    <a:pt x="398" y="108"/>
                  </a:lnTo>
                  <a:lnTo>
                    <a:pt x="408" y="108"/>
                  </a:lnTo>
                  <a:lnTo>
                    <a:pt x="418" y="110"/>
                  </a:lnTo>
                  <a:lnTo>
                    <a:pt x="426" y="108"/>
                  </a:lnTo>
                  <a:lnTo>
                    <a:pt x="432" y="108"/>
                  </a:lnTo>
                  <a:lnTo>
                    <a:pt x="438" y="110"/>
                  </a:lnTo>
                  <a:lnTo>
                    <a:pt x="446" y="110"/>
                  </a:lnTo>
                  <a:lnTo>
                    <a:pt x="454" y="112"/>
                  </a:lnTo>
                  <a:lnTo>
                    <a:pt x="460" y="112"/>
                  </a:lnTo>
                  <a:lnTo>
                    <a:pt x="472" y="110"/>
                  </a:lnTo>
                  <a:lnTo>
                    <a:pt x="610" y="142"/>
                  </a:lnTo>
                  <a:lnTo>
                    <a:pt x="612" y="150"/>
                  </a:lnTo>
                  <a:lnTo>
                    <a:pt x="618" y="160"/>
                  </a:lnTo>
                  <a:lnTo>
                    <a:pt x="624" y="162"/>
                  </a:lnTo>
                  <a:lnTo>
                    <a:pt x="632" y="168"/>
                  </a:lnTo>
                  <a:lnTo>
                    <a:pt x="634" y="182"/>
                  </a:lnTo>
                  <a:lnTo>
                    <a:pt x="600" y="234"/>
                  </a:lnTo>
                  <a:lnTo>
                    <a:pt x="594" y="240"/>
                  </a:lnTo>
                  <a:lnTo>
                    <a:pt x="592" y="246"/>
                  </a:lnTo>
                  <a:lnTo>
                    <a:pt x="586" y="254"/>
                  </a:lnTo>
                  <a:lnTo>
                    <a:pt x="574" y="260"/>
                  </a:lnTo>
                  <a:lnTo>
                    <a:pt x="558" y="286"/>
                  </a:lnTo>
                  <a:lnTo>
                    <a:pt x="554" y="298"/>
                  </a:lnTo>
                  <a:lnTo>
                    <a:pt x="556" y="306"/>
                  </a:lnTo>
                  <a:lnTo>
                    <a:pt x="568" y="310"/>
                  </a:lnTo>
                  <a:lnTo>
                    <a:pt x="572" y="318"/>
                  </a:lnTo>
                  <a:lnTo>
                    <a:pt x="570" y="324"/>
                  </a:lnTo>
                  <a:lnTo>
                    <a:pt x="568" y="326"/>
                  </a:lnTo>
                  <a:lnTo>
                    <a:pt x="566" y="328"/>
                  </a:lnTo>
                  <a:lnTo>
                    <a:pt x="566" y="340"/>
                  </a:lnTo>
                  <a:lnTo>
                    <a:pt x="556" y="352"/>
                  </a:lnTo>
                  <a:lnTo>
                    <a:pt x="516" y="528"/>
                  </a:lnTo>
                  <a:lnTo>
                    <a:pt x="304" y="478"/>
                  </a:lnTo>
                  <a:lnTo>
                    <a:pt x="8" y="398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0" name="Freeform 11"/>
            <p:cNvSpPr>
              <a:spLocks/>
            </p:cNvSpPr>
            <p:nvPr/>
          </p:nvSpPr>
          <p:spPr bwMode="grayWhite">
            <a:xfrm>
              <a:off x="1066" y="1544"/>
              <a:ext cx="585" cy="998"/>
            </a:xfrm>
            <a:custGeom>
              <a:avLst/>
              <a:gdLst>
                <a:gd name="T0" fmla="*/ 6 w 630"/>
                <a:gd name="T1" fmla="*/ 6 h 1076"/>
                <a:gd name="T2" fmla="*/ 6 w 630"/>
                <a:gd name="T3" fmla="*/ 6 h 1076"/>
                <a:gd name="T4" fmla="*/ 6 w 630"/>
                <a:gd name="T5" fmla="*/ 6 h 1076"/>
                <a:gd name="T6" fmla="*/ 6 w 630"/>
                <a:gd name="T7" fmla="*/ 6 h 1076"/>
                <a:gd name="T8" fmla="*/ 6 w 630"/>
                <a:gd name="T9" fmla="*/ 6 h 1076"/>
                <a:gd name="T10" fmla="*/ 6 w 630"/>
                <a:gd name="T11" fmla="*/ 6 h 1076"/>
                <a:gd name="T12" fmla="*/ 6 w 630"/>
                <a:gd name="T13" fmla="*/ 6 h 1076"/>
                <a:gd name="T14" fmla="*/ 6 w 630"/>
                <a:gd name="T15" fmla="*/ 6 h 1076"/>
                <a:gd name="T16" fmla="*/ 6 w 630"/>
                <a:gd name="T17" fmla="*/ 6 h 1076"/>
                <a:gd name="T18" fmla="*/ 6 w 630"/>
                <a:gd name="T19" fmla="*/ 6 h 1076"/>
                <a:gd name="T20" fmla="*/ 6 w 630"/>
                <a:gd name="T21" fmla="*/ 6 h 1076"/>
                <a:gd name="T22" fmla="*/ 6 w 630"/>
                <a:gd name="T23" fmla="*/ 6 h 1076"/>
                <a:gd name="T24" fmla="*/ 6 w 630"/>
                <a:gd name="T25" fmla="*/ 6 h 1076"/>
                <a:gd name="T26" fmla="*/ 6 w 630"/>
                <a:gd name="T27" fmla="*/ 6 h 1076"/>
                <a:gd name="T28" fmla="*/ 6 w 630"/>
                <a:gd name="T29" fmla="*/ 6 h 1076"/>
                <a:gd name="T30" fmla="*/ 6 w 630"/>
                <a:gd name="T31" fmla="*/ 6 h 1076"/>
                <a:gd name="T32" fmla="*/ 6 w 630"/>
                <a:gd name="T33" fmla="*/ 6 h 1076"/>
                <a:gd name="T34" fmla="*/ 6 w 630"/>
                <a:gd name="T35" fmla="*/ 6 h 1076"/>
                <a:gd name="T36" fmla="*/ 6 w 630"/>
                <a:gd name="T37" fmla="*/ 6 h 1076"/>
                <a:gd name="T38" fmla="*/ 6 w 630"/>
                <a:gd name="T39" fmla="*/ 6 h 1076"/>
                <a:gd name="T40" fmla="*/ 6 w 630"/>
                <a:gd name="T41" fmla="*/ 6 h 1076"/>
                <a:gd name="T42" fmla="*/ 6 w 630"/>
                <a:gd name="T43" fmla="*/ 6 h 1076"/>
                <a:gd name="T44" fmla="*/ 6 w 630"/>
                <a:gd name="T45" fmla="*/ 6 h 1076"/>
                <a:gd name="T46" fmla="*/ 6 w 630"/>
                <a:gd name="T47" fmla="*/ 6 h 1076"/>
                <a:gd name="T48" fmla="*/ 6 w 630"/>
                <a:gd name="T49" fmla="*/ 6 h 1076"/>
                <a:gd name="T50" fmla="*/ 6 w 630"/>
                <a:gd name="T51" fmla="*/ 6 h 1076"/>
                <a:gd name="T52" fmla="*/ 6 w 630"/>
                <a:gd name="T53" fmla="*/ 6 h 1076"/>
                <a:gd name="T54" fmla="*/ 6 w 630"/>
                <a:gd name="T55" fmla="*/ 6 h 1076"/>
                <a:gd name="T56" fmla="*/ 6 w 630"/>
                <a:gd name="T57" fmla="*/ 6 h 1076"/>
                <a:gd name="T58" fmla="*/ 6 w 630"/>
                <a:gd name="T59" fmla="*/ 6 h 1076"/>
                <a:gd name="T60" fmla="*/ 6 w 630"/>
                <a:gd name="T61" fmla="*/ 6 h 1076"/>
                <a:gd name="T62" fmla="*/ 4 w 630"/>
                <a:gd name="T63" fmla="*/ 6 h 1076"/>
                <a:gd name="T64" fmla="*/ 2 w 630"/>
                <a:gd name="T65" fmla="*/ 6 h 1076"/>
                <a:gd name="T66" fmla="*/ 6 w 630"/>
                <a:gd name="T67" fmla="*/ 6 h 1076"/>
                <a:gd name="T68" fmla="*/ 6 w 630"/>
                <a:gd name="T69" fmla="*/ 6 h 1076"/>
                <a:gd name="T70" fmla="*/ 6 w 630"/>
                <a:gd name="T71" fmla="*/ 6 h 1076"/>
                <a:gd name="T72" fmla="*/ 6 w 630"/>
                <a:gd name="T73" fmla="*/ 6 h 1076"/>
                <a:gd name="T74" fmla="*/ 6 w 630"/>
                <a:gd name="T75" fmla="*/ 6 h 1076"/>
                <a:gd name="T76" fmla="*/ 6 w 630"/>
                <a:gd name="T77" fmla="*/ 6 h 1076"/>
                <a:gd name="T78" fmla="*/ 6 w 630"/>
                <a:gd name="T79" fmla="*/ 6 h 1076"/>
                <a:gd name="T80" fmla="*/ 6 w 630"/>
                <a:gd name="T81" fmla="*/ 6 h 1076"/>
                <a:gd name="T82" fmla="*/ 6 w 630"/>
                <a:gd name="T83" fmla="*/ 6 h 1076"/>
                <a:gd name="T84" fmla="*/ 6 w 630"/>
                <a:gd name="T85" fmla="*/ 6 h 1076"/>
                <a:gd name="T86" fmla="*/ 6 w 630"/>
                <a:gd name="T87" fmla="*/ 6 h 1076"/>
                <a:gd name="T88" fmla="*/ 6 w 630"/>
                <a:gd name="T89" fmla="*/ 6 h 1076"/>
                <a:gd name="T90" fmla="*/ 6 w 630"/>
                <a:gd name="T91" fmla="*/ 6 h 1076"/>
                <a:gd name="T92" fmla="*/ 6 w 630"/>
                <a:gd name="T93" fmla="*/ 6 h 107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30"/>
                <a:gd name="T142" fmla="*/ 0 h 1076"/>
                <a:gd name="T143" fmla="*/ 630 w 630"/>
                <a:gd name="T144" fmla="*/ 1076 h 107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30" h="1076">
                  <a:moveTo>
                    <a:pt x="548" y="1072"/>
                  </a:moveTo>
                  <a:lnTo>
                    <a:pt x="358" y="1052"/>
                  </a:lnTo>
                  <a:lnTo>
                    <a:pt x="356" y="1050"/>
                  </a:lnTo>
                  <a:lnTo>
                    <a:pt x="354" y="1040"/>
                  </a:lnTo>
                  <a:lnTo>
                    <a:pt x="356" y="1036"/>
                  </a:lnTo>
                  <a:lnTo>
                    <a:pt x="358" y="1034"/>
                  </a:lnTo>
                  <a:lnTo>
                    <a:pt x="356" y="1032"/>
                  </a:lnTo>
                  <a:lnTo>
                    <a:pt x="352" y="1030"/>
                  </a:lnTo>
                  <a:lnTo>
                    <a:pt x="350" y="1022"/>
                  </a:lnTo>
                  <a:lnTo>
                    <a:pt x="352" y="1020"/>
                  </a:lnTo>
                  <a:lnTo>
                    <a:pt x="350" y="988"/>
                  </a:lnTo>
                  <a:lnTo>
                    <a:pt x="334" y="952"/>
                  </a:lnTo>
                  <a:lnTo>
                    <a:pt x="324" y="942"/>
                  </a:lnTo>
                  <a:lnTo>
                    <a:pt x="316" y="928"/>
                  </a:lnTo>
                  <a:lnTo>
                    <a:pt x="296" y="912"/>
                  </a:lnTo>
                  <a:lnTo>
                    <a:pt x="284" y="912"/>
                  </a:lnTo>
                  <a:lnTo>
                    <a:pt x="278" y="906"/>
                  </a:lnTo>
                  <a:lnTo>
                    <a:pt x="282" y="896"/>
                  </a:lnTo>
                  <a:lnTo>
                    <a:pt x="280" y="890"/>
                  </a:lnTo>
                  <a:lnTo>
                    <a:pt x="280" y="884"/>
                  </a:lnTo>
                  <a:lnTo>
                    <a:pt x="274" y="876"/>
                  </a:lnTo>
                  <a:lnTo>
                    <a:pt x="254" y="874"/>
                  </a:lnTo>
                  <a:lnTo>
                    <a:pt x="242" y="870"/>
                  </a:lnTo>
                  <a:lnTo>
                    <a:pt x="228" y="858"/>
                  </a:lnTo>
                  <a:lnTo>
                    <a:pt x="220" y="836"/>
                  </a:lnTo>
                  <a:lnTo>
                    <a:pt x="208" y="826"/>
                  </a:lnTo>
                  <a:lnTo>
                    <a:pt x="194" y="822"/>
                  </a:lnTo>
                  <a:lnTo>
                    <a:pt x="158" y="806"/>
                  </a:lnTo>
                  <a:lnTo>
                    <a:pt x="148" y="806"/>
                  </a:lnTo>
                  <a:lnTo>
                    <a:pt x="132" y="798"/>
                  </a:lnTo>
                  <a:lnTo>
                    <a:pt x="124" y="788"/>
                  </a:lnTo>
                  <a:lnTo>
                    <a:pt x="124" y="780"/>
                  </a:lnTo>
                  <a:lnTo>
                    <a:pt x="128" y="774"/>
                  </a:lnTo>
                  <a:lnTo>
                    <a:pt x="132" y="756"/>
                  </a:lnTo>
                  <a:lnTo>
                    <a:pt x="134" y="746"/>
                  </a:lnTo>
                  <a:lnTo>
                    <a:pt x="136" y="740"/>
                  </a:lnTo>
                  <a:lnTo>
                    <a:pt x="134" y="728"/>
                  </a:lnTo>
                  <a:lnTo>
                    <a:pt x="124" y="724"/>
                  </a:lnTo>
                  <a:lnTo>
                    <a:pt x="124" y="712"/>
                  </a:lnTo>
                  <a:lnTo>
                    <a:pt x="126" y="710"/>
                  </a:lnTo>
                  <a:lnTo>
                    <a:pt x="128" y="710"/>
                  </a:lnTo>
                  <a:lnTo>
                    <a:pt x="128" y="700"/>
                  </a:lnTo>
                  <a:lnTo>
                    <a:pt x="118" y="692"/>
                  </a:lnTo>
                  <a:lnTo>
                    <a:pt x="96" y="650"/>
                  </a:lnTo>
                  <a:lnTo>
                    <a:pt x="94" y="638"/>
                  </a:lnTo>
                  <a:lnTo>
                    <a:pt x="90" y="628"/>
                  </a:lnTo>
                  <a:lnTo>
                    <a:pt x="88" y="620"/>
                  </a:lnTo>
                  <a:lnTo>
                    <a:pt x="70" y="594"/>
                  </a:lnTo>
                  <a:lnTo>
                    <a:pt x="72" y="570"/>
                  </a:lnTo>
                  <a:lnTo>
                    <a:pt x="76" y="564"/>
                  </a:lnTo>
                  <a:lnTo>
                    <a:pt x="82" y="564"/>
                  </a:lnTo>
                  <a:lnTo>
                    <a:pt x="90" y="554"/>
                  </a:lnTo>
                  <a:lnTo>
                    <a:pt x="92" y="536"/>
                  </a:lnTo>
                  <a:lnTo>
                    <a:pt x="86" y="532"/>
                  </a:lnTo>
                  <a:lnTo>
                    <a:pt x="74" y="526"/>
                  </a:lnTo>
                  <a:lnTo>
                    <a:pt x="60" y="514"/>
                  </a:lnTo>
                  <a:lnTo>
                    <a:pt x="56" y="502"/>
                  </a:lnTo>
                  <a:lnTo>
                    <a:pt x="56" y="470"/>
                  </a:lnTo>
                  <a:lnTo>
                    <a:pt x="60" y="466"/>
                  </a:lnTo>
                  <a:lnTo>
                    <a:pt x="58" y="456"/>
                  </a:lnTo>
                  <a:lnTo>
                    <a:pt x="62" y="454"/>
                  </a:lnTo>
                  <a:lnTo>
                    <a:pt x="64" y="438"/>
                  </a:lnTo>
                  <a:lnTo>
                    <a:pt x="68" y="438"/>
                  </a:lnTo>
                  <a:lnTo>
                    <a:pt x="70" y="444"/>
                  </a:lnTo>
                  <a:lnTo>
                    <a:pt x="70" y="456"/>
                  </a:lnTo>
                  <a:lnTo>
                    <a:pt x="72" y="460"/>
                  </a:lnTo>
                  <a:lnTo>
                    <a:pt x="84" y="468"/>
                  </a:lnTo>
                  <a:lnTo>
                    <a:pt x="86" y="466"/>
                  </a:lnTo>
                  <a:lnTo>
                    <a:pt x="88" y="456"/>
                  </a:lnTo>
                  <a:lnTo>
                    <a:pt x="82" y="438"/>
                  </a:lnTo>
                  <a:lnTo>
                    <a:pt x="80" y="428"/>
                  </a:lnTo>
                  <a:lnTo>
                    <a:pt x="82" y="414"/>
                  </a:lnTo>
                  <a:lnTo>
                    <a:pt x="78" y="412"/>
                  </a:lnTo>
                  <a:lnTo>
                    <a:pt x="70" y="422"/>
                  </a:lnTo>
                  <a:lnTo>
                    <a:pt x="70" y="426"/>
                  </a:lnTo>
                  <a:lnTo>
                    <a:pt x="68" y="432"/>
                  </a:lnTo>
                  <a:lnTo>
                    <a:pt x="56" y="428"/>
                  </a:lnTo>
                  <a:lnTo>
                    <a:pt x="46" y="412"/>
                  </a:lnTo>
                  <a:lnTo>
                    <a:pt x="34" y="406"/>
                  </a:lnTo>
                  <a:lnTo>
                    <a:pt x="38" y="396"/>
                  </a:lnTo>
                  <a:lnTo>
                    <a:pt x="38" y="360"/>
                  </a:lnTo>
                  <a:lnTo>
                    <a:pt x="24" y="342"/>
                  </a:lnTo>
                  <a:lnTo>
                    <a:pt x="18" y="330"/>
                  </a:lnTo>
                  <a:lnTo>
                    <a:pt x="6" y="300"/>
                  </a:lnTo>
                  <a:lnTo>
                    <a:pt x="12" y="290"/>
                  </a:lnTo>
                  <a:lnTo>
                    <a:pt x="10" y="280"/>
                  </a:lnTo>
                  <a:lnTo>
                    <a:pt x="8" y="272"/>
                  </a:lnTo>
                  <a:lnTo>
                    <a:pt x="14" y="250"/>
                  </a:lnTo>
                  <a:lnTo>
                    <a:pt x="22" y="240"/>
                  </a:lnTo>
                  <a:lnTo>
                    <a:pt x="22" y="234"/>
                  </a:lnTo>
                  <a:lnTo>
                    <a:pt x="22" y="212"/>
                  </a:lnTo>
                  <a:lnTo>
                    <a:pt x="12" y="192"/>
                  </a:lnTo>
                  <a:lnTo>
                    <a:pt x="12" y="188"/>
                  </a:lnTo>
                  <a:lnTo>
                    <a:pt x="8" y="182"/>
                  </a:lnTo>
                  <a:lnTo>
                    <a:pt x="4" y="176"/>
                  </a:lnTo>
                  <a:lnTo>
                    <a:pt x="0" y="166"/>
                  </a:lnTo>
                  <a:lnTo>
                    <a:pt x="0" y="154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12" y="124"/>
                  </a:lnTo>
                  <a:lnTo>
                    <a:pt x="40" y="94"/>
                  </a:lnTo>
                  <a:lnTo>
                    <a:pt x="40" y="86"/>
                  </a:lnTo>
                  <a:lnTo>
                    <a:pt x="42" y="76"/>
                  </a:lnTo>
                  <a:lnTo>
                    <a:pt x="48" y="70"/>
                  </a:lnTo>
                  <a:lnTo>
                    <a:pt x="54" y="58"/>
                  </a:lnTo>
                  <a:lnTo>
                    <a:pt x="58" y="30"/>
                  </a:lnTo>
                  <a:lnTo>
                    <a:pt x="50" y="18"/>
                  </a:lnTo>
                  <a:lnTo>
                    <a:pt x="58" y="4"/>
                  </a:lnTo>
                  <a:lnTo>
                    <a:pt x="60" y="0"/>
                  </a:lnTo>
                  <a:lnTo>
                    <a:pt x="356" y="80"/>
                  </a:lnTo>
                  <a:lnTo>
                    <a:pt x="282" y="374"/>
                  </a:lnTo>
                  <a:lnTo>
                    <a:pt x="606" y="852"/>
                  </a:lnTo>
                  <a:lnTo>
                    <a:pt x="606" y="866"/>
                  </a:lnTo>
                  <a:lnTo>
                    <a:pt x="608" y="872"/>
                  </a:lnTo>
                  <a:lnTo>
                    <a:pt x="606" y="876"/>
                  </a:lnTo>
                  <a:lnTo>
                    <a:pt x="612" y="888"/>
                  </a:lnTo>
                  <a:lnTo>
                    <a:pt x="612" y="898"/>
                  </a:lnTo>
                  <a:lnTo>
                    <a:pt x="616" y="904"/>
                  </a:lnTo>
                  <a:lnTo>
                    <a:pt x="618" y="916"/>
                  </a:lnTo>
                  <a:lnTo>
                    <a:pt x="624" y="920"/>
                  </a:lnTo>
                  <a:lnTo>
                    <a:pt x="628" y="926"/>
                  </a:lnTo>
                  <a:lnTo>
                    <a:pt x="630" y="934"/>
                  </a:lnTo>
                  <a:lnTo>
                    <a:pt x="628" y="938"/>
                  </a:lnTo>
                  <a:lnTo>
                    <a:pt x="626" y="936"/>
                  </a:lnTo>
                  <a:lnTo>
                    <a:pt x="616" y="944"/>
                  </a:lnTo>
                  <a:lnTo>
                    <a:pt x="604" y="948"/>
                  </a:lnTo>
                  <a:lnTo>
                    <a:pt x="594" y="960"/>
                  </a:lnTo>
                  <a:lnTo>
                    <a:pt x="588" y="986"/>
                  </a:lnTo>
                  <a:lnTo>
                    <a:pt x="572" y="1006"/>
                  </a:lnTo>
                  <a:lnTo>
                    <a:pt x="564" y="1006"/>
                  </a:lnTo>
                  <a:lnTo>
                    <a:pt x="564" y="1012"/>
                  </a:lnTo>
                  <a:lnTo>
                    <a:pt x="566" y="1020"/>
                  </a:lnTo>
                  <a:lnTo>
                    <a:pt x="566" y="1026"/>
                  </a:lnTo>
                  <a:lnTo>
                    <a:pt x="562" y="1038"/>
                  </a:lnTo>
                  <a:lnTo>
                    <a:pt x="564" y="1044"/>
                  </a:lnTo>
                  <a:lnTo>
                    <a:pt x="576" y="1052"/>
                  </a:lnTo>
                  <a:lnTo>
                    <a:pt x="578" y="1058"/>
                  </a:lnTo>
                  <a:lnTo>
                    <a:pt x="574" y="1062"/>
                  </a:lnTo>
                  <a:lnTo>
                    <a:pt x="572" y="1068"/>
                  </a:lnTo>
                  <a:lnTo>
                    <a:pt x="566" y="1076"/>
                  </a:lnTo>
                  <a:lnTo>
                    <a:pt x="562" y="1074"/>
                  </a:lnTo>
                  <a:lnTo>
                    <a:pt x="548" y="1072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1" name="Freeform 12"/>
            <p:cNvSpPr>
              <a:spLocks/>
            </p:cNvSpPr>
            <p:nvPr/>
          </p:nvSpPr>
          <p:spPr bwMode="grayWhite">
            <a:xfrm>
              <a:off x="1593" y="1034"/>
              <a:ext cx="436" cy="710"/>
            </a:xfrm>
            <a:custGeom>
              <a:avLst/>
              <a:gdLst>
                <a:gd name="T0" fmla="*/ 6 w 470"/>
                <a:gd name="T1" fmla="*/ 7 h 762"/>
                <a:gd name="T2" fmla="*/ 6 w 470"/>
                <a:gd name="T3" fmla="*/ 7 h 762"/>
                <a:gd name="T4" fmla="*/ 6 w 470"/>
                <a:gd name="T5" fmla="*/ 7 h 762"/>
                <a:gd name="T6" fmla="*/ 6 w 470"/>
                <a:gd name="T7" fmla="*/ 7 h 762"/>
                <a:gd name="T8" fmla="*/ 6 w 470"/>
                <a:gd name="T9" fmla="*/ 7 h 762"/>
                <a:gd name="T10" fmla="*/ 6 w 470"/>
                <a:gd name="T11" fmla="*/ 7 h 762"/>
                <a:gd name="T12" fmla="*/ 6 w 470"/>
                <a:gd name="T13" fmla="*/ 7 h 762"/>
                <a:gd name="T14" fmla="*/ 6 w 470"/>
                <a:gd name="T15" fmla="*/ 7 h 762"/>
                <a:gd name="T16" fmla="*/ 6 w 470"/>
                <a:gd name="T17" fmla="*/ 7 h 762"/>
                <a:gd name="T18" fmla="*/ 6 w 470"/>
                <a:gd name="T19" fmla="*/ 7 h 762"/>
                <a:gd name="T20" fmla="*/ 6 w 470"/>
                <a:gd name="T21" fmla="*/ 7 h 762"/>
                <a:gd name="T22" fmla="*/ 6 w 470"/>
                <a:gd name="T23" fmla="*/ 7 h 762"/>
                <a:gd name="T24" fmla="*/ 6 w 470"/>
                <a:gd name="T25" fmla="*/ 7 h 762"/>
                <a:gd name="T26" fmla="*/ 6 w 470"/>
                <a:gd name="T27" fmla="*/ 7 h 762"/>
                <a:gd name="T28" fmla="*/ 6 w 470"/>
                <a:gd name="T29" fmla="*/ 0 h 762"/>
                <a:gd name="T30" fmla="*/ 6 w 470"/>
                <a:gd name="T31" fmla="*/ 7 h 762"/>
                <a:gd name="T32" fmla="*/ 6 w 470"/>
                <a:gd name="T33" fmla="*/ 7 h 762"/>
                <a:gd name="T34" fmla="*/ 6 w 470"/>
                <a:gd name="T35" fmla="*/ 7 h 762"/>
                <a:gd name="T36" fmla="*/ 6 w 470"/>
                <a:gd name="T37" fmla="*/ 7 h 762"/>
                <a:gd name="T38" fmla="*/ 6 w 470"/>
                <a:gd name="T39" fmla="*/ 7 h 762"/>
                <a:gd name="T40" fmla="*/ 6 w 470"/>
                <a:gd name="T41" fmla="*/ 7 h 762"/>
                <a:gd name="T42" fmla="*/ 6 w 470"/>
                <a:gd name="T43" fmla="*/ 7 h 762"/>
                <a:gd name="T44" fmla="*/ 6 w 470"/>
                <a:gd name="T45" fmla="*/ 7 h 762"/>
                <a:gd name="T46" fmla="*/ 6 w 470"/>
                <a:gd name="T47" fmla="*/ 7 h 762"/>
                <a:gd name="T48" fmla="*/ 6 w 470"/>
                <a:gd name="T49" fmla="*/ 7 h 762"/>
                <a:gd name="T50" fmla="*/ 6 w 470"/>
                <a:gd name="T51" fmla="*/ 7 h 762"/>
                <a:gd name="T52" fmla="*/ 6 w 470"/>
                <a:gd name="T53" fmla="*/ 7 h 762"/>
                <a:gd name="T54" fmla="*/ 6 w 470"/>
                <a:gd name="T55" fmla="*/ 7 h 762"/>
                <a:gd name="T56" fmla="*/ 6 w 470"/>
                <a:gd name="T57" fmla="*/ 7 h 762"/>
                <a:gd name="T58" fmla="*/ 6 w 470"/>
                <a:gd name="T59" fmla="*/ 7 h 762"/>
                <a:gd name="T60" fmla="*/ 6 w 470"/>
                <a:gd name="T61" fmla="*/ 7 h 762"/>
                <a:gd name="T62" fmla="*/ 6 w 470"/>
                <a:gd name="T63" fmla="*/ 7 h 762"/>
                <a:gd name="T64" fmla="*/ 6 w 470"/>
                <a:gd name="T65" fmla="*/ 7 h 762"/>
                <a:gd name="T66" fmla="*/ 6 w 470"/>
                <a:gd name="T67" fmla="*/ 7 h 762"/>
                <a:gd name="T68" fmla="*/ 6 w 470"/>
                <a:gd name="T69" fmla="*/ 7 h 762"/>
                <a:gd name="T70" fmla="*/ 6 w 470"/>
                <a:gd name="T71" fmla="*/ 7 h 762"/>
                <a:gd name="T72" fmla="*/ 6 w 470"/>
                <a:gd name="T73" fmla="*/ 7 h 762"/>
                <a:gd name="T74" fmla="*/ 6 w 470"/>
                <a:gd name="T75" fmla="*/ 7 h 762"/>
                <a:gd name="T76" fmla="*/ 6 w 470"/>
                <a:gd name="T77" fmla="*/ 7 h 762"/>
                <a:gd name="T78" fmla="*/ 6 w 470"/>
                <a:gd name="T79" fmla="*/ 7 h 762"/>
                <a:gd name="T80" fmla="*/ 6 w 470"/>
                <a:gd name="T81" fmla="*/ 7 h 762"/>
                <a:gd name="T82" fmla="*/ 6 w 470"/>
                <a:gd name="T83" fmla="*/ 7 h 762"/>
                <a:gd name="T84" fmla="*/ 6 w 470"/>
                <a:gd name="T85" fmla="*/ 7 h 762"/>
                <a:gd name="T86" fmla="*/ 6 w 470"/>
                <a:gd name="T87" fmla="*/ 7 h 762"/>
                <a:gd name="T88" fmla="*/ 6 w 470"/>
                <a:gd name="T89" fmla="*/ 7 h 762"/>
                <a:gd name="T90" fmla="*/ 6 w 470"/>
                <a:gd name="T91" fmla="*/ 7 h 762"/>
                <a:gd name="T92" fmla="*/ 6 w 470"/>
                <a:gd name="T93" fmla="*/ 7 h 762"/>
                <a:gd name="T94" fmla="*/ 6 w 470"/>
                <a:gd name="T95" fmla="*/ 7 h 762"/>
                <a:gd name="T96" fmla="*/ 6 w 470"/>
                <a:gd name="T97" fmla="*/ 7 h 76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70"/>
                <a:gd name="T148" fmla="*/ 0 h 762"/>
                <a:gd name="T149" fmla="*/ 470 w 470"/>
                <a:gd name="T150" fmla="*/ 762 h 76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70" h="762">
                  <a:moveTo>
                    <a:pt x="0" y="678"/>
                  </a:moveTo>
                  <a:lnTo>
                    <a:pt x="40" y="502"/>
                  </a:lnTo>
                  <a:lnTo>
                    <a:pt x="50" y="490"/>
                  </a:lnTo>
                  <a:lnTo>
                    <a:pt x="50" y="478"/>
                  </a:lnTo>
                  <a:lnTo>
                    <a:pt x="52" y="476"/>
                  </a:lnTo>
                  <a:lnTo>
                    <a:pt x="54" y="474"/>
                  </a:lnTo>
                  <a:lnTo>
                    <a:pt x="56" y="468"/>
                  </a:lnTo>
                  <a:lnTo>
                    <a:pt x="52" y="460"/>
                  </a:lnTo>
                  <a:lnTo>
                    <a:pt x="40" y="456"/>
                  </a:lnTo>
                  <a:lnTo>
                    <a:pt x="38" y="448"/>
                  </a:lnTo>
                  <a:lnTo>
                    <a:pt x="42" y="436"/>
                  </a:lnTo>
                  <a:lnTo>
                    <a:pt x="58" y="410"/>
                  </a:lnTo>
                  <a:lnTo>
                    <a:pt x="70" y="404"/>
                  </a:lnTo>
                  <a:lnTo>
                    <a:pt x="76" y="396"/>
                  </a:lnTo>
                  <a:lnTo>
                    <a:pt x="78" y="390"/>
                  </a:lnTo>
                  <a:lnTo>
                    <a:pt x="84" y="384"/>
                  </a:lnTo>
                  <a:lnTo>
                    <a:pt x="118" y="332"/>
                  </a:lnTo>
                  <a:lnTo>
                    <a:pt x="116" y="318"/>
                  </a:lnTo>
                  <a:lnTo>
                    <a:pt x="108" y="312"/>
                  </a:lnTo>
                  <a:lnTo>
                    <a:pt x="102" y="310"/>
                  </a:lnTo>
                  <a:lnTo>
                    <a:pt x="96" y="300"/>
                  </a:lnTo>
                  <a:lnTo>
                    <a:pt x="94" y="292"/>
                  </a:lnTo>
                  <a:lnTo>
                    <a:pt x="92" y="280"/>
                  </a:lnTo>
                  <a:lnTo>
                    <a:pt x="96" y="274"/>
                  </a:lnTo>
                  <a:lnTo>
                    <a:pt x="98" y="270"/>
                  </a:lnTo>
                  <a:lnTo>
                    <a:pt x="94" y="262"/>
                  </a:lnTo>
                  <a:lnTo>
                    <a:pt x="94" y="252"/>
                  </a:lnTo>
                  <a:lnTo>
                    <a:pt x="96" y="250"/>
                  </a:lnTo>
                  <a:lnTo>
                    <a:pt x="152" y="0"/>
                  </a:lnTo>
                  <a:lnTo>
                    <a:pt x="150" y="0"/>
                  </a:lnTo>
                  <a:lnTo>
                    <a:pt x="214" y="16"/>
                  </a:lnTo>
                  <a:lnTo>
                    <a:pt x="196" y="110"/>
                  </a:lnTo>
                  <a:lnTo>
                    <a:pt x="208" y="136"/>
                  </a:lnTo>
                  <a:lnTo>
                    <a:pt x="212" y="154"/>
                  </a:lnTo>
                  <a:lnTo>
                    <a:pt x="208" y="162"/>
                  </a:lnTo>
                  <a:lnTo>
                    <a:pt x="204" y="168"/>
                  </a:lnTo>
                  <a:lnTo>
                    <a:pt x="208" y="172"/>
                  </a:lnTo>
                  <a:lnTo>
                    <a:pt x="216" y="184"/>
                  </a:lnTo>
                  <a:lnTo>
                    <a:pt x="234" y="200"/>
                  </a:lnTo>
                  <a:lnTo>
                    <a:pt x="246" y="226"/>
                  </a:lnTo>
                  <a:lnTo>
                    <a:pt x="248" y="238"/>
                  </a:lnTo>
                  <a:lnTo>
                    <a:pt x="254" y="252"/>
                  </a:lnTo>
                  <a:lnTo>
                    <a:pt x="264" y="252"/>
                  </a:lnTo>
                  <a:lnTo>
                    <a:pt x="264" y="260"/>
                  </a:lnTo>
                  <a:lnTo>
                    <a:pt x="280" y="262"/>
                  </a:lnTo>
                  <a:lnTo>
                    <a:pt x="284" y="268"/>
                  </a:lnTo>
                  <a:lnTo>
                    <a:pt x="268" y="300"/>
                  </a:lnTo>
                  <a:lnTo>
                    <a:pt x="270" y="304"/>
                  </a:lnTo>
                  <a:lnTo>
                    <a:pt x="264" y="310"/>
                  </a:lnTo>
                  <a:lnTo>
                    <a:pt x="262" y="326"/>
                  </a:lnTo>
                  <a:lnTo>
                    <a:pt x="264" y="326"/>
                  </a:lnTo>
                  <a:lnTo>
                    <a:pt x="264" y="336"/>
                  </a:lnTo>
                  <a:lnTo>
                    <a:pt x="252" y="344"/>
                  </a:lnTo>
                  <a:lnTo>
                    <a:pt x="252" y="352"/>
                  </a:lnTo>
                  <a:lnTo>
                    <a:pt x="254" y="358"/>
                  </a:lnTo>
                  <a:lnTo>
                    <a:pt x="250" y="366"/>
                  </a:lnTo>
                  <a:lnTo>
                    <a:pt x="264" y="378"/>
                  </a:lnTo>
                  <a:lnTo>
                    <a:pt x="268" y="378"/>
                  </a:lnTo>
                  <a:lnTo>
                    <a:pt x="288" y="360"/>
                  </a:lnTo>
                  <a:lnTo>
                    <a:pt x="292" y="360"/>
                  </a:lnTo>
                  <a:lnTo>
                    <a:pt x="294" y="360"/>
                  </a:lnTo>
                  <a:lnTo>
                    <a:pt x="296" y="368"/>
                  </a:lnTo>
                  <a:lnTo>
                    <a:pt x="300" y="370"/>
                  </a:lnTo>
                  <a:lnTo>
                    <a:pt x="304" y="374"/>
                  </a:lnTo>
                  <a:lnTo>
                    <a:pt x="302" y="386"/>
                  </a:lnTo>
                  <a:lnTo>
                    <a:pt x="302" y="406"/>
                  </a:lnTo>
                  <a:lnTo>
                    <a:pt x="306" y="418"/>
                  </a:lnTo>
                  <a:lnTo>
                    <a:pt x="314" y="430"/>
                  </a:lnTo>
                  <a:lnTo>
                    <a:pt x="314" y="436"/>
                  </a:lnTo>
                  <a:lnTo>
                    <a:pt x="308" y="444"/>
                  </a:lnTo>
                  <a:lnTo>
                    <a:pt x="316" y="458"/>
                  </a:lnTo>
                  <a:lnTo>
                    <a:pt x="324" y="458"/>
                  </a:lnTo>
                  <a:lnTo>
                    <a:pt x="332" y="466"/>
                  </a:lnTo>
                  <a:lnTo>
                    <a:pt x="334" y="474"/>
                  </a:lnTo>
                  <a:lnTo>
                    <a:pt x="330" y="486"/>
                  </a:lnTo>
                  <a:lnTo>
                    <a:pt x="330" y="490"/>
                  </a:lnTo>
                  <a:lnTo>
                    <a:pt x="336" y="500"/>
                  </a:lnTo>
                  <a:lnTo>
                    <a:pt x="346" y="506"/>
                  </a:lnTo>
                  <a:lnTo>
                    <a:pt x="350" y="496"/>
                  </a:lnTo>
                  <a:lnTo>
                    <a:pt x="356" y="494"/>
                  </a:lnTo>
                  <a:lnTo>
                    <a:pt x="370" y="500"/>
                  </a:lnTo>
                  <a:lnTo>
                    <a:pt x="376" y="502"/>
                  </a:lnTo>
                  <a:lnTo>
                    <a:pt x="384" y="494"/>
                  </a:lnTo>
                  <a:lnTo>
                    <a:pt x="388" y="494"/>
                  </a:lnTo>
                  <a:lnTo>
                    <a:pt x="392" y="498"/>
                  </a:lnTo>
                  <a:lnTo>
                    <a:pt x="412" y="498"/>
                  </a:lnTo>
                  <a:lnTo>
                    <a:pt x="420" y="504"/>
                  </a:lnTo>
                  <a:lnTo>
                    <a:pt x="424" y="502"/>
                  </a:lnTo>
                  <a:lnTo>
                    <a:pt x="444" y="502"/>
                  </a:lnTo>
                  <a:lnTo>
                    <a:pt x="442" y="494"/>
                  </a:lnTo>
                  <a:lnTo>
                    <a:pt x="452" y="488"/>
                  </a:lnTo>
                  <a:lnTo>
                    <a:pt x="462" y="496"/>
                  </a:lnTo>
                  <a:lnTo>
                    <a:pt x="464" y="508"/>
                  </a:lnTo>
                  <a:lnTo>
                    <a:pt x="470" y="516"/>
                  </a:lnTo>
                  <a:lnTo>
                    <a:pt x="436" y="762"/>
                  </a:lnTo>
                  <a:lnTo>
                    <a:pt x="434" y="762"/>
                  </a:lnTo>
                  <a:lnTo>
                    <a:pt x="216" y="722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2" name="Freeform 13"/>
            <p:cNvSpPr>
              <a:spLocks/>
            </p:cNvSpPr>
            <p:nvPr/>
          </p:nvSpPr>
          <p:spPr bwMode="grayWhite">
            <a:xfrm>
              <a:off x="1328" y="1619"/>
              <a:ext cx="465" cy="716"/>
            </a:xfrm>
            <a:custGeom>
              <a:avLst/>
              <a:gdLst>
                <a:gd name="T0" fmla="*/ 6 w 502"/>
                <a:gd name="T1" fmla="*/ 0 h 772"/>
                <a:gd name="T2" fmla="*/ 0 w 502"/>
                <a:gd name="T3" fmla="*/ 6 h 772"/>
                <a:gd name="T4" fmla="*/ 6 w 502"/>
                <a:gd name="T5" fmla="*/ 6 h 772"/>
                <a:gd name="T6" fmla="*/ 6 w 502"/>
                <a:gd name="T7" fmla="*/ 6 h 772"/>
                <a:gd name="T8" fmla="*/ 6 w 502"/>
                <a:gd name="T9" fmla="*/ 6 h 772"/>
                <a:gd name="T10" fmla="*/ 6 w 502"/>
                <a:gd name="T11" fmla="*/ 6 h 772"/>
                <a:gd name="T12" fmla="*/ 6 w 502"/>
                <a:gd name="T13" fmla="*/ 6 h 772"/>
                <a:gd name="T14" fmla="*/ 6 w 502"/>
                <a:gd name="T15" fmla="*/ 6 h 772"/>
                <a:gd name="T16" fmla="*/ 6 w 502"/>
                <a:gd name="T17" fmla="*/ 6 h 772"/>
                <a:gd name="T18" fmla="*/ 6 w 502"/>
                <a:gd name="T19" fmla="*/ 6 h 772"/>
                <a:gd name="T20" fmla="*/ 6 w 502"/>
                <a:gd name="T21" fmla="*/ 6 h 772"/>
                <a:gd name="T22" fmla="*/ 6 w 502"/>
                <a:gd name="T23" fmla="*/ 6 h 772"/>
                <a:gd name="T24" fmla="*/ 6 w 502"/>
                <a:gd name="T25" fmla="*/ 6 h 772"/>
                <a:gd name="T26" fmla="*/ 6 w 502"/>
                <a:gd name="T27" fmla="*/ 6 h 772"/>
                <a:gd name="T28" fmla="*/ 6 w 502"/>
                <a:gd name="T29" fmla="*/ 6 h 772"/>
                <a:gd name="T30" fmla="*/ 6 w 502"/>
                <a:gd name="T31" fmla="*/ 6 h 772"/>
                <a:gd name="T32" fmla="*/ 6 w 502"/>
                <a:gd name="T33" fmla="*/ 6 h 772"/>
                <a:gd name="T34" fmla="*/ 6 w 502"/>
                <a:gd name="T35" fmla="*/ 6 h 772"/>
                <a:gd name="T36" fmla="*/ 6 w 502"/>
                <a:gd name="T37" fmla="*/ 6 h 772"/>
                <a:gd name="T38" fmla="*/ 6 w 502"/>
                <a:gd name="T39" fmla="*/ 6 h 772"/>
                <a:gd name="T40" fmla="*/ 6 w 502"/>
                <a:gd name="T41" fmla="*/ 0 h 7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02"/>
                <a:gd name="T64" fmla="*/ 0 h 772"/>
                <a:gd name="T65" fmla="*/ 502 w 502"/>
                <a:gd name="T66" fmla="*/ 772 h 7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02" h="772">
                  <a:moveTo>
                    <a:pt x="74" y="0"/>
                  </a:moveTo>
                  <a:lnTo>
                    <a:pt x="0" y="294"/>
                  </a:lnTo>
                  <a:lnTo>
                    <a:pt x="324" y="772"/>
                  </a:lnTo>
                  <a:lnTo>
                    <a:pt x="324" y="768"/>
                  </a:lnTo>
                  <a:lnTo>
                    <a:pt x="328" y="760"/>
                  </a:lnTo>
                  <a:lnTo>
                    <a:pt x="334" y="740"/>
                  </a:lnTo>
                  <a:lnTo>
                    <a:pt x="330" y="732"/>
                  </a:lnTo>
                  <a:lnTo>
                    <a:pt x="336" y="686"/>
                  </a:lnTo>
                  <a:lnTo>
                    <a:pt x="332" y="668"/>
                  </a:lnTo>
                  <a:lnTo>
                    <a:pt x="336" y="662"/>
                  </a:lnTo>
                  <a:lnTo>
                    <a:pt x="348" y="660"/>
                  </a:lnTo>
                  <a:lnTo>
                    <a:pt x="364" y="664"/>
                  </a:lnTo>
                  <a:lnTo>
                    <a:pt x="368" y="670"/>
                  </a:lnTo>
                  <a:lnTo>
                    <a:pt x="368" y="674"/>
                  </a:lnTo>
                  <a:lnTo>
                    <a:pt x="374" y="680"/>
                  </a:lnTo>
                  <a:lnTo>
                    <a:pt x="382" y="680"/>
                  </a:lnTo>
                  <a:lnTo>
                    <a:pt x="398" y="638"/>
                  </a:lnTo>
                  <a:lnTo>
                    <a:pt x="406" y="586"/>
                  </a:lnTo>
                  <a:lnTo>
                    <a:pt x="502" y="94"/>
                  </a:lnTo>
                  <a:lnTo>
                    <a:pt x="286" y="5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3" name="Freeform 14"/>
            <p:cNvSpPr>
              <a:spLocks/>
            </p:cNvSpPr>
            <p:nvPr/>
          </p:nvSpPr>
          <p:spPr bwMode="grayWhite">
            <a:xfrm>
              <a:off x="2069" y="1853"/>
              <a:ext cx="531" cy="420"/>
            </a:xfrm>
            <a:custGeom>
              <a:avLst/>
              <a:gdLst>
                <a:gd name="T0" fmla="*/ 0 w 572"/>
                <a:gd name="T1" fmla="*/ 6 h 454"/>
                <a:gd name="T2" fmla="*/ 6 w 572"/>
                <a:gd name="T3" fmla="*/ 0 h 454"/>
                <a:gd name="T4" fmla="*/ 6 w 572"/>
                <a:gd name="T5" fmla="*/ 6 h 454"/>
                <a:gd name="T6" fmla="*/ 6 w 572"/>
                <a:gd name="T7" fmla="*/ 6 h 454"/>
                <a:gd name="T8" fmla="*/ 6 w 572"/>
                <a:gd name="T9" fmla="*/ 6 h 454"/>
                <a:gd name="T10" fmla="*/ 6 w 572"/>
                <a:gd name="T11" fmla="*/ 6 h 454"/>
                <a:gd name="T12" fmla="*/ 6 w 572"/>
                <a:gd name="T13" fmla="*/ 6 h 454"/>
                <a:gd name="T14" fmla="*/ 0 w 572"/>
                <a:gd name="T15" fmla="*/ 6 h 4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2"/>
                <a:gd name="T25" fmla="*/ 0 h 454"/>
                <a:gd name="T26" fmla="*/ 572 w 572"/>
                <a:gd name="T27" fmla="*/ 454 h 4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2" h="454">
                  <a:moveTo>
                    <a:pt x="0" y="396"/>
                  </a:moveTo>
                  <a:lnTo>
                    <a:pt x="54" y="0"/>
                  </a:lnTo>
                  <a:lnTo>
                    <a:pt x="424" y="42"/>
                  </a:lnTo>
                  <a:lnTo>
                    <a:pt x="572" y="54"/>
                  </a:lnTo>
                  <a:lnTo>
                    <a:pt x="566" y="154"/>
                  </a:lnTo>
                  <a:lnTo>
                    <a:pt x="548" y="454"/>
                  </a:lnTo>
                  <a:lnTo>
                    <a:pt x="472" y="448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4" name="Freeform 15"/>
            <p:cNvSpPr>
              <a:spLocks/>
            </p:cNvSpPr>
            <p:nvPr/>
          </p:nvSpPr>
          <p:spPr bwMode="grayWhite">
            <a:xfrm>
              <a:off x="1995" y="2219"/>
              <a:ext cx="511" cy="530"/>
            </a:xfrm>
            <a:custGeom>
              <a:avLst/>
              <a:gdLst>
                <a:gd name="T0" fmla="*/ 6 w 552"/>
                <a:gd name="T1" fmla="*/ 0 h 570"/>
                <a:gd name="T2" fmla="*/ 0 w 552"/>
                <a:gd name="T3" fmla="*/ 7 h 570"/>
                <a:gd name="T4" fmla="*/ 0 w 552"/>
                <a:gd name="T5" fmla="*/ 7 h 570"/>
                <a:gd name="T6" fmla="*/ 6 w 552"/>
                <a:gd name="T7" fmla="*/ 7 h 570"/>
                <a:gd name="T8" fmla="*/ 6 w 552"/>
                <a:gd name="T9" fmla="*/ 7 h 570"/>
                <a:gd name="T10" fmla="*/ 6 w 552"/>
                <a:gd name="T11" fmla="*/ 7 h 570"/>
                <a:gd name="T12" fmla="*/ 6 w 552"/>
                <a:gd name="T13" fmla="*/ 7 h 570"/>
                <a:gd name="T14" fmla="*/ 6 w 552"/>
                <a:gd name="T15" fmla="*/ 7 h 570"/>
                <a:gd name="T16" fmla="*/ 6 w 552"/>
                <a:gd name="T17" fmla="*/ 7 h 570"/>
                <a:gd name="T18" fmla="*/ 6 w 552"/>
                <a:gd name="T19" fmla="*/ 7 h 570"/>
                <a:gd name="T20" fmla="*/ 6 w 552"/>
                <a:gd name="T21" fmla="*/ 7 h 570"/>
                <a:gd name="T22" fmla="*/ 6 w 552"/>
                <a:gd name="T23" fmla="*/ 7 h 570"/>
                <a:gd name="T24" fmla="*/ 6 w 552"/>
                <a:gd name="T25" fmla="*/ 7 h 570"/>
                <a:gd name="T26" fmla="*/ 6 w 552"/>
                <a:gd name="T27" fmla="*/ 7 h 570"/>
                <a:gd name="T28" fmla="*/ 6 w 552"/>
                <a:gd name="T29" fmla="*/ 7 h 570"/>
                <a:gd name="T30" fmla="*/ 6 w 552"/>
                <a:gd name="T31" fmla="*/ 7 h 570"/>
                <a:gd name="T32" fmla="*/ 6 w 552"/>
                <a:gd name="T33" fmla="*/ 0 h 5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2"/>
                <a:gd name="T52" fmla="*/ 0 h 570"/>
                <a:gd name="T53" fmla="*/ 552 w 552"/>
                <a:gd name="T54" fmla="*/ 570 h 5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2" h="570">
                  <a:moveTo>
                    <a:pt x="80" y="0"/>
                  </a:moveTo>
                  <a:lnTo>
                    <a:pt x="0" y="560"/>
                  </a:lnTo>
                  <a:lnTo>
                    <a:pt x="72" y="570"/>
                  </a:lnTo>
                  <a:lnTo>
                    <a:pt x="78" y="526"/>
                  </a:lnTo>
                  <a:lnTo>
                    <a:pt x="214" y="542"/>
                  </a:lnTo>
                  <a:lnTo>
                    <a:pt x="214" y="540"/>
                  </a:lnTo>
                  <a:lnTo>
                    <a:pt x="210" y="532"/>
                  </a:lnTo>
                  <a:lnTo>
                    <a:pt x="214" y="528"/>
                  </a:lnTo>
                  <a:lnTo>
                    <a:pt x="212" y="526"/>
                  </a:lnTo>
                  <a:lnTo>
                    <a:pt x="210" y="522"/>
                  </a:lnTo>
                  <a:lnTo>
                    <a:pt x="212" y="520"/>
                  </a:lnTo>
                  <a:lnTo>
                    <a:pt x="508" y="550"/>
                  </a:lnTo>
                  <a:lnTo>
                    <a:pt x="544" y="102"/>
                  </a:lnTo>
                  <a:lnTo>
                    <a:pt x="550" y="102"/>
                  </a:lnTo>
                  <a:lnTo>
                    <a:pt x="552" y="5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5" name="Freeform 16"/>
            <p:cNvSpPr>
              <a:spLocks/>
            </p:cNvSpPr>
            <p:nvPr/>
          </p:nvSpPr>
          <p:spPr bwMode="grayWhite">
            <a:xfrm>
              <a:off x="2462" y="1706"/>
              <a:ext cx="605" cy="298"/>
            </a:xfrm>
            <a:custGeom>
              <a:avLst/>
              <a:gdLst>
                <a:gd name="T0" fmla="*/ 0 w 650"/>
                <a:gd name="T1" fmla="*/ 6 h 322"/>
                <a:gd name="T2" fmla="*/ 7 w 650"/>
                <a:gd name="T3" fmla="*/ 0 h 322"/>
                <a:gd name="T4" fmla="*/ 7 w 650"/>
                <a:gd name="T5" fmla="*/ 6 h 322"/>
                <a:gd name="T6" fmla="*/ 7 w 650"/>
                <a:gd name="T7" fmla="*/ 6 h 322"/>
                <a:gd name="T8" fmla="*/ 7 w 650"/>
                <a:gd name="T9" fmla="*/ 6 h 322"/>
                <a:gd name="T10" fmla="*/ 7 w 650"/>
                <a:gd name="T11" fmla="*/ 6 h 322"/>
                <a:gd name="T12" fmla="*/ 7 w 650"/>
                <a:gd name="T13" fmla="*/ 6 h 322"/>
                <a:gd name="T14" fmla="*/ 7 w 650"/>
                <a:gd name="T15" fmla="*/ 6 h 322"/>
                <a:gd name="T16" fmla="*/ 7 w 650"/>
                <a:gd name="T17" fmla="*/ 6 h 322"/>
                <a:gd name="T18" fmla="*/ 7 w 650"/>
                <a:gd name="T19" fmla="*/ 6 h 322"/>
                <a:gd name="T20" fmla="*/ 7 w 650"/>
                <a:gd name="T21" fmla="*/ 6 h 322"/>
                <a:gd name="T22" fmla="*/ 7 w 650"/>
                <a:gd name="T23" fmla="*/ 6 h 322"/>
                <a:gd name="T24" fmla="*/ 7 w 650"/>
                <a:gd name="T25" fmla="*/ 6 h 322"/>
                <a:gd name="T26" fmla="*/ 7 w 650"/>
                <a:gd name="T27" fmla="*/ 6 h 322"/>
                <a:gd name="T28" fmla="*/ 7 w 650"/>
                <a:gd name="T29" fmla="*/ 6 h 322"/>
                <a:gd name="T30" fmla="*/ 7 w 650"/>
                <a:gd name="T31" fmla="*/ 6 h 322"/>
                <a:gd name="T32" fmla="*/ 7 w 650"/>
                <a:gd name="T33" fmla="*/ 6 h 322"/>
                <a:gd name="T34" fmla="*/ 7 w 650"/>
                <a:gd name="T35" fmla="*/ 6 h 322"/>
                <a:gd name="T36" fmla="*/ 7 w 650"/>
                <a:gd name="T37" fmla="*/ 6 h 322"/>
                <a:gd name="T38" fmla="*/ 7 w 650"/>
                <a:gd name="T39" fmla="*/ 6 h 322"/>
                <a:gd name="T40" fmla="*/ 7 w 650"/>
                <a:gd name="T41" fmla="*/ 6 h 322"/>
                <a:gd name="T42" fmla="*/ 7 w 650"/>
                <a:gd name="T43" fmla="*/ 6 h 322"/>
                <a:gd name="T44" fmla="*/ 7 w 650"/>
                <a:gd name="T45" fmla="*/ 6 h 322"/>
                <a:gd name="T46" fmla="*/ 7 w 650"/>
                <a:gd name="T47" fmla="*/ 6 h 322"/>
                <a:gd name="T48" fmla="*/ 7 w 650"/>
                <a:gd name="T49" fmla="*/ 6 h 322"/>
                <a:gd name="T50" fmla="*/ 7 w 650"/>
                <a:gd name="T51" fmla="*/ 6 h 322"/>
                <a:gd name="T52" fmla="*/ 7 w 650"/>
                <a:gd name="T53" fmla="*/ 6 h 322"/>
                <a:gd name="T54" fmla="*/ 7 w 650"/>
                <a:gd name="T55" fmla="*/ 6 h 322"/>
                <a:gd name="T56" fmla="*/ 7 w 650"/>
                <a:gd name="T57" fmla="*/ 6 h 322"/>
                <a:gd name="T58" fmla="*/ 7 w 650"/>
                <a:gd name="T59" fmla="*/ 6 h 322"/>
                <a:gd name="T60" fmla="*/ 7 w 650"/>
                <a:gd name="T61" fmla="*/ 6 h 322"/>
                <a:gd name="T62" fmla="*/ 7 w 650"/>
                <a:gd name="T63" fmla="*/ 6 h 322"/>
                <a:gd name="T64" fmla="*/ 7 w 650"/>
                <a:gd name="T65" fmla="*/ 6 h 322"/>
                <a:gd name="T66" fmla="*/ 7 w 650"/>
                <a:gd name="T67" fmla="*/ 6 h 322"/>
                <a:gd name="T68" fmla="*/ 7 w 650"/>
                <a:gd name="T69" fmla="*/ 6 h 322"/>
                <a:gd name="T70" fmla="*/ 7 w 650"/>
                <a:gd name="T71" fmla="*/ 6 h 322"/>
                <a:gd name="T72" fmla="*/ 7 w 650"/>
                <a:gd name="T73" fmla="*/ 6 h 322"/>
                <a:gd name="T74" fmla="*/ 7 w 650"/>
                <a:gd name="T75" fmla="*/ 6 h 322"/>
                <a:gd name="T76" fmla="*/ 7 w 650"/>
                <a:gd name="T77" fmla="*/ 6 h 322"/>
                <a:gd name="T78" fmla="*/ 7 w 650"/>
                <a:gd name="T79" fmla="*/ 6 h 322"/>
                <a:gd name="T80" fmla="*/ 7 w 650"/>
                <a:gd name="T81" fmla="*/ 6 h 322"/>
                <a:gd name="T82" fmla="*/ 7 w 650"/>
                <a:gd name="T83" fmla="*/ 6 h 322"/>
                <a:gd name="T84" fmla="*/ 7 w 650"/>
                <a:gd name="T85" fmla="*/ 6 h 322"/>
                <a:gd name="T86" fmla="*/ 7 w 650"/>
                <a:gd name="T87" fmla="*/ 6 h 322"/>
                <a:gd name="T88" fmla="*/ 7 w 650"/>
                <a:gd name="T89" fmla="*/ 6 h 322"/>
                <a:gd name="T90" fmla="*/ 0 w 650"/>
                <a:gd name="T91" fmla="*/ 6 h 322"/>
                <a:gd name="T92" fmla="*/ 0 w 650"/>
                <a:gd name="T93" fmla="*/ 6 h 32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50"/>
                <a:gd name="T142" fmla="*/ 0 h 322"/>
                <a:gd name="T143" fmla="*/ 650 w 650"/>
                <a:gd name="T144" fmla="*/ 322 h 32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50" h="322">
                  <a:moveTo>
                    <a:pt x="0" y="200"/>
                  </a:moveTo>
                  <a:lnTo>
                    <a:pt x="16" y="0"/>
                  </a:lnTo>
                  <a:lnTo>
                    <a:pt x="418" y="22"/>
                  </a:lnTo>
                  <a:lnTo>
                    <a:pt x="428" y="38"/>
                  </a:lnTo>
                  <a:lnTo>
                    <a:pt x="442" y="38"/>
                  </a:lnTo>
                  <a:lnTo>
                    <a:pt x="452" y="34"/>
                  </a:lnTo>
                  <a:lnTo>
                    <a:pt x="460" y="40"/>
                  </a:lnTo>
                  <a:lnTo>
                    <a:pt x="464" y="52"/>
                  </a:lnTo>
                  <a:lnTo>
                    <a:pt x="476" y="56"/>
                  </a:lnTo>
                  <a:lnTo>
                    <a:pt x="486" y="52"/>
                  </a:lnTo>
                  <a:lnTo>
                    <a:pt x="496" y="46"/>
                  </a:lnTo>
                  <a:lnTo>
                    <a:pt x="510" y="46"/>
                  </a:lnTo>
                  <a:lnTo>
                    <a:pt x="518" y="48"/>
                  </a:lnTo>
                  <a:lnTo>
                    <a:pt x="550" y="68"/>
                  </a:lnTo>
                  <a:lnTo>
                    <a:pt x="564" y="80"/>
                  </a:lnTo>
                  <a:lnTo>
                    <a:pt x="566" y="90"/>
                  </a:lnTo>
                  <a:lnTo>
                    <a:pt x="576" y="96"/>
                  </a:lnTo>
                  <a:lnTo>
                    <a:pt x="576" y="102"/>
                  </a:lnTo>
                  <a:lnTo>
                    <a:pt x="570" y="116"/>
                  </a:lnTo>
                  <a:lnTo>
                    <a:pt x="578" y="124"/>
                  </a:lnTo>
                  <a:lnTo>
                    <a:pt x="584" y="140"/>
                  </a:lnTo>
                  <a:lnTo>
                    <a:pt x="592" y="148"/>
                  </a:lnTo>
                  <a:lnTo>
                    <a:pt x="590" y="156"/>
                  </a:lnTo>
                  <a:lnTo>
                    <a:pt x="592" y="164"/>
                  </a:lnTo>
                  <a:lnTo>
                    <a:pt x="602" y="172"/>
                  </a:lnTo>
                  <a:lnTo>
                    <a:pt x="604" y="180"/>
                  </a:lnTo>
                  <a:lnTo>
                    <a:pt x="602" y="188"/>
                  </a:lnTo>
                  <a:lnTo>
                    <a:pt x="600" y="204"/>
                  </a:lnTo>
                  <a:lnTo>
                    <a:pt x="610" y="208"/>
                  </a:lnTo>
                  <a:lnTo>
                    <a:pt x="612" y="216"/>
                  </a:lnTo>
                  <a:lnTo>
                    <a:pt x="608" y="224"/>
                  </a:lnTo>
                  <a:lnTo>
                    <a:pt x="610" y="232"/>
                  </a:lnTo>
                  <a:lnTo>
                    <a:pt x="616" y="240"/>
                  </a:lnTo>
                  <a:lnTo>
                    <a:pt x="612" y="248"/>
                  </a:lnTo>
                  <a:lnTo>
                    <a:pt x="616" y="258"/>
                  </a:lnTo>
                  <a:lnTo>
                    <a:pt x="618" y="262"/>
                  </a:lnTo>
                  <a:lnTo>
                    <a:pt x="624" y="272"/>
                  </a:lnTo>
                  <a:lnTo>
                    <a:pt x="632" y="280"/>
                  </a:lnTo>
                  <a:lnTo>
                    <a:pt x="634" y="294"/>
                  </a:lnTo>
                  <a:lnTo>
                    <a:pt x="644" y="306"/>
                  </a:lnTo>
                  <a:lnTo>
                    <a:pt x="650" y="308"/>
                  </a:lnTo>
                  <a:lnTo>
                    <a:pt x="648" y="320"/>
                  </a:lnTo>
                  <a:lnTo>
                    <a:pt x="648" y="322"/>
                  </a:lnTo>
                  <a:lnTo>
                    <a:pt x="142" y="312"/>
                  </a:lnTo>
                  <a:lnTo>
                    <a:pt x="148" y="212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6" name="Freeform 17"/>
            <p:cNvSpPr>
              <a:spLocks/>
            </p:cNvSpPr>
            <p:nvPr/>
          </p:nvSpPr>
          <p:spPr bwMode="grayWhite">
            <a:xfrm>
              <a:off x="2578" y="1995"/>
              <a:ext cx="542" cy="289"/>
            </a:xfrm>
            <a:custGeom>
              <a:avLst/>
              <a:gdLst>
                <a:gd name="T0" fmla="*/ 6 w 584"/>
                <a:gd name="T1" fmla="*/ 0 h 312"/>
                <a:gd name="T2" fmla="*/ 6 w 584"/>
                <a:gd name="T3" fmla="*/ 6 h 312"/>
                <a:gd name="T4" fmla="*/ 6 w 584"/>
                <a:gd name="T5" fmla="*/ 6 h 312"/>
                <a:gd name="T6" fmla="*/ 6 w 584"/>
                <a:gd name="T7" fmla="*/ 6 h 312"/>
                <a:gd name="T8" fmla="*/ 6 w 584"/>
                <a:gd name="T9" fmla="*/ 6 h 312"/>
                <a:gd name="T10" fmla="*/ 6 w 584"/>
                <a:gd name="T11" fmla="*/ 6 h 312"/>
                <a:gd name="T12" fmla="*/ 6 w 584"/>
                <a:gd name="T13" fmla="*/ 6 h 312"/>
                <a:gd name="T14" fmla="*/ 6 w 584"/>
                <a:gd name="T15" fmla="*/ 6 h 312"/>
                <a:gd name="T16" fmla="*/ 6 w 584"/>
                <a:gd name="T17" fmla="*/ 6 h 312"/>
                <a:gd name="T18" fmla="*/ 6 w 584"/>
                <a:gd name="T19" fmla="*/ 6 h 312"/>
                <a:gd name="T20" fmla="*/ 6 w 584"/>
                <a:gd name="T21" fmla="*/ 6 h 312"/>
                <a:gd name="T22" fmla="*/ 6 w 584"/>
                <a:gd name="T23" fmla="*/ 6 h 312"/>
                <a:gd name="T24" fmla="*/ 0 w 584"/>
                <a:gd name="T25" fmla="*/ 6 h 312"/>
                <a:gd name="T26" fmla="*/ 6 w 584"/>
                <a:gd name="T27" fmla="*/ 0 h 3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4"/>
                <a:gd name="T43" fmla="*/ 0 h 312"/>
                <a:gd name="T44" fmla="*/ 584 w 584"/>
                <a:gd name="T45" fmla="*/ 312 h 3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4" h="312">
                  <a:moveTo>
                    <a:pt x="18" y="0"/>
                  </a:moveTo>
                  <a:lnTo>
                    <a:pt x="524" y="10"/>
                  </a:lnTo>
                  <a:lnTo>
                    <a:pt x="558" y="36"/>
                  </a:lnTo>
                  <a:lnTo>
                    <a:pt x="548" y="48"/>
                  </a:lnTo>
                  <a:lnTo>
                    <a:pt x="546" y="60"/>
                  </a:lnTo>
                  <a:lnTo>
                    <a:pt x="550" y="66"/>
                  </a:lnTo>
                  <a:lnTo>
                    <a:pt x="558" y="70"/>
                  </a:lnTo>
                  <a:lnTo>
                    <a:pt x="564" y="88"/>
                  </a:lnTo>
                  <a:lnTo>
                    <a:pt x="572" y="92"/>
                  </a:lnTo>
                  <a:lnTo>
                    <a:pt x="578" y="94"/>
                  </a:lnTo>
                  <a:lnTo>
                    <a:pt x="582" y="96"/>
                  </a:lnTo>
                  <a:lnTo>
                    <a:pt x="584" y="312"/>
                  </a:lnTo>
                  <a:lnTo>
                    <a:pt x="0" y="30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7" name="Freeform 18"/>
            <p:cNvSpPr>
              <a:spLocks/>
            </p:cNvSpPr>
            <p:nvPr/>
          </p:nvSpPr>
          <p:spPr bwMode="grayWhite">
            <a:xfrm>
              <a:off x="2942" y="1141"/>
              <a:ext cx="483" cy="543"/>
            </a:xfrm>
            <a:custGeom>
              <a:avLst/>
              <a:gdLst>
                <a:gd name="T0" fmla="*/ 7 w 518"/>
                <a:gd name="T1" fmla="*/ 7 h 584"/>
                <a:gd name="T2" fmla="*/ 7 w 518"/>
                <a:gd name="T3" fmla="*/ 7 h 584"/>
                <a:gd name="T4" fmla="*/ 7 w 518"/>
                <a:gd name="T5" fmla="*/ 7 h 584"/>
                <a:gd name="T6" fmla="*/ 7 w 518"/>
                <a:gd name="T7" fmla="*/ 7 h 584"/>
                <a:gd name="T8" fmla="*/ 7 w 518"/>
                <a:gd name="T9" fmla="*/ 7 h 584"/>
                <a:gd name="T10" fmla="*/ 7 w 518"/>
                <a:gd name="T11" fmla="*/ 7 h 584"/>
                <a:gd name="T12" fmla="*/ 7 w 518"/>
                <a:gd name="T13" fmla="*/ 7 h 584"/>
                <a:gd name="T14" fmla="*/ 7 w 518"/>
                <a:gd name="T15" fmla="*/ 7 h 584"/>
                <a:gd name="T16" fmla="*/ 2 w 518"/>
                <a:gd name="T17" fmla="*/ 7 h 584"/>
                <a:gd name="T18" fmla="*/ 7 w 518"/>
                <a:gd name="T19" fmla="*/ 7 h 584"/>
                <a:gd name="T20" fmla="*/ 0 w 518"/>
                <a:gd name="T21" fmla="*/ 7 h 584"/>
                <a:gd name="T22" fmla="*/ 7 w 518"/>
                <a:gd name="T23" fmla="*/ 7 h 584"/>
                <a:gd name="T24" fmla="*/ 7 w 518"/>
                <a:gd name="T25" fmla="*/ 0 h 584"/>
                <a:gd name="T26" fmla="*/ 7 w 518"/>
                <a:gd name="T27" fmla="*/ 7 h 584"/>
                <a:gd name="T28" fmla="*/ 7 w 518"/>
                <a:gd name="T29" fmla="*/ 7 h 584"/>
                <a:gd name="T30" fmla="*/ 7 w 518"/>
                <a:gd name="T31" fmla="*/ 7 h 584"/>
                <a:gd name="T32" fmla="*/ 7 w 518"/>
                <a:gd name="T33" fmla="*/ 7 h 584"/>
                <a:gd name="T34" fmla="*/ 7 w 518"/>
                <a:gd name="T35" fmla="*/ 7 h 584"/>
                <a:gd name="T36" fmla="*/ 7 w 518"/>
                <a:gd name="T37" fmla="*/ 7 h 584"/>
                <a:gd name="T38" fmla="*/ 7 w 518"/>
                <a:gd name="T39" fmla="*/ 7 h 584"/>
                <a:gd name="T40" fmla="*/ 7 w 518"/>
                <a:gd name="T41" fmla="*/ 7 h 584"/>
                <a:gd name="T42" fmla="*/ 7 w 518"/>
                <a:gd name="T43" fmla="*/ 7 h 584"/>
                <a:gd name="T44" fmla="*/ 7 w 518"/>
                <a:gd name="T45" fmla="*/ 7 h 584"/>
                <a:gd name="T46" fmla="*/ 7 w 518"/>
                <a:gd name="T47" fmla="*/ 7 h 584"/>
                <a:gd name="T48" fmla="*/ 7 w 518"/>
                <a:gd name="T49" fmla="*/ 7 h 584"/>
                <a:gd name="T50" fmla="*/ 7 w 518"/>
                <a:gd name="T51" fmla="*/ 7 h 584"/>
                <a:gd name="T52" fmla="*/ 7 w 518"/>
                <a:gd name="T53" fmla="*/ 7 h 584"/>
                <a:gd name="T54" fmla="*/ 7 w 518"/>
                <a:gd name="T55" fmla="*/ 7 h 584"/>
                <a:gd name="T56" fmla="*/ 7 w 518"/>
                <a:gd name="T57" fmla="*/ 7 h 584"/>
                <a:gd name="T58" fmla="*/ 7 w 518"/>
                <a:gd name="T59" fmla="*/ 7 h 584"/>
                <a:gd name="T60" fmla="*/ 7 w 518"/>
                <a:gd name="T61" fmla="*/ 7 h 584"/>
                <a:gd name="T62" fmla="*/ 7 w 518"/>
                <a:gd name="T63" fmla="*/ 7 h 584"/>
                <a:gd name="T64" fmla="*/ 7 w 518"/>
                <a:gd name="T65" fmla="*/ 7 h 584"/>
                <a:gd name="T66" fmla="*/ 7 w 518"/>
                <a:gd name="T67" fmla="*/ 7 h 584"/>
                <a:gd name="T68" fmla="*/ 7 w 518"/>
                <a:gd name="T69" fmla="*/ 7 h 584"/>
                <a:gd name="T70" fmla="*/ 7 w 518"/>
                <a:gd name="T71" fmla="*/ 7 h 584"/>
                <a:gd name="T72" fmla="*/ 7 w 518"/>
                <a:gd name="T73" fmla="*/ 7 h 584"/>
                <a:gd name="T74" fmla="*/ 7 w 518"/>
                <a:gd name="T75" fmla="*/ 7 h 584"/>
                <a:gd name="T76" fmla="*/ 7 w 518"/>
                <a:gd name="T77" fmla="*/ 7 h 584"/>
                <a:gd name="T78" fmla="*/ 7 w 518"/>
                <a:gd name="T79" fmla="*/ 7 h 584"/>
                <a:gd name="T80" fmla="*/ 7 w 518"/>
                <a:gd name="T81" fmla="*/ 7 h 584"/>
                <a:gd name="T82" fmla="*/ 7 w 518"/>
                <a:gd name="T83" fmla="*/ 7 h 584"/>
                <a:gd name="T84" fmla="*/ 7 w 518"/>
                <a:gd name="T85" fmla="*/ 7 h 584"/>
                <a:gd name="T86" fmla="*/ 7 w 518"/>
                <a:gd name="T87" fmla="*/ 7 h 584"/>
                <a:gd name="T88" fmla="*/ 7 w 518"/>
                <a:gd name="T89" fmla="*/ 7 h 584"/>
                <a:gd name="T90" fmla="*/ 7 w 518"/>
                <a:gd name="T91" fmla="*/ 7 h 584"/>
                <a:gd name="T92" fmla="*/ 7 w 518"/>
                <a:gd name="T93" fmla="*/ 7 h 584"/>
                <a:gd name="T94" fmla="*/ 7 w 518"/>
                <a:gd name="T95" fmla="*/ 7 h 584"/>
                <a:gd name="T96" fmla="*/ 7 w 518"/>
                <a:gd name="T97" fmla="*/ 7 h 584"/>
                <a:gd name="T98" fmla="*/ 7 w 518"/>
                <a:gd name="T99" fmla="*/ 7 h 584"/>
                <a:gd name="T100" fmla="*/ 7 w 518"/>
                <a:gd name="T101" fmla="*/ 7 h 584"/>
                <a:gd name="T102" fmla="*/ 7 w 518"/>
                <a:gd name="T103" fmla="*/ 7 h 584"/>
                <a:gd name="T104" fmla="*/ 7 w 518"/>
                <a:gd name="T105" fmla="*/ 7 h 5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8"/>
                <a:gd name="T160" fmla="*/ 0 h 584"/>
                <a:gd name="T161" fmla="*/ 518 w 518"/>
                <a:gd name="T162" fmla="*/ 584 h 5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8" h="584">
                  <a:moveTo>
                    <a:pt x="50" y="584"/>
                  </a:moveTo>
                  <a:lnTo>
                    <a:pt x="50" y="402"/>
                  </a:lnTo>
                  <a:lnTo>
                    <a:pt x="24" y="378"/>
                  </a:lnTo>
                  <a:lnTo>
                    <a:pt x="22" y="370"/>
                  </a:lnTo>
                  <a:lnTo>
                    <a:pt x="36" y="356"/>
                  </a:lnTo>
                  <a:lnTo>
                    <a:pt x="40" y="346"/>
                  </a:lnTo>
                  <a:lnTo>
                    <a:pt x="40" y="338"/>
                  </a:lnTo>
                  <a:lnTo>
                    <a:pt x="40" y="324"/>
                  </a:lnTo>
                  <a:lnTo>
                    <a:pt x="40" y="310"/>
                  </a:lnTo>
                  <a:lnTo>
                    <a:pt x="30" y="274"/>
                  </a:lnTo>
                  <a:lnTo>
                    <a:pt x="28" y="268"/>
                  </a:lnTo>
                  <a:lnTo>
                    <a:pt x="28" y="250"/>
                  </a:lnTo>
                  <a:lnTo>
                    <a:pt x="26" y="240"/>
                  </a:lnTo>
                  <a:lnTo>
                    <a:pt x="24" y="190"/>
                  </a:lnTo>
                  <a:lnTo>
                    <a:pt x="18" y="160"/>
                  </a:lnTo>
                  <a:lnTo>
                    <a:pt x="10" y="152"/>
                  </a:lnTo>
                  <a:lnTo>
                    <a:pt x="4" y="120"/>
                  </a:lnTo>
                  <a:lnTo>
                    <a:pt x="2" y="92"/>
                  </a:lnTo>
                  <a:lnTo>
                    <a:pt x="4" y="76"/>
                  </a:lnTo>
                  <a:lnTo>
                    <a:pt x="8" y="68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134" y="36"/>
                  </a:lnTo>
                  <a:lnTo>
                    <a:pt x="134" y="14"/>
                  </a:lnTo>
                  <a:lnTo>
                    <a:pt x="136" y="0"/>
                  </a:lnTo>
                  <a:lnTo>
                    <a:pt x="146" y="0"/>
                  </a:lnTo>
                  <a:lnTo>
                    <a:pt x="160" y="6"/>
                  </a:lnTo>
                  <a:lnTo>
                    <a:pt x="162" y="28"/>
                  </a:lnTo>
                  <a:lnTo>
                    <a:pt x="166" y="42"/>
                  </a:lnTo>
                  <a:lnTo>
                    <a:pt x="164" y="56"/>
                  </a:lnTo>
                  <a:lnTo>
                    <a:pt x="180" y="66"/>
                  </a:lnTo>
                  <a:lnTo>
                    <a:pt x="184" y="64"/>
                  </a:lnTo>
                  <a:lnTo>
                    <a:pt x="194" y="66"/>
                  </a:lnTo>
                  <a:lnTo>
                    <a:pt x="200" y="72"/>
                  </a:lnTo>
                  <a:lnTo>
                    <a:pt x="212" y="72"/>
                  </a:lnTo>
                  <a:lnTo>
                    <a:pt x="224" y="72"/>
                  </a:lnTo>
                  <a:lnTo>
                    <a:pt x="226" y="78"/>
                  </a:lnTo>
                  <a:lnTo>
                    <a:pt x="226" y="82"/>
                  </a:lnTo>
                  <a:lnTo>
                    <a:pt x="246" y="80"/>
                  </a:lnTo>
                  <a:lnTo>
                    <a:pt x="252" y="74"/>
                  </a:lnTo>
                  <a:lnTo>
                    <a:pt x="282" y="72"/>
                  </a:lnTo>
                  <a:lnTo>
                    <a:pt x="300" y="78"/>
                  </a:lnTo>
                  <a:lnTo>
                    <a:pt x="304" y="78"/>
                  </a:lnTo>
                  <a:lnTo>
                    <a:pt x="302" y="82"/>
                  </a:lnTo>
                  <a:lnTo>
                    <a:pt x="308" y="86"/>
                  </a:lnTo>
                  <a:lnTo>
                    <a:pt x="310" y="86"/>
                  </a:lnTo>
                  <a:lnTo>
                    <a:pt x="314" y="90"/>
                  </a:lnTo>
                  <a:lnTo>
                    <a:pt x="318" y="102"/>
                  </a:lnTo>
                  <a:lnTo>
                    <a:pt x="324" y="106"/>
                  </a:lnTo>
                  <a:lnTo>
                    <a:pt x="332" y="96"/>
                  </a:lnTo>
                  <a:lnTo>
                    <a:pt x="336" y="94"/>
                  </a:lnTo>
                  <a:lnTo>
                    <a:pt x="344" y="96"/>
                  </a:lnTo>
                  <a:lnTo>
                    <a:pt x="348" y="106"/>
                  </a:lnTo>
                  <a:lnTo>
                    <a:pt x="364" y="110"/>
                  </a:lnTo>
                  <a:lnTo>
                    <a:pt x="368" y="116"/>
                  </a:lnTo>
                  <a:lnTo>
                    <a:pt x="376" y="122"/>
                  </a:lnTo>
                  <a:lnTo>
                    <a:pt x="386" y="122"/>
                  </a:lnTo>
                  <a:lnTo>
                    <a:pt x="396" y="120"/>
                  </a:lnTo>
                  <a:lnTo>
                    <a:pt x="422" y="102"/>
                  </a:lnTo>
                  <a:lnTo>
                    <a:pt x="426" y="104"/>
                  </a:lnTo>
                  <a:lnTo>
                    <a:pt x="432" y="112"/>
                  </a:lnTo>
                  <a:lnTo>
                    <a:pt x="470" y="112"/>
                  </a:lnTo>
                  <a:lnTo>
                    <a:pt x="476" y="114"/>
                  </a:lnTo>
                  <a:lnTo>
                    <a:pt x="482" y="116"/>
                  </a:lnTo>
                  <a:lnTo>
                    <a:pt x="492" y="124"/>
                  </a:lnTo>
                  <a:lnTo>
                    <a:pt x="500" y="120"/>
                  </a:lnTo>
                  <a:lnTo>
                    <a:pt x="518" y="118"/>
                  </a:lnTo>
                  <a:lnTo>
                    <a:pt x="508" y="128"/>
                  </a:lnTo>
                  <a:lnTo>
                    <a:pt x="484" y="140"/>
                  </a:lnTo>
                  <a:lnTo>
                    <a:pt x="472" y="144"/>
                  </a:lnTo>
                  <a:lnTo>
                    <a:pt x="464" y="148"/>
                  </a:lnTo>
                  <a:lnTo>
                    <a:pt x="454" y="158"/>
                  </a:lnTo>
                  <a:lnTo>
                    <a:pt x="434" y="166"/>
                  </a:lnTo>
                  <a:lnTo>
                    <a:pt x="424" y="174"/>
                  </a:lnTo>
                  <a:lnTo>
                    <a:pt x="392" y="210"/>
                  </a:lnTo>
                  <a:lnTo>
                    <a:pt x="344" y="252"/>
                  </a:lnTo>
                  <a:lnTo>
                    <a:pt x="340" y="260"/>
                  </a:lnTo>
                  <a:lnTo>
                    <a:pt x="334" y="264"/>
                  </a:lnTo>
                  <a:lnTo>
                    <a:pt x="336" y="318"/>
                  </a:lnTo>
                  <a:lnTo>
                    <a:pt x="332" y="324"/>
                  </a:lnTo>
                  <a:lnTo>
                    <a:pt x="324" y="326"/>
                  </a:lnTo>
                  <a:lnTo>
                    <a:pt x="304" y="342"/>
                  </a:lnTo>
                  <a:lnTo>
                    <a:pt x="304" y="352"/>
                  </a:lnTo>
                  <a:lnTo>
                    <a:pt x="302" y="354"/>
                  </a:lnTo>
                  <a:lnTo>
                    <a:pt x="296" y="370"/>
                  </a:lnTo>
                  <a:lnTo>
                    <a:pt x="306" y="374"/>
                  </a:lnTo>
                  <a:lnTo>
                    <a:pt x="314" y="388"/>
                  </a:lnTo>
                  <a:lnTo>
                    <a:pt x="308" y="398"/>
                  </a:lnTo>
                  <a:lnTo>
                    <a:pt x="310" y="408"/>
                  </a:lnTo>
                  <a:lnTo>
                    <a:pt x="306" y="426"/>
                  </a:lnTo>
                  <a:lnTo>
                    <a:pt x="306" y="450"/>
                  </a:lnTo>
                  <a:lnTo>
                    <a:pt x="310" y="456"/>
                  </a:lnTo>
                  <a:lnTo>
                    <a:pt x="318" y="462"/>
                  </a:lnTo>
                  <a:lnTo>
                    <a:pt x="320" y="466"/>
                  </a:lnTo>
                  <a:lnTo>
                    <a:pt x="338" y="470"/>
                  </a:lnTo>
                  <a:lnTo>
                    <a:pt x="342" y="472"/>
                  </a:lnTo>
                  <a:lnTo>
                    <a:pt x="342" y="476"/>
                  </a:lnTo>
                  <a:lnTo>
                    <a:pt x="348" y="480"/>
                  </a:lnTo>
                  <a:lnTo>
                    <a:pt x="368" y="490"/>
                  </a:lnTo>
                  <a:lnTo>
                    <a:pt x="376" y="504"/>
                  </a:lnTo>
                  <a:lnTo>
                    <a:pt x="396" y="520"/>
                  </a:lnTo>
                  <a:lnTo>
                    <a:pt x="418" y="534"/>
                  </a:lnTo>
                  <a:lnTo>
                    <a:pt x="420" y="540"/>
                  </a:lnTo>
                  <a:lnTo>
                    <a:pt x="420" y="552"/>
                  </a:lnTo>
                  <a:lnTo>
                    <a:pt x="422" y="572"/>
                  </a:lnTo>
                  <a:lnTo>
                    <a:pt x="50" y="584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8" name="Freeform 19"/>
            <p:cNvSpPr>
              <a:spLocks/>
            </p:cNvSpPr>
            <p:nvPr/>
          </p:nvSpPr>
          <p:spPr bwMode="grayWhite">
            <a:xfrm>
              <a:off x="3036" y="1942"/>
              <a:ext cx="491" cy="422"/>
            </a:xfrm>
            <a:custGeom>
              <a:avLst/>
              <a:gdLst>
                <a:gd name="T0" fmla="*/ 7 w 528"/>
                <a:gd name="T1" fmla="*/ 6 h 456"/>
                <a:gd name="T2" fmla="*/ 7 w 528"/>
                <a:gd name="T3" fmla="*/ 6 h 456"/>
                <a:gd name="T4" fmla="*/ 7 w 528"/>
                <a:gd name="T5" fmla="*/ 6 h 456"/>
                <a:gd name="T6" fmla="*/ 7 w 528"/>
                <a:gd name="T7" fmla="*/ 6 h 456"/>
                <a:gd name="T8" fmla="*/ 7 w 528"/>
                <a:gd name="T9" fmla="*/ 6 h 456"/>
                <a:gd name="T10" fmla="*/ 7 w 528"/>
                <a:gd name="T11" fmla="*/ 6 h 456"/>
                <a:gd name="T12" fmla="*/ 7 w 528"/>
                <a:gd name="T13" fmla="*/ 6 h 456"/>
                <a:gd name="T14" fmla="*/ 7 w 528"/>
                <a:gd name="T15" fmla="*/ 6 h 456"/>
                <a:gd name="T16" fmla="*/ 7 w 528"/>
                <a:gd name="T17" fmla="*/ 6 h 456"/>
                <a:gd name="T18" fmla="*/ 7 w 528"/>
                <a:gd name="T19" fmla="*/ 6 h 456"/>
                <a:gd name="T20" fmla="*/ 7 w 528"/>
                <a:gd name="T21" fmla="*/ 6 h 456"/>
                <a:gd name="T22" fmla="*/ 7 w 528"/>
                <a:gd name="T23" fmla="*/ 6 h 456"/>
                <a:gd name="T24" fmla="*/ 7 w 528"/>
                <a:gd name="T25" fmla="*/ 6 h 456"/>
                <a:gd name="T26" fmla="*/ 7 w 528"/>
                <a:gd name="T27" fmla="*/ 6 h 456"/>
                <a:gd name="T28" fmla="*/ 7 w 528"/>
                <a:gd name="T29" fmla="*/ 6 h 456"/>
                <a:gd name="T30" fmla="*/ 7 w 528"/>
                <a:gd name="T31" fmla="*/ 6 h 456"/>
                <a:gd name="T32" fmla="*/ 7 w 528"/>
                <a:gd name="T33" fmla="*/ 6 h 456"/>
                <a:gd name="T34" fmla="*/ 7 w 528"/>
                <a:gd name="T35" fmla="*/ 6 h 456"/>
                <a:gd name="T36" fmla="*/ 7 w 528"/>
                <a:gd name="T37" fmla="*/ 6 h 456"/>
                <a:gd name="T38" fmla="*/ 7 w 528"/>
                <a:gd name="T39" fmla="*/ 6 h 456"/>
                <a:gd name="T40" fmla="*/ 7 w 528"/>
                <a:gd name="T41" fmla="*/ 6 h 456"/>
                <a:gd name="T42" fmla="*/ 7 w 528"/>
                <a:gd name="T43" fmla="*/ 6 h 456"/>
                <a:gd name="T44" fmla="*/ 7 w 528"/>
                <a:gd name="T45" fmla="*/ 6 h 456"/>
                <a:gd name="T46" fmla="*/ 7 w 528"/>
                <a:gd name="T47" fmla="*/ 6 h 456"/>
                <a:gd name="T48" fmla="*/ 7 w 528"/>
                <a:gd name="T49" fmla="*/ 6 h 456"/>
                <a:gd name="T50" fmla="*/ 7 w 528"/>
                <a:gd name="T51" fmla="*/ 6 h 456"/>
                <a:gd name="T52" fmla="*/ 7 w 528"/>
                <a:gd name="T53" fmla="*/ 6 h 456"/>
                <a:gd name="T54" fmla="*/ 7 w 528"/>
                <a:gd name="T55" fmla="*/ 6 h 456"/>
                <a:gd name="T56" fmla="*/ 0 w 528"/>
                <a:gd name="T57" fmla="*/ 6 h 456"/>
                <a:gd name="T58" fmla="*/ 7 w 528"/>
                <a:gd name="T59" fmla="*/ 6 h 456"/>
                <a:gd name="T60" fmla="*/ 7 w 528"/>
                <a:gd name="T61" fmla="*/ 6 h 456"/>
                <a:gd name="T62" fmla="*/ 7 w 528"/>
                <a:gd name="T63" fmla="*/ 6 h 456"/>
                <a:gd name="T64" fmla="*/ 7 w 528"/>
                <a:gd name="T65" fmla="*/ 6 h 456"/>
                <a:gd name="T66" fmla="*/ 7 w 528"/>
                <a:gd name="T67" fmla="*/ 6 h 456"/>
                <a:gd name="T68" fmla="*/ 7 w 528"/>
                <a:gd name="T69" fmla="*/ 6 h 456"/>
                <a:gd name="T70" fmla="*/ 7 w 528"/>
                <a:gd name="T71" fmla="*/ 6 h 456"/>
                <a:gd name="T72" fmla="*/ 7 w 528"/>
                <a:gd name="T73" fmla="*/ 6 h 456"/>
                <a:gd name="T74" fmla="*/ 7 w 528"/>
                <a:gd name="T75" fmla="*/ 6 h 45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28"/>
                <a:gd name="T115" fmla="*/ 0 h 456"/>
                <a:gd name="T116" fmla="*/ 528 w 528"/>
                <a:gd name="T117" fmla="*/ 456 h 45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28" h="456">
                  <a:moveTo>
                    <a:pt x="92" y="420"/>
                  </a:moveTo>
                  <a:lnTo>
                    <a:pt x="444" y="404"/>
                  </a:lnTo>
                  <a:lnTo>
                    <a:pt x="442" y="408"/>
                  </a:lnTo>
                  <a:lnTo>
                    <a:pt x="450" y="414"/>
                  </a:lnTo>
                  <a:lnTo>
                    <a:pt x="454" y="422"/>
                  </a:lnTo>
                  <a:lnTo>
                    <a:pt x="452" y="430"/>
                  </a:lnTo>
                  <a:lnTo>
                    <a:pt x="442" y="438"/>
                  </a:lnTo>
                  <a:lnTo>
                    <a:pt x="432" y="450"/>
                  </a:lnTo>
                  <a:lnTo>
                    <a:pt x="430" y="456"/>
                  </a:lnTo>
                  <a:lnTo>
                    <a:pt x="484" y="452"/>
                  </a:lnTo>
                  <a:lnTo>
                    <a:pt x="488" y="438"/>
                  </a:lnTo>
                  <a:lnTo>
                    <a:pt x="486" y="432"/>
                  </a:lnTo>
                  <a:lnTo>
                    <a:pt x="490" y="416"/>
                  </a:lnTo>
                  <a:lnTo>
                    <a:pt x="496" y="402"/>
                  </a:lnTo>
                  <a:lnTo>
                    <a:pt x="502" y="394"/>
                  </a:lnTo>
                  <a:lnTo>
                    <a:pt x="512" y="390"/>
                  </a:lnTo>
                  <a:lnTo>
                    <a:pt x="516" y="392"/>
                  </a:lnTo>
                  <a:lnTo>
                    <a:pt x="520" y="388"/>
                  </a:lnTo>
                  <a:lnTo>
                    <a:pt x="528" y="364"/>
                  </a:lnTo>
                  <a:lnTo>
                    <a:pt x="526" y="354"/>
                  </a:lnTo>
                  <a:lnTo>
                    <a:pt x="520" y="352"/>
                  </a:lnTo>
                  <a:lnTo>
                    <a:pt x="518" y="350"/>
                  </a:lnTo>
                  <a:lnTo>
                    <a:pt x="518" y="348"/>
                  </a:lnTo>
                  <a:lnTo>
                    <a:pt x="516" y="346"/>
                  </a:lnTo>
                  <a:lnTo>
                    <a:pt x="510" y="346"/>
                  </a:lnTo>
                  <a:lnTo>
                    <a:pt x="510" y="350"/>
                  </a:lnTo>
                  <a:lnTo>
                    <a:pt x="506" y="352"/>
                  </a:lnTo>
                  <a:lnTo>
                    <a:pt x="490" y="324"/>
                  </a:lnTo>
                  <a:lnTo>
                    <a:pt x="490" y="320"/>
                  </a:lnTo>
                  <a:lnTo>
                    <a:pt x="496" y="314"/>
                  </a:lnTo>
                  <a:lnTo>
                    <a:pt x="498" y="310"/>
                  </a:lnTo>
                  <a:lnTo>
                    <a:pt x="490" y="302"/>
                  </a:lnTo>
                  <a:lnTo>
                    <a:pt x="486" y="284"/>
                  </a:lnTo>
                  <a:lnTo>
                    <a:pt x="464" y="264"/>
                  </a:lnTo>
                  <a:lnTo>
                    <a:pt x="452" y="262"/>
                  </a:lnTo>
                  <a:lnTo>
                    <a:pt x="430" y="248"/>
                  </a:lnTo>
                  <a:lnTo>
                    <a:pt x="418" y="234"/>
                  </a:lnTo>
                  <a:lnTo>
                    <a:pt x="412" y="224"/>
                  </a:lnTo>
                  <a:lnTo>
                    <a:pt x="416" y="218"/>
                  </a:lnTo>
                  <a:lnTo>
                    <a:pt x="430" y="200"/>
                  </a:lnTo>
                  <a:lnTo>
                    <a:pt x="428" y="186"/>
                  </a:lnTo>
                  <a:lnTo>
                    <a:pt x="432" y="174"/>
                  </a:lnTo>
                  <a:lnTo>
                    <a:pt x="428" y="168"/>
                  </a:lnTo>
                  <a:lnTo>
                    <a:pt x="410" y="158"/>
                  </a:lnTo>
                  <a:lnTo>
                    <a:pt x="404" y="162"/>
                  </a:lnTo>
                  <a:lnTo>
                    <a:pt x="396" y="170"/>
                  </a:lnTo>
                  <a:lnTo>
                    <a:pt x="392" y="166"/>
                  </a:lnTo>
                  <a:lnTo>
                    <a:pt x="380" y="130"/>
                  </a:lnTo>
                  <a:lnTo>
                    <a:pt x="374" y="124"/>
                  </a:lnTo>
                  <a:lnTo>
                    <a:pt x="350" y="106"/>
                  </a:lnTo>
                  <a:lnTo>
                    <a:pt x="328" y="80"/>
                  </a:lnTo>
                  <a:lnTo>
                    <a:pt x="328" y="72"/>
                  </a:lnTo>
                  <a:lnTo>
                    <a:pt x="320" y="56"/>
                  </a:lnTo>
                  <a:lnTo>
                    <a:pt x="320" y="38"/>
                  </a:lnTo>
                  <a:lnTo>
                    <a:pt x="324" y="26"/>
                  </a:lnTo>
                  <a:lnTo>
                    <a:pt x="324" y="22"/>
                  </a:lnTo>
                  <a:lnTo>
                    <a:pt x="300" y="0"/>
                  </a:lnTo>
                  <a:lnTo>
                    <a:pt x="0" y="8"/>
                  </a:lnTo>
                  <a:lnTo>
                    <a:pt x="6" y="18"/>
                  </a:lnTo>
                  <a:lnTo>
                    <a:pt x="14" y="26"/>
                  </a:lnTo>
                  <a:lnTo>
                    <a:pt x="16" y="40"/>
                  </a:lnTo>
                  <a:lnTo>
                    <a:pt x="26" y="52"/>
                  </a:lnTo>
                  <a:lnTo>
                    <a:pt x="32" y="54"/>
                  </a:lnTo>
                  <a:lnTo>
                    <a:pt x="30" y="66"/>
                  </a:lnTo>
                  <a:lnTo>
                    <a:pt x="30" y="68"/>
                  </a:lnTo>
                  <a:lnTo>
                    <a:pt x="64" y="94"/>
                  </a:lnTo>
                  <a:lnTo>
                    <a:pt x="54" y="106"/>
                  </a:lnTo>
                  <a:lnTo>
                    <a:pt x="52" y="118"/>
                  </a:lnTo>
                  <a:lnTo>
                    <a:pt x="56" y="124"/>
                  </a:lnTo>
                  <a:lnTo>
                    <a:pt x="64" y="128"/>
                  </a:lnTo>
                  <a:lnTo>
                    <a:pt x="70" y="146"/>
                  </a:lnTo>
                  <a:lnTo>
                    <a:pt x="78" y="150"/>
                  </a:lnTo>
                  <a:lnTo>
                    <a:pt x="84" y="152"/>
                  </a:lnTo>
                  <a:lnTo>
                    <a:pt x="88" y="154"/>
                  </a:lnTo>
                  <a:lnTo>
                    <a:pt x="90" y="370"/>
                  </a:lnTo>
                  <a:lnTo>
                    <a:pt x="92" y="420"/>
                  </a:lnTo>
                  <a:close/>
                </a:path>
              </a:pathLst>
            </a:custGeom>
            <a:solidFill>
              <a:srgbClr val="BADEDA"/>
            </a:solidFill>
            <a:ln w="6350" cap="flat" cmpd="sng">
              <a:solidFill>
                <a:srgbClr val="50A69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89" name="Freeform 20"/>
            <p:cNvSpPr>
              <a:spLocks/>
            </p:cNvSpPr>
            <p:nvPr/>
          </p:nvSpPr>
          <p:spPr bwMode="grayWhite">
            <a:xfrm>
              <a:off x="3167" y="2644"/>
              <a:ext cx="418" cy="360"/>
            </a:xfrm>
            <a:custGeom>
              <a:avLst/>
              <a:gdLst>
                <a:gd name="T0" fmla="*/ 7 w 448"/>
                <a:gd name="T1" fmla="*/ 6 h 388"/>
                <a:gd name="T2" fmla="*/ 7 w 448"/>
                <a:gd name="T3" fmla="*/ 6 h 388"/>
                <a:gd name="T4" fmla="*/ 7 w 448"/>
                <a:gd name="T5" fmla="*/ 6 h 388"/>
                <a:gd name="T6" fmla="*/ 7 w 448"/>
                <a:gd name="T7" fmla="*/ 6 h 388"/>
                <a:gd name="T8" fmla="*/ 7 w 448"/>
                <a:gd name="T9" fmla="*/ 6 h 388"/>
                <a:gd name="T10" fmla="*/ 7 w 448"/>
                <a:gd name="T11" fmla="*/ 6 h 388"/>
                <a:gd name="T12" fmla="*/ 7 w 448"/>
                <a:gd name="T13" fmla="*/ 6 h 388"/>
                <a:gd name="T14" fmla="*/ 7 w 448"/>
                <a:gd name="T15" fmla="*/ 6 h 388"/>
                <a:gd name="T16" fmla="*/ 7 w 448"/>
                <a:gd name="T17" fmla="*/ 6 h 388"/>
                <a:gd name="T18" fmla="*/ 7 w 448"/>
                <a:gd name="T19" fmla="*/ 6 h 388"/>
                <a:gd name="T20" fmla="*/ 7 w 448"/>
                <a:gd name="T21" fmla="*/ 6 h 388"/>
                <a:gd name="T22" fmla="*/ 7 w 448"/>
                <a:gd name="T23" fmla="*/ 6 h 388"/>
                <a:gd name="T24" fmla="*/ 7 w 448"/>
                <a:gd name="T25" fmla="*/ 6 h 388"/>
                <a:gd name="T26" fmla="*/ 7 w 448"/>
                <a:gd name="T27" fmla="*/ 6 h 388"/>
                <a:gd name="T28" fmla="*/ 7 w 448"/>
                <a:gd name="T29" fmla="*/ 6 h 388"/>
                <a:gd name="T30" fmla="*/ 7 w 448"/>
                <a:gd name="T31" fmla="*/ 6 h 388"/>
                <a:gd name="T32" fmla="*/ 7 w 448"/>
                <a:gd name="T33" fmla="*/ 6 h 388"/>
                <a:gd name="T34" fmla="*/ 7 w 448"/>
                <a:gd name="T35" fmla="*/ 6 h 388"/>
                <a:gd name="T36" fmla="*/ 7 w 448"/>
                <a:gd name="T37" fmla="*/ 6 h 388"/>
                <a:gd name="T38" fmla="*/ 7 w 448"/>
                <a:gd name="T39" fmla="*/ 6 h 388"/>
                <a:gd name="T40" fmla="*/ 7 w 448"/>
                <a:gd name="T41" fmla="*/ 6 h 388"/>
                <a:gd name="T42" fmla="*/ 7 w 448"/>
                <a:gd name="T43" fmla="*/ 6 h 388"/>
                <a:gd name="T44" fmla="*/ 7 w 448"/>
                <a:gd name="T45" fmla="*/ 6 h 388"/>
                <a:gd name="T46" fmla="*/ 7 w 448"/>
                <a:gd name="T47" fmla="*/ 6 h 388"/>
                <a:gd name="T48" fmla="*/ 7 w 448"/>
                <a:gd name="T49" fmla="*/ 6 h 388"/>
                <a:gd name="T50" fmla="*/ 7 w 448"/>
                <a:gd name="T51" fmla="*/ 6 h 388"/>
                <a:gd name="T52" fmla="*/ 7 w 448"/>
                <a:gd name="T53" fmla="*/ 6 h 388"/>
                <a:gd name="T54" fmla="*/ 7 w 448"/>
                <a:gd name="T55" fmla="*/ 6 h 388"/>
                <a:gd name="T56" fmla="*/ 7 w 448"/>
                <a:gd name="T57" fmla="*/ 6 h 388"/>
                <a:gd name="T58" fmla="*/ 7 w 448"/>
                <a:gd name="T59" fmla="*/ 6 h 388"/>
                <a:gd name="T60" fmla="*/ 7 w 448"/>
                <a:gd name="T61" fmla="*/ 6 h 388"/>
                <a:gd name="T62" fmla="*/ 7 w 448"/>
                <a:gd name="T63" fmla="*/ 6 h 388"/>
                <a:gd name="T64" fmla="*/ 7 w 448"/>
                <a:gd name="T65" fmla="*/ 6 h 388"/>
                <a:gd name="T66" fmla="*/ 7 w 448"/>
                <a:gd name="T67" fmla="*/ 6 h 388"/>
                <a:gd name="T68" fmla="*/ 7 w 448"/>
                <a:gd name="T69" fmla="*/ 6 h 388"/>
                <a:gd name="T70" fmla="*/ 7 w 448"/>
                <a:gd name="T71" fmla="*/ 6 h 388"/>
                <a:gd name="T72" fmla="*/ 7 w 448"/>
                <a:gd name="T73" fmla="*/ 6 h 388"/>
                <a:gd name="T74" fmla="*/ 7 w 448"/>
                <a:gd name="T75" fmla="*/ 6 h 388"/>
                <a:gd name="T76" fmla="*/ 7 w 448"/>
                <a:gd name="T77" fmla="*/ 6 h 388"/>
                <a:gd name="T78" fmla="*/ 7 w 448"/>
                <a:gd name="T79" fmla="*/ 6 h 388"/>
                <a:gd name="T80" fmla="*/ 7 w 448"/>
                <a:gd name="T81" fmla="*/ 6 h 388"/>
                <a:gd name="T82" fmla="*/ 6 w 448"/>
                <a:gd name="T83" fmla="*/ 6 h 38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8"/>
                <a:gd name="T127" fmla="*/ 0 h 388"/>
                <a:gd name="T128" fmla="*/ 448 w 448"/>
                <a:gd name="T129" fmla="*/ 388 h 38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8" h="388">
                  <a:moveTo>
                    <a:pt x="0" y="6"/>
                  </a:moveTo>
                  <a:lnTo>
                    <a:pt x="240" y="0"/>
                  </a:lnTo>
                  <a:lnTo>
                    <a:pt x="240" y="8"/>
                  </a:lnTo>
                  <a:lnTo>
                    <a:pt x="250" y="28"/>
                  </a:lnTo>
                  <a:lnTo>
                    <a:pt x="250" y="46"/>
                  </a:lnTo>
                  <a:lnTo>
                    <a:pt x="256" y="58"/>
                  </a:lnTo>
                  <a:lnTo>
                    <a:pt x="262" y="62"/>
                  </a:lnTo>
                  <a:lnTo>
                    <a:pt x="262" y="72"/>
                  </a:lnTo>
                  <a:lnTo>
                    <a:pt x="252" y="78"/>
                  </a:lnTo>
                  <a:lnTo>
                    <a:pt x="248" y="82"/>
                  </a:lnTo>
                  <a:lnTo>
                    <a:pt x="244" y="102"/>
                  </a:lnTo>
                  <a:lnTo>
                    <a:pt x="228" y="126"/>
                  </a:lnTo>
                  <a:lnTo>
                    <a:pt x="214" y="168"/>
                  </a:lnTo>
                  <a:lnTo>
                    <a:pt x="214" y="198"/>
                  </a:lnTo>
                  <a:lnTo>
                    <a:pt x="368" y="192"/>
                  </a:lnTo>
                  <a:lnTo>
                    <a:pt x="372" y="198"/>
                  </a:lnTo>
                  <a:lnTo>
                    <a:pt x="368" y="212"/>
                  </a:lnTo>
                  <a:lnTo>
                    <a:pt x="368" y="234"/>
                  </a:lnTo>
                  <a:lnTo>
                    <a:pt x="386" y="250"/>
                  </a:lnTo>
                  <a:lnTo>
                    <a:pt x="388" y="270"/>
                  </a:lnTo>
                  <a:lnTo>
                    <a:pt x="366" y="266"/>
                  </a:lnTo>
                  <a:lnTo>
                    <a:pt x="346" y="256"/>
                  </a:lnTo>
                  <a:lnTo>
                    <a:pt x="342" y="254"/>
                  </a:lnTo>
                  <a:lnTo>
                    <a:pt x="334" y="258"/>
                  </a:lnTo>
                  <a:lnTo>
                    <a:pt x="320" y="272"/>
                  </a:lnTo>
                  <a:lnTo>
                    <a:pt x="320" y="278"/>
                  </a:lnTo>
                  <a:lnTo>
                    <a:pt x="326" y="286"/>
                  </a:lnTo>
                  <a:lnTo>
                    <a:pt x="334" y="288"/>
                  </a:lnTo>
                  <a:lnTo>
                    <a:pt x="350" y="286"/>
                  </a:lnTo>
                  <a:lnTo>
                    <a:pt x="360" y="280"/>
                  </a:lnTo>
                  <a:lnTo>
                    <a:pt x="366" y="276"/>
                  </a:lnTo>
                  <a:lnTo>
                    <a:pt x="376" y="278"/>
                  </a:lnTo>
                  <a:lnTo>
                    <a:pt x="382" y="276"/>
                  </a:lnTo>
                  <a:lnTo>
                    <a:pt x="382" y="280"/>
                  </a:lnTo>
                  <a:lnTo>
                    <a:pt x="380" y="284"/>
                  </a:lnTo>
                  <a:lnTo>
                    <a:pt x="374" y="290"/>
                  </a:lnTo>
                  <a:lnTo>
                    <a:pt x="374" y="296"/>
                  </a:lnTo>
                  <a:lnTo>
                    <a:pt x="380" y="300"/>
                  </a:lnTo>
                  <a:lnTo>
                    <a:pt x="386" y="300"/>
                  </a:lnTo>
                  <a:lnTo>
                    <a:pt x="390" y="296"/>
                  </a:lnTo>
                  <a:lnTo>
                    <a:pt x="398" y="284"/>
                  </a:lnTo>
                  <a:lnTo>
                    <a:pt x="414" y="278"/>
                  </a:lnTo>
                  <a:lnTo>
                    <a:pt x="420" y="274"/>
                  </a:lnTo>
                  <a:lnTo>
                    <a:pt x="424" y="274"/>
                  </a:lnTo>
                  <a:lnTo>
                    <a:pt x="428" y="280"/>
                  </a:lnTo>
                  <a:lnTo>
                    <a:pt x="426" y="286"/>
                  </a:lnTo>
                  <a:lnTo>
                    <a:pt x="428" y="290"/>
                  </a:lnTo>
                  <a:lnTo>
                    <a:pt x="426" y="296"/>
                  </a:lnTo>
                  <a:lnTo>
                    <a:pt x="420" y="302"/>
                  </a:lnTo>
                  <a:lnTo>
                    <a:pt x="406" y="318"/>
                  </a:lnTo>
                  <a:lnTo>
                    <a:pt x="394" y="328"/>
                  </a:lnTo>
                  <a:lnTo>
                    <a:pt x="394" y="336"/>
                  </a:lnTo>
                  <a:lnTo>
                    <a:pt x="398" y="344"/>
                  </a:lnTo>
                  <a:lnTo>
                    <a:pt x="414" y="354"/>
                  </a:lnTo>
                  <a:lnTo>
                    <a:pt x="444" y="366"/>
                  </a:lnTo>
                  <a:lnTo>
                    <a:pt x="448" y="370"/>
                  </a:lnTo>
                  <a:lnTo>
                    <a:pt x="444" y="378"/>
                  </a:lnTo>
                  <a:lnTo>
                    <a:pt x="440" y="380"/>
                  </a:lnTo>
                  <a:lnTo>
                    <a:pt x="416" y="388"/>
                  </a:lnTo>
                  <a:lnTo>
                    <a:pt x="414" y="370"/>
                  </a:lnTo>
                  <a:lnTo>
                    <a:pt x="400" y="364"/>
                  </a:lnTo>
                  <a:lnTo>
                    <a:pt x="376" y="354"/>
                  </a:lnTo>
                  <a:lnTo>
                    <a:pt x="372" y="346"/>
                  </a:lnTo>
                  <a:lnTo>
                    <a:pt x="366" y="342"/>
                  </a:lnTo>
                  <a:lnTo>
                    <a:pt x="360" y="346"/>
                  </a:lnTo>
                  <a:lnTo>
                    <a:pt x="356" y="364"/>
                  </a:lnTo>
                  <a:lnTo>
                    <a:pt x="360" y="366"/>
                  </a:lnTo>
                  <a:lnTo>
                    <a:pt x="360" y="370"/>
                  </a:lnTo>
                  <a:lnTo>
                    <a:pt x="346" y="380"/>
                  </a:lnTo>
                  <a:lnTo>
                    <a:pt x="342" y="378"/>
                  </a:lnTo>
                  <a:lnTo>
                    <a:pt x="334" y="368"/>
                  </a:lnTo>
                  <a:lnTo>
                    <a:pt x="330" y="368"/>
                  </a:lnTo>
                  <a:lnTo>
                    <a:pt x="322" y="370"/>
                  </a:lnTo>
                  <a:lnTo>
                    <a:pt x="318" y="366"/>
                  </a:lnTo>
                  <a:lnTo>
                    <a:pt x="314" y="368"/>
                  </a:lnTo>
                  <a:lnTo>
                    <a:pt x="302" y="380"/>
                  </a:lnTo>
                  <a:lnTo>
                    <a:pt x="288" y="380"/>
                  </a:lnTo>
                  <a:lnTo>
                    <a:pt x="284" y="376"/>
                  </a:lnTo>
                  <a:lnTo>
                    <a:pt x="270" y="374"/>
                  </a:lnTo>
                  <a:lnTo>
                    <a:pt x="250" y="348"/>
                  </a:lnTo>
                  <a:lnTo>
                    <a:pt x="238" y="346"/>
                  </a:lnTo>
                  <a:lnTo>
                    <a:pt x="226" y="342"/>
                  </a:lnTo>
                  <a:lnTo>
                    <a:pt x="222" y="334"/>
                  </a:lnTo>
                  <a:lnTo>
                    <a:pt x="220" y="332"/>
                  </a:lnTo>
                  <a:lnTo>
                    <a:pt x="216" y="332"/>
                  </a:lnTo>
                  <a:lnTo>
                    <a:pt x="216" y="330"/>
                  </a:lnTo>
                  <a:lnTo>
                    <a:pt x="216" y="326"/>
                  </a:lnTo>
                  <a:lnTo>
                    <a:pt x="212" y="324"/>
                  </a:lnTo>
                  <a:lnTo>
                    <a:pt x="208" y="326"/>
                  </a:lnTo>
                  <a:lnTo>
                    <a:pt x="198" y="324"/>
                  </a:lnTo>
                  <a:lnTo>
                    <a:pt x="198" y="322"/>
                  </a:lnTo>
                  <a:lnTo>
                    <a:pt x="196" y="316"/>
                  </a:lnTo>
                  <a:lnTo>
                    <a:pt x="190" y="316"/>
                  </a:lnTo>
                  <a:lnTo>
                    <a:pt x="174" y="330"/>
                  </a:lnTo>
                  <a:lnTo>
                    <a:pt x="182" y="340"/>
                  </a:lnTo>
                  <a:lnTo>
                    <a:pt x="178" y="342"/>
                  </a:lnTo>
                  <a:lnTo>
                    <a:pt x="152" y="344"/>
                  </a:lnTo>
                  <a:lnTo>
                    <a:pt x="108" y="334"/>
                  </a:lnTo>
                  <a:lnTo>
                    <a:pt x="82" y="326"/>
                  </a:lnTo>
                  <a:lnTo>
                    <a:pt x="24" y="334"/>
                  </a:lnTo>
                  <a:lnTo>
                    <a:pt x="20" y="330"/>
                  </a:lnTo>
                  <a:lnTo>
                    <a:pt x="18" y="324"/>
                  </a:lnTo>
                  <a:lnTo>
                    <a:pt x="22" y="320"/>
                  </a:lnTo>
                  <a:lnTo>
                    <a:pt x="24" y="314"/>
                  </a:lnTo>
                  <a:lnTo>
                    <a:pt x="30" y="308"/>
                  </a:lnTo>
                  <a:lnTo>
                    <a:pt x="36" y="286"/>
                  </a:lnTo>
                  <a:lnTo>
                    <a:pt x="32" y="278"/>
                  </a:lnTo>
                  <a:lnTo>
                    <a:pt x="32" y="270"/>
                  </a:lnTo>
                  <a:lnTo>
                    <a:pt x="34" y="266"/>
                  </a:lnTo>
                  <a:lnTo>
                    <a:pt x="32" y="260"/>
                  </a:lnTo>
                  <a:lnTo>
                    <a:pt x="36" y="248"/>
                  </a:lnTo>
                  <a:lnTo>
                    <a:pt x="42" y="242"/>
                  </a:lnTo>
                  <a:lnTo>
                    <a:pt x="44" y="232"/>
                  </a:lnTo>
                  <a:lnTo>
                    <a:pt x="48" y="214"/>
                  </a:lnTo>
                  <a:lnTo>
                    <a:pt x="48" y="204"/>
                  </a:lnTo>
                  <a:lnTo>
                    <a:pt x="44" y="188"/>
                  </a:lnTo>
                  <a:lnTo>
                    <a:pt x="38" y="178"/>
                  </a:lnTo>
                  <a:lnTo>
                    <a:pt x="36" y="176"/>
                  </a:lnTo>
                  <a:lnTo>
                    <a:pt x="36" y="170"/>
                  </a:lnTo>
                  <a:lnTo>
                    <a:pt x="34" y="166"/>
                  </a:lnTo>
                  <a:lnTo>
                    <a:pt x="30" y="156"/>
                  </a:lnTo>
                  <a:lnTo>
                    <a:pt x="24" y="152"/>
                  </a:lnTo>
                  <a:lnTo>
                    <a:pt x="22" y="148"/>
                  </a:lnTo>
                  <a:lnTo>
                    <a:pt x="26" y="138"/>
                  </a:lnTo>
                  <a:lnTo>
                    <a:pt x="18" y="124"/>
                  </a:lnTo>
                  <a:lnTo>
                    <a:pt x="6" y="112"/>
                  </a:lnTo>
                  <a:lnTo>
                    <a:pt x="2" y="10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90" name="Freeform 21"/>
            <p:cNvSpPr>
              <a:spLocks/>
            </p:cNvSpPr>
            <p:nvPr/>
          </p:nvSpPr>
          <p:spPr bwMode="grayWhite">
            <a:xfrm>
              <a:off x="3333" y="1750"/>
              <a:ext cx="292" cy="518"/>
            </a:xfrm>
            <a:custGeom>
              <a:avLst/>
              <a:gdLst>
                <a:gd name="T0" fmla="*/ 7 w 314"/>
                <a:gd name="T1" fmla="*/ 6 h 558"/>
                <a:gd name="T2" fmla="*/ 7 w 314"/>
                <a:gd name="T3" fmla="*/ 6 h 558"/>
                <a:gd name="T4" fmla="*/ 7 w 314"/>
                <a:gd name="T5" fmla="*/ 6 h 558"/>
                <a:gd name="T6" fmla="*/ 7 w 314"/>
                <a:gd name="T7" fmla="*/ 6 h 558"/>
                <a:gd name="T8" fmla="*/ 7 w 314"/>
                <a:gd name="T9" fmla="*/ 6 h 558"/>
                <a:gd name="T10" fmla="*/ 7 w 314"/>
                <a:gd name="T11" fmla="*/ 6 h 558"/>
                <a:gd name="T12" fmla="*/ 7 w 314"/>
                <a:gd name="T13" fmla="*/ 6 h 558"/>
                <a:gd name="T14" fmla="*/ 7 w 314"/>
                <a:gd name="T15" fmla="*/ 6 h 558"/>
                <a:gd name="T16" fmla="*/ 7 w 314"/>
                <a:gd name="T17" fmla="*/ 6 h 558"/>
                <a:gd name="T18" fmla="*/ 7 w 314"/>
                <a:gd name="T19" fmla="*/ 6 h 558"/>
                <a:gd name="T20" fmla="*/ 7 w 314"/>
                <a:gd name="T21" fmla="*/ 6 h 558"/>
                <a:gd name="T22" fmla="*/ 7 w 314"/>
                <a:gd name="T23" fmla="*/ 6 h 558"/>
                <a:gd name="T24" fmla="*/ 4 w 314"/>
                <a:gd name="T25" fmla="*/ 6 h 558"/>
                <a:gd name="T26" fmla="*/ 0 w 314"/>
                <a:gd name="T27" fmla="*/ 6 h 558"/>
                <a:gd name="T28" fmla="*/ 7 w 314"/>
                <a:gd name="T29" fmla="*/ 6 h 558"/>
                <a:gd name="T30" fmla="*/ 7 w 314"/>
                <a:gd name="T31" fmla="*/ 6 h 558"/>
                <a:gd name="T32" fmla="*/ 7 w 314"/>
                <a:gd name="T33" fmla="*/ 6 h 558"/>
                <a:gd name="T34" fmla="*/ 7 w 314"/>
                <a:gd name="T35" fmla="*/ 6 h 558"/>
                <a:gd name="T36" fmla="*/ 7 w 314"/>
                <a:gd name="T37" fmla="*/ 6 h 558"/>
                <a:gd name="T38" fmla="*/ 7 w 314"/>
                <a:gd name="T39" fmla="*/ 6 h 558"/>
                <a:gd name="T40" fmla="*/ 7 w 314"/>
                <a:gd name="T41" fmla="*/ 6 h 558"/>
                <a:gd name="T42" fmla="*/ 7 w 314"/>
                <a:gd name="T43" fmla="*/ 6 h 558"/>
                <a:gd name="T44" fmla="*/ 7 w 314"/>
                <a:gd name="T45" fmla="*/ 6 h 558"/>
                <a:gd name="T46" fmla="*/ 7 w 314"/>
                <a:gd name="T47" fmla="*/ 6 h 558"/>
                <a:gd name="T48" fmla="*/ 7 w 314"/>
                <a:gd name="T49" fmla="*/ 6 h 558"/>
                <a:gd name="T50" fmla="*/ 7 w 314"/>
                <a:gd name="T51" fmla="*/ 6 h 558"/>
                <a:gd name="T52" fmla="*/ 7 w 314"/>
                <a:gd name="T53" fmla="*/ 6 h 558"/>
                <a:gd name="T54" fmla="*/ 7 w 314"/>
                <a:gd name="T55" fmla="*/ 6 h 558"/>
                <a:gd name="T56" fmla="*/ 7 w 314"/>
                <a:gd name="T57" fmla="*/ 6 h 558"/>
                <a:gd name="T58" fmla="*/ 7 w 314"/>
                <a:gd name="T59" fmla="*/ 6 h 558"/>
                <a:gd name="T60" fmla="*/ 7 w 314"/>
                <a:gd name="T61" fmla="*/ 6 h 558"/>
                <a:gd name="T62" fmla="*/ 7 w 314"/>
                <a:gd name="T63" fmla="*/ 6 h 558"/>
                <a:gd name="T64" fmla="*/ 7 w 314"/>
                <a:gd name="T65" fmla="*/ 6 h 558"/>
                <a:gd name="T66" fmla="*/ 7 w 314"/>
                <a:gd name="T67" fmla="*/ 6 h 558"/>
                <a:gd name="T68" fmla="*/ 7 w 314"/>
                <a:gd name="T69" fmla="*/ 6 h 558"/>
                <a:gd name="T70" fmla="*/ 7 w 314"/>
                <a:gd name="T71" fmla="*/ 6 h 558"/>
                <a:gd name="T72" fmla="*/ 7 w 314"/>
                <a:gd name="T73" fmla="*/ 6 h 558"/>
                <a:gd name="T74" fmla="*/ 7 w 314"/>
                <a:gd name="T75" fmla="*/ 6 h 558"/>
                <a:gd name="T76" fmla="*/ 7 w 314"/>
                <a:gd name="T77" fmla="*/ 6 h 558"/>
                <a:gd name="T78" fmla="*/ 7 w 314"/>
                <a:gd name="T79" fmla="*/ 6 h 558"/>
                <a:gd name="T80" fmla="*/ 7 w 314"/>
                <a:gd name="T81" fmla="*/ 6 h 558"/>
                <a:gd name="T82" fmla="*/ 7 w 314"/>
                <a:gd name="T83" fmla="*/ 6 h 558"/>
                <a:gd name="T84" fmla="*/ 7 w 314"/>
                <a:gd name="T85" fmla="*/ 6 h 558"/>
                <a:gd name="T86" fmla="*/ 7 w 314"/>
                <a:gd name="T87" fmla="*/ 6 h 558"/>
                <a:gd name="T88" fmla="*/ 7 w 314"/>
                <a:gd name="T89" fmla="*/ 6 h 558"/>
                <a:gd name="T90" fmla="*/ 7 w 314"/>
                <a:gd name="T91" fmla="*/ 6 h 558"/>
                <a:gd name="T92" fmla="*/ 7 w 314"/>
                <a:gd name="T93" fmla="*/ 6 h 558"/>
                <a:gd name="T94" fmla="*/ 7 w 314"/>
                <a:gd name="T95" fmla="*/ 6 h 55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14"/>
                <a:gd name="T145" fmla="*/ 0 h 558"/>
                <a:gd name="T146" fmla="*/ 314 w 314"/>
                <a:gd name="T147" fmla="*/ 558 h 55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14" h="558">
                  <a:moveTo>
                    <a:pt x="258" y="0"/>
                  </a:moveTo>
                  <a:lnTo>
                    <a:pt x="52" y="14"/>
                  </a:lnTo>
                  <a:lnTo>
                    <a:pt x="56" y="18"/>
                  </a:lnTo>
                  <a:lnTo>
                    <a:pt x="70" y="30"/>
                  </a:lnTo>
                  <a:lnTo>
                    <a:pt x="72" y="38"/>
                  </a:lnTo>
                  <a:lnTo>
                    <a:pt x="86" y="46"/>
                  </a:lnTo>
                  <a:lnTo>
                    <a:pt x="92" y="64"/>
                  </a:lnTo>
                  <a:lnTo>
                    <a:pt x="90" y="72"/>
                  </a:lnTo>
                  <a:lnTo>
                    <a:pt x="86" y="82"/>
                  </a:lnTo>
                  <a:lnTo>
                    <a:pt x="80" y="88"/>
                  </a:lnTo>
                  <a:lnTo>
                    <a:pt x="80" y="96"/>
                  </a:lnTo>
                  <a:lnTo>
                    <a:pt x="68" y="110"/>
                  </a:lnTo>
                  <a:lnTo>
                    <a:pt x="56" y="114"/>
                  </a:lnTo>
                  <a:lnTo>
                    <a:pt x="52" y="118"/>
                  </a:lnTo>
                  <a:lnTo>
                    <a:pt x="36" y="120"/>
                  </a:lnTo>
                  <a:lnTo>
                    <a:pt x="30" y="124"/>
                  </a:lnTo>
                  <a:lnTo>
                    <a:pt x="24" y="134"/>
                  </a:lnTo>
                  <a:lnTo>
                    <a:pt x="26" y="142"/>
                  </a:lnTo>
                  <a:lnTo>
                    <a:pt x="34" y="152"/>
                  </a:lnTo>
                  <a:lnTo>
                    <a:pt x="38" y="158"/>
                  </a:lnTo>
                  <a:lnTo>
                    <a:pt x="34" y="172"/>
                  </a:lnTo>
                  <a:lnTo>
                    <a:pt x="24" y="198"/>
                  </a:lnTo>
                  <a:lnTo>
                    <a:pt x="12" y="204"/>
                  </a:lnTo>
                  <a:lnTo>
                    <a:pt x="8" y="212"/>
                  </a:lnTo>
                  <a:lnTo>
                    <a:pt x="10" y="220"/>
                  </a:lnTo>
                  <a:lnTo>
                    <a:pt x="4" y="228"/>
                  </a:lnTo>
                  <a:lnTo>
                    <a:pt x="4" y="232"/>
                  </a:lnTo>
                  <a:lnTo>
                    <a:pt x="0" y="244"/>
                  </a:lnTo>
                  <a:lnTo>
                    <a:pt x="0" y="262"/>
                  </a:lnTo>
                  <a:lnTo>
                    <a:pt x="8" y="278"/>
                  </a:lnTo>
                  <a:lnTo>
                    <a:pt x="8" y="286"/>
                  </a:lnTo>
                  <a:lnTo>
                    <a:pt x="30" y="312"/>
                  </a:lnTo>
                  <a:lnTo>
                    <a:pt x="54" y="330"/>
                  </a:lnTo>
                  <a:lnTo>
                    <a:pt x="60" y="336"/>
                  </a:lnTo>
                  <a:lnTo>
                    <a:pt x="72" y="372"/>
                  </a:lnTo>
                  <a:lnTo>
                    <a:pt x="76" y="376"/>
                  </a:lnTo>
                  <a:lnTo>
                    <a:pt x="84" y="368"/>
                  </a:lnTo>
                  <a:lnTo>
                    <a:pt x="90" y="364"/>
                  </a:lnTo>
                  <a:lnTo>
                    <a:pt x="108" y="374"/>
                  </a:lnTo>
                  <a:lnTo>
                    <a:pt x="112" y="380"/>
                  </a:lnTo>
                  <a:lnTo>
                    <a:pt x="108" y="392"/>
                  </a:lnTo>
                  <a:lnTo>
                    <a:pt x="110" y="406"/>
                  </a:lnTo>
                  <a:lnTo>
                    <a:pt x="96" y="424"/>
                  </a:lnTo>
                  <a:lnTo>
                    <a:pt x="92" y="430"/>
                  </a:lnTo>
                  <a:lnTo>
                    <a:pt x="98" y="440"/>
                  </a:lnTo>
                  <a:lnTo>
                    <a:pt x="110" y="454"/>
                  </a:lnTo>
                  <a:lnTo>
                    <a:pt x="132" y="468"/>
                  </a:lnTo>
                  <a:lnTo>
                    <a:pt x="144" y="470"/>
                  </a:lnTo>
                  <a:lnTo>
                    <a:pt x="166" y="490"/>
                  </a:lnTo>
                  <a:lnTo>
                    <a:pt x="170" y="508"/>
                  </a:lnTo>
                  <a:lnTo>
                    <a:pt x="178" y="516"/>
                  </a:lnTo>
                  <a:lnTo>
                    <a:pt x="176" y="520"/>
                  </a:lnTo>
                  <a:lnTo>
                    <a:pt x="170" y="526"/>
                  </a:lnTo>
                  <a:lnTo>
                    <a:pt x="170" y="530"/>
                  </a:lnTo>
                  <a:lnTo>
                    <a:pt x="186" y="558"/>
                  </a:lnTo>
                  <a:lnTo>
                    <a:pt x="190" y="556"/>
                  </a:lnTo>
                  <a:lnTo>
                    <a:pt x="190" y="552"/>
                  </a:lnTo>
                  <a:lnTo>
                    <a:pt x="196" y="552"/>
                  </a:lnTo>
                  <a:lnTo>
                    <a:pt x="198" y="554"/>
                  </a:lnTo>
                  <a:lnTo>
                    <a:pt x="202" y="538"/>
                  </a:lnTo>
                  <a:lnTo>
                    <a:pt x="212" y="532"/>
                  </a:lnTo>
                  <a:lnTo>
                    <a:pt x="224" y="534"/>
                  </a:lnTo>
                  <a:lnTo>
                    <a:pt x="234" y="540"/>
                  </a:lnTo>
                  <a:lnTo>
                    <a:pt x="244" y="546"/>
                  </a:lnTo>
                  <a:lnTo>
                    <a:pt x="254" y="542"/>
                  </a:lnTo>
                  <a:lnTo>
                    <a:pt x="250" y="522"/>
                  </a:lnTo>
                  <a:lnTo>
                    <a:pt x="248" y="510"/>
                  </a:lnTo>
                  <a:lnTo>
                    <a:pt x="256" y="506"/>
                  </a:lnTo>
                  <a:lnTo>
                    <a:pt x="280" y="500"/>
                  </a:lnTo>
                  <a:lnTo>
                    <a:pt x="282" y="498"/>
                  </a:lnTo>
                  <a:lnTo>
                    <a:pt x="274" y="488"/>
                  </a:lnTo>
                  <a:lnTo>
                    <a:pt x="272" y="484"/>
                  </a:lnTo>
                  <a:lnTo>
                    <a:pt x="276" y="482"/>
                  </a:lnTo>
                  <a:lnTo>
                    <a:pt x="278" y="474"/>
                  </a:lnTo>
                  <a:lnTo>
                    <a:pt x="280" y="470"/>
                  </a:lnTo>
                  <a:lnTo>
                    <a:pt x="280" y="468"/>
                  </a:lnTo>
                  <a:lnTo>
                    <a:pt x="278" y="464"/>
                  </a:lnTo>
                  <a:lnTo>
                    <a:pt x="278" y="460"/>
                  </a:lnTo>
                  <a:lnTo>
                    <a:pt x="284" y="442"/>
                  </a:lnTo>
                  <a:lnTo>
                    <a:pt x="284" y="428"/>
                  </a:lnTo>
                  <a:lnTo>
                    <a:pt x="294" y="416"/>
                  </a:lnTo>
                  <a:lnTo>
                    <a:pt x="302" y="400"/>
                  </a:lnTo>
                  <a:lnTo>
                    <a:pt x="302" y="394"/>
                  </a:lnTo>
                  <a:lnTo>
                    <a:pt x="314" y="374"/>
                  </a:lnTo>
                  <a:lnTo>
                    <a:pt x="310" y="354"/>
                  </a:lnTo>
                  <a:lnTo>
                    <a:pt x="302" y="336"/>
                  </a:lnTo>
                  <a:lnTo>
                    <a:pt x="304" y="324"/>
                  </a:lnTo>
                  <a:lnTo>
                    <a:pt x="302" y="314"/>
                  </a:lnTo>
                  <a:lnTo>
                    <a:pt x="306" y="310"/>
                  </a:lnTo>
                  <a:lnTo>
                    <a:pt x="286" y="74"/>
                  </a:lnTo>
                  <a:lnTo>
                    <a:pt x="282" y="72"/>
                  </a:lnTo>
                  <a:lnTo>
                    <a:pt x="280" y="66"/>
                  </a:lnTo>
                  <a:lnTo>
                    <a:pt x="274" y="46"/>
                  </a:lnTo>
                  <a:lnTo>
                    <a:pt x="272" y="38"/>
                  </a:lnTo>
                  <a:lnTo>
                    <a:pt x="264" y="32"/>
                  </a:lnTo>
                  <a:lnTo>
                    <a:pt x="258" y="18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BADEDA"/>
            </a:solidFill>
            <a:ln w="6350" cap="flat" cmpd="sng">
              <a:solidFill>
                <a:srgbClr val="50A69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91" name="Freeform 22"/>
            <p:cNvSpPr>
              <a:spLocks/>
            </p:cNvSpPr>
            <p:nvPr/>
          </p:nvSpPr>
          <p:spPr bwMode="grayWhite">
            <a:xfrm>
              <a:off x="3640" y="1424"/>
              <a:ext cx="285" cy="389"/>
            </a:xfrm>
            <a:custGeom>
              <a:avLst/>
              <a:gdLst>
                <a:gd name="T0" fmla="*/ 7 w 306"/>
                <a:gd name="T1" fmla="*/ 6 h 420"/>
                <a:gd name="T2" fmla="*/ 7 w 306"/>
                <a:gd name="T3" fmla="*/ 6 h 420"/>
                <a:gd name="T4" fmla="*/ 7 w 306"/>
                <a:gd name="T5" fmla="*/ 6 h 420"/>
                <a:gd name="T6" fmla="*/ 7 w 306"/>
                <a:gd name="T7" fmla="*/ 6 h 420"/>
                <a:gd name="T8" fmla="*/ 7 w 306"/>
                <a:gd name="T9" fmla="*/ 6 h 420"/>
                <a:gd name="T10" fmla="*/ 7 w 306"/>
                <a:gd name="T11" fmla="*/ 6 h 420"/>
                <a:gd name="T12" fmla="*/ 7 w 306"/>
                <a:gd name="T13" fmla="*/ 6 h 420"/>
                <a:gd name="T14" fmla="*/ 7 w 306"/>
                <a:gd name="T15" fmla="*/ 6 h 420"/>
                <a:gd name="T16" fmla="*/ 7 w 306"/>
                <a:gd name="T17" fmla="*/ 6 h 420"/>
                <a:gd name="T18" fmla="*/ 7 w 306"/>
                <a:gd name="T19" fmla="*/ 6 h 420"/>
                <a:gd name="T20" fmla="*/ 7 w 306"/>
                <a:gd name="T21" fmla="*/ 6 h 420"/>
                <a:gd name="T22" fmla="*/ 7 w 306"/>
                <a:gd name="T23" fmla="*/ 6 h 420"/>
                <a:gd name="T24" fmla="*/ 7 w 306"/>
                <a:gd name="T25" fmla="*/ 6 h 420"/>
                <a:gd name="T26" fmla="*/ 7 w 306"/>
                <a:gd name="T27" fmla="*/ 6 h 420"/>
                <a:gd name="T28" fmla="*/ 7 w 306"/>
                <a:gd name="T29" fmla="*/ 6 h 420"/>
                <a:gd name="T30" fmla="*/ 7 w 306"/>
                <a:gd name="T31" fmla="*/ 6 h 420"/>
                <a:gd name="T32" fmla="*/ 7 w 306"/>
                <a:gd name="T33" fmla="*/ 6 h 420"/>
                <a:gd name="T34" fmla="*/ 7 w 306"/>
                <a:gd name="T35" fmla="*/ 6 h 420"/>
                <a:gd name="T36" fmla="*/ 7 w 306"/>
                <a:gd name="T37" fmla="*/ 6 h 420"/>
                <a:gd name="T38" fmla="*/ 7 w 306"/>
                <a:gd name="T39" fmla="*/ 6 h 420"/>
                <a:gd name="T40" fmla="*/ 7 w 306"/>
                <a:gd name="T41" fmla="*/ 6 h 420"/>
                <a:gd name="T42" fmla="*/ 7 w 306"/>
                <a:gd name="T43" fmla="*/ 6 h 420"/>
                <a:gd name="T44" fmla="*/ 7 w 306"/>
                <a:gd name="T45" fmla="*/ 6 h 420"/>
                <a:gd name="T46" fmla="*/ 7 w 306"/>
                <a:gd name="T47" fmla="*/ 6 h 420"/>
                <a:gd name="T48" fmla="*/ 7 w 306"/>
                <a:gd name="T49" fmla="*/ 6 h 420"/>
                <a:gd name="T50" fmla="*/ 7 w 306"/>
                <a:gd name="T51" fmla="*/ 6 h 420"/>
                <a:gd name="T52" fmla="*/ 7 w 306"/>
                <a:gd name="T53" fmla="*/ 6 h 420"/>
                <a:gd name="T54" fmla="*/ 7 w 306"/>
                <a:gd name="T55" fmla="*/ 6 h 420"/>
                <a:gd name="T56" fmla="*/ 7 w 306"/>
                <a:gd name="T57" fmla="*/ 6 h 420"/>
                <a:gd name="T58" fmla="*/ 7 w 306"/>
                <a:gd name="T59" fmla="*/ 6 h 420"/>
                <a:gd name="T60" fmla="*/ 7 w 306"/>
                <a:gd name="T61" fmla="*/ 6 h 420"/>
                <a:gd name="T62" fmla="*/ 7 w 306"/>
                <a:gd name="T63" fmla="*/ 6 h 420"/>
                <a:gd name="T64" fmla="*/ 7 w 306"/>
                <a:gd name="T65" fmla="*/ 6 h 420"/>
                <a:gd name="T66" fmla="*/ 7 w 306"/>
                <a:gd name="T67" fmla="*/ 6 h 420"/>
                <a:gd name="T68" fmla="*/ 7 w 306"/>
                <a:gd name="T69" fmla="*/ 6 h 420"/>
                <a:gd name="T70" fmla="*/ 7 w 306"/>
                <a:gd name="T71" fmla="*/ 6 h 420"/>
                <a:gd name="T72" fmla="*/ 7 w 306"/>
                <a:gd name="T73" fmla="*/ 6 h 420"/>
                <a:gd name="T74" fmla="*/ 7 w 306"/>
                <a:gd name="T75" fmla="*/ 6 h 420"/>
                <a:gd name="T76" fmla="*/ 7 w 306"/>
                <a:gd name="T77" fmla="*/ 6 h 420"/>
                <a:gd name="T78" fmla="*/ 7 w 306"/>
                <a:gd name="T79" fmla="*/ 6 h 420"/>
                <a:gd name="T80" fmla="*/ 7 w 306"/>
                <a:gd name="T81" fmla="*/ 6 h 420"/>
                <a:gd name="T82" fmla="*/ 7 w 306"/>
                <a:gd name="T83" fmla="*/ 6 h 420"/>
                <a:gd name="T84" fmla="*/ 7 w 306"/>
                <a:gd name="T85" fmla="*/ 6 h 420"/>
                <a:gd name="T86" fmla="*/ 7 w 306"/>
                <a:gd name="T87" fmla="*/ 6 h 420"/>
                <a:gd name="T88" fmla="*/ 7 w 306"/>
                <a:gd name="T89" fmla="*/ 6 h 420"/>
                <a:gd name="T90" fmla="*/ 4 w 306"/>
                <a:gd name="T91" fmla="*/ 6 h 420"/>
                <a:gd name="T92" fmla="*/ 7 w 306"/>
                <a:gd name="T93" fmla="*/ 6 h 420"/>
                <a:gd name="T94" fmla="*/ 7 w 306"/>
                <a:gd name="T95" fmla="*/ 6 h 420"/>
                <a:gd name="T96" fmla="*/ 7 w 306"/>
                <a:gd name="T97" fmla="*/ 6 h 420"/>
                <a:gd name="T98" fmla="*/ 7 w 306"/>
                <a:gd name="T99" fmla="*/ 6 h 420"/>
                <a:gd name="T100" fmla="*/ 7 w 306"/>
                <a:gd name="T101" fmla="*/ 6 h 420"/>
                <a:gd name="T102" fmla="*/ 7 w 306"/>
                <a:gd name="T103" fmla="*/ 6 h 420"/>
                <a:gd name="T104" fmla="*/ 7 w 306"/>
                <a:gd name="T105" fmla="*/ 6 h 420"/>
                <a:gd name="T106" fmla="*/ 0 w 306"/>
                <a:gd name="T107" fmla="*/ 6 h 4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6"/>
                <a:gd name="T163" fmla="*/ 0 h 420"/>
                <a:gd name="T164" fmla="*/ 306 w 306"/>
                <a:gd name="T165" fmla="*/ 420 h 4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6" h="420">
                  <a:moveTo>
                    <a:pt x="0" y="420"/>
                  </a:moveTo>
                  <a:lnTo>
                    <a:pt x="154" y="402"/>
                  </a:lnTo>
                  <a:lnTo>
                    <a:pt x="154" y="406"/>
                  </a:lnTo>
                  <a:lnTo>
                    <a:pt x="250" y="392"/>
                  </a:lnTo>
                  <a:lnTo>
                    <a:pt x="252" y="388"/>
                  </a:lnTo>
                  <a:lnTo>
                    <a:pt x="264" y="366"/>
                  </a:lnTo>
                  <a:lnTo>
                    <a:pt x="268" y="360"/>
                  </a:lnTo>
                  <a:lnTo>
                    <a:pt x="266" y="344"/>
                  </a:lnTo>
                  <a:lnTo>
                    <a:pt x="272" y="330"/>
                  </a:lnTo>
                  <a:lnTo>
                    <a:pt x="284" y="322"/>
                  </a:lnTo>
                  <a:lnTo>
                    <a:pt x="284" y="308"/>
                  </a:lnTo>
                  <a:lnTo>
                    <a:pt x="286" y="306"/>
                  </a:lnTo>
                  <a:lnTo>
                    <a:pt x="286" y="298"/>
                  </a:lnTo>
                  <a:lnTo>
                    <a:pt x="294" y="292"/>
                  </a:lnTo>
                  <a:lnTo>
                    <a:pt x="296" y="300"/>
                  </a:lnTo>
                  <a:lnTo>
                    <a:pt x="298" y="300"/>
                  </a:lnTo>
                  <a:lnTo>
                    <a:pt x="304" y="298"/>
                  </a:lnTo>
                  <a:lnTo>
                    <a:pt x="306" y="294"/>
                  </a:lnTo>
                  <a:lnTo>
                    <a:pt x="306" y="286"/>
                  </a:lnTo>
                  <a:lnTo>
                    <a:pt x="304" y="274"/>
                  </a:lnTo>
                  <a:lnTo>
                    <a:pt x="306" y="256"/>
                  </a:lnTo>
                  <a:lnTo>
                    <a:pt x="302" y="246"/>
                  </a:lnTo>
                  <a:lnTo>
                    <a:pt x="298" y="222"/>
                  </a:lnTo>
                  <a:lnTo>
                    <a:pt x="276" y="166"/>
                  </a:lnTo>
                  <a:lnTo>
                    <a:pt x="256" y="158"/>
                  </a:lnTo>
                  <a:lnTo>
                    <a:pt x="246" y="164"/>
                  </a:lnTo>
                  <a:lnTo>
                    <a:pt x="236" y="174"/>
                  </a:lnTo>
                  <a:lnTo>
                    <a:pt x="210" y="212"/>
                  </a:lnTo>
                  <a:lnTo>
                    <a:pt x="208" y="212"/>
                  </a:lnTo>
                  <a:lnTo>
                    <a:pt x="206" y="210"/>
                  </a:lnTo>
                  <a:lnTo>
                    <a:pt x="196" y="206"/>
                  </a:lnTo>
                  <a:lnTo>
                    <a:pt x="192" y="202"/>
                  </a:lnTo>
                  <a:lnTo>
                    <a:pt x="190" y="194"/>
                  </a:lnTo>
                  <a:lnTo>
                    <a:pt x="192" y="178"/>
                  </a:lnTo>
                  <a:lnTo>
                    <a:pt x="196" y="172"/>
                  </a:lnTo>
                  <a:lnTo>
                    <a:pt x="210" y="164"/>
                  </a:lnTo>
                  <a:lnTo>
                    <a:pt x="212" y="158"/>
                  </a:lnTo>
                  <a:lnTo>
                    <a:pt x="212" y="152"/>
                  </a:lnTo>
                  <a:lnTo>
                    <a:pt x="214" y="146"/>
                  </a:lnTo>
                  <a:lnTo>
                    <a:pt x="220" y="142"/>
                  </a:lnTo>
                  <a:lnTo>
                    <a:pt x="226" y="130"/>
                  </a:lnTo>
                  <a:lnTo>
                    <a:pt x="226" y="104"/>
                  </a:lnTo>
                  <a:lnTo>
                    <a:pt x="222" y="92"/>
                  </a:lnTo>
                  <a:lnTo>
                    <a:pt x="218" y="86"/>
                  </a:lnTo>
                  <a:lnTo>
                    <a:pt x="210" y="76"/>
                  </a:lnTo>
                  <a:lnTo>
                    <a:pt x="208" y="72"/>
                  </a:lnTo>
                  <a:lnTo>
                    <a:pt x="210" y="66"/>
                  </a:lnTo>
                  <a:lnTo>
                    <a:pt x="218" y="62"/>
                  </a:lnTo>
                  <a:lnTo>
                    <a:pt x="220" y="60"/>
                  </a:lnTo>
                  <a:lnTo>
                    <a:pt x="210" y="42"/>
                  </a:lnTo>
                  <a:lnTo>
                    <a:pt x="202" y="38"/>
                  </a:lnTo>
                  <a:lnTo>
                    <a:pt x="176" y="26"/>
                  </a:lnTo>
                  <a:lnTo>
                    <a:pt x="158" y="24"/>
                  </a:lnTo>
                  <a:lnTo>
                    <a:pt x="150" y="16"/>
                  </a:lnTo>
                  <a:lnTo>
                    <a:pt x="136" y="12"/>
                  </a:lnTo>
                  <a:lnTo>
                    <a:pt x="122" y="8"/>
                  </a:lnTo>
                  <a:lnTo>
                    <a:pt x="112" y="0"/>
                  </a:lnTo>
                  <a:lnTo>
                    <a:pt x="106" y="6"/>
                  </a:lnTo>
                  <a:lnTo>
                    <a:pt x="98" y="10"/>
                  </a:lnTo>
                  <a:lnTo>
                    <a:pt x="90" y="24"/>
                  </a:lnTo>
                  <a:lnTo>
                    <a:pt x="90" y="34"/>
                  </a:lnTo>
                  <a:lnTo>
                    <a:pt x="92" y="38"/>
                  </a:lnTo>
                  <a:lnTo>
                    <a:pt x="94" y="40"/>
                  </a:lnTo>
                  <a:lnTo>
                    <a:pt x="96" y="44"/>
                  </a:lnTo>
                  <a:lnTo>
                    <a:pt x="94" y="46"/>
                  </a:lnTo>
                  <a:lnTo>
                    <a:pt x="88" y="48"/>
                  </a:lnTo>
                  <a:lnTo>
                    <a:pt x="82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74" y="80"/>
                  </a:lnTo>
                  <a:lnTo>
                    <a:pt x="76" y="90"/>
                  </a:lnTo>
                  <a:lnTo>
                    <a:pt x="70" y="102"/>
                  </a:lnTo>
                  <a:lnTo>
                    <a:pt x="60" y="106"/>
                  </a:lnTo>
                  <a:lnTo>
                    <a:pt x="58" y="98"/>
                  </a:lnTo>
                  <a:lnTo>
                    <a:pt x="62" y="88"/>
                  </a:lnTo>
                  <a:lnTo>
                    <a:pt x="58" y="76"/>
                  </a:lnTo>
                  <a:lnTo>
                    <a:pt x="60" y="72"/>
                  </a:lnTo>
                  <a:lnTo>
                    <a:pt x="58" y="70"/>
                  </a:lnTo>
                  <a:lnTo>
                    <a:pt x="56" y="72"/>
                  </a:lnTo>
                  <a:lnTo>
                    <a:pt x="50" y="78"/>
                  </a:lnTo>
                  <a:lnTo>
                    <a:pt x="50" y="90"/>
                  </a:lnTo>
                  <a:lnTo>
                    <a:pt x="46" y="94"/>
                  </a:lnTo>
                  <a:lnTo>
                    <a:pt x="40" y="94"/>
                  </a:lnTo>
                  <a:lnTo>
                    <a:pt x="32" y="102"/>
                  </a:lnTo>
                  <a:lnTo>
                    <a:pt x="28" y="110"/>
                  </a:lnTo>
                  <a:lnTo>
                    <a:pt x="28" y="114"/>
                  </a:lnTo>
                  <a:lnTo>
                    <a:pt x="18" y="124"/>
                  </a:lnTo>
                  <a:lnTo>
                    <a:pt x="18" y="140"/>
                  </a:lnTo>
                  <a:lnTo>
                    <a:pt x="18" y="156"/>
                  </a:lnTo>
                  <a:lnTo>
                    <a:pt x="16" y="168"/>
                  </a:lnTo>
                  <a:lnTo>
                    <a:pt x="10" y="182"/>
                  </a:lnTo>
                  <a:lnTo>
                    <a:pt x="4" y="188"/>
                  </a:lnTo>
                  <a:lnTo>
                    <a:pt x="6" y="196"/>
                  </a:lnTo>
                  <a:lnTo>
                    <a:pt x="12" y="220"/>
                  </a:lnTo>
                  <a:lnTo>
                    <a:pt x="8" y="232"/>
                  </a:lnTo>
                  <a:lnTo>
                    <a:pt x="14" y="244"/>
                  </a:lnTo>
                  <a:lnTo>
                    <a:pt x="28" y="272"/>
                  </a:lnTo>
                  <a:lnTo>
                    <a:pt x="38" y="296"/>
                  </a:lnTo>
                  <a:lnTo>
                    <a:pt x="38" y="318"/>
                  </a:lnTo>
                  <a:lnTo>
                    <a:pt x="42" y="322"/>
                  </a:lnTo>
                  <a:lnTo>
                    <a:pt x="42" y="326"/>
                  </a:lnTo>
                  <a:lnTo>
                    <a:pt x="40" y="328"/>
                  </a:lnTo>
                  <a:lnTo>
                    <a:pt x="38" y="350"/>
                  </a:lnTo>
                  <a:lnTo>
                    <a:pt x="34" y="364"/>
                  </a:lnTo>
                  <a:lnTo>
                    <a:pt x="28" y="378"/>
                  </a:lnTo>
                  <a:lnTo>
                    <a:pt x="16" y="408"/>
                  </a:lnTo>
                  <a:lnTo>
                    <a:pt x="4" y="416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92" name="Freeform 23"/>
            <p:cNvSpPr>
              <a:spLocks/>
            </p:cNvSpPr>
            <p:nvPr/>
          </p:nvSpPr>
          <p:spPr bwMode="grayWhite">
            <a:xfrm>
              <a:off x="3373" y="1292"/>
              <a:ext cx="447" cy="218"/>
            </a:xfrm>
            <a:custGeom>
              <a:avLst/>
              <a:gdLst>
                <a:gd name="T0" fmla="*/ 7 w 480"/>
                <a:gd name="T1" fmla="*/ 6 h 236"/>
                <a:gd name="T2" fmla="*/ 7 w 480"/>
                <a:gd name="T3" fmla="*/ 6 h 236"/>
                <a:gd name="T4" fmla="*/ 7 w 480"/>
                <a:gd name="T5" fmla="*/ 6 h 236"/>
                <a:gd name="T6" fmla="*/ 7 w 480"/>
                <a:gd name="T7" fmla="*/ 4 h 236"/>
                <a:gd name="T8" fmla="*/ 7 w 480"/>
                <a:gd name="T9" fmla="*/ 4 h 236"/>
                <a:gd name="T10" fmla="*/ 7 w 480"/>
                <a:gd name="T11" fmla="*/ 6 h 236"/>
                <a:gd name="T12" fmla="*/ 7 w 480"/>
                <a:gd name="T13" fmla="*/ 6 h 236"/>
                <a:gd name="T14" fmla="*/ 7 w 480"/>
                <a:gd name="T15" fmla="*/ 6 h 236"/>
                <a:gd name="T16" fmla="*/ 7 w 480"/>
                <a:gd name="T17" fmla="*/ 6 h 236"/>
                <a:gd name="T18" fmla="*/ 7 w 480"/>
                <a:gd name="T19" fmla="*/ 6 h 236"/>
                <a:gd name="T20" fmla="*/ 7 w 480"/>
                <a:gd name="T21" fmla="*/ 6 h 236"/>
                <a:gd name="T22" fmla="*/ 7 w 480"/>
                <a:gd name="T23" fmla="*/ 6 h 236"/>
                <a:gd name="T24" fmla="*/ 7 w 480"/>
                <a:gd name="T25" fmla="*/ 6 h 236"/>
                <a:gd name="T26" fmla="*/ 7 w 480"/>
                <a:gd name="T27" fmla="*/ 6 h 236"/>
                <a:gd name="T28" fmla="*/ 7 w 480"/>
                <a:gd name="T29" fmla="*/ 6 h 236"/>
                <a:gd name="T30" fmla="*/ 7 w 480"/>
                <a:gd name="T31" fmla="*/ 6 h 236"/>
                <a:gd name="T32" fmla="*/ 7 w 480"/>
                <a:gd name="T33" fmla="*/ 6 h 236"/>
                <a:gd name="T34" fmla="*/ 7 w 480"/>
                <a:gd name="T35" fmla="*/ 6 h 236"/>
                <a:gd name="T36" fmla="*/ 7 w 480"/>
                <a:gd name="T37" fmla="*/ 6 h 236"/>
                <a:gd name="T38" fmla="*/ 7 w 480"/>
                <a:gd name="T39" fmla="*/ 6 h 236"/>
                <a:gd name="T40" fmla="*/ 7 w 480"/>
                <a:gd name="T41" fmla="*/ 6 h 236"/>
                <a:gd name="T42" fmla="*/ 7 w 480"/>
                <a:gd name="T43" fmla="*/ 6 h 236"/>
                <a:gd name="T44" fmla="*/ 7 w 480"/>
                <a:gd name="T45" fmla="*/ 6 h 236"/>
                <a:gd name="T46" fmla="*/ 7 w 480"/>
                <a:gd name="T47" fmla="*/ 6 h 236"/>
                <a:gd name="T48" fmla="*/ 7 w 480"/>
                <a:gd name="T49" fmla="*/ 6 h 236"/>
                <a:gd name="T50" fmla="*/ 7 w 480"/>
                <a:gd name="T51" fmla="*/ 6 h 236"/>
                <a:gd name="T52" fmla="*/ 7 w 480"/>
                <a:gd name="T53" fmla="*/ 6 h 236"/>
                <a:gd name="T54" fmla="*/ 7 w 480"/>
                <a:gd name="T55" fmla="*/ 6 h 236"/>
                <a:gd name="T56" fmla="*/ 7 w 480"/>
                <a:gd name="T57" fmla="*/ 6 h 236"/>
                <a:gd name="T58" fmla="*/ 7 w 480"/>
                <a:gd name="T59" fmla="*/ 6 h 236"/>
                <a:gd name="T60" fmla="*/ 7 w 480"/>
                <a:gd name="T61" fmla="*/ 6 h 236"/>
                <a:gd name="T62" fmla="*/ 7 w 480"/>
                <a:gd name="T63" fmla="*/ 6 h 236"/>
                <a:gd name="T64" fmla="*/ 7 w 480"/>
                <a:gd name="T65" fmla="*/ 6 h 236"/>
                <a:gd name="T66" fmla="*/ 7 w 480"/>
                <a:gd name="T67" fmla="*/ 6 h 236"/>
                <a:gd name="T68" fmla="*/ 7 w 480"/>
                <a:gd name="T69" fmla="*/ 6 h 236"/>
                <a:gd name="T70" fmla="*/ 7 w 480"/>
                <a:gd name="T71" fmla="*/ 6 h 236"/>
                <a:gd name="T72" fmla="*/ 7 w 480"/>
                <a:gd name="T73" fmla="*/ 6 h 236"/>
                <a:gd name="T74" fmla="*/ 7 w 480"/>
                <a:gd name="T75" fmla="*/ 6 h 236"/>
                <a:gd name="T76" fmla="*/ 7 w 480"/>
                <a:gd name="T77" fmla="*/ 6 h 236"/>
                <a:gd name="T78" fmla="*/ 7 w 480"/>
                <a:gd name="T79" fmla="*/ 6 h 236"/>
                <a:gd name="T80" fmla="*/ 7 w 480"/>
                <a:gd name="T81" fmla="*/ 6 h 236"/>
                <a:gd name="T82" fmla="*/ 7 w 480"/>
                <a:gd name="T83" fmla="*/ 6 h 236"/>
                <a:gd name="T84" fmla="*/ 7 w 480"/>
                <a:gd name="T85" fmla="*/ 6 h 236"/>
                <a:gd name="T86" fmla="*/ 0 w 480"/>
                <a:gd name="T87" fmla="*/ 6 h 2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80"/>
                <a:gd name="T133" fmla="*/ 0 h 236"/>
                <a:gd name="T134" fmla="*/ 480 w 480"/>
                <a:gd name="T135" fmla="*/ 236 h 2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80" h="236">
                  <a:moveTo>
                    <a:pt x="0" y="100"/>
                  </a:moveTo>
                  <a:lnTo>
                    <a:pt x="14" y="96"/>
                  </a:lnTo>
                  <a:lnTo>
                    <a:pt x="22" y="92"/>
                  </a:lnTo>
                  <a:lnTo>
                    <a:pt x="36" y="82"/>
                  </a:lnTo>
                  <a:lnTo>
                    <a:pt x="40" y="76"/>
                  </a:lnTo>
                  <a:lnTo>
                    <a:pt x="46" y="74"/>
                  </a:lnTo>
                  <a:lnTo>
                    <a:pt x="72" y="64"/>
                  </a:lnTo>
                  <a:lnTo>
                    <a:pt x="90" y="54"/>
                  </a:lnTo>
                  <a:lnTo>
                    <a:pt x="112" y="32"/>
                  </a:lnTo>
                  <a:lnTo>
                    <a:pt x="120" y="30"/>
                  </a:lnTo>
                  <a:lnTo>
                    <a:pt x="138" y="10"/>
                  </a:lnTo>
                  <a:lnTo>
                    <a:pt x="150" y="4"/>
                  </a:lnTo>
                  <a:lnTo>
                    <a:pt x="172" y="0"/>
                  </a:lnTo>
                  <a:lnTo>
                    <a:pt x="176" y="2"/>
                  </a:lnTo>
                  <a:lnTo>
                    <a:pt x="178" y="4"/>
                  </a:lnTo>
                  <a:lnTo>
                    <a:pt x="166" y="12"/>
                  </a:lnTo>
                  <a:lnTo>
                    <a:pt x="162" y="12"/>
                  </a:lnTo>
                  <a:lnTo>
                    <a:pt x="158" y="22"/>
                  </a:lnTo>
                  <a:lnTo>
                    <a:pt x="144" y="38"/>
                  </a:lnTo>
                  <a:lnTo>
                    <a:pt x="138" y="44"/>
                  </a:lnTo>
                  <a:lnTo>
                    <a:pt x="134" y="50"/>
                  </a:lnTo>
                  <a:lnTo>
                    <a:pt x="130" y="64"/>
                  </a:lnTo>
                  <a:lnTo>
                    <a:pt x="132" y="74"/>
                  </a:lnTo>
                  <a:lnTo>
                    <a:pt x="134" y="68"/>
                  </a:lnTo>
                  <a:lnTo>
                    <a:pt x="148" y="58"/>
                  </a:lnTo>
                  <a:lnTo>
                    <a:pt x="156" y="58"/>
                  </a:lnTo>
                  <a:lnTo>
                    <a:pt x="162" y="56"/>
                  </a:lnTo>
                  <a:lnTo>
                    <a:pt x="190" y="68"/>
                  </a:lnTo>
                  <a:lnTo>
                    <a:pt x="210" y="92"/>
                  </a:lnTo>
                  <a:lnTo>
                    <a:pt x="228" y="90"/>
                  </a:lnTo>
                  <a:lnTo>
                    <a:pt x="236" y="90"/>
                  </a:lnTo>
                  <a:lnTo>
                    <a:pt x="242" y="94"/>
                  </a:lnTo>
                  <a:lnTo>
                    <a:pt x="248" y="94"/>
                  </a:lnTo>
                  <a:lnTo>
                    <a:pt x="250" y="94"/>
                  </a:lnTo>
                  <a:lnTo>
                    <a:pt x="256" y="96"/>
                  </a:lnTo>
                  <a:lnTo>
                    <a:pt x="256" y="98"/>
                  </a:lnTo>
                  <a:lnTo>
                    <a:pt x="260" y="96"/>
                  </a:lnTo>
                  <a:lnTo>
                    <a:pt x="264" y="90"/>
                  </a:lnTo>
                  <a:lnTo>
                    <a:pt x="282" y="76"/>
                  </a:lnTo>
                  <a:lnTo>
                    <a:pt x="344" y="60"/>
                  </a:lnTo>
                  <a:lnTo>
                    <a:pt x="362" y="50"/>
                  </a:lnTo>
                  <a:lnTo>
                    <a:pt x="368" y="48"/>
                  </a:lnTo>
                  <a:lnTo>
                    <a:pt x="372" y="52"/>
                  </a:lnTo>
                  <a:lnTo>
                    <a:pt x="368" y="60"/>
                  </a:lnTo>
                  <a:lnTo>
                    <a:pt x="368" y="66"/>
                  </a:lnTo>
                  <a:lnTo>
                    <a:pt x="376" y="80"/>
                  </a:lnTo>
                  <a:lnTo>
                    <a:pt x="380" y="82"/>
                  </a:lnTo>
                  <a:lnTo>
                    <a:pt x="382" y="80"/>
                  </a:lnTo>
                  <a:lnTo>
                    <a:pt x="394" y="82"/>
                  </a:lnTo>
                  <a:lnTo>
                    <a:pt x="398" y="78"/>
                  </a:lnTo>
                  <a:lnTo>
                    <a:pt x="418" y="76"/>
                  </a:lnTo>
                  <a:lnTo>
                    <a:pt x="426" y="82"/>
                  </a:lnTo>
                  <a:lnTo>
                    <a:pt x="434" y="98"/>
                  </a:lnTo>
                  <a:lnTo>
                    <a:pt x="440" y="104"/>
                  </a:lnTo>
                  <a:lnTo>
                    <a:pt x="456" y="110"/>
                  </a:lnTo>
                  <a:lnTo>
                    <a:pt x="470" y="106"/>
                  </a:lnTo>
                  <a:lnTo>
                    <a:pt x="476" y="108"/>
                  </a:lnTo>
                  <a:lnTo>
                    <a:pt x="480" y="110"/>
                  </a:lnTo>
                  <a:lnTo>
                    <a:pt x="480" y="116"/>
                  </a:lnTo>
                  <a:lnTo>
                    <a:pt x="474" y="122"/>
                  </a:lnTo>
                  <a:lnTo>
                    <a:pt x="464" y="124"/>
                  </a:lnTo>
                  <a:lnTo>
                    <a:pt x="458" y="122"/>
                  </a:lnTo>
                  <a:lnTo>
                    <a:pt x="456" y="120"/>
                  </a:lnTo>
                  <a:lnTo>
                    <a:pt x="454" y="120"/>
                  </a:lnTo>
                  <a:lnTo>
                    <a:pt x="444" y="124"/>
                  </a:lnTo>
                  <a:lnTo>
                    <a:pt x="436" y="122"/>
                  </a:lnTo>
                  <a:lnTo>
                    <a:pt x="430" y="122"/>
                  </a:lnTo>
                  <a:lnTo>
                    <a:pt x="414" y="124"/>
                  </a:lnTo>
                  <a:lnTo>
                    <a:pt x="404" y="122"/>
                  </a:lnTo>
                  <a:lnTo>
                    <a:pt x="400" y="124"/>
                  </a:lnTo>
                  <a:lnTo>
                    <a:pt x="402" y="134"/>
                  </a:lnTo>
                  <a:lnTo>
                    <a:pt x="400" y="138"/>
                  </a:lnTo>
                  <a:lnTo>
                    <a:pt x="396" y="136"/>
                  </a:lnTo>
                  <a:lnTo>
                    <a:pt x="384" y="126"/>
                  </a:lnTo>
                  <a:lnTo>
                    <a:pt x="358" y="124"/>
                  </a:lnTo>
                  <a:lnTo>
                    <a:pt x="354" y="124"/>
                  </a:lnTo>
                  <a:lnTo>
                    <a:pt x="346" y="122"/>
                  </a:lnTo>
                  <a:lnTo>
                    <a:pt x="330" y="136"/>
                  </a:lnTo>
                  <a:lnTo>
                    <a:pt x="326" y="136"/>
                  </a:lnTo>
                  <a:lnTo>
                    <a:pt x="318" y="138"/>
                  </a:lnTo>
                  <a:lnTo>
                    <a:pt x="316" y="142"/>
                  </a:lnTo>
                  <a:lnTo>
                    <a:pt x="312" y="144"/>
                  </a:lnTo>
                  <a:lnTo>
                    <a:pt x="302" y="142"/>
                  </a:lnTo>
                  <a:lnTo>
                    <a:pt x="292" y="144"/>
                  </a:lnTo>
                  <a:lnTo>
                    <a:pt x="290" y="152"/>
                  </a:lnTo>
                  <a:lnTo>
                    <a:pt x="288" y="158"/>
                  </a:lnTo>
                  <a:lnTo>
                    <a:pt x="266" y="176"/>
                  </a:lnTo>
                  <a:lnTo>
                    <a:pt x="262" y="176"/>
                  </a:lnTo>
                  <a:lnTo>
                    <a:pt x="260" y="172"/>
                  </a:lnTo>
                  <a:lnTo>
                    <a:pt x="270" y="160"/>
                  </a:lnTo>
                  <a:lnTo>
                    <a:pt x="270" y="154"/>
                  </a:lnTo>
                  <a:lnTo>
                    <a:pt x="258" y="154"/>
                  </a:lnTo>
                  <a:lnTo>
                    <a:pt x="254" y="166"/>
                  </a:lnTo>
                  <a:lnTo>
                    <a:pt x="248" y="170"/>
                  </a:lnTo>
                  <a:lnTo>
                    <a:pt x="244" y="164"/>
                  </a:lnTo>
                  <a:lnTo>
                    <a:pt x="242" y="154"/>
                  </a:lnTo>
                  <a:lnTo>
                    <a:pt x="240" y="156"/>
                  </a:lnTo>
                  <a:lnTo>
                    <a:pt x="238" y="170"/>
                  </a:lnTo>
                  <a:lnTo>
                    <a:pt x="228" y="184"/>
                  </a:lnTo>
                  <a:lnTo>
                    <a:pt x="224" y="198"/>
                  </a:lnTo>
                  <a:lnTo>
                    <a:pt x="220" y="206"/>
                  </a:lnTo>
                  <a:lnTo>
                    <a:pt x="210" y="222"/>
                  </a:lnTo>
                  <a:lnTo>
                    <a:pt x="210" y="232"/>
                  </a:lnTo>
                  <a:lnTo>
                    <a:pt x="208" y="236"/>
                  </a:lnTo>
                  <a:lnTo>
                    <a:pt x="198" y="230"/>
                  </a:lnTo>
                  <a:lnTo>
                    <a:pt x="194" y="218"/>
                  </a:lnTo>
                  <a:lnTo>
                    <a:pt x="198" y="214"/>
                  </a:lnTo>
                  <a:lnTo>
                    <a:pt x="200" y="208"/>
                  </a:lnTo>
                  <a:lnTo>
                    <a:pt x="198" y="208"/>
                  </a:lnTo>
                  <a:lnTo>
                    <a:pt x="186" y="210"/>
                  </a:lnTo>
                  <a:lnTo>
                    <a:pt x="184" y="208"/>
                  </a:lnTo>
                  <a:lnTo>
                    <a:pt x="188" y="184"/>
                  </a:lnTo>
                  <a:lnTo>
                    <a:pt x="186" y="176"/>
                  </a:lnTo>
                  <a:lnTo>
                    <a:pt x="172" y="168"/>
                  </a:lnTo>
                  <a:lnTo>
                    <a:pt x="162" y="166"/>
                  </a:lnTo>
                  <a:lnTo>
                    <a:pt x="162" y="162"/>
                  </a:lnTo>
                  <a:lnTo>
                    <a:pt x="166" y="160"/>
                  </a:lnTo>
                  <a:lnTo>
                    <a:pt x="160" y="156"/>
                  </a:lnTo>
                  <a:lnTo>
                    <a:pt x="150" y="152"/>
                  </a:lnTo>
                  <a:lnTo>
                    <a:pt x="134" y="150"/>
                  </a:lnTo>
                  <a:lnTo>
                    <a:pt x="130" y="150"/>
                  </a:lnTo>
                  <a:lnTo>
                    <a:pt x="126" y="154"/>
                  </a:lnTo>
                  <a:lnTo>
                    <a:pt x="124" y="150"/>
                  </a:lnTo>
                  <a:lnTo>
                    <a:pt x="114" y="150"/>
                  </a:lnTo>
                  <a:lnTo>
                    <a:pt x="100" y="138"/>
                  </a:lnTo>
                  <a:lnTo>
                    <a:pt x="92" y="138"/>
                  </a:lnTo>
                  <a:lnTo>
                    <a:pt x="28" y="126"/>
                  </a:lnTo>
                  <a:lnTo>
                    <a:pt x="22" y="122"/>
                  </a:lnTo>
                  <a:lnTo>
                    <a:pt x="20" y="112"/>
                  </a:lnTo>
                  <a:lnTo>
                    <a:pt x="14" y="108"/>
                  </a:lnTo>
                  <a:lnTo>
                    <a:pt x="4" y="106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93" name="Freeform 24"/>
            <p:cNvSpPr>
              <a:spLocks/>
            </p:cNvSpPr>
            <p:nvPr/>
          </p:nvSpPr>
          <p:spPr bwMode="grayWhite">
            <a:xfrm>
              <a:off x="3640" y="1424"/>
              <a:ext cx="285" cy="389"/>
            </a:xfrm>
            <a:custGeom>
              <a:avLst/>
              <a:gdLst>
                <a:gd name="T0" fmla="*/ 7 w 306"/>
                <a:gd name="T1" fmla="*/ 6 h 420"/>
                <a:gd name="T2" fmla="*/ 7 w 306"/>
                <a:gd name="T3" fmla="*/ 6 h 420"/>
                <a:gd name="T4" fmla="*/ 7 w 306"/>
                <a:gd name="T5" fmla="*/ 6 h 420"/>
                <a:gd name="T6" fmla="*/ 7 w 306"/>
                <a:gd name="T7" fmla="*/ 6 h 420"/>
                <a:gd name="T8" fmla="*/ 7 w 306"/>
                <a:gd name="T9" fmla="*/ 6 h 420"/>
                <a:gd name="T10" fmla="*/ 7 w 306"/>
                <a:gd name="T11" fmla="*/ 6 h 420"/>
                <a:gd name="T12" fmla="*/ 7 w 306"/>
                <a:gd name="T13" fmla="*/ 6 h 420"/>
                <a:gd name="T14" fmla="*/ 7 w 306"/>
                <a:gd name="T15" fmla="*/ 6 h 420"/>
                <a:gd name="T16" fmla="*/ 7 w 306"/>
                <a:gd name="T17" fmla="*/ 6 h 420"/>
                <a:gd name="T18" fmla="*/ 7 w 306"/>
                <a:gd name="T19" fmla="*/ 6 h 420"/>
                <a:gd name="T20" fmla="*/ 7 w 306"/>
                <a:gd name="T21" fmla="*/ 6 h 420"/>
                <a:gd name="T22" fmla="*/ 7 w 306"/>
                <a:gd name="T23" fmla="*/ 6 h 420"/>
                <a:gd name="T24" fmla="*/ 7 w 306"/>
                <a:gd name="T25" fmla="*/ 6 h 420"/>
                <a:gd name="T26" fmla="*/ 7 w 306"/>
                <a:gd name="T27" fmla="*/ 6 h 420"/>
                <a:gd name="T28" fmla="*/ 7 w 306"/>
                <a:gd name="T29" fmla="*/ 6 h 420"/>
                <a:gd name="T30" fmla="*/ 7 w 306"/>
                <a:gd name="T31" fmla="*/ 6 h 420"/>
                <a:gd name="T32" fmla="*/ 7 w 306"/>
                <a:gd name="T33" fmla="*/ 6 h 420"/>
                <a:gd name="T34" fmla="*/ 7 w 306"/>
                <a:gd name="T35" fmla="*/ 6 h 420"/>
                <a:gd name="T36" fmla="*/ 7 w 306"/>
                <a:gd name="T37" fmla="*/ 6 h 420"/>
                <a:gd name="T38" fmla="*/ 7 w 306"/>
                <a:gd name="T39" fmla="*/ 6 h 420"/>
                <a:gd name="T40" fmla="*/ 7 w 306"/>
                <a:gd name="T41" fmla="*/ 6 h 420"/>
                <a:gd name="T42" fmla="*/ 7 w 306"/>
                <a:gd name="T43" fmla="*/ 6 h 420"/>
                <a:gd name="T44" fmla="*/ 7 w 306"/>
                <a:gd name="T45" fmla="*/ 6 h 420"/>
                <a:gd name="T46" fmla="*/ 7 w 306"/>
                <a:gd name="T47" fmla="*/ 6 h 420"/>
                <a:gd name="T48" fmla="*/ 7 w 306"/>
                <a:gd name="T49" fmla="*/ 6 h 420"/>
                <a:gd name="T50" fmla="*/ 7 w 306"/>
                <a:gd name="T51" fmla="*/ 6 h 420"/>
                <a:gd name="T52" fmla="*/ 7 w 306"/>
                <a:gd name="T53" fmla="*/ 6 h 420"/>
                <a:gd name="T54" fmla="*/ 7 w 306"/>
                <a:gd name="T55" fmla="*/ 6 h 420"/>
                <a:gd name="T56" fmla="*/ 7 w 306"/>
                <a:gd name="T57" fmla="*/ 6 h 420"/>
                <a:gd name="T58" fmla="*/ 7 w 306"/>
                <a:gd name="T59" fmla="*/ 6 h 420"/>
                <a:gd name="T60" fmla="*/ 7 w 306"/>
                <a:gd name="T61" fmla="*/ 6 h 420"/>
                <a:gd name="T62" fmla="*/ 7 w 306"/>
                <a:gd name="T63" fmla="*/ 6 h 420"/>
                <a:gd name="T64" fmla="*/ 7 w 306"/>
                <a:gd name="T65" fmla="*/ 6 h 420"/>
                <a:gd name="T66" fmla="*/ 7 w 306"/>
                <a:gd name="T67" fmla="*/ 6 h 420"/>
                <a:gd name="T68" fmla="*/ 7 w 306"/>
                <a:gd name="T69" fmla="*/ 6 h 420"/>
                <a:gd name="T70" fmla="*/ 7 w 306"/>
                <a:gd name="T71" fmla="*/ 6 h 420"/>
                <a:gd name="T72" fmla="*/ 7 w 306"/>
                <a:gd name="T73" fmla="*/ 6 h 420"/>
                <a:gd name="T74" fmla="*/ 7 w 306"/>
                <a:gd name="T75" fmla="*/ 6 h 420"/>
                <a:gd name="T76" fmla="*/ 7 w 306"/>
                <a:gd name="T77" fmla="*/ 6 h 420"/>
                <a:gd name="T78" fmla="*/ 7 w 306"/>
                <a:gd name="T79" fmla="*/ 6 h 420"/>
                <a:gd name="T80" fmla="*/ 7 w 306"/>
                <a:gd name="T81" fmla="*/ 6 h 420"/>
                <a:gd name="T82" fmla="*/ 7 w 306"/>
                <a:gd name="T83" fmla="*/ 6 h 420"/>
                <a:gd name="T84" fmla="*/ 7 w 306"/>
                <a:gd name="T85" fmla="*/ 6 h 420"/>
                <a:gd name="T86" fmla="*/ 7 w 306"/>
                <a:gd name="T87" fmla="*/ 6 h 420"/>
                <a:gd name="T88" fmla="*/ 7 w 306"/>
                <a:gd name="T89" fmla="*/ 6 h 420"/>
                <a:gd name="T90" fmla="*/ 4 w 306"/>
                <a:gd name="T91" fmla="*/ 6 h 420"/>
                <a:gd name="T92" fmla="*/ 7 w 306"/>
                <a:gd name="T93" fmla="*/ 6 h 420"/>
                <a:gd name="T94" fmla="*/ 7 w 306"/>
                <a:gd name="T95" fmla="*/ 6 h 420"/>
                <a:gd name="T96" fmla="*/ 7 w 306"/>
                <a:gd name="T97" fmla="*/ 6 h 420"/>
                <a:gd name="T98" fmla="*/ 7 w 306"/>
                <a:gd name="T99" fmla="*/ 6 h 420"/>
                <a:gd name="T100" fmla="*/ 7 w 306"/>
                <a:gd name="T101" fmla="*/ 6 h 420"/>
                <a:gd name="T102" fmla="*/ 7 w 306"/>
                <a:gd name="T103" fmla="*/ 6 h 420"/>
                <a:gd name="T104" fmla="*/ 7 w 306"/>
                <a:gd name="T105" fmla="*/ 6 h 420"/>
                <a:gd name="T106" fmla="*/ 0 w 306"/>
                <a:gd name="T107" fmla="*/ 6 h 4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6"/>
                <a:gd name="T163" fmla="*/ 0 h 420"/>
                <a:gd name="T164" fmla="*/ 306 w 306"/>
                <a:gd name="T165" fmla="*/ 420 h 4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6" h="420">
                  <a:moveTo>
                    <a:pt x="0" y="420"/>
                  </a:moveTo>
                  <a:lnTo>
                    <a:pt x="154" y="402"/>
                  </a:lnTo>
                  <a:lnTo>
                    <a:pt x="154" y="406"/>
                  </a:lnTo>
                  <a:lnTo>
                    <a:pt x="250" y="392"/>
                  </a:lnTo>
                  <a:lnTo>
                    <a:pt x="252" y="388"/>
                  </a:lnTo>
                  <a:lnTo>
                    <a:pt x="264" y="366"/>
                  </a:lnTo>
                  <a:lnTo>
                    <a:pt x="268" y="360"/>
                  </a:lnTo>
                  <a:lnTo>
                    <a:pt x="266" y="344"/>
                  </a:lnTo>
                  <a:lnTo>
                    <a:pt x="272" y="330"/>
                  </a:lnTo>
                  <a:lnTo>
                    <a:pt x="284" y="322"/>
                  </a:lnTo>
                  <a:lnTo>
                    <a:pt x="284" y="308"/>
                  </a:lnTo>
                  <a:lnTo>
                    <a:pt x="286" y="306"/>
                  </a:lnTo>
                  <a:lnTo>
                    <a:pt x="286" y="298"/>
                  </a:lnTo>
                  <a:lnTo>
                    <a:pt x="294" y="292"/>
                  </a:lnTo>
                  <a:lnTo>
                    <a:pt x="296" y="300"/>
                  </a:lnTo>
                  <a:lnTo>
                    <a:pt x="298" y="300"/>
                  </a:lnTo>
                  <a:lnTo>
                    <a:pt x="304" y="298"/>
                  </a:lnTo>
                  <a:lnTo>
                    <a:pt x="306" y="294"/>
                  </a:lnTo>
                  <a:lnTo>
                    <a:pt x="306" y="286"/>
                  </a:lnTo>
                  <a:lnTo>
                    <a:pt x="304" y="274"/>
                  </a:lnTo>
                  <a:lnTo>
                    <a:pt x="306" y="256"/>
                  </a:lnTo>
                  <a:lnTo>
                    <a:pt x="302" y="246"/>
                  </a:lnTo>
                  <a:lnTo>
                    <a:pt x="298" y="222"/>
                  </a:lnTo>
                  <a:lnTo>
                    <a:pt x="276" y="166"/>
                  </a:lnTo>
                  <a:lnTo>
                    <a:pt x="256" y="158"/>
                  </a:lnTo>
                  <a:lnTo>
                    <a:pt x="246" y="164"/>
                  </a:lnTo>
                  <a:lnTo>
                    <a:pt x="236" y="174"/>
                  </a:lnTo>
                  <a:lnTo>
                    <a:pt x="210" y="212"/>
                  </a:lnTo>
                  <a:lnTo>
                    <a:pt x="208" y="212"/>
                  </a:lnTo>
                  <a:lnTo>
                    <a:pt x="206" y="210"/>
                  </a:lnTo>
                  <a:lnTo>
                    <a:pt x="196" y="206"/>
                  </a:lnTo>
                  <a:lnTo>
                    <a:pt x="192" y="202"/>
                  </a:lnTo>
                  <a:lnTo>
                    <a:pt x="190" y="194"/>
                  </a:lnTo>
                  <a:lnTo>
                    <a:pt x="192" y="178"/>
                  </a:lnTo>
                  <a:lnTo>
                    <a:pt x="196" y="172"/>
                  </a:lnTo>
                  <a:lnTo>
                    <a:pt x="210" y="164"/>
                  </a:lnTo>
                  <a:lnTo>
                    <a:pt x="212" y="158"/>
                  </a:lnTo>
                  <a:lnTo>
                    <a:pt x="212" y="152"/>
                  </a:lnTo>
                  <a:lnTo>
                    <a:pt x="214" y="146"/>
                  </a:lnTo>
                  <a:lnTo>
                    <a:pt x="220" y="142"/>
                  </a:lnTo>
                  <a:lnTo>
                    <a:pt x="226" y="130"/>
                  </a:lnTo>
                  <a:lnTo>
                    <a:pt x="226" y="104"/>
                  </a:lnTo>
                  <a:lnTo>
                    <a:pt x="222" y="92"/>
                  </a:lnTo>
                  <a:lnTo>
                    <a:pt x="218" y="86"/>
                  </a:lnTo>
                  <a:lnTo>
                    <a:pt x="210" y="76"/>
                  </a:lnTo>
                  <a:lnTo>
                    <a:pt x="208" y="72"/>
                  </a:lnTo>
                  <a:lnTo>
                    <a:pt x="210" y="66"/>
                  </a:lnTo>
                  <a:lnTo>
                    <a:pt x="218" y="62"/>
                  </a:lnTo>
                  <a:lnTo>
                    <a:pt x="220" y="60"/>
                  </a:lnTo>
                  <a:lnTo>
                    <a:pt x="210" y="42"/>
                  </a:lnTo>
                  <a:lnTo>
                    <a:pt x="202" y="38"/>
                  </a:lnTo>
                  <a:lnTo>
                    <a:pt x="176" y="26"/>
                  </a:lnTo>
                  <a:lnTo>
                    <a:pt x="158" y="24"/>
                  </a:lnTo>
                  <a:lnTo>
                    <a:pt x="150" y="16"/>
                  </a:lnTo>
                  <a:lnTo>
                    <a:pt x="136" y="12"/>
                  </a:lnTo>
                  <a:lnTo>
                    <a:pt x="122" y="8"/>
                  </a:lnTo>
                  <a:lnTo>
                    <a:pt x="112" y="0"/>
                  </a:lnTo>
                  <a:lnTo>
                    <a:pt x="106" y="6"/>
                  </a:lnTo>
                  <a:lnTo>
                    <a:pt x="98" y="10"/>
                  </a:lnTo>
                  <a:lnTo>
                    <a:pt x="90" y="24"/>
                  </a:lnTo>
                  <a:lnTo>
                    <a:pt x="90" y="34"/>
                  </a:lnTo>
                  <a:lnTo>
                    <a:pt x="92" y="38"/>
                  </a:lnTo>
                  <a:lnTo>
                    <a:pt x="94" y="40"/>
                  </a:lnTo>
                  <a:lnTo>
                    <a:pt x="96" y="44"/>
                  </a:lnTo>
                  <a:lnTo>
                    <a:pt x="94" y="46"/>
                  </a:lnTo>
                  <a:lnTo>
                    <a:pt x="88" y="48"/>
                  </a:lnTo>
                  <a:lnTo>
                    <a:pt x="82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74" y="80"/>
                  </a:lnTo>
                  <a:lnTo>
                    <a:pt x="76" y="90"/>
                  </a:lnTo>
                  <a:lnTo>
                    <a:pt x="70" y="102"/>
                  </a:lnTo>
                  <a:lnTo>
                    <a:pt x="60" y="106"/>
                  </a:lnTo>
                  <a:lnTo>
                    <a:pt x="58" y="98"/>
                  </a:lnTo>
                  <a:lnTo>
                    <a:pt x="62" y="88"/>
                  </a:lnTo>
                  <a:lnTo>
                    <a:pt x="58" y="76"/>
                  </a:lnTo>
                  <a:lnTo>
                    <a:pt x="60" y="72"/>
                  </a:lnTo>
                  <a:lnTo>
                    <a:pt x="58" y="70"/>
                  </a:lnTo>
                  <a:lnTo>
                    <a:pt x="56" y="72"/>
                  </a:lnTo>
                  <a:lnTo>
                    <a:pt x="50" y="78"/>
                  </a:lnTo>
                  <a:lnTo>
                    <a:pt x="50" y="90"/>
                  </a:lnTo>
                  <a:lnTo>
                    <a:pt x="46" y="94"/>
                  </a:lnTo>
                  <a:lnTo>
                    <a:pt x="40" y="94"/>
                  </a:lnTo>
                  <a:lnTo>
                    <a:pt x="32" y="102"/>
                  </a:lnTo>
                  <a:lnTo>
                    <a:pt x="28" y="110"/>
                  </a:lnTo>
                  <a:lnTo>
                    <a:pt x="28" y="114"/>
                  </a:lnTo>
                  <a:lnTo>
                    <a:pt x="18" y="124"/>
                  </a:lnTo>
                  <a:lnTo>
                    <a:pt x="18" y="140"/>
                  </a:lnTo>
                  <a:lnTo>
                    <a:pt x="18" y="156"/>
                  </a:lnTo>
                  <a:lnTo>
                    <a:pt x="16" y="168"/>
                  </a:lnTo>
                  <a:lnTo>
                    <a:pt x="10" y="182"/>
                  </a:lnTo>
                  <a:lnTo>
                    <a:pt x="4" y="188"/>
                  </a:lnTo>
                  <a:lnTo>
                    <a:pt x="6" y="196"/>
                  </a:lnTo>
                  <a:lnTo>
                    <a:pt x="12" y="220"/>
                  </a:lnTo>
                  <a:lnTo>
                    <a:pt x="8" y="232"/>
                  </a:lnTo>
                  <a:lnTo>
                    <a:pt x="14" y="244"/>
                  </a:lnTo>
                  <a:lnTo>
                    <a:pt x="28" y="272"/>
                  </a:lnTo>
                  <a:lnTo>
                    <a:pt x="38" y="296"/>
                  </a:lnTo>
                  <a:lnTo>
                    <a:pt x="38" y="318"/>
                  </a:lnTo>
                  <a:lnTo>
                    <a:pt x="42" y="322"/>
                  </a:lnTo>
                  <a:lnTo>
                    <a:pt x="42" y="326"/>
                  </a:lnTo>
                  <a:lnTo>
                    <a:pt x="40" y="328"/>
                  </a:lnTo>
                  <a:lnTo>
                    <a:pt x="38" y="350"/>
                  </a:lnTo>
                  <a:lnTo>
                    <a:pt x="34" y="364"/>
                  </a:lnTo>
                  <a:lnTo>
                    <a:pt x="28" y="378"/>
                  </a:lnTo>
                  <a:lnTo>
                    <a:pt x="16" y="408"/>
                  </a:lnTo>
                  <a:lnTo>
                    <a:pt x="4" y="416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94" name="Freeform 25"/>
            <p:cNvSpPr>
              <a:spLocks/>
            </p:cNvSpPr>
            <p:nvPr/>
          </p:nvSpPr>
          <p:spPr bwMode="grayWhite">
            <a:xfrm>
              <a:off x="3373" y="1292"/>
              <a:ext cx="447" cy="218"/>
            </a:xfrm>
            <a:custGeom>
              <a:avLst/>
              <a:gdLst>
                <a:gd name="T0" fmla="*/ 7 w 480"/>
                <a:gd name="T1" fmla="*/ 6 h 236"/>
                <a:gd name="T2" fmla="*/ 7 w 480"/>
                <a:gd name="T3" fmla="*/ 6 h 236"/>
                <a:gd name="T4" fmla="*/ 7 w 480"/>
                <a:gd name="T5" fmla="*/ 6 h 236"/>
                <a:gd name="T6" fmla="*/ 7 w 480"/>
                <a:gd name="T7" fmla="*/ 4 h 236"/>
                <a:gd name="T8" fmla="*/ 7 w 480"/>
                <a:gd name="T9" fmla="*/ 4 h 236"/>
                <a:gd name="T10" fmla="*/ 7 w 480"/>
                <a:gd name="T11" fmla="*/ 6 h 236"/>
                <a:gd name="T12" fmla="*/ 7 w 480"/>
                <a:gd name="T13" fmla="*/ 6 h 236"/>
                <a:gd name="T14" fmla="*/ 7 w 480"/>
                <a:gd name="T15" fmla="*/ 6 h 236"/>
                <a:gd name="T16" fmla="*/ 7 w 480"/>
                <a:gd name="T17" fmla="*/ 6 h 236"/>
                <a:gd name="T18" fmla="*/ 7 w 480"/>
                <a:gd name="T19" fmla="*/ 6 h 236"/>
                <a:gd name="T20" fmla="*/ 7 w 480"/>
                <a:gd name="T21" fmla="*/ 6 h 236"/>
                <a:gd name="T22" fmla="*/ 7 w 480"/>
                <a:gd name="T23" fmla="*/ 6 h 236"/>
                <a:gd name="T24" fmla="*/ 7 w 480"/>
                <a:gd name="T25" fmla="*/ 6 h 236"/>
                <a:gd name="T26" fmla="*/ 7 w 480"/>
                <a:gd name="T27" fmla="*/ 6 h 236"/>
                <a:gd name="T28" fmla="*/ 7 w 480"/>
                <a:gd name="T29" fmla="*/ 6 h 236"/>
                <a:gd name="T30" fmla="*/ 7 w 480"/>
                <a:gd name="T31" fmla="*/ 6 h 236"/>
                <a:gd name="T32" fmla="*/ 7 w 480"/>
                <a:gd name="T33" fmla="*/ 6 h 236"/>
                <a:gd name="T34" fmla="*/ 7 w 480"/>
                <a:gd name="T35" fmla="*/ 6 h 236"/>
                <a:gd name="T36" fmla="*/ 7 w 480"/>
                <a:gd name="T37" fmla="*/ 6 h 236"/>
                <a:gd name="T38" fmla="*/ 7 w 480"/>
                <a:gd name="T39" fmla="*/ 6 h 236"/>
                <a:gd name="T40" fmla="*/ 7 w 480"/>
                <a:gd name="T41" fmla="*/ 6 h 236"/>
                <a:gd name="T42" fmla="*/ 7 w 480"/>
                <a:gd name="T43" fmla="*/ 6 h 236"/>
                <a:gd name="T44" fmla="*/ 7 w 480"/>
                <a:gd name="T45" fmla="*/ 6 h 236"/>
                <a:gd name="T46" fmla="*/ 7 w 480"/>
                <a:gd name="T47" fmla="*/ 6 h 236"/>
                <a:gd name="T48" fmla="*/ 7 w 480"/>
                <a:gd name="T49" fmla="*/ 6 h 236"/>
                <a:gd name="T50" fmla="*/ 7 w 480"/>
                <a:gd name="T51" fmla="*/ 6 h 236"/>
                <a:gd name="T52" fmla="*/ 7 w 480"/>
                <a:gd name="T53" fmla="*/ 6 h 236"/>
                <a:gd name="T54" fmla="*/ 7 w 480"/>
                <a:gd name="T55" fmla="*/ 6 h 236"/>
                <a:gd name="T56" fmla="*/ 7 w 480"/>
                <a:gd name="T57" fmla="*/ 6 h 236"/>
                <a:gd name="T58" fmla="*/ 7 w 480"/>
                <a:gd name="T59" fmla="*/ 6 h 236"/>
                <a:gd name="T60" fmla="*/ 7 w 480"/>
                <a:gd name="T61" fmla="*/ 6 h 236"/>
                <a:gd name="T62" fmla="*/ 7 w 480"/>
                <a:gd name="T63" fmla="*/ 6 h 236"/>
                <a:gd name="T64" fmla="*/ 7 w 480"/>
                <a:gd name="T65" fmla="*/ 6 h 236"/>
                <a:gd name="T66" fmla="*/ 7 w 480"/>
                <a:gd name="T67" fmla="*/ 6 h 236"/>
                <a:gd name="T68" fmla="*/ 7 w 480"/>
                <a:gd name="T69" fmla="*/ 6 h 236"/>
                <a:gd name="T70" fmla="*/ 7 w 480"/>
                <a:gd name="T71" fmla="*/ 6 h 236"/>
                <a:gd name="T72" fmla="*/ 7 w 480"/>
                <a:gd name="T73" fmla="*/ 6 h 236"/>
                <a:gd name="T74" fmla="*/ 7 w 480"/>
                <a:gd name="T75" fmla="*/ 6 h 236"/>
                <a:gd name="T76" fmla="*/ 7 w 480"/>
                <a:gd name="T77" fmla="*/ 6 h 236"/>
                <a:gd name="T78" fmla="*/ 7 w 480"/>
                <a:gd name="T79" fmla="*/ 6 h 236"/>
                <a:gd name="T80" fmla="*/ 7 w 480"/>
                <a:gd name="T81" fmla="*/ 6 h 236"/>
                <a:gd name="T82" fmla="*/ 7 w 480"/>
                <a:gd name="T83" fmla="*/ 6 h 236"/>
                <a:gd name="T84" fmla="*/ 7 w 480"/>
                <a:gd name="T85" fmla="*/ 6 h 236"/>
                <a:gd name="T86" fmla="*/ 0 w 480"/>
                <a:gd name="T87" fmla="*/ 6 h 2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80"/>
                <a:gd name="T133" fmla="*/ 0 h 236"/>
                <a:gd name="T134" fmla="*/ 480 w 480"/>
                <a:gd name="T135" fmla="*/ 236 h 2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80" h="236">
                  <a:moveTo>
                    <a:pt x="0" y="100"/>
                  </a:moveTo>
                  <a:lnTo>
                    <a:pt x="14" y="96"/>
                  </a:lnTo>
                  <a:lnTo>
                    <a:pt x="22" y="92"/>
                  </a:lnTo>
                  <a:lnTo>
                    <a:pt x="36" y="82"/>
                  </a:lnTo>
                  <a:lnTo>
                    <a:pt x="40" y="76"/>
                  </a:lnTo>
                  <a:lnTo>
                    <a:pt x="46" y="74"/>
                  </a:lnTo>
                  <a:lnTo>
                    <a:pt x="72" y="64"/>
                  </a:lnTo>
                  <a:lnTo>
                    <a:pt x="90" y="54"/>
                  </a:lnTo>
                  <a:lnTo>
                    <a:pt x="112" y="32"/>
                  </a:lnTo>
                  <a:lnTo>
                    <a:pt x="120" y="30"/>
                  </a:lnTo>
                  <a:lnTo>
                    <a:pt x="138" y="10"/>
                  </a:lnTo>
                  <a:lnTo>
                    <a:pt x="150" y="4"/>
                  </a:lnTo>
                  <a:lnTo>
                    <a:pt x="172" y="0"/>
                  </a:lnTo>
                  <a:lnTo>
                    <a:pt x="176" y="2"/>
                  </a:lnTo>
                  <a:lnTo>
                    <a:pt x="178" y="4"/>
                  </a:lnTo>
                  <a:lnTo>
                    <a:pt x="166" y="12"/>
                  </a:lnTo>
                  <a:lnTo>
                    <a:pt x="162" y="12"/>
                  </a:lnTo>
                  <a:lnTo>
                    <a:pt x="158" y="22"/>
                  </a:lnTo>
                  <a:lnTo>
                    <a:pt x="144" y="38"/>
                  </a:lnTo>
                  <a:lnTo>
                    <a:pt x="138" y="44"/>
                  </a:lnTo>
                  <a:lnTo>
                    <a:pt x="134" y="50"/>
                  </a:lnTo>
                  <a:lnTo>
                    <a:pt x="130" y="64"/>
                  </a:lnTo>
                  <a:lnTo>
                    <a:pt x="132" y="74"/>
                  </a:lnTo>
                  <a:lnTo>
                    <a:pt x="134" y="68"/>
                  </a:lnTo>
                  <a:lnTo>
                    <a:pt x="148" y="58"/>
                  </a:lnTo>
                  <a:lnTo>
                    <a:pt x="156" y="58"/>
                  </a:lnTo>
                  <a:lnTo>
                    <a:pt x="162" y="56"/>
                  </a:lnTo>
                  <a:lnTo>
                    <a:pt x="190" y="68"/>
                  </a:lnTo>
                  <a:lnTo>
                    <a:pt x="210" y="92"/>
                  </a:lnTo>
                  <a:lnTo>
                    <a:pt x="228" y="90"/>
                  </a:lnTo>
                  <a:lnTo>
                    <a:pt x="236" y="90"/>
                  </a:lnTo>
                  <a:lnTo>
                    <a:pt x="242" y="94"/>
                  </a:lnTo>
                  <a:lnTo>
                    <a:pt x="248" y="94"/>
                  </a:lnTo>
                  <a:lnTo>
                    <a:pt x="250" y="94"/>
                  </a:lnTo>
                  <a:lnTo>
                    <a:pt x="256" y="96"/>
                  </a:lnTo>
                  <a:lnTo>
                    <a:pt x="256" y="98"/>
                  </a:lnTo>
                  <a:lnTo>
                    <a:pt x="260" y="96"/>
                  </a:lnTo>
                  <a:lnTo>
                    <a:pt x="264" y="90"/>
                  </a:lnTo>
                  <a:lnTo>
                    <a:pt x="282" y="76"/>
                  </a:lnTo>
                  <a:lnTo>
                    <a:pt x="344" y="60"/>
                  </a:lnTo>
                  <a:lnTo>
                    <a:pt x="362" y="50"/>
                  </a:lnTo>
                  <a:lnTo>
                    <a:pt x="368" y="48"/>
                  </a:lnTo>
                  <a:lnTo>
                    <a:pt x="372" y="52"/>
                  </a:lnTo>
                  <a:lnTo>
                    <a:pt x="368" y="60"/>
                  </a:lnTo>
                  <a:lnTo>
                    <a:pt x="368" y="66"/>
                  </a:lnTo>
                  <a:lnTo>
                    <a:pt x="376" y="80"/>
                  </a:lnTo>
                  <a:lnTo>
                    <a:pt x="380" y="82"/>
                  </a:lnTo>
                  <a:lnTo>
                    <a:pt x="382" y="80"/>
                  </a:lnTo>
                  <a:lnTo>
                    <a:pt x="394" y="82"/>
                  </a:lnTo>
                  <a:lnTo>
                    <a:pt x="398" y="78"/>
                  </a:lnTo>
                  <a:lnTo>
                    <a:pt x="418" y="76"/>
                  </a:lnTo>
                  <a:lnTo>
                    <a:pt x="426" y="82"/>
                  </a:lnTo>
                  <a:lnTo>
                    <a:pt x="434" y="98"/>
                  </a:lnTo>
                  <a:lnTo>
                    <a:pt x="440" y="104"/>
                  </a:lnTo>
                  <a:lnTo>
                    <a:pt x="456" y="110"/>
                  </a:lnTo>
                  <a:lnTo>
                    <a:pt x="470" y="106"/>
                  </a:lnTo>
                  <a:lnTo>
                    <a:pt x="476" y="108"/>
                  </a:lnTo>
                  <a:lnTo>
                    <a:pt x="480" y="110"/>
                  </a:lnTo>
                  <a:lnTo>
                    <a:pt x="480" y="116"/>
                  </a:lnTo>
                  <a:lnTo>
                    <a:pt x="474" y="122"/>
                  </a:lnTo>
                  <a:lnTo>
                    <a:pt x="464" y="124"/>
                  </a:lnTo>
                  <a:lnTo>
                    <a:pt x="458" y="122"/>
                  </a:lnTo>
                  <a:lnTo>
                    <a:pt x="456" y="120"/>
                  </a:lnTo>
                  <a:lnTo>
                    <a:pt x="454" y="120"/>
                  </a:lnTo>
                  <a:lnTo>
                    <a:pt x="444" y="124"/>
                  </a:lnTo>
                  <a:lnTo>
                    <a:pt x="436" y="122"/>
                  </a:lnTo>
                  <a:lnTo>
                    <a:pt x="430" y="122"/>
                  </a:lnTo>
                  <a:lnTo>
                    <a:pt x="414" y="124"/>
                  </a:lnTo>
                  <a:lnTo>
                    <a:pt x="404" y="122"/>
                  </a:lnTo>
                  <a:lnTo>
                    <a:pt x="400" y="124"/>
                  </a:lnTo>
                  <a:lnTo>
                    <a:pt x="402" y="134"/>
                  </a:lnTo>
                  <a:lnTo>
                    <a:pt x="400" y="138"/>
                  </a:lnTo>
                  <a:lnTo>
                    <a:pt x="396" y="136"/>
                  </a:lnTo>
                  <a:lnTo>
                    <a:pt x="384" y="126"/>
                  </a:lnTo>
                  <a:lnTo>
                    <a:pt x="358" y="124"/>
                  </a:lnTo>
                  <a:lnTo>
                    <a:pt x="354" y="124"/>
                  </a:lnTo>
                  <a:lnTo>
                    <a:pt x="346" y="122"/>
                  </a:lnTo>
                  <a:lnTo>
                    <a:pt x="330" y="136"/>
                  </a:lnTo>
                  <a:lnTo>
                    <a:pt x="326" y="136"/>
                  </a:lnTo>
                  <a:lnTo>
                    <a:pt x="318" y="138"/>
                  </a:lnTo>
                  <a:lnTo>
                    <a:pt x="316" y="142"/>
                  </a:lnTo>
                  <a:lnTo>
                    <a:pt x="312" y="144"/>
                  </a:lnTo>
                  <a:lnTo>
                    <a:pt x="302" y="142"/>
                  </a:lnTo>
                  <a:lnTo>
                    <a:pt x="292" y="144"/>
                  </a:lnTo>
                  <a:lnTo>
                    <a:pt x="290" y="152"/>
                  </a:lnTo>
                  <a:lnTo>
                    <a:pt x="288" y="158"/>
                  </a:lnTo>
                  <a:lnTo>
                    <a:pt x="266" y="176"/>
                  </a:lnTo>
                  <a:lnTo>
                    <a:pt x="262" y="176"/>
                  </a:lnTo>
                  <a:lnTo>
                    <a:pt x="260" y="172"/>
                  </a:lnTo>
                  <a:lnTo>
                    <a:pt x="270" y="160"/>
                  </a:lnTo>
                  <a:lnTo>
                    <a:pt x="270" y="154"/>
                  </a:lnTo>
                  <a:lnTo>
                    <a:pt x="258" y="154"/>
                  </a:lnTo>
                  <a:lnTo>
                    <a:pt x="254" y="166"/>
                  </a:lnTo>
                  <a:lnTo>
                    <a:pt x="248" y="170"/>
                  </a:lnTo>
                  <a:lnTo>
                    <a:pt x="244" y="164"/>
                  </a:lnTo>
                  <a:lnTo>
                    <a:pt x="242" y="154"/>
                  </a:lnTo>
                  <a:lnTo>
                    <a:pt x="240" y="156"/>
                  </a:lnTo>
                  <a:lnTo>
                    <a:pt x="238" y="170"/>
                  </a:lnTo>
                  <a:lnTo>
                    <a:pt x="228" y="184"/>
                  </a:lnTo>
                  <a:lnTo>
                    <a:pt x="224" y="198"/>
                  </a:lnTo>
                  <a:lnTo>
                    <a:pt x="220" y="206"/>
                  </a:lnTo>
                  <a:lnTo>
                    <a:pt x="210" y="222"/>
                  </a:lnTo>
                  <a:lnTo>
                    <a:pt x="210" y="232"/>
                  </a:lnTo>
                  <a:lnTo>
                    <a:pt x="208" y="236"/>
                  </a:lnTo>
                  <a:lnTo>
                    <a:pt x="198" y="230"/>
                  </a:lnTo>
                  <a:lnTo>
                    <a:pt x="194" y="218"/>
                  </a:lnTo>
                  <a:lnTo>
                    <a:pt x="198" y="214"/>
                  </a:lnTo>
                  <a:lnTo>
                    <a:pt x="200" y="208"/>
                  </a:lnTo>
                  <a:lnTo>
                    <a:pt x="198" y="208"/>
                  </a:lnTo>
                  <a:lnTo>
                    <a:pt x="186" y="210"/>
                  </a:lnTo>
                  <a:lnTo>
                    <a:pt x="184" y="208"/>
                  </a:lnTo>
                  <a:lnTo>
                    <a:pt x="188" y="184"/>
                  </a:lnTo>
                  <a:lnTo>
                    <a:pt x="186" y="176"/>
                  </a:lnTo>
                  <a:lnTo>
                    <a:pt x="172" y="168"/>
                  </a:lnTo>
                  <a:lnTo>
                    <a:pt x="162" y="166"/>
                  </a:lnTo>
                  <a:lnTo>
                    <a:pt x="162" y="162"/>
                  </a:lnTo>
                  <a:lnTo>
                    <a:pt x="166" y="160"/>
                  </a:lnTo>
                  <a:lnTo>
                    <a:pt x="160" y="156"/>
                  </a:lnTo>
                  <a:lnTo>
                    <a:pt x="150" y="152"/>
                  </a:lnTo>
                  <a:lnTo>
                    <a:pt x="134" y="150"/>
                  </a:lnTo>
                  <a:lnTo>
                    <a:pt x="130" y="150"/>
                  </a:lnTo>
                  <a:lnTo>
                    <a:pt x="126" y="154"/>
                  </a:lnTo>
                  <a:lnTo>
                    <a:pt x="124" y="150"/>
                  </a:lnTo>
                  <a:lnTo>
                    <a:pt x="114" y="150"/>
                  </a:lnTo>
                  <a:lnTo>
                    <a:pt x="100" y="138"/>
                  </a:lnTo>
                  <a:lnTo>
                    <a:pt x="92" y="138"/>
                  </a:lnTo>
                  <a:lnTo>
                    <a:pt x="28" y="126"/>
                  </a:lnTo>
                  <a:lnTo>
                    <a:pt x="22" y="122"/>
                  </a:lnTo>
                  <a:lnTo>
                    <a:pt x="20" y="112"/>
                  </a:lnTo>
                  <a:lnTo>
                    <a:pt x="14" y="108"/>
                  </a:lnTo>
                  <a:lnTo>
                    <a:pt x="4" y="106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95" name="Freeform 26"/>
            <p:cNvSpPr>
              <a:spLocks/>
            </p:cNvSpPr>
            <p:nvPr/>
          </p:nvSpPr>
          <p:spPr bwMode="grayWhite">
            <a:xfrm>
              <a:off x="3640" y="1424"/>
              <a:ext cx="285" cy="389"/>
            </a:xfrm>
            <a:custGeom>
              <a:avLst/>
              <a:gdLst>
                <a:gd name="T0" fmla="*/ 7 w 306"/>
                <a:gd name="T1" fmla="*/ 6 h 420"/>
                <a:gd name="T2" fmla="*/ 7 w 306"/>
                <a:gd name="T3" fmla="*/ 6 h 420"/>
                <a:gd name="T4" fmla="*/ 7 w 306"/>
                <a:gd name="T5" fmla="*/ 6 h 420"/>
                <a:gd name="T6" fmla="*/ 7 w 306"/>
                <a:gd name="T7" fmla="*/ 6 h 420"/>
                <a:gd name="T8" fmla="*/ 7 w 306"/>
                <a:gd name="T9" fmla="*/ 6 h 420"/>
                <a:gd name="T10" fmla="*/ 7 w 306"/>
                <a:gd name="T11" fmla="*/ 6 h 420"/>
                <a:gd name="T12" fmla="*/ 7 w 306"/>
                <a:gd name="T13" fmla="*/ 6 h 420"/>
                <a:gd name="T14" fmla="*/ 7 w 306"/>
                <a:gd name="T15" fmla="*/ 6 h 420"/>
                <a:gd name="T16" fmla="*/ 7 w 306"/>
                <a:gd name="T17" fmla="*/ 6 h 420"/>
                <a:gd name="T18" fmla="*/ 7 w 306"/>
                <a:gd name="T19" fmla="*/ 6 h 420"/>
                <a:gd name="T20" fmla="*/ 7 w 306"/>
                <a:gd name="T21" fmla="*/ 6 h 420"/>
                <a:gd name="T22" fmla="*/ 7 w 306"/>
                <a:gd name="T23" fmla="*/ 6 h 420"/>
                <a:gd name="T24" fmla="*/ 7 w 306"/>
                <a:gd name="T25" fmla="*/ 6 h 420"/>
                <a:gd name="T26" fmla="*/ 7 w 306"/>
                <a:gd name="T27" fmla="*/ 6 h 420"/>
                <a:gd name="T28" fmla="*/ 7 w 306"/>
                <a:gd name="T29" fmla="*/ 6 h 420"/>
                <a:gd name="T30" fmla="*/ 7 w 306"/>
                <a:gd name="T31" fmla="*/ 6 h 420"/>
                <a:gd name="T32" fmla="*/ 7 w 306"/>
                <a:gd name="T33" fmla="*/ 6 h 420"/>
                <a:gd name="T34" fmla="*/ 7 w 306"/>
                <a:gd name="T35" fmla="*/ 6 h 420"/>
                <a:gd name="T36" fmla="*/ 7 w 306"/>
                <a:gd name="T37" fmla="*/ 6 h 420"/>
                <a:gd name="T38" fmla="*/ 7 w 306"/>
                <a:gd name="T39" fmla="*/ 6 h 420"/>
                <a:gd name="T40" fmla="*/ 7 w 306"/>
                <a:gd name="T41" fmla="*/ 6 h 420"/>
                <a:gd name="T42" fmla="*/ 7 w 306"/>
                <a:gd name="T43" fmla="*/ 6 h 420"/>
                <a:gd name="T44" fmla="*/ 7 w 306"/>
                <a:gd name="T45" fmla="*/ 6 h 420"/>
                <a:gd name="T46" fmla="*/ 7 w 306"/>
                <a:gd name="T47" fmla="*/ 6 h 420"/>
                <a:gd name="T48" fmla="*/ 7 w 306"/>
                <a:gd name="T49" fmla="*/ 6 h 420"/>
                <a:gd name="T50" fmla="*/ 7 w 306"/>
                <a:gd name="T51" fmla="*/ 6 h 420"/>
                <a:gd name="T52" fmla="*/ 7 w 306"/>
                <a:gd name="T53" fmla="*/ 6 h 420"/>
                <a:gd name="T54" fmla="*/ 7 w 306"/>
                <a:gd name="T55" fmla="*/ 6 h 420"/>
                <a:gd name="T56" fmla="*/ 7 w 306"/>
                <a:gd name="T57" fmla="*/ 6 h 420"/>
                <a:gd name="T58" fmla="*/ 7 w 306"/>
                <a:gd name="T59" fmla="*/ 6 h 420"/>
                <a:gd name="T60" fmla="*/ 7 w 306"/>
                <a:gd name="T61" fmla="*/ 6 h 420"/>
                <a:gd name="T62" fmla="*/ 7 w 306"/>
                <a:gd name="T63" fmla="*/ 6 h 420"/>
                <a:gd name="T64" fmla="*/ 7 w 306"/>
                <a:gd name="T65" fmla="*/ 6 h 420"/>
                <a:gd name="T66" fmla="*/ 7 w 306"/>
                <a:gd name="T67" fmla="*/ 6 h 420"/>
                <a:gd name="T68" fmla="*/ 7 w 306"/>
                <a:gd name="T69" fmla="*/ 6 h 420"/>
                <a:gd name="T70" fmla="*/ 7 w 306"/>
                <a:gd name="T71" fmla="*/ 6 h 420"/>
                <a:gd name="T72" fmla="*/ 7 w 306"/>
                <a:gd name="T73" fmla="*/ 6 h 420"/>
                <a:gd name="T74" fmla="*/ 7 w 306"/>
                <a:gd name="T75" fmla="*/ 6 h 420"/>
                <a:gd name="T76" fmla="*/ 7 w 306"/>
                <a:gd name="T77" fmla="*/ 6 h 420"/>
                <a:gd name="T78" fmla="*/ 7 w 306"/>
                <a:gd name="T79" fmla="*/ 6 h 420"/>
                <a:gd name="T80" fmla="*/ 7 w 306"/>
                <a:gd name="T81" fmla="*/ 6 h 420"/>
                <a:gd name="T82" fmla="*/ 7 w 306"/>
                <a:gd name="T83" fmla="*/ 6 h 420"/>
                <a:gd name="T84" fmla="*/ 7 w 306"/>
                <a:gd name="T85" fmla="*/ 6 h 420"/>
                <a:gd name="T86" fmla="*/ 7 w 306"/>
                <a:gd name="T87" fmla="*/ 6 h 420"/>
                <a:gd name="T88" fmla="*/ 7 w 306"/>
                <a:gd name="T89" fmla="*/ 6 h 420"/>
                <a:gd name="T90" fmla="*/ 4 w 306"/>
                <a:gd name="T91" fmla="*/ 6 h 420"/>
                <a:gd name="T92" fmla="*/ 7 w 306"/>
                <a:gd name="T93" fmla="*/ 6 h 420"/>
                <a:gd name="T94" fmla="*/ 7 w 306"/>
                <a:gd name="T95" fmla="*/ 6 h 420"/>
                <a:gd name="T96" fmla="*/ 7 w 306"/>
                <a:gd name="T97" fmla="*/ 6 h 420"/>
                <a:gd name="T98" fmla="*/ 7 w 306"/>
                <a:gd name="T99" fmla="*/ 6 h 420"/>
                <a:gd name="T100" fmla="*/ 7 w 306"/>
                <a:gd name="T101" fmla="*/ 6 h 420"/>
                <a:gd name="T102" fmla="*/ 7 w 306"/>
                <a:gd name="T103" fmla="*/ 6 h 420"/>
                <a:gd name="T104" fmla="*/ 7 w 306"/>
                <a:gd name="T105" fmla="*/ 6 h 420"/>
                <a:gd name="T106" fmla="*/ 0 w 306"/>
                <a:gd name="T107" fmla="*/ 6 h 4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6"/>
                <a:gd name="T163" fmla="*/ 0 h 420"/>
                <a:gd name="T164" fmla="*/ 306 w 306"/>
                <a:gd name="T165" fmla="*/ 420 h 4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6" h="420">
                  <a:moveTo>
                    <a:pt x="0" y="420"/>
                  </a:moveTo>
                  <a:lnTo>
                    <a:pt x="154" y="402"/>
                  </a:lnTo>
                  <a:lnTo>
                    <a:pt x="154" y="406"/>
                  </a:lnTo>
                  <a:lnTo>
                    <a:pt x="250" y="392"/>
                  </a:lnTo>
                  <a:lnTo>
                    <a:pt x="252" y="388"/>
                  </a:lnTo>
                  <a:lnTo>
                    <a:pt x="264" y="366"/>
                  </a:lnTo>
                  <a:lnTo>
                    <a:pt x="268" y="360"/>
                  </a:lnTo>
                  <a:lnTo>
                    <a:pt x="266" y="344"/>
                  </a:lnTo>
                  <a:lnTo>
                    <a:pt x="272" y="330"/>
                  </a:lnTo>
                  <a:lnTo>
                    <a:pt x="284" y="322"/>
                  </a:lnTo>
                  <a:lnTo>
                    <a:pt x="284" y="308"/>
                  </a:lnTo>
                  <a:lnTo>
                    <a:pt x="286" y="306"/>
                  </a:lnTo>
                  <a:lnTo>
                    <a:pt x="286" y="298"/>
                  </a:lnTo>
                  <a:lnTo>
                    <a:pt x="294" y="292"/>
                  </a:lnTo>
                  <a:lnTo>
                    <a:pt x="296" y="300"/>
                  </a:lnTo>
                  <a:lnTo>
                    <a:pt x="298" y="300"/>
                  </a:lnTo>
                  <a:lnTo>
                    <a:pt x="304" y="298"/>
                  </a:lnTo>
                  <a:lnTo>
                    <a:pt x="306" y="294"/>
                  </a:lnTo>
                  <a:lnTo>
                    <a:pt x="306" y="286"/>
                  </a:lnTo>
                  <a:lnTo>
                    <a:pt x="304" y="274"/>
                  </a:lnTo>
                  <a:lnTo>
                    <a:pt x="306" y="256"/>
                  </a:lnTo>
                  <a:lnTo>
                    <a:pt x="302" y="246"/>
                  </a:lnTo>
                  <a:lnTo>
                    <a:pt x="298" y="222"/>
                  </a:lnTo>
                  <a:lnTo>
                    <a:pt x="276" y="166"/>
                  </a:lnTo>
                  <a:lnTo>
                    <a:pt x="256" y="158"/>
                  </a:lnTo>
                  <a:lnTo>
                    <a:pt x="246" y="164"/>
                  </a:lnTo>
                  <a:lnTo>
                    <a:pt x="236" y="174"/>
                  </a:lnTo>
                  <a:lnTo>
                    <a:pt x="210" y="212"/>
                  </a:lnTo>
                  <a:lnTo>
                    <a:pt x="208" y="212"/>
                  </a:lnTo>
                  <a:lnTo>
                    <a:pt x="206" y="210"/>
                  </a:lnTo>
                  <a:lnTo>
                    <a:pt x="196" y="206"/>
                  </a:lnTo>
                  <a:lnTo>
                    <a:pt x="192" y="202"/>
                  </a:lnTo>
                  <a:lnTo>
                    <a:pt x="190" y="194"/>
                  </a:lnTo>
                  <a:lnTo>
                    <a:pt x="192" y="178"/>
                  </a:lnTo>
                  <a:lnTo>
                    <a:pt x="196" y="172"/>
                  </a:lnTo>
                  <a:lnTo>
                    <a:pt x="210" y="164"/>
                  </a:lnTo>
                  <a:lnTo>
                    <a:pt x="212" y="158"/>
                  </a:lnTo>
                  <a:lnTo>
                    <a:pt x="212" y="152"/>
                  </a:lnTo>
                  <a:lnTo>
                    <a:pt x="214" y="146"/>
                  </a:lnTo>
                  <a:lnTo>
                    <a:pt x="220" y="142"/>
                  </a:lnTo>
                  <a:lnTo>
                    <a:pt x="226" y="130"/>
                  </a:lnTo>
                  <a:lnTo>
                    <a:pt x="226" y="104"/>
                  </a:lnTo>
                  <a:lnTo>
                    <a:pt x="222" y="92"/>
                  </a:lnTo>
                  <a:lnTo>
                    <a:pt x="218" y="86"/>
                  </a:lnTo>
                  <a:lnTo>
                    <a:pt x="210" y="76"/>
                  </a:lnTo>
                  <a:lnTo>
                    <a:pt x="208" y="72"/>
                  </a:lnTo>
                  <a:lnTo>
                    <a:pt x="210" y="66"/>
                  </a:lnTo>
                  <a:lnTo>
                    <a:pt x="218" y="62"/>
                  </a:lnTo>
                  <a:lnTo>
                    <a:pt x="220" y="60"/>
                  </a:lnTo>
                  <a:lnTo>
                    <a:pt x="210" y="42"/>
                  </a:lnTo>
                  <a:lnTo>
                    <a:pt x="202" y="38"/>
                  </a:lnTo>
                  <a:lnTo>
                    <a:pt x="176" y="26"/>
                  </a:lnTo>
                  <a:lnTo>
                    <a:pt x="158" y="24"/>
                  </a:lnTo>
                  <a:lnTo>
                    <a:pt x="150" y="16"/>
                  </a:lnTo>
                  <a:lnTo>
                    <a:pt x="136" y="12"/>
                  </a:lnTo>
                  <a:lnTo>
                    <a:pt x="122" y="8"/>
                  </a:lnTo>
                  <a:lnTo>
                    <a:pt x="112" y="0"/>
                  </a:lnTo>
                  <a:lnTo>
                    <a:pt x="106" y="6"/>
                  </a:lnTo>
                  <a:lnTo>
                    <a:pt x="98" y="10"/>
                  </a:lnTo>
                  <a:lnTo>
                    <a:pt x="90" y="24"/>
                  </a:lnTo>
                  <a:lnTo>
                    <a:pt x="90" y="34"/>
                  </a:lnTo>
                  <a:lnTo>
                    <a:pt x="92" y="38"/>
                  </a:lnTo>
                  <a:lnTo>
                    <a:pt x="94" y="40"/>
                  </a:lnTo>
                  <a:lnTo>
                    <a:pt x="96" y="44"/>
                  </a:lnTo>
                  <a:lnTo>
                    <a:pt x="94" y="46"/>
                  </a:lnTo>
                  <a:lnTo>
                    <a:pt x="88" y="48"/>
                  </a:lnTo>
                  <a:lnTo>
                    <a:pt x="82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74" y="80"/>
                  </a:lnTo>
                  <a:lnTo>
                    <a:pt x="76" y="90"/>
                  </a:lnTo>
                  <a:lnTo>
                    <a:pt x="70" y="102"/>
                  </a:lnTo>
                  <a:lnTo>
                    <a:pt x="60" y="106"/>
                  </a:lnTo>
                  <a:lnTo>
                    <a:pt x="58" y="98"/>
                  </a:lnTo>
                  <a:lnTo>
                    <a:pt x="62" y="88"/>
                  </a:lnTo>
                  <a:lnTo>
                    <a:pt x="58" y="76"/>
                  </a:lnTo>
                  <a:lnTo>
                    <a:pt x="60" y="72"/>
                  </a:lnTo>
                  <a:lnTo>
                    <a:pt x="58" y="70"/>
                  </a:lnTo>
                  <a:lnTo>
                    <a:pt x="56" y="72"/>
                  </a:lnTo>
                  <a:lnTo>
                    <a:pt x="50" y="78"/>
                  </a:lnTo>
                  <a:lnTo>
                    <a:pt x="50" y="90"/>
                  </a:lnTo>
                  <a:lnTo>
                    <a:pt x="46" y="94"/>
                  </a:lnTo>
                  <a:lnTo>
                    <a:pt x="40" y="94"/>
                  </a:lnTo>
                  <a:lnTo>
                    <a:pt x="32" y="102"/>
                  </a:lnTo>
                  <a:lnTo>
                    <a:pt x="28" y="110"/>
                  </a:lnTo>
                  <a:lnTo>
                    <a:pt x="28" y="114"/>
                  </a:lnTo>
                  <a:lnTo>
                    <a:pt x="18" y="124"/>
                  </a:lnTo>
                  <a:lnTo>
                    <a:pt x="18" y="140"/>
                  </a:lnTo>
                  <a:lnTo>
                    <a:pt x="18" y="156"/>
                  </a:lnTo>
                  <a:lnTo>
                    <a:pt x="16" y="168"/>
                  </a:lnTo>
                  <a:lnTo>
                    <a:pt x="10" y="182"/>
                  </a:lnTo>
                  <a:lnTo>
                    <a:pt x="4" y="188"/>
                  </a:lnTo>
                  <a:lnTo>
                    <a:pt x="6" y="196"/>
                  </a:lnTo>
                  <a:lnTo>
                    <a:pt x="12" y="220"/>
                  </a:lnTo>
                  <a:lnTo>
                    <a:pt x="8" y="232"/>
                  </a:lnTo>
                  <a:lnTo>
                    <a:pt x="14" y="244"/>
                  </a:lnTo>
                  <a:lnTo>
                    <a:pt x="28" y="272"/>
                  </a:lnTo>
                  <a:lnTo>
                    <a:pt x="38" y="296"/>
                  </a:lnTo>
                  <a:lnTo>
                    <a:pt x="38" y="318"/>
                  </a:lnTo>
                  <a:lnTo>
                    <a:pt x="42" y="322"/>
                  </a:lnTo>
                  <a:lnTo>
                    <a:pt x="42" y="326"/>
                  </a:lnTo>
                  <a:lnTo>
                    <a:pt x="40" y="328"/>
                  </a:lnTo>
                  <a:lnTo>
                    <a:pt x="38" y="350"/>
                  </a:lnTo>
                  <a:lnTo>
                    <a:pt x="34" y="364"/>
                  </a:lnTo>
                  <a:lnTo>
                    <a:pt x="28" y="378"/>
                  </a:lnTo>
                  <a:lnTo>
                    <a:pt x="16" y="408"/>
                  </a:lnTo>
                  <a:lnTo>
                    <a:pt x="4" y="416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96" name="Freeform 27"/>
            <p:cNvSpPr>
              <a:spLocks/>
            </p:cNvSpPr>
            <p:nvPr/>
          </p:nvSpPr>
          <p:spPr bwMode="grayWhite">
            <a:xfrm>
              <a:off x="3373" y="1292"/>
              <a:ext cx="447" cy="218"/>
            </a:xfrm>
            <a:custGeom>
              <a:avLst/>
              <a:gdLst>
                <a:gd name="T0" fmla="*/ 7 w 480"/>
                <a:gd name="T1" fmla="*/ 6 h 236"/>
                <a:gd name="T2" fmla="*/ 7 w 480"/>
                <a:gd name="T3" fmla="*/ 6 h 236"/>
                <a:gd name="T4" fmla="*/ 7 w 480"/>
                <a:gd name="T5" fmla="*/ 6 h 236"/>
                <a:gd name="T6" fmla="*/ 7 w 480"/>
                <a:gd name="T7" fmla="*/ 4 h 236"/>
                <a:gd name="T8" fmla="*/ 7 w 480"/>
                <a:gd name="T9" fmla="*/ 4 h 236"/>
                <a:gd name="T10" fmla="*/ 7 w 480"/>
                <a:gd name="T11" fmla="*/ 6 h 236"/>
                <a:gd name="T12" fmla="*/ 7 w 480"/>
                <a:gd name="T13" fmla="*/ 6 h 236"/>
                <a:gd name="T14" fmla="*/ 7 w 480"/>
                <a:gd name="T15" fmla="*/ 6 h 236"/>
                <a:gd name="T16" fmla="*/ 7 w 480"/>
                <a:gd name="T17" fmla="*/ 6 h 236"/>
                <a:gd name="T18" fmla="*/ 7 w 480"/>
                <a:gd name="T19" fmla="*/ 6 h 236"/>
                <a:gd name="T20" fmla="*/ 7 w 480"/>
                <a:gd name="T21" fmla="*/ 6 h 236"/>
                <a:gd name="T22" fmla="*/ 7 w 480"/>
                <a:gd name="T23" fmla="*/ 6 h 236"/>
                <a:gd name="T24" fmla="*/ 7 w 480"/>
                <a:gd name="T25" fmla="*/ 6 h 236"/>
                <a:gd name="T26" fmla="*/ 7 w 480"/>
                <a:gd name="T27" fmla="*/ 6 h 236"/>
                <a:gd name="T28" fmla="*/ 7 w 480"/>
                <a:gd name="T29" fmla="*/ 6 h 236"/>
                <a:gd name="T30" fmla="*/ 7 w 480"/>
                <a:gd name="T31" fmla="*/ 6 h 236"/>
                <a:gd name="T32" fmla="*/ 7 w 480"/>
                <a:gd name="T33" fmla="*/ 6 h 236"/>
                <a:gd name="T34" fmla="*/ 7 w 480"/>
                <a:gd name="T35" fmla="*/ 6 h 236"/>
                <a:gd name="T36" fmla="*/ 7 w 480"/>
                <a:gd name="T37" fmla="*/ 6 h 236"/>
                <a:gd name="T38" fmla="*/ 7 w 480"/>
                <a:gd name="T39" fmla="*/ 6 h 236"/>
                <a:gd name="T40" fmla="*/ 7 w 480"/>
                <a:gd name="T41" fmla="*/ 6 h 236"/>
                <a:gd name="T42" fmla="*/ 7 w 480"/>
                <a:gd name="T43" fmla="*/ 6 h 236"/>
                <a:gd name="T44" fmla="*/ 7 w 480"/>
                <a:gd name="T45" fmla="*/ 6 h 236"/>
                <a:gd name="T46" fmla="*/ 7 w 480"/>
                <a:gd name="T47" fmla="*/ 6 h 236"/>
                <a:gd name="T48" fmla="*/ 7 w 480"/>
                <a:gd name="T49" fmla="*/ 6 h 236"/>
                <a:gd name="T50" fmla="*/ 7 w 480"/>
                <a:gd name="T51" fmla="*/ 6 h 236"/>
                <a:gd name="T52" fmla="*/ 7 w 480"/>
                <a:gd name="T53" fmla="*/ 6 h 236"/>
                <a:gd name="T54" fmla="*/ 7 w 480"/>
                <a:gd name="T55" fmla="*/ 6 h 236"/>
                <a:gd name="T56" fmla="*/ 7 w 480"/>
                <a:gd name="T57" fmla="*/ 6 h 236"/>
                <a:gd name="T58" fmla="*/ 7 w 480"/>
                <a:gd name="T59" fmla="*/ 6 h 236"/>
                <a:gd name="T60" fmla="*/ 7 w 480"/>
                <a:gd name="T61" fmla="*/ 6 h 236"/>
                <a:gd name="T62" fmla="*/ 7 w 480"/>
                <a:gd name="T63" fmla="*/ 6 h 236"/>
                <a:gd name="T64" fmla="*/ 7 w 480"/>
                <a:gd name="T65" fmla="*/ 6 h 236"/>
                <a:gd name="T66" fmla="*/ 7 w 480"/>
                <a:gd name="T67" fmla="*/ 6 h 236"/>
                <a:gd name="T68" fmla="*/ 7 w 480"/>
                <a:gd name="T69" fmla="*/ 6 h 236"/>
                <a:gd name="T70" fmla="*/ 7 w 480"/>
                <a:gd name="T71" fmla="*/ 6 h 236"/>
                <a:gd name="T72" fmla="*/ 7 w 480"/>
                <a:gd name="T73" fmla="*/ 6 h 236"/>
                <a:gd name="T74" fmla="*/ 7 w 480"/>
                <a:gd name="T75" fmla="*/ 6 h 236"/>
                <a:gd name="T76" fmla="*/ 7 w 480"/>
                <a:gd name="T77" fmla="*/ 6 h 236"/>
                <a:gd name="T78" fmla="*/ 7 w 480"/>
                <a:gd name="T79" fmla="*/ 6 h 236"/>
                <a:gd name="T80" fmla="*/ 7 w 480"/>
                <a:gd name="T81" fmla="*/ 6 h 236"/>
                <a:gd name="T82" fmla="*/ 7 w 480"/>
                <a:gd name="T83" fmla="*/ 6 h 236"/>
                <a:gd name="T84" fmla="*/ 7 w 480"/>
                <a:gd name="T85" fmla="*/ 6 h 236"/>
                <a:gd name="T86" fmla="*/ 0 w 480"/>
                <a:gd name="T87" fmla="*/ 6 h 2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80"/>
                <a:gd name="T133" fmla="*/ 0 h 236"/>
                <a:gd name="T134" fmla="*/ 480 w 480"/>
                <a:gd name="T135" fmla="*/ 236 h 2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80" h="236">
                  <a:moveTo>
                    <a:pt x="0" y="100"/>
                  </a:moveTo>
                  <a:lnTo>
                    <a:pt x="14" y="96"/>
                  </a:lnTo>
                  <a:lnTo>
                    <a:pt x="22" y="92"/>
                  </a:lnTo>
                  <a:lnTo>
                    <a:pt x="36" y="82"/>
                  </a:lnTo>
                  <a:lnTo>
                    <a:pt x="40" y="76"/>
                  </a:lnTo>
                  <a:lnTo>
                    <a:pt x="46" y="74"/>
                  </a:lnTo>
                  <a:lnTo>
                    <a:pt x="72" y="64"/>
                  </a:lnTo>
                  <a:lnTo>
                    <a:pt x="90" y="54"/>
                  </a:lnTo>
                  <a:lnTo>
                    <a:pt x="112" y="32"/>
                  </a:lnTo>
                  <a:lnTo>
                    <a:pt x="120" y="30"/>
                  </a:lnTo>
                  <a:lnTo>
                    <a:pt x="138" y="10"/>
                  </a:lnTo>
                  <a:lnTo>
                    <a:pt x="150" y="4"/>
                  </a:lnTo>
                  <a:lnTo>
                    <a:pt x="172" y="0"/>
                  </a:lnTo>
                  <a:lnTo>
                    <a:pt x="176" y="2"/>
                  </a:lnTo>
                  <a:lnTo>
                    <a:pt x="178" y="4"/>
                  </a:lnTo>
                  <a:lnTo>
                    <a:pt x="166" y="12"/>
                  </a:lnTo>
                  <a:lnTo>
                    <a:pt x="162" y="12"/>
                  </a:lnTo>
                  <a:lnTo>
                    <a:pt x="158" y="22"/>
                  </a:lnTo>
                  <a:lnTo>
                    <a:pt x="144" y="38"/>
                  </a:lnTo>
                  <a:lnTo>
                    <a:pt x="138" y="44"/>
                  </a:lnTo>
                  <a:lnTo>
                    <a:pt x="134" y="50"/>
                  </a:lnTo>
                  <a:lnTo>
                    <a:pt x="130" y="64"/>
                  </a:lnTo>
                  <a:lnTo>
                    <a:pt x="132" y="74"/>
                  </a:lnTo>
                  <a:lnTo>
                    <a:pt x="134" y="68"/>
                  </a:lnTo>
                  <a:lnTo>
                    <a:pt x="148" y="58"/>
                  </a:lnTo>
                  <a:lnTo>
                    <a:pt x="156" y="58"/>
                  </a:lnTo>
                  <a:lnTo>
                    <a:pt x="162" y="56"/>
                  </a:lnTo>
                  <a:lnTo>
                    <a:pt x="190" y="68"/>
                  </a:lnTo>
                  <a:lnTo>
                    <a:pt x="210" y="92"/>
                  </a:lnTo>
                  <a:lnTo>
                    <a:pt x="228" y="90"/>
                  </a:lnTo>
                  <a:lnTo>
                    <a:pt x="236" y="90"/>
                  </a:lnTo>
                  <a:lnTo>
                    <a:pt x="242" y="94"/>
                  </a:lnTo>
                  <a:lnTo>
                    <a:pt x="248" y="94"/>
                  </a:lnTo>
                  <a:lnTo>
                    <a:pt x="250" y="94"/>
                  </a:lnTo>
                  <a:lnTo>
                    <a:pt x="256" y="96"/>
                  </a:lnTo>
                  <a:lnTo>
                    <a:pt x="256" y="98"/>
                  </a:lnTo>
                  <a:lnTo>
                    <a:pt x="260" y="96"/>
                  </a:lnTo>
                  <a:lnTo>
                    <a:pt x="264" y="90"/>
                  </a:lnTo>
                  <a:lnTo>
                    <a:pt x="282" y="76"/>
                  </a:lnTo>
                  <a:lnTo>
                    <a:pt x="344" y="60"/>
                  </a:lnTo>
                  <a:lnTo>
                    <a:pt x="362" y="50"/>
                  </a:lnTo>
                  <a:lnTo>
                    <a:pt x="368" y="48"/>
                  </a:lnTo>
                  <a:lnTo>
                    <a:pt x="372" y="52"/>
                  </a:lnTo>
                  <a:lnTo>
                    <a:pt x="368" y="60"/>
                  </a:lnTo>
                  <a:lnTo>
                    <a:pt x="368" y="66"/>
                  </a:lnTo>
                  <a:lnTo>
                    <a:pt x="376" y="80"/>
                  </a:lnTo>
                  <a:lnTo>
                    <a:pt x="380" y="82"/>
                  </a:lnTo>
                  <a:lnTo>
                    <a:pt x="382" y="80"/>
                  </a:lnTo>
                  <a:lnTo>
                    <a:pt x="394" y="82"/>
                  </a:lnTo>
                  <a:lnTo>
                    <a:pt x="398" y="78"/>
                  </a:lnTo>
                  <a:lnTo>
                    <a:pt x="418" y="76"/>
                  </a:lnTo>
                  <a:lnTo>
                    <a:pt x="426" y="82"/>
                  </a:lnTo>
                  <a:lnTo>
                    <a:pt x="434" y="98"/>
                  </a:lnTo>
                  <a:lnTo>
                    <a:pt x="440" y="104"/>
                  </a:lnTo>
                  <a:lnTo>
                    <a:pt x="456" y="110"/>
                  </a:lnTo>
                  <a:lnTo>
                    <a:pt x="470" y="106"/>
                  </a:lnTo>
                  <a:lnTo>
                    <a:pt x="476" y="108"/>
                  </a:lnTo>
                  <a:lnTo>
                    <a:pt x="480" y="110"/>
                  </a:lnTo>
                  <a:lnTo>
                    <a:pt x="480" y="116"/>
                  </a:lnTo>
                  <a:lnTo>
                    <a:pt x="474" y="122"/>
                  </a:lnTo>
                  <a:lnTo>
                    <a:pt x="464" y="124"/>
                  </a:lnTo>
                  <a:lnTo>
                    <a:pt x="458" y="122"/>
                  </a:lnTo>
                  <a:lnTo>
                    <a:pt x="456" y="120"/>
                  </a:lnTo>
                  <a:lnTo>
                    <a:pt x="454" y="120"/>
                  </a:lnTo>
                  <a:lnTo>
                    <a:pt x="444" y="124"/>
                  </a:lnTo>
                  <a:lnTo>
                    <a:pt x="436" y="122"/>
                  </a:lnTo>
                  <a:lnTo>
                    <a:pt x="430" y="122"/>
                  </a:lnTo>
                  <a:lnTo>
                    <a:pt x="414" y="124"/>
                  </a:lnTo>
                  <a:lnTo>
                    <a:pt x="404" y="122"/>
                  </a:lnTo>
                  <a:lnTo>
                    <a:pt x="400" y="124"/>
                  </a:lnTo>
                  <a:lnTo>
                    <a:pt x="402" y="134"/>
                  </a:lnTo>
                  <a:lnTo>
                    <a:pt x="400" y="138"/>
                  </a:lnTo>
                  <a:lnTo>
                    <a:pt x="396" y="136"/>
                  </a:lnTo>
                  <a:lnTo>
                    <a:pt x="384" y="126"/>
                  </a:lnTo>
                  <a:lnTo>
                    <a:pt x="358" y="124"/>
                  </a:lnTo>
                  <a:lnTo>
                    <a:pt x="354" y="124"/>
                  </a:lnTo>
                  <a:lnTo>
                    <a:pt x="346" y="122"/>
                  </a:lnTo>
                  <a:lnTo>
                    <a:pt x="330" y="136"/>
                  </a:lnTo>
                  <a:lnTo>
                    <a:pt x="326" y="136"/>
                  </a:lnTo>
                  <a:lnTo>
                    <a:pt x="318" y="138"/>
                  </a:lnTo>
                  <a:lnTo>
                    <a:pt x="316" y="142"/>
                  </a:lnTo>
                  <a:lnTo>
                    <a:pt x="312" y="144"/>
                  </a:lnTo>
                  <a:lnTo>
                    <a:pt x="302" y="142"/>
                  </a:lnTo>
                  <a:lnTo>
                    <a:pt x="292" y="144"/>
                  </a:lnTo>
                  <a:lnTo>
                    <a:pt x="290" y="152"/>
                  </a:lnTo>
                  <a:lnTo>
                    <a:pt x="288" y="158"/>
                  </a:lnTo>
                  <a:lnTo>
                    <a:pt x="266" y="176"/>
                  </a:lnTo>
                  <a:lnTo>
                    <a:pt x="262" y="176"/>
                  </a:lnTo>
                  <a:lnTo>
                    <a:pt x="260" y="172"/>
                  </a:lnTo>
                  <a:lnTo>
                    <a:pt x="270" y="160"/>
                  </a:lnTo>
                  <a:lnTo>
                    <a:pt x="270" y="154"/>
                  </a:lnTo>
                  <a:lnTo>
                    <a:pt x="258" y="154"/>
                  </a:lnTo>
                  <a:lnTo>
                    <a:pt x="254" y="166"/>
                  </a:lnTo>
                  <a:lnTo>
                    <a:pt x="248" y="170"/>
                  </a:lnTo>
                  <a:lnTo>
                    <a:pt x="244" y="164"/>
                  </a:lnTo>
                  <a:lnTo>
                    <a:pt x="242" y="154"/>
                  </a:lnTo>
                  <a:lnTo>
                    <a:pt x="240" y="156"/>
                  </a:lnTo>
                  <a:lnTo>
                    <a:pt x="238" y="170"/>
                  </a:lnTo>
                  <a:lnTo>
                    <a:pt x="228" y="184"/>
                  </a:lnTo>
                  <a:lnTo>
                    <a:pt x="224" y="198"/>
                  </a:lnTo>
                  <a:lnTo>
                    <a:pt x="220" y="206"/>
                  </a:lnTo>
                  <a:lnTo>
                    <a:pt x="210" y="222"/>
                  </a:lnTo>
                  <a:lnTo>
                    <a:pt x="210" y="232"/>
                  </a:lnTo>
                  <a:lnTo>
                    <a:pt x="208" y="236"/>
                  </a:lnTo>
                  <a:lnTo>
                    <a:pt x="198" y="230"/>
                  </a:lnTo>
                  <a:lnTo>
                    <a:pt x="194" y="218"/>
                  </a:lnTo>
                  <a:lnTo>
                    <a:pt x="198" y="214"/>
                  </a:lnTo>
                  <a:lnTo>
                    <a:pt x="200" y="208"/>
                  </a:lnTo>
                  <a:lnTo>
                    <a:pt x="198" y="208"/>
                  </a:lnTo>
                  <a:lnTo>
                    <a:pt x="186" y="210"/>
                  </a:lnTo>
                  <a:lnTo>
                    <a:pt x="184" y="208"/>
                  </a:lnTo>
                  <a:lnTo>
                    <a:pt x="188" y="184"/>
                  </a:lnTo>
                  <a:lnTo>
                    <a:pt x="186" y="176"/>
                  </a:lnTo>
                  <a:lnTo>
                    <a:pt x="172" y="168"/>
                  </a:lnTo>
                  <a:lnTo>
                    <a:pt x="162" y="166"/>
                  </a:lnTo>
                  <a:lnTo>
                    <a:pt x="162" y="162"/>
                  </a:lnTo>
                  <a:lnTo>
                    <a:pt x="166" y="160"/>
                  </a:lnTo>
                  <a:lnTo>
                    <a:pt x="160" y="156"/>
                  </a:lnTo>
                  <a:lnTo>
                    <a:pt x="150" y="152"/>
                  </a:lnTo>
                  <a:lnTo>
                    <a:pt x="134" y="150"/>
                  </a:lnTo>
                  <a:lnTo>
                    <a:pt x="130" y="150"/>
                  </a:lnTo>
                  <a:lnTo>
                    <a:pt x="126" y="154"/>
                  </a:lnTo>
                  <a:lnTo>
                    <a:pt x="124" y="150"/>
                  </a:lnTo>
                  <a:lnTo>
                    <a:pt x="114" y="150"/>
                  </a:lnTo>
                  <a:lnTo>
                    <a:pt x="100" y="138"/>
                  </a:lnTo>
                  <a:lnTo>
                    <a:pt x="92" y="138"/>
                  </a:lnTo>
                  <a:lnTo>
                    <a:pt x="28" y="126"/>
                  </a:lnTo>
                  <a:lnTo>
                    <a:pt x="22" y="122"/>
                  </a:lnTo>
                  <a:lnTo>
                    <a:pt x="20" y="112"/>
                  </a:lnTo>
                  <a:lnTo>
                    <a:pt x="14" y="108"/>
                  </a:lnTo>
                  <a:lnTo>
                    <a:pt x="4" y="106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BADEDA"/>
            </a:solidFill>
            <a:ln w="6350" cap="flat" cmpd="sng">
              <a:solidFill>
                <a:srgbClr val="50A69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97" name="Freeform 28"/>
            <p:cNvSpPr>
              <a:spLocks/>
            </p:cNvSpPr>
            <p:nvPr/>
          </p:nvSpPr>
          <p:spPr bwMode="grayWhite">
            <a:xfrm>
              <a:off x="3591" y="1797"/>
              <a:ext cx="223" cy="389"/>
            </a:xfrm>
            <a:custGeom>
              <a:avLst/>
              <a:gdLst>
                <a:gd name="T0" fmla="*/ 7 w 240"/>
                <a:gd name="T1" fmla="*/ 6 h 420"/>
                <a:gd name="T2" fmla="*/ 7 w 240"/>
                <a:gd name="T3" fmla="*/ 6 h 420"/>
                <a:gd name="T4" fmla="*/ 7 w 240"/>
                <a:gd name="T5" fmla="*/ 6 h 420"/>
                <a:gd name="T6" fmla="*/ 7 w 240"/>
                <a:gd name="T7" fmla="*/ 6 h 420"/>
                <a:gd name="T8" fmla="*/ 7 w 240"/>
                <a:gd name="T9" fmla="*/ 6 h 420"/>
                <a:gd name="T10" fmla="*/ 7 w 240"/>
                <a:gd name="T11" fmla="*/ 6 h 420"/>
                <a:gd name="T12" fmla="*/ 7 w 240"/>
                <a:gd name="T13" fmla="*/ 6 h 420"/>
                <a:gd name="T14" fmla="*/ 7 w 240"/>
                <a:gd name="T15" fmla="*/ 6 h 420"/>
                <a:gd name="T16" fmla="*/ 7 w 240"/>
                <a:gd name="T17" fmla="*/ 6 h 420"/>
                <a:gd name="T18" fmla="*/ 7 w 240"/>
                <a:gd name="T19" fmla="*/ 6 h 420"/>
                <a:gd name="T20" fmla="*/ 6 w 240"/>
                <a:gd name="T21" fmla="*/ 6 h 420"/>
                <a:gd name="T22" fmla="*/ 6 w 240"/>
                <a:gd name="T23" fmla="*/ 6 h 420"/>
                <a:gd name="T24" fmla="*/ 0 w 240"/>
                <a:gd name="T25" fmla="*/ 6 h 420"/>
                <a:gd name="T26" fmla="*/ 0 w 240"/>
                <a:gd name="T27" fmla="*/ 6 h 420"/>
                <a:gd name="T28" fmla="*/ 2 w 240"/>
                <a:gd name="T29" fmla="*/ 6 h 420"/>
                <a:gd name="T30" fmla="*/ 2 w 240"/>
                <a:gd name="T31" fmla="*/ 6 h 420"/>
                <a:gd name="T32" fmla="*/ 7 w 240"/>
                <a:gd name="T33" fmla="*/ 6 h 420"/>
                <a:gd name="T34" fmla="*/ 7 w 240"/>
                <a:gd name="T35" fmla="*/ 6 h 420"/>
                <a:gd name="T36" fmla="*/ 7 w 240"/>
                <a:gd name="T37" fmla="*/ 6 h 420"/>
                <a:gd name="T38" fmla="*/ 7 w 240"/>
                <a:gd name="T39" fmla="*/ 6 h 420"/>
                <a:gd name="T40" fmla="*/ 7 w 240"/>
                <a:gd name="T41" fmla="*/ 6 h 420"/>
                <a:gd name="T42" fmla="*/ 7 w 240"/>
                <a:gd name="T43" fmla="*/ 6 h 420"/>
                <a:gd name="T44" fmla="*/ 7 w 240"/>
                <a:gd name="T45" fmla="*/ 6 h 420"/>
                <a:gd name="T46" fmla="*/ 7 w 240"/>
                <a:gd name="T47" fmla="*/ 6 h 420"/>
                <a:gd name="T48" fmla="*/ 7 w 240"/>
                <a:gd name="T49" fmla="*/ 6 h 420"/>
                <a:gd name="T50" fmla="*/ 7 w 240"/>
                <a:gd name="T51" fmla="*/ 6 h 420"/>
                <a:gd name="T52" fmla="*/ 7 w 240"/>
                <a:gd name="T53" fmla="*/ 6 h 420"/>
                <a:gd name="T54" fmla="*/ 7 w 240"/>
                <a:gd name="T55" fmla="*/ 6 h 420"/>
                <a:gd name="T56" fmla="*/ 7 w 240"/>
                <a:gd name="T57" fmla="*/ 6 h 420"/>
                <a:gd name="T58" fmla="*/ 7 w 240"/>
                <a:gd name="T59" fmla="*/ 6 h 420"/>
                <a:gd name="T60" fmla="*/ 7 w 240"/>
                <a:gd name="T61" fmla="*/ 6 h 420"/>
                <a:gd name="T62" fmla="*/ 7 w 240"/>
                <a:gd name="T63" fmla="*/ 6 h 420"/>
                <a:gd name="T64" fmla="*/ 7 w 240"/>
                <a:gd name="T65" fmla="*/ 6 h 420"/>
                <a:gd name="T66" fmla="*/ 7 w 240"/>
                <a:gd name="T67" fmla="*/ 6 h 420"/>
                <a:gd name="T68" fmla="*/ 7 w 240"/>
                <a:gd name="T69" fmla="*/ 6 h 420"/>
                <a:gd name="T70" fmla="*/ 7 w 240"/>
                <a:gd name="T71" fmla="*/ 6 h 420"/>
                <a:gd name="T72" fmla="*/ 7 w 240"/>
                <a:gd name="T73" fmla="*/ 6 h 420"/>
                <a:gd name="T74" fmla="*/ 7 w 240"/>
                <a:gd name="T75" fmla="*/ 6 h 420"/>
                <a:gd name="T76" fmla="*/ 7 w 240"/>
                <a:gd name="T77" fmla="*/ 6 h 420"/>
                <a:gd name="T78" fmla="*/ 7 w 240"/>
                <a:gd name="T79" fmla="*/ 6 h 420"/>
                <a:gd name="T80" fmla="*/ 7 w 240"/>
                <a:gd name="T81" fmla="*/ 6 h 420"/>
                <a:gd name="T82" fmla="*/ 7 w 240"/>
                <a:gd name="T83" fmla="*/ 6 h 420"/>
                <a:gd name="T84" fmla="*/ 7 w 240"/>
                <a:gd name="T85" fmla="*/ 6 h 420"/>
                <a:gd name="T86" fmla="*/ 7 w 240"/>
                <a:gd name="T87" fmla="*/ 6 h 420"/>
                <a:gd name="T88" fmla="*/ 7 w 240"/>
                <a:gd name="T89" fmla="*/ 6 h 420"/>
                <a:gd name="T90" fmla="*/ 7 w 240"/>
                <a:gd name="T91" fmla="*/ 6 h 420"/>
                <a:gd name="T92" fmla="*/ 7 w 240"/>
                <a:gd name="T93" fmla="*/ 4 h 420"/>
                <a:gd name="T94" fmla="*/ 7 w 240"/>
                <a:gd name="T95" fmla="*/ 0 h 420"/>
                <a:gd name="T96" fmla="*/ 7 w 240"/>
                <a:gd name="T97" fmla="*/ 6 h 420"/>
                <a:gd name="T98" fmla="*/ 7 w 240"/>
                <a:gd name="T99" fmla="*/ 6 h 420"/>
                <a:gd name="T100" fmla="*/ 7 w 240"/>
                <a:gd name="T101" fmla="*/ 6 h 420"/>
                <a:gd name="T102" fmla="*/ 7 w 240"/>
                <a:gd name="T103" fmla="*/ 6 h 420"/>
                <a:gd name="T104" fmla="*/ 7 w 240"/>
                <a:gd name="T105" fmla="*/ 6 h 420"/>
                <a:gd name="T106" fmla="*/ 7 w 240"/>
                <a:gd name="T107" fmla="*/ 6 h 4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0"/>
                <a:gd name="T163" fmla="*/ 0 h 420"/>
                <a:gd name="T164" fmla="*/ 240 w 240"/>
                <a:gd name="T165" fmla="*/ 420 h 4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0" h="420">
                  <a:moveTo>
                    <a:pt x="8" y="24"/>
                  </a:moveTo>
                  <a:lnTo>
                    <a:pt x="28" y="260"/>
                  </a:lnTo>
                  <a:lnTo>
                    <a:pt x="24" y="264"/>
                  </a:lnTo>
                  <a:lnTo>
                    <a:pt x="26" y="274"/>
                  </a:lnTo>
                  <a:lnTo>
                    <a:pt x="24" y="286"/>
                  </a:lnTo>
                  <a:lnTo>
                    <a:pt x="32" y="304"/>
                  </a:lnTo>
                  <a:lnTo>
                    <a:pt x="36" y="324"/>
                  </a:lnTo>
                  <a:lnTo>
                    <a:pt x="24" y="344"/>
                  </a:lnTo>
                  <a:lnTo>
                    <a:pt x="24" y="350"/>
                  </a:lnTo>
                  <a:lnTo>
                    <a:pt x="16" y="366"/>
                  </a:lnTo>
                  <a:lnTo>
                    <a:pt x="6" y="378"/>
                  </a:lnTo>
                  <a:lnTo>
                    <a:pt x="6" y="392"/>
                  </a:lnTo>
                  <a:lnTo>
                    <a:pt x="0" y="410"/>
                  </a:lnTo>
                  <a:lnTo>
                    <a:pt x="0" y="414"/>
                  </a:lnTo>
                  <a:lnTo>
                    <a:pt x="2" y="418"/>
                  </a:lnTo>
                  <a:lnTo>
                    <a:pt x="8" y="420"/>
                  </a:lnTo>
                  <a:lnTo>
                    <a:pt x="14" y="418"/>
                  </a:lnTo>
                  <a:lnTo>
                    <a:pt x="12" y="414"/>
                  </a:lnTo>
                  <a:lnTo>
                    <a:pt x="16" y="406"/>
                  </a:lnTo>
                  <a:lnTo>
                    <a:pt x="30" y="408"/>
                  </a:lnTo>
                  <a:lnTo>
                    <a:pt x="48" y="400"/>
                  </a:lnTo>
                  <a:lnTo>
                    <a:pt x="72" y="412"/>
                  </a:lnTo>
                  <a:lnTo>
                    <a:pt x="74" y="414"/>
                  </a:lnTo>
                  <a:lnTo>
                    <a:pt x="78" y="412"/>
                  </a:lnTo>
                  <a:lnTo>
                    <a:pt x="84" y="398"/>
                  </a:lnTo>
                  <a:lnTo>
                    <a:pt x="96" y="392"/>
                  </a:lnTo>
                  <a:lnTo>
                    <a:pt x="102" y="400"/>
                  </a:lnTo>
                  <a:lnTo>
                    <a:pt x="110" y="404"/>
                  </a:lnTo>
                  <a:lnTo>
                    <a:pt x="116" y="400"/>
                  </a:lnTo>
                  <a:lnTo>
                    <a:pt x="122" y="380"/>
                  </a:lnTo>
                  <a:lnTo>
                    <a:pt x="128" y="372"/>
                  </a:lnTo>
                  <a:lnTo>
                    <a:pt x="132" y="374"/>
                  </a:lnTo>
                  <a:lnTo>
                    <a:pt x="142" y="384"/>
                  </a:lnTo>
                  <a:lnTo>
                    <a:pt x="162" y="382"/>
                  </a:lnTo>
                  <a:lnTo>
                    <a:pt x="166" y="366"/>
                  </a:lnTo>
                  <a:lnTo>
                    <a:pt x="198" y="324"/>
                  </a:lnTo>
                  <a:lnTo>
                    <a:pt x="198" y="310"/>
                  </a:lnTo>
                  <a:lnTo>
                    <a:pt x="204" y="306"/>
                  </a:lnTo>
                  <a:lnTo>
                    <a:pt x="216" y="308"/>
                  </a:lnTo>
                  <a:lnTo>
                    <a:pt x="226" y="300"/>
                  </a:lnTo>
                  <a:lnTo>
                    <a:pt x="236" y="298"/>
                  </a:lnTo>
                  <a:lnTo>
                    <a:pt x="240" y="292"/>
                  </a:lnTo>
                  <a:lnTo>
                    <a:pt x="234" y="274"/>
                  </a:lnTo>
                  <a:lnTo>
                    <a:pt x="234" y="270"/>
                  </a:lnTo>
                  <a:lnTo>
                    <a:pt x="236" y="262"/>
                  </a:lnTo>
                  <a:lnTo>
                    <a:pt x="208" y="4"/>
                  </a:lnTo>
                  <a:lnTo>
                    <a:pt x="208" y="0"/>
                  </a:lnTo>
                  <a:lnTo>
                    <a:pt x="54" y="18"/>
                  </a:lnTo>
                  <a:lnTo>
                    <a:pt x="50" y="22"/>
                  </a:lnTo>
                  <a:lnTo>
                    <a:pt x="40" y="26"/>
                  </a:lnTo>
                  <a:lnTo>
                    <a:pt x="32" y="30"/>
                  </a:lnTo>
                  <a:lnTo>
                    <a:pt x="18" y="32"/>
                  </a:lnTo>
                  <a:lnTo>
                    <a:pt x="8" y="24"/>
                  </a:lnTo>
                  <a:close/>
                </a:path>
              </a:pathLst>
            </a:custGeom>
            <a:solidFill>
              <a:srgbClr val="BADEDA"/>
            </a:solidFill>
            <a:ln w="6350" cap="flat" cmpd="sng">
              <a:solidFill>
                <a:srgbClr val="50A69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98" name="Freeform 29"/>
            <p:cNvSpPr>
              <a:spLocks/>
            </p:cNvSpPr>
            <p:nvPr/>
          </p:nvSpPr>
          <p:spPr bwMode="grayWhite">
            <a:xfrm>
              <a:off x="3367" y="2444"/>
              <a:ext cx="255" cy="451"/>
            </a:xfrm>
            <a:custGeom>
              <a:avLst/>
              <a:gdLst>
                <a:gd name="T0" fmla="*/ 6 w 276"/>
                <a:gd name="T1" fmla="*/ 0 h 486"/>
                <a:gd name="T2" fmla="*/ 6 w 276"/>
                <a:gd name="T3" fmla="*/ 6 h 486"/>
                <a:gd name="T4" fmla="*/ 6 w 276"/>
                <a:gd name="T5" fmla="*/ 6 h 486"/>
                <a:gd name="T6" fmla="*/ 6 w 276"/>
                <a:gd name="T7" fmla="*/ 6 h 486"/>
                <a:gd name="T8" fmla="*/ 6 w 276"/>
                <a:gd name="T9" fmla="*/ 6 h 486"/>
                <a:gd name="T10" fmla="*/ 6 w 276"/>
                <a:gd name="T11" fmla="*/ 6 h 486"/>
                <a:gd name="T12" fmla="*/ 6 w 276"/>
                <a:gd name="T13" fmla="*/ 6 h 486"/>
                <a:gd name="T14" fmla="*/ 6 w 276"/>
                <a:gd name="T15" fmla="*/ 6 h 486"/>
                <a:gd name="T16" fmla="*/ 6 w 276"/>
                <a:gd name="T17" fmla="*/ 6 h 486"/>
                <a:gd name="T18" fmla="*/ 6 w 276"/>
                <a:gd name="T19" fmla="*/ 6 h 486"/>
                <a:gd name="T20" fmla="*/ 6 w 276"/>
                <a:gd name="T21" fmla="*/ 6 h 486"/>
                <a:gd name="T22" fmla="*/ 6 w 276"/>
                <a:gd name="T23" fmla="*/ 6 h 486"/>
                <a:gd name="T24" fmla="*/ 6 w 276"/>
                <a:gd name="T25" fmla="*/ 6 h 486"/>
                <a:gd name="T26" fmla="*/ 6 w 276"/>
                <a:gd name="T27" fmla="*/ 6 h 486"/>
                <a:gd name="T28" fmla="*/ 6 w 276"/>
                <a:gd name="T29" fmla="*/ 6 h 486"/>
                <a:gd name="T30" fmla="*/ 6 w 276"/>
                <a:gd name="T31" fmla="*/ 6 h 486"/>
                <a:gd name="T32" fmla="*/ 6 w 276"/>
                <a:gd name="T33" fmla="*/ 6 h 486"/>
                <a:gd name="T34" fmla="*/ 6 w 276"/>
                <a:gd name="T35" fmla="*/ 6 h 486"/>
                <a:gd name="T36" fmla="*/ 6 w 276"/>
                <a:gd name="T37" fmla="*/ 6 h 486"/>
                <a:gd name="T38" fmla="*/ 6 w 276"/>
                <a:gd name="T39" fmla="*/ 6 h 486"/>
                <a:gd name="T40" fmla="*/ 6 w 276"/>
                <a:gd name="T41" fmla="*/ 6 h 486"/>
                <a:gd name="T42" fmla="*/ 6 w 276"/>
                <a:gd name="T43" fmla="*/ 6 h 486"/>
                <a:gd name="T44" fmla="*/ 6 w 276"/>
                <a:gd name="T45" fmla="*/ 6 h 486"/>
                <a:gd name="T46" fmla="*/ 6 w 276"/>
                <a:gd name="T47" fmla="*/ 6 h 486"/>
                <a:gd name="T48" fmla="*/ 6 w 276"/>
                <a:gd name="T49" fmla="*/ 6 h 486"/>
                <a:gd name="T50" fmla="*/ 6 w 276"/>
                <a:gd name="T51" fmla="*/ 6 h 486"/>
                <a:gd name="T52" fmla="*/ 6 w 276"/>
                <a:gd name="T53" fmla="*/ 6 h 486"/>
                <a:gd name="T54" fmla="*/ 6 w 276"/>
                <a:gd name="T55" fmla="*/ 6 h 486"/>
                <a:gd name="T56" fmla="*/ 6 w 276"/>
                <a:gd name="T57" fmla="*/ 6 h 486"/>
                <a:gd name="T58" fmla="*/ 6 w 276"/>
                <a:gd name="T59" fmla="*/ 6 h 486"/>
                <a:gd name="T60" fmla="*/ 6 w 276"/>
                <a:gd name="T61" fmla="*/ 6 h 486"/>
                <a:gd name="T62" fmla="*/ 6 w 276"/>
                <a:gd name="T63" fmla="*/ 6 h 486"/>
                <a:gd name="T64" fmla="*/ 6 w 276"/>
                <a:gd name="T65" fmla="*/ 6 h 486"/>
                <a:gd name="T66" fmla="*/ 0 w 276"/>
                <a:gd name="T67" fmla="*/ 6 h 486"/>
                <a:gd name="T68" fmla="*/ 0 w 276"/>
                <a:gd name="T69" fmla="*/ 6 h 486"/>
                <a:gd name="T70" fmla="*/ 6 w 276"/>
                <a:gd name="T71" fmla="*/ 6 h 486"/>
                <a:gd name="T72" fmla="*/ 6 w 276"/>
                <a:gd name="T73" fmla="*/ 6 h 486"/>
                <a:gd name="T74" fmla="*/ 6 w 276"/>
                <a:gd name="T75" fmla="*/ 6 h 486"/>
                <a:gd name="T76" fmla="*/ 6 w 276"/>
                <a:gd name="T77" fmla="*/ 6 h 486"/>
                <a:gd name="T78" fmla="*/ 6 w 276"/>
                <a:gd name="T79" fmla="*/ 6 h 486"/>
                <a:gd name="T80" fmla="*/ 6 w 276"/>
                <a:gd name="T81" fmla="*/ 6 h 486"/>
                <a:gd name="T82" fmla="*/ 6 w 276"/>
                <a:gd name="T83" fmla="*/ 6 h 486"/>
                <a:gd name="T84" fmla="*/ 6 w 276"/>
                <a:gd name="T85" fmla="*/ 6 h 486"/>
                <a:gd name="T86" fmla="*/ 6 w 276"/>
                <a:gd name="T87" fmla="*/ 6 h 486"/>
                <a:gd name="T88" fmla="*/ 6 w 276"/>
                <a:gd name="T89" fmla="*/ 6 h 486"/>
                <a:gd name="T90" fmla="*/ 6 w 276"/>
                <a:gd name="T91" fmla="*/ 6 h 486"/>
                <a:gd name="T92" fmla="*/ 6 w 276"/>
                <a:gd name="T93" fmla="*/ 6 h 486"/>
                <a:gd name="T94" fmla="*/ 6 w 276"/>
                <a:gd name="T95" fmla="*/ 6 h 486"/>
                <a:gd name="T96" fmla="*/ 6 w 276"/>
                <a:gd name="T97" fmla="*/ 6 h 486"/>
                <a:gd name="T98" fmla="*/ 6 w 276"/>
                <a:gd name="T99" fmla="*/ 6 h 486"/>
                <a:gd name="T100" fmla="*/ 6 w 276"/>
                <a:gd name="T101" fmla="*/ 6 h 486"/>
                <a:gd name="T102" fmla="*/ 6 w 276"/>
                <a:gd name="T103" fmla="*/ 6 h 486"/>
                <a:gd name="T104" fmla="*/ 6 w 276"/>
                <a:gd name="T105" fmla="*/ 0 h 48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76"/>
                <a:gd name="T160" fmla="*/ 0 h 486"/>
                <a:gd name="T161" fmla="*/ 276 w 276"/>
                <a:gd name="T162" fmla="*/ 486 h 48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76" h="486">
                  <a:moveTo>
                    <a:pt x="256" y="0"/>
                  </a:moveTo>
                  <a:lnTo>
                    <a:pt x="90" y="14"/>
                  </a:lnTo>
                  <a:lnTo>
                    <a:pt x="88" y="18"/>
                  </a:lnTo>
                  <a:lnTo>
                    <a:pt x="72" y="32"/>
                  </a:lnTo>
                  <a:lnTo>
                    <a:pt x="68" y="48"/>
                  </a:lnTo>
                  <a:lnTo>
                    <a:pt x="68" y="62"/>
                  </a:lnTo>
                  <a:lnTo>
                    <a:pt x="66" y="72"/>
                  </a:lnTo>
                  <a:lnTo>
                    <a:pt x="52" y="80"/>
                  </a:lnTo>
                  <a:lnTo>
                    <a:pt x="42" y="96"/>
                  </a:lnTo>
                  <a:lnTo>
                    <a:pt x="38" y="100"/>
                  </a:lnTo>
                  <a:lnTo>
                    <a:pt x="38" y="112"/>
                  </a:lnTo>
                  <a:lnTo>
                    <a:pt x="30" y="122"/>
                  </a:lnTo>
                  <a:lnTo>
                    <a:pt x="30" y="132"/>
                  </a:lnTo>
                  <a:lnTo>
                    <a:pt x="26" y="144"/>
                  </a:lnTo>
                  <a:lnTo>
                    <a:pt x="18" y="158"/>
                  </a:lnTo>
                  <a:lnTo>
                    <a:pt x="20" y="174"/>
                  </a:lnTo>
                  <a:lnTo>
                    <a:pt x="28" y="182"/>
                  </a:lnTo>
                  <a:lnTo>
                    <a:pt x="30" y="192"/>
                  </a:lnTo>
                  <a:lnTo>
                    <a:pt x="32" y="194"/>
                  </a:lnTo>
                  <a:lnTo>
                    <a:pt x="32" y="198"/>
                  </a:lnTo>
                  <a:lnTo>
                    <a:pt x="28" y="202"/>
                  </a:lnTo>
                  <a:lnTo>
                    <a:pt x="26" y="210"/>
                  </a:lnTo>
                  <a:lnTo>
                    <a:pt x="26" y="216"/>
                  </a:lnTo>
                  <a:lnTo>
                    <a:pt x="26" y="224"/>
                  </a:lnTo>
                  <a:lnTo>
                    <a:pt x="36" y="244"/>
                  </a:lnTo>
                  <a:lnTo>
                    <a:pt x="36" y="262"/>
                  </a:lnTo>
                  <a:lnTo>
                    <a:pt x="42" y="274"/>
                  </a:lnTo>
                  <a:lnTo>
                    <a:pt x="48" y="278"/>
                  </a:lnTo>
                  <a:lnTo>
                    <a:pt x="48" y="288"/>
                  </a:lnTo>
                  <a:lnTo>
                    <a:pt x="38" y="294"/>
                  </a:lnTo>
                  <a:lnTo>
                    <a:pt x="34" y="298"/>
                  </a:lnTo>
                  <a:lnTo>
                    <a:pt x="30" y="318"/>
                  </a:lnTo>
                  <a:lnTo>
                    <a:pt x="14" y="342"/>
                  </a:lnTo>
                  <a:lnTo>
                    <a:pt x="0" y="384"/>
                  </a:lnTo>
                  <a:lnTo>
                    <a:pt x="0" y="414"/>
                  </a:lnTo>
                  <a:lnTo>
                    <a:pt x="154" y="408"/>
                  </a:lnTo>
                  <a:lnTo>
                    <a:pt x="158" y="414"/>
                  </a:lnTo>
                  <a:lnTo>
                    <a:pt x="154" y="428"/>
                  </a:lnTo>
                  <a:lnTo>
                    <a:pt x="154" y="450"/>
                  </a:lnTo>
                  <a:lnTo>
                    <a:pt x="172" y="466"/>
                  </a:lnTo>
                  <a:lnTo>
                    <a:pt x="174" y="486"/>
                  </a:lnTo>
                  <a:lnTo>
                    <a:pt x="186" y="486"/>
                  </a:lnTo>
                  <a:lnTo>
                    <a:pt x="202" y="472"/>
                  </a:lnTo>
                  <a:lnTo>
                    <a:pt x="240" y="460"/>
                  </a:lnTo>
                  <a:lnTo>
                    <a:pt x="250" y="464"/>
                  </a:lnTo>
                  <a:lnTo>
                    <a:pt x="264" y="460"/>
                  </a:lnTo>
                  <a:lnTo>
                    <a:pt x="266" y="462"/>
                  </a:lnTo>
                  <a:lnTo>
                    <a:pt x="274" y="466"/>
                  </a:lnTo>
                  <a:lnTo>
                    <a:pt x="276" y="464"/>
                  </a:lnTo>
                  <a:lnTo>
                    <a:pt x="260" y="316"/>
                  </a:lnTo>
                  <a:lnTo>
                    <a:pt x="258" y="302"/>
                  </a:lnTo>
                  <a:lnTo>
                    <a:pt x="264" y="1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99" name="Freeform 30"/>
            <p:cNvSpPr>
              <a:spLocks/>
            </p:cNvSpPr>
            <p:nvPr/>
          </p:nvSpPr>
          <p:spPr bwMode="grayWhite">
            <a:xfrm>
              <a:off x="3605" y="2428"/>
              <a:ext cx="282" cy="449"/>
            </a:xfrm>
            <a:custGeom>
              <a:avLst/>
              <a:gdLst>
                <a:gd name="T0" fmla="*/ 0 w 304"/>
                <a:gd name="T1" fmla="*/ 6 h 484"/>
                <a:gd name="T2" fmla="*/ 6 w 304"/>
                <a:gd name="T3" fmla="*/ 6 h 484"/>
                <a:gd name="T4" fmla="*/ 2 w 304"/>
                <a:gd name="T5" fmla="*/ 6 h 484"/>
                <a:gd name="T6" fmla="*/ 4 w 304"/>
                <a:gd name="T7" fmla="*/ 6 h 484"/>
                <a:gd name="T8" fmla="*/ 6 w 304"/>
                <a:gd name="T9" fmla="*/ 6 h 484"/>
                <a:gd name="T10" fmla="*/ 6 w 304"/>
                <a:gd name="T11" fmla="*/ 6 h 484"/>
                <a:gd name="T12" fmla="*/ 6 w 304"/>
                <a:gd name="T13" fmla="*/ 6 h 484"/>
                <a:gd name="T14" fmla="*/ 6 w 304"/>
                <a:gd name="T15" fmla="*/ 6 h 484"/>
                <a:gd name="T16" fmla="*/ 6 w 304"/>
                <a:gd name="T17" fmla="*/ 6 h 484"/>
                <a:gd name="T18" fmla="*/ 6 w 304"/>
                <a:gd name="T19" fmla="*/ 6 h 484"/>
                <a:gd name="T20" fmla="*/ 6 w 304"/>
                <a:gd name="T21" fmla="*/ 6 h 484"/>
                <a:gd name="T22" fmla="*/ 6 w 304"/>
                <a:gd name="T23" fmla="*/ 6 h 484"/>
                <a:gd name="T24" fmla="*/ 6 w 304"/>
                <a:gd name="T25" fmla="*/ 6 h 484"/>
                <a:gd name="T26" fmla="*/ 6 w 304"/>
                <a:gd name="T27" fmla="*/ 6 h 484"/>
                <a:gd name="T28" fmla="*/ 6 w 304"/>
                <a:gd name="T29" fmla="*/ 6 h 484"/>
                <a:gd name="T30" fmla="*/ 6 w 304"/>
                <a:gd name="T31" fmla="*/ 6 h 484"/>
                <a:gd name="T32" fmla="*/ 6 w 304"/>
                <a:gd name="T33" fmla="*/ 6 h 484"/>
                <a:gd name="T34" fmla="*/ 6 w 304"/>
                <a:gd name="T35" fmla="*/ 6 h 484"/>
                <a:gd name="T36" fmla="*/ 6 w 304"/>
                <a:gd name="T37" fmla="*/ 6 h 484"/>
                <a:gd name="T38" fmla="*/ 6 w 304"/>
                <a:gd name="T39" fmla="*/ 6 h 484"/>
                <a:gd name="T40" fmla="*/ 6 w 304"/>
                <a:gd name="T41" fmla="*/ 6 h 484"/>
                <a:gd name="T42" fmla="*/ 6 w 304"/>
                <a:gd name="T43" fmla="*/ 6 h 484"/>
                <a:gd name="T44" fmla="*/ 6 w 304"/>
                <a:gd name="T45" fmla="*/ 6 h 484"/>
                <a:gd name="T46" fmla="*/ 6 w 304"/>
                <a:gd name="T47" fmla="*/ 6 h 484"/>
                <a:gd name="T48" fmla="*/ 6 w 304"/>
                <a:gd name="T49" fmla="*/ 6 h 484"/>
                <a:gd name="T50" fmla="*/ 6 w 304"/>
                <a:gd name="T51" fmla="*/ 6 h 484"/>
                <a:gd name="T52" fmla="*/ 6 w 304"/>
                <a:gd name="T53" fmla="*/ 6 h 484"/>
                <a:gd name="T54" fmla="*/ 6 w 304"/>
                <a:gd name="T55" fmla="*/ 6 h 484"/>
                <a:gd name="T56" fmla="*/ 6 w 304"/>
                <a:gd name="T57" fmla="*/ 6 h 484"/>
                <a:gd name="T58" fmla="*/ 6 w 304"/>
                <a:gd name="T59" fmla="*/ 6 h 484"/>
                <a:gd name="T60" fmla="*/ 6 w 304"/>
                <a:gd name="T61" fmla="*/ 6 h 484"/>
                <a:gd name="T62" fmla="*/ 6 w 304"/>
                <a:gd name="T63" fmla="*/ 6 h 484"/>
                <a:gd name="T64" fmla="*/ 6 w 304"/>
                <a:gd name="T65" fmla="*/ 6 h 484"/>
                <a:gd name="T66" fmla="*/ 6 w 304"/>
                <a:gd name="T67" fmla="*/ 6 h 484"/>
                <a:gd name="T68" fmla="*/ 6 w 304"/>
                <a:gd name="T69" fmla="*/ 6 h 484"/>
                <a:gd name="T70" fmla="*/ 6 w 304"/>
                <a:gd name="T71" fmla="*/ 6 h 484"/>
                <a:gd name="T72" fmla="*/ 6 w 304"/>
                <a:gd name="T73" fmla="*/ 6 h 484"/>
                <a:gd name="T74" fmla="*/ 6 w 304"/>
                <a:gd name="T75" fmla="*/ 6 h 484"/>
                <a:gd name="T76" fmla="*/ 6 w 304"/>
                <a:gd name="T77" fmla="*/ 6 h 484"/>
                <a:gd name="T78" fmla="*/ 6 w 304"/>
                <a:gd name="T79" fmla="*/ 6 h 484"/>
                <a:gd name="T80" fmla="*/ 6 w 304"/>
                <a:gd name="T81" fmla="*/ 6 h 484"/>
                <a:gd name="T82" fmla="*/ 6 w 304"/>
                <a:gd name="T83" fmla="*/ 6 h 484"/>
                <a:gd name="T84" fmla="*/ 6 w 304"/>
                <a:gd name="T85" fmla="*/ 6 h 484"/>
                <a:gd name="T86" fmla="*/ 6 w 304"/>
                <a:gd name="T87" fmla="*/ 6 h 484"/>
                <a:gd name="T88" fmla="*/ 6 w 304"/>
                <a:gd name="T89" fmla="*/ 6 h 484"/>
                <a:gd name="T90" fmla="*/ 6 w 304"/>
                <a:gd name="T91" fmla="*/ 6 h 484"/>
                <a:gd name="T92" fmla="*/ 6 w 304"/>
                <a:gd name="T93" fmla="*/ 6 h 484"/>
                <a:gd name="T94" fmla="*/ 6 w 304"/>
                <a:gd name="T95" fmla="*/ 6 h 484"/>
                <a:gd name="T96" fmla="*/ 6 w 304"/>
                <a:gd name="T97" fmla="*/ 6 h 484"/>
                <a:gd name="T98" fmla="*/ 6 w 304"/>
                <a:gd name="T99" fmla="*/ 6 h 484"/>
                <a:gd name="T100" fmla="*/ 6 w 304"/>
                <a:gd name="T101" fmla="*/ 6 h 484"/>
                <a:gd name="T102" fmla="*/ 6 w 304"/>
                <a:gd name="T103" fmla="*/ 0 h 484"/>
                <a:gd name="T104" fmla="*/ 0 w 304"/>
                <a:gd name="T105" fmla="*/ 6 h 4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04"/>
                <a:gd name="T160" fmla="*/ 0 h 484"/>
                <a:gd name="T161" fmla="*/ 304 w 304"/>
                <a:gd name="T162" fmla="*/ 484 h 4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04" h="484">
                  <a:moveTo>
                    <a:pt x="0" y="18"/>
                  </a:moveTo>
                  <a:lnTo>
                    <a:pt x="8" y="28"/>
                  </a:lnTo>
                  <a:lnTo>
                    <a:pt x="2" y="320"/>
                  </a:lnTo>
                  <a:lnTo>
                    <a:pt x="4" y="334"/>
                  </a:lnTo>
                  <a:lnTo>
                    <a:pt x="20" y="482"/>
                  </a:lnTo>
                  <a:lnTo>
                    <a:pt x="24" y="478"/>
                  </a:lnTo>
                  <a:lnTo>
                    <a:pt x="30" y="476"/>
                  </a:lnTo>
                  <a:lnTo>
                    <a:pt x="42" y="480"/>
                  </a:lnTo>
                  <a:lnTo>
                    <a:pt x="46" y="474"/>
                  </a:lnTo>
                  <a:lnTo>
                    <a:pt x="48" y="452"/>
                  </a:lnTo>
                  <a:lnTo>
                    <a:pt x="54" y="438"/>
                  </a:lnTo>
                  <a:lnTo>
                    <a:pt x="62" y="452"/>
                  </a:lnTo>
                  <a:lnTo>
                    <a:pt x="60" y="458"/>
                  </a:lnTo>
                  <a:lnTo>
                    <a:pt x="64" y="470"/>
                  </a:lnTo>
                  <a:lnTo>
                    <a:pt x="74" y="484"/>
                  </a:lnTo>
                  <a:lnTo>
                    <a:pt x="82" y="484"/>
                  </a:lnTo>
                  <a:lnTo>
                    <a:pt x="90" y="484"/>
                  </a:lnTo>
                  <a:lnTo>
                    <a:pt x="100" y="472"/>
                  </a:lnTo>
                  <a:lnTo>
                    <a:pt x="102" y="472"/>
                  </a:lnTo>
                  <a:lnTo>
                    <a:pt x="106" y="468"/>
                  </a:lnTo>
                  <a:lnTo>
                    <a:pt x="106" y="466"/>
                  </a:lnTo>
                  <a:lnTo>
                    <a:pt x="106" y="464"/>
                  </a:lnTo>
                  <a:lnTo>
                    <a:pt x="100" y="460"/>
                  </a:lnTo>
                  <a:lnTo>
                    <a:pt x="100" y="458"/>
                  </a:lnTo>
                  <a:lnTo>
                    <a:pt x="104" y="450"/>
                  </a:lnTo>
                  <a:lnTo>
                    <a:pt x="104" y="446"/>
                  </a:lnTo>
                  <a:lnTo>
                    <a:pt x="96" y="442"/>
                  </a:lnTo>
                  <a:lnTo>
                    <a:pt x="94" y="440"/>
                  </a:lnTo>
                  <a:lnTo>
                    <a:pt x="90" y="436"/>
                  </a:lnTo>
                  <a:lnTo>
                    <a:pt x="84" y="428"/>
                  </a:lnTo>
                  <a:lnTo>
                    <a:pt x="82" y="420"/>
                  </a:lnTo>
                  <a:lnTo>
                    <a:pt x="86" y="418"/>
                  </a:lnTo>
                  <a:lnTo>
                    <a:pt x="84" y="416"/>
                  </a:lnTo>
                  <a:lnTo>
                    <a:pt x="84" y="410"/>
                  </a:lnTo>
                  <a:lnTo>
                    <a:pt x="304" y="390"/>
                  </a:lnTo>
                  <a:lnTo>
                    <a:pt x="302" y="384"/>
                  </a:lnTo>
                  <a:lnTo>
                    <a:pt x="292" y="368"/>
                  </a:lnTo>
                  <a:lnTo>
                    <a:pt x="294" y="342"/>
                  </a:lnTo>
                  <a:lnTo>
                    <a:pt x="284" y="320"/>
                  </a:lnTo>
                  <a:lnTo>
                    <a:pt x="282" y="304"/>
                  </a:lnTo>
                  <a:lnTo>
                    <a:pt x="288" y="292"/>
                  </a:lnTo>
                  <a:lnTo>
                    <a:pt x="288" y="278"/>
                  </a:lnTo>
                  <a:lnTo>
                    <a:pt x="296" y="266"/>
                  </a:lnTo>
                  <a:lnTo>
                    <a:pt x="296" y="264"/>
                  </a:lnTo>
                  <a:lnTo>
                    <a:pt x="290" y="256"/>
                  </a:lnTo>
                  <a:lnTo>
                    <a:pt x="292" y="246"/>
                  </a:lnTo>
                  <a:lnTo>
                    <a:pt x="286" y="242"/>
                  </a:lnTo>
                  <a:lnTo>
                    <a:pt x="278" y="236"/>
                  </a:lnTo>
                  <a:lnTo>
                    <a:pt x="276" y="230"/>
                  </a:lnTo>
                  <a:lnTo>
                    <a:pt x="272" y="214"/>
                  </a:lnTo>
                  <a:lnTo>
                    <a:pt x="266" y="210"/>
                  </a:lnTo>
                  <a:lnTo>
                    <a:pt x="208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00" name="Freeform 31"/>
            <p:cNvSpPr>
              <a:spLocks/>
            </p:cNvSpPr>
            <p:nvPr/>
          </p:nvSpPr>
          <p:spPr bwMode="grayWhite">
            <a:xfrm>
              <a:off x="3927" y="1942"/>
              <a:ext cx="558" cy="317"/>
            </a:xfrm>
            <a:custGeom>
              <a:avLst/>
              <a:gdLst>
                <a:gd name="T0" fmla="*/ 7 w 600"/>
                <a:gd name="T1" fmla="*/ 6 h 344"/>
                <a:gd name="T2" fmla="*/ 7 w 600"/>
                <a:gd name="T3" fmla="*/ 6 h 344"/>
                <a:gd name="T4" fmla="*/ 7 w 600"/>
                <a:gd name="T5" fmla="*/ 6 h 344"/>
                <a:gd name="T6" fmla="*/ 7 w 600"/>
                <a:gd name="T7" fmla="*/ 6 h 344"/>
                <a:gd name="T8" fmla="*/ 7 w 600"/>
                <a:gd name="T9" fmla="*/ 6 h 344"/>
                <a:gd name="T10" fmla="*/ 7 w 600"/>
                <a:gd name="T11" fmla="*/ 6 h 344"/>
                <a:gd name="T12" fmla="*/ 7 w 600"/>
                <a:gd name="T13" fmla="*/ 6 h 344"/>
                <a:gd name="T14" fmla="*/ 7 w 600"/>
                <a:gd name="T15" fmla="*/ 6 h 344"/>
                <a:gd name="T16" fmla="*/ 7 w 600"/>
                <a:gd name="T17" fmla="*/ 6 h 344"/>
                <a:gd name="T18" fmla="*/ 7 w 600"/>
                <a:gd name="T19" fmla="*/ 6 h 344"/>
                <a:gd name="T20" fmla="*/ 7 w 600"/>
                <a:gd name="T21" fmla="*/ 6 h 344"/>
                <a:gd name="T22" fmla="*/ 7 w 600"/>
                <a:gd name="T23" fmla="*/ 6 h 344"/>
                <a:gd name="T24" fmla="*/ 7 w 600"/>
                <a:gd name="T25" fmla="*/ 6 h 344"/>
                <a:gd name="T26" fmla="*/ 7 w 600"/>
                <a:gd name="T27" fmla="*/ 6 h 344"/>
                <a:gd name="T28" fmla="*/ 7 w 600"/>
                <a:gd name="T29" fmla="*/ 6 h 344"/>
                <a:gd name="T30" fmla="*/ 7 w 600"/>
                <a:gd name="T31" fmla="*/ 6 h 344"/>
                <a:gd name="T32" fmla="*/ 7 w 600"/>
                <a:gd name="T33" fmla="*/ 6 h 344"/>
                <a:gd name="T34" fmla="*/ 7 w 600"/>
                <a:gd name="T35" fmla="*/ 6 h 344"/>
                <a:gd name="T36" fmla="*/ 7 w 600"/>
                <a:gd name="T37" fmla="*/ 6 h 344"/>
                <a:gd name="T38" fmla="*/ 7 w 600"/>
                <a:gd name="T39" fmla="*/ 6 h 344"/>
                <a:gd name="T40" fmla="*/ 7 w 600"/>
                <a:gd name="T41" fmla="*/ 6 h 344"/>
                <a:gd name="T42" fmla="*/ 7 w 600"/>
                <a:gd name="T43" fmla="*/ 4 h 344"/>
                <a:gd name="T44" fmla="*/ 7 w 600"/>
                <a:gd name="T45" fmla="*/ 6 h 344"/>
                <a:gd name="T46" fmla="*/ 7 w 600"/>
                <a:gd name="T47" fmla="*/ 6 h 344"/>
                <a:gd name="T48" fmla="*/ 7 w 600"/>
                <a:gd name="T49" fmla="*/ 6 h 344"/>
                <a:gd name="T50" fmla="*/ 7 w 600"/>
                <a:gd name="T51" fmla="*/ 6 h 344"/>
                <a:gd name="T52" fmla="*/ 7 w 600"/>
                <a:gd name="T53" fmla="*/ 6 h 344"/>
                <a:gd name="T54" fmla="*/ 7 w 600"/>
                <a:gd name="T55" fmla="*/ 6 h 344"/>
                <a:gd name="T56" fmla="*/ 7 w 600"/>
                <a:gd name="T57" fmla="*/ 6 h 344"/>
                <a:gd name="T58" fmla="*/ 7 w 600"/>
                <a:gd name="T59" fmla="*/ 6 h 344"/>
                <a:gd name="T60" fmla="*/ 7 w 600"/>
                <a:gd name="T61" fmla="*/ 6 h 344"/>
                <a:gd name="T62" fmla="*/ 7 w 600"/>
                <a:gd name="T63" fmla="*/ 6 h 344"/>
                <a:gd name="T64" fmla="*/ 7 w 600"/>
                <a:gd name="T65" fmla="*/ 6 h 344"/>
                <a:gd name="T66" fmla="*/ 7 w 600"/>
                <a:gd name="T67" fmla="*/ 6 h 344"/>
                <a:gd name="T68" fmla="*/ 7 w 600"/>
                <a:gd name="T69" fmla="*/ 6 h 344"/>
                <a:gd name="T70" fmla="*/ 7 w 600"/>
                <a:gd name="T71" fmla="*/ 6 h 344"/>
                <a:gd name="T72" fmla="*/ 7 w 600"/>
                <a:gd name="T73" fmla="*/ 6 h 344"/>
                <a:gd name="T74" fmla="*/ 7 w 600"/>
                <a:gd name="T75" fmla="*/ 6 h 344"/>
                <a:gd name="T76" fmla="*/ 7 w 600"/>
                <a:gd name="T77" fmla="*/ 6 h 344"/>
                <a:gd name="T78" fmla="*/ 7 w 600"/>
                <a:gd name="T79" fmla="*/ 6 h 344"/>
                <a:gd name="T80" fmla="*/ 7 w 600"/>
                <a:gd name="T81" fmla="*/ 6 h 344"/>
                <a:gd name="T82" fmla="*/ 7 w 600"/>
                <a:gd name="T83" fmla="*/ 6 h 34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00"/>
                <a:gd name="T127" fmla="*/ 0 h 344"/>
                <a:gd name="T128" fmla="*/ 600 w 600"/>
                <a:gd name="T129" fmla="*/ 344 h 34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00" h="344">
                  <a:moveTo>
                    <a:pt x="592" y="250"/>
                  </a:moveTo>
                  <a:lnTo>
                    <a:pt x="394" y="288"/>
                  </a:lnTo>
                  <a:lnTo>
                    <a:pt x="186" y="322"/>
                  </a:lnTo>
                  <a:lnTo>
                    <a:pt x="182" y="322"/>
                  </a:lnTo>
                  <a:lnTo>
                    <a:pt x="174" y="324"/>
                  </a:lnTo>
                  <a:lnTo>
                    <a:pt x="152" y="326"/>
                  </a:lnTo>
                  <a:lnTo>
                    <a:pt x="154" y="322"/>
                  </a:lnTo>
                  <a:lnTo>
                    <a:pt x="132" y="326"/>
                  </a:lnTo>
                  <a:lnTo>
                    <a:pt x="132" y="328"/>
                  </a:lnTo>
                  <a:lnTo>
                    <a:pt x="0" y="344"/>
                  </a:lnTo>
                  <a:lnTo>
                    <a:pt x="6" y="340"/>
                  </a:lnTo>
                  <a:lnTo>
                    <a:pt x="34" y="326"/>
                  </a:lnTo>
                  <a:lnTo>
                    <a:pt x="38" y="318"/>
                  </a:lnTo>
                  <a:lnTo>
                    <a:pt x="54" y="308"/>
                  </a:lnTo>
                  <a:lnTo>
                    <a:pt x="54" y="300"/>
                  </a:lnTo>
                  <a:lnTo>
                    <a:pt x="56" y="296"/>
                  </a:lnTo>
                  <a:lnTo>
                    <a:pt x="64" y="292"/>
                  </a:lnTo>
                  <a:lnTo>
                    <a:pt x="64" y="284"/>
                  </a:lnTo>
                  <a:lnTo>
                    <a:pt x="72" y="276"/>
                  </a:lnTo>
                  <a:lnTo>
                    <a:pt x="112" y="242"/>
                  </a:lnTo>
                  <a:lnTo>
                    <a:pt x="116" y="234"/>
                  </a:lnTo>
                  <a:lnTo>
                    <a:pt x="118" y="236"/>
                  </a:lnTo>
                  <a:lnTo>
                    <a:pt x="116" y="244"/>
                  </a:lnTo>
                  <a:lnTo>
                    <a:pt x="126" y="256"/>
                  </a:lnTo>
                  <a:lnTo>
                    <a:pt x="144" y="262"/>
                  </a:lnTo>
                  <a:lnTo>
                    <a:pt x="152" y="262"/>
                  </a:lnTo>
                  <a:lnTo>
                    <a:pt x="162" y="256"/>
                  </a:lnTo>
                  <a:lnTo>
                    <a:pt x="162" y="250"/>
                  </a:lnTo>
                  <a:lnTo>
                    <a:pt x="168" y="246"/>
                  </a:lnTo>
                  <a:lnTo>
                    <a:pt x="176" y="252"/>
                  </a:lnTo>
                  <a:lnTo>
                    <a:pt x="178" y="254"/>
                  </a:lnTo>
                  <a:lnTo>
                    <a:pt x="184" y="252"/>
                  </a:lnTo>
                  <a:lnTo>
                    <a:pt x="204" y="244"/>
                  </a:lnTo>
                  <a:lnTo>
                    <a:pt x="208" y="232"/>
                  </a:lnTo>
                  <a:lnTo>
                    <a:pt x="210" y="232"/>
                  </a:lnTo>
                  <a:lnTo>
                    <a:pt x="214" y="236"/>
                  </a:lnTo>
                  <a:lnTo>
                    <a:pt x="230" y="222"/>
                  </a:lnTo>
                  <a:lnTo>
                    <a:pt x="236" y="226"/>
                  </a:lnTo>
                  <a:lnTo>
                    <a:pt x="248" y="208"/>
                  </a:lnTo>
                  <a:lnTo>
                    <a:pt x="244" y="202"/>
                  </a:lnTo>
                  <a:lnTo>
                    <a:pt x="246" y="190"/>
                  </a:lnTo>
                  <a:lnTo>
                    <a:pt x="260" y="166"/>
                  </a:lnTo>
                  <a:lnTo>
                    <a:pt x="276" y="100"/>
                  </a:lnTo>
                  <a:lnTo>
                    <a:pt x="280" y="100"/>
                  </a:lnTo>
                  <a:lnTo>
                    <a:pt x="290" y="106"/>
                  </a:lnTo>
                  <a:lnTo>
                    <a:pt x="290" y="110"/>
                  </a:lnTo>
                  <a:lnTo>
                    <a:pt x="296" y="114"/>
                  </a:lnTo>
                  <a:lnTo>
                    <a:pt x="306" y="112"/>
                  </a:lnTo>
                  <a:lnTo>
                    <a:pt x="312" y="102"/>
                  </a:lnTo>
                  <a:lnTo>
                    <a:pt x="318" y="76"/>
                  </a:lnTo>
                  <a:lnTo>
                    <a:pt x="324" y="68"/>
                  </a:lnTo>
                  <a:lnTo>
                    <a:pt x="334" y="72"/>
                  </a:lnTo>
                  <a:lnTo>
                    <a:pt x="340" y="58"/>
                  </a:lnTo>
                  <a:lnTo>
                    <a:pt x="346" y="54"/>
                  </a:lnTo>
                  <a:lnTo>
                    <a:pt x="350" y="48"/>
                  </a:lnTo>
                  <a:lnTo>
                    <a:pt x="356" y="34"/>
                  </a:lnTo>
                  <a:lnTo>
                    <a:pt x="360" y="32"/>
                  </a:lnTo>
                  <a:lnTo>
                    <a:pt x="360" y="28"/>
                  </a:lnTo>
                  <a:lnTo>
                    <a:pt x="358" y="26"/>
                  </a:lnTo>
                  <a:lnTo>
                    <a:pt x="358" y="6"/>
                  </a:lnTo>
                  <a:lnTo>
                    <a:pt x="360" y="2"/>
                  </a:lnTo>
                  <a:lnTo>
                    <a:pt x="364" y="0"/>
                  </a:lnTo>
                  <a:lnTo>
                    <a:pt x="400" y="22"/>
                  </a:lnTo>
                  <a:lnTo>
                    <a:pt x="404" y="24"/>
                  </a:lnTo>
                  <a:lnTo>
                    <a:pt x="406" y="22"/>
                  </a:lnTo>
                  <a:lnTo>
                    <a:pt x="410" y="4"/>
                  </a:lnTo>
                  <a:lnTo>
                    <a:pt x="416" y="2"/>
                  </a:lnTo>
                  <a:lnTo>
                    <a:pt x="422" y="6"/>
                  </a:lnTo>
                  <a:lnTo>
                    <a:pt x="430" y="8"/>
                  </a:lnTo>
                  <a:lnTo>
                    <a:pt x="426" y="16"/>
                  </a:lnTo>
                  <a:lnTo>
                    <a:pt x="434" y="26"/>
                  </a:lnTo>
                  <a:lnTo>
                    <a:pt x="450" y="26"/>
                  </a:lnTo>
                  <a:lnTo>
                    <a:pt x="456" y="32"/>
                  </a:lnTo>
                  <a:lnTo>
                    <a:pt x="466" y="36"/>
                  </a:lnTo>
                  <a:lnTo>
                    <a:pt x="472" y="44"/>
                  </a:lnTo>
                  <a:lnTo>
                    <a:pt x="470" y="48"/>
                  </a:lnTo>
                  <a:lnTo>
                    <a:pt x="460" y="66"/>
                  </a:lnTo>
                  <a:lnTo>
                    <a:pt x="456" y="82"/>
                  </a:lnTo>
                  <a:lnTo>
                    <a:pt x="456" y="92"/>
                  </a:lnTo>
                  <a:lnTo>
                    <a:pt x="468" y="94"/>
                  </a:lnTo>
                  <a:lnTo>
                    <a:pt x="478" y="86"/>
                  </a:lnTo>
                  <a:lnTo>
                    <a:pt x="486" y="96"/>
                  </a:lnTo>
                  <a:lnTo>
                    <a:pt x="492" y="98"/>
                  </a:lnTo>
                  <a:lnTo>
                    <a:pt x="496" y="100"/>
                  </a:lnTo>
                  <a:lnTo>
                    <a:pt x="500" y="104"/>
                  </a:lnTo>
                  <a:lnTo>
                    <a:pt x="504" y="106"/>
                  </a:lnTo>
                  <a:lnTo>
                    <a:pt x="510" y="104"/>
                  </a:lnTo>
                  <a:lnTo>
                    <a:pt x="512" y="104"/>
                  </a:lnTo>
                  <a:lnTo>
                    <a:pt x="530" y="114"/>
                  </a:lnTo>
                  <a:lnTo>
                    <a:pt x="544" y="116"/>
                  </a:lnTo>
                  <a:lnTo>
                    <a:pt x="550" y="124"/>
                  </a:lnTo>
                  <a:lnTo>
                    <a:pt x="548" y="128"/>
                  </a:lnTo>
                  <a:lnTo>
                    <a:pt x="544" y="132"/>
                  </a:lnTo>
                  <a:lnTo>
                    <a:pt x="546" y="144"/>
                  </a:lnTo>
                  <a:lnTo>
                    <a:pt x="544" y="148"/>
                  </a:lnTo>
                  <a:lnTo>
                    <a:pt x="540" y="150"/>
                  </a:lnTo>
                  <a:lnTo>
                    <a:pt x="554" y="158"/>
                  </a:lnTo>
                  <a:lnTo>
                    <a:pt x="558" y="166"/>
                  </a:lnTo>
                  <a:lnTo>
                    <a:pt x="558" y="170"/>
                  </a:lnTo>
                  <a:lnTo>
                    <a:pt x="556" y="174"/>
                  </a:lnTo>
                  <a:lnTo>
                    <a:pt x="546" y="172"/>
                  </a:lnTo>
                  <a:lnTo>
                    <a:pt x="544" y="176"/>
                  </a:lnTo>
                  <a:lnTo>
                    <a:pt x="548" y="180"/>
                  </a:lnTo>
                  <a:lnTo>
                    <a:pt x="550" y="180"/>
                  </a:lnTo>
                  <a:lnTo>
                    <a:pt x="550" y="184"/>
                  </a:lnTo>
                  <a:lnTo>
                    <a:pt x="544" y="186"/>
                  </a:lnTo>
                  <a:lnTo>
                    <a:pt x="540" y="186"/>
                  </a:lnTo>
                  <a:lnTo>
                    <a:pt x="540" y="188"/>
                  </a:lnTo>
                  <a:lnTo>
                    <a:pt x="544" y="192"/>
                  </a:lnTo>
                  <a:lnTo>
                    <a:pt x="552" y="194"/>
                  </a:lnTo>
                  <a:lnTo>
                    <a:pt x="562" y="196"/>
                  </a:lnTo>
                  <a:lnTo>
                    <a:pt x="564" y="20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38" y="206"/>
                  </a:lnTo>
                  <a:lnTo>
                    <a:pt x="538" y="210"/>
                  </a:lnTo>
                  <a:lnTo>
                    <a:pt x="546" y="216"/>
                  </a:lnTo>
                  <a:lnTo>
                    <a:pt x="554" y="220"/>
                  </a:lnTo>
                  <a:lnTo>
                    <a:pt x="562" y="218"/>
                  </a:lnTo>
                  <a:lnTo>
                    <a:pt x="570" y="210"/>
                  </a:lnTo>
                  <a:lnTo>
                    <a:pt x="578" y="212"/>
                  </a:lnTo>
                  <a:lnTo>
                    <a:pt x="590" y="210"/>
                  </a:lnTo>
                  <a:lnTo>
                    <a:pt x="592" y="212"/>
                  </a:lnTo>
                  <a:lnTo>
                    <a:pt x="600" y="240"/>
                  </a:lnTo>
                  <a:lnTo>
                    <a:pt x="594" y="246"/>
                  </a:lnTo>
                  <a:lnTo>
                    <a:pt x="592" y="246"/>
                  </a:lnTo>
                  <a:lnTo>
                    <a:pt x="592" y="25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01" name="Freeform 32"/>
            <p:cNvSpPr>
              <a:spLocks/>
            </p:cNvSpPr>
            <p:nvPr/>
          </p:nvSpPr>
          <p:spPr bwMode="grayWhite">
            <a:xfrm>
              <a:off x="3967" y="2366"/>
              <a:ext cx="376" cy="282"/>
            </a:xfrm>
            <a:custGeom>
              <a:avLst/>
              <a:gdLst>
                <a:gd name="T0" fmla="*/ 7 w 404"/>
                <a:gd name="T1" fmla="*/ 6 h 304"/>
                <a:gd name="T2" fmla="*/ 7 w 404"/>
                <a:gd name="T3" fmla="*/ 6 h 304"/>
                <a:gd name="T4" fmla="*/ 7 w 404"/>
                <a:gd name="T5" fmla="*/ 6 h 304"/>
                <a:gd name="T6" fmla="*/ 7 w 404"/>
                <a:gd name="T7" fmla="*/ 6 h 304"/>
                <a:gd name="T8" fmla="*/ 7 w 404"/>
                <a:gd name="T9" fmla="*/ 6 h 304"/>
                <a:gd name="T10" fmla="*/ 7 w 404"/>
                <a:gd name="T11" fmla="*/ 6 h 304"/>
                <a:gd name="T12" fmla="*/ 7 w 404"/>
                <a:gd name="T13" fmla="*/ 6 h 304"/>
                <a:gd name="T14" fmla="*/ 7 w 404"/>
                <a:gd name="T15" fmla="*/ 6 h 304"/>
                <a:gd name="T16" fmla="*/ 7 w 404"/>
                <a:gd name="T17" fmla="*/ 6 h 304"/>
                <a:gd name="T18" fmla="*/ 7 w 404"/>
                <a:gd name="T19" fmla="*/ 6 h 304"/>
                <a:gd name="T20" fmla="*/ 7 w 404"/>
                <a:gd name="T21" fmla="*/ 6 h 304"/>
                <a:gd name="T22" fmla="*/ 7 w 404"/>
                <a:gd name="T23" fmla="*/ 6 h 304"/>
                <a:gd name="T24" fmla="*/ 7 w 404"/>
                <a:gd name="T25" fmla="*/ 6 h 304"/>
                <a:gd name="T26" fmla="*/ 6 w 404"/>
                <a:gd name="T27" fmla="*/ 6 h 304"/>
                <a:gd name="T28" fmla="*/ 7 w 404"/>
                <a:gd name="T29" fmla="*/ 6 h 304"/>
                <a:gd name="T30" fmla="*/ 7 w 404"/>
                <a:gd name="T31" fmla="*/ 6 h 304"/>
                <a:gd name="T32" fmla="*/ 7 w 404"/>
                <a:gd name="T33" fmla="*/ 6 h 304"/>
                <a:gd name="T34" fmla="*/ 7 w 404"/>
                <a:gd name="T35" fmla="*/ 6 h 304"/>
                <a:gd name="T36" fmla="*/ 7 w 404"/>
                <a:gd name="T37" fmla="*/ 6 h 304"/>
                <a:gd name="T38" fmla="*/ 7 w 404"/>
                <a:gd name="T39" fmla="*/ 6 h 304"/>
                <a:gd name="T40" fmla="*/ 7 w 404"/>
                <a:gd name="T41" fmla="*/ 2 h 304"/>
                <a:gd name="T42" fmla="*/ 7 w 404"/>
                <a:gd name="T43" fmla="*/ 6 h 304"/>
                <a:gd name="T44" fmla="*/ 7 w 404"/>
                <a:gd name="T45" fmla="*/ 6 h 304"/>
                <a:gd name="T46" fmla="*/ 7 w 404"/>
                <a:gd name="T47" fmla="*/ 6 h 304"/>
                <a:gd name="T48" fmla="*/ 7 w 404"/>
                <a:gd name="T49" fmla="*/ 6 h 304"/>
                <a:gd name="T50" fmla="*/ 7 w 404"/>
                <a:gd name="T51" fmla="*/ 6 h 304"/>
                <a:gd name="T52" fmla="*/ 7 w 404"/>
                <a:gd name="T53" fmla="*/ 6 h 304"/>
                <a:gd name="T54" fmla="*/ 7 w 404"/>
                <a:gd name="T55" fmla="*/ 6 h 304"/>
                <a:gd name="T56" fmla="*/ 7 w 404"/>
                <a:gd name="T57" fmla="*/ 6 h 304"/>
                <a:gd name="T58" fmla="*/ 7 w 404"/>
                <a:gd name="T59" fmla="*/ 6 h 304"/>
                <a:gd name="T60" fmla="*/ 7 w 404"/>
                <a:gd name="T61" fmla="*/ 6 h 304"/>
                <a:gd name="T62" fmla="*/ 7 w 404"/>
                <a:gd name="T63" fmla="*/ 6 h 304"/>
                <a:gd name="T64" fmla="*/ 7 w 404"/>
                <a:gd name="T65" fmla="*/ 6 h 304"/>
                <a:gd name="T66" fmla="*/ 7 w 404"/>
                <a:gd name="T67" fmla="*/ 6 h 304"/>
                <a:gd name="T68" fmla="*/ 7 w 404"/>
                <a:gd name="T69" fmla="*/ 6 h 304"/>
                <a:gd name="T70" fmla="*/ 7 w 404"/>
                <a:gd name="T71" fmla="*/ 6 h 304"/>
                <a:gd name="T72" fmla="*/ 7 w 404"/>
                <a:gd name="T73" fmla="*/ 6 h 304"/>
                <a:gd name="T74" fmla="*/ 7 w 404"/>
                <a:gd name="T75" fmla="*/ 6 h 304"/>
                <a:gd name="T76" fmla="*/ 7 w 404"/>
                <a:gd name="T77" fmla="*/ 6 h 304"/>
                <a:gd name="T78" fmla="*/ 7 w 404"/>
                <a:gd name="T79" fmla="*/ 6 h 304"/>
                <a:gd name="T80" fmla="*/ 7 w 404"/>
                <a:gd name="T81" fmla="*/ 6 h 304"/>
                <a:gd name="T82" fmla="*/ 7 w 404"/>
                <a:gd name="T83" fmla="*/ 6 h 304"/>
                <a:gd name="T84" fmla="*/ 7 w 404"/>
                <a:gd name="T85" fmla="*/ 6 h 304"/>
                <a:gd name="T86" fmla="*/ 7 w 404"/>
                <a:gd name="T87" fmla="*/ 6 h 30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4"/>
                <a:gd name="T133" fmla="*/ 0 h 304"/>
                <a:gd name="T134" fmla="*/ 404 w 404"/>
                <a:gd name="T135" fmla="*/ 304 h 30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4" h="304">
                  <a:moveTo>
                    <a:pt x="242" y="304"/>
                  </a:moveTo>
                  <a:lnTo>
                    <a:pt x="238" y="304"/>
                  </a:lnTo>
                  <a:lnTo>
                    <a:pt x="226" y="302"/>
                  </a:lnTo>
                  <a:lnTo>
                    <a:pt x="224" y="300"/>
                  </a:lnTo>
                  <a:lnTo>
                    <a:pt x="220" y="296"/>
                  </a:lnTo>
                  <a:lnTo>
                    <a:pt x="216" y="276"/>
                  </a:lnTo>
                  <a:lnTo>
                    <a:pt x="206" y="262"/>
                  </a:lnTo>
                  <a:lnTo>
                    <a:pt x="194" y="256"/>
                  </a:lnTo>
                  <a:lnTo>
                    <a:pt x="188" y="236"/>
                  </a:lnTo>
                  <a:lnTo>
                    <a:pt x="178" y="228"/>
                  </a:lnTo>
                  <a:lnTo>
                    <a:pt x="176" y="216"/>
                  </a:lnTo>
                  <a:lnTo>
                    <a:pt x="168" y="214"/>
                  </a:lnTo>
                  <a:lnTo>
                    <a:pt x="154" y="208"/>
                  </a:lnTo>
                  <a:lnTo>
                    <a:pt x="146" y="196"/>
                  </a:lnTo>
                  <a:lnTo>
                    <a:pt x="136" y="190"/>
                  </a:lnTo>
                  <a:lnTo>
                    <a:pt x="136" y="184"/>
                  </a:lnTo>
                  <a:lnTo>
                    <a:pt x="132" y="174"/>
                  </a:lnTo>
                  <a:lnTo>
                    <a:pt x="128" y="172"/>
                  </a:lnTo>
                  <a:lnTo>
                    <a:pt x="114" y="166"/>
                  </a:lnTo>
                  <a:lnTo>
                    <a:pt x="88" y="144"/>
                  </a:lnTo>
                  <a:lnTo>
                    <a:pt x="76" y="140"/>
                  </a:lnTo>
                  <a:lnTo>
                    <a:pt x="74" y="132"/>
                  </a:lnTo>
                  <a:lnTo>
                    <a:pt x="62" y="122"/>
                  </a:lnTo>
                  <a:lnTo>
                    <a:pt x="56" y="106"/>
                  </a:lnTo>
                  <a:lnTo>
                    <a:pt x="48" y="98"/>
                  </a:lnTo>
                  <a:lnTo>
                    <a:pt x="44" y="92"/>
                  </a:lnTo>
                  <a:lnTo>
                    <a:pt x="28" y="90"/>
                  </a:lnTo>
                  <a:lnTo>
                    <a:pt x="6" y="78"/>
                  </a:lnTo>
                  <a:lnTo>
                    <a:pt x="0" y="72"/>
                  </a:lnTo>
                  <a:lnTo>
                    <a:pt x="8" y="56"/>
                  </a:lnTo>
                  <a:lnTo>
                    <a:pt x="12" y="52"/>
                  </a:lnTo>
                  <a:lnTo>
                    <a:pt x="16" y="46"/>
                  </a:lnTo>
                  <a:lnTo>
                    <a:pt x="18" y="42"/>
                  </a:lnTo>
                  <a:lnTo>
                    <a:pt x="16" y="40"/>
                  </a:lnTo>
                  <a:lnTo>
                    <a:pt x="40" y="28"/>
                  </a:lnTo>
                  <a:lnTo>
                    <a:pt x="48" y="28"/>
                  </a:lnTo>
                  <a:lnTo>
                    <a:pt x="48" y="24"/>
                  </a:lnTo>
                  <a:lnTo>
                    <a:pt x="68" y="14"/>
                  </a:lnTo>
                  <a:lnTo>
                    <a:pt x="70" y="10"/>
                  </a:lnTo>
                  <a:lnTo>
                    <a:pt x="74" y="12"/>
                  </a:lnTo>
                  <a:lnTo>
                    <a:pt x="178" y="0"/>
                  </a:lnTo>
                  <a:lnTo>
                    <a:pt x="180" y="2"/>
                  </a:lnTo>
                  <a:lnTo>
                    <a:pt x="178" y="6"/>
                  </a:lnTo>
                  <a:lnTo>
                    <a:pt x="182" y="10"/>
                  </a:lnTo>
                  <a:lnTo>
                    <a:pt x="188" y="4"/>
                  </a:lnTo>
                  <a:lnTo>
                    <a:pt x="206" y="18"/>
                  </a:lnTo>
                  <a:lnTo>
                    <a:pt x="208" y="30"/>
                  </a:lnTo>
                  <a:lnTo>
                    <a:pt x="296" y="18"/>
                  </a:lnTo>
                  <a:lnTo>
                    <a:pt x="404" y="92"/>
                  </a:lnTo>
                  <a:lnTo>
                    <a:pt x="400" y="94"/>
                  </a:lnTo>
                  <a:lnTo>
                    <a:pt x="390" y="100"/>
                  </a:lnTo>
                  <a:lnTo>
                    <a:pt x="384" y="110"/>
                  </a:lnTo>
                  <a:lnTo>
                    <a:pt x="370" y="130"/>
                  </a:lnTo>
                  <a:lnTo>
                    <a:pt x="366" y="138"/>
                  </a:lnTo>
                  <a:lnTo>
                    <a:pt x="362" y="150"/>
                  </a:lnTo>
                  <a:lnTo>
                    <a:pt x="364" y="160"/>
                  </a:lnTo>
                  <a:lnTo>
                    <a:pt x="364" y="168"/>
                  </a:lnTo>
                  <a:lnTo>
                    <a:pt x="360" y="172"/>
                  </a:lnTo>
                  <a:lnTo>
                    <a:pt x="358" y="178"/>
                  </a:lnTo>
                  <a:lnTo>
                    <a:pt x="352" y="178"/>
                  </a:lnTo>
                  <a:lnTo>
                    <a:pt x="346" y="182"/>
                  </a:lnTo>
                  <a:lnTo>
                    <a:pt x="342" y="188"/>
                  </a:lnTo>
                  <a:lnTo>
                    <a:pt x="336" y="196"/>
                  </a:lnTo>
                  <a:lnTo>
                    <a:pt x="332" y="204"/>
                  </a:lnTo>
                  <a:lnTo>
                    <a:pt x="318" y="214"/>
                  </a:lnTo>
                  <a:lnTo>
                    <a:pt x="312" y="224"/>
                  </a:lnTo>
                  <a:lnTo>
                    <a:pt x="304" y="232"/>
                  </a:lnTo>
                  <a:lnTo>
                    <a:pt x="294" y="238"/>
                  </a:lnTo>
                  <a:lnTo>
                    <a:pt x="290" y="244"/>
                  </a:lnTo>
                  <a:lnTo>
                    <a:pt x="284" y="248"/>
                  </a:lnTo>
                  <a:lnTo>
                    <a:pt x="276" y="252"/>
                  </a:lnTo>
                  <a:lnTo>
                    <a:pt x="272" y="254"/>
                  </a:lnTo>
                  <a:lnTo>
                    <a:pt x="268" y="258"/>
                  </a:lnTo>
                  <a:lnTo>
                    <a:pt x="270" y="260"/>
                  </a:lnTo>
                  <a:lnTo>
                    <a:pt x="268" y="262"/>
                  </a:lnTo>
                  <a:lnTo>
                    <a:pt x="266" y="270"/>
                  </a:lnTo>
                  <a:lnTo>
                    <a:pt x="258" y="276"/>
                  </a:lnTo>
                  <a:lnTo>
                    <a:pt x="252" y="276"/>
                  </a:lnTo>
                  <a:lnTo>
                    <a:pt x="250" y="278"/>
                  </a:lnTo>
                  <a:lnTo>
                    <a:pt x="252" y="280"/>
                  </a:lnTo>
                  <a:lnTo>
                    <a:pt x="254" y="282"/>
                  </a:lnTo>
                  <a:lnTo>
                    <a:pt x="256" y="284"/>
                  </a:lnTo>
                  <a:lnTo>
                    <a:pt x="254" y="288"/>
                  </a:lnTo>
                  <a:lnTo>
                    <a:pt x="252" y="290"/>
                  </a:lnTo>
                  <a:lnTo>
                    <a:pt x="244" y="296"/>
                  </a:lnTo>
                  <a:lnTo>
                    <a:pt x="242" y="302"/>
                  </a:lnTo>
                  <a:lnTo>
                    <a:pt x="242" y="304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02" name="Freeform 33"/>
            <p:cNvSpPr>
              <a:spLocks/>
            </p:cNvSpPr>
            <p:nvPr/>
          </p:nvSpPr>
          <p:spPr bwMode="grayWhite">
            <a:xfrm>
              <a:off x="3798" y="2404"/>
              <a:ext cx="400" cy="413"/>
            </a:xfrm>
            <a:custGeom>
              <a:avLst/>
              <a:gdLst>
                <a:gd name="T0" fmla="*/ 6 w 432"/>
                <a:gd name="T1" fmla="*/ 6 h 446"/>
                <a:gd name="T2" fmla="*/ 6 w 432"/>
                <a:gd name="T3" fmla="*/ 6 h 446"/>
                <a:gd name="T4" fmla="*/ 6 w 432"/>
                <a:gd name="T5" fmla="*/ 6 h 446"/>
                <a:gd name="T6" fmla="*/ 6 w 432"/>
                <a:gd name="T7" fmla="*/ 6 h 446"/>
                <a:gd name="T8" fmla="*/ 6 w 432"/>
                <a:gd name="T9" fmla="*/ 6 h 446"/>
                <a:gd name="T10" fmla="*/ 6 w 432"/>
                <a:gd name="T11" fmla="*/ 6 h 446"/>
                <a:gd name="T12" fmla="*/ 6 w 432"/>
                <a:gd name="T13" fmla="*/ 6 h 446"/>
                <a:gd name="T14" fmla="*/ 6 w 432"/>
                <a:gd name="T15" fmla="*/ 6 h 446"/>
                <a:gd name="T16" fmla="*/ 6 w 432"/>
                <a:gd name="T17" fmla="*/ 6 h 446"/>
                <a:gd name="T18" fmla="*/ 6 w 432"/>
                <a:gd name="T19" fmla="*/ 6 h 446"/>
                <a:gd name="T20" fmla="*/ 6 w 432"/>
                <a:gd name="T21" fmla="*/ 6 h 446"/>
                <a:gd name="T22" fmla="*/ 6 w 432"/>
                <a:gd name="T23" fmla="*/ 6 h 446"/>
                <a:gd name="T24" fmla="*/ 6 w 432"/>
                <a:gd name="T25" fmla="*/ 6 h 446"/>
                <a:gd name="T26" fmla="*/ 6 w 432"/>
                <a:gd name="T27" fmla="*/ 6 h 446"/>
                <a:gd name="T28" fmla="*/ 6 w 432"/>
                <a:gd name="T29" fmla="*/ 6 h 446"/>
                <a:gd name="T30" fmla="*/ 6 w 432"/>
                <a:gd name="T31" fmla="*/ 6 h 446"/>
                <a:gd name="T32" fmla="*/ 6 w 432"/>
                <a:gd name="T33" fmla="*/ 6 h 446"/>
                <a:gd name="T34" fmla="*/ 6 w 432"/>
                <a:gd name="T35" fmla="*/ 6 h 446"/>
                <a:gd name="T36" fmla="*/ 6 w 432"/>
                <a:gd name="T37" fmla="*/ 6 h 446"/>
                <a:gd name="T38" fmla="*/ 6 w 432"/>
                <a:gd name="T39" fmla="*/ 6 h 446"/>
                <a:gd name="T40" fmla="*/ 6 w 432"/>
                <a:gd name="T41" fmla="*/ 6 h 446"/>
                <a:gd name="T42" fmla="*/ 6 w 432"/>
                <a:gd name="T43" fmla="*/ 6 h 446"/>
                <a:gd name="T44" fmla="*/ 6 w 432"/>
                <a:gd name="T45" fmla="*/ 6 h 446"/>
                <a:gd name="T46" fmla="*/ 6 w 432"/>
                <a:gd name="T47" fmla="*/ 6 h 446"/>
                <a:gd name="T48" fmla="*/ 6 w 432"/>
                <a:gd name="T49" fmla="*/ 6 h 446"/>
                <a:gd name="T50" fmla="*/ 6 w 432"/>
                <a:gd name="T51" fmla="*/ 6 h 446"/>
                <a:gd name="T52" fmla="*/ 6 w 432"/>
                <a:gd name="T53" fmla="*/ 6 h 446"/>
                <a:gd name="T54" fmla="*/ 6 w 432"/>
                <a:gd name="T55" fmla="*/ 6 h 446"/>
                <a:gd name="T56" fmla="*/ 6 w 432"/>
                <a:gd name="T57" fmla="*/ 6 h 446"/>
                <a:gd name="T58" fmla="*/ 6 w 432"/>
                <a:gd name="T59" fmla="*/ 6 h 446"/>
                <a:gd name="T60" fmla="*/ 6 w 432"/>
                <a:gd name="T61" fmla="*/ 6 h 446"/>
                <a:gd name="T62" fmla="*/ 6 w 432"/>
                <a:gd name="T63" fmla="*/ 6 h 446"/>
                <a:gd name="T64" fmla="*/ 6 w 432"/>
                <a:gd name="T65" fmla="*/ 6 h 446"/>
                <a:gd name="T66" fmla="*/ 6 w 432"/>
                <a:gd name="T67" fmla="*/ 6 h 446"/>
                <a:gd name="T68" fmla="*/ 6 w 432"/>
                <a:gd name="T69" fmla="*/ 6 h 446"/>
                <a:gd name="T70" fmla="*/ 6 w 432"/>
                <a:gd name="T71" fmla="*/ 6 h 446"/>
                <a:gd name="T72" fmla="*/ 6 w 432"/>
                <a:gd name="T73" fmla="*/ 6 h 446"/>
                <a:gd name="T74" fmla="*/ 6 w 432"/>
                <a:gd name="T75" fmla="*/ 6 h 446"/>
                <a:gd name="T76" fmla="*/ 6 w 432"/>
                <a:gd name="T77" fmla="*/ 6 h 446"/>
                <a:gd name="T78" fmla="*/ 6 w 432"/>
                <a:gd name="T79" fmla="*/ 0 h 446"/>
                <a:gd name="T80" fmla="*/ 0 w 432"/>
                <a:gd name="T81" fmla="*/ 6 h 4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32"/>
                <a:gd name="T124" fmla="*/ 0 h 446"/>
                <a:gd name="T125" fmla="*/ 432 w 432"/>
                <a:gd name="T126" fmla="*/ 446 h 44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32" h="446">
                  <a:moveTo>
                    <a:pt x="0" y="26"/>
                  </a:moveTo>
                  <a:lnTo>
                    <a:pt x="58" y="236"/>
                  </a:lnTo>
                  <a:lnTo>
                    <a:pt x="64" y="240"/>
                  </a:lnTo>
                  <a:lnTo>
                    <a:pt x="68" y="256"/>
                  </a:lnTo>
                  <a:lnTo>
                    <a:pt x="70" y="262"/>
                  </a:lnTo>
                  <a:lnTo>
                    <a:pt x="78" y="268"/>
                  </a:lnTo>
                  <a:lnTo>
                    <a:pt x="84" y="272"/>
                  </a:lnTo>
                  <a:lnTo>
                    <a:pt x="82" y="282"/>
                  </a:lnTo>
                  <a:lnTo>
                    <a:pt x="88" y="290"/>
                  </a:lnTo>
                  <a:lnTo>
                    <a:pt x="88" y="292"/>
                  </a:lnTo>
                  <a:lnTo>
                    <a:pt x="80" y="304"/>
                  </a:lnTo>
                  <a:lnTo>
                    <a:pt x="80" y="318"/>
                  </a:lnTo>
                  <a:lnTo>
                    <a:pt x="74" y="330"/>
                  </a:lnTo>
                  <a:lnTo>
                    <a:pt x="76" y="346"/>
                  </a:lnTo>
                  <a:lnTo>
                    <a:pt x="86" y="368"/>
                  </a:lnTo>
                  <a:lnTo>
                    <a:pt x="84" y="394"/>
                  </a:lnTo>
                  <a:lnTo>
                    <a:pt x="94" y="410"/>
                  </a:lnTo>
                  <a:lnTo>
                    <a:pt x="96" y="416"/>
                  </a:lnTo>
                  <a:lnTo>
                    <a:pt x="96" y="420"/>
                  </a:lnTo>
                  <a:lnTo>
                    <a:pt x="104" y="428"/>
                  </a:lnTo>
                  <a:lnTo>
                    <a:pt x="104" y="434"/>
                  </a:lnTo>
                  <a:lnTo>
                    <a:pt x="110" y="442"/>
                  </a:lnTo>
                  <a:lnTo>
                    <a:pt x="336" y="428"/>
                  </a:lnTo>
                  <a:lnTo>
                    <a:pt x="340" y="440"/>
                  </a:lnTo>
                  <a:lnTo>
                    <a:pt x="342" y="444"/>
                  </a:lnTo>
                  <a:lnTo>
                    <a:pt x="354" y="446"/>
                  </a:lnTo>
                  <a:lnTo>
                    <a:pt x="356" y="434"/>
                  </a:lnTo>
                  <a:lnTo>
                    <a:pt x="350" y="412"/>
                  </a:lnTo>
                  <a:lnTo>
                    <a:pt x="350" y="404"/>
                  </a:lnTo>
                  <a:lnTo>
                    <a:pt x="352" y="400"/>
                  </a:lnTo>
                  <a:lnTo>
                    <a:pt x="360" y="396"/>
                  </a:lnTo>
                  <a:lnTo>
                    <a:pt x="376" y="402"/>
                  </a:lnTo>
                  <a:lnTo>
                    <a:pt x="390" y="404"/>
                  </a:lnTo>
                  <a:lnTo>
                    <a:pt x="396" y="402"/>
                  </a:lnTo>
                  <a:lnTo>
                    <a:pt x="394" y="386"/>
                  </a:lnTo>
                  <a:lnTo>
                    <a:pt x="392" y="376"/>
                  </a:lnTo>
                  <a:lnTo>
                    <a:pt x="392" y="366"/>
                  </a:lnTo>
                  <a:lnTo>
                    <a:pt x="394" y="358"/>
                  </a:lnTo>
                  <a:lnTo>
                    <a:pt x="406" y="324"/>
                  </a:lnTo>
                  <a:lnTo>
                    <a:pt x="408" y="310"/>
                  </a:lnTo>
                  <a:lnTo>
                    <a:pt x="412" y="296"/>
                  </a:lnTo>
                  <a:lnTo>
                    <a:pt x="420" y="280"/>
                  </a:lnTo>
                  <a:lnTo>
                    <a:pt x="428" y="274"/>
                  </a:lnTo>
                  <a:lnTo>
                    <a:pt x="430" y="272"/>
                  </a:lnTo>
                  <a:lnTo>
                    <a:pt x="432" y="268"/>
                  </a:lnTo>
                  <a:lnTo>
                    <a:pt x="426" y="266"/>
                  </a:lnTo>
                  <a:lnTo>
                    <a:pt x="426" y="264"/>
                  </a:lnTo>
                  <a:lnTo>
                    <a:pt x="422" y="264"/>
                  </a:lnTo>
                  <a:lnTo>
                    <a:pt x="410" y="262"/>
                  </a:lnTo>
                  <a:lnTo>
                    <a:pt x="408" y="260"/>
                  </a:lnTo>
                  <a:lnTo>
                    <a:pt x="404" y="256"/>
                  </a:lnTo>
                  <a:lnTo>
                    <a:pt x="400" y="236"/>
                  </a:lnTo>
                  <a:lnTo>
                    <a:pt x="390" y="222"/>
                  </a:lnTo>
                  <a:lnTo>
                    <a:pt x="378" y="216"/>
                  </a:lnTo>
                  <a:lnTo>
                    <a:pt x="372" y="196"/>
                  </a:lnTo>
                  <a:lnTo>
                    <a:pt x="362" y="188"/>
                  </a:lnTo>
                  <a:lnTo>
                    <a:pt x="360" y="176"/>
                  </a:lnTo>
                  <a:lnTo>
                    <a:pt x="352" y="174"/>
                  </a:lnTo>
                  <a:lnTo>
                    <a:pt x="338" y="168"/>
                  </a:lnTo>
                  <a:lnTo>
                    <a:pt x="330" y="156"/>
                  </a:lnTo>
                  <a:lnTo>
                    <a:pt x="320" y="150"/>
                  </a:lnTo>
                  <a:lnTo>
                    <a:pt x="320" y="144"/>
                  </a:lnTo>
                  <a:lnTo>
                    <a:pt x="316" y="134"/>
                  </a:lnTo>
                  <a:lnTo>
                    <a:pt x="312" y="132"/>
                  </a:lnTo>
                  <a:lnTo>
                    <a:pt x="298" y="126"/>
                  </a:lnTo>
                  <a:lnTo>
                    <a:pt x="272" y="104"/>
                  </a:lnTo>
                  <a:lnTo>
                    <a:pt x="260" y="100"/>
                  </a:lnTo>
                  <a:lnTo>
                    <a:pt x="258" y="92"/>
                  </a:lnTo>
                  <a:lnTo>
                    <a:pt x="246" y="82"/>
                  </a:lnTo>
                  <a:lnTo>
                    <a:pt x="240" y="66"/>
                  </a:lnTo>
                  <a:lnTo>
                    <a:pt x="232" y="58"/>
                  </a:lnTo>
                  <a:lnTo>
                    <a:pt x="228" y="52"/>
                  </a:lnTo>
                  <a:lnTo>
                    <a:pt x="212" y="50"/>
                  </a:lnTo>
                  <a:lnTo>
                    <a:pt x="190" y="38"/>
                  </a:lnTo>
                  <a:lnTo>
                    <a:pt x="184" y="32"/>
                  </a:lnTo>
                  <a:lnTo>
                    <a:pt x="192" y="16"/>
                  </a:lnTo>
                  <a:lnTo>
                    <a:pt x="196" y="12"/>
                  </a:lnTo>
                  <a:lnTo>
                    <a:pt x="200" y="6"/>
                  </a:lnTo>
                  <a:lnTo>
                    <a:pt x="202" y="2"/>
                  </a:lnTo>
                  <a:lnTo>
                    <a:pt x="200" y="0"/>
                  </a:lnTo>
                  <a:lnTo>
                    <a:pt x="80" y="1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03" name="Freeform 34"/>
            <p:cNvSpPr>
              <a:spLocks/>
            </p:cNvSpPr>
            <p:nvPr/>
          </p:nvSpPr>
          <p:spPr bwMode="grayWhite">
            <a:xfrm>
              <a:off x="3680" y="2771"/>
              <a:ext cx="669" cy="504"/>
            </a:xfrm>
            <a:custGeom>
              <a:avLst/>
              <a:gdLst>
                <a:gd name="T0" fmla="*/ 2 w 720"/>
                <a:gd name="T1" fmla="*/ 6 h 544"/>
                <a:gd name="T2" fmla="*/ 2 w 720"/>
                <a:gd name="T3" fmla="*/ 6 h 544"/>
                <a:gd name="T4" fmla="*/ 7 w 720"/>
                <a:gd name="T5" fmla="*/ 6 h 544"/>
                <a:gd name="T6" fmla="*/ 7 w 720"/>
                <a:gd name="T7" fmla="*/ 6 h 544"/>
                <a:gd name="T8" fmla="*/ 7 w 720"/>
                <a:gd name="T9" fmla="*/ 6 h 544"/>
                <a:gd name="T10" fmla="*/ 7 w 720"/>
                <a:gd name="T11" fmla="*/ 6 h 544"/>
                <a:gd name="T12" fmla="*/ 7 w 720"/>
                <a:gd name="T13" fmla="*/ 6 h 544"/>
                <a:gd name="T14" fmla="*/ 7 w 720"/>
                <a:gd name="T15" fmla="*/ 6 h 544"/>
                <a:gd name="T16" fmla="*/ 7 w 720"/>
                <a:gd name="T17" fmla="*/ 6 h 544"/>
                <a:gd name="T18" fmla="*/ 7 w 720"/>
                <a:gd name="T19" fmla="*/ 6 h 544"/>
                <a:gd name="T20" fmla="*/ 7 w 720"/>
                <a:gd name="T21" fmla="*/ 6 h 544"/>
                <a:gd name="T22" fmla="*/ 7 w 720"/>
                <a:gd name="T23" fmla="*/ 6 h 544"/>
                <a:gd name="T24" fmla="*/ 7 w 720"/>
                <a:gd name="T25" fmla="*/ 6 h 544"/>
                <a:gd name="T26" fmla="*/ 7 w 720"/>
                <a:gd name="T27" fmla="*/ 6 h 544"/>
                <a:gd name="T28" fmla="*/ 7 w 720"/>
                <a:gd name="T29" fmla="*/ 6 h 544"/>
                <a:gd name="T30" fmla="*/ 7 w 720"/>
                <a:gd name="T31" fmla="*/ 6 h 544"/>
                <a:gd name="T32" fmla="*/ 7 w 720"/>
                <a:gd name="T33" fmla="*/ 6 h 544"/>
                <a:gd name="T34" fmla="*/ 7 w 720"/>
                <a:gd name="T35" fmla="*/ 6 h 544"/>
                <a:gd name="T36" fmla="*/ 7 w 720"/>
                <a:gd name="T37" fmla="*/ 6 h 544"/>
                <a:gd name="T38" fmla="*/ 7 w 720"/>
                <a:gd name="T39" fmla="*/ 6 h 544"/>
                <a:gd name="T40" fmla="*/ 7 w 720"/>
                <a:gd name="T41" fmla="*/ 6 h 544"/>
                <a:gd name="T42" fmla="*/ 7 w 720"/>
                <a:gd name="T43" fmla="*/ 6 h 544"/>
                <a:gd name="T44" fmla="*/ 7 w 720"/>
                <a:gd name="T45" fmla="*/ 6 h 544"/>
                <a:gd name="T46" fmla="*/ 7 w 720"/>
                <a:gd name="T47" fmla="*/ 6 h 544"/>
                <a:gd name="T48" fmla="*/ 7 w 720"/>
                <a:gd name="T49" fmla="*/ 6 h 544"/>
                <a:gd name="T50" fmla="*/ 7 w 720"/>
                <a:gd name="T51" fmla="*/ 6 h 544"/>
                <a:gd name="T52" fmla="*/ 7 w 720"/>
                <a:gd name="T53" fmla="*/ 6 h 544"/>
                <a:gd name="T54" fmla="*/ 7 w 720"/>
                <a:gd name="T55" fmla="*/ 6 h 544"/>
                <a:gd name="T56" fmla="*/ 7 w 720"/>
                <a:gd name="T57" fmla="*/ 6 h 544"/>
                <a:gd name="T58" fmla="*/ 7 w 720"/>
                <a:gd name="T59" fmla="*/ 6 h 544"/>
                <a:gd name="T60" fmla="*/ 7 w 720"/>
                <a:gd name="T61" fmla="*/ 6 h 544"/>
                <a:gd name="T62" fmla="*/ 7 w 720"/>
                <a:gd name="T63" fmla="*/ 6 h 544"/>
                <a:gd name="T64" fmla="*/ 7 w 720"/>
                <a:gd name="T65" fmla="*/ 6 h 544"/>
                <a:gd name="T66" fmla="*/ 7 w 720"/>
                <a:gd name="T67" fmla="*/ 6 h 544"/>
                <a:gd name="T68" fmla="*/ 7 w 720"/>
                <a:gd name="T69" fmla="*/ 6 h 544"/>
                <a:gd name="T70" fmla="*/ 7 w 720"/>
                <a:gd name="T71" fmla="*/ 6 h 544"/>
                <a:gd name="T72" fmla="*/ 7 w 720"/>
                <a:gd name="T73" fmla="*/ 6 h 544"/>
                <a:gd name="T74" fmla="*/ 7 w 720"/>
                <a:gd name="T75" fmla="*/ 6 h 544"/>
                <a:gd name="T76" fmla="*/ 7 w 720"/>
                <a:gd name="T77" fmla="*/ 6 h 544"/>
                <a:gd name="T78" fmla="*/ 7 w 720"/>
                <a:gd name="T79" fmla="*/ 6 h 544"/>
                <a:gd name="T80" fmla="*/ 7 w 720"/>
                <a:gd name="T81" fmla="*/ 6 h 544"/>
                <a:gd name="T82" fmla="*/ 7 w 720"/>
                <a:gd name="T83" fmla="*/ 6 h 544"/>
                <a:gd name="T84" fmla="*/ 7 w 720"/>
                <a:gd name="T85" fmla="*/ 6 h 544"/>
                <a:gd name="T86" fmla="*/ 7 w 720"/>
                <a:gd name="T87" fmla="*/ 6 h 544"/>
                <a:gd name="T88" fmla="*/ 7 w 720"/>
                <a:gd name="T89" fmla="*/ 6 h 544"/>
                <a:gd name="T90" fmla="*/ 7 w 720"/>
                <a:gd name="T91" fmla="*/ 6 h 544"/>
                <a:gd name="T92" fmla="*/ 7 w 720"/>
                <a:gd name="T93" fmla="*/ 6 h 544"/>
                <a:gd name="T94" fmla="*/ 7 w 720"/>
                <a:gd name="T95" fmla="*/ 6 h 544"/>
                <a:gd name="T96" fmla="*/ 7 w 720"/>
                <a:gd name="T97" fmla="*/ 6 h 544"/>
                <a:gd name="T98" fmla="*/ 7 w 720"/>
                <a:gd name="T99" fmla="*/ 6 h 544"/>
                <a:gd name="T100" fmla="*/ 7 w 720"/>
                <a:gd name="T101" fmla="*/ 6 h 544"/>
                <a:gd name="T102" fmla="*/ 7 w 720"/>
                <a:gd name="T103" fmla="*/ 6 h 544"/>
                <a:gd name="T104" fmla="*/ 7 w 720"/>
                <a:gd name="T105" fmla="*/ 6 h 544"/>
                <a:gd name="T106" fmla="*/ 7 w 720"/>
                <a:gd name="T107" fmla="*/ 6 h 544"/>
                <a:gd name="T108" fmla="*/ 7 w 720"/>
                <a:gd name="T109" fmla="*/ 6 h 544"/>
                <a:gd name="T110" fmla="*/ 7 w 720"/>
                <a:gd name="T111" fmla="*/ 4 h 544"/>
                <a:gd name="T112" fmla="*/ 7 w 720"/>
                <a:gd name="T113" fmla="*/ 6 h 544"/>
                <a:gd name="T114" fmla="*/ 7 w 720"/>
                <a:gd name="T115" fmla="*/ 6 h 544"/>
                <a:gd name="T116" fmla="*/ 7 w 720"/>
                <a:gd name="T117" fmla="*/ 6 h 544"/>
                <a:gd name="T118" fmla="*/ 7 w 720"/>
                <a:gd name="T119" fmla="*/ 6 h 5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20"/>
                <a:gd name="T181" fmla="*/ 0 h 544"/>
                <a:gd name="T182" fmla="*/ 720 w 720"/>
                <a:gd name="T183" fmla="*/ 544 h 5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20" h="544">
                  <a:moveTo>
                    <a:pt x="222" y="20"/>
                  </a:moveTo>
                  <a:lnTo>
                    <a:pt x="2" y="40"/>
                  </a:lnTo>
                  <a:lnTo>
                    <a:pt x="2" y="46"/>
                  </a:lnTo>
                  <a:lnTo>
                    <a:pt x="4" y="48"/>
                  </a:lnTo>
                  <a:lnTo>
                    <a:pt x="0" y="50"/>
                  </a:lnTo>
                  <a:lnTo>
                    <a:pt x="2" y="58"/>
                  </a:lnTo>
                  <a:lnTo>
                    <a:pt x="8" y="66"/>
                  </a:lnTo>
                  <a:lnTo>
                    <a:pt x="12" y="70"/>
                  </a:lnTo>
                  <a:lnTo>
                    <a:pt x="14" y="72"/>
                  </a:lnTo>
                  <a:lnTo>
                    <a:pt x="22" y="76"/>
                  </a:lnTo>
                  <a:lnTo>
                    <a:pt x="22" y="80"/>
                  </a:lnTo>
                  <a:lnTo>
                    <a:pt x="18" y="88"/>
                  </a:lnTo>
                  <a:lnTo>
                    <a:pt x="18" y="90"/>
                  </a:lnTo>
                  <a:lnTo>
                    <a:pt x="24" y="94"/>
                  </a:lnTo>
                  <a:lnTo>
                    <a:pt x="24" y="96"/>
                  </a:lnTo>
                  <a:lnTo>
                    <a:pt x="24" y="98"/>
                  </a:lnTo>
                  <a:lnTo>
                    <a:pt x="20" y="102"/>
                  </a:lnTo>
                  <a:lnTo>
                    <a:pt x="20" y="108"/>
                  </a:lnTo>
                  <a:lnTo>
                    <a:pt x="22" y="110"/>
                  </a:lnTo>
                  <a:lnTo>
                    <a:pt x="36" y="106"/>
                  </a:lnTo>
                  <a:lnTo>
                    <a:pt x="40" y="102"/>
                  </a:lnTo>
                  <a:lnTo>
                    <a:pt x="44" y="90"/>
                  </a:lnTo>
                  <a:lnTo>
                    <a:pt x="46" y="86"/>
                  </a:lnTo>
                  <a:lnTo>
                    <a:pt x="50" y="88"/>
                  </a:lnTo>
                  <a:lnTo>
                    <a:pt x="56" y="88"/>
                  </a:lnTo>
                  <a:lnTo>
                    <a:pt x="58" y="86"/>
                  </a:lnTo>
                  <a:lnTo>
                    <a:pt x="62" y="88"/>
                  </a:lnTo>
                  <a:lnTo>
                    <a:pt x="60" y="90"/>
                  </a:lnTo>
                  <a:lnTo>
                    <a:pt x="52" y="98"/>
                  </a:lnTo>
                  <a:lnTo>
                    <a:pt x="54" y="100"/>
                  </a:lnTo>
                  <a:lnTo>
                    <a:pt x="60" y="96"/>
                  </a:lnTo>
                  <a:lnTo>
                    <a:pt x="72" y="96"/>
                  </a:lnTo>
                  <a:lnTo>
                    <a:pt x="110" y="82"/>
                  </a:lnTo>
                  <a:lnTo>
                    <a:pt x="116" y="82"/>
                  </a:lnTo>
                  <a:lnTo>
                    <a:pt x="116" y="86"/>
                  </a:lnTo>
                  <a:lnTo>
                    <a:pt x="108" y="92"/>
                  </a:lnTo>
                  <a:lnTo>
                    <a:pt x="112" y="94"/>
                  </a:lnTo>
                  <a:lnTo>
                    <a:pt x="130" y="94"/>
                  </a:lnTo>
                  <a:lnTo>
                    <a:pt x="146" y="100"/>
                  </a:lnTo>
                  <a:lnTo>
                    <a:pt x="164" y="110"/>
                  </a:lnTo>
                  <a:lnTo>
                    <a:pt x="168" y="112"/>
                  </a:lnTo>
                  <a:lnTo>
                    <a:pt x="168" y="106"/>
                  </a:lnTo>
                  <a:lnTo>
                    <a:pt x="172" y="102"/>
                  </a:lnTo>
                  <a:lnTo>
                    <a:pt x="174" y="108"/>
                  </a:lnTo>
                  <a:lnTo>
                    <a:pt x="184" y="110"/>
                  </a:lnTo>
                  <a:lnTo>
                    <a:pt x="188" y="112"/>
                  </a:lnTo>
                  <a:lnTo>
                    <a:pt x="188" y="114"/>
                  </a:lnTo>
                  <a:lnTo>
                    <a:pt x="184" y="116"/>
                  </a:lnTo>
                  <a:lnTo>
                    <a:pt x="186" y="118"/>
                  </a:lnTo>
                  <a:lnTo>
                    <a:pt x="208" y="136"/>
                  </a:lnTo>
                  <a:lnTo>
                    <a:pt x="210" y="142"/>
                  </a:lnTo>
                  <a:lnTo>
                    <a:pt x="208" y="146"/>
                  </a:lnTo>
                  <a:lnTo>
                    <a:pt x="206" y="150"/>
                  </a:lnTo>
                  <a:lnTo>
                    <a:pt x="204" y="148"/>
                  </a:lnTo>
                  <a:lnTo>
                    <a:pt x="202" y="142"/>
                  </a:lnTo>
                  <a:lnTo>
                    <a:pt x="200" y="148"/>
                  </a:lnTo>
                  <a:lnTo>
                    <a:pt x="202" y="152"/>
                  </a:lnTo>
                  <a:lnTo>
                    <a:pt x="206" y="154"/>
                  </a:lnTo>
                  <a:lnTo>
                    <a:pt x="236" y="146"/>
                  </a:lnTo>
                  <a:lnTo>
                    <a:pt x="238" y="142"/>
                  </a:lnTo>
                  <a:lnTo>
                    <a:pt x="250" y="140"/>
                  </a:lnTo>
                  <a:lnTo>
                    <a:pt x="274" y="120"/>
                  </a:lnTo>
                  <a:lnTo>
                    <a:pt x="290" y="120"/>
                  </a:lnTo>
                  <a:lnTo>
                    <a:pt x="290" y="116"/>
                  </a:lnTo>
                  <a:lnTo>
                    <a:pt x="288" y="112"/>
                  </a:lnTo>
                  <a:lnTo>
                    <a:pt x="292" y="102"/>
                  </a:lnTo>
                  <a:lnTo>
                    <a:pt x="320" y="98"/>
                  </a:lnTo>
                  <a:lnTo>
                    <a:pt x="358" y="118"/>
                  </a:lnTo>
                  <a:lnTo>
                    <a:pt x="360" y="124"/>
                  </a:lnTo>
                  <a:lnTo>
                    <a:pt x="370" y="132"/>
                  </a:lnTo>
                  <a:lnTo>
                    <a:pt x="378" y="146"/>
                  </a:lnTo>
                  <a:lnTo>
                    <a:pt x="402" y="162"/>
                  </a:lnTo>
                  <a:lnTo>
                    <a:pt x="406" y="170"/>
                  </a:lnTo>
                  <a:lnTo>
                    <a:pt x="412" y="176"/>
                  </a:lnTo>
                  <a:lnTo>
                    <a:pt x="432" y="176"/>
                  </a:lnTo>
                  <a:lnTo>
                    <a:pt x="446" y="196"/>
                  </a:lnTo>
                  <a:lnTo>
                    <a:pt x="450" y="200"/>
                  </a:lnTo>
                  <a:lnTo>
                    <a:pt x="448" y="206"/>
                  </a:lnTo>
                  <a:lnTo>
                    <a:pt x="454" y="228"/>
                  </a:lnTo>
                  <a:lnTo>
                    <a:pt x="452" y="252"/>
                  </a:lnTo>
                  <a:lnTo>
                    <a:pt x="446" y="278"/>
                  </a:lnTo>
                  <a:lnTo>
                    <a:pt x="446" y="300"/>
                  </a:lnTo>
                  <a:lnTo>
                    <a:pt x="450" y="306"/>
                  </a:lnTo>
                  <a:lnTo>
                    <a:pt x="466" y="316"/>
                  </a:lnTo>
                  <a:lnTo>
                    <a:pt x="470" y="308"/>
                  </a:lnTo>
                  <a:lnTo>
                    <a:pt x="466" y="304"/>
                  </a:lnTo>
                  <a:lnTo>
                    <a:pt x="460" y="290"/>
                  </a:lnTo>
                  <a:lnTo>
                    <a:pt x="462" y="288"/>
                  </a:lnTo>
                  <a:lnTo>
                    <a:pt x="470" y="286"/>
                  </a:lnTo>
                  <a:lnTo>
                    <a:pt x="476" y="300"/>
                  </a:lnTo>
                  <a:lnTo>
                    <a:pt x="480" y="300"/>
                  </a:lnTo>
                  <a:lnTo>
                    <a:pt x="482" y="292"/>
                  </a:lnTo>
                  <a:lnTo>
                    <a:pt x="484" y="292"/>
                  </a:lnTo>
                  <a:lnTo>
                    <a:pt x="488" y="294"/>
                  </a:lnTo>
                  <a:lnTo>
                    <a:pt x="488" y="300"/>
                  </a:lnTo>
                  <a:lnTo>
                    <a:pt x="484" y="308"/>
                  </a:lnTo>
                  <a:lnTo>
                    <a:pt x="480" y="314"/>
                  </a:lnTo>
                  <a:lnTo>
                    <a:pt x="474" y="330"/>
                  </a:lnTo>
                  <a:lnTo>
                    <a:pt x="470" y="332"/>
                  </a:lnTo>
                  <a:lnTo>
                    <a:pt x="470" y="340"/>
                  </a:lnTo>
                  <a:lnTo>
                    <a:pt x="476" y="346"/>
                  </a:lnTo>
                  <a:lnTo>
                    <a:pt x="484" y="354"/>
                  </a:lnTo>
                  <a:lnTo>
                    <a:pt x="498" y="384"/>
                  </a:lnTo>
                  <a:lnTo>
                    <a:pt x="518" y="396"/>
                  </a:lnTo>
                  <a:lnTo>
                    <a:pt x="520" y="396"/>
                  </a:lnTo>
                  <a:lnTo>
                    <a:pt x="520" y="390"/>
                  </a:lnTo>
                  <a:lnTo>
                    <a:pt x="528" y="390"/>
                  </a:lnTo>
                  <a:lnTo>
                    <a:pt x="532" y="402"/>
                  </a:lnTo>
                  <a:lnTo>
                    <a:pt x="532" y="408"/>
                  </a:lnTo>
                  <a:lnTo>
                    <a:pt x="540" y="424"/>
                  </a:lnTo>
                  <a:lnTo>
                    <a:pt x="548" y="430"/>
                  </a:lnTo>
                  <a:lnTo>
                    <a:pt x="558" y="432"/>
                  </a:lnTo>
                  <a:lnTo>
                    <a:pt x="572" y="474"/>
                  </a:lnTo>
                  <a:lnTo>
                    <a:pt x="578" y="476"/>
                  </a:lnTo>
                  <a:lnTo>
                    <a:pt x="598" y="482"/>
                  </a:lnTo>
                  <a:lnTo>
                    <a:pt x="606" y="486"/>
                  </a:lnTo>
                  <a:lnTo>
                    <a:pt x="630" y="514"/>
                  </a:lnTo>
                  <a:lnTo>
                    <a:pt x="640" y="522"/>
                  </a:lnTo>
                  <a:lnTo>
                    <a:pt x="644" y="522"/>
                  </a:lnTo>
                  <a:lnTo>
                    <a:pt x="650" y="526"/>
                  </a:lnTo>
                  <a:lnTo>
                    <a:pt x="652" y="532"/>
                  </a:lnTo>
                  <a:lnTo>
                    <a:pt x="646" y="532"/>
                  </a:lnTo>
                  <a:lnTo>
                    <a:pt x="642" y="532"/>
                  </a:lnTo>
                  <a:lnTo>
                    <a:pt x="640" y="532"/>
                  </a:lnTo>
                  <a:lnTo>
                    <a:pt x="638" y="532"/>
                  </a:lnTo>
                  <a:lnTo>
                    <a:pt x="636" y="536"/>
                  </a:lnTo>
                  <a:lnTo>
                    <a:pt x="640" y="540"/>
                  </a:lnTo>
                  <a:lnTo>
                    <a:pt x="652" y="544"/>
                  </a:lnTo>
                  <a:lnTo>
                    <a:pt x="658" y="540"/>
                  </a:lnTo>
                  <a:lnTo>
                    <a:pt x="666" y="538"/>
                  </a:lnTo>
                  <a:lnTo>
                    <a:pt x="702" y="524"/>
                  </a:lnTo>
                  <a:lnTo>
                    <a:pt x="708" y="512"/>
                  </a:lnTo>
                  <a:lnTo>
                    <a:pt x="710" y="508"/>
                  </a:lnTo>
                  <a:lnTo>
                    <a:pt x="704" y="490"/>
                  </a:lnTo>
                  <a:lnTo>
                    <a:pt x="706" y="480"/>
                  </a:lnTo>
                  <a:lnTo>
                    <a:pt x="712" y="464"/>
                  </a:lnTo>
                  <a:lnTo>
                    <a:pt x="720" y="466"/>
                  </a:lnTo>
                  <a:lnTo>
                    <a:pt x="712" y="432"/>
                  </a:lnTo>
                  <a:lnTo>
                    <a:pt x="714" y="414"/>
                  </a:lnTo>
                  <a:lnTo>
                    <a:pt x="712" y="382"/>
                  </a:lnTo>
                  <a:lnTo>
                    <a:pt x="704" y="356"/>
                  </a:lnTo>
                  <a:lnTo>
                    <a:pt x="700" y="348"/>
                  </a:lnTo>
                  <a:lnTo>
                    <a:pt x="676" y="316"/>
                  </a:lnTo>
                  <a:lnTo>
                    <a:pt x="662" y="280"/>
                  </a:lnTo>
                  <a:lnTo>
                    <a:pt x="642" y="256"/>
                  </a:lnTo>
                  <a:lnTo>
                    <a:pt x="644" y="252"/>
                  </a:lnTo>
                  <a:lnTo>
                    <a:pt x="642" y="248"/>
                  </a:lnTo>
                  <a:lnTo>
                    <a:pt x="636" y="234"/>
                  </a:lnTo>
                  <a:lnTo>
                    <a:pt x="636" y="228"/>
                  </a:lnTo>
                  <a:lnTo>
                    <a:pt x="642" y="218"/>
                  </a:lnTo>
                  <a:lnTo>
                    <a:pt x="642" y="216"/>
                  </a:lnTo>
                  <a:lnTo>
                    <a:pt x="618" y="182"/>
                  </a:lnTo>
                  <a:lnTo>
                    <a:pt x="604" y="168"/>
                  </a:lnTo>
                  <a:lnTo>
                    <a:pt x="594" y="162"/>
                  </a:lnTo>
                  <a:lnTo>
                    <a:pt x="592" y="158"/>
                  </a:lnTo>
                  <a:lnTo>
                    <a:pt x="576" y="138"/>
                  </a:lnTo>
                  <a:lnTo>
                    <a:pt x="556" y="100"/>
                  </a:lnTo>
                  <a:lnTo>
                    <a:pt x="550" y="78"/>
                  </a:lnTo>
                  <a:lnTo>
                    <a:pt x="538" y="48"/>
                  </a:lnTo>
                  <a:lnTo>
                    <a:pt x="538" y="42"/>
                  </a:lnTo>
                  <a:lnTo>
                    <a:pt x="532" y="38"/>
                  </a:lnTo>
                  <a:lnTo>
                    <a:pt x="528" y="36"/>
                  </a:lnTo>
                  <a:lnTo>
                    <a:pt x="526" y="14"/>
                  </a:lnTo>
                  <a:lnTo>
                    <a:pt x="522" y="6"/>
                  </a:lnTo>
                  <a:lnTo>
                    <a:pt x="516" y="8"/>
                  </a:lnTo>
                  <a:lnTo>
                    <a:pt x="502" y="6"/>
                  </a:lnTo>
                  <a:lnTo>
                    <a:pt x="486" y="0"/>
                  </a:lnTo>
                  <a:lnTo>
                    <a:pt x="478" y="4"/>
                  </a:lnTo>
                  <a:lnTo>
                    <a:pt x="476" y="8"/>
                  </a:lnTo>
                  <a:lnTo>
                    <a:pt x="476" y="16"/>
                  </a:lnTo>
                  <a:lnTo>
                    <a:pt x="482" y="38"/>
                  </a:lnTo>
                  <a:lnTo>
                    <a:pt x="480" y="50"/>
                  </a:lnTo>
                  <a:lnTo>
                    <a:pt x="468" y="48"/>
                  </a:lnTo>
                  <a:lnTo>
                    <a:pt x="466" y="44"/>
                  </a:lnTo>
                  <a:lnTo>
                    <a:pt x="462" y="32"/>
                  </a:lnTo>
                  <a:lnTo>
                    <a:pt x="236" y="46"/>
                  </a:lnTo>
                  <a:lnTo>
                    <a:pt x="230" y="38"/>
                  </a:lnTo>
                  <a:lnTo>
                    <a:pt x="230" y="32"/>
                  </a:lnTo>
                  <a:lnTo>
                    <a:pt x="222" y="24"/>
                  </a:lnTo>
                  <a:lnTo>
                    <a:pt x="222" y="2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04" name="Freeform 35"/>
            <p:cNvSpPr>
              <a:spLocks/>
            </p:cNvSpPr>
            <p:nvPr/>
          </p:nvSpPr>
          <p:spPr bwMode="grayWhite">
            <a:xfrm>
              <a:off x="4176" y="1879"/>
              <a:ext cx="336" cy="163"/>
            </a:xfrm>
            <a:custGeom>
              <a:avLst/>
              <a:gdLst>
                <a:gd name="T0" fmla="*/ 6 w 362"/>
                <a:gd name="T1" fmla="*/ 7 h 174"/>
                <a:gd name="T2" fmla="*/ 6 w 362"/>
                <a:gd name="T3" fmla="*/ 7 h 174"/>
                <a:gd name="T4" fmla="*/ 6 w 362"/>
                <a:gd name="T5" fmla="*/ 7 h 174"/>
                <a:gd name="T6" fmla="*/ 6 w 362"/>
                <a:gd name="T7" fmla="*/ 7 h 174"/>
                <a:gd name="T8" fmla="*/ 6 w 362"/>
                <a:gd name="T9" fmla="*/ 7 h 174"/>
                <a:gd name="T10" fmla="*/ 6 w 362"/>
                <a:gd name="T11" fmla="*/ 7 h 174"/>
                <a:gd name="T12" fmla="*/ 6 w 362"/>
                <a:gd name="T13" fmla="*/ 7 h 174"/>
                <a:gd name="T14" fmla="*/ 6 w 362"/>
                <a:gd name="T15" fmla="*/ 7 h 174"/>
                <a:gd name="T16" fmla="*/ 6 w 362"/>
                <a:gd name="T17" fmla="*/ 7 h 174"/>
                <a:gd name="T18" fmla="*/ 6 w 362"/>
                <a:gd name="T19" fmla="*/ 7 h 174"/>
                <a:gd name="T20" fmla="*/ 6 w 362"/>
                <a:gd name="T21" fmla="*/ 7 h 174"/>
                <a:gd name="T22" fmla="*/ 6 w 362"/>
                <a:gd name="T23" fmla="*/ 7 h 174"/>
                <a:gd name="T24" fmla="*/ 6 w 362"/>
                <a:gd name="T25" fmla="*/ 7 h 174"/>
                <a:gd name="T26" fmla="*/ 6 w 362"/>
                <a:gd name="T27" fmla="*/ 7 h 174"/>
                <a:gd name="T28" fmla="*/ 6 w 362"/>
                <a:gd name="T29" fmla="*/ 7 h 174"/>
                <a:gd name="T30" fmla="*/ 6 w 362"/>
                <a:gd name="T31" fmla="*/ 7 h 174"/>
                <a:gd name="T32" fmla="*/ 6 w 362"/>
                <a:gd name="T33" fmla="*/ 7 h 174"/>
                <a:gd name="T34" fmla="*/ 6 w 362"/>
                <a:gd name="T35" fmla="*/ 7 h 174"/>
                <a:gd name="T36" fmla="*/ 6 w 362"/>
                <a:gd name="T37" fmla="*/ 7 h 174"/>
                <a:gd name="T38" fmla="*/ 6 w 362"/>
                <a:gd name="T39" fmla="*/ 7 h 174"/>
                <a:gd name="T40" fmla="*/ 6 w 362"/>
                <a:gd name="T41" fmla="*/ 7 h 174"/>
                <a:gd name="T42" fmla="*/ 6 w 362"/>
                <a:gd name="T43" fmla="*/ 7 h 174"/>
                <a:gd name="T44" fmla="*/ 6 w 362"/>
                <a:gd name="T45" fmla="*/ 7 h 174"/>
                <a:gd name="T46" fmla="*/ 6 w 362"/>
                <a:gd name="T47" fmla="*/ 7 h 174"/>
                <a:gd name="T48" fmla="*/ 6 w 362"/>
                <a:gd name="T49" fmla="*/ 7 h 174"/>
                <a:gd name="T50" fmla="*/ 6 w 362"/>
                <a:gd name="T51" fmla="*/ 7 h 174"/>
                <a:gd name="T52" fmla="*/ 6 w 362"/>
                <a:gd name="T53" fmla="*/ 7 h 174"/>
                <a:gd name="T54" fmla="*/ 6 w 362"/>
                <a:gd name="T55" fmla="*/ 7 h 174"/>
                <a:gd name="T56" fmla="*/ 6 w 362"/>
                <a:gd name="T57" fmla="*/ 7 h 174"/>
                <a:gd name="T58" fmla="*/ 6 w 362"/>
                <a:gd name="T59" fmla="*/ 7 h 174"/>
                <a:gd name="T60" fmla="*/ 6 w 362"/>
                <a:gd name="T61" fmla="*/ 7 h 174"/>
                <a:gd name="T62" fmla="*/ 6 w 362"/>
                <a:gd name="T63" fmla="*/ 7 h 174"/>
                <a:gd name="T64" fmla="*/ 6 w 362"/>
                <a:gd name="T65" fmla="*/ 7 h 174"/>
                <a:gd name="T66" fmla="*/ 6 w 362"/>
                <a:gd name="T67" fmla="*/ 7 h 174"/>
                <a:gd name="T68" fmla="*/ 6 w 362"/>
                <a:gd name="T69" fmla="*/ 7 h 174"/>
                <a:gd name="T70" fmla="*/ 6 w 362"/>
                <a:gd name="T71" fmla="*/ 7 h 174"/>
                <a:gd name="T72" fmla="*/ 6 w 362"/>
                <a:gd name="T73" fmla="*/ 7 h 174"/>
                <a:gd name="T74" fmla="*/ 6 w 362"/>
                <a:gd name="T75" fmla="*/ 7 h 174"/>
                <a:gd name="T76" fmla="*/ 6 w 362"/>
                <a:gd name="T77" fmla="*/ 7 h 174"/>
                <a:gd name="T78" fmla="*/ 6 w 362"/>
                <a:gd name="T79" fmla="*/ 7 h 174"/>
                <a:gd name="T80" fmla="*/ 6 w 362"/>
                <a:gd name="T81" fmla="*/ 7 h 174"/>
                <a:gd name="T82" fmla="*/ 6 w 362"/>
                <a:gd name="T83" fmla="*/ 7 h 174"/>
                <a:gd name="T84" fmla="*/ 6 w 362"/>
                <a:gd name="T85" fmla="*/ 7 h 174"/>
                <a:gd name="T86" fmla="*/ 6 w 362"/>
                <a:gd name="T87" fmla="*/ 7 h 174"/>
                <a:gd name="T88" fmla="*/ 6 w 362"/>
                <a:gd name="T89" fmla="*/ 7 h 174"/>
                <a:gd name="T90" fmla="*/ 6 w 362"/>
                <a:gd name="T91" fmla="*/ 7 h 174"/>
                <a:gd name="T92" fmla="*/ 6 w 362"/>
                <a:gd name="T93" fmla="*/ 7 h 174"/>
                <a:gd name="T94" fmla="*/ 6 w 362"/>
                <a:gd name="T95" fmla="*/ 7 h 174"/>
                <a:gd name="T96" fmla="*/ 6 w 362"/>
                <a:gd name="T97" fmla="*/ 7 h 174"/>
                <a:gd name="T98" fmla="*/ 6 w 362"/>
                <a:gd name="T99" fmla="*/ 7 h 174"/>
                <a:gd name="T100" fmla="*/ 6 w 362"/>
                <a:gd name="T101" fmla="*/ 7 h 174"/>
                <a:gd name="T102" fmla="*/ 6 w 362"/>
                <a:gd name="T103" fmla="*/ 7 h 174"/>
                <a:gd name="T104" fmla="*/ 6 w 362"/>
                <a:gd name="T105" fmla="*/ 0 h 17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62"/>
                <a:gd name="T160" fmla="*/ 0 h 174"/>
                <a:gd name="T161" fmla="*/ 362 w 362"/>
                <a:gd name="T162" fmla="*/ 174 h 17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62" h="174">
                  <a:moveTo>
                    <a:pt x="274" y="0"/>
                  </a:moveTo>
                  <a:lnTo>
                    <a:pt x="208" y="12"/>
                  </a:lnTo>
                  <a:lnTo>
                    <a:pt x="0" y="52"/>
                  </a:lnTo>
                  <a:lnTo>
                    <a:pt x="12" y="104"/>
                  </a:lnTo>
                  <a:lnTo>
                    <a:pt x="16" y="96"/>
                  </a:lnTo>
                  <a:lnTo>
                    <a:pt x="20" y="94"/>
                  </a:lnTo>
                  <a:lnTo>
                    <a:pt x="36" y="76"/>
                  </a:lnTo>
                  <a:lnTo>
                    <a:pt x="42" y="74"/>
                  </a:lnTo>
                  <a:lnTo>
                    <a:pt x="48" y="66"/>
                  </a:lnTo>
                  <a:lnTo>
                    <a:pt x="54" y="62"/>
                  </a:lnTo>
                  <a:lnTo>
                    <a:pt x="58" y="52"/>
                  </a:lnTo>
                  <a:lnTo>
                    <a:pt x="62" y="58"/>
                  </a:lnTo>
                  <a:lnTo>
                    <a:pt x="72" y="60"/>
                  </a:lnTo>
                  <a:lnTo>
                    <a:pt x="82" y="56"/>
                  </a:lnTo>
                  <a:lnTo>
                    <a:pt x="84" y="50"/>
                  </a:lnTo>
                  <a:lnTo>
                    <a:pt x="108" y="42"/>
                  </a:lnTo>
                  <a:lnTo>
                    <a:pt x="114" y="44"/>
                  </a:lnTo>
                  <a:lnTo>
                    <a:pt x="120" y="46"/>
                  </a:lnTo>
                  <a:lnTo>
                    <a:pt x="128" y="42"/>
                  </a:lnTo>
                  <a:lnTo>
                    <a:pt x="130" y="50"/>
                  </a:lnTo>
                  <a:lnTo>
                    <a:pt x="134" y="52"/>
                  </a:lnTo>
                  <a:lnTo>
                    <a:pt x="142" y="70"/>
                  </a:lnTo>
                  <a:lnTo>
                    <a:pt x="148" y="68"/>
                  </a:lnTo>
                  <a:lnTo>
                    <a:pt x="154" y="72"/>
                  </a:lnTo>
                  <a:lnTo>
                    <a:pt x="162" y="74"/>
                  </a:lnTo>
                  <a:lnTo>
                    <a:pt x="158" y="82"/>
                  </a:lnTo>
                  <a:lnTo>
                    <a:pt x="166" y="92"/>
                  </a:lnTo>
                  <a:lnTo>
                    <a:pt x="182" y="92"/>
                  </a:lnTo>
                  <a:lnTo>
                    <a:pt x="188" y="98"/>
                  </a:lnTo>
                  <a:lnTo>
                    <a:pt x="198" y="102"/>
                  </a:lnTo>
                  <a:lnTo>
                    <a:pt x="204" y="110"/>
                  </a:lnTo>
                  <a:lnTo>
                    <a:pt x="202" y="114"/>
                  </a:lnTo>
                  <a:lnTo>
                    <a:pt x="192" y="132"/>
                  </a:lnTo>
                  <a:lnTo>
                    <a:pt x="188" y="148"/>
                  </a:lnTo>
                  <a:lnTo>
                    <a:pt x="188" y="158"/>
                  </a:lnTo>
                  <a:lnTo>
                    <a:pt x="200" y="160"/>
                  </a:lnTo>
                  <a:lnTo>
                    <a:pt x="210" y="152"/>
                  </a:lnTo>
                  <a:lnTo>
                    <a:pt x="218" y="162"/>
                  </a:lnTo>
                  <a:lnTo>
                    <a:pt x="224" y="164"/>
                  </a:lnTo>
                  <a:lnTo>
                    <a:pt x="224" y="162"/>
                  </a:lnTo>
                  <a:lnTo>
                    <a:pt x="232" y="160"/>
                  </a:lnTo>
                  <a:lnTo>
                    <a:pt x="246" y="160"/>
                  </a:lnTo>
                  <a:lnTo>
                    <a:pt x="262" y="166"/>
                  </a:lnTo>
                  <a:lnTo>
                    <a:pt x="268" y="170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68" y="162"/>
                  </a:lnTo>
                  <a:lnTo>
                    <a:pt x="262" y="150"/>
                  </a:lnTo>
                  <a:lnTo>
                    <a:pt x="256" y="148"/>
                  </a:lnTo>
                  <a:lnTo>
                    <a:pt x="254" y="146"/>
                  </a:lnTo>
                  <a:lnTo>
                    <a:pt x="256" y="144"/>
                  </a:lnTo>
                  <a:lnTo>
                    <a:pt x="258" y="144"/>
                  </a:lnTo>
                  <a:lnTo>
                    <a:pt x="260" y="140"/>
                  </a:lnTo>
                  <a:lnTo>
                    <a:pt x="252" y="136"/>
                  </a:lnTo>
                  <a:lnTo>
                    <a:pt x="246" y="126"/>
                  </a:lnTo>
                  <a:lnTo>
                    <a:pt x="240" y="110"/>
                  </a:lnTo>
                  <a:lnTo>
                    <a:pt x="238" y="104"/>
                  </a:lnTo>
                  <a:lnTo>
                    <a:pt x="238" y="92"/>
                  </a:lnTo>
                  <a:lnTo>
                    <a:pt x="240" y="74"/>
                  </a:lnTo>
                  <a:lnTo>
                    <a:pt x="240" y="70"/>
                  </a:lnTo>
                  <a:lnTo>
                    <a:pt x="236" y="68"/>
                  </a:lnTo>
                  <a:lnTo>
                    <a:pt x="236" y="62"/>
                  </a:lnTo>
                  <a:lnTo>
                    <a:pt x="238" y="58"/>
                  </a:lnTo>
                  <a:lnTo>
                    <a:pt x="240" y="54"/>
                  </a:lnTo>
                  <a:lnTo>
                    <a:pt x="242" y="48"/>
                  </a:lnTo>
                  <a:lnTo>
                    <a:pt x="256" y="38"/>
                  </a:lnTo>
                  <a:lnTo>
                    <a:pt x="258" y="36"/>
                  </a:lnTo>
                  <a:lnTo>
                    <a:pt x="262" y="22"/>
                  </a:lnTo>
                  <a:lnTo>
                    <a:pt x="270" y="22"/>
                  </a:lnTo>
                  <a:lnTo>
                    <a:pt x="272" y="28"/>
                  </a:lnTo>
                  <a:lnTo>
                    <a:pt x="266" y="38"/>
                  </a:lnTo>
                  <a:lnTo>
                    <a:pt x="262" y="46"/>
                  </a:lnTo>
                  <a:lnTo>
                    <a:pt x="256" y="52"/>
                  </a:lnTo>
                  <a:lnTo>
                    <a:pt x="252" y="60"/>
                  </a:lnTo>
                  <a:lnTo>
                    <a:pt x="258" y="70"/>
                  </a:lnTo>
                  <a:lnTo>
                    <a:pt x="264" y="72"/>
                  </a:lnTo>
                  <a:lnTo>
                    <a:pt x="268" y="90"/>
                  </a:lnTo>
                  <a:lnTo>
                    <a:pt x="266" y="92"/>
                  </a:lnTo>
                  <a:lnTo>
                    <a:pt x="256" y="100"/>
                  </a:lnTo>
                  <a:lnTo>
                    <a:pt x="258" y="104"/>
                  </a:lnTo>
                  <a:lnTo>
                    <a:pt x="266" y="106"/>
                  </a:lnTo>
                  <a:lnTo>
                    <a:pt x="268" y="110"/>
                  </a:lnTo>
                  <a:lnTo>
                    <a:pt x="266" y="118"/>
                  </a:lnTo>
                  <a:lnTo>
                    <a:pt x="268" y="124"/>
                  </a:lnTo>
                  <a:lnTo>
                    <a:pt x="268" y="128"/>
                  </a:lnTo>
                  <a:lnTo>
                    <a:pt x="272" y="140"/>
                  </a:lnTo>
                  <a:lnTo>
                    <a:pt x="284" y="148"/>
                  </a:lnTo>
                  <a:lnTo>
                    <a:pt x="290" y="148"/>
                  </a:lnTo>
                  <a:lnTo>
                    <a:pt x="292" y="144"/>
                  </a:lnTo>
                  <a:lnTo>
                    <a:pt x="300" y="144"/>
                  </a:lnTo>
                  <a:lnTo>
                    <a:pt x="302" y="146"/>
                  </a:lnTo>
                  <a:lnTo>
                    <a:pt x="300" y="152"/>
                  </a:lnTo>
                  <a:lnTo>
                    <a:pt x="306" y="162"/>
                  </a:lnTo>
                  <a:lnTo>
                    <a:pt x="308" y="166"/>
                  </a:lnTo>
                  <a:lnTo>
                    <a:pt x="310" y="172"/>
                  </a:lnTo>
                  <a:lnTo>
                    <a:pt x="320" y="172"/>
                  </a:lnTo>
                  <a:lnTo>
                    <a:pt x="322" y="174"/>
                  </a:lnTo>
                  <a:lnTo>
                    <a:pt x="328" y="166"/>
                  </a:lnTo>
                  <a:lnTo>
                    <a:pt x="352" y="158"/>
                  </a:lnTo>
                  <a:lnTo>
                    <a:pt x="354" y="154"/>
                  </a:lnTo>
                  <a:lnTo>
                    <a:pt x="356" y="148"/>
                  </a:lnTo>
                  <a:lnTo>
                    <a:pt x="362" y="114"/>
                  </a:lnTo>
                  <a:lnTo>
                    <a:pt x="360" y="112"/>
                  </a:lnTo>
                  <a:lnTo>
                    <a:pt x="310" y="122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05" name="Freeform 36"/>
            <p:cNvSpPr>
              <a:spLocks/>
            </p:cNvSpPr>
            <p:nvPr/>
          </p:nvSpPr>
          <p:spPr bwMode="grayWhite">
            <a:xfrm>
              <a:off x="4429" y="1866"/>
              <a:ext cx="80" cy="127"/>
            </a:xfrm>
            <a:custGeom>
              <a:avLst/>
              <a:gdLst>
                <a:gd name="T0" fmla="*/ 7 w 86"/>
                <a:gd name="T1" fmla="*/ 6 h 138"/>
                <a:gd name="T2" fmla="*/ 7 w 86"/>
                <a:gd name="T3" fmla="*/ 6 h 138"/>
                <a:gd name="T4" fmla="*/ 7 w 86"/>
                <a:gd name="T5" fmla="*/ 6 h 138"/>
                <a:gd name="T6" fmla="*/ 7 w 86"/>
                <a:gd name="T7" fmla="*/ 6 h 138"/>
                <a:gd name="T8" fmla="*/ 7 w 86"/>
                <a:gd name="T9" fmla="*/ 6 h 138"/>
                <a:gd name="T10" fmla="*/ 7 w 86"/>
                <a:gd name="T11" fmla="*/ 6 h 138"/>
                <a:gd name="T12" fmla="*/ 7 w 86"/>
                <a:gd name="T13" fmla="*/ 6 h 138"/>
                <a:gd name="T14" fmla="*/ 7 w 86"/>
                <a:gd name="T15" fmla="*/ 6 h 138"/>
                <a:gd name="T16" fmla="*/ 7 w 86"/>
                <a:gd name="T17" fmla="*/ 6 h 138"/>
                <a:gd name="T18" fmla="*/ 7 w 86"/>
                <a:gd name="T19" fmla="*/ 6 h 138"/>
                <a:gd name="T20" fmla="*/ 7 w 86"/>
                <a:gd name="T21" fmla="*/ 6 h 138"/>
                <a:gd name="T22" fmla="*/ 7 w 86"/>
                <a:gd name="T23" fmla="*/ 6 h 138"/>
                <a:gd name="T24" fmla="*/ 7 w 86"/>
                <a:gd name="T25" fmla="*/ 6 h 138"/>
                <a:gd name="T26" fmla="*/ 7 w 86"/>
                <a:gd name="T27" fmla="*/ 6 h 138"/>
                <a:gd name="T28" fmla="*/ 7 w 86"/>
                <a:gd name="T29" fmla="*/ 2 h 138"/>
                <a:gd name="T30" fmla="*/ 7 w 86"/>
                <a:gd name="T31" fmla="*/ 0 h 138"/>
                <a:gd name="T32" fmla="*/ 7 w 86"/>
                <a:gd name="T33" fmla="*/ 0 h 138"/>
                <a:gd name="T34" fmla="*/ 4 w 86"/>
                <a:gd name="T35" fmla="*/ 6 h 138"/>
                <a:gd name="T36" fmla="*/ 4 w 86"/>
                <a:gd name="T37" fmla="*/ 6 h 138"/>
                <a:gd name="T38" fmla="*/ 2 w 86"/>
                <a:gd name="T39" fmla="*/ 6 h 138"/>
                <a:gd name="T40" fmla="*/ 0 w 86"/>
                <a:gd name="T41" fmla="*/ 6 h 138"/>
                <a:gd name="T42" fmla="*/ 7 w 86"/>
                <a:gd name="T43" fmla="*/ 6 h 138"/>
                <a:gd name="T44" fmla="*/ 7 w 86"/>
                <a:gd name="T45" fmla="*/ 6 h 1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6"/>
                <a:gd name="T70" fmla="*/ 0 h 138"/>
                <a:gd name="T71" fmla="*/ 86 w 86"/>
                <a:gd name="T72" fmla="*/ 138 h 13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6" h="138">
                  <a:moveTo>
                    <a:pt x="86" y="128"/>
                  </a:moveTo>
                  <a:lnTo>
                    <a:pt x="86" y="118"/>
                  </a:lnTo>
                  <a:lnTo>
                    <a:pt x="80" y="104"/>
                  </a:lnTo>
                  <a:lnTo>
                    <a:pt x="70" y="94"/>
                  </a:lnTo>
                  <a:lnTo>
                    <a:pt x="56" y="86"/>
                  </a:lnTo>
                  <a:lnTo>
                    <a:pt x="52" y="80"/>
                  </a:lnTo>
                  <a:lnTo>
                    <a:pt x="48" y="72"/>
                  </a:lnTo>
                  <a:lnTo>
                    <a:pt x="38" y="54"/>
                  </a:lnTo>
                  <a:lnTo>
                    <a:pt x="34" y="46"/>
                  </a:lnTo>
                  <a:lnTo>
                    <a:pt x="24" y="36"/>
                  </a:lnTo>
                  <a:lnTo>
                    <a:pt x="22" y="30"/>
                  </a:lnTo>
                  <a:lnTo>
                    <a:pt x="20" y="24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4" y="8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36" y="138"/>
                  </a:lnTo>
                  <a:lnTo>
                    <a:pt x="86" y="128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06" name="Freeform 37"/>
            <p:cNvSpPr>
              <a:spLocks/>
            </p:cNvSpPr>
            <p:nvPr/>
          </p:nvSpPr>
          <p:spPr bwMode="grayWhite">
            <a:xfrm>
              <a:off x="4449" y="1715"/>
              <a:ext cx="103" cy="224"/>
            </a:xfrm>
            <a:custGeom>
              <a:avLst/>
              <a:gdLst>
                <a:gd name="T0" fmla="*/ 0 w 110"/>
                <a:gd name="T1" fmla="*/ 6 h 242"/>
                <a:gd name="T2" fmla="*/ 4 w 110"/>
                <a:gd name="T3" fmla="*/ 6 h 242"/>
                <a:gd name="T4" fmla="*/ 7 w 110"/>
                <a:gd name="T5" fmla="*/ 6 h 242"/>
                <a:gd name="T6" fmla="*/ 7 w 110"/>
                <a:gd name="T7" fmla="*/ 6 h 242"/>
                <a:gd name="T8" fmla="*/ 7 w 110"/>
                <a:gd name="T9" fmla="*/ 6 h 242"/>
                <a:gd name="T10" fmla="*/ 7 w 110"/>
                <a:gd name="T11" fmla="*/ 6 h 242"/>
                <a:gd name="T12" fmla="*/ 7 w 110"/>
                <a:gd name="T13" fmla="*/ 6 h 242"/>
                <a:gd name="T14" fmla="*/ 7 w 110"/>
                <a:gd name="T15" fmla="*/ 6 h 242"/>
                <a:gd name="T16" fmla="*/ 7 w 110"/>
                <a:gd name="T17" fmla="*/ 6 h 242"/>
                <a:gd name="T18" fmla="*/ 7 w 110"/>
                <a:gd name="T19" fmla="*/ 6 h 242"/>
                <a:gd name="T20" fmla="*/ 7 w 110"/>
                <a:gd name="T21" fmla="*/ 6 h 242"/>
                <a:gd name="T22" fmla="*/ 7 w 110"/>
                <a:gd name="T23" fmla="*/ 6 h 242"/>
                <a:gd name="T24" fmla="*/ 7 w 110"/>
                <a:gd name="T25" fmla="*/ 6 h 242"/>
                <a:gd name="T26" fmla="*/ 7 w 110"/>
                <a:gd name="T27" fmla="*/ 6 h 242"/>
                <a:gd name="T28" fmla="*/ 7 w 110"/>
                <a:gd name="T29" fmla="*/ 6 h 242"/>
                <a:gd name="T30" fmla="*/ 7 w 110"/>
                <a:gd name="T31" fmla="*/ 6 h 242"/>
                <a:gd name="T32" fmla="*/ 7 w 110"/>
                <a:gd name="T33" fmla="*/ 6 h 242"/>
                <a:gd name="T34" fmla="*/ 7 w 110"/>
                <a:gd name="T35" fmla="*/ 6 h 242"/>
                <a:gd name="T36" fmla="*/ 7 w 110"/>
                <a:gd name="T37" fmla="*/ 6 h 242"/>
                <a:gd name="T38" fmla="*/ 7 w 110"/>
                <a:gd name="T39" fmla="*/ 6 h 242"/>
                <a:gd name="T40" fmla="*/ 7 w 110"/>
                <a:gd name="T41" fmla="*/ 0 h 242"/>
                <a:gd name="T42" fmla="*/ 7 w 110"/>
                <a:gd name="T43" fmla="*/ 6 h 242"/>
                <a:gd name="T44" fmla="*/ 7 w 110"/>
                <a:gd name="T45" fmla="*/ 6 h 242"/>
                <a:gd name="T46" fmla="*/ 4 w 110"/>
                <a:gd name="T47" fmla="*/ 6 h 242"/>
                <a:gd name="T48" fmla="*/ 7 w 110"/>
                <a:gd name="T49" fmla="*/ 6 h 242"/>
                <a:gd name="T50" fmla="*/ 6 w 110"/>
                <a:gd name="T51" fmla="*/ 6 h 242"/>
                <a:gd name="T52" fmla="*/ 7 w 110"/>
                <a:gd name="T53" fmla="*/ 6 h 242"/>
                <a:gd name="T54" fmla="*/ 7 w 110"/>
                <a:gd name="T55" fmla="*/ 6 h 242"/>
                <a:gd name="T56" fmla="*/ 7 w 110"/>
                <a:gd name="T57" fmla="*/ 6 h 242"/>
                <a:gd name="T58" fmla="*/ 7 w 110"/>
                <a:gd name="T59" fmla="*/ 6 h 242"/>
                <a:gd name="T60" fmla="*/ 7 w 110"/>
                <a:gd name="T61" fmla="*/ 6 h 242"/>
                <a:gd name="T62" fmla="*/ 7 w 110"/>
                <a:gd name="T63" fmla="*/ 6 h 242"/>
                <a:gd name="T64" fmla="*/ 6 w 110"/>
                <a:gd name="T65" fmla="*/ 6 h 2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"/>
                <a:gd name="T100" fmla="*/ 0 h 242"/>
                <a:gd name="T101" fmla="*/ 110 w 110"/>
                <a:gd name="T102" fmla="*/ 242 h 2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" h="242">
                  <a:moveTo>
                    <a:pt x="6" y="164"/>
                  </a:moveTo>
                  <a:lnTo>
                    <a:pt x="0" y="182"/>
                  </a:lnTo>
                  <a:lnTo>
                    <a:pt x="0" y="184"/>
                  </a:lnTo>
                  <a:lnTo>
                    <a:pt x="4" y="182"/>
                  </a:lnTo>
                  <a:lnTo>
                    <a:pt x="8" y="192"/>
                  </a:lnTo>
                  <a:lnTo>
                    <a:pt x="14" y="198"/>
                  </a:lnTo>
                  <a:lnTo>
                    <a:pt x="20" y="206"/>
                  </a:lnTo>
                  <a:lnTo>
                    <a:pt x="38" y="214"/>
                  </a:lnTo>
                  <a:lnTo>
                    <a:pt x="44" y="216"/>
                  </a:lnTo>
                  <a:lnTo>
                    <a:pt x="56" y="218"/>
                  </a:lnTo>
                  <a:lnTo>
                    <a:pt x="62" y="220"/>
                  </a:lnTo>
                  <a:lnTo>
                    <a:pt x="62" y="232"/>
                  </a:lnTo>
                  <a:lnTo>
                    <a:pt x="62" y="238"/>
                  </a:lnTo>
                  <a:lnTo>
                    <a:pt x="66" y="242"/>
                  </a:lnTo>
                  <a:lnTo>
                    <a:pt x="70" y="236"/>
                  </a:lnTo>
                  <a:lnTo>
                    <a:pt x="76" y="226"/>
                  </a:lnTo>
                  <a:lnTo>
                    <a:pt x="76" y="214"/>
                  </a:lnTo>
                  <a:lnTo>
                    <a:pt x="84" y="200"/>
                  </a:lnTo>
                  <a:lnTo>
                    <a:pt x="88" y="190"/>
                  </a:lnTo>
                  <a:lnTo>
                    <a:pt x="100" y="174"/>
                  </a:lnTo>
                  <a:lnTo>
                    <a:pt x="104" y="162"/>
                  </a:lnTo>
                  <a:lnTo>
                    <a:pt x="110" y="150"/>
                  </a:lnTo>
                  <a:lnTo>
                    <a:pt x="108" y="144"/>
                  </a:lnTo>
                  <a:lnTo>
                    <a:pt x="106" y="110"/>
                  </a:lnTo>
                  <a:lnTo>
                    <a:pt x="104" y="84"/>
                  </a:lnTo>
                  <a:lnTo>
                    <a:pt x="98" y="76"/>
                  </a:lnTo>
                  <a:lnTo>
                    <a:pt x="88" y="80"/>
                  </a:lnTo>
                  <a:lnTo>
                    <a:pt x="84" y="82"/>
                  </a:lnTo>
                  <a:lnTo>
                    <a:pt x="80" y="82"/>
                  </a:lnTo>
                  <a:lnTo>
                    <a:pt x="78" y="78"/>
                  </a:lnTo>
                  <a:lnTo>
                    <a:pt x="76" y="82"/>
                  </a:lnTo>
                  <a:lnTo>
                    <a:pt x="74" y="80"/>
                  </a:lnTo>
                  <a:lnTo>
                    <a:pt x="74" y="76"/>
                  </a:lnTo>
                  <a:lnTo>
                    <a:pt x="80" y="64"/>
                  </a:lnTo>
                  <a:lnTo>
                    <a:pt x="82" y="60"/>
                  </a:lnTo>
                  <a:lnTo>
                    <a:pt x="86" y="60"/>
                  </a:lnTo>
                  <a:lnTo>
                    <a:pt x="86" y="50"/>
                  </a:lnTo>
                  <a:lnTo>
                    <a:pt x="88" y="42"/>
                  </a:lnTo>
                  <a:lnTo>
                    <a:pt x="90" y="38"/>
                  </a:lnTo>
                  <a:lnTo>
                    <a:pt x="94" y="34"/>
                  </a:lnTo>
                  <a:lnTo>
                    <a:pt x="90" y="24"/>
                  </a:lnTo>
                  <a:lnTo>
                    <a:pt x="26" y="0"/>
                  </a:lnTo>
                  <a:lnTo>
                    <a:pt x="22" y="4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4" y="30"/>
                  </a:lnTo>
                  <a:lnTo>
                    <a:pt x="6" y="40"/>
                  </a:lnTo>
                  <a:lnTo>
                    <a:pt x="4" y="42"/>
                  </a:lnTo>
                  <a:lnTo>
                    <a:pt x="4" y="46"/>
                  </a:lnTo>
                  <a:lnTo>
                    <a:pt x="10" y="52"/>
                  </a:lnTo>
                  <a:lnTo>
                    <a:pt x="10" y="62"/>
                  </a:lnTo>
                  <a:lnTo>
                    <a:pt x="6" y="64"/>
                  </a:lnTo>
                  <a:lnTo>
                    <a:pt x="6" y="82"/>
                  </a:lnTo>
                  <a:lnTo>
                    <a:pt x="8" y="84"/>
                  </a:lnTo>
                  <a:lnTo>
                    <a:pt x="18" y="86"/>
                  </a:lnTo>
                  <a:lnTo>
                    <a:pt x="20" y="98"/>
                  </a:lnTo>
                  <a:lnTo>
                    <a:pt x="30" y="100"/>
                  </a:lnTo>
                  <a:lnTo>
                    <a:pt x="32" y="102"/>
                  </a:lnTo>
                  <a:lnTo>
                    <a:pt x="38" y="106"/>
                  </a:lnTo>
                  <a:lnTo>
                    <a:pt x="42" y="110"/>
                  </a:lnTo>
                  <a:lnTo>
                    <a:pt x="52" y="118"/>
                  </a:lnTo>
                  <a:lnTo>
                    <a:pt x="52" y="120"/>
                  </a:lnTo>
                  <a:lnTo>
                    <a:pt x="40" y="128"/>
                  </a:lnTo>
                  <a:lnTo>
                    <a:pt x="28" y="140"/>
                  </a:lnTo>
                  <a:lnTo>
                    <a:pt x="26" y="150"/>
                  </a:lnTo>
                  <a:lnTo>
                    <a:pt x="6" y="164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07" name="Freeform 38"/>
            <p:cNvSpPr>
              <a:spLocks/>
            </p:cNvSpPr>
            <p:nvPr/>
          </p:nvSpPr>
          <p:spPr bwMode="grayWhite">
            <a:xfrm>
              <a:off x="4540" y="1517"/>
              <a:ext cx="241" cy="124"/>
            </a:xfrm>
            <a:custGeom>
              <a:avLst/>
              <a:gdLst>
                <a:gd name="T0" fmla="*/ 6 w 260"/>
                <a:gd name="T1" fmla="*/ 6 h 134"/>
                <a:gd name="T2" fmla="*/ 6 w 260"/>
                <a:gd name="T3" fmla="*/ 6 h 134"/>
                <a:gd name="T4" fmla="*/ 6 w 260"/>
                <a:gd name="T5" fmla="*/ 6 h 134"/>
                <a:gd name="T6" fmla="*/ 6 w 260"/>
                <a:gd name="T7" fmla="*/ 6 h 134"/>
                <a:gd name="T8" fmla="*/ 6 w 260"/>
                <a:gd name="T9" fmla="*/ 0 h 134"/>
                <a:gd name="T10" fmla="*/ 6 w 260"/>
                <a:gd name="T11" fmla="*/ 2 h 134"/>
                <a:gd name="T12" fmla="*/ 6 w 260"/>
                <a:gd name="T13" fmla="*/ 6 h 134"/>
                <a:gd name="T14" fmla="*/ 6 w 260"/>
                <a:gd name="T15" fmla="*/ 6 h 134"/>
                <a:gd name="T16" fmla="*/ 6 w 260"/>
                <a:gd name="T17" fmla="*/ 6 h 134"/>
                <a:gd name="T18" fmla="*/ 6 w 260"/>
                <a:gd name="T19" fmla="*/ 6 h 134"/>
                <a:gd name="T20" fmla="*/ 6 w 260"/>
                <a:gd name="T21" fmla="*/ 6 h 134"/>
                <a:gd name="T22" fmla="*/ 6 w 260"/>
                <a:gd name="T23" fmla="*/ 6 h 134"/>
                <a:gd name="T24" fmla="*/ 6 w 260"/>
                <a:gd name="T25" fmla="*/ 6 h 134"/>
                <a:gd name="T26" fmla="*/ 6 w 260"/>
                <a:gd name="T27" fmla="*/ 6 h 134"/>
                <a:gd name="T28" fmla="*/ 6 w 260"/>
                <a:gd name="T29" fmla="*/ 6 h 134"/>
                <a:gd name="T30" fmla="*/ 6 w 260"/>
                <a:gd name="T31" fmla="*/ 6 h 134"/>
                <a:gd name="T32" fmla="*/ 6 w 260"/>
                <a:gd name="T33" fmla="*/ 6 h 134"/>
                <a:gd name="T34" fmla="*/ 6 w 260"/>
                <a:gd name="T35" fmla="*/ 6 h 134"/>
                <a:gd name="T36" fmla="*/ 6 w 260"/>
                <a:gd name="T37" fmla="*/ 6 h 134"/>
                <a:gd name="T38" fmla="*/ 6 w 260"/>
                <a:gd name="T39" fmla="*/ 6 h 134"/>
                <a:gd name="T40" fmla="*/ 6 w 260"/>
                <a:gd name="T41" fmla="*/ 6 h 134"/>
                <a:gd name="T42" fmla="*/ 6 w 260"/>
                <a:gd name="T43" fmla="*/ 6 h 134"/>
                <a:gd name="T44" fmla="*/ 6 w 260"/>
                <a:gd name="T45" fmla="*/ 6 h 134"/>
                <a:gd name="T46" fmla="*/ 6 w 260"/>
                <a:gd name="T47" fmla="*/ 6 h 134"/>
                <a:gd name="T48" fmla="*/ 6 w 260"/>
                <a:gd name="T49" fmla="*/ 6 h 134"/>
                <a:gd name="T50" fmla="*/ 6 w 260"/>
                <a:gd name="T51" fmla="*/ 6 h 134"/>
                <a:gd name="T52" fmla="*/ 6 w 260"/>
                <a:gd name="T53" fmla="*/ 6 h 134"/>
                <a:gd name="T54" fmla="*/ 6 w 260"/>
                <a:gd name="T55" fmla="*/ 6 h 134"/>
                <a:gd name="T56" fmla="*/ 6 w 260"/>
                <a:gd name="T57" fmla="*/ 6 h 134"/>
                <a:gd name="T58" fmla="*/ 6 w 260"/>
                <a:gd name="T59" fmla="*/ 6 h 134"/>
                <a:gd name="T60" fmla="*/ 6 w 260"/>
                <a:gd name="T61" fmla="*/ 6 h 134"/>
                <a:gd name="T62" fmla="*/ 6 w 260"/>
                <a:gd name="T63" fmla="*/ 6 h 134"/>
                <a:gd name="T64" fmla="*/ 0 w 260"/>
                <a:gd name="T65" fmla="*/ 6 h 1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134"/>
                <a:gd name="T101" fmla="*/ 260 w 260"/>
                <a:gd name="T102" fmla="*/ 134 h 1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134">
                  <a:moveTo>
                    <a:pt x="0" y="56"/>
                  </a:moveTo>
                  <a:lnTo>
                    <a:pt x="52" y="44"/>
                  </a:lnTo>
                  <a:lnTo>
                    <a:pt x="138" y="26"/>
                  </a:lnTo>
                  <a:lnTo>
                    <a:pt x="138" y="22"/>
                  </a:lnTo>
                  <a:lnTo>
                    <a:pt x="142" y="20"/>
                  </a:lnTo>
                  <a:lnTo>
                    <a:pt x="144" y="22"/>
                  </a:lnTo>
                  <a:lnTo>
                    <a:pt x="144" y="20"/>
                  </a:lnTo>
                  <a:lnTo>
                    <a:pt x="144" y="14"/>
                  </a:lnTo>
                  <a:lnTo>
                    <a:pt x="150" y="12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6" y="2"/>
                  </a:lnTo>
                  <a:lnTo>
                    <a:pt x="170" y="14"/>
                  </a:lnTo>
                  <a:lnTo>
                    <a:pt x="180" y="22"/>
                  </a:lnTo>
                  <a:lnTo>
                    <a:pt x="182" y="26"/>
                  </a:lnTo>
                  <a:lnTo>
                    <a:pt x="182" y="30"/>
                  </a:lnTo>
                  <a:lnTo>
                    <a:pt x="176" y="32"/>
                  </a:lnTo>
                  <a:lnTo>
                    <a:pt x="172" y="42"/>
                  </a:lnTo>
                  <a:lnTo>
                    <a:pt x="168" y="52"/>
                  </a:lnTo>
                  <a:lnTo>
                    <a:pt x="168" y="58"/>
                  </a:lnTo>
                  <a:lnTo>
                    <a:pt x="180" y="58"/>
                  </a:lnTo>
                  <a:lnTo>
                    <a:pt x="190" y="64"/>
                  </a:lnTo>
                  <a:lnTo>
                    <a:pt x="204" y="78"/>
                  </a:lnTo>
                  <a:lnTo>
                    <a:pt x="210" y="88"/>
                  </a:lnTo>
                  <a:lnTo>
                    <a:pt x="216" y="96"/>
                  </a:lnTo>
                  <a:lnTo>
                    <a:pt x="234" y="98"/>
                  </a:lnTo>
                  <a:lnTo>
                    <a:pt x="244" y="94"/>
                  </a:lnTo>
                  <a:lnTo>
                    <a:pt x="250" y="82"/>
                  </a:lnTo>
                  <a:lnTo>
                    <a:pt x="246" y="78"/>
                  </a:lnTo>
                  <a:lnTo>
                    <a:pt x="240" y="72"/>
                  </a:lnTo>
                  <a:lnTo>
                    <a:pt x="232" y="68"/>
                  </a:lnTo>
                  <a:lnTo>
                    <a:pt x="232" y="64"/>
                  </a:lnTo>
                  <a:lnTo>
                    <a:pt x="238" y="64"/>
                  </a:lnTo>
                  <a:lnTo>
                    <a:pt x="242" y="64"/>
                  </a:lnTo>
                  <a:lnTo>
                    <a:pt x="254" y="82"/>
                  </a:lnTo>
                  <a:lnTo>
                    <a:pt x="260" y="98"/>
                  </a:lnTo>
                  <a:lnTo>
                    <a:pt x="260" y="106"/>
                  </a:lnTo>
                  <a:lnTo>
                    <a:pt x="252" y="100"/>
                  </a:lnTo>
                  <a:lnTo>
                    <a:pt x="244" y="106"/>
                  </a:lnTo>
                  <a:lnTo>
                    <a:pt x="232" y="112"/>
                  </a:lnTo>
                  <a:lnTo>
                    <a:pt x="220" y="124"/>
                  </a:lnTo>
                  <a:lnTo>
                    <a:pt x="214" y="124"/>
                  </a:lnTo>
                  <a:lnTo>
                    <a:pt x="214" y="122"/>
                  </a:lnTo>
                  <a:lnTo>
                    <a:pt x="214" y="116"/>
                  </a:lnTo>
                  <a:lnTo>
                    <a:pt x="212" y="108"/>
                  </a:lnTo>
                  <a:lnTo>
                    <a:pt x="208" y="108"/>
                  </a:lnTo>
                  <a:lnTo>
                    <a:pt x="202" y="120"/>
                  </a:lnTo>
                  <a:lnTo>
                    <a:pt x="192" y="132"/>
                  </a:lnTo>
                  <a:lnTo>
                    <a:pt x="190" y="134"/>
                  </a:lnTo>
                  <a:lnTo>
                    <a:pt x="184" y="128"/>
                  </a:lnTo>
                  <a:lnTo>
                    <a:pt x="184" y="126"/>
                  </a:lnTo>
                  <a:lnTo>
                    <a:pt x="180" y="126"/>
                  </a:lnTo>
                  <a:lnTo>
                    <a:pt x="178" y="124"/>
                  </a:lnTo>
                  <a:lnTo>
                    <a:pt x="174" y="120"/>
                  </a:lnTo>
                  <a:lnTo>
                    <a:pt x="174" y="116"/>
                  </a:lnTo>
                  <a:lnTo>
                    <a:pt x="160" y="112"/>
                  </a:lnTo>
                  <a:lnTo>
                    <a:pt x="156" y="104"/>
                  </a:lnTo>
                  <a:lnTo>
                    <a:pt x="152" y="102"/>
                  </a:lnTo>
                  <a:lnTo>
                    <a:pt x="148" y="92"/>
                  </a:lnTo>
                  <a:lnTo>
                    <a:pt x="122" y="98"/>
                  </a:lnTo>
                  <a:lnTo>
                    <a:pt x="54" y="116"/>
                  </a:lnTo>
                  <a:lnTo>
                    <a:pt x="52" y="120"/>
                  </a:lnTo>
                  <a:lnTo>
                    <a:pt x="52" y="122"/>
                  </a:lnTo>
                  <a:lnTo>
                    <a:pt x="48" y="116"/>
                  </a:lnTo>
                  <a:lnTo>
                    <a:pt x="2" y="128"/>
                  </a:lnTo>
                  <a:lnTo>
                    <a:pt x="0" y="124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08" name="Freeform 39"/>
            <p:cNvSpPr>
              <a:spLocks/>
            </p:cNvSpPr>
            <p:nvPr/>
          </p:nvSpPr>
          <p:spPr bwMode="grayWhite">
            <a:xfrm>
              <a:off x="4654" y="1601"/>
              <a:ext cx="62" cy="72"/>
            </a:xfrm>
            <a:custGeom>
              <a:avLst/>
              <a:gdLst>
                <a:gd name="T0" fmla="*/ 0 w 68"/>
                <a:gd name="T1" fmla="*/ 6 h 76"/>
                <a:gd name="T2" fmla="*/ 5 w 68"/>
                <a:gd name="T3" fmla="*/ 9 h 76"/>
                <a:gd name="T4" fmla="*/ 5 w 68"/>
                <a:gd name="T5" fmla="*/ 9 h 76"/>
                <a:gd name="T6" fmla="*/ 5 w 68"/>
                <a:gd name="T7" fmla="*/ 9 h 76"/>
                <a:gd name="T8" fmla="*/ 5 w 68"/>
                <a:gd name="T9" fmla="*/ 9 h 76"/>
                <a:gd name="T10" fmla="*/ 5 w 68"/>
                <a:gd name="T11" fmla="*/ 9 h 76"/>
                <a:gd name="T12" fmla="*/ 5 w 68"/>
                <a:gd name="T13" fmla="*/ 9 h 76"/>
                <a:gd name="T14" fmla="*/ 5 w 68"/>
                <a:gd name="T15" fmla="*/ 9 h 76"/>
                <a:gd name="T16" fmla="*/ 5 w 68"/>
                <a:gd name="T17" fmla="*/ 9 h 76"/>
                <a:gd name="T18" fmla="*/ 5 w 68"/>
                <a:gd name="T19" fmla="*/ 9 h 76"/>
                <a:gd name="T20" fmla="*/ 5 w 68"/>
                <a:gd name="T21" fmla="*/ 9 h 76"/>
                <a:gd name="T22" fmla="*/ 5 w 68"/>
                <a:gd name="T23" fmla="*/ 9 h 76"/>
                <a:gd name="T24" fmla="*/ 5 w 68"/>
                <a:gd name="T25" fmla="*/ 9 h 76"/>
                <a:gd name="T26" fmla="*/ 5 w 68"/>
                <a:gd name="T27" fmla="*/ 9 h 76"/>
                <a:gd name="T28" fmla="*/ 5 w 68"/>
                <a:gd name="T29" fmla="*/ 9 h 76"/>
                <a:gd name="T30" fmla="*/ 5 w 68"/>
                <a:gd name="T31" fmla="*/ 9 h 76"/>
                <a:gd name="T32" fmla="*/ 5 w 68"/>
                <a:gd name="T33" fmla="*/ 9 h 76"/>
                <a:gd name="T34" fmla="*/ 5 w 68"/>
                <a:gd name="T35" fmla="*/ 9 h 76"/>
                <a:gd name="T36" fmla="*/ 5 w 68"/>
                <a:gd name="T37" fmla="*/ 9 h 76"/>
                <a:gd name="T38" fmla="*/ 5 w 68"/>
                <a:gd name="T39" fmla="*/ 9 h 76"/>
                <a:gd name="T40" fmla="*/ 5 w 68"/>
                <a:gd name="T41" fmla="*/ 9 h 76"/>
                <a:gd name="T42" fmla="*/ 5 w 68"/>
                <a:gd name="T43" fmla="*/ 9 h 76"/>
                <a:gd name="T44" fmla="*/ 5 w 68"/>
                <a:gd name="T45" fmla="*/ 9 h 76"/>
                <a:gd name="T46" fmla="*/ 5 w 68"/>
                <a:gd name="T47" fmla="*/ 9 h 76"/>
                <a:gd name="T48" fmla="*/ 5 w 68"/>
                <a:gd name="T49" fmla="*/ 9 h 76"/>
                <a:gd name="T50" fmla="*/ 5 w 68"/>
                <a:gd name="T51" fmla="*/ 9 h 76"/>
                <a:gd name="T52" fmla="*/ 5 w 68"/>
                <a:gd name="T53" fmla="*/ 9 h 76"/>
                <a:gd name="T54" fmla="*/ 5 w 68"/>
                <a:gd name="T55" fmla="*/ 9 h 76"/>
                <a:gd name="T56" fmla="*/ 5 w 68"/>
                <a:gd name="T57" fmla="*/ 9 h 76"/>
                <a:gd name="T58" fmla="*/ 5 w 68"/>
                <a:gd name="T59" fmla="*/ 9 h 76"/>
                <a:gd name="T60" fmla="*/ 5 w 68"/>
                <a:gd name="T61" fmla="*/ 9 h 76"/>
                <a:gd name="T62" fmla="*/ 5 w 68"/>
                <a:gd name="T63" fmla="*/ 9 h 76"/>
                <a:gd name="T64" fmla="*/ 5 w 68"/>
                <a:gd name="T65" fmla="*/ 0 h 76"/>
                <a:gd name="T66" fmla="*/ 0 w 68"/>
                <a:gd name="T67" fmla="*/ 6 h 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8"/>
                <a:gd name="T103" fmla="*/ 0 h 76"/>
                <a:gd name="T104" fmla="*/ 68 w 68"/>
                <a:gd name="T105" fmla="*/ 76 h 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8" h="76">
                  <a:moveTo>
                    <a:pt x="0" y="6"/>
                  </a:moveTo>
                  <a:lnTo>
                    <a:pt x="14" y="62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2" y="74"/>
                  </a:lnTo>
                  <a:lnTo>
                    <a:pt x="12" y="76"/>
                  </a:lnTo>
                  <a:lnTo>
                    <a:pt x="16" y="76"/>
                  </a:lnTo>
                  <a:lnTo>
                    <a:pt x="30" y="66"/>
                  </a:lnTo>
                  <a:lnTo>
                    <a:pt x="40" y="60"/>
                  </a:lnTo>
                  <a:lnTo>
                    <a:pt x="40" y="54"/>
                  </a:lnTo>
                  <a:lnTo>
                    <a:pt x="36" y="48"/>
                  </a:lnTo>
                  <a:lnTo>
                    <a:pt x="36" y="40"/>
                  </a:lnTo>
                  <a:lnTo>
                    <a:pt x="42" y="34"/>
                  </a:lnTo>
                  <a:lnTo>
                    <a:pt x="46" y="36"/>
                  </a:lnTo>
                  <a:lnTo>
                    <a:pt x="46" y="42"/>
                  </a:lnTo>
                  <a:lnTo>
                    <a:pt x="46" y="54"/>
                  </a:lnTo>
                  <a:lnTo>
                    <a:pt x="48" y="56"/>
                  </a:lnTo>
                  <a:lnTo>
                    <a:pt x="52" y="56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60" y="46"/>
                  </a:lnTo>
                  <a:lnTo>
                    <a:pt x="68" y="44"/>
                  </a:lnTo>
                  <a:lnTo>
                    <a:pt x="68" y="42"/>
                  </a:lnTo>
                  <a:lnTo>
                    <a:pt x="62" y="36"/>
                  </a:lnTo>
                  <a:lnTo>
                    <a:pt x="62" y="34"/>
                  </a:lnTo>
                  <a:lnTo>
                    <a:pt x="58" y="34"/>
                  </a:lnTo>
                  <a:lnTo>
                    <a:pt x="56" y="32"/>
                  </a:lnTo>
                  <a:lnTo>
                    <a:pt x="52" y="28"/>
                  </a:lnTo>
                  <a:lnTo>
                    <a:pt x="52" y="24"/>
                  </a:lnTo>
                  <a:lnTo>
                    <a:pt x="38" y="20"/>
                  </a:lnTo>
                  <a:lnTo>
                    <a:pt x="34" y="12"/>
                  </a:lnTo>
                  <a:lnTo>
                    <a:pt x="30" y="10"/>
                  </a:lnTo>
                  <a:lnTo>
                    <a:pt x="26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09" name="Freeform 40"/>
            <p:cNvSpPr>
              <a:spLocks/>
            </p:cNvSpPr>
            <p:nvPr/>
          </p:nvSpPr>
          <p:spPr bwMode="grayWhite">
            <a:xfrm>
              <a:off x="4480" y="1337"/>
              <a:ext cx="129" cy="231"/>
            </a:xfrm>
            <a:custGeom>
              <a:avLst/>
              <a:gdLst>
                <a:gd name="T0" fmla="*/ 0 w 138"/>
                <a:gd name="T1" fmla="*/ 7 h 248"/>
                <a:gd name="T2" fmla="*/ 6 w 138"/>
                <a:gd name="T3" fmla="*/ 7 h 248"/>
                <a:gd name="T4" fmla="*/ 4 w 138"/>
                <a:gd name="T5" fmla="*/ 7 h 248"/>
                <a:gd name="T6" fmla="*/ 7 w 138"/>
                <a:gd name="T7" fmla="*/ 7 h 248"/>
                <a:gd name="T8" fmla="*/ 7 w 138"/>
                <a:gd name="T9" fmla="*/ 7 h 248"/>
                <a:gd name="T10" fmla="*/ 7 w 138"/>
                <a:gd name="T11" fmla="*/ 7 h 248"/>
                <a:gd name="T12" fmla="*/ 7 w 138"/>
                <a:gd name="T13" fmla="*/ 7 h 248"/>
                <a:gd name="T14" fmla="*/ 7 w 138"/>
                <a:gd name="T15" fmla="*/ 7 h 248"/>
                <a:gd name="T16" fmla="*/ 7 w 138"/>
                <a:gd name="T17" fmla="*/ 7 h 248"/>
                <a:gd name="T18" fmla="*/ 7 w 138"/>
                <a:gd name="T19" fmla="*/ 7 h 248"/>
                <a:gd name="T20" fmla="*/ 7 w 138"/>
                <a:gd name="T21" fmla="*/ 7 h 248"/>
                <a:gd name="T22" fmla="*/ 7 w 138"/>
                <a:gd name="T23" fmla="*/ 7 h 248"/>
                <a:gd name="T24" fmla="*/ 7 w 138"/>
                <a:gd name="T25" fmla="*/ 7 h 248"/>
                <a:gd name="T26" fmla="*/ 7 w 138"/>
                <a:gd name="T27" fmla="*/ 7 h 248"/>
                <a:gd name="T28" fmla="*/ 7 w 138"/>
                <a:gd name="T29" fmla="*/ 7 h 248"/>
                <a:gd name="T30" fmla="*/ 7 w 138"/>
                <a:gd name="T31" fmla="*/ 7 h 248"/>
                <a:gd name="T32" fmla="*/ 7 w 138"/>
                <a:gd name="T33" fmla="*/ 7 h 248"/>
                <a:gd name="T34" fmla="*/ 7 w 138"/>
                <a:gd name="T35" fmla="*/ 7 h 248"/>
                <a:gd name="T36" fmla="*/ 7 w 138"/>
                <a:gd name="T37" fmla="*/ 7 h 248"/>
                <a:gd name="T38" fmla="*/ 7 w 138"/>
                <a:gd name="T39" fmla="*/ 7 h 248"/>
                <a:gd name="T40" fmla="*/ 7 w 138"/>
                <a:gd name="T41" fmla="*/ 7 h 248"/>
                <a:gd name="T42" fmla="*/ 7 w 138"/>
                <a:gd name="T43" fmla="*/ 7 h 248"/>
                <a:gd name="T44" fmla="*/ 7 w 138"/>
                <a:gd name="T45" fmla="*/ 7 h 248"/>
                <a:gd name="T46" fmla="*/ 7 w 138"/>
                <a:gd name="T47" fmla="*/ 7 h 248"/>
                <a:gd name="T48" fmla="*/ 7 w 138"/>
                <a:gd name="T49" fmla="*/ 7 h 248"/>
                <a:gd name="T50" fmla="*/ 7 w 138"/>
                <a:gd name="T51" fmla="*/ 7 h 248"/>
                <a:gd name="T52" fmla="*/ 7 w 138"/>
                <a:gd name="T53" fmla="*/ 7 h 248"/>
                <a:gd name="T54" fmla="*/ 7 w 138"/>
                <a:gd name="T55" fmla="*/ 7 h 248"/>
                <a:gd name="T56" fmla="*/ 7 w 138"/>
                <a:gd name="T57" fmla="*/ 7 h 248"/>
                <a:gd name="T58" fmla="*/ 7 w 138"/>
                <a:gd name="T59" fmla="*/ 7 h 248"/>
                <a:gd name="T60" fmla="*/ 7 w 138"/>
                <a:gd name="T61" fmla="*/ 7 h 248"/>
                <a:gd name="T62" fmla="*/ 7 w 138"/>
                <a:gd name="T63" fmla="*/ 7 h 248"/>
                <a:gd name="T64" fmla="*/ 7 w 138"/>
                <a:gd name="T65" fmla="*/ 7 h 248"/>
                <a:gd name="T66" fmla="*/ 7 w 138"/>
                <a:gd name="T67" fmla="*/ 7 h 248"/>
                <a:gd name="T68" fmla="*/ 7 w 138"/>
                <a:gd name="T69" fmla="*/ 7 h 248"/>
                <a:gd name="T70" fmla="*/ 7 w 138"/>
                <a:gd name="T71" fmla="*/ 7 h 248"/>
                <a:gd name="T72" fmla="*/ 7 w 138"/>
                <a:gd name="T73" fmla="*/ 7 h 248"/>
                <a:gd name="T74" fmla="*/ 7 w 138"/>
                <a:gd name="T75" fmla="*/ 7 h 248"/>
                <a:gd name="T76" fmla="*/ 7 w 138"/>
                <a:gd name="T77" fmla="*/ 7 h 248"/>
                <a:gd name="T78" fmla="*/ 7 w 138"/>
                <a:gd name="T79" fmla="*/ 7 h 248"/>
                <a:gd name="T80" fmla="*/ 7 w 138"/>
                <a:gd name="T81" fmla="*/ 0 h 248"/>
                <a:gd name="T82" fmla="*/ 0 w 138"/>
                <a:gd name="T83" fmla="*/ 7 h 248"/>
                <a:gd name="T84" fmla="*/ 0 w 138"/>
                <a:gd name="T85" fmla="*/ 7 h 2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8"/>
                <a:gd name="T130" fmla="*/ 0 h 248"/>
                <a:gd name="T131" fmla="*/ 138 w 138"/>
                <a:gd name="T132" fmla="*/ 248 h 24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8" h="248">
                  <a:moveTo>
                    <a:pt x="0" y="32"/>
                  </a:moveTo>
                  <a:lnTo>
                    <a:pt x="6" y="42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8" y="54"/>
                  </a:lnTo>
                  <a:lnTo>
                    <a:pt x="20" y="82"/>
                  </a:lnTo>
                  <a:lnTo>
                    <a:pt x="24" y="102"/>
                  </a:lnTo>
                  <a:lnTo>
                    <a:pt x="18" y="114"/>
                  </a:lnTo>
                  <a:lnTo>
                    <a:pt x="20" y="124"/>
                  </a:lnTo>
                  <a:lnTo>
                    <a:pt x="32" y="152"/>
                  </a:lnTo>
                  <a:lnTo>
                    <a:pt x="30" y="164"/>
                  </a:lnTo>
                  <a:lnTo>
                    <a:pt x="32" y="170"/>
                  </a:lnTo>
                  <a:lnTo>
                    <a:pt x="34" y="168"/>
                  </a:lnTo>
                  <a:lnTo>
                    <a:pt x="34" y="166"/>
                  </a:lnTo>
                  <a:lnTo>
                    <a:pt x="38" y="164"/>
                  </a:lnTo>
                  <a:lnTo>
                    <a:pt x="46" y="178"/>
                  </a:lnTo>
                  <a:lnTo>
                    <a:pt x="50" y="202"/>
                  </a:lnTo>
                  <a:lnTo>
                    <a:pt x="50" y="216"/>
                  </a:lnTo>
                  <a:lnTo>
                    <a:pt x="56" y="232"/>
                  </a:lnTo>
                  <a:lnTo>
                    <a:pt x="64" y="248"/>
                  </a:lnTo>
                  <a:lnTo>
                    <a:pt x="116" y="236"/>
                  </a:lnTo>
                  <a:lnTo>
                    <a:pt x="116" y="232"/>
                  </a:lnTo>
                  <a:lnTo>
                    <a:pt x="110" y="226"/>
                  </a:lnTo>
                  <a:lnTo>
                    <a:pt x="110" y="216"/>
                  </a:lnTo>
                  <a:lnTo>
                    <a:pt x="112" y="212"/>
                  </a:lnTo>
                  <a:lnTo>
                    <a:pt x="110" y="202"/>
                  </a:lnTo>
                  <a:lnTo>
                    <a:pt x="106" y="162"/>
                  </a:lnTo>
                  <a:lnTo>
                    <a:pt x="106" y="150"/>
                  </a:lnTo>
                  <a:lnTo>
                    <a:pt x="110" y="126"/>
                  </a:lnTo>
                  <a:lnTo>
                    <a:pt x="114" y="110"/>
                  </a:lnTo>
                  <a:lnTo>
                    <a:pt x="116" y="100"/>
                  </a:lnTo>
                  <a:lnTo>
                    <a:pt x="110" y="90"/>
                  </a:lnTo>
                  <a:lnTo>
                    <a:pt x="110" y="82"/>
                  </a:lnTo>
                  <a:lnTo>
                    <a:pt x="114" y="76"/>
                  </a:lnTo>
                  <a:lnTo>
                    <a:pt x="130" y="64"/>
                  </a:lnTo>
                  <a:lnTo>
                    <a:pt x="138" y="42"/>
                  </a:lnTo>
                  <a:lnTo>
                    <a:pt x="130" y="28"/>
                  </a:lnTo>
                  <a:lnTo>
                    <a:pt x="128" y="22"/>
                  </a:lnTo>
                  <a:lnTo>
                    <a:pt x="132" y="18"/>
                  </a:lnTo>
                  <a:lnTo>
                    <a:pt x="130" y="14"/>
                  </a:lnTo>
                  <a:lnTo>
                    <a:pt x="126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10" name="Freeform 41"/>
            <p:cNvSpPr>
              <a:spLocks/>
            </p:cNvSpPr>
            <p:nvPr/>
          </p:nvSpPr>
          <p:spPr bwMode="grayWhite">
            <a:xfrm>
              <a:off x="4578" y="1303"/>
              <a:ext cx="118" cy="254"/>
            </a:xfrm>
            <a:custGeom>
              <a:avLst/>
              <a:gdLst>
                <a:gd name="T0" fmla="*/ 7 w 126"/>
                <a:gd name="T1" fmla="*/ 6 h 274"/>
                <a:gd name="T2" fmla="*/ 7 w 126"/>
                <a:gd name="T3" fmla="*/ 6 h 274"/>
                <a:gd name="T4" fmla="*/ 7 w 126"/>
                <a:gd name="T5" fmla="*/ 6 h 274"/>
                <a:gd name="T6" fmla="*/ 7 w 126"/>
                <a:gd name="T7" fmla="*/ 6 h 274"/>
                <a:gd name="T8" fmla="*/ 7 w 126"/>
                <a:gd name="T9" fmla="*/ 6 h 274"/>
                <a:gd name="T10" fmla="*/ 7 w 126"/>
                <a:gd name="T11" fmla="*/ 6 h 274"/>
                <a:gd name="T12" fmla="*/ 7 w 126"/>
                <a:gd name="T13" fmla="*/ 6 h 274"/>
                <a:gd name="T14" fmla="*/ 7 w 126"/>
                <a:gd name="T15" fmla="*/ 6 h 274"/>
                <a:gd name="T16" fmla="*/ 7 w 126"/>
                <a:gd name="T17" fmla="*/ 6 h 274"/>
                <a:gd name="T18" fmla="*/ 7 w 126"/>
                <a:gd name="T19" fmla="*/ 6 h 274"/>
                <a:gd name="T20" fmla="*/ 7 w 126"/>
                <a:gd name="T21" fmla="*/ 6 h 274"/>
                <a:gd name="T22" fmla="*/ 7 w 126"/>
                <a:gd name="T23" fmla="*/ 6 h 274"/>
                <a:gd name="T24" fmla="*/ 4 w 126"/>
                <a:gd name="T25" fmla="*/ 6 h 274"/>
                <a:gd name="T26" fmla="*/ 4 w 126"/>
                <a:gd name="T27" fmla="*/ 6 h 274"/>
                <a:gd name="T28" fmla="*/ 6 w 126"/>
                <a:gd name="T29" fmla="*/ 6 h 274"/>
                <a:gd name="T30" fmla="*/ 4 w 126"/>
                <a:gd name="T31" fmla="*/ 6 h 274"/>
                <a:gd name="T32" fmla="*/ 0 w 126"/>
                <a:gd name="T33" fmla="*/ 6 h 274"/>
                <a:gd name="T34" fmla="*/ 0 w 126"/>
                <a:gd name="T35" fmla="*/ 6 h 274"/>
                <a:gd name="T36" fmla="*/ 4 w 126"/>
                <a:gd name="T37" fmla="*/ 6 h 274"/>
                <a:gd name="T38" fmla="*/ 7 w 126"/>
                <a:gd name="T39" fmla="*/ 6 h 274"/>
                <a:gd name="T40" fmla="*/ 7 w 126"/>
                <a:gd name="T41" fmla="*/ 6 h 274"/>
                <a:gd name="T42" fmla="*/ 4 w 126"/>
                <a:gd name="T43" fmla="*/ 6 h 274"/>
                <a:gd name="T44" fmla="*/ 4 w 126"/>
                <a:gd name="T45" fmla="*/ 6 h 274"/>
                <a:gd name="T46" fmla="*/ 7 w 126"/>
                <a:gd name="T47" fmla="*/ 6 h 274"/>
                <a:gd name="T48" fmla="*/ 7 w 126"/>
                <a:gd name="T49" fmla="*/ 6 h 274"/>
                <a:gd name="T50" fmla="*/ 7 w 126"/>
                <a:gd name="T51" fmla="*/ 6 h 274"/>
                <a:gd name="T52" fmla="*/ 7 w 126"/>
                <a:gd name="T53" fmla="*/ 6 h 274"/>
                <a:gd name="T54" fmla="*/ 7 w 126"/>
                <a:gd name="T55" fmla="*/ 6 h 274"/>
                <a:gd name="T56" fmla="*/ 7 w 126"/>
                <a:gd name="T57" fmla="*/ 6 h 274"/>
                <a:gd name="T58" fmla="*/ 7 w 126"/>
                <a:gd name="T59" fmla="*/ 6 h 274"/>
                <a:gd name="T60" fmla="*/ 7 w 126"/>
                <a:gd name="T61" fmla="*/ 6 h 274"/>
                <a:gd name="T62" fmla="*/ 7 w 126"/>
                <a:gd name="T63" fmla="*/ 6 h 274"/>
                <a:gd name="T64" fmla="*/ 7 w 126"/>
                <a:gd name="T65" fmla="*/ 6 h 274"/>
                <a:gd name="T66" fmla="*/ 7 w 126"/>
                <a:gd name="T67" fmla="*/ 6 h 274"/>
                <a:gd name="T68" fmla="*/ 7 w 126"/>
                <a:gd name="T69" fmla="*/ 6 h 274"/>
                <a:gd name="T70" fmla="*/ 7 w 126"/>
                <a:gd name="T71" fmla="*/ 4 h 274"/>
                <a:gd name="T72" fmla="*/ 7 w 126"/>
                <a:gd name="T73" fmla="*/ 6 h 274"/>
                <a:gd name="T74" fmla="*/ 7 w 126"/>
                <a:gd name="T75" fmla="*/ 6 h 274"/>
                <a:gd name="T76" fmla="*/ 7 w 126"/>
                <a:gd name="T77" fmla="*/ 0 h 274"/>
                <a:gd name="T78" fmla="*/ 7 w 126"/>
                <a:gd name="T79" fmla="*/ 6 h 274"/>
                <a:gd name="T80" fmla="*/ 7 w 126"/>
                <a:gd name="T81" fmla="*/ 6 h 274"/>
                <a:gd name="T82" fmla="*/ 7 w 126"/>
                <a:gd name="T83" fmla="*/ 6 h 274"/>
                <a:gd name="T84" fmla="*/ 7 w 126"/>
                <a:gd name="T85" fmla="*/ 6 h 274"/>
                <a:gd name="T86" fmla="*/ 7 w 126"/>
                <a:gd name="T87" fmla="*/ 6 h 274"/>
                <a:gd name="T88" fmla="*/ 7 w 126"/>
                <a:gd name="T89" fmla="*/ 6 h 274"/>
                <a:gd name="T90" fmla="*/ 7 w 126"/>
                <a:gd name="T91" fmla="*/ 6 h 274"/>
                <a:gd name="T92" fmla="*/ 7 w 126"/>
                <a:gd name="T93" fmla="*/ 6 h 274"/>
                <a:gd name="T94" fmla="*/ 7 w 126"/>
                <a:gd name="T95" fmla="*/ 6 h 274"/>
                <a:gd name="T96" fmla="*/ 7 w 126"/>
                <a:gd name="T97" fmla="*/ 6 h 274"/>
                <a:gd name="T98" fmla="*/ 7 w 126"/>
                <a:gd name="T99" fmla="*/ 6 h 274"/>
                <a:gd name="T100" fmla="*/ 7 w 126"/>
                <a:gd name="T101" fmla="*/ 6 h 27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6"/>
                <a:gd name="T154" fmla="*/ 0 h 274"/>
                <a:gd name="T155" fmla="*/ 126 w 126"/>
                <a:gd name="T156" fmla="*/ 274 h 27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6" h="274">
                  <a:moveTo>
                    <a:pt x="124" y="232"/>
                  </a:moveTo>
                  <a:lnTo>
                    <a:pt x="120" y="230"/>
                  </a:lnTo>
                  <a:lnTo>
                    <a:pt x="114" y="230"/>
                  </a:lnTo>
                  <a:lnTo>
                    <a:pt x="108" y="242"/>
                  </a:lnTo>
                  <a:lnTo>
                    <a:pt x="102" y="244"/>
                  </a:lnTo>
                  <a:lnTo>
                    <a:pt x="102" y="250"/>
                  </a:lnTo>
                  <a:lnTo>
                    <a:pt x="102" y="252"/>
                  </a:lnTo>
                  <a:lnTo>
                    <a:pt x="100" y="250"/>
                  </a:lnTo>
                  <a:lnTo>
                    <a:pt x="96" y="252"/>
                  </a:lnTo>
                  <a:lnTo>
                    <a:pt x="96" y="256"/>
                  </a:lnTo>
                  <a:lnTo>
                    <a:pt x="10" y="274"/>
                  </a:lnTo>
                  <a:lnTo>
                    <a:pt x="10" y="270"/>
                  </a:lnTo>
                  <a:lnTo>
                    <a:pt x="4" y="264"/>
                  </a:lnTo>
                  <a:lnTo>
                    <a:pt x="4" y="254"/>
                  </a:lnTo>
                  <a:lnTo>
                    <a:pt x="6" y="250"/>
                  </a:lnTo>
                  <a:lnTo>
                    <a:pt x="4" y="240"/>
                  </a:lnTo>
                  <a:lnTo>
                    <a:pt x="0" y="200"/>
                  </a:lnTo>
                  <a:lnTo>
                    <a:pt x="0" y="188"/>
                  </a:lnTo>
                  <a:lnTo>
                    <a:pt x="4" y="164"/>
                  </a:lnTo>
                  <a:lnTo>
                    <a:pt x="8" y="148"/>
                  </a:lnTo>
                  <a:lnTo>
                    <a:pt x="10" y="138"/>
                  </a:lnTo>
                  <a:lnTo>
                    <a:pt x="4" y="128"/>
                  </a:lnTo>
                  <a:lnTo>
                    <a:pt x="4" y="120"/>
                  </a:lnTo>
                  <a:lnTo>
                    <a:pt x="8" y="114"/>
                  </a:lnTo>
                  <a:lnTo>
                    <a:pt x="24" y="102"/>
                  </a:lnTo>
                  <a:lnTo>
                    <a:pt x="32" y="80"/>
                  </a:lnTo>
                  <a:lnTo>
                    <a:pt x="24" y="66"/>
                  </a:lnTo>
                  <a:lnTo>
                    <a:pt x="22" y="60"/>
                  </a:lnTo>
                  <a:lnTo>
                    <a:pt x="26" y="56"/>
                  </a:lnTo>
                  <a:lnTo>
                    <a:pt x="24" y="52"/>
                  </a:lnTo>
                  <a:lnTo>
                    <a:pt x="20" y="38"/>
                  </a:lnTo>
                  <a:lnTo>
                    <a:pt x="24" y="20"/>
                  </a:lnTo>
                  <a:lnTo>
                    <a:pt x="20" y="14"/>
                  </a:lnTo>
                  <a:lnTo>
                    <a:pt x="22" y="10"/>
                  </a:lnTo>
                  <a:lnTo>
                    <a:pt x="26" y="10"/>
                  </a:lnTo>
                  <a:lnTo>
                    <a:pt x="30" y="4"/>
                  </a:lnTo>
                  <a:lnTo>
                    <a:pt x="34" y="6"/>
                  </a:lnTo>
                  <a:lnTo>
                    <a:pt x="38" y="6"/>
                  </a:lnTo>
                  <a:lnTo>
                    <a:pt x="42" y="0"/>
                  </a:lnTo>
                  <a:lnTo>
                    <a:pt x="98" y="168"/>
                  </a:lnTo>
                  <a:lnTo>
                    <a:pt x="100" y="172"/>
                  </a:lnTo>
                  <a:lnTo>
                    <a:pt x="100" y="180"/>
                  </a:lnTo>
                  <a:lnTo>
                    <a:pt x="100" y="182"/>
                  </a:lnTo>
                  <a:lnTo>
                    <a:pt x="114" y="194"/>
                  </a:lnTo>
                  <a:lnTo>
                    <a:pt x="116" y="194"/>
                  </a:lnTo>
                  <a:lnTo>
                    <a:pt x="118" y="200"/>
                  </a:lnTo>
                  <a:lnTo>
                    <a:pt x="118" y="202"/>
                  </a:lnTo>
                  <a:lnTo>
                    <a:pt x="126" y="216"/>
                  </a:lnTo>
                  <a:lnTo>
                    <a:pt x="126" y="220"/>
                  </a:lnTo>
                  <a:lnTo>
                    <a:pt x="124" y="226"/>
                  </a:lnTo>
                  <a:lnTo>
                    <a:pt x="124" y="232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11" name="Freeform 42"/>
            <p:cNvSpPr>
              <a:spLocks/>
            </p:cNvSpPr>
            <p:nvPr/>
          </p:nvSpPr>
          <p:spPr bwMode="grayWhite">
            <a:xfrm>
              <a:off x="4618" y="1072"/>
              <a:ext cx="267" cy="432"/>
            </a:xfrm>
            <a:custGeom>
              <a:avLst/>
              <a:gdLst>
                <a:gd name="T0" fmla="*/ 6 w 288"/>
                <a:gd name="T1" fmla="*/ 7 h 464"/>
                <a:gd name="T2" fmla="*/ 6 w 288"/>
                <a:gd name="T3" fmla="*/ 7 h 464"/>
                <a:gd name="T4" fmla="*/ 6 w 288"/>
                <a:gd name="T5" fmla="*/ 7 h 464"/>
                <a:gd name="T6" fmla="*/ 6 w 288"/>
                <a:gd name="T7" fmla="*/ 7 h 464"/>
                <a:gd name="T8" fmla="*/ 6 w 288"/>
                <a:gd name="T9" fmla="*/ 7 h 464"/>
                <a:gd name="T10" fmla="*/ 6 w 288"/>
                <a:gd name="T11" fmla="*/ 7 h 464"/>
                <a:gd name="T12" fmla="*/ 6 w 288"/>
                <a:gd name="T13" fmla="*/ 7 h 464"/>
                <a:gd name="T14" fmla="*/ 6 w 288"/>
                <a:gd name="T15" fmla="*/ 7 h 464"/>
                <a:gd name="T16" fmla="*/ 6 w 288"/>
                <a:gd name="T17" fmla="*/ 7 h 464"/>
                <a:gd name="T18" fmla="*/ 6 w 288"/>
                <a:gd name="T19" fmla="*/ 7 h 464"/>
                <a:gd name="T20" fmla="*/ 6 w 288"/>
                <a:gd name="T21" fmla="*/ 7 h 464"/>
                <a:gd name="T22" fmla="*/ 6 w 288"/>
                <a:gd name="T23" fmla="*/ 7 h 464"/>
                <a:gd name="T24" fmla="*/ 6 w 288"/>
                <a:gd name="T25" fmla="*/ 7 h 464"/>
                <a:gd name="T26" fmla="*/ 6 w 288"/>
                <a:gd name="T27" fmla="*/ 7 h 464"/>
                <a:gd name="T28" fmla="*/ 6 w 288"/>
                <a:gd name="T29" fmla="*/ 7 h 464"/>
                <a:gd name="T30" fmla="*/ 6 w 288"/>
                <a:gd name="T31" fmla="*/ 7 h 464"/>
                <a:gd name="T32" fmla="*/ 6 w 288"/>
                <a:gd name="T33" fmla="*/ 7 h 464"/>
                <a:gd name="T34" fmla="*/ 6 w 288"/>
                <a:gd name="T35" fmla="*/ 7 h 464"/>
                <a:gd name="T36" fmla="*/ 6 w 288"/>
                <a:gd name="T37" fmla="*/ 7 h 464"/>
                <a:gd name="T38" fmla="*/ 6 w 288"/>
                <a:gd name="T39" fmla="*/ 7 h 464"/>
                <a:gd name="T40" fmla="*/ 6 w 288"/>
                <a:gd name="T41" fmla="*/ 7 h 464"/>
                <a:gd name="T42" fmla="*/ 6 w 288"/>
                <a:gd name="T43" fmla="*/ 7 h 464"/>
                <a:gd name="T44" fmla="*/ 6 w 288"/>
                <a:gd name="T45" fmla="*/ 7 h 464"/>
                <a:gd name="T46" fmla="*/ 6 w 288"/>
                <a:gd name="T47" fmla="*/ 7 h 464"/>
                <a:gd name="T48" fmla="*/ 6 w 288"/>
                <a:gd name="T49" fmla="*/ 7 h 464"/>
                <a:gd name="T50" fmla="*/ 6 w 288"/>
                <a:gd name="T51" fmla="*/ 7 h 464"/>
                <a:gd name="T52" fmla="*/ 6 w 288"/>
                <a:gd name="T53" fmla="*/ 7 h 464"/>
                <a:gd name="T54" fmla="*/ 6 w 288"/>
                <a:gd name="T55" fmla="*/ 7 h 464"/>
                <a:gd name="T56" fmla="*/ 6 w 288"/>
                <a:gd name="T57" fmla="*/ 7 h 464"/>
                <a:gd name="T58" fmla="*/ 6 w 288"/>
                <a:gd name="T59" fmla="*/ 7 h 464"/>
                <a:gd name="T60" fmla="*/ 6 w 288"/>
                <a:gd name="T61" fmla="*/ 7 h 464"/>
                <a:gd name="T62" fmla="*/ 6 w 288"/>
                <a:gd name="T63" fmla="*/ 7 h 464"/>
                <a:gd name="T64" fmla="*/ 6 w 288"/>
                <a:gd name="T65" fmla="*/ 7 h 464"/>
                <a:gd name="T66" fmla="*/ 6 w 288"/>
                <a:gd name="T67" fmla="*/ 7 h 464"/>
                <a:gd name="T68" fmla="*/ 6 w 288"/>
                <a:gd name="T69" fmla="*/ 7 h 464"/>
                <a:gd name="T70" fmla="*/ 6 w 288"/>
                <a:gd name="T71" fmla="*/ 7 h 464"/>
                <a:gd name="T72" fmla="*/ 6 w 288"/>
                <a:gd name="T73" fmla="*/ 7 h 464"/>
                <a:gd name="T74" fmla="*/ 6 w 288"/>
                <a:gd name="T75" fmla="*/ 7 h 464"/>
                <a:gd name="T76" fmla="*/ 6 w 288"/>
                <a:gd name="T77" fmla="*/ 7 h 464"/>
                <a:gd name="T78" fmla="*/ 6 w 288"/>
                <a:gd name="T79" fmla="*/ 2 h 464"/>
                <a:gd name="T80" fmla="*/ 6 w 288"/>
                <a:gd name="T81" fmla="*/ 2 h 464"/>
                <a:gd name="T82" fmla="*/ 6 w 288"/>
                <a:gd name="T83" fmla="*/ 7 h 464"/>
                <a:gd name="T84" fmla="*/ 6 w 288"/>
                <a:gd name="T85" fmla="*/ 7 h 464"/>
                <a:gd name="T86" fmla="*/ 6 w 288"/>
                <a:gd name="T87" fmla="*/ 7 h 464"/>
                <a:gd name="T88" fmla="*/ 6 w 288"/>
                <a:gd name="T89" fmla="*/ 7 h 464"/>
                <a:gd name="T90" fmla="*/ 6 w 288"/>
                <a:gd name="T91" fmla="*/ 7 h 464"/>
                <a:gd name="T92" fmla="*/ 6 w 288"/>
                <a:gd name="T93" fmla="*/ 7 h 464"/>
                <a:gd name="T94" fmla="*/ 6 w 288"/>
                <a:gd name="T95" fmla="*/ 7 h 464"/>
                <a:gd name="T96" fmla="*/ 6 w 288"/>
                <a:gd name="T97" fmla="*/ 7 h 464"/>
                <a:gd name="T98" fmla="*/ 6 w 288"/>
                <a:gd name="T99" fmla="*/ 7 h 464"/>
                <a:gd name="T100" fmla="*/ 6 w 288"/>
                <a:gd name="T101" fmla="*/ 7 h 464"/>
                <a:gd name="T102" fmla="*/ 6 w 288"/>
                <a:gd name="T103" fmla="*/ 7 h 464"/>
                <a:gd name="T104" fmla="*/ 6 w 288"/>
                <a:gd name="T105" fmla="*/ 7 h 464"/>
                <a:gd name="T106" fmla="*/ 6 w 288"/>
                <a:gd name="T107" fmla="*/ 7 h 464"/>
                <a:gd name="T108" fmla="*/ 6 w 288"/>
                <a:gd name="T109" fmla="*/ 7 h 464"/>
                <a:gd name="T110" fmla="*/ 6 w 288"/>
                <a:gd name="T111" fmla="*/ 7 h 46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8"/>
                <a:gd name="T169" fmla="*/ 0 h 464"/>
                <a:gd name="T170" fmla="*/ 288 w 288"/>
                <a:gd name="T171" fmla="*/ 464 h 46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8" h="464">
                  <a:moveTo>
                    <a:pt x="0" y="248"/>
                  </a:moveTo>
                  <a:lnTo>
                    <a:pt x="56" y="416"/>
                  </a:lnTo>
                  <a:lnTo>
                    <a:pt x="58" y="420"/>
                  </a:lnTo>
                  <a:lnTo>
                    <a:pt x="58" y="428"/>
                  </a:lnTo>
                  <a:lnTo>
                    <a:pt x="58" y="430"/>
                  </a:lnTo>
                  <a:lnTo>
                    <a:pt x="72" y="442"/>
                  </a:lnTo>
                  <a:lnTo>
                    <a:pt x="74" y="442"/>
                  </a:lnTo>
                  <a:lnTo>
                    <a:pt x="76" y="448"/>
                  </a:lnTo>
                  <a:lnTo>
                    <a:pt x="76" y="450"/>
                  </a:lnTo>
                  <a:lnTo>
                    <a:pt x="84" y="464"/>
                  </a:lnTo>
                  <a:lnTo>
                    <a:pt x="86" y="462"/>
                  </a:lnTo>
                  <a:lnTo>
                    <a:pt x="88" y="450"/>
                  </a:lnTo>
                  <a:lnTo>
                    <a:pt x="88" y="438"/>
                  </a:lnTo>
                  <a:lnTo>
                    <a:pt x="94" y="426"/>
                  </a:lnTo>
                  <a:lnTo>
                    <a:pt x="100" y="408"/>
                  </a:lnTo>
                  <a:lnTo>
                    <a:pt x="106" y="400"/>
                  </a:lnTo>
                  <a:lnTo>
                    <a:pt x="108" y="396"/>
                  </a:lnTo>
                  <a:lnTo>
                    <a:pt x="104" y="394"/>
                  </a:lnTo>
                  <a:lnTo>
                    <a:pt x="100" y="384"/>
                  </a:lnTo>
                  <a:lnTo>
                    <a:pt x="118" y="366"/>
                  </a:lnTo>
                  <a:lnTo>
                    <a:pt x="122" y="368"/>
                  </a:lnTo>
                  <a:lnTo>
                    <a:pt x="124" y="376"/>
                  </a:lnTo>
                  <a:lnTo>
                    <a:pt x="126" y="378"/>
                  </a:lnTo>
                  <a:lnTo>
                    <a:pt x="130" y="376"/>
                  </a:lnTo>
                  <a:lnTo>
                    <a:pt x="130" y="368"/>
                  </a:lnTo>
                  <a:lnTo>
                    <a:pt x="130" y="362"/>
                  </a:lnTo>
                  <a:lnTo>
                    <a:pt x="144" y="360"/>
                  </a:lnTo>
                  <a:lnTo>
                    <a:pt x="150" y="356"/>
                  </a:lnTo>
                  <a:lnTo>
                    <a:pt x="150" y="348"/>
                  </a:lnTo>
                  <a:lnTo>
                    <a:pt x="154" y="346"/>
                  </a:lnTo>
                  <a:lnTo>
                    <a:pt x="160" y="346"/>
                  </a:lnTo>
                  <a:lnTo>
                    <a:pt x="166" y="342"/>
                  </a:lnTo>
                  <a:lnTo>
                    <a:pt x="168" y="338"/>
                  </a:lnTo>
                  <a:lnTo>
                    <a:pt x="172" y="328"/>
                  </a:lnTo>
                  <a:lnTo>
                    <a:pt x="170" y="318"/>
                  </a:lnTo>
                  <a:lnTo>
                    <a:pt x="178" y="308"/>
                  </a:lnTo>
                  <a:lnTo>
                    <a:pt x="178" y="302"/>
                  </a:lnTo>
                  <a:lnTo>
                    <a:pt x="182" y="302"/>
                  </a:lnTo>
                  <a:lnTo>
                    <a:pt x="192" y="304"/>
                  </a:lnTo>
                  <a:lnTo>
                    <a:pt x="198" y="300"/>
                  </a:lnTo>
                  <a:lnTo>
                    <a:pt x="200" y="296"/>
                  </a:lnTo>
                  <a:lnTo>
                    <a:pt x="204" y="286"/>
                  </a:lnTo>
                  <a:lnTo>
                    <a:pt x="208" y="286"/>
                  </a:lnTo>
                  <a:lnTo>
                    <a:pt x="216" y="274"/>
                  </a:lnTo>
                  <a:lnTo>
                    <a:pt x="226" y="276"/>
                  </a:lnTo>
                  <a:lnTo>
                    <a:pt x="234" y="282"/>
                  </a:lnTo>
                  <a:lnTo>
                    <a:pt x="244" y="264"/>
                  </a:lnTo>
                  <a:lnTo>
                    <a:pt x="252" y="258"/>
                  </a:lnTo>
                  <a:lnTo>
                    <a:pt x="268" y="246"/>
                  </a:lnTo>
                  <a:lnTo>
                    <a:pt x="272" y="238"/>
                  </a:lnTo>
                  <a:lnTo>
                    <a:pt x="274" y="236"/>
                  </a:lnTo>
                  <a:lnTo>
                    <a:pt x="278" y="236"/>
                  </a:lnTo>
                  <a:lnTo>
                    <a:pt x="286" y="234"/>
                  </a:lnTo>
                  <a:lnTo>
                    <a:pt x="288" y="226"/>
                  </a:lnTo>
                  <a:lnTo>
                    <a:pt x="288" y="218"/>
                  </a:lnTo>
                  <a:lnTo>
                    <a:pt x="282" y="216"/>
                  </a:lnTo>
                  <a:lnTo>
                    <a:pt x="280" y="216"/>
                  </a:lnTo>
                  <a:lnTo>
                    <a:pt x="276" y="214"/>
                  </a:lnTo>
                  <a:lnTo>
                    <a:pt x="280" y="208"/>
                  </a:lnTo>
                  <a:lnTo>
                    <a:pt x="282" y="206"/>
                  </a:lnTo>
                  <a:lnTo>
                    <a:pt x="280" y="200"/>
                  </a:lnTo>
                  <a:lnTo>
                    <a:pt x="276" y="188"/>
                  </a:lnTo>
                  <a:lnTo>
                    <a:pt x="268" y="184"/>
                  </a:lnTo>
                  <a:lnTo>
                    <a:pt x="262" y="184"/>
                  </a:lnTo>
                  <a:lnTo>
                    <a:pt x="260" y="188"/>
                  </a:lnTo>
                  <a:lnTo>
                    <a:pt x="254" y="190"/>
                  </a:lnTo>
                  <a:lnTo>
                    <a:pt x="248" y="188"/>
                  </a:lnTo>
                  <a:lnTo>
                    <a:pt x="240" y="162"/>
                  </a:lnTo>
                  <a:lnTo>
                    <a:pt x="244" y="158"/>
                  </a:lnTo>
                  <a:lnTo>
                    <a:pt x="242" y="154"/>
                  </a:lnTo>
                  <a:lnTo>
                    <a:pt x="240" y="152"/>
                  </a:lnTo>
                  <a:lnTo>
                    <a:pt x="236" y="152"/>
                  </a:lnTo>
                  <a:lnTo>
                    <a:pt x="232" y="154"/>
                  </a:lnTo>
                  <a:lnTo>
                    <a:pt x="222" y="150"/>
                  </a:lnTo>
                  <a:lnTo>
                    <a:pt x="216" y="150"/>
                  </a:lnTo>
                  <a:lnTo>
                    <a:pt x="212" y="148"/>
                  </a:lnTo>
                  <a:lnTo>
                    <a:pt x="208" y="132"/>
                  </a:lnTo>
                  <a:lnTo>
                    <a:pt x="208" y="130"/>
                  </a:lnTo>
                  <a:lnTo>
                    <a:pt x="172" y="20"/>
                  </a:lnTo>
                  <a:lnTo>
                    <a:pt x="142" y="2"/>
                  </a:lnTo>
                  <a:lnTo>
                    <a:pt x="134" y="0"/>
                  </a:lnTo>
                  <a:lnTo>
                    <a:pt x="128" y="2"/>
                  </a:lnTo>
                  <a:lnTo>
                    <a:pt x="124" y="6"/>
                  </a:lnTo>
                  <a:lnTo>
                    <a:pt x="122" y="12"/>
                  </a:lnTo>
                  <a:lnTo>
                    <a:pt x="118" y="12"/>
                  </a:lnTo>
                  <a:lnTo>
                    <a:pt x="108" y="16"/>
                  </a:lnTo>
                  <a:lnTo>
                    <a:pt x="92" y="30"/>
                  </a:lnTo>
                  <a:lnTo>
                    <a:pt x="88" y="30"/>
                  </a:lnTo>
                  <a:lnTo>
                    <a:pt x="82" y="22"/>
                  </a:lnTo>
                  <a:lnTo>
                    <a:pt x="82" y="12"/>
                  </a:lnTo>
                  <a:lnTo>
                    <a:pt x="80" y="8"/>
                  </a:lnTo>
                  <a:lnTo>
                    <a:pt x="74" y="8"/>
                  </a:lnTo>
                  <a:lnTo>
                    <a:pt x="64" y="12"/>
                  </a:lnTo>
                  <a:lnTo>
                    <a:pt x="38" y="96"/>
                  </a:lnTo>
                  <a:lnTo>
                    <a:pt x="38" y="110"/>
                  </a:lnTo>
                  <a:lnTo>
                    <a:pt x="42" y="114"/>
                  </a:lnTo>
                  <a:lnTo>
                    <a:pt x="42" y="124"/>
                  </a:lnTo>
                  <a:lnTo>
                    <a:pt x="40" y="130"/>
                  </a:lnTo>
                  <a:lnTo>
                    <a:pt x="36" y="134"/>
                  </a:lnTo>
                  <a:lnTo>
                    <a:pt x="32" y="142"/>
                  </a:lnTo>
                  <a:lnTo>
                    <a:pt x="40" y="176"/>
                  </a:lnTo>
                  <a:lnTo>
                    <a:pt x="36" y="188"/>
                  </a:lnTo>
                  <a:lnTo>
                    <a:pt x="36" y="196"/>
                  </a:lnTo>
                  <a:lnTo>
                    <a:pt x="24" y="214"/>
                  </a:lnTo>
                  <a:lnTo>
                    <a:pt x="22" y="220"/>
                  </a:lnTo>
                  <a:lnTo>
                    <a:pt x="26" y="230"/>
                  </a:lnTo>
                  <a:lnTo>
                    <a:pt x="26" y="232"/>
                  </a:lnTo>
                  <a:lnTo>
                    <a:pt x="18" y="232"/>
                  </a:lnTo>
                  <a:lnTo>
                    <a:pt x="20" y="240"/>
                  </a:lnTo>
                  <a:lnTo>
                    <a:pt x="18" y="246"/>
                  </a:lnTo>
                  <a:lnTo>
                    <a:pt x="14" y="246"/>
                  </a:lnTo>
                  <a:lnTo>
                    <a:pt x="8" y="244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12" name="Freeform 43"/>
            <p:cNvSpPr>
              <a:spLocks/>
            </p:cNvSpPr>
            <p:nvPr/>
          </p:nvSpPr>
          <p:spPr bwMode="grayWhite">
            <a:xfrm>
              <a:off x="3122" y="2315"/>
              <a:ext cx="363" cy="336"/>
            </a:xfrm>
            <a:custGeom>
              <a:avLst/>
              <a:gdLst>
                <a:gd name="T0" fmla="*/ 0 w 392"/>
                <a:gd name="T1" fmla="*/ 7 h 360"/>
                <a:gd name="T2" fmla="*/ 6 w 392"/>
                <a:gd name="T3" fmla="*/ 0 h 360"/>
                <a:gd name="T4" fmla="*/ 6 w 392"/>
                <a:gd name="T5" fmla="*/ 4 h 360"/>
                <a:gd name="T6" fmla="*/ 6 w 392"/>
                <a:gd name="T7" fmla="*/ 7 h 360"/>
                <a:gd name="T8" fmla="*/ 6 w 392"/>
                <a:gd name="T9" fmla="*/ 7 h 360"/>
                <a:gd name="T10" fmla="*/ 6 w 392"/>
                <a:gd name="T11" fmla="*/ 7 h 360"/>
                <a:gd name="T12" fmla="*/ 6 w 392"/>
                <a:gd name="T13" fmla="*/ 7 h 360"/>
                <a:gd name="T14" fmla="*/ 6 w 392"/>
                <a:gd name="T15" fmla="*/ 7 h 360"/>
                <a:gd name="T16" fmla="*/ 6 w 392"/>
                <a:gd name="T17" fmla="*/ 7 h 360"/>
                <a:gd name="T18" fmla="*/ 6 w 392"/>
                <a:gd name="T19" fmla="*/ 7 h 360"/>
                <a:gd name="T20" fmla="*/ 6 w 392"/>
                <a:gd name="T21" fmla="*/ 7 h 360"/>
                <a:gd name="T22" fmla="*/ 6 w 392"/>
                <a:gd name="T23" fmla="*/ 7 h 360"/>
                <a:gd name="T24" fmla="*/ 6 w 392"/>
                <a:gd name="T25" fmla="*/ 7 h 360"/>
                <a:gd name="T26" fmla="*/ 6 w 392"/>
                <a:gd name="T27" fmla="*/ 7 h 360"/>
                <a:gd name="T28" fmla="*/ 6 w 392"/>
                <a:gd name="T29" fmla="*/ 7 h 360"/>
                <a:gd name="T30" fmla="*/ 6 w 392"/>
                <a:gd name="T31" fmla="*/ 7 h 360"/>
                <a:gd name="T32" fmla="*/ 6 w 392"/>
                <a:gd name="T33" fmla="*/ 7 h 360"/>
                <a:gd name="T34" fmla="*/ 6 w 392"/>
                <a:gd name="T35" fmla="*/ 7 h 360"/>
                <a:gd name="T36" fmla="*/ 6 w 392"/>
                <a:gd name="T37" fmla="*/ 7 h 360"/>
                <a:gd name="T38" fmla="*/ 6 w 392"/>
                <a:gd name="T39" fmla="*/ 7 h 360"/>
                <a:gd name="T40" fmla="*/ 6 w 392"/>
                <a:gd name="T41" fmla="*/ 7 h 360"/>
                <a:gd name="T42" fmla="*/ 6 w 392"/>
                <a:gd name="T43" fmla="*/ 7 h 360"/>
                <a:gd name="T44" fmla="*/ 6 w 392"/>
                <a:gd name="T45" fmla="*/ 7 h 360"/>
                <a:gd name="T46" fmla="*/ 6 w 392"/>
                <a:gd name="T47" fmla="*/ 7 h 360"/>
                <a:gd name="T48" fmla="*/ 6 w 392"/>
                <a:gd name="T49" fmla="*/ 7 h 360"/>
                <a:gd name="T50" fmla="*/ 6 w 392"/>
                <a:gd name="T51" fmla="*/ 7 h 360"/>
                <a:gd name="T52" fmla="*/ 6 w 392"/>
                <a:gd name="T53" fmla="*/ 7 h 360"/>
                <a:gd name="T54" fmla="*/ 6 w 392"/>
                <a:gd name="T55" fmla="*/ 7 h 360"/>
                <a:gd name="T56" fmla="*/ 6 w 392"/>
                <a:gd name="T57" fmla="*/ 7 h 360"/>
                <a:gd name="T58" fmla="*/ 6 w 392"/>
                <a:gd name="T59" fmla="*/ 7 h 360"/>
                <a:gd name="T60" fmla="*/ 6 w 392"/>
                <a:gd name="T61" fmla="*/ 7 h 360"/>
                <a:gd name="T62" fmla="*/ 6 w 392"/>
                <a:gd name="T63" fmla="*/ 7 h 360"/>
                <a:gd name="T64" fmla="*/ 6 w 392"/>
                <a:gd name="T65" fmla="*/ 7 h 360"/>
                <a:gd name="T66" fmla="*/ 6 w 392"/>
                <a:gd name="T67" fmla="*/ 7 h 360"/>
                <a:gd name="T68" fmla="*/ 6 w 392"/>
                <a:gd name="T69" fmla="*/ 7 h 360"/>
                <a:gd name="T70" fmla="*/ 6 w 392"/>
                <a:gd name="T71" fmla="*/ 7 h 360"/>
                <a:gd name="T72" fmla="*/ 6 w 392"/>
                <a:gd name="T73" fmla="*/ 7 h 360"/>
                <a:gd name="T74" fmla="*/ 6 w 392"/>
                <a:gd name="T75" fmla="*/ 7 h 360"/>
                <a:gd name="T76" fmla="*/ 6 w 392"/>
                <a:gd name="T77" fmla="*/ 7 h 360"/>
                <a:gd name="T78" fmla="*/ 6 w 392"/>
                <a:gd name="T79" fmla="*/ 7 h 360"/>
                <a:gd name="T80" fmla="*/ 6 w 392"/>
                <a:gd name="T81" fmla="*/ 7 h 360"/>
                <a:gd name="T82" fmla="*/ 6 w 392"/>
                <a:gd name="T83" fmla="*/ 7 h 360"/>
                <a:gd name="T84" fmla="*/ 6 w 392"/>
                <a:gd name="T85" fmla="*/ 7 h 360"/>
                <a:gd name="T86" fmla="*/ 6 w 392"/>
                <a:gd name="T87" fmla="*/ 7 h 360"/>
                <a:gd name="T88" fmla="*/ 6 w 392"/>
                <a:gd name="T89" fmla="*/ 7 h 360"/>
                <a:gd name="T90" fmla="*/ 6 w 392"/>
                <a:gd name="T91" fmla="*/ 7 h 360"/>
                <a:gd name="T92" fmla="*/ 6 w 392"/>
                <a:gd name="T93" fmla="*/ 7 h 360"/>
                <a:gd name="T94" fmla="*/ 6 w 392"/>
                <a:gd name="T95" fmla="*/ 7 h 360"/>
                <a:gd name="T96" fmla="*/ 0 w 392"/>
                <a:gd name="T97" fmla="*/ 7 h 3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92"/>
                <a:gd name="T148" fmla="*/ 0 h 360"/>
                <a:gd name="T149" fmla="*/ 392 w 392"/>
                <a:gd name="T150" fmla="*/ 360 h 36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92" h="360">
                  <a:moveTo>
                    <a:pt x="0" y="16"/>
                  </a:moveTo>
                  <a:lnTo>
                    <a:pt x="352" y="0"/>
                  </a:lnTo>
                  <a:lnTo>
                    <a:pt x="350" y="4"/>
                  </a:lnTo>
                  <a:lnTo>
                    <a:pt x="358" y="10"/>
                  </a:lnTo>
                  <a:lnTo>
                    <a:pt x="362" y="18"/>
                  </a:lnTo>
                  <a:lnTo>
                    <a:pt x="360" y="26"/>
                  </a:lnTo>
                  <a:lnTo>
                    <a:pt x="350" y="34"/>
                  </a:lnTo>
                  <a:lnTo>
                    <a:pt x="340" y="46"/>
                  </a:lnTo>
                  <a:lnTo>
                    <a:pt x="338" y="52"/>
                  </a:lnTo>
                  <a:lnTo>
                    <a:pt x="392" y="48"/>
                  </a:lnTo>
                  <a:lnTo>
                    <a:pt x="390" y="54"/>
                  </a:lnTo>
                  <a:lnTo>
                    <a:pt x="392" y="58"/>
                  </a:lnTo>
                  <a:lnTo>
                    <a:pt x="388" y="66"/>
                  </a:lnTo>
                  <a:lnTo>
                    <a:pt x="378" y="76"/>
                  </a:lnTo>
                  <a:lnTo>
                    <a:pt x="374" y="98"/>
                  </a:lnTo>
                  <a:lnTo>
                    <a:pt x="364" y="110"/>
                  </a:lnTo>
                  <a:lnTo>
                    <a:pt x="366" y="124"/>
                  </a:lnTo>
                  <a:lnTo>
                    <a:pt x="364" y="142"/>
                  </a:lnTo>
                  <a:lnTo>
                    <a:pt x="362" y="142"/>
                  </a:lnTo>
                  <a:lnTo>
                    <a:pt x="354" y="152"/>
                  </a:lnTo>
                  <a:lnTo>
                    <a:pt x="352" y="156"/>
                  </a:lnTo>
                  <a:lnTo>
                    <a:pt x="336" y="170"/>
                  </a:lnTo>
                  <a:lnTo>
                    <a:pt x="332" y="186"/>
                  </a:lnTo>
                  <a:lnTo>
                    <a:pt x="332" y="200"/>
                  </a:lnTo>
                  <a:lnTo>
                    <a:pt x="330" y="210"/>
                  </a:lnTo>
                  <a:lnTo>
                    <a:pt x="316" y="218"/>
                  </a:lnTo>
                  <a:lnTo>
                    <a:pt x="306" y="234"/>
                  </a:lnTo>
                  <a:lnTo>
                    <a:pt x="302" y="238"/>
                  </a:lnTo>
                  <a:lnTo>
                    <a:pt x="302" y="250"/>
                  </a:lnTo>
                  <a:lnTo>
                    <a:pt x="294" y="260"/>
                  </a:lnTo>
                  <a:lnTo>
                    <a:pt x="294" y="270"/>
                  </a:lnTo>
                  <a:lnTo>
                    <a:pt x="290" y="282"/>
                  </a:lnTo>
                  <a:lnTo>
                    <a:pt x="282" y="296"/>
                  </a:lnTo>
                  <a:lnTo>
                    <a:pt x="284" y="312"/>
                  </a:lnTo>
                  <a:lnTo>
                    <a:pt x="292" y="320"/>
                  </a:lnTo>
                  <a:lnTo>
                    <a:pt x="294" y="330"/>
                  </a:lnTo>
                  <a:lnTo>
                    <a:pt x="296" y="332"/>
                  </a:lnTo>
                  <a:lnTo>
                    <a:pt x="296" y="336"/>
                  </a:lnTo>
                  <a:lnTo>
                    <a:pt x="292" y="340"/>
                  </a:lnTo>
                  <a:lnTo>
                    <a:pt x="290" y="348"/>
                  </a:lnTo>
                  <a:lnTo>
                    <a:pt x="290" y="354"/>
                  </a:lnTo>
                  <a:lnTo>
                    <a:pt x="50" y="360"/>
                  </a:lnTo>
                  <a:lnTo>
                    <a:pt x="50" y="308"/>
                  </a:lnTo>
                  <a:lnTo>
                    <a:pt x="38" y="306"/>
                  </a:lnTo>
                  <a:lnTo>
                    <a:pt x="28" y="310"/>
                  </a:lnTo>
                  <a:lnTo>
                    <a:pt x="24" y="308"/>
                  </a:lnTo>
                  <a:lnTo>
                    <a:pt x="12" y="300"/>
                  </a:lnTo>
                  <a:lnTo>
                    <a:pt x="14" y="12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13" name="Freeform 44"/>
            <p:cNvSpPr>
              <a:spLocks/>
            </p:cNvSpPr>
            <p:nvPr/>
          </p:nvSpPr>
          <p:spPr bwMode="grayWhite">
            <a:xfrm>
              <a:off x="1704" y="1706"/>
              <a:ext cx="416" cy="513"/>
            </a:xfrm>
            <a:custGeom>
              <a:avLst/>
              <a:gdLst>
                <a:gd name="T0" fmla="*/ 7 w 446"/>
                <a:gd name="T1" fmla="*/ 6 h 554"/>
                <a:gd name="T2" fmla="*/ 7 w 446"/>
                <a:gd name="T3" fmla="*/ 6 h 554"/>
                <a:gd name="T4" fmla="*/ 7 w 446"/>
                <a:gd name="T5" fmla="*/ 6 h 554"/>
                <a:gd name="T6" fmla="*/ 7 w 446"/>
                <a:gd name="T7" fmla="*/ 6 h 554"/>
                <a:gd name="T8" fmla="*/ 7 w 446"/>
                <a:gd name="T9" fmla="*/ 0 h 554"/>
                <a:gd name="T10" fmla="*/ 0 w 446"/>
                <a:gd name="T11" fmla="*/ 6 h 554"/>
                <a:gd name="T12" fmla="*/ 0 w 446"/>
                <a:gd name="T13" fmla="*/ 6 h 554"/>
                <a:gd name="T14" fmla="*/ 7 w 446"/>
                <a:gd name="T15" fmla="*/ 6 h 5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6"/>
                <a:gd name="T25" fmla="*/ 0 h 554"/>
                <a:gd name="T26" fmla="*/ 446 w 446"/>
                <a:gd name="T27" fmla="*/ 554 h 5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6" h="554">
                  <a:moveTo>
                    <a:pt x="392" y="554"/>
                  </a:moveTo>
                  <a:lnTo>
                    <a:pt x="446" y="158"/>
                  </a:lnTo>
                  <a:lnTo>
                    <a:pt x="300" y="136"/>
                  </a:lnTo>
                  <a:lnTo>
                    <a:pt x="314" y="40"/>
                  </a:lnTo>
                  <a:lnTo>
                    <a:pt x="96" y="0"/>
                  </a:lnTo>
                  <a:lnTo>
                    <a:pt x="0" y="492"/>
                  </a:lnTo>
                  <a:lnTo>
                    <a:pt x="392" y="554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14" name="Freeform 45"/>
            <p:cNvSpPr>
              <a:spLocks/>
            </p:cNvSpPr>
            <p:nvPr/>
          </p:nvSpPr>
          <p:spPr bwMode="grayWhite">
            <a:xfrm>
              <a:off x="1775" y="1050"/>
              <a:ext cx="749" cy="474"/>
            </a:xfrm>
            <a:custGeom>
              <a:avLst/>
              <a:gdLst>
                <a:gd name="T0" fmla="*/ 7 w 806"/>
                <a:gd name="T1" fmla="*/ 7 h 510"/>
                <a:gd name="T2" fmla="*/ 7 w 806"/>
                <a:gd name="T3" fmla="*/ 7 h 510"/>
                <a:gd name="T4" fmla="*/ 7 w 806"/>
                <a:gd name="T5" fmla="*/ 7 h 510"/>
                <a:gd name="T6" fmla="*/ 7 w 806"/>
                <a:gd name="T7" fmla="*/ 7 h 510"/>
                <a:gd name="T8" fmla="*/ 7 w 806"/>
                <a:gd name="T9" fmla="*/ 7 h 510"/>
                <a:gd name="T10" fmla="*/ 7 w 806"/>
                <a:gd name="T11" fmla="*/ 7 h 510"/>
                <a:gd name="T12" fmla="*/ 7 w 806"/>
                <a:gd name="T13" fmla="*/ 7 h 510"/>
                <a:gd name="T14" fmla="*/ 7 w 806"/>
                <a:gd name="T15" fmla="*/ 7 h 510"/>
                <a:gd name="T16" fmla="*/ 7 w 806"/>
                <a:gd name="T17" fmla="*/ 7 h 510"/>
                <a:gd name="T18" fmla="*/ 7 w 806"/>
                <a:gd name="T19" fmla="*/ 7 h 510"/>
                <a:gd name="T20" fmla="*/ 7 w 806"/>
                <a:gd name="T21" fmla="*/ 7 h 510"/>
                <a:gd name="T22" fmla="*/ 7 w 806"/>
                <a:gd name="T23" fmla="*/ 7 h 510"/>
                <a:gd name="T24" fmla="*/ 7 w 806"/>
                <a:gd name="T25" fmla="*/ 7 h 510"/>
                <a:gd name="T26" fmla="*/ 7 w 806"/>
                <a:gd name="T27" fmla="*/ 7 h 510"/>
                <a:gd name="T28" fmla="*/ 7 w 806"/>
                <a:gd name="T29" fmla="*/ 7 h 510"/>
                <a:gd name="T30" fmla="*/ 7 w 806"/>
                <a:gd name="T31" fmla="*/ 7 h 510"/>
                <a:gd name="T32" fmla="*/ 7 w 806"/>
                <a:gd name="T33" fmla="*/ 7 h 510"/>
                <a:gd name="T34" fmla="*/ 7 w 806"/>
                <a:gd name="T35" fmla="*/ 7 h 510"/>
                <a:gd name="T36" fmla="*/ 7 w 806"/>
                <a:gd name="T37" fmla="*/ 7 h 510"/>
                <a:gd name="T38" fmla="*/ 7 w 806"/>
                <a:gd name="T39" fmla="*/ 7 h 510"/>
                <a:gd name="T40" fmla="*/ 7 w 806"/>
                <a:gd name="T41" fmla="*/ 7 h 510"/>
                <a:gd name="T42" fmla="*/ 7 w 806"/>
                <a:gd name="T43" fmla="*/ 7 h 510"/>
                <a:gd name="T44" fmla="*/ 7 w 806"/>
                <a:gd name="T45" fmla="*/ 7 h 510"/>
                <a:gd name="T46" fmla="*/ 7 w 806"/>
                <a:gd name="T47" fmla="*/ 7 h 510"/>
                <a:gd name="T48" fmla="*/ 7 w 806"/>
                <a:gd name="T49" fmla="*/ 7 h 510"/>
                <a:gd name="T50" fmla="*/ 7 w 806"/>
                <a:gd name="T51" fmla="*/ 7 h 510"/>
                <a:gd name="T52" fmla="*/ 7 w 806"/>
                <a:gd name="T53" fmla="*/ 7 h 510"/>
                <a:gd name="T54" fmla="*/ 7 w 806"/>
                <a:gd name="T55" fmla="*/ 7 h 510"/>
                <a:gd name="T56" fmla="*/ 7 w 806"/>
                <a:gd name="T57" fmla="*/ 7 h 510"/>
                <a:gd name="T58" fmla="*/ 7 w 806"/>
                <a:gd name="T59" fmla="*/ 7 h 510"/>
                <a:gd name="T60" fmla="*/ 7 w 806"/>
                <a:gd name="T61" fmla="*/ 7 h 510"/>
                <a:gd name="T62" fmla="*/ 7 w 806"/>
                <a:gd name="T63" fmla="*/ 7 h 510"/>
                <a:gd name="T64" fmla="*/ 0 w 806"/>
                <a:gd name="T65" fmla="*/ 7 h 510"/>
                <a:gd name="T66" fmla="*/ 7 w 806"/>
                <a:gd name="T67" fmla="*/ 7 h 510"/>
                <a:gd name="T68" fmla="*/ 7 w 806"/>
                <a:gd name="T69" fmla="*/ 7 h 510"/>
                <a:gd name="T70" fmla="*/ 7 w 806"/>
                <a:gd name="T71" fmla="*/ 7 h 51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06"/>
                <a:gd name="T109" fmla="*/ 0 h 510"/>
                <a:gd name="T110" fmla="*/ 806 w 806"/>
                <a:gd name="T111" fmla="*/ 510 h 51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06" h="510">
                  <a:moveTo>
                    <a:pt x="772" y="510"/>
                  </a:moveTo>
                  <a:lnTo>
                    <a:pt x="282" y="450"/>
                  </a:lnTo>
                  <a:lnTo>
                    <a:pt x="274" y="500"/>
                  </a:lnTo>
                  <a:lnTo>
                    <a:pt x="268" y="492"/>
                  </a:lnTo>
                  <a:lnTo>
                    <a:pt x="266" y="480"/>
                  </a:lnTo>
                  <a:lnTo>
                    <a:pt x="256" y="472"/>
                  </a:lnTo>
                  <a:lnTo>
                    <a:pt x="246" y="478"/>
                  </a:lnTo>
                  <a:lnTo>
                    <a:pt x="248" y="486"/>
                  </a:lnTo>
                  <a:lnTo>
                    <a:pt x="228" y="486"/>
                  </a:lnTo>
                  <a:lnTo>
                    <a:pt x="224" y="488"/>
                  </a:lnTo>
                  <a:lnTo>
                    <a:pt x="216" y="482"/>
                  </a:lnTo>
                  <a:lnTo>
                    <a:pt x="196" y="482"/>
                  </a:lnTo>
                  <a:lnTo>
                    <a:pt x="192" y="478"/>
                  </a:lnTo>
                  <a:lnTo>
                    <a:pt x="188" y="478"/>
                  </a:lnTo>
                  <a:lnTo>
                    <a:pt x="180" y="486"/>
                  </a:lnTo>
                  <a:lnTo>
                    <a:pt x="174" y="484"/>
                  </a:lnTo>
                  <a:lnTo>
                    <a:pt x="160" y="478"/>
                  </a:lnTo>
                  <a:lnTo>
                    <a:pt x="154" y="480"/>
                  </a:lnTo>
                  <a:lnTo>
                    <a:pt x="150" y="490"/>
                  </a:lnTo>
                  <a:lnTo>
                    <a:pt x="140" y="484"/>
                  </a:lnTo>
                  <a:lnTo>
                    <a:pt x="134" y="474"/>
                  </a:lnTo>
                  <a:lnTo>
                    <a:pt x="134" y="470"/>
                  </a:lnTo>
                  <a:lnTo>
                    <a:pt x="138" y="458"/>
                  </a:lnTo>
                  <a:lnTo>
                    <a:pt x="136" y="450"/>
                  </a:lnTo>
                  <a:lnTo>
                    <a:pt x="128" y="442"/>
                  </a:lnTo>
                  <a:lnTo>
                    <a:pt x="120" y="442"/>
                  </a:lnTo>
                  <a:lnTo>
                    <a:pt x="112" y="428"/>
                  </a:lnTo>
                  <a:lnTo>
                    <a:pt x="118" y="420"/>
                  </a:lnTo>
                  <a:lnTo>
                    <a:pt x="118" y="414"/>
                  </a:lnTo>
                  <a:lnTo>
                    <a:pt x="110" y="402"/>
                  </a:lnTo>
                  <a:lnTo>
                    <a:pt x="106" y="390"/>
                  </a:lnTo>
                  <a:lnTo>
                    <a:pt x="106" y="370"/>
                  </a:lnTo>
                  <a:lnTo>
                    <a:pt x="108" y="358"/>
                  </a:lnTo>
                  <a:lnTo>
                    <a:pt x="104" y="354"/>
                  </a:lnTo>
                  <a:lnTo>
                    <a:pt x="100" y="352"/>
                  </a:lnTo>
                  <a:lnTo>
                    <a:pt x="98" y="344"/>
                  </a:lnTo>
                  <a:lnTo>
                    <a:pt x="96" y="344"/>
                  </a:lnTo>
                  <a:lnTo>
                    <a:pt x="92" y="344"/>
                  </a:lnTo>
                  <a:lnTo>
                    <a:pt x="72" y="362"/>
                  </a:lnTo>
                  <a:lnTo>
                    <a:pt x="68" y="362"/>
                  </a:lnTo>
                  <a:lnTo>
                    <a:pt x="54" y="350"/>
                  </a:lnTo>
                  <a:lnTo>
                    <a:pt x="58" y="342"/>
                  </a:lnTo>
                  <a:lnTo>
                    <a:pt x="56" y="336"/>
                  </a:lnTo>
                  <a:lnTo>
                    <a:pt x="56" y="328"/>
                  </a:lnTo>
                  <a:lnTo>
                    <a:pt x="68" y="320"/>
                  </a:lnTo>
                  <a:lnTo>
                    <a:pt x="68" y="310"/>
                  </a:lnTo>
                  <a:lnTo>
                    <a:pt x="66" y="310"/>
                  </a:lnTo>
                  <a:lnTo>
                    <a:pt x="68" y="294"/>
                  </a:lnTo>
                  <a:lnTo>
                    <a:pt x="74" y="288"/>
                  </a:lnTo>
                  <a:lnTo>
                    <a:pt x="72" y="284"/>
                  </a:lnTo>
                  <a:lnTo>
                    <a:pt x="88" y="252"/>
                  </a:lnTo>
                  <a:lnTo>
                    <a:pt x="84" y="246"/>
                  </a:lnTo>
                  <a:lnTo>
                    <a:pt x="68" y="244"/>
                  </a:lnTo>
                  <a:lnTo>
                    <a:pt x="68" y="236"/>
                  </a:lnTo>
                  <a:lnTo>
                    <a:pt x="58" y="236"/>
                  </a:lnTo>
                  <a:lnTo>
                    <a:pt x="52" y="222"/>
                  </a:lnTo>
                  <a:lnTo>
                    <a:pt x="50" y="210"/>
                  </a:lnTo>
                  <a:lnTo>
                    <a:pt x="38" y="184"/>
                  </a:lnTo>
                  <a:lnTo>
                    <a:pt x="20" y="168"/>
                  </a:lnTo>
                  <a:lnTo>
                    <a:pt x="12" y="156"/>
                  </a:lnTo>
                  <a:lnTo>
                    <a:pt x="8" y="152"/>
                  </a:lnTo>
                  <a:lnTo>
                    <a:pt x="12" y="146"/>
                  </a:lnTo>
                  <a:lnTo>
                    <a:pt x="16" y="138"/>
                  </a:lnTo>
                  <a:lnTo>
                    <a:pt x="12" y="120"/>
                  </a:lnTo>
                  <a:lnTo>
                    <a:pt x="0" y="94"/>
                  </a:lnTo>
                  <a:lnTo>
                    <a:pt x="18" y="0"/>
                  </a:lnTo>
                  <a:lnTo>
                    <a:pt x="92" y="12"/>
                  </a:lnTo>
                  <a:lnTo>
                    <a:pt x="288" y="46"/>
                  </a:lnTo>
                  <a:lnTo>
                    <a:pt x="490" y="80"/>
                  </a:lnTo>
                  <a:lnTo>
                    <a:pt x="806" y="112"/>
                  </a:lnTo>
                  <a:lnTo>
                    <a:pt x="782" y="414"/>
                  </a:lnTo>
                  <a:lnTo>
                    <a:pt x="772" y="51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15" name="Freeform 46"/>
            <p:cNvSpPr>
              <a:spLocks/>
            </p:cNvSpPr>
            <p:nvPr/>
          </p:nvSpPr>
          <p:spPr bwMode="grayWhite">
            <a:xfrm>
              <a:off x="1984" y="1468"/>
              <a:ext cx="507" cy="422"/>
            </a:xfrm>
            <a:custGeom>
              <a:avLst/>
              <a:gdLst>
                <a:gd name="T0" fmla="*/ 6 w 548"/>
                <a:gd name="T1" fmla="*/ 6 h 456"/>
                <a:gd name="T2" fmla="*/ 6 w 548"/>
                <a:gd name="T3" fmla="*/ 6 h 456"/>
                <a:gd name="T4" fmla="*/ 6 w 548"/>
                <a:gd name="T5" fmla="*/ 6 h 456"/>
                <a:gd name="T6" fmla="*/ 6 w 548"/>
                <a:gd name="T7" fmla="*/ 0 h 456"/>
                <a:gd name="T8" fmla="*/ 6 w 548"/>
                <a:gd name="T9" fmla="*/ 6 h 456"/>
                <a:gd name="T10" fmla="*/ 6 w 548"/>
                <a:gd name="T11" fmla="*/ 6 h 456"/>
                <a:gd name="T12" fmla="*/ 6 w 548"/>
                <a:gd name="T13" fmla="*/ 6 h 456"/>
                <a:gd name="T14" fmla="*/ 0 w 548"/>
                <a:gd name="T15" fmla="*/ 6 h 456"/>
                <a:gd name="T16" fmla="*/ 6 w 548"/>
                <a:gd name="T17" fmla="*/ 6 h 456"/>
                <a:gd name="T18" fmla="*/ 6 w 548"/>
                <a:gd name="T19" fmla="*/ 6 h 456"/>
                <a:gd name="T20" fmla="*/ 6 w 548"/>
                <a:gd name="T21" fmla="*/ 6 h 4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8"/>
                <a:gd name="T34" fmla="*/ 0 h 456"/>
                <a:gd name="T35" fmla="*/ 548 w 548"/>
                <a:gd name="T36" fmla="*/ 456 h 45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8" h="456">
                  <a:moveTo>
                    <a:pt x="516" y="456"/>
                  </a:moveTo>
                  <a:lnTo>
                    <a:pt x="532" y="256"/>
                  </a:lnTo>
                  <a:lnTo>
                    <a:pt x="548" y="60"/>
                  </a:lnTo>
                  <a:lnTo>
                    <a:pt x="58" y="0"/>
                  </a:lnTo>
                  <a:lnTo>
                    <a:pt x="50" y="50"/>
                  </a:lnTo>
                  <a:lnTo>
                    <a:pt x="16" y="296"/>
                  </a:lnTo>
                  <a:lnTo>
                    <a:pt x="14" y="296"/>
                  </a:lnTo>
                  <a:lnTo>
                    <a:pt x="0" y="392"/>
                  </a:lnTo>
                  <a:lnTo>
                    <a:pt x="146" y="414"/>
                  </a:lnTo>
                  <a:lnTo>
                    <a:pt x="516" y="456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16" name="Freeform 47"/>
            <p:cNvSpPr>
              <a:spLocks/>
            </p:cNvSpPr>
            <p:nvPr/>
          </p:nvSpPr>
          <p:spPr bwMode="grayWhite">
            <a:xfrm>
              <a:off x="2502" y="1155"/>
              <a:ext cx="478" cy="300"/>
            </a:xfrm>
            <a:custGeom>
              <a:avLst/>
              <a:gdLst>
                <a:gd name="T0" fmla="*/ 0 w 516"/>
                <a:gd name="T1" fmla="*/ 6 h 324"/>
                <a:gd name="T2" fmla="*/ 6 w 516"/>
                <a:gd name="T3" fmla="*/ 0 h 324"/>
                <a:gd name="T4" fmla="*/ 6 w 516"/>
                <a:gd name="T5" fmla="*/ 6 h 324"/>
                <a:gd name="T6" fmla="*/ 6 w 516"/>
                <a:gd name="T7" fmla="*/ 6 h 324"/>
                <a:gd name="T8" fmla="*/ 6 w 516"/>
                <a:gd name="T9" fmla="*/ 6 h 324"/>
                <a:gd name="T10" fmla="*/ 6 w 516"/>
                <a:gd name="T11" fmla="*/ 6 h 324"/>
                <a:gd name="T12" fmla="*/ 6 w 516"/>
                <a:gd name="T13" fmla="*/ 6 h 324"/>
                <a:gd name="T14" fmla="*/ 6 w 516"/>
                <a:gd name="T15" fmla="*/ 6 h 324"/>
                <a:gd name="T16" fmla="*/ 6 w 516"/>
                <a:gd name="T17" fmla="*/ 6 h 324"/>
                <a:gd name="T18" fmla="*/ 6 w 516"/>
                <a:gd name="T19" fmla="*/ 6 h 324"/>
                <a:gd name="T20" fmla="*/ 6 w 516"/>
                <a:gd name="T21" fmla="*/ 6 h 324"/>
                <a:gd name="T22" fmla="*/ 6 w 516"/>
                <a:gd name="T23" fmla="*/ 6 h 324"/>
                <a:gd name="T24" fmla="*/ 6 w 516"/>
                <a:gd name="T25" fmla="*/ 6 h 324"/>
                <a:gd name="T26" fmla="*/ 6 w 516"/>
                <a:gd name="T27" fmla="*/ 6 h 324"/>
                <a:gd name="T28" fmla="*/ 6 w 516"/>
                <a:gd name="T29" fmla="*/ 6 h 324"/>
                <a:gd name="T30" fmla="*/ 6 w 516"/>
                <a:gd name="T31" fmla="*/ 6 h 324"/>
                <a:gd name="T32" fmla="*/ 6 w 516"/>
                <a:gd name="T33" fmla="*/ 6 h 324"/>
                <a:gd name="T34" fmla="*/ 6 w 516"/>
                <a:gd name="T35" fmla="*/ 6 h 324"/>
                <a:gd name="T36" fmla="*/ 6 w 516"/>
                <a:gd name="T37" fmla="*/ 6 h 324"/>
                <a:gd name="T38" fmla="*/ 0 w 516"/>
                <a:gd name="T39" fmla="*/ 6 h 3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16"/>
                <a:gd name="T61" fmla="*/ 0 h 324"/>
                <a:gd name="T62" fmla="*/ 516 w 516"/>
                <a:gd name="T63" fmla="*/ 324 h 32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16" h="324">
                  <a:moveTo>
                    <a:pt x="0" y="302"/>
                  </a:moveTo>
                  <a:lnTo>
                    <a:pt x="24" y="0"/>
                  </a:lnTo>
                  <a:lnTo>
                    <a:pt x="252" y="16"/>
                  </a:lnTo>
                  <a:lnTo>
                    <a:pt x="476" y="22"/>
                  </a:lnTo>
                  <a:lnTo>
                    <a:pt x="476" y="30"/>
                  </a:lnTo>
                  <a:lnTo>
                    <a:pt x="484" y="54"/>
                  </a:lnTo>
                  <a:lnTo>
                    <a:pt x="480" y="62"/>
                  </a:lnTo>
                  <a:lnTo>
                    <a:pt x="478" y="78"/>
                  </a:lnTo>
                  <a:lnTo>
                    <a:pt x="480" y="106"/>
                  </a:lnTo>
                  <a:lnTo>
                    <a:pt x="486" y="138"/>
                  </a:lnTo>
                  <a:lnTo>
                    <a:pt x="494" y="146"/>
                  </a:lnTo>
                  <a:lnTo>
                    <a:pt x="500" y="176"/>
                  </a:lnTo>
                  <a:lnTo>
                    <a:pt x="502" y="226"/>
                  </a:lnTo>
                  <a:lnTo>
                    <a:pt x="504" y="236"/>
                  </a:lnTo>
                  <a:lnTo>
                    <a:pt x="504" y="254"/>
                  </a:lnTo>
                  <a:lnTo>
                    <a:pt x="506" y="260"/>
                  </a:lnTo>
                  <a:lnTo>
                    <a:pt x="516" y="296"/>
                  </a:lnTo>
                  <a:lnTo>
                    <a:pt x="516" y="310"/>
                  </a:lnTo>
                  <a:lnTo>
                    <a:pt x="516" y="324"/>
                  </a:lnTo>
                  <a:lnTo>
                    <a:pt x="0" y="302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17" name="Freeform 48"/>
            <p:cNvSpPr>
              <a:spLocks/>
            </p:cNvSpPr>
            <p:nvPr/>
          </p:nvSpPr>
          <p:spPr bwMode="grayWhite">
            <a:xfrm>
              <a:off x="2478" y="1435"/>
              <a:ext cx="511" cy="344"/>
            </a:xfrm>
            <a:custGeom>
              <a:avLst/>
              <a:gdLst>
                <a:gd name="T0" fmla="*/ 0 w 552"/>
                <a:gd name="T1" fmla="*/ 6 h 372"/>
                <a:gd name="T2" fmla="*/ 6 w 552"/>
                <a:gd name="T3" fmla="*/ 6 h 372"/>
                <a:gd name="T4" fmla="*/ 6 w 552"/>
                <a:gd name="T5" fmla="*/ 0 h 372"/>
                <a:gd name="T6" fmla="*/ 6 w 552"/>
                <a:gd name="T7" fmla="*/ 6 h 372"/>
                <a:gd name="T8" fmla="*/ 6 w 552"/>
                <a:gd name="T9" fmla="*/ 6 h 372"/>
                <a:gd name="T10" fmla="*/ 6 w 552"/>
                <a:gd name="T11" fmla="*/ 6 h 372"/>
                <a:gd name="T12" fmla="*/ 6 w 552"/>
                <a:gd name="T13" fmla="*/ 6 h 372"/>
                <a:gd name="T14" fmla="*/ 6 w 552"/>
                <a:gd name="T15" fmla="*/ 6 h 372"/>
                <a:gd name="T16" fmla="*/ 6 w 552"/>
                <a:gd name="T17" fmla="*/ 6 h 372"/>
                <a:gd name="T18" fmla="*/ 6 w 552"/>
                <a:gd name="T19" fmla="*/ 6 h 372"/>
                <a:gd name="T20" fmla="*/ 6 w 552"/>
                <a:gd name="T21" fmla="*/ 6 h 372"/>
                <a:gd name="T22" fmla="*/ 6 w 552"/>
                <a:gd name="T23" fmla="*/ 6 h 372"/>
                <a:gd name="T24" fmla="*/ 6 w 552"/>
                <a:gd name="T25" fmla="*/ 6 h 372"/>
                <a:gd name="T26" fmla="*/ 6 w 552"/>
                <a:gd name="T27" fmla="*/ 6 h 372"/>
                <a:gd name="T28" fmla="*/ 6 w 552"/>
                <a:gd name="T29" fmla="*/ 6 h 372"/>
                <a:gd name="T30" fmla="*/ 6 w 552"/>
                <a:gd name="T31" fmla="*/ 6 h 372"/>
                <a:gd name="T32" fmla="*/ 6 w 552"/>
                <a:gd name="T33" fmla="*/ 6 h 372"/>
                <a:gd name="T34" fmla="*/ 6 w 552"/>
                <a:gd name="T35" fmla="*/ 6 h 372"/>
                <a:gd name="T36" fmla="*/ 6 w 552"/>
                <a:gd name="T37" fmla="*/ 6 h 372"/>
                <a:gd name="T38" fmla="*/ 6 w 552"/>
                <a:gd name="T39" fmla="*/ 6 h 372"/>
                <a:gd name="T40" fmla="*/ 6 w 552"/>
                <a:gd name="T41" fmla="*/ 6 h 372"/>
                <a:gd name="T42" fmla="*/ 6 w 552"/>
                <a:gd name="T43" fmla="*/ 6 h 372"/>
                <a:gd name="T44" fmla="*/ 6 w 552"/>
                <a:gd name="T45" fmla="*/ 6 h 372"/>
                <a:gd name="T46" fmla="*/ 6 w 552"/>
                <a:gd name="T47" fmla="*/ 6 h 372"/>
                <a:gd name="T48" fmla="*/ 6 w 552"/>
                <a:gd name="T49" fmla="*/ 6 h 372"/>
                <a:gd name="T50" fmla="*/ 6 w 552"/>
                <a:gd name="T51" fmla="*/ 6 h 372"/>
                <a:gd name="T52" fmla="*/ 6 w 552"/>
                <a:gd name="T53" fmla="*/ 6 h 372"/>
                <a:gd name="T54" fmla="*/ 6 w 552"/>
                <a:gd name="T55" fmla="*/ 6 h 372"/>
                <a:gd name="T56" fmla="*/ 6 w 552"/>
                <a:gd name="T57" fmla="*/ 6 h 372"/>
                <a:gd name="T58" fmla="*/ 6 w 552"/>
                <a:gd name="T59" fmla="*/ 6 h 372"/>
                <a:gd name="T60" fmla="*/ 6 w 552"/>
                <a:gd name="T61" fmla="*/ 6 h 372"/>
                <a:gd name="T62" fmla="*/ 6 w 552"/>
                <a:gd name="T63" fmla="*/ 6 h 372"/>
                <a:gd name="T64" fmla="*/ 6 w 552"/>
                <a:gd name="T65" fmla="*/ 6 h 372"/>
                <a:gd name="T66" fmla="*/ 6 w 552"/>
                <a:gd name="T67" fmla="*/ 6 h 372"/>
                <a:gd name="T68" fmla="*/ 6 w 552"/>
                <a:gd name="T69" fmla="*/ 6 h 372"/>
                <a:gd name="T70" fmla="*/ 0 w 552"/>
                <a:gd name="T71" fmla="*/ 6 h 3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52"/>
                <a:gd name="T109" fmla="*/ 0 h 372"/>
                <a:gd name="T110" fmla="*/ 552 w 552"/>
                <a:gd name="T111" fmla="*/ 372 h 3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52" h="372">
                  <a:moveTo>
                    <a:pt x="0" y="292"/>
                  </a:moveTo>
                  <a:lnTo>
                    <a:pt x="16" y="96"/>
                  </a:lnTo>
                  <a:lnTo>
                    <a:pt x="26" y="0"/>
                  </a:lnTo>
                  <a:lnTo>
                    <a:pt x="542" y="22"/>
                  </a:lnTo>
                  <a:lnTo>
                    <a:pt x="542" y="30"/>
                  </a:lnTo>
                  <a:lnTo>
                    <a:pt x="538" y="40"/>
                  </a:lnTo>
                  <a:lnTo>
                    <a:pt x="524" y="54"/>
                  </a:lnTo>
                  <a:lnTo>
                    <a:pt x="526" y="62"/>
                  </a:lnTo>
                  <a:lnTo>
                    <a:pt x="552" y="86"/>
                  </a:lnTo>
                  <a:lnTo>
                    <a:pt x="552" y="268"/>
                  </a:lnTo>
                  <a:lnTo>
                    <a:pt x="546" y="266"/>
                  </a:lnTo>
                  <a:lnTo>
                    <a:pt x="540" y="268"/>
                  </a:lnTo>
                  <a:lnTo>
                    <a:pt x="544" y="274"/>
                  </a:lnTo>
                  <a:lnTo>
                    <a:pt x="546" y="280"/>
                  </a:lnTo>
                  <a:lnTo>
                    <a:pt x="542" y="290"/>
                  </a:lnTo>
                  <a:lnTo>
                    <a:pt x="548" y="294"/>
                  </a:lnTo>
                  <a:lnTo>
                    <a:pt x="552" y="310"/>
                  </a:lnTo>
                  <a:lnTo>
                    <a:pt x="546" y="314"/>
                  </a:lnTo>
                  <a:lnTo>
                    <a:pt x="546" y="324"/>
                  </a:lnTo>
                  <a:lnTo>
                    <a:pt x="540" y="340"/>
                  </a:lnTo>
                  <a:lnTo>
                    <a:pt x="546" y="358"/>
                  </a:lnTo>
                  <a:lnTo>
                    <a:pt x="550" y="368"/>
                  </a:lnTo>
                  <a:lnTo>
                    <a:pt x="548" y="372"/>
                  </a:lnTo>
                  <a:lnTo>
                    <a:pt x="534" y="360"/>
                  </a:lnTo>
                  <a:lnTo>
                    <a:pt x="502" y="340"/>
                  </a:lnTo>
                  <a:lnTo>
                    <a:pt x="494" y="338"/>
                  </a:lnTo>
                  <a:lnTo>
                    <a:pt x="480" y="338"/>
                  </a:lnTo>
                  <a:lnTo>
                    <a:pt x="470" y="344"/>
                  </a:lnTo>
                  <a:lnTo>
                    <a:pt x="460" y="348"/>
                  </a:lnTo>
                  <a:lnTo>
                    <a:pt x="448" y="344"/>
                  </a:lnTo>
                  <a:lnTo>
                    <a:pt x="444" y="332"/>
                  </a:lnTo>
                  <a:lnTo>
                    <a:pt x="436" y="326"/>
                  </a:lnTo>
                  <a:lnTo>
                    <a:pt x="426" y="330"/>
                  </a:lnTo>
                  <a:lnTo>
                    <a:pt x="412" y="330"/>
                  </a:lnTo>
                  <a:lnTo>
                    <a:pt x="402" y="314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18" name="Freeform 49"/>
            <p:cNvSpPr>
              <a:spLocks/>
            </p:cNvSpPr>
            <p:nvPr/>
          </p:nvSpPr>
          <p:spPr bwMode="grayWhite">
            <a:xfrm>
              <a:off x="2978" y="1673"/>
              <a:ext cx="440" cy="289"/>
            </a:xfrm>
            <a:custGeom>
              <a:avLst/>
              <a:gdLst>
                <a:gd name="T0" fmla="*/ 6 w 474"/>
                <a:gd name="T1" fmla="*/ 0 h 312"/>
                <a:gd name="T2" fmla="*/ 6 w 474"/>
                <a:gd name="T3" fmla="*/ 6 h 312"/>
                <a:gd name="T4" fmla="*/ 6 w 474"/>
                <a:gd name="T5" fmla="*/ 6 h 312"/>
                <a:gd name="T6" fmla="*/ 6 w 474"/>
                <a:gd name="T7" fmla="*/ 6 h 312"/>
                <a:gd name="T8" fmla="*/ 6 w 474"/>
                <a:gd name="T9" fmla="*/ 6 h 312"/>
                <a:gd name="T10" fmla="*/ 6 w 474"/>
                <a:gd name="T11" fmla="*/ 6 h 312"/>
                <a:gd name="T12" fmla="*/ 6 w 474"/>
                <a:gd name="T13" fmla="*/ 6 h 312"/>
                <a:gd name="T14" fmla="*/ 6 w 474"/>
                <a:gd name="T15" fmla="*/ 6 h 312"/>
                <a:gd name="T16" fmla="*/ 6 w 474"/>
                <a:gd name="T17" fmla="*/ 6 h 312"/>
                <a:gd name="T18" fmla="*/ 6 w 474"/>
                <a:gd name="T19" fmla="*/ 6 h 312"/>
                <a:gd name="T20" fmla="*/ 6 w 474"/>
                <a:gd name="T21" fmla="*/ 6 h 312"/>
                <a:gd name="T22" fmla="*/ 6 w 474"/>
                <a:gd name="T23" fmla="*/ 6 h 312"/>
                <a:gd name="T24" fmla="*/ 6 w 474"/>
                <a:gd name="T25" fmla="*/ 6 h 312"/>
                <a:gd name="T26" fmla="*/ 6 w 474"/>
                <a:gd name="T27" fmla="*/ 6 h 312"/>
                <a:gd name="T28" fmla="*/ 6 w 474"/>
                <a:gd name="T29" fmla="*/ 6 h 312"/>
                <a:gd name="T30" fmla="*/ 6 w 474"/>
                <a:gd name="T31" fmla="*/ 6 h 312"/>
                <a:gd name="T32" fmla="*/ 6 w 474"/>
                <a:gd name="T33" fmla="*/ 6 h 312"/>
                <a:gd name="T34" fmla="*/ 6 w 474"/>
                <a:gd name="T35" fmla="*/ 6 h 312"/>
                <a:gd name="T36" fmla="*/ 6 w 474"/>
                <a:gd name="T37" fmla="*/ 6 h 312"/>
                <a:gd name="T38" fmla="*/ 6 w 474"/>
                <a:gd name="T39" fmla="*/ 6 h 312"/>
                <a:gd name="T40" fmla="*/ 6 w 474"/>
                <a:gd name="T41" fmla="*/ 6 h 312"/>
                <a:gd name="T42" fmla="*/ 6 w 474"/>
                <a:gd name="T43" fmla="*/ 6 h 312"/>
                <a:gd name="T44" fmla="*/ 6 w 474"/>
                <a:gd name="T45" fmla="*/ 6 h 312"/>
                <a:gd name="T46" fmla="*/ 6 w 474"/>
                <a:gd name="T47" fmla="*/ 6 h 312"/>
                <a:gd name="T48" fmla="*/ 6 w 474"/>
                <a:gd name="T49" fmla="*/ 6 h 312"/>
                <a:gd name="T50" fmla="*/ 6 w 474"/>
                <a:gd name="T51" fmla="*/ 6 h 312"/>
                <a:gd name="T52" fmla="*/ 6 w 474"/>
                <a:gd name="T53" fmla="*/ 6 h 312"/>
                <a:gd name="T54" fmla="*/ 6 w 474"/>
                <a:gd name="T55" fmla="*/ 6 h 312"/>
                <a:gd name="T56" fmla="*/ 6 w 474"/>
                <a:gd name="T57" fmla="*/ 6 h 312"/>
                <a:gd name="T58" fmla="*/ 6 w 474"/>
                <a:gd name="T59" fmla="*/ 6 h 312"/>
                <a:gd name="T60" fmla="*/ 6 w 474"/>
                <a:gd name="T61" fmla="*/ 6 h 312"/>
                <a:gd name="T62" fmla="*/ 6 w 474"/>
                <a:gd name="T63" fmla="*/ 6 h 312"/>
                <a:gd name="T64" fmla="*/ 2 w 474"/>
                <a:gd name="T65" fmla="*/ 6 h 312"/>
                <a:gd name="T66" fmla="*/ 4 w 474"/>
                <a:gd name="T67" fmla="*/ 6 h 312"/>
                <a:gd name="T68" fmla="*/ 6 w 474"/>
                <a:gd name="T69" fmla="*/ 6 h 31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74"/>
                <a:gd name="T106" fmla="*/ 0 h 312"/>
                <a:gd name="T107" fmla="*/ 474 w 474"/>
                <a:gd name="T108" fmla="*/ 312 h 31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74" h="312">
                  <a:moveTo>
                    <a:pt x="12" y="12"/>
                  </a:moveTo>
                  <a:lnTo>
                    <a:pt x="384" y="0"/>
                  </a:lnTo>
                  <a:lnTo>
                    <a:pt x="390" y="12"/>
                  </a:lnTo>
                  <a:lnTo>
                    <a:pt x="398" y="18"/>
                  </a:lnTo>
                  <a:lnTo>
                    <a:pt x="396" y="26"/>
                  </a:lnTo>
                  <a:lnTo>
                    <a:pt x="392" y="34"/>
                  </a:lnTo>
                  <a:lnTo>
                    <a:pt x="396" y="46"/>
                  </a:lnTo>
                  <a:lnTo>
                    <a:pt x="402" y="74"/>
                  </a:lnTo>
                  <a:lnTo>
                    <a:pt x="424" y="82"/>
                  </a:lnTo>
                  <a:lnTo>
                    <a:pt x="432" y="88"/>
                  </a:lnTo>
                  <a:lnTo>
                    <a:pt x="434" y="98"/>
                  </a:lnTo>
                  <a:lnTo>
                    <a:pt x="438" y="102"/>
                  </a:lnTo>
                  <a:lnTo>
                    <a:pt x="452" y="114"/>
                  </a:lnTo>
                  <a:lnTo>
                    <a:pt x="454" y="122"/>
                  </a:lnTo>
                  <a:lnTo>
                    <a:pt x="468" y="130"/>
                  </a:lnTo>
                  <a:lnTo>
                    <a:pt x="474" y="148"/>
                  </a:lnTo>
                  <a:lnTo>
                    <a:pt x="472" y="156"/>
                  </a:lnTo>
                  <a:lnTo>
                    <a:pt x="468" y="166"/>
                  </a:lnTo>
                  <a:lnTo>
                    <a:pt x="462" y="172"/>
                  </a:lnTo>
                  <a:lnTo>
                    <a:pt x="462" y="180"/>
                  </a:lnTo>
                  <a:lnTo>
                    <a:pt x="450" y="194"/>
                  </a:lnTo>
                  <a:lnTo>
                    <a:pt x="438" y="198"/>
                  </a:lnTo>
                  <a:lnTo>
                    <a:pt x="434" y="202"/>
                  </a:lnTo>
                  <a:lnTo>
                    <a:pt x="418" y="204"/>
                  </a:lnTo>
                  <a:lnTo>
                    <a:pt x="412" y="208"/>
                  </a:lnTo>
                  <a:lnTo>
                    <a:pt x="406" y="218"/>
                  </a:lnTo>
                  <a:lnTo>
                    <a:pt x="408" y="226"/>
                  </a:lnTo>
                  <a:lnTo>
                    <a:pt x="416" y="236"/>
                  </a:lnTo>
                  <a:lnTo>
                    <a:pt x="420" y="242"/>
                  </a:lnTo>
                  <a:lnTo>
                    <a:pt x="416" y="256"/>
                  </a:lnTo>
                  <a:lnTo>
                    <a:pt x="406" y="282"/>
                  </a:lnTo>
                  <a:lnTo>
                    <a:pt x="394" y="288"/>
                  </a:lnTo>
                  <a:lnTo>
                    <a:pt x="390" y="296"/>
                  </a:lnTo>
                  <a:lnTo>
                    <a:pt x="392" y="304"/>
                  </a:lnTo>
                  <a:lnTo>
                    <a:pt x="386" y="312"/>
                  </a:lnTo>
                  <a:lnTo>
                    <a:pt x="362" y="290"/>
                  </a:lnTo>
                  <a:lnTo>
                    <a:pt x="62" y="298"/>
                  </a:lnTo>
                  <a:lnTo>
                    <a:pt x="60" y="294"/>
                  </a:lnTo>
                  <a:lnTo>
                    <a:pt x="56" y="284"/>
                  </a:lnTo>
                  <a:lnTo>
                    <a:pt x="60" y="276"/>
                  </a:lnTo>
                  <a:lnTo>
                    <a:pt x="54" y="268"/>
                  </a:lnTo>
                  <a:lnTo>
                    <a:pt x="52" y="260"/>
                  </a:lnTo>
                  <a:lnTo>
                    <a:pt x="56" y="252"/>
                  </a:lnTo>
                  <a:lnTo>
                    <a:pt x="54" y="244"/>
                  </a:lnTo>
                  <a:lnTo>
                    <a:pt x="44" y="240"/>
                  </a:lnTo>
                  <a:lnTo>
                    <a:pt x="46" y="224"/>
                  </a:lnTo>
                  <a:lnTo>
                    <a:pt x="48" y="216"/>
                  </a:lnTo>
                  <a:lnTo>
                    <a:pt x="46" y="208"/>
                  </a:lnTo>
                  <a:lnTo>
                    <a:pt x="36" y="200"/>
                  </a:lnTo>
                  <a:lnTo>
                    <a:pt x="34" y="192"/>
                  </a:lnTo>
                  <a:lnTo>
                    <a:pt x="36" y="184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4" y="152"/>
                  </a:lnTo>
                  <a:lnTo>
                    <a:pt x="20" y="138"/>
                  </a:lnTo>
                  <a:lnTo>
                    <a:pt x="20" y="132"/>
                  </a:lnTo>
                  <a:lnTo>
                    <a:pt x="10" y="126"/>
                  </a:lnTo>
                  <a:lnTo>
                    <a:pt x="8" y="116"/>
                  </a:lnTo>
                  <a:lnTo>
                    <a:pt x="10" y="112"/>
                  </a:lnTo>
                  <a:lnTo>
                    <a:pt x="6" y="102"/>
                  </a:lnTo>
                  <a:lnTo>
                    <a:pt x="0" y="84"/>
                  </a:lnTo>
                  <a:lnTo>
                    <a:pt x="6" y="68"/>
                  </a:lnTo>
                  <a:lnTo>
                    <a:pt x="6" y="58"/>
                  </a:lnTo>
                  <a:lnTo>
                    <a:pt x="12" y="54"/>
                  </a:lnTo>
                  <a:lnTo>
                    <a:pt x="8" y="38"/>
                  </a:lnTo>
                  <a:lnTo>
                    <a:pt x="2" y="34"/>
                  </a:lnTo>
                  <a:lnTo>
                    <a:pt x="6" y="24"/>
                  </a:lnTo>
                  <a:lnTo>
                    <a:pt x="4" y="18"/>
                  </a:lnTo>
                  <a:lnTo>
                    <a:pt x="0" y="12"/>
                  </a:lnTo>
                  <a:lnTo>
                    <a:pt x="6" y="10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BADEDA"/>
            </a:solidFill>
            <a:ln w="6350" cap="flat" cmpd="sng">
              <a:solidFill>
                <a:srgbClr val="50A69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19" name="Freeform 50"/>
            <p:cNvSpPr>
              <a:spLocks/>
            </p:cNvSpPr>
            <p:nvPr/>
          </p:nvSpPr>
          <p:spPr bwMode="grayWhite">
            <a:xfrm>
              <a:off x="3218" y="1352"/>
              <a:ext cx="387" cy="412"/>
            </a:xfrm>
            <a:custGeom>
              <a:avLst/>
              <a:gdLst>
                <a:gd name="T0" fmla="*/ 7 w 416"/>
                <a:gd name="T1" fmla="*/ 7 h 442"/>
                <a:gd name="T2" fmla="*/ 7 w 416"/>
                <a:gd name="T3" fmla="*/ 7 h 442"/>
                <a:gd name="T4" fmla="*/ 7 w 416"/>
                <a:gd name="T5" fmla="*/ 7 h 442"/>
                <a:gd name="T6" fmla="*/ 7 w 416"/>
                <a:gd name="T7" fmla="*/ 7 h 442"/>
                <a:gd name="T8" fmla="*/ 7 w 416"/>
                <a:gd name="T9" fmla="*/ 7 h 442"/>
                <a:gd name="T10" fmla="*/ 7 w 416"/>
                <a:gd name="T11" fmla="*/ 7 h 442"/>
                <a:gd name="T12" fmla="*/ 7 w 416"/>
                <a:gd name="T13" fmla="*/ 7 h 442"/>
                <a:gd name="T14" fmla="*/ 7 w 416"/>
                <a:gd name="T15" fmla="*/ 7 h 442"/>
                <a:gd name="T16" fmla="*/ 7 w 416"/>
                <a:gd name="T17" fmla="*/ 7 h 442"/>
                <a:gd name="T18" fmla="*/ 7 w 416"/>
                <a:gd name="T19" fmla="*/ 7 h 442"/>
                <a:gd name="T20" fmla="*/ 7 w 416"/>
                <a:gd name="T21" fmla="*/ 7 h 442"/>
                <a:gd name="T22" fmla="*/ 7 w 416"/>
                <a:gd name="T23" fmla="*/ 7 h 442"/>
                <a:gd name="T24" fmla="*/ 7 w 416"/>
                <a:gd name="T25" fmla="*/ 7 h 442"/>
                <a:gd name="T26" fmla="*/ 7 w 416"/>
                <a:gd name="T27" fmla="*/ 7 h 442"/>
                <a:gd name="T28" fmla="*/ 0 w 416"/>
                <a:gd name="T29" fmla="*/ 7 h 442"/>
                <a:gd name="T30" fmla="*/ 7 w 416"/>
                <a:gd name="T31" fmla="*/ 7 h 442"/>
                <a:gd name="T32" fmla="*/ 7 w 416"/>
                <a:gd name="T33" fmla="*/ 7 h 442"/>
                <a:gd name="T34" fmla="*/ 7 w 416"/>
                <a:gd name="T35" fmla="*/ 7 h 442"/>
                <a:gd name="T36" fmla="*/ 7 w 416"/>
                <a:gd name="T37" fmla="*/ 7 h 442"/>
                <a:gd name="T38" fmla="*/ 7 w 416"/>
                <a:gd name="T39" fmla="*/ 7 h 442"/>
                <a:gd name="T40" fmla="*/ 7 w 416"/>
                <a:gd name="T41" fmla="*/ 7 h 442"/>
                <a:gd name="T42" fmla="*/ 7 w 416"/>
                <a:gd name="T43" fmla="*/ 0 h 442"/>
                <a:gd name="T44" fmla="*/ 7 w 416"/>
                <a:gd name="T45" fmla="*/ 2 h 442"/>
                <a:gd name="T46" fmla="*/ 7 w 416"/>
                <a:gd name="T47" fmla="*/ 7 h 442"/>
                <a:gd name="T48" fmla="*/ 7 w 416"/>
                <a:gd name="T49" fmla="*/ 7 h 442"/>
                <a:gd name="T50" fmla="*/ 7 w 416"/>
                <a:gd name="T51" fmla="*/ 7 h 442"/>
                <a:gd name="T52" fmla="*/ 7 w 416"/>
                <a:gd name="T53" fmla="*/ 7 h 442"/>
                <a:gd name="T54" fmla="*/ 7 w 416"/>
                <a:gd name="T55" fmla="*/ 7 h 442"/>
                <a:gd name="T56" fmla="*/ 7 w 416"/>
                <a:gd name="T57" fmla="*/ 7 h 442"/>
                <a:gd name="T58" fmla="*/ 7 w 416"/>
                <a:gd name="T59" fmla="*/ 7 h 442"/>
                <a:gd name="T60" fmla="*/ 7 w 416"/>
                <a:gd name="T61" fmla="*/ 7 h 442"/>
                <a:gd name="T62" fmla="*/ 7 w 416"/>
                <a:gd name="T63" fmla="*/ 7 h 442"/>
                <a:gd name="T64" fmla="*/ 7 w 416"/>
                <a:gd name="T65" fmla="*/ 7 h 442"/>
                <a:gd name="T66" fmla="*/ 7 w 416"/>
                <a:gd name="T67" fmla="*/ 7 h 442"/>
                <a:gd name="T68" fmla="*/ 7 w 416"/>
                <a:gd name="T69" fmla="*/ 7 h 442"/>
                <a:gd name="T70" fmla="*/ 7 w 416"/>
                <a:gd name="T71" fmla="*/ 7 h 442"/>
                <a:gd name="T72" fmla="*/ 7 w 416"/>
                <a:gd name="T73" fmla="*/ 7 h 442"/>
                <a:gd name="T74" fmla="*/ 7 w 416"/>
                <a:gd name="T75" fmla="*/ 7 h 442"/>
                <a:gd name="T76" fmla="*/ 7 w 416"/>
                <a:gd name="T77" fmla="*/ 7 h 442"/>
                <a:gd name="T78" fmla="*/ 7 w 416"/>
                <a:gd name="T79" fmla="*/ 7 h 442"/>
                <a:gd name="T80" fmla="*/ 7 w 416"/>
                <a:gd name="T81" fmla="*/ 7 h 442"/>
                <a:gd name="T82" fmla="*/ 7 w 416"/>
                <a:gd name="T83" fmla="*/ 7 h 442"/>
                <a:gd name="T84" fmla="*/ 7 w 416"/>
                <a:gd name="T85" fmla="*/ 7 h 442"/>
                <a:gd name="T86" fmla="*/ 7 w 416"/>
                <a:gd name="T87" fmla="*/ 7 h 442"/>
                <a:gd name="T88" fmla="*/ 7 w 416"/>
                <a:gd name="T89" fmla="*/ 7 h 442"/>
                <a:gd name="T90" fmla="*/ 7 w 416"/>
                <a:gd name="T91" fmla="*/ 7 h 442"/>
                <a:gd name="T92" fmla="*/ 7 w 416"/>
                <a:gd name="T93" fmla="*/ 7 h 442"/>
                <a:gd name="T94" fmla="*/ 7 w 416"/>
                <a:gd name="T95" fmla="*/ 7 h 442"/>
                <a:gd name="T96" fmla="*/ 7 w 416"/>
                <a:gd name="T97" fmla="*/ 7 h 442"/>
                <a:gd name="T98" fmla="*/ 7 w 416"/>
                <a:gd name="T99" fmla="*/ 7 h 442"/>
                <a:gd name="T100" fmla="*/ 7 w 416"/>
                <a:gd name="T101" fmla="*/ 7 h 442"/>
                <a:gd name="T102" fmla="*/ 7 w 416"/>
                <a:gd name="T103" fmla="*/ 7 h 442"/>
                <a:gd name="T104" fmla="*/ 7 w 416"/>
                <a:gd name="T105" fmla="*/ 7 h 442"/>
                <a:gd name="T106" fmla="*/ 7 w 416"/>
                <a:gd name="T107" fmla="*/ 7 h 442"/>
                <a:gd name="T108" fmla="*/ 7 w 416"/>
                <a:gd name="T109" fmla="*/ 7 h 442"/>
                <a:gd name="T110" fmla="*/ 7 w 416"/>
                <a:gd name="T111" fmla="*/ 7 h 442"/>
                <a:gd name="T112" fmla="*/ 7 w 416"/>
                <a:gd name="T113" fmla="*/ 7 h 442"/>
                <a:gd name="T114" fmla="*/ 7 w 416"/>
                <a:gd name="T115" fmla="*/ 7 h 442"/>
                <a:gd name="T116" fmla="*/ 7 w 416"/>
                <a:gd name="T117" fmla="*/ 7 h 442"/>
                <a:gd name="T118" fmla="*/ 7 w 416"/>
                <a:gd name="T119" fmla="*/ 7 h 442"/>
                <a:gd name="T120" fmla="*/ 7 w 416"/>
                <a:gd name="T121" fmla="*/ 7 h 4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16"/>
                <a:gd name="T184" fmla="*/ 0 h 442"/>
                <a:gd name="T185" fmla="*/ 416 w 416"/>
                <a:gd name="T186" fmla="*/ 442 h 44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16" h="442">
                  <a:moveTo>
                    <a:pt x="176" y="442"/>
                  </a:moveTo>
                  <a:lnTo>
                    <a:pt x="174" y="432"/>
                  </a:lnTo>
                  <a:lnTo>
                    <a:pt x="166" y="426"/>
                  </a:lnTo>
                  <a:lnTo>
                    <a:pt x="144" y="418"/>
                  </a:lnTo>
                  <a:lnTo>
                    <a:pt x="138" y="390"/>
                  </a:lnTo>
                  <a:lnTo>
                    <a:pt x="134" y="378"/>
                  </a:lnTo>
                  <a:lnTo>
                    <a:pt x="138" y="370"/>
                  </a:lnTo>
                  <a:lnTo>
                    <a:pt x="140" y="362"/>
                  </a:lnTo>
                  <a:lnTo>
                    <a:pt x="132" y="356"/>
                  </a:lnTo>
                  <a:lnTo>
                    <a:pt x="126" y="344"/>
                  </a:lnTo>
                  <a:lnTo>
                    <a:pt x="124" y="324"/>
                  </a:lnTo>
                  <a:lnTo>
                    <a:pt x="124" y="312"/>
                  </a:lnTo>
                  <a:lnTo>
                    <a:pt x="122" y="306"/>
                  </a:lnTo>
                  <a:lnTo>
                    <a:pt x="100" y="292"/>
                  </a:lnTo>
                  <a:lnTo>
                    <a:pt x="80" y="276"/>
                  </a:lnTo>
                  <a:lnTo>
                    <a:pt x="72" y="262"/>
                  </a:lnTo>
                  <a:lnTo>
                    <a:pt x="52" y="252"/>
                  </a:lnTo>
                  <a:lnTo>
                    <a:pt x="46" y="248"/>
                  </a:lnTo>
                  <a:lnTo>
                    <a:pt x="46" y="244"/>
                  </a:lnTo>
                  <a:lnTo>
                    <a:pt x="42" y="242"/>
                  </a:lnTo>
                  <a:lnTo>
                    <a:pt x="24" y="238"/>
                  </a:lnTo>
                  <a:lnTo>
                    <a:pt x="22" y="234"/>
                  </a:lnTo>
                  <a:lnTo>
                    <a:pt x="14" y="228"/>
                  </a:lnTo>
                  <a:lnTo>
                    <a:pt x="10" y="222"/>
                  </a:lnTo>
                  <a:lnTo>
                    <a:pt x="10" y="198"/>
                  </a:lnTo>
                  <a:lnTo>
                    <a:pt x="14" y="180"/>
                  </a:lnTo>
                  <a:lnTo>
                    <a:pt x="12" y="170"/>
                  </a:lnTo>
                  <a:lnTo>
                    <a:pt x="18" y="160"/>
                  </a:lnTo>
                  <a:lnTo>
                    <a:pt x="10" y="146"/>
                  </a:lnTo>
                  <a:lnTo>
                    <a:pt x="0" y="142"/>
                  </a:lnTo>
                  <a:lnTo>
                    <a:pt x="6" y="126"/>
                  </a:lnTo>
                  <a:lnTo>
                    <a:pt x="8" y="124"/>
                  </a:lnTo>
                  <a:lnTo>
                    <a:pt x="8" y="114"/>
                  </a:lnTo>
                  <a:lnTo>
                    <a:pt x="28" y="98"/>
                  </a:lnTo>
                  <a:lnTo>
                    <a:pt x="36" y="96"/>
                  </a:lnTo>
                  <a:lnTo>
                    <a:pt x="40" y="90"/>
                  </a:lnTo>
                  <a:lnTo>
                    <a:pt x="38" y="36"/>
                  </a:lnTo>
                  <a:lnTo>
                    <a:pt x="44" y="32"/>
                  </a:lnTo>
                  <a:lnTo>
                    <a:pt x="48" y="24"/>
                  </a:lnTo>
                  <a:lnTo>
                    <a:pt x="56" y="28"/>
                  </a:lnTo>
                  <a:lnTo>
                    <a:pt x="66" y="30"/>
                  </a:lnTo>
                  <a:lnTo>
                    <a:pt x="78" y="30"/>
                  </a:lnTo>
                  <a:lnTo>
                    <a:pt x="96" y="18"/>
                  </a:lnTo>
                  <a:lnTo>
                    <a:pt x="130" y="0"/>
                  </a:lnTo>
                  <a:lnTo>
                    <a:pt x="138" y="0"/>
                  </a:lnTo>
                  <a:lnTo>
                    <a:pt x="140" y="2"/>
                  </a:lnTo>
                  <a:lnTo>
                    <a:pt x="140" y="10"/>
                  </a:lnTo>
                  <a:lnTo>
                    <a:pt x="136" y="16"/>
                  </a:lnTo>
                  <a:lnTo>
                    <a:pt x="136" y="20"/>
                  </a:lnTo>
                  <a:lnTo>
                    <a:pt x="132" y="34"/>
                  </a:lnTo>
                  <a:lnTo>
                    <a:pt x="146" y="28"/>
                  </a:lnTo>
                  <a:lnTo>
                    <a:pt x="152" y="28"/>
                  </a:lnTo>
                  <a:lnTo>
                    <a:pt x="160" y="36"/>
                  </a:lnTo>
                  <a:lnTo>
                    <a:pt x="168" y="34"/>
                  </a:lnTo>
                  <a:lnTo>
                    <a:pt x="172" y="40"/>
                  </a:lnTo>
                  <a:lnTo>
                    <a:pt x="182" y="42"/>
                  </a:lnTo>
                  <a:lnTo>
                    <a:pt x="188" y="46"/>
                  </a:lnTo>
                  <a:lnTo>
                    <a:pt x="190" y="56"/>
                  </a:lnTo>
                  <a:lnTo>
                    <a:pt x="196" y="60"/>
                  </a:lnTo>
                  <a:lnTo>
                    <a:pt x="260" y="72"/>
                  </a:lnTo>
                  <a:lnTo>
                    <a:pt x="268" y="72"/>
                  </a:lnTo>
                  <a:lnTo>
                    <a:pt x="282" y="84"/>
                  </a:lnTo>
                  <a:lnTo>
                    <a:pt x="292" y="84"/>
                  </a:lnTo>
                  <a:lnTo>
                    <a:pt x="294" y="88"/>
                  </a:lnTo>
                  <a:lnTo>
                    <a:pt x="298" y="84"/>
                  </a:lnTo>
                  <a:lnTo>
                    <a:pt x="302" y="84"/>
                  </a:lnTo>
                  <a:lnTo>
                    <a:pt x="318" y="86"/>
                  </a:lnTo>
                  <a:lnTo>
                    <a:pt x="328" y="90"/>
                  </a:lnTo>
                  <a:lnTo>
                    <a:pt x="334" y="94"/>
                  </a:lnTo>
                  <a:lnTo>
                    <a:pt x="330" y="96"/>
                  </a:lnTo>
                  <a:lnTo>
                    <a:pt x="330" y="100"/>
                  </a:lnTo>
                  <a:lnTo>
                    <a:pt x="340" y="102"/>
                  </a:lnTo>
                  <a:lnTo>
                    <a:pt x="354" y="110"/>
                  </a:lnTo>
                  <a:lnTo>
                    <a:pt x="356" y="118"/>
                  </a:lnTo>
                  <a:lnTo>
                    <a:pt x="352" y="142"/>
                  </a:lnTo>
                  <a:lnTo>
                    <a:pt x="354" y="144"/>
                  </a:lnTo>
                  <a:lnTo>
                    <a:pt x="366" y="142"/>
                  </a:lnTo>
                  <a:lnTo>
                    <a:pt x="368" y="142"/>
                  </a:lnTo>
                  <a:lnTo>
                    <a:pt x="366" y="148"/>
                  </a:lnTo>
                  <a:lnTo>
                    <a:pt x="362" y="152"/>
                  </a:lnTo>
                  <a:lnTo>
                    <a:pt x="366" y="164"/>
                  </a:lnTo>
                  <a:lnTo>
                    <a:pt x="376" y="170"/>
                  </a:lnTo>
                  <a:lnTo>
                    <a:pt x="374" y="172"/>
                  </a:lnTo>
                  <a:lnTo>
                    <a:pt x="360" y="188"/>
                  </a:lnTo>
                  <a:lnTo>
                    <a:pt x="352" y="206"/>
                  </a:lnTo>
                  <a:lnTo>
                    <a:pt x="348" y="218"/>
                  </a:lnTo>
                  <a:lnTo>
                    <a:pt x="346" y="224"/>
                  </a:lnTo>
                  <a:lnTo>
                    <a:pt x="350" y="228"/>
                  </a:lnTo>
                  <a:lnTo>
                    <a:pt x="360" y="222"/>
                  </a:lnTo>
                  <a:lnTo>
                    <a:pt x="372" y="200"/>
                  </a:lnTo>
                  <a:lnTo>
                    <a:pt x="384" y="190"/>
                  </a:lnTo>
                  <a:lnTo>
                    <a:pt x="390" y="188"/>
                  </a:lnTo>
                  <a:lnTo>
                    <a:pt x="392" y="182"/>
                  </a:lnTo>
                  <a:lnTo>
                    <a:pt x="398" y="176"/>
                  </a:lnTo>
                  <a:lnTo>
                    <a:pt x="400" y="170"/>
                  </a:lnTo>
                  <a:lnTo>
                    <a:pt x="400" y="162"/>
                  </a:lnTo>
                  <a:lnTo>
                    <a:pt x="400" y="158"/>
                  </a:lnTo>
                  <a:lnTo>
                    <a:pt x="404" y="154"/>
                  </a:lnTo>
                  <a:lnTo>
                    <a:pt x="406" y="148"/>
                  </a:lnTo>
                  <a:lnTo>
                    <a:pt x="410" y="146"/>
                  </a:lnTo>
                  <a:lnTo>
                    <a:pt x="414" y="146"/>
                  </a:lnTo>
                  <a:lnTo>
                    <a:pt x="416" y="150"/>
                  </a:lnTo>
                  <a:lnTo>
                    <a:pt x="414" y="162"/>
                  </a:lnTo>
                  <a:lnTo>
                    <a:pt x="404" y="188"/>
                  </a:lnTo>
                  <a:lnTo>
                    <a:pt x="400" y="194"/>
                  </a:lnTo>
                  <a:lnTo>
                    <a:pt x="396" y="202"/>
                  </a:lnTo>
                  <a:lnTo>
                    <a:pt x="396" y="208"/>
                  </a:lnTo>
                  <a:lnTo>
                    <a:pt x="388" y="228"/>
                  </a:lnTo>
                  <a:lnTo>
                    <a:pt x="388" y="246"/>
                  </a:lnTo>
                  <a:lnTo>
                    <a:pt x="386" y="258"/>
                  </a:lnTo>
                  <a:lnTo>
                    <a:pt x="378" y="268"/>
                  </a:lnTo>
                  <a:lnTo>
                    <a:pt x="376" y="274"/>
                  </a:lnTo>
                  <a:lnTo>
                    <a:pt x="378" y="288"/>
                  </a:lnTo>
                  <a:lnTo>
                    <a:pt x="380" y="312"/>
                  </a:lnTo>
                  <a:lnTo>
                    <a:pt x="376" y="316"/>
                  </a:lnTo>
                  <a:lnTo>
                    <a:pt x="368" y="342"/>
                  </a:lnTo>
                  <a:lnTo>
                    <a:pt x="372" y="378"/>
                  </a:lnTo>
                  <a:lnTo>
                    <a:pt x="382" y="404"/>
                  </a:lnTo>
                  <a:lnTo>
                    <a:pt x="380" y="408"/>
                  </a:lnTo>
                  <a:lnTo>
                    <a:pt x="382" y="412"/>
                  </a:lnTo>
                  <a:lnTo>
                    <a:pt x="380" y="418"/>
                  </a:lnTo>
                  <a:lnTo>
                    <a:pt x="382" y="428"/>
                  </a:lnTo>
                  <a:lnTo>
                    <a:pt x="176" y="442"/>
                  </a:lnTo>
                  <a:close/>
                </a:path>
              </a:pathLst>
            </a:custGeom>
            <a:solidFill>
              <a:srgbClr val="BADEDA"/>
            </a:solidFill>
            <a:ln w="6350" cap="flat" cmpd="sng">
              <a:solidFill>
                <a:srgbClr val="50A69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0" name="Freeform 51"/>
            <p:cNvSpPr>
              <a:spLocks/>
            </p:cNvSpPr>
            <p:nvPr/>
          </p:nvSpPr>
          <p:spPr bwMode="grayWhite">
            <a:xfrm>
              <a:off x="1568" y="2162"/>
              <a:ext cx="501" cy="578"/>
            </a:xfrm>
            <a:custGeom>
              <a:avLst/>
              <a:gdLst>
                <a:gd name="T0" fmla="*/ 7 w 538"/>
                <a:gd name="T1" fmla="*/ 7 h 622"/>
                <a:gd name="T2" fmla="*/ 7 w 538"/>
                <a:gd name="T3" fmla="*/ 7 h 622"/>
                <a:gd name="T4" fmla="*/ 7 w 538"/>
                <a:gd name="T5" fmla="*/ 0 h 622"/>
                <a:gd name="T6" fmla="*/ 7 w 538"/>
                <a:gd name="T7" fmla="*/ 0 h 622"/>
                <a:gd name="T8" fmla="*/ 7 w 538"/>
                <a:gd name="T9" fmla="*/ 7 h 622"/>
                <a:gd name="T10" fmla="*/ 7 w 538"/>
                <a:gd name="T11" fmla="*/ 7 h 622"/>
                <a:gd name="T12" fmla="*/ 7 w 538"/>
                <a:gd name="T13" fmla="*/ 7 h 622"/>
                <a:gd name="T14" fmla="*/ 7 w 538"/>
                <a:gd name="T15" fmla="*/ 7 h 622"/>
                <a:gd name="T16" fmla="*/ 7 w 538"/>
                <a:gd name="T17" fmla="*/ 7 h 622"/>
                <a:gd name="T18" fmla="*/ 7 w 538"/>
                <a:gd name="T19" fmla="*/ 7 h 622"/>
                <a:gd name="T20" fmla="*/ 7 w 538"/>
                <a:gd name="T21" fmla="*/ 7 h 622"/>
                <a:gd name="T22" fmla="*/ 7 w 538"/>
                <a:gd name="T23" fmla="*/ 7 h 622"/>
                <a:gd name="T24" fmla="*/ 7 w 538"/>
                <a:gd name="T25" fmla="*/ 7 h 622"/>
                <a:gd name="T26" fmla="*/ 7 w 538"/>
                <a:gd name="T27" fmla="*/ 7 h 622"/>
                <a:gd name="T28" fmla="*/ 7 w 538"/>
                <a:gd name="T29" fmla="*/ 7 h 622"/>
                <a:gd name="T30" fmla="*/ 7 w 538"/>
                <a:gd name="T31" fmla="*/ 7 h 622"/>
                <a:gd name="T32" fmla="*/ 7 w 538"/>
                <a:gd name="T33" fmla="*/ 7 h 622"/>
                <a:gd name="T34" fmla="*/ 7 w 538"/>
                <a:gd name="T35" fmla="*/ 7 h 622"/>
                <a:gd name="T36" fmla="*/ 7 w 538"/>
                <a:gd name="T37" fmla="*/ 7 h 622"/>
                <a:gd name="T38" fmla="*/ 7 w 538"/>
                <a:gd name="T39" fmla="*/ 7 h 622"/>
                <a:gd name="T40" fmla="*/ 7 w 538"/>
                <a:gd name="T41" fmla="*/ 7 h 622"/>
                <a:gd name="T42" fmla="*/ 7 w 538"/>
                <a:gd name="T43" fmla="*/ 7 h 622"/>
                <a:gd name="T44" fmla="*/ 7 w 538"/>
                <a:gd name="T45" fmla="*/ 7 h 622"/>
                <a:gd name="T46" fmla="*/ 7 w 538"/>
                <a:gd name="T47" fmla="*/ 7 h 622"/>
                <a:gd name="T48" fmla="*/ 7 w 538"/>
                <a:gd name="T49" fmla="*/ 7 h 622"/>
                <a:gd name="T50" fmla="*/ 7 w 538"/>
                <a:gd name="T51" fmla="*/ 7 h 622"/>
                <a:gd name="T52" fmla="*/ 7 w 538"/>
                <a:gd name="T53" fmla="*/ 7 h 622"/>
                <a:gd name="T54" fmla="*/ 7 w 538"/>
                <a:gd name="T55" fmla="*/ 7 h 622"/>
                <a:gd name="T56" fmla="*/ 7 w 538"/>
                <a:gd name="T57" fmla="*/ 7 h 622"/>
                <a:gd name="T58" fmla="*/ 7 w 538"/>
                <a:gd name="T59" fmla="*/ 7 h 622"/>
                <a:gd name="T60" fmla="*/ 7 w 538"/>
                <a:gd name="T61" fmla="*/ 7 h 622"/>
                <a:gd name="T62" fmla="*/ 7 w 538"/>
                <a:gd name="T63" fmla="*/ 7 h 622"/>
                <a:gd name="T64" fmla="*/ 7 w 538"/>
                <a:gd name="T65" fmla="*/ 7 h 622"/>
                <a:gd name="T66" fmla="*/ 7 w 538"/>
                <a:gd name="T67" fmla="*/ 7 h 622"/>
                <a:gd name="T68" fmla="*/ 7 w 538"/>
                <a:gd name="T69" fmla="*/ 7 h 622"/>
                <a:gd name="T70" fmla="*/ 7 w 538"/>
                <a:gd name="T71" fmla="*/ 7 h 622"/>
                <a:gd name="T72" fmla="*/ 7 w 538"/>
                <a:gd name="T73" fmla="*/ 7 h 622"/>
                <a:gd name="T74" fmla="*/ 7 w 538"/>
                <a:gd name="T75" fmla="*/ 7 h 622"/>
                <a:gd name="T76" fmla="*/ 7 w 538"/>
                <a:gd name="T77" fmla="*/ 7 h 622"/>
                <a:gd name="T78" fmla="*/ 7 w 538"/>
                <a:gd name="T79" fmla="*/ 7 h 622"/>
                <a:gd name="T80" fmla="*/ 7 w 538"/>
                <a:gd name="T81" fmla="*/ 7 h 622"/>
                <a:gd name="T82" fmla="*/ 7 w 538"/>
                <a:gd name="T83" fmla="*/ 7 h 622"/>
                <a:gd name="T84" fmla="*/ 7 w 538"/>
                <a:gd name="T85" fmla="*/ 7 h 622"/>
                <a:gd name="T86" fmla="*/ 7 w 538"/>
                <a:gd name="T87" fmla="*/ 7 h 622"/>
                <a:gd name="T88" fmla="*/ 7 w 538"/>
                <a:gd name="T89" fmla="*/ 7 h 622"/>
                <a:gd name="T90" fmla="*/ 7 w 538"/>
                <a:gd name="T91" fmla="*/ 7 h 622"/>
                <a:gd name="T92" fmla="*/ 7 w 538"/>
                <a:gd name="T93" fmla="*/ 7 h 622"/>
                <a:gd name="T94" fmla="*/ 7 w 538"/>
                <a:gd name="T95" fmla="*/ 7 h 622"/>
                <a:gd name="T96" fmla="*/ 6 w 538"/>
                <a:gd name="T97" fmla="*/ 7 h 622"/>
                <a:gd name="T98" fmla="*/ 0 w 538"/>
                <a:gd name="T99" fmla="*/ 7 h 622"/>
                <a:gd name="T100" fmla="*/ 7 w 538"/>
                <a:gd name="T101" fmla="*/ 7 h 622"/>
                <a:gd name="T102" fmla="*/ 7 w 538"/>
                <a:gd name="T103" fmla="*/ 7 h 622"/>
                <a:gd name="T104" fmla="*/ 7 w 538"/>
                <a:gd name="T105" fmla="*/ 7 h 62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38"/>
                <a:gd name="T160" fmla="*/ 0 h 622"/>
                <a:gd name="T161" fmla="*/ 538 w 538"/>
                <a:gd name="T162" fmla="*/ 622 h 62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38" h="622">
                  <a:moveTo>
                    <a:pt x="458" y="622"/>
                  </a:moveTo>
                  <a:lnTo>
                    <a:pt x="538" y="62"/>
                  </a:lnTo>
                  <a:lnTo>
                    <a:pt x="146" y="0"/>
                  </a:lnTo>
                  <a:lnTo>
                    <a:pt x="138" y="52"/>
                  </a:lnTo>
                  <a:lnTo>
                    <a:pt x="122" y="94"/>
                  </a:lnTo>
                  <a:lnTo>
                    <a:pt x="114" y="94"/>
                  </a:lnTo>
                  <a:lnTo>
                    <a:pt x="108" y="88"/>
                  </a:lnTo>
                  <a:lnTo>
                    <a:pt x="108" y="84"/>
                  </a:lnTo>
                  <a:lnTo>
                    <a:pt x="104" y="78"/>
                  </a:lnTo>
                  <a:lnTo>
                    <a:pt x="88" y="74"/>
                  </a:lnTo>
                  <a:lnTo>
                    <a:pt x="76" y="76"/>
                  </a:lnTo>
                  <a:lnTo>
                    <a:pt x="72" y="82"/>
                  </a:lnTo>
                  <a:lnTo>
                    <a:pt x="76" y="100"/>
                  </a:lnTo>
                  <a:lnTo>
                    <a:pt x="70" y="146"/>
                  </a:lnTo>
                  <a:lnTo>
                    <a:pt x="74" y="154"/>
                  </a:lnTo>
                  <a:lnTo>
                    <a:pt x="68" y="174"/>
                  </a:lnTo>
                  <a:lnTo>
                    <a:pt x="64" y="182"/>
                  </a:lnTo>
                  <a:lnTo>
                    <a:pt x="64" y="186"/>
                  </a:lnTo>
                  <a:lnTo>
                    <a:pt x="64" y="200"/>
                  </a:lnTo>
                  <a:lnTo>
                    <a:pt x="66" y="206"/>
                  </a:lnTo>
                  <a:lnTo>
                    <a:pt x="64" y="210"/>
                  </a:lnTo>
                  <a:lnTo>
                    <a:pt x="70" y="222"/>
                  </a:lnTo>
                  <a:lnTo>
                    <a:pt x="70" y="232"/>
                  </a:lnTo>
                  <a:lnTo>
                    <a:pt x="74" y="238"/>
                  </a:lnTo>
                  <a:lnTo>
                    <a:pt x="76" y="250"/>
                  </a:lnTo>
                  <a:lnTo>
                    <a:pt x="82" y="254"/>
                  </a:lnTo>
                  <a:lnTo>
                    <a:pt x="86" y="260"/>
                  </a:lnTo>
                  <a:lnTo>
                    <a:pt x="88" y="268"/>
                  </a:lnTo>
                  <a:lnTo>
                    <a:pt x="86" y="272"/>
                  </a:lnTo>
                  <a:lnTo>
                    <a:pt x="84" y="270"/>
                  </a:lnTo>
                  <a:lnTo>
                    <a:pt x="74" y="278"/>
                  </a:lnTo>
                  <a:lnTo>
                    <a:pt x="62" y="282"/>
                  </a:lnTo>
                  <a:lnTo>
                    <a:pt x="52" y="294"/>
                  </a:lnTo>
                  <a:lnTo>
                    <a:pt x="46" y="320"/>
                  </a:lnTo>
                  <a:lnTo>
                    <a:pt x="30" y="340"/>
                  </a:lnTo>
                  <a:lnTo>
                    <a:pt x="22" y="340"/>
                  </a:lnTo>
                  <a:lnTo>
                    <a:pt x="22" y="346"/>
                  </a:lnTo>
                  <a:lnTo>
                    <a:pt x="24" y="354"/>
                  </a:lnTo>
                  <a:lnTo>
                    <a:pt x="24" y="360"/>
                  </a:lnTo>
                  <a:lnTo>
                    <a:pt x="20" y="372"/>
                  </a:lnTo>
                  <a:lnTo>
                    <a:pt x="22" y="378"/>
                  </a:lnTo>
                  <a:lnTo>
                    <a:pt x="34" y="386"/>
                  </a:lnTo>
                  <a:lnTo>
                    <a:pt x="36" y="392"/>
                  </a:lnTo>
                  <a:lnTo>
                    <a:pt x="32" y="396"/>
                  </a:lnTo>
                  <a:lnTo>
                    <a:pt x="30" y="402"/>
                  </a:lnTo>
                  <a:lnTo>
                    <a:pt x="24" y="410"/>
                  </a:lnTo>
                  <a:lnTo>
                    <a:pt x="20" y="408"/>
                  </a:lnTo>
                  <a:lnTo>
                    <a:pt x="6" y="406"/>
                  </a:lnTo>
                  <a:lnTo>
                    <a:pt x="0" y="430"/>
                  </a:lnTo>
                  <a:lnTo>
                    <a:pt x="290" y="596"/>
                  </a:lnTo>
                  <a:lnTo>
                    <a:pt x="458" y="622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1" name="Freeform 52"/>
            <p:cNvSpPr>
              <a:spLocks/>
            </p:cNvSpPr>
            <p:nvPr/>
          </p:nvSpPr>
          <p:spPr bwMode="grayWhite">
            <a:xfrm>
              <a:off x="2504" y="2268"/>
              <a:ext cx="629" cy="327"/>
            </a:xfrm>
            <a:custGeom>
              <a:avLst/>
              <a:gdLst>
                <a:gd name="T0" fmla="*/ 6 w 678"/>
                <a:gd name="T1" fmla="*/ 6 h 352"/>
                <a:gd name="T2" fmla="*/ 0 w 678"/>
                <a:gd name="T3" fmla="*/ 7 h 352"/>
                <a:gd name="T4" fmla="*/ 6 w 678"/>
                <a:gd name="T5" fmla="*/ 7 h 352"/>
                <a:gd name="T6" fmla="*/ 6 w 678"/>
                <a:gd name="T7" fmla="*/ 7 h 352"/>
                <a:gd name="T8" fmla="*/ 6 w 678"/>
                <a:gd name="T9" fmla="*/ 7 h 352"/>
                <a:gd name="T10" fmla="*/ 6 w 678"/>
                <a:gd name="T11" fmla="*/ 7 h 352"/>
                <a:gd name="T12" fmla="*/ 6 w 678"/>
                <a:gd name="T13" fmla="*/ 7 h 352"/>
                <a:gd name="T14" fmla="*/ 6 w 678"/>
                <a:gd name="T15" fmla="*/ 7 h 352"/>
                <a:gd name="T16" fmla="*/ 6 w 678"/>
                <a:gd name="T17" fmla="*/ 7 h 352"/>
                <a:gd name="T18" fmla="*/ 6 w 678"/>
                <a:gd name="T19" fmla="*/ 7 h 352"/>
                <a:gd name="T20" fmla="*/ 6 w 678"/>
                <a:gd name="T21" fmla="*/ 7 h 352"/>
                <a:gd name="T22" fmla="*/ 6 w 678"/>
                <a:gd name="T23" fmla="*/ 7 h 352"/>
                <a:gd name="T24" fmla="*/ 6 w 678"/>
                <a:gd name="T25" fmla="*/ 7 h 352"/>
                <a:gd name="T26" fmla="*/ 6 w 678"/>
                <a:gd name="T27" fmla="*/ 7 h 352"/>
                <a:gd name="T28" fmla="*/ 6 w 678"/>
                <a:gd name="T29" fmla="*/ 7 h 352"/>
                <a:gd name="T30" fmla="*/ 6 w 678"/>
                <a:gd name="T31" fmla="*/ 7 h 352"/>
                <a:gd name="T32" fmla="*/ 6 w 678"/>
                <a:gd name="T33" fmla="*/ 7 h 352"/>
                <a:gd name="T34" fmla="*/ 6 w 678"/>
                <a:gd name="T35" fmla="*/ 7 h 352"/>
                <a:gd name="T36" fmla="*/ 6 w 678"/>
                <a:gd name="T37" fmla="*/ 7 h 352"/>
                <a:gd name="T38" fmla="*/ 6 w 678"/>
                <a:gd name="T39" fmla="*/ 7 h 352"/>
                <a:gd name="T40" fmla="*/ 6 w 678"/>
                <a:gd name="T41" fmla="*/ 7 h 352"/>
                <a:gd name="T42" fmla="*/ 6 w 678"/>
                <a:gd name="T43" fmla="*/ 7 h 352"/>
                <a:gd name="T44" fmla="*/ 6 w 678"/>
                <a:gd name="T45" fmla="*/ 7 h 352"/>
                <a:gd name="T46" fmla="*/ 6 w 678"/>
                <a:gd name="T47" fmla="*/ 7 h 352"/>
                <a:gd name="T48" fmla="*/ 6 w 678"/>
                <a:gd name="T49" fmla="*/ 7 h 352"/>
                <a:gd name="T50" fmla="*/ 6 w 678"/>
                <a:gd name="T51" fmla="*/ 7 h 352"/>
                <a:gd name="T52" fmla="*/ 6 w 678"/>
                <a:gd name="T53" fmla="*/ 7 h 352"/>
                <a:gd name="T54" fmla="*/ 6 w 678"/>
                <a:gd name="T55" fmla="*/ 7 h 352"/>
                <a:gd name="T56" fmla="*/ 6 w 678"/>
                <a:gd name="T57" fmla="*/ 7 h 352"/>
                <a:gd name="T58" fmla="*/ 6 w 678"/>
                <a:gd name="T59" fmla="*/ 7 h 352"/>
                <a:gd name="T60" fmla="*/ 6 w 678"/>
                <a:gd name="T61" fmla="*/ 7 h 352"/>
                <a:gd name="T62" fmla="*/ 6 w 678"/>
                <a:gd name="T63" fmla="*/ 7 h 352"/>
                <a:gd name="T64" fmla="*/ 6 w 678"/>
                <a:gd name="T65" fmla="*/ 7 h 352"/>
                <a:gd name="T66" fmla="*/ 6 w 678"/>
                <a:gd name="T67" fmla="*/ 7 h 352"/>
                <a:gd name="T68" fmla="*/ 6 w 678"/>
                <a:gd name="T69" fmla="*/ 7 h 3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78"/>
                <a:gd name="T106" fmla="*/ 0 h 352"/>
                <a:gd name="T107" fmla="*/ 678 w 678"/>
                <a:gd name="T108" fmla="*/ 352 h 3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78" h="352">
                  <a:moveTo>
                    <a:pt x="662" y="18"/>
                  </a:moveTo>
                  <a:lnTo>
                    <a:pt x="78" y="6"/>
                  </a:lnTo>
                  <a:lnTo>
                    <a:pt x="2" y="0"/>
                  </a:lnTo>
                  <a:lnTo>
                    <a:pt x="0" y="50"/>
                  </a:lnTo>
                  <a:lnTo>
                    <a:pt x="236" y="64"/>
                  </a:lnTo>
                  <a:lnTo>
                    <a:pt x="230" y="256"/>
                  </a:lnTo>
                  <a:lnTo>
                    <a:pt x="238" y="256"/>
                  </a:lnTo>
                  <a:lnTo>
                    <a:pt x="242" y="260"/>
                  </a:lnTo>
                  <a:lnTo>
                    <a:pt x="254" y="276"/>
                  </a:lnTo>
                  <a:lnTo>
                    <a:pt x="260" y="278"/>
                  </a:lnTo>
                  <a:lnTo>
                    <a:pt x="276" y="276"/>
                  </a:lnTo>
                  <a:lnTo>
                    <a:pt x="282" y="270"/>
                  </a:lnTo>
                  <a:lnTo>
                    <a:pt x="290" y="276"/>
                  </a:lnTo>
                  <a:lnTo>
                    <a:pt x="294" y="280"/>
                  </a:lnTo>
                  <a:lnTo>
                    <a:pt x="294" y="284"/>
                  </a:lnTo>
                  <a:lnTo>
                    <a:pt x="298" y="292"/>
                  </a:lnTo>
                  <a:lnTo>
                    <a:pt x="300" y="294"/>
                  </a:lnTo>
                  <a:lnTo>
                    <a:pt x="322" y="298"/>
                  </a:lnTo>
                  <a:lnTo>
                    <a:pt x="330" y="302"/>
                  </a:lnTo>
                  <a:lnTo>
                    <a:pt x="334" y="302"/>
                  </a:lnTo>
                  <a:lnTo>
                    <a:pt x="336" y="300"/>
                  </a:lnTo>
                  <a:lnTo>
                    <a:pt x="342" y="298"/>
                  </a:lnTo>
                  <a:lnTo>
                    <a:pt x="346" y="306"/>
                  </a:lnTo>
                  <a:lnTo>
                    <a:pt x="356" y="310"/>
                  </a:lnTo>
                  <a:lnTo>
                    <a:pt x="362" y="304"/>
                  </a:lnTo>
                  <a:lnTo>
                    <a:pt x="382" y="306"/>
                  </a:lnTo>
                  <a:lnTo>
                    <a:pt x="382" y="310"/>
                  </a:lnTo>
                  <a:lnTo>
                    <a:pt x="390" y="318"/>
                  </a:lnTo>
                  <a:lnTo>
                    <a:pt x="394" y="320"/>
                  </a:lnTo>
                  <a:lnTo>
                    <a:pt x="394" y="330"/>
                  </a:lnTo>
                  <a:lnTo>
                    <a:pt x="410" y="33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38" y="334"/>
                  </a:lnTo>
                  <a:lnTo>
                    <a:pt x="442" y="334"/>
                  </a:lnTo>
                  <a:lnTo>
                    <a:pt x="450" y="330"/>
                  </a:lnTo>
                  <a:lnTo>
                    <a:pt x="456" y="330"/>
                  </a:lnTo>
                  <a:lnTo>
                    <a:pt x="458" y="334"/>
                  </a:lnTo>
                  <a:lnTo>
                    <a:pt x="456" y="340"/>
                  </a:lnTo>
                  <a:lnTo>
                    <a:pt x="460" y="348"/>
                  </a:lnTo>
                  <a:lnTo>
                    <a:pt x="466" y="344"/>
                  </a:lnTo>
                  <a:lnTo>
                    <a:pt x="464" y="338"/>
                  </a:lnTo>
                  <a:lnTo>
                    <a:pt x="470" y="330"/>
                  </a:lnTo>
                  <a:lnTo>
                    <a:pt x="478" y="326"/>
                  </a:lnTo>
                  <a:lnTo>
                    <a:pt x="480" y="326"/>
                  </a:lnTo>
                  <a:lnTo>
                    <a:pt x="482" y="332"/>
                  </a:lnTo>
                  <a:lnTo>
                    <a:pt x="492" y="336"/>
                  </a:lnTo>
                  <a:lnTo>
                    <a:pt x="496" y="334"/>
                  </a:lnTo>
                  <a:lnTo>
                    <a:pt x="498" y="330"/>
                  </a:lnTo>
                  <a:lnTo>
                    <a:pt x="506" y="332"/>
                  </a:lnTo>
                  <a:lnTo>
                    <a:pt x="506" y="334"/>
                  </a:lnTo>
                  <a:lnTo>
                    <a:pt x="514" y="340"/>
                  </a:lnTo>
                  <a:lnTo>
                    <a:pt x="526" y="348"/>
                  </a:lnTo>
                  <a:lnTo>
                    <a:pt x="540" y="338"/>
                  </a:lnTo>
                  <a:lnTo>
                    <a:pt x="544" y="334"/>
                  </a:lnTo>
                  <a:lnTo>
                    <a:pt x="562" y="334"/>
                  </a:lnTo>
                  <a:lnTo>
                    <a:pt x="576" y="328"/>
                  </a:lnTo>
                  <a:lnTo>
                    <a:pt x="582" y="326"/>
                  </a:lnTo>
                  <a:lnTo>
                    <a:pt x="590" y="326"/>
                  </a:lnTo>
                  <a:lnTo>
                    <a:pt x="608" y="330"/>
                  </a:lnTo>
                  <a:lnTo>
                    <a:pt x="620" y="326"/>
                  </a:lnTo>
                  <a:lnTo>
                    <a:pt x="622" y="324"/>
                  </a:lnTo>
                  <a:lnTo>
                    <a:pt x="660" y="344"/>
                  </a:lnTo>
                  <a:lnTo>
                    <a:pt x="668" y="346"/>
                  </a:lnTo>
                  <a:lnTo>
                    <a:pt x="672" y="350"/>
                  </a:lnTo>
                  <a:lnTo>
                    <a:pt x="676" y="352"/>
                  </a:lnTo>
                  <a:lnTo>
                    <a:pt x="678" y="176"/>
                  </a:lnTo>
                  <a:lnTo>
                    <a:pt x="664" y="68"/>
                  </a:lnTo>
                  <a:lnTo>
                    <a:pt x="662" y="18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2" name="Freeform 53"/>
            <p:cNvSpPr>
              <a:spLocks/>
            </p:cNvSpPr>
            <p:nvPr/>
          </p:nvSpPr>
          <p:spPr bwMode="grayWhite">
            <a:xfrm>
              <a:off x="2189" y="2315"/>
              <a:ext cx="1022" cy="996"/>
            </a:xfrm>
            <a:custGeom>
              <a:avLst/>
              <a:gdLst>
                <a:gd name="T0" fmla="*/ 6 w 1102"/>
                <a:gd name="T1" fmla="*/ 6 h 1074"/>
                <a:gd name="T2" fmla="*/ 6 w 1102"/>
                <a:gd name="T3" fmla="*/ 6 h 1074"/>
                <a:gd name="T4" fmla="*/ 6 w 1102"/>
                <a:gd name="T5" fmla="*/ 6 h 1074"/>
                <a:gd name="T6" fmla="*/ 6 w 1102"/>
                <a:gd name="T7" fmla="*/ 6 h 1074"/>
                <a:gd name="T8" fmla="*/ 6 w 1102"/>
                <a:gd name="T9" fmla="*/ 6 h 1074"/>
                <a:gd name="T10" fmla="*/ 6 w 1102"/>
                <a:gd name="T11" fmla="*/ 6 h 1074"/>
                <a:gd name="T12" fmla="*/ 6 w 1102"/>
                <a:gd name="T13" fmla="*/ 6 h 1074"/>
                <a:gd name="T14" fmla="*/ 6 w 1102"/>
                <a:gd name="T15" fmla="*/ 6 h 1074"/>
                <a:gd name="T16" fmla="*/ 6 w 1102"/>
                <a:gd name="T17" fmla="*/ 6 h 1074"/>
                <a:gd name="T18" fmla="*/ 6 w 1102"/>
                <a:gd name="T19" fmla="*/ 6 h 1074"/>
                <a:gd name="T20" fmla="*/ 6 w 1102"/>
                <a:gd name="T21" fmla="*/ 6 h 1074"/>
                <a:gd name="T22" fmla="*/ 6 w 1102"/>
                <a:gd name="T23" fmla="*/ 6 h 1074"/>
                <a:gd name="T24" fmla="*/ 6 w 1102"/>
                <a:gd name="T25" fmla="*/ 6 h 1074"/>
                <a:gd name="T26" fmla="*/ 6 w 1102"/>
                <a:gd name="T27" fmla="*/ 6 h 1074"/>
                <a:gd name="T28" fmla="*/ 6 w 1102"/>
                <a:gd name="T29" fmla="*/ 6 h 1074"/>
                <a:gd name="T30" fmla="*/ 6 w 1102"/>
                <a:gd name="T31" fmla="*/ 0 h 1074"/>
                <a:gd name="T32" fmla="*/ 0 w 1102"/>
                <a:gd name="T33" fmla="*/ 6 h 1074"/>
                <a:gd name="T34" fmla="*/ 4 w 1102"/>
                <a:gd name="T35" fmla="*/ 6 h 1074"/>
                <a:gd name="T36" fmla="*/ 6 w 1102"/>
                <a:gd name="T37" fmla="*/ 6 h 1074"/>
                <a:gd name="T38" fmla="*/ 6 w 1102"/>
                <a:gd name="T39" fmla="*/ 6 h 1074"/>
                <a:gd name="T40" fmla="*/ 6 w 1102"/>
                <a:gd name="T41" fmla="*/ 6 h 1074"/>
                <a:gd name="T42" fmla="*/ 6 w 1102"/>
                <a:gd name="T43" fmla="*/ 6 h 1074"/>
                <a:gd name="T44" fmla="*/ 6 w 1102"/>
                <a:gd name="T45" fmla="*/ 6 h 1074"/>
                <a:gd name="T46" fmla="*/ 6 w 1102"/>
                <a:gd name="T47" fmla="*/ 6 h 1074"/>
                <a:gd name="T48" fmla="*/ 6 w 1102"/>
                <a:gd name="T49" fmla="*/ 6 h 1074"/>
                <a:gd name="T50" fmla="*/ 6 w 1102"/>
                <a:gd name="T51" fmla="*/ 6 h 1074"/>
                <a:gd name="T52" fmla="*/ 6 w 1102"/>
                <a:gd name="T53" fmla="*/ 6 h 1074"/>
                <a:gd name="T54" fmla="*/ 6 w 1102"/>
                <a:gd name="T55" fmla="*/ 6 h 1074"/>
                <a:gd name="T56" fmla="*/ 6 w 1102"/>
                <a:gd name="T57" fmla="*/ 6 h 1074"/>
                <a:gd name="T58" fmla="*/ 6 w 1102"/>
                <a:gd name="T59" fmla="*/ 6 h 1074"/>
                <a:gd name="T60" fmla="*/ 6 w 1102"/>
                <a:gd name="T61" fmla="*/ 6 h 1074"/>
                <a:gd name="T62" fmla="*/ 6 w 1102"/>
                <a:gd name="T63" fmla="*/ 6 h 1074"/>
                <a:gd name="T64" fmla="*/ 6 w 1102"/>
                <a:gd name="T65" fmla="*/ 6 h 1074"/>
                <a:gd name="T66" fmla="*/ 6 w 1102"/>
                <a:gd name="T67" fmla="*/ 6 h 1074"/>
                <a:gd name="T68" fmla="*/ 6 w 1102"/>
                <a:gd name="T69" fmla="*/ 6 h 1074"/>
                <a:gd name="T70" fmla="*/ 6 w 1102"/>
                <a:gd name="T71" fmla="*/ 6 h 1074"/>
                <a:gd name="T72" fmla="*/ 6 w 1102"/>
                <a:gd name="T73" fmla="*/ 6 h 1074"/>
                <a:gd name="T74" fmla="*/ 6 w 1102"/>
                <a:gd name="T75" fmla="*/ 6 h 1074"/>
                <a:gd name="T76" fmla="*/ 6 w 1102"/>
                <a:gd name="T77" fmla="*/ 6 h 1074"/>
                <a:gd name="T78" fmla="*/ 6 w 1102"/>
                <a:gd name="T79" fmla="*/ 6 h 1074"/>
                <a:gd name="T80" fmla="*/ 6 w 1102"/>
                <a:gd name="T81" fmla="*/ 6 h 1074"/>
                <a:gd name="T82" fmla="*/ 6 w 1102"/>
                <a:gd name="T83" fmla="*/ 6 h 1074"/>
                <a:gd name="T84" fmla="*/ 6 w 1102"/>
                <a:gd name="T85" fmla="*/ 6 h 1074"/>
                <a:gd name="T86" fmla="*/ 6 w 1102"/>
                <a:gd name="T87" fmla="*/ 6 h 1074"/>
                <a:gd name="T88" fmla="*/ 6 w 1102"/>
                <a:gd name="T89" fmla="*/ 6 h 1074"/>
                <a:gd name="T90" fmla="*/ 6 w 1102"/>
                <a:gd name="T91" fmla="*/ 6 h 1074"/>
                <a:gd name="T92" fmla="*/ 6 w 1102"/>
                <a:gd name="T93" fmla="*/ 6 h 1074"/>
                <a:gd name="T94" fmla="*/ 6 w 1102"/>
                <a:gd name="T95" fmla="*/ 6 h 1074"/>
                <a:gd name="T96" fmla="*/ 6 w 1102"/>
                <a:gd name="T97" fmla="*/ 6 h 1074"/>
                <a:gd name="T98" fmla="*/ 6 w 1102"/>
                <a:gd name="T99" fmla="*/ 6 h 1074"/>
                <a:gd name="T100" fmla="*/ 6 w 1102"/>
                <a:gd name="T101" fmla="*/ 6 h 1074"/>
                <a:gd name="T102" fmla="*/ 6 w 1102"/>
                <a:gd name="T103" fmla="*/ 6 h 1074"/>
                <a:gd name="T104" fmla="*/ 6 w 1102"/>
                <a:gd name="T105" fmla="*/ 6 h 1074"/>
                <a:gd name="T106" fmla="*/ 6 w 1102"/>
                <a:gd name="T107" fmla="*/ 6 h 1074"/>
                <a:gd name="T108" fmla="*/ 6 w 1102"/>
                <a:gd name="T109" fmla="*/ 6 h 1074"/>
                <a:gd name="T110" fmla="*/ 6 w 1102"/>
                <a:gd name="T111" fmla="*/ 6 h 1074"/>
                <a:gd name="T112" fmla="*/ 6 w 1102"/>
                <a:gd name="T113" fmla="*/ 6 h 1074"/>
                <a:gd name="T114" fmla="*/ 6 w 1102"/>
                <a:gd name="T115" fmla="*/ 6 h 1074"/>
                <a:gd name="T116" fmla="*/ 6 w 1102"/>
                <a:gd name="T117" fmla="*/ 6 h 1074"/>
                <a:gd name="T118" fmla="*/ 6 w 1102"/>
                <a:gd name="T119" fmla="*/ 6 h 107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02"/>
                <a:gd name="T181" fmla="*/ 0 h 1074"/>
                <a:gd name="T182" fmla="*/ 1102 w 1102"/>
                <a:gd name="T183" fmla="*/ 1074 h 107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02" h="1074">
                  <a:moveTo>
                    <a:pt x="1016" y="302"/>
                  </a:moveTo>
                  <a:lnTo>
                    <a:pt x="1012" y="300"/>
                  </a:lnTo>
                  <a:lnTo>
                    <a:pt x="1008" y="296"/>
                  </a:lnTo>
                  <a:lnTo>
                    <a:pt x="1000" y="294"/>
                  </a:lnTo>
                  <a:lnTo>
                    <a:pt x="962" y="274"/>
                  </a:lnTo>
                  <a:lnTo>
                    <a:pt x="960" y="276"/>
                  </a:lnTo>
                  <a:lnTo>
                    <a:pt x="948" y="280"/>
                  </a:lnTo>
                  <a:lnTo>
                    <a:pt x="930" y="276"/>
                  </a:lnTo>
                  <a:lnTo>
                    <a:pt x="922" y="276"/>
                  </a:lnTo>
                  <a:lnTo>
                    <a:pt x="916" y="278"/>
                  </a:lnTo>
                  <a:lnTo>
                    <a:pt x="902" y="284"/>
                  </a:lnTo>
                  <a:lnTo>
                    <a:pt x="884" y="284"/>
                  </a:lnTo>
                  <a:lnTo>
                    <a:pt x="880" y="288"/>
                  </a:lnTo>
                  <a:lnTo>
                    <a:pt x="866" y="298"/>
                  </a:lnTo>
                  <a:lnTo>
                    <a:pt x="854" y="290"/>
                  </a:lnTo>
                  <a:lnTo>
                    <a:pt x="846" y="284"/>
                  </a:lnTo>
                  <a:lnTo>
                    <a:pt x="846" y="282"/>
                  </a:lnTo>
                  <a:lnTo>
                    <a:pt x="838" y="280"/>
                  </a:lnTo>
                  <a:lnTo>
                    <a:pt x="836" y="284"/>
                  </a:lnTo>
                  <a:lnTo>
                    <a:pt x="832" y="286"/>
                  </a:lnTo>
                  <a:lnTo>
                    <a:pt x="822" y="282"/>
                  </a:lnTo>
                  <a:lnTo>
                    <a:pt x="820" y="276"/>
                  </a:lnTo>
                  <a:lnTo>
                    <a:pt x="818" y="276"/>
                  </a:lnTo>
                  <a:lnTo>
                    <a:pt x="810" y="280"/>
                  </a:lnTo>
                  <a:lnTo>
                    <a:pt x="804" y="288"/>
                  </a:lnTo>
                  <a:lnTo>
                    <a:pt x="806" y="294"/>
                  </a:lnTo>
                  <a:lnTo>
                    <a:pt x="800" y="298"/>
                  </a:lnTo>
                  <a:lnTo>
                    <a:pt x="796" y="290"/>
                  </a:lnTo>
                  <a:lnTo>
                    <a:pt x="798" y="284"/>
                  </a:lnTo>
                  <a:lnTo>
                    <a:pt x="796" y="280"/>
                  </a:lnTo>
                  <a:lnTo>
                    <a:pt x="790" y="280"/>
                  </a:lnTo>
                  <a:lnTo>
                    <a:pt x="782" y="284"/>
                  </a:lnTo>
                  <a:lnTo>
                    <a:pt x="778" y="284"/>
                  </a:lnTo>
                  <a:lnTo>
                    <a:pt x="758" y="270"/>
                  </a:lnTo>
                  <a:lnTo>
                    <a:pt x="752" y="272"/>
                  </a:lnTo>
                  <a:lnTo>
                    <a:pt x="750" y="284"/>
                  </a:lnTo>
                  <a:lnTo>
                    <a:pt x="734" y="280"/>
                  </a:lnTo>
                  <a:lnTo>
                    <a:pt x="734" y="270"/>
                  </a:lnTo>
                  <a:lnTo>
                    <a:pt x="730" y="268"/>
                  </a:lnTo>
                  <a:lnTo>
                    <a:pt x="722" y="260"/>
                  </a:lnTo>
                  <a:lnTo>
                    <a:pt x="722" y="256"/>
                  </a:lnTo>
                  <a:lnTo>
                    <a:pt x="702" y="254"/>
                  </a:lnTo>
                  <a:lnTo>
                    <a:pt x="696" y="260"/>
                  </a:lnTo>
                  <a:lnTo>
                    <a:pt x="686" y="256"/>
                  </a:lnTo>
                  <a:lnTo>
                    <a:pt x="682" y="248"/>
                  </a:lnTo>
                  <a:lnTo>
                    <a:pt x="676" y="250"/>
                  </a:lnTo>
                  <a:lnTo>
                    <a:pt x="674" y="252"/>
                  </a:lnTo>
                  <a:lnTo>
                    <a:pt x="670" y="252"/>
                  </a:lnTo>
                  <a:lnTo>
                    <a:pt x="662" y="248"/>
                  </a:lnTo>
                  <a:lnTo>
                    <a:pt x="640" y="244"/>
                  </a:lnTo>
                  <a:lnTo>
                    <a:pt x="638" y="242"/>
                  </a:lnTo>
                  <a:lnTo>
                    <a:pt x="634" y="234"/>
                  </a:lnTo>
                  <a:lnTo>
                    <a:pt x="634" y="230"/>
                  </a:lnTo>
                  <a:lnTo>
                    <a:pt x="630" y="226"/>
                  </a:lnTo>
                  <a:lnTo>
                    <a:pt x="622" y="220"/>
                  </a:lnTo>
                  <a:lnTo>
                    <a:pt x="616" y="226"/>
                  </a:lnTo>
                  <a:lnTo>
                    <a:pt x="600" y="228"/>
                  </a:lnTo>
                  <a:lnTo>
                    <a:pt x="594" y="226"/>
                  </a:lnTo>
                  <a:lnTo>
                    <a:pt x="582" y="210"/>
                  </a:lnTo>
                  <a:lnTo>
                    <a:pt x="578" y="206"/>
                  </a:lnTo>
                  <a:lnTo>
                    <a:pt x="570" y="206"/>
                  </a:lnTo>
                  <a:lnTo>
                    <a:pt x="576" y="14"/>
                  </a:lnTo>
                  <a:lnTo>
                    <a:pt x="340" y="0"/>
                  </a:lnTo>
                  <a:lnTo>
                    <a:pt x="334" y="0"/>
                  </a:lnTo>
                  <a:lnTo>
                    <a:pt x="298" y="448"/>
                  </a:lnTo>
                  <a:lnTo>
                    <a:pt x="2" y="418"/>
                  </a:lnTo>
                  <a:lnTo>
                    <a:pt x="0" y="420"/>
                  </a:lnTo>
                  <a:lnTo>
                    <a:pt x="2" y="424"/>
                  </a:lnTo>
                  <a:lnTo>
                    <a:pt x="4" y="426"/>
                  </a:lnTo>
                  <a:lnTo>
                    <a:pt x="0" y="430"/>
                  </a:lnTo>
                  <a:lnTo>
                    <a:pt x="4" y="438"/>
                  </a:lnTo>
                  <a:lnTo>
                    <a:pt x="4" y="440"/>
                  </a:lnTo>
                  <a:lnTo>
                    <a:pt x="20" y="450"/>
                  </a:lnTo>
                  <a:lnTo>
                    <a:pt x="24" y="462"/>
                  </a:lnTo>
                  <a:lnTo>
                    <a:pt x="30" y="474"/>
                  </a:lnTo>
                  <a:lnTo>
                    <a:pt x="46" y="484"/>
                  </a:lnTo>
                  <a:lnTo>
                    <a:pt x="92" y="540"/>
                  </a:lnTo>
                  <a:lnTo>
                    <a:pt x="130" y="572"/>
                  </a:lnTo>
                  <a:lnTo>
                    <a:pt x="134" y="576"/>
                  </a:lnTo>
                  <a:lnTo>
                    <a:pt x="136" y="584"/>
                  </a:lnTo>
                  <a:lnTo>
                    <a:pt x="136" y="592"/>
                  </a:lnTo>
                  <a:lnTo>
                    <a:pt x="138" y="596"/>
                  </a:lnTo>
                  <a:lnTo>
                    <a:pt x="148" y="610"/>
                  </a:lnTo>
                  <a:lnTo>
                    <a:pt x="146" y="642"/>
                  </a:lnTo>
                  <a:lnTo>
                    <a:pt x="148" y="652"/>
                  </a:lnTo>
                  <a:lnTo>
                    <a:pt x="162" y="674"/>
                  </a:lnTo>
                  <a:lnTo>
                    <a:pt x="220" y="718"/>
                  </a:lnTo>
                  <a:lnTo>
                    <a:pt x="260" y="742"/>
                  </a:lnTo>
                  <a:lnTo>
                    <a:pt x="272" y="744"/>
                  </a:lnTo>
                  <a:lnTo>
                    <a:pt x="278" y="740"/>
                  </a:lnTo>
                  <a:lnTo>
                    <a:pt x="288" y="728"/>
                  </a:lnTo>
                  <a:lnTo>
                    <a:pt x="294" y="724"/>
                  </a:lnTo>
                  <a:lnTo>
                    <a:pt x="312" y="684"/>
                  </a:lnTo>
                  <a:lnTo>
                    <a:pt x="320" y="672"/>
                  </a:lnTo>
                  <a:lnTo>
                    <a:pt x="326" y="668"/>
                  </a:lnTo>
                  <a:lnTo>
                    <a:pt x="340" y="672"/>
                  </a:lnTo>
                  <a:lnTo>
                    <a:pt x="342" y="672"/>
                  </a:lnTo>
                  <a:lnTo>
                    <a:pt x="346" y="666"/>
                  </a:lnTo>
                  <a:lnTo>
                    <a:pt x="350" y="662"/>
                  </a:lnTo>
                  <a:lnTo>
                    <a:pt x="356" y="664"/>
                  </a:lnTo>
                  <a:lnTo>
                    <a:pt x="364" y="668"/>
                  </a:lnTo>
                  <a:lnTo>
                    <a:pt x="386" y="672"/>
                  </a:lnTo>
                  <a:lnTo>
                    <a:pt x="392" y="674"/>
                  </a:lnTo>
                  <a:lnTo>
                    <a:pt x="408" y="680"/>
                  </a:lnTo>
                  <a:lnTo>
                    <a:pt x="414" y="676"/>
                  </a:lnTo>
                  <a:lnTo>
                    <a:pt x="432" y="686"/>
                  </a:lnTo>
                  <a:lnTo>
                    <a:pt x="436" y="696"/>
                  </a:lnTo>
                  <a:lnTo>
                    <a:pt x="438" y="698"/>
                  </a:lnTo>
                  <a:lnTo>
                    <a:pt x="440" y="702"/>
                  </a:lnTo>
                  <a:lnTo>
                    <a:pt x="444" y="702"/>
                  </a:lnTo>
                  <a:lnTo>
                    <a:pt x="452" y="708"/>
                  </a:lnTo>
                  <a:lnTo>
                    <a:pt x="462" y="722"/>
                  </a:lnTo>
                  <a:lnTo>
                    <a:pt x="478" y="736"/>
                  </a:lnTo>
                  <a:lnTo>
                    <a:pt x="488" y="750"/>
                  </a:lnTo>
                  <a:lnTo>
                    <a:pt x="488" y="754"/>
                  </a:lnTo>
                  <a:lnTo>
                    <a:pt x="514" y="818"/>
                  </a:lnTo>
                  <a:lnTo>
                    <a:pt x="518" y="828"/>
                  </a:lnTo>
                  <a:lnTo>
                    <a:pt x="546" y="862"/>
                  </a:lnTo>
                  <a:lnTo>
                    <a:pt x="548" y="868"/>
                  </a:lnTo>
                  <a:lnTo>
                    <a:pt x="568" y="890"/>
                  </a:lnTo>
                  <a:lnTo>
                    <a:pt x="572" y="894"/>
                  </a:lnTo>
                  <a:lnTo>
                    <a:pt x="580" y="902"/>
                  </a:lnTo>
                  <a:lnTo>
                    <a:pt x="582" y="908"/>
                  </a:lnTo>
                  <a:lnTo>
                    <a:pt x="582" y="928"/>
                  </a:lnTo>
                  <a:lnTo>
                    <a:pt x="588" y="936"/>
                  </a:lnTo>
                  <a:lnTo>
                    <a:pt x="590" y="960"/>
                  </a:lnTo>
                  <a:lnTo>
                    <a:pt x="596" y="968"/>
                  </a:lnTo>
                  <a:lnTo>
                    <a:pt x="616" y="1006"/>
                  </a:lnTo>
                  <a:lnTo>
                    <a:pt x="618" y="1018"/>
                  </a:lnTo>
                  <a:lnTo>
                    <a:pt x="632" y="1018"/>
                  </a:lnTo>
                  <a:lnTo>
                    <a:pt x="648" y="1028"/>
                  </a:lnTo>
                  <a:lnTo>
                    <a:pt x="666" y="1034"/>
                  </a:lnTo>
                  <a:lnTo>
                    <a:pt x="694" y="1052"/>
                  </a:lnTo>
                  <a:lnTo>
                    <a:pt x="732" y="1054"/>
                  </a:lnTo>
                  <a:lnTo>
                    <a:pt x="738" y="1056"/>
                  </a:lnTo>
                  <a:lnTo>
                    <a:pt x="758" y="1070"/>
                  </a:lnTo>
                  <a:lnTo>
                    <a:pt x="770" y="1074"/>
                  </a:lnTo>
                  <a:lnTo>
                    <a:pt x="778" y="1062"/>
                  </a:lnTo>
                  <a:lnTo>
                    <a:pt x="788" y="1064"/>
                  </a:lnTo>
                  <a:lnTo>
                    <a:pt x="790" y="1062"/>
                  </a:lnTo>
                  <a:lnTo>
                    <a:pt x="790" y="1056"/>
                  </a:lnTo>
                  <a:lnTo>
                    <a:pt x="782" y="1054"/>
                  </a:lnTo>
                  <a:lnTo>
                    <a:pt x="782" y="1050"/>
                  </a:lnTo>
                  <a:lnTo>
                    <a:pt x="774" y="1040"/>
                  </a:lnTo>
                  <a:lnTo>
                    <a:pt x="762" y="994"/>
                  </a:lnTo>
                  <a:lnTo>
                    <a:pt x="756" y="974"/>
                  </a:lnTo>
                  <a:lnTo>
                    <a:pt x="766" y="946"/>
                  </a:lnTo>
                  <a:lnTo>
                    <a:pt x="764" y="938"/>
                  </a:lnTo>
                  <a:lnTo>
                    <a:pt x="762" y="936"/>
                  </a:lnTo>
                  <a:lnTo>
                    <a:pt x="758" y="936"/>
                  </a:lnTo>
                  <a:lnTo>
                    <a:pt x="758" y="934"/>
                  </a:lnTo>
                  <a:lnTo>
                    <a:pt x="758" y="932"/>
                  </a:lnTo>
                  <a:lnTo>
                    <a:pt x="760" y="930"/>
                  </a:lnTo>
                  <a:lnTo>
                    <a:pt x="772" y="922"/>
                  </a:lnTo>
                  <a:lnTo>
                    <a:pt x="780" y="896"/>
                  </a:lnTo>
                  <a:lnTo>
                    <a:pt x="774" y="894"/>
                  </a:lnTo>
                  <a:lnTo>
                    <a:pt x="770" y="882"/>
                  </a:lnTo>
                  <a:lnTo>
                    <a:pt x="778" y="874"/>
                  </a:lnTo>
                  <a:lnTo>
                    <a:pt x="786" y="880"/>
                  </a:lnTo>
                  <a:lnTo>
                    <a:pt x="800" y="870"/>
                  </a:lnTo>
                  <a:lnTo>
                    <a:pt x="804" y="856"/>
                  </a:lnTo>
                  <a:lnTo>
                    <a:pt x="796" y="852"/>
                  </a:lnTo>
                  <a:lnTo>
                    <a:pt x="800" y="846"/>
                  </a:lnTo>
                  <a:lnTo>
                    <a:pt x="804" y="846"/>
                  </a:lnTo>
                  <a:lnTo>
                    <a:pt x="806" y="848"/>
                  </a:lnTo>
                  <a:lnTo>
                    <a:pt x="810" y="844"/>
                  </a:lnTo>
                  <a:lnTo>
                    <a:pt x="814" y="846"/>
                  </a:lnTo>
                  <a:lnTo>
                    <a:pt x="820" y="846"/>
                  </a:lnTo>
                  <a:lnTo>
                    <a:pt x="822" y="844"/>
                  </a:lnTo>
                  <a:lnTo>
                    <a:pt x="824" y="842"/>
                  </a:lnTo>
                  <a:lnTo>
                    <a:pt x="824" y="830"/>
                  </a:lnTo>
                  <a:lnTo>
                    <a:pt x="826" y="826"/>
                  </a:lnTo>
                  <a:lnTo>
                    <a:pt x="828" y="826"/>
                  </a:lnTo>
                  <a:lnTo>
                    <a:pt x="832" y="828"/>
                  </a:lnTo>
                  <a:lnTo>
                    <a:pt x="834" y="828"/>
                  </a:lnTo>
                  <a:lnTo>
                    <a:pt x="856" y="824"/>
                  </a:lnTo>
                  <a:lnTo>
                    <a:pt x="858" y="822"/>
                  </a:lnTo>
                  <a:lnTo>
                    <a:pt x="858" y="820"/>
                  </a:lnTo>
                  <a:lnTo>
                    <a:pt x="856" y="818"/>
                  </a:lnTo>
                  <a:lnTo>
                    <a:pt x="846" y="810"/>
                  </a:lnTo>
                  <a:lnTo>
                    <a:pt x="846" y="806"/>
                  </a:lnTo>
                  <a:lnTo>
                    <a:pt x="866" y="800"/>
                  </a:lnTo>
                  <a:lnTo>
                    <a:pt x="868" y="796"/>
                  </a:lnTo>
                  <a:lnTo>
                    <a:pt x="874" y="794"/>
                  </a:lnTo>
                  <a:lnTo>
                    <a:pt x="876" y="796"/>
                  </a:lnTo>
                  <a:lnTo>
                    <a:pt x="874" y="798"/>
                  </a:lnTo>
                  <a:lnTo>
                    <a:pt x="876" y="804"/>
                  </a:lnTo>
                  <a:lnTo>
                    <a:pt x="880" y="804"/>
                  </a:lnTo>
                  <a:lnTo>
                    <a:pt x="884" y="802"/>
                  </a:lnTo>
                  <a:lnTo>
                    <a:pt x="914" y="792"/>
                  </a:lnTo>
                  <a:lnTo>
                    <a:pt x="964" y="758"/>
                  </a:lnTo>
                  <a:lnTo>
                    <a:pt x="966" y="746"/>
                  </a:lnTo>
                  <a:lnTo>
                    <a:pt x="990" y="726"/>
                  </a:lnTo>
                  <a:lnTo>
                    <a:pt x="990" y="724"/>
                  </a:lnTo>
                  <a:lnTo>
                    <a:pt x="982" y="710"/>
                  </a:lnTo>
                  <a:lnTo>
                    <a:pt x="982" y="698"/>
                  </a:lnTo>
                  <a:lnTo>
                    <a:pt x="998" y="692"/>
                  </a:lnTo>
                  <a:lnTo>
                    <a:pt x="1002" y="692"/>
                  </a:lnTo>
                  <a:lnTo>
                    <a:pt x="1000" y="704"/>
                  </a:lnTo>
                  <a:lnTo>
                    <a:pt x="1000" y="708"/>
                  </a:lnTo>
                  <a:lnTo>
                    <a:pt x="1020" y="706"/>
                  </a:lnTo>
                  <a:lnTo>
                    <a:pt x="1022" y="710"/>
                  </a:lnTo>
                  <a:lnTo>
                    <a:pt x="1058" y="694"/>
                  </a:lnTo>
                  <a:lnTo>
                    <a:pt x="1078" y="694"/>
                  </a:lnTo>
                  <a:lnTo>
                    <a:pt x="1080" y="692"/>
                  </a:lnTo>
                  <a:lnTo>
                    <a:pt x="1078" y="690"/>
                  </a:lnTo>
                  <a:lnTo>
                    <a:pt x="1074" y="686"/>
                  </a:lnTo>
                  <a:lnTo>
                    <a:pt x="1072" y="680"/>
                  </a:lnTo>
                  <a:lnTo>
                    <a:pt x="1076" y="676"/>
                  </a:lnTo>
                  <a:lnTo>
                    <a:pt x="1078" y="670"/>
                  </a:lnTo>
                  <a:lnTo>
                    <a:pt x="1084" y="664"/>
                  </a:lnTo>
                  <a:lnTo>
                    <a:pt x="1090" y="642"/>
                  </a:lnTo>
                  <a:lnTo>
                    <a:pt x="1086" y="634"/>
                  </a:lnTo>
                  <a:lnTo>
                    <a:pt x="1086" y="626"/>
                  </a:lnTo>
                  <a:lnTo>
                    <a:pt x="1088" y="622"/>
                  </a:lnTo>
                  <a:lnTo>
                    <a:pt x="1086" y="616"/>
                  </a:lnTo>
                  <a:lnTo>
                    <a:pt x="1090" y="604"/>
                  </a:lnTo>
                  <a:lnTo>
                    <a:pt x="1096" y="598"/>
                  </a:lnTo>
                  <a:lnTo>
                    <a:pt x="1098" y="588"/>
                  </a:lnTo>
                  <a:lnTo>
                    <a:pt x="1102" y="570"/>
                  </a:lnTo>
                  <a:lnTo>
                    <a:pt x="1102" y="560"/>
                  </a:lnTo>
                  <a:lnTo>
                    <a:pt x="1098" y="544"/>
                  </a:lnTo>
                  <a:lnTo>
                    <a:pt x="1092" y="534"/>
                  </a:lnTo>
                  <a:lnTo>
                    <a:pt x="1090" y="532"/>
                  </a:lnTo>
                  <a:lnTo>
                    <a:pt x="1090" y="526"/>
                  </a:lnTo>
                  <a:lnTo>
                    <a:pt x="1088" y="522"/>
                  </a:lnTo>
                  <a:lnTo>
                    <a:pt x="1084" y="512"/>
                  </a:lnTo>
                  <a:lnTo>
                    <a:pt x="1078" y="508"/>
                  </a:lnTo>
                  <a:lnTo>
                    <a:pt x="1076" y="504"/>
                  </a:lnTo>
                  <a:lnTo>
                    <a:pt x="1080" y="494"/>
                  </a:lnTo>
                  <a:lnTo>
                    <a:pt x="1072" y="480"/>
                  </a:lnTo>
                  <a:lnTo>
                    <a:pt x="1060" y="468"/>
                  </a:lnTo>
                  <a:lnTo>
                    <a:pt x="1056" y="462"/>
                  </a:lnTo>
                  <a:lnTo>
                    <a:pt x="1054" y="362"/>
                  </a:lnTo>
                  <a:lnTo>
                    <a:pt x="1054" y="310"/>
                  </a:lnTo>
                  <a:lnTo>
                    <a:pt x="1042" y="308"/>
                  </a:lnTo>
                  <a:lnTo>
                    <a:pt x="1032" y="312"/>
                  </a:lnTo>
                  <a:lnTo>
                    <a:pt x="1028" y="310"/>
                  </a:lnTo>
                  <a:lnTo>
                    <a:pt x="1016" y="302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3" name="Freeform 54"/>
            <p:cNvSpPr>
              <a:spLocks/>
            </p:cNvSpPr>
            <p:nvPr/>
          </p:nvSpPr>
          <p:spPr bwMode="grayWhite">
            <a:xfrm>
              <a:off x="3496" y="2037"/>
              <a:ext cx="538" cy="278"/>
            </a:xfrm>
            <a:custGeom>
              <a:avLst/>
              <a:gdLst>
                <a:gd name="T0" fmla="*/ 6 w 580"/>
                <a:gd name="T1" fmla="*/ 7 h 298"/>
                <a:gd name="T2" fmla="*/ 6 w 580"/>
                <a:gd name="T3" fmla="*/ 7 h 298"/>
                <a:gd name="T4" fmla="*/ 6 w 580"/>
                <a:gd name="T5" fmla="*/ 7 h 298"/>
                <a:gd name="T6" fmla="*/ 6 w 580"/>
                <a:gd name="T7" fmla="*/ 7 h 298"/>
                <a:gd name="T8" fmla="*/ 6 w 580"/>
                <a:gd name="T9" fmla="*/ 7 h 298"/>
                <a:gd name="T10" fmla="*/ 6 w 580"/>
                <a:gd name="T11" fmla="*/ 7 h 298"/>
                <a:gd name="T12" fmla="*/ 6 w 580"/>
                <a:gd name="T13" fmla="*/ 7 h 298"/>
                <a:gd name="T14" fmla="*/ 6 w 580"/>
                <a:gd name="T15" fmla="*/ 7 h 298"/>
                <a:gd name="T16" fmla="*/ 6 w 580"/>
                <a:gd name="T17" fmla="*/ 7 h 298"/>
                <a:gd name="T18" fmla="*/ 6 w 580"/>
                <a:gd name="T19" fmla="*/ 7 h 298"/>
                <a:gd name="T20" fmla="*/ 6 w 580"/>
                <a:gd name="T21" fmla="*/ 7 h 298"/>
                <a:gd name="T22" fmla="*/ 6 w 580"/>
                <a:gd name="T23" fmla="*/ 7 h 298"/>
                <a:gd name="T24" fmla="*/ 6 w 580"/>
                <a:gd name="T25" fmla="*/ 7 h 298"/>
                <a:gd name="T26" fmla="*/ 6 w 580"/>
                <a:gd name="T27" fmla="*/ 7 h 298"/>
                <a:gd name="T28" fmla="*/ 6 w 580"/>
                <a:gd name="T29" fmla="*/ 7 h 298"/>
                <a:gd name="T30" fmla="*/ 6 w 580"/>
                <a:gd name="T31" fmla="*/ 7 h 298"/>
                <a:gd name="T32" fmla="*/ 6 w 580"/>
                <a:gd name="T33" fmla="*/ 7 h 298"/>
                <a:gd name="T34" fmla="*/ 6 w 580"/>
                <a:gd name="T35" fmla="*/ 7 h 298"/>
                <a:gd name="T36" fmla="*/ 6 w 580"/>
                <a:gd name="T37" fmla="*/ 7 h 298"/>
                <a:gd name="T38" fmla="*/ 6 w 580"/>
                <a:gd name="T39" fmla="*/ 7 h 298"/>
                <a:gd name="T40" fmla="*/ 6 w 580"/>
                <a:gd name="T41" fmla="*/ 7 h 298"/>
                <a:gd name="T42" fmla="*/ 6 w 580"/>
                <a:gd name="T43" fmla="*/ 7 h 298"/>
                <a:gd name="T44" fmla="*/ 6 w 580"/>
                <a:gd name="T45" fmla="*/ 7 h 298"/>
                <a:gd name="T46" fmla="*/ 6 w 580"/>
                <a:gd name="T47" fmla="*/ 7 h 298"/>
                <a:gd name="T48" fmla="*/ 6 w 580"/>
                <a:gd name="T49" fmla="*/ 0 h 298"/>
                <a:gd name="T50" fmla="*/ 6 w 580"/>
                <a:gd name="T51" fmla="*/ 6 h 298"/>
                <a:gd name="T52" fmla="*/ 6 w 580"/>
                <a:gd name="T53" fmla="*/ 2 h 298"/>
                <a:gd name="T54" fmla="*/ 6 w 580"/>
                <a:gd name="T55" fmla="*/ 7 h 298"/>
                <a:gd name="T56" fmla="*/ 6 w 580"/>
                <a:gd name="T57" fmla="*/ 7 h 298"/>
                <a:gd name="T58" fmla="*/ 6 w 580"/>
                <a:gd name="T59" fmla="*/ 7 h 298"/>
                <a:gd name="T60" fmla="*/ 6 w 580"/>
                <a:gd name="T61" fmla="*/ 7 h 298"/>
                <a:gd name="T62" fmla="*/ 6 w 580"/>
                <a:gd name="T63" fmla="*/ 7 h 298"/>
                <a:gd name="T64" fmla="*/ 6 w 580"/>
                <a:gd name="T65" fmla="*/ 7 h 298"/>
                <a:gd name="T66" fmla="*/ 6 w 580"/>
                <a:gd name="T67" fmla="*/ 7 h 298"/>
                <a:gd name="T68" fmla="*/ 6 w 580"/>
                <a:gd name="T69" fmla="*/ 7 h 298"/>
                <a:gd name="T70" fmla="*/ 6 w 580"/>
                <a:gd name="T71" fmla="*/ 7 h 298"/>
                <a:gd name="T72" fmla="*/ 6 w 580"/>
                <a:gd name="T73" fmla="*/ 7 h 298"/>
                <a:gd name="T74" fmla="*/ 6 w 580"/>
                <a:gd name="T75" fmla="*/ 7 h 298"/>
                <a:gd name="T76" fmla="*/ 6 w 580"/>
                <a:gd name="T77" fmla="*/ 7 h 298"/>
                <a:gd name="T78" fmla="*/ 6 w 580"/>
                <a:gd name="T79" fmla="*/ 7 h 298"/>
                <a:gd name="T80" fmla="*/ 6 w 580"/>
                <a:gd name="T81" fmla="*/ 7 h 298"/>
                <a:gd name="T82" fmla="*/ 6 w 580"/>
                <a:gd name="T83" fmla="*/ 7 h 298"/>
                <a:gd name="T84" fmla="*/ 6 w 580"/>
                <a:gd name="T85" fmla="*/ 7 h 298"/>
                <a:gd name="T86" fmla="*/ 6 w 580"/>
                <a:gd name="T87" fmla="*/ 7 h 298"/>
                <a:gd name="T88" fmla="*/ 6 w 580"/>
                <a:gd name="T89" fmla="*/ 7 h 298"/>
                <a:gd name="T90" fmla="*/ 6 w 580"/>
                <a:gd name="T91" fmla="*/ 7 h 298"/>
                <a:gd name="T92" fmla="*/ 6 w 580"/>
                <a:gd name="T93" fmla="*/ 7 h 298"/>
                <a:gd name="T94" fmla="*/ 6 w 580"/>
                <a:gd name="T95" fmla="*/ 7 h 298"/>
                <a:gd name="T96" fmla="*/ 6 w 580"/>
                <a:gd name="T97" fmla="*/ 7 h 298"/>
                <a:gd name="T98" fmla="*/ 6 w 580"/>
                <a:gd name="T99" fmla="*/ 7 h 298"/>
                <a:gd name="T100" fmla="*/ 6 w 580"/>
                <a:gd name="T101" fmla="*/ 7 h 298"/>
                <a:gd name="T102" fmla="*/ 6 w 580"/>
                <a:gd name="T103" fmla="*/ 7 h 298"/>
                <a:gd name="T104" fmla="*/ 6 w 580"/>
                <a:gd name="T105" fmla="*/ 7 h 298"/>
                <a:gd name="T106" fmla="*/ 6 w 580"/>
                <a:gd name="T107" fmla="*/ 7 h 298"/>
                <a:gd name="T108" fmla="*/ 6 w 580"/>
                <a:gd name="T109" fmla="*/ 7 h 2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0"/>
                <a:gd name="T166" fmla="*/ 0 h 298"/>
                <a:gd name="T167" fmla="*/ 580 w 580"/>
                <a:gd name="T168" fmla="*/ 298 h 29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0" h="298">
                  <a:moveTo>
                    <a:pt x="0" y="298"/>
                  </a:moveTo>
                  <a:lnTo>
                    <a:pt x="116" y="288"/>
                  </a:lnTo>
                  <a:lnTo>
                    <a:pt x="116" y="278"/>
                  </a:lnTo>
                  <a:lnTo>
                    <a:pt x="114" y="274"/>
                  </a:lnTo>
                  <a:lnTo>
                    <a:pt x="126" y="272"/>
                  </a:lnTo>
                  <a:lnTo>
                    <a:pt x="132" y="274"/>
                  </a:lnTo>
                  <a:lnTo>
                    <a:pt x="458" y="246"/>
                  </a:lnTo>
                  <a:lnTo>
                    <a:pt x="464" y="240"/>
                  </a:lnTo>
                  <a:lnTo>
                    <a:pt x="470" y="236"/>
                  </a:lnTo>
                  <a:lnTo>
                    <a:pt x="498" y="222"/>
                  </a:lnTo>
                  <a:lnTo>
                    <a:pt x="502" y="214"/>
                  </a:lnTo>
                  <a:lnTo>
                    <a:pt x="518" y="204"/>
                  </a:lnTo>
                  <a:lnTo>
                    <a:pt x="518" y="196"/>
                  </a:lnTo>
                  <a:lnTo>
                    <a:pt x="520" y="192"/>
                  </a:lnTo>
                  <a:lnTo>
                    <a:pt x="528" y="188"/>
                  </a:lnTo>
                  <a:lnTo>
                    <a:pt x="528" y="180"/>
                  </a:lnTo>
                  <a:lnTo>
                    <a:pt x="536" y="172"/>
                  </a:lnTo>
                  <a:lnTo>
                    <a:pt x="576" y="138"/>
                  </a:lnTo>
                  <a:lnTo>
                    <a:pt x="580" y="130"/>
                  </a:lnTo>
                  <a:lnTo>
                    <a:pt x="574" y="130"/>
                  </a:lnTo>
                  <a:lnTo>
                    <a:pt x="568" y="126"/>
                  </a:lnTo>
                  <a:lnTo>
                    <a:pt x="566" y="126"/>
                  </a:lnTo>
                  <a:lnTo>
                    <a:pt x="564" y="122"/>
                  </a:lnTo>
                  <a:lnTo>
                    <a:pt x="556" y="120"/>
                  </a:lnTo>
                  <a:lnTo>
                    <a:pt x="552" y="120"/>
                  </a:lnTo>
                  <a:lnTo>
                    <a:pt x="550" y="118"/>
                  </a:lnTo>
                  <a:lnTo>
                    <a:pt x="540" y="102"/>
                  </a:lnTo>
                  <a:lnTo>
                    <a:pt x="524" y="82"/>
                  </a:lnTo>
                  <a:lnTo>
                    <a:pt x="522" y="76"/>
                  </a:lnTo>
                  <a:lnTo>
                    <a:pt x="522" y="70"/>
                  </a:lnTo>
                  <a:lnTo>
                    <a:pt x="522" y="62"/>
                  </a:lnTo>
                  <a:lnTo>
                    <a:pt x="520" y="48"/>
                  </a:lnTo>
                  <a:lnTo>
                    <a:pt x="518" y="46"/>
                  </a:lnTo>
                  <a:lnTo>
                    <a:pt x="508" y="38"/>
                  </a:lnTo>
                  <a:lnTo>
                    <a:pt x="500" y="38"/>
                  </a:lnTo>
                  <a:lnTo>
                    <a:pt x="492" y="26"/>
                  </a:lnTo>
                  <a:lnTo>
                    <a:pt x="488" y="20"/>
                  </a:lnTo>
                  <a:lnTo>
                    <a:pt x="478" y="26"/>
                  </a:lnTo>
                  <a:lnTo>
                    <a:pt x="476" y="32"/>
                  </a:lnTo>
                  <a:lnTo>
                    <a:pt x="470" y="34"/>
                  </a:lnTo>
                  <a:lnTo>
                    <a:pt x="468" y="36"/>
                  </a:lnTo>
                  <a:lnTo>
                    <a:pt x="458" y="38"/>
                  </a:lnTo>
                  <a:lnTo>
                    <a:pt x="444" y="32"/>
                  </a:lnTo>
                  <a:lnTo>
                    <a:pt x="438" y="34"/>
                  </a:lnTo>
                  <a:lnTo>
                    <a:pt x="432" y="42"/>
                  </a:lnTo>
                  <a:lnTo>
                    <a:pt x="416" y="30"/>
                  </a:lnTo>
                  <a:lnTo>
                    <a:pt x="400" y="32"/>
                  </a:lnTo>
                  <a:lnTo>
                    <a:pt x="388" y="26"/>
                  </a:lnTo>
                  <a:lnTo>
                    <a:pt x="382" y="12"/>
                  </a:lnTo>
                  <a:lnTo>
                    <a:pt x="366" y="0"/>
                  </a:lnTo>
                  <a:lnTo>
                    <a:pt x="358" y="6"/>
                  </a:lnTo>
                  <a:lnTo>
                    <a:pt x="354" y="6"/>
                  </a:lnTo>
                  <a:lnTo>
                    <a:pt x="346" y="2"/>
                  </a:lnTo>
                  <a:lnTo>
                    <a:pt x="338" y="2"/>
                  </a:lnTo>
                  <a:lnTo>
                    <a:pt x="336" y="10"/>
                  </a:lnTo>
                  <a:lnTo>
                    <a:pt x="336" y="14"/>
                  </a:lnTo>
                  <a:lnTo>
                    <a:pt x="342" y="32"/>
                  </a:lnTo>
                  <a:lnTo>
                    <a:pt x="338" y="38"/>
                  </a:lnTo>
                  <a:lnTo>
                    <a:pt x="328" y="40"/>
                  </a:lnTo>
                  <a:lnTo>
                    <a:pt x="318" y="48"/>
                  </a:lnTo>
                  <a:lnTo>
                    <a:pt x="306" y="46"/>
                  </a:lnTo>
                  <a:lnTo>
                    <a:pt x="300" y="50"/>
                  </a:lnTo>
                  <a:lnTo>
                    <a:pt x="300" y="64"/>
                  </a:lnTo>
                  <a:lnTo>
                    <a:pt x="268" y="106"/>
                  </a:lnTo>
                  <a:lnTo>
                    <a:pt x="264" y="122"/>
                  </a:lnTo>
                  <a:lnTo>
                    <a:pt x="244" y="124"/>
                  </a:lnTo>
                  <a:lnTo>
                    <a:pt x="234" y="114"/>
                  </a:lnTo>
                  <a:lnTo>
                    <a:pt x="230" y="112"/>
                  </a:lnTo>
                  <a:lnTo>
                    <a:pt x="224" y="120"/>
                  </a:lnTo>
                  <a:lnTo>
                    <a:pt x="218" y="140"/>
                  </a:lnTo>
                  <a:lnTo>
                    <a:pt x="212" y="144"/>
                  </a:lnTo>
                  <a:lnTo>
                    <a:pt x="204" y="140"/>
                  </a:lnTo>
                  <a:lnTo>
                    <a:pt x="198" y="132"/>
                  </a:lnTo>
                  <a:lnTo>
                    <a:pt x="186" y="138"/>
                  </a:lnTo>
                  <a:lnTo>
                    <a:pt x="180" y="152"/>
                  </a:lnTo>
                  <a:lnTo>
                    <a:pt x="176" y="154"/>
                  </a:lnTo>
                  <a:lnTo>
                    <a:pt x="174" y="152"/>
                  </a:lnTo>
                  <a:lnTo>
                    <a:pt x="150" y="140"/>
                  </a:lnTo>
                  <a:lnTo>
                    <a:pt x="132" y="148"/>
                  </a:lnTo>
                  <a:lnTo>
                    <a:pt x="118" y="146"/>
                  </a:lnTo>
                  <a:lnTo>
                    <a:pt x="114" y="154"/>
                  </a:lnTo>
                  <a:lnTo>
                    <a:pt x="116" y="158"/>
                  </a:lnTo>
                  <a:lnTo>
                    <a:pt x="110" y="160"/>
                  </a:lnTo>
                  <a:lnTo>
                    <a:pt x="104" y="158"/>
                  </a:lnTo>
                  <a:lnTo>
                    <a:pt x="104" y="160"/>
                  </a:lnTo>
                  <a:lnTo>
                    <a:pt x="102" y="164"/>
                  </a:lnTo>
                  <a:lnTo>
                    <a:pt x="100" y="172"/>
                  </a:lnTo>
                  <a:lnTo>
                    <a:pt x="96" y="174"/>
                  </a:lnTo>
                  <a:lnTo>
                    <a:pt x="98" y="178"/>
                  </a:lnTo>
                  <a:lnTo>
                    <a:pt x="106" y="188"/>
                  </a:lnTo>
                  <a:lnTo>
                    <a:pt x="104" y="190"/>
                  </a:lnTo>
                  <a:lnTo>
                    <a:pt x="80" y="196"/>
                  </a:lnTo>
                  <a:lnTo>
                    <a:pt x="72" y="200"/>
                  </a:lnTo>
                  <a:lnTo>
                    <a:pt x="74" y="212"/>
                  </a:lnTo>
                  <a:lnTo>
                    <a:pt x="78" y="232"/>
                  </a:lnTo>
                  <a:lnTo>
                    <a:pt x="68" y="236"/>
                  </a:lnTo>
                  <a:lnTo>
                    <a:pt x="58" y="230"/>
                  </a:lnTo>
                  <a:lnTo>
                    <a:pt x="48" y="224"/>
                  </a:lnTo>
                  <a:lnTo>
                    <a:pt x="36" y="222"/>
                  </a:lnTo>
                  <a:lnTo>
                    <a:pt x="26" y="228"/>
                  </a:lnTo>
                  <a:lnTo>
                    <a:pt x="22" y="244"/>
                  </a:lnTo>
                  <a:lnTo>
                    <a:pt x="22" y="246"/>
                  </a:lnTo>
                  <a:lnTo>
                    <a:pt x="24" y="248"/>
                  </a:lnTo>
                  <a:lnTo>
                    <a:pt x="30" y="250"/>
                  </a:lnTo>
                  <a:lnTo>
                    <a:pt x="32" y="260"/>
                  </a:lnTo>
                  <a:lnTo>
                    <a:pt x="24" y="284"/>
                  </a:lnTo>
                  <a:lnTo>
                    <a:pt x="20" y="288"/>
                  </a:lnTo>
                  <a:lnTo>
                    <a:pt x="16" y="286"/>
                  </a:lnTo>
                  <a:lnTo>
                    <a:pt x="6" y="290"/>
                  </a:lnTo>
                  <a:lnTo>
                    <a:pt x="0" y="298"/>
                  </a:lnTo>
                  <a:close/>
                </a:path>
              </a:pathLst>
            </a:custGeom>
            <a:solidFill>
              <a:srgbClr val="BADEDA"/>
            </a:solidFill>
            <a:ln w="6350" cap="flat" cmpd="sng">
              <a:solidFill>
                <a:srgbClr val="50A69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4" name="Freeform 55"/>
            <p:cNvSpPr>
              <a:spLocks/>
            </p:cNvSpPr>
            <p:nvPr/>
          </p:nvSpPr>
          <p:spPr bwMode="grayWhite">
            <a:xfrm>
              <a:off x="3449" y="2246"/>
              <a:ext cx="600" cy="211"/>
            </a:xfrm>
            <a:custGeom>
              <a:avLst/>
              <a:gdLst>
                <a:gd name="T0" fmla="*/ 7 w 646"/>
                <a:gd name="T1" fmla="*/ 0 h 228"/>
                <a:gd name="T2" fmla="*/ 7 w 646"/>
                <a:gd name="T3" fmla="*/ 6 h 228"/>
                <a:gd name="T4" fmla="*/ 7 w 646"/>
                <a:gd name="T5" fmla="*/ 6 h 228"/>
                <a:gd name="T6" fmla="*/ 7 w 646"/>
                <a:gd name="T7" fmla="*/ 6 h 228"/>
                <a:gd name="T8" fmla="*/ 7 w 646"/>
                <a:gd name="T9" fmla="*/ 6 h 228"/>
                <a:gd name="T10" fmla="*/ 7 w 646"/>
                <a:gd name="T11" fmla="*/ 6 h 228"/>
                <a:gd name="T12" fmla="*/ 7 w 646"/>
                <a:gd name="T13" fmla="*/ 6 h 228"/>
                <a:gd name="T14" fmla="*/ 7 w 646"/>
                <a:gd name="T15" fmla="*/ 6 h 228"/>
                <a:gd name="T16" fmla="*/ 7 w 646"/>
                <a:gd name="T17" fmla="*/ 6 h 228"/>
                <a:gd name="T18" fmla="*/ 7 w 646"/>
                <a:gd name="T19" fmla="*/ 6 h 228"/>
                <a:gd name="T20" fmla="*/ 7 w 646"/>
                <a:gd name="T21" fmla="*/ 6 h 228"/>
                <a:gd name="T22" fmla="*/ 7 w 646"/>
                <a:gd name="T23" fmla="*/ 6 h 228"/>
                <a:gd name="T24" fmla="*/ 7 w 646"/>
                <a:gd name="T25" fmla="*/ 6 h 228"/>
                <a:gd name="T26" fmla="*/ 7 w 646"/>
                <a:gd name="T27" fmla="*/ 6 h 228"/>
                <a:gd name="T28" fmla="*/ 7 w 646"/>
                <a:gd name="T29" fmla="*/ 6 h 228"/>
                <a:gd name="T30" fmla="*/ 7 w 646"/>
                <a:gd name="T31" fmla="*/ 6 h 228"/>
                <a:gd name="T32" fmla="*/ 7 w 646"/>
                <a:gd name="T33" fmla="*/ 6 h 228"/>
                <a:gd name="T34" fmla="*/ 7 w 646"/>
                <a:gd name="T35" fmla="*/ 6 h 228"/>
                <a:gd name="T36" fmla="*/ 7 w 646"/>
                <a:gd name="T37" fmla="*/ 6 h 228"/>
                <a:gd name="T38" fmla="*/ 7 w 646"/>
                <a:gd name="T39" fmla="*/ 6 h 228"/>
                <a:gd name="T40" fmla="*/ 7 w 646"/>
                <a:gd name="T41" fmla="*/ 6 h 228"/>
                <a:gd name="T42" fmla="*/ 7 w 646"/>
                <a:gd name="T43" fmla="*/ 6 h 228"/>
                <a:gd name="T44" fmla="*/ 0 w 646"/>
                <a:gd name="T45" fmla="*/ 6 h 228"/>
                <a:gd name="T46" fmla="*/ 7 w 646"/>
                <a:gd name="T47" fmla="*/ 6 h 228"/>
                <a:gd name="T48" fmla="*/ 7 w 646"/>
                <a:gd name="T49" fmla="*/ 6 h 228"/>
                <a:gd name="T50" fmla="*/ 7 w 646"/>
                <a:gd name="T51" fmla="*/ 6 h 228"/>
                <a:gd name="T52" fmla="*/ 7 w 646"/>
                <a:gd name="T53" fmla="*/ 6 h 228"/>
                <a:gd name="T54" fmla="*/ 7 w 646"/>
                <a:gd name="T55" fmla="*/ 6 h 228"/>
                <a:gd name="T56" fmla="*/ 7 w 646"/>
                <a:gd name="T57" fmla="*/ 6 h 228"/>
                <a:gd name="T58" fmla="*/ 7 w 646"/>
                <a:gd name="T59" fmla="*/ 6 h 228"/>
                <a:gd name="T60" fmla="*/ 7 w 646"/>
                <a:gd name="T61" fmla="*/ 6 h 228"/>
                <a:gd name="T62" fmla="*/ 7 w 646"/>
                <a:gd name="T63" fmla="*/ 6 h 228"/>
                <a:gd name="T64" fmla="*/ 7 w 646"/>
                <a:gd name="T65" fmla="*/ 6 h 228"/>
                <a:gd name="T66" fmla="*/ 7 w 646"/>
                <a:gd name="T67" fmla="*/ 6 h 228"/>
                <a:gd name="T68" fmla="*/ 7 w 646"/>
                <a:gd name="T69" fmla="*/ 6 h 228"/>
                <a:gd name="T70" fmla="*/ 7 w 646"/>
                <a:gd name="T71" fmla="*/ 6 h 228"/>
                <a:gd name="T72" fmla="*/ 7 w 646"/>
                <a:gd name="T73" fmla="*/ 6 h 228"/>
                <a:gd name="T74" fmla="*/ 7 w 646"/>
                <a:gd name="T75" fmla="*/ 6 h 228"/>
                <a:gd name="T76" fmla="*/ 7 w 646"/>
                <a:gd name="T77" fmla="*/ 6 h 228"/>
                <a:gd name="T78" fmla="*/ 7 w 646"/>
                <a:gd name="T79" fmla="*/ 6 h 228"/>
                <a:gd name="T80" fmla="*/ 7 w 646"/>
                <a:gd name="T81" fmla="*/ 6 h 228"/>
                <a:gd name="T82" fmla="*/ 7 w 646"/>
                <a:gd name="T83" fmla="*/ 6 h 228"/>
                <a:gd name="T84" fmla="*/ 7 w 646"/>
                <a:gd name="T85" fmla="*/ 6 h 228"/>
                <a:gd name="T86" fmla="*/ 7 w 646"/>
                <a:gd name="T87" fmla="*/ 6 h 228"/>
                <a:gd name="T88" fmla="*/ 7 w 646"/>
                <a:gd name="T89" fmla="*/ 6 h 228"/>
                <a:gd name="T90" fmla="*/ 7 w 646"/>
                <a:gd name="T91" fmla="*/ 6 h 228"/>
                <a:gd name="T92" fmla="*/ 7 w 646"/>
                <a:gd name="T93" fmla="*/ 6 h 228"/>
                <a:gd name="T94" fmla="*/ 7 w 646"/>
                <a:gd name="T95" fmla="*/ 6 h 228"/>
                <a:gd name="T96" fmla="*/ 7 w 646"/>
                <a:gd name="T97" fmla="*/ 6 h 228"/>
                <a:gd name="T98" fmla="*/ 7 w 646"/>
                <a:gd name="T99" fmla="*/ 6 h 228"/>
                <a:gd name="T100" fmla="*/ 7 w 646"/>
                <a:gd name="T101" fmla="*/ 6 h 228"/>
                <a:gd name="T102" fmla="*/ 7 w 646"/>
                <a:gd name="T103" fmla="*/ 6 h 228"/>
                <a:gd name="T104" fmla="*/ 7 w 646"/>
                <a:gd name="T105" fmla="*/ 6 h 228"/>
                <a:gd name="T106" fmla="*/ 7 w 646"/>
                <a:gd name="T107" fmla="*/ 6 h 228"/>
                <a:gd name="T108" fmla="*/ 7 w 646"/>
                <a:gd name="T109" fmla="*/ 6 h 228"/>
                <a:gd name="T110" fmla="*/ 7 w 646"/>
                <a:gd name="T111" fmla="*/ 6 h 228"/>
                <a:gd name="T112" fmla="*/ 7 w 646"/>
                <a:gd name="T113" fmla="*/ 6 h 228"/>
                <a:gd name="T114" fmla="*/ 7 w 646"/>
                <a:gd name="T115" fmla="*/ 0 h 2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46"/>
                <a:gd name="T175" fmla="*/ 0 h 228"/>
                <a:gd name="T176" fmla="*/ 646 w 646"/>
                <a:gd name="T177" fmla="*/ 228 h 22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46" h="228">
                  <a:moveTo>
                    <a:pt x="646" y="0"/>
                  </a:moveTo>
                  <a:lnTo>
                    <a:pt x="514" y="16"/>
                  </a:lnTo>
                  <a:lnTo>
                    <a:pt x="508" y="22"/>
                  </a:lnTo>
                  <a:lnTo>
                    <a:pt x="182" y="50"/>
                  </a:lnTo>
                  <a:lnTo>
                    <a:pt x="176" y="48"/>
                  </a:lnTo>
                  <a:lnTo>
                    <a:pt x="164" y="50"/>
                  </a:lnTo>
                  <a:lnTo>
                    <a:pt x="166" y="54"/>
                  </a:lnTo>
                  <a:lnTo>
                    <a:pt x="166" y="64"/>
                  </a:lnTo>
                  <a:lnTo>
                    <a:pt x="50" y="74"/>
                  </a:lnTo>
                  <a:lnTo>
                    <a:pt x="44" y="88"/>
                  </a:lnTo>
                  <a:lnTo>
                    <a:pt x="40" y="104"/>
                  </a:lnTo>
                  <a:lnTo>
                    <a:pt x="42" y="110"/>
                  </a:lnTo>
                  <a:lnTo>
                    <a:pt x="38" y="124"/>
                  </a:lnTo>
                  <a:lnTo>
                    <a:pt x="36" y="130"/>
                  </a:lnTo>
                  <a:lnTo>
                    <a:pt x="38" y="134"/>
                  </a:lnTo>
                  <a:lnTo>
                    <a:pt x="34" y="142"/>
                  </a:lnTo>
                  <a:lnTo>
                    <a:pt x="24" y="152"/>
                  </a:lnTo>
                  <a:lnTo>
                    <a:pt x="20" y="174"/>
                  </a:lnTo>
                  <a:lnTo>
                    <a:pt x="10" y="186"/>
                  </a:lnTo>
                  <a:lnTo>
                    <a:pt x="12" y="200"/>
                  </a:lnTo>
                  <a:lnTo>
                    <a:pt x="10" y="218"/>
                  </a:lnTo>
                  <a:lnTo>
                    <a:pt x="8" y="218"/>
                  </a:lnTo>
                  <a:lnTo>
                    <a:pt x="0" y="228"/>
                  </a:lnTo>
                  <a:lnTo>
                    <a:pt x="166" y="214"/>
                  </a:lnTo>
                  <a:lnTo>
                    <a:pt x="374" y="196"/>
                  </a:lnTo>
                  <a:lnTo>
                    <a:pt x="454" y="188"/>
                  </a:lnTo>
                  <a:lnTo>
                    <a:pt x="456" y="164"/>
                  </a:lnTo>
                  <a:lnTo>
                    <a:pt x="464" y="164"/>
                  </a:lnTo>
                  <a:lnTo>
                    <a:pt x="468" y="164"/>
                  </a:lnTo>
                  <a:lnTo>
                    <a:pt x="474" y="158"/>
                  </a:lnTo>
                  <a:lnTo>
                    <a:pt x="474" y="152"/>
                  </a:lnTo>
                  <a:lnTo>
                    <a:pt x="474" y="146"/>
                  </a:lnTo>
                  <a:lnTo>
                    <a:pt x="476" y="140"/>
                  </a:lnTo>
                  <a:lnTo>
                    <a:pt x="482" y="134"/>
                  </a:lnTo>
                  <a:lnTo>
                    <a:pt x="498" y="126"/>
                  </a:lnTo>
                  <a:lnTo>
                    <a:pt x="518" y="122"/>
                  </a:lnTo>
                  <a:lnTo>
                    <a:pt x="536" y="106"/>
                  </a:lnTo>
                  <a:lnTo>
                    <a:pt x="542" y="102"/>
                  </a:lnTo>
                  <a:lnTo>
                    <a:pt x="554" y="92"/>
                  </a:lnTo>
                  <a:lnTo>
                    <a:pt x="556" y="82"/>
                  </a:lnTo>
                  <a:lnTo>
                    <a:pt x="560" y="82"/>
                  </a:lnTo>
                  <a:lnTo>
                    <a:pt x="564" y="82"/>
                  </a:lnTo>
                  <a:lnTo>
                    <a:pt x="568" y="78"/>
                  </a:lnTo>
                  <a:lnTo>
                    <a:pt x="568" y="76"/>
                  </a:lnTo>
                  <a:lnTo>
                    <a:pt x="574" y="70"/>
                  </a:lnTo>
                  <a:lnTo>
                    <a:pt x="578" y="70"/>
                  </a:lnTo>
                  <a:lnTo>
                    <a:pt x="582" y="74"/>
                  </a:lnTo>
                  <a:lnTo>
                    <a:pt x="588" y="70"/>
                  </a:lnTo>
                  <a:lnTo>
                    <a:pt x="590" y="66"/>
                  </a:lnTo>
                  <a:lnTo>
                    <a:pt x="598" y="58"/>
                  </a:lnTo>
                  <a:lnTo>
                    <a:pt x="606" y="56"/>
                  </a:lnTo>
                  <a:lnTo>
                    <a:pt x="618" y="56"/>
                  </a:lnTo>
                  <a:lnTo>
                    <a:pt x="632" y="34"/>
                  </a:lnTo>
                  <a:lnTo>
                    <a:pt x="642" y="26"/>
                  </a:lnTo>
                  <a:lnTo>
                    <a:pt x="644" y="20"/>
                  </a:lnTo>
                  <a:lnTo>
                    <a:pt x="646" y="14"/>
                  </a:lnTo>
                  <a:lnTo>
                    <a:pt x="644" y="6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5" name="Freeform 56"/>
            <p:cNvSpPr>
              <a:spLocks/>
            </p:cNvSpPr>
            <p:nvPr/>
          </p:nvSpPr>
          <p:spPr bwMode="grayWhite">
            <a:xfrm>
              <a:off x="3785" y="1739"/>
              <a:ext cx="306" cy="343"/>
            </a:xfrm>
            <a:custGeom>
              <a:avLst/>
              <a:gdLst>
                <a:gd name="T0" fmla="*/ 6 w 330"/>
                <a:gd name="T1" fmla="*/ 6 h 370"/>
                <a:gd name="T2" fmla="*/ 6 w 330"/>
                <a:gd name="T3" fmla="*/ 6 h 370"/>
                <a:gd name="T4" fmla="*/ 6 w 330"/>
                <a:gd name="T5" fmla="*/ 6 h 370"/>
                <a:gd name="T6" fmla="*/ 6 w 330"/>
                <a:gd name="T7" fmla="*/ 6 h 370"/>
                <a:gd name="T8" fmla="*/ 6 w 330"/>
                <a:gd name="T9" fmla="*/ 6 h 370"/>
                <a:gd name="T10" fmla="*/ 6 w 330"/>
                <a:gd name="T11" fmla="*/ 6 h 370"/>
                <a:gd name="T12" fmla="*/ 6 w 330"/>
                <a:gd name="T13" fmla="*/ 6 h 370"/>
                <a:gd name="T14" fmla="*/ 6 w 330"/>
                <a:gd name="T15" fmla="*/ 6 h 370"/>
                <a:gd name="T16" fmla="*/ 6 w 330"/>
                <a:gd name="T17" fmla="*/ 6 h 370"/>
                <a:gd name="T18" fmla="*/ 6 w 330"/>
                <a:gd name="T19" fmla="*/ 6 h 370"/>
                <a:gd name="T20" fmla="*/ 6 w 330"/>
                <a:gd name="T21" fmla="*/ 6 h 370"/>
                <a:gd name="T22" fmla="*/ 6 w 330"/>
                <a:gd name="T23" fmla="*/ 6 h 370"/>
                <a:gd name="T24" fmla="*/ 6 w 330"/>
                <a:gd name="T25" fmla="*/ 6 h 370"/>
                <a:gd name="T26" fmla="*/ 6 w 330"/>
                <a:gd name="T27" fmla="*/ 6 h 370"/>
                <a:gd name="T28" fmla="*/ 6 w 330"/>
                <a:gd name="T29" fmla="*/ 6 h 370"/>
                <a:gd name="T30" fmla="*/ 6 w 330"/>
                <a:gd name="T31" fmla="*/ 6 h 370"/>
                <a:gd name="T32" fmla="*/ 6 w 330"/>
                <a:gd name="T33" fmla="*/ 6 h 370"/>
                <a:gd name="T34" fmla="*/ 6 w 330"/>
                <a:gd name="T35" fmla="*/ 6 h 370"/>
                <a:gd name="T36" fmla="*/ 6 w 330"/>
                <a:gd name="T37" fmla="*/ 6 h 370"/>
                <a:gd name="T38" fmla="*/ 6 w 330"/>
                <a:gd name="T39" fmla="*/ 6 h 370"/>
                <a:gd name="T40" fmla="*/ 6 w 330"/>
                <a:gd name="T41" fmla="*/ 6 h 370"/>
                <a:gd name="T42" fmla="*/ 6 w 330"/>
                <a:gd name="T43" fmla="*/ 6 h 370"/>
                <a:gd name="T44" fmla="*/ 6 w 330"/>
                <a:gd name="T45" fmla="*/ 6 h 370"/>
                <a:gd name="T46" fmla="*/ 6 w 330"/>
                <a:gd name="T47" fmla="*/ 6 h 370"/>
                <a:gd name="T48" fmla="*/ 6 w 330"/>
                <a:gd name="T49" fmla="*/ 6 h 370"/>
                <a:gd name="T50" fmla="*/ 6 w 330"/>
                <a:gd name="T51" fmla="*/ 6 h 370"/>
                <a:gd name="T52" fmla="*/ 6 w 330"/>
                <a:gd name="T53" fmla="*/ 6 h 370"/>
                <a:gd name="T54" fmla="*/ 6 w 330"/>
                <a:gd name="T55" fmla="*/ 6 h 370"/>
                <a:gd name="T56" fmla="*/ 6 w 330"/>
                <a:gd name="T57" fmla="*/ 6 h 370"/>
                <a:gd name="T58" fmla="*/ 6 w 330"/>
                <a:gd name="T59" fmla="*/ 6 h 370"/>
                <a:gd name="T60" fmla="*/ 6 w 330"/>
                <a:gd name="T61" fmla="*/ 6 h 370"/>
                <a:gd name="T62" fmla="*/ 6 w 330"/>
                <a:gd name="T63" fmla="*/ 6 h 370"/>
                <a:gd name="T64" fmla="*/ 6 w 330"/>
                <a:gd name="T65" fmla="*/ 6 h 370"/>
                <a:gd name="T66" fmla="*/ 6 w 330"/>
                <a:gd name="T67" fmla="*/ 6 h 370"/>
                <a:gd name="T68" fmla="*/ 6 w 330"/>
                <a:gd name="T69" fmla="*/ 6 h 370"/>
                <a:gd name="T70" fmla="*/ 6 w 330"/>
                <a:gd name="T71" fmla="*/ 6 h 370"/>
                <a:gd name="T72" fmla="*/ 6 w 330"/>
                <a:gd name="T73" fmla="*/ 6 h 370"/>
                <a:gd name="T74" fmla="*/ 0 w 330"/>
                <a:gd name="T75" fmla="*/ 6 h 3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0"/>
                <a:gd name="T115" fmla="*/ 0 h 370"/>
                <a:gd name="T116" fmla="*/ 330 w 330"/>
                <a:gd name="T117" fmla="*/ 370 h 3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0" h="370">
                  <a:moveTo>
                    <a:pt x="0" y="66"/>
                  </a:moveTo>
                  <a:lnTo>
                    <a:pt x="28" y="324"/>
                  </a:lnTo>
                  <a:lnTo>
                    <a:pt x="36" y="324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6" y="322"/>
                  </a:lnTo>
                  <a:lnTo>
                    <a:pt x="72" y="334"/>
                  </a:lnTo>
                  <a:lnTo>
                    <a:pt x="78" y="348"/>
                  </a:lnTo>
                  <a:lnTo>
                    <a:pt x="90" y="354"/>
                  </a:lnTo>
                  <a:lnTo>
                    <a:pt x="106" y="352"/>
                  </a:lnTo>
                  <a:lnTo>
                    <a:pt x="122" y="364"/>
                  </a:lnTo>
                  <a:lnTo>
                    <a:pt x="128" y="356"/>
                  </a:lnTo>
                  <a:lnTo>
                    <a:pt x="134" y="354"/>
                  </a:lnTo>
                  <a:lnTo>
                    <a:pt x="148" y="360"/>
                  </a:lnTo>
                  <a:lnTo>
                    <a:pt x="158" y="358"/>
                  </a:lnTo>
                  <a:lnTo>
                    <a:pt x="160" y="356"/>
                  </a:lnTo>
                  <a:lnTo>
                    <a:pt x="166" y="354"/>
                  </a:lnTo>
                  <a:lnTo>
                    <a:pt x="168" y="348"/>
                  </a:lnTo>
                  <a:lnTo>
                    <a:pt x="178" y="342"/>
                  </a:lnTo>
                  <a:lnTo>
                    <a:pt x="182" y="348"/>
                  </a:lnTo>
                  <a:lnTo>
                    <a:pt x="190" y="360"/>
                  </a:lnTo>
                  <a:lnTo>
                    <a:pt x="198" y="360"/>
                  </a:lnTo>
                  <a:lnTo>
                    <a:pt x="208" y="368"/>
                  </a:lnTo>
                  <a:lnTo>
                    <a:pt x="210" y="370"/>
                  </a:lnTo>
                  <a:lnTo>
                    <a:pt x="220" y="370"/>
                  </a:lnTo>
                  <a:lnTo>
                    <a:pt x="228" y="356"/>
                  </a:lnTo>
                  <a:lnTo>
                    <a:pt x="234" y="352"/>
                  </a:lnTo>
                  <a:lnTo>
                    <a:pt x="234" y="342"/>
                  </a:lnTo>
                  <a:lnTo>
                    <a:pt x="234" y="330"/>
                  </a:lnTo>
                  <a:lnTo>
                    <a:pt x="240" y="306"/>
                  </a:lnTo>
                  <a:lnTo>
                    <a:pt x="246" y="306"/>
                  </a:lnTo>
                  <a:lnTo>
                    <a:pt x="254" y="318"/>
                  </a:lnTo>
                  <a:lnTo>
                    <a:pt x="262" y="308"/>
                  </a:lnTo>
                  <a:lnTo>
                    <a:pt x="260" y="296"/>
                  </a:lnTo>
                  <a:lnTo>
                    <a:pt x="268" y="280"/>
                  </a:lnTo>
                  <a:lnTo>
                    <a:pt x="274" y="272"/>
                  </a:lnTo>
                  <a:lnTo>
                    <a:pt x="274" y="268"/>
                  </a:lnTo>
                  <a:lnTo>
                    <a:pt x="280" y="262"/>
                  </a:lnTo>
                  <a:lnTo>
                    <a:pt x="288" y="264"/>
                  </a:lnTo>
                  <a:lnTo>
                    <a:pt x="296" y="260"/>
                  </a:lnTo>
                  <a:lnTo>
                    <a:pt x="298" y="258"/>
                  </a:lnTo>
                  <a:lnTo>
                    <a:pt x="312" y="240"/>
                  </a:lnTo>
                  <a:lnTo>
                    <a:pt x="316" y="238"/>
                  </a:lnTo>
                  <a:lnTo>
                    <a:pt x="324" y="230"/>
                  </a:lnTo>
                  <a:lnTo>
                    <a:pt x="322" y="220"/>
                  </a:lnTo>
                  <a:lnTo>
                    <a:pt x="320" y="214"/>
                  </a:lnTo>
                  <a:lnTo>
                    <a:pt x="320" y="206"/>
                  </a:lnTo>
                  <a:lnTo>
                    <a:pt x="324" y="198"/>
                  </a:lnTo>
                  <a:lnTo>
                    <a:pt x="330" y="162"/>
                  </a:lnTo>
                  <a:lnTo>
                    <a:pt x="316" y="154"/>
                  </a:lnTo>
                  <a:lnTo>
                    <a:pt x="326" y="146"/>
                  </a:lnTo>
                  <a:lnTo>
                    <a:pt x="322" y="136"/>
                  </a:lnTo>
                  <a:lnTo>
                    <a:pt x="328" y="130"/>
                  </a:lnTo>
                  <a:lnTo>
                    <a:pt x="330" y="132"/>
                  </a:lnTo>
                  <a:lnTo>
                    <a:pt x="308" y="0"/>
                  </a:lnTo>
                  <a:lnTo>
                    <a:pt x="270" y="20"/>
                  </a:lnTo>
                  <a:lnTo>
                    <a:pt x="254" y="30"/>
                  </a:lnTo>
                  <a:lnTo>
                    <a:pt x="246" y="34"/>
                  </a:lnTo>
                  <a:lnTo>
                    <a:pt x="224" y="58"/>
                  </a:lnTo>
                  <a:lnTo>
                    <a:pt x="218" y="62"/>
                  </a:lnTo>
                  <a:lnTo>
                    <a:pt x="212" y="62"/>
                  </a:lnTo>
                  <a:lnTo>
                    <a:pt x="200" y="62"/>
                  </a:lnTo>
                  <a:lnTo>
                    <a:pt x="194" y="64"/>
                  </a:lnTo>
                  <a:lnTo>
                    <a:pt x="176" y="78"/>
                  </a:lnTo>
                  <a:lnTo>
                    <a:pt x="168" y="76"/>
                  </a:lnTo>
                  <a:lnTo>
                    <a:pt x="154" y="72"/>
                  </a:lnTo>
                  <a:lnTo>
                    <a:pt x="150" y="74"/>
                  </a:lnTo>
                  <a:lnTo>
                    <a:pt x="146" y="72"/>
                  </a:lnTo>
                  <a:lnTo>
                    <a:pt x="150" y="66"/>
                  </a:lnTo>
                  <a:lnTo>
                    <a:pt x="146" y="66"/>
                  </a:lnTo>
                  <a:lnTo>
                    <a:pt x="136" y="64"/>
                  </a:lnTo>
                  <a:lnTo>
                    <a:pt x="112" y="56"/>
                  </a:lnTo>
                  <a:lnTo>
                    <a:pt x="108" y="56"/>
                  </a:lnTo>
                  <a:lnTo>
                    <a:pt x="96" y="58"/>
                  </a:lnTo>
                  <a:lnTo>
                    <a:pt x="96" y="52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BADEDA"/>
            </a:solidFill>
            <a:ln w="6350" cap="flat" cmpd="sng">
              <a:solidFill>
                <a:srgbClr val="50A69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6" name="Freeform 57"/>
            <p:cNvSpPr>
              <a:spLocks/>
            </p:cNvSpPr>
            <p:nvPr/>
          </p:nvSpPr>
          <p:spPr bwMode="grayWhite">
            <a:xfrm>
              <a:off x="4114" y="1368"/>
              <a:ext cx="551" cy="422"/>
            </a:xfrm>
            <a:custGeom>
              <a:avLst/>
              <a:gdLst>
                <a:gd name="T0" fmla="*/ 6 w 594"/>
                <a:gd name="T1" fmla="*/ 6 h 456"/>
                <a:gd name="T2" fmla="*/ 6 w 594"/>
                <a:gd name="T3" fmla="*/ 6 h 456"/>
                <a:gd name="T4" fmla="*/ 6 w 594"/>
                <a:gd name="T5" fmla="*/ 6 h 456"/>
                <a:gd name="T6" fmla="*/ 6 w 594"/>
                <a:gd name="T7" fmla="*/ 6 h 456"/>
                <a:gd name="T8" fmla="*/ 6 w 594"/>
                <a:gd name="T9" fmla="*/ 6 h 456"/>
                <a:gd name="T10" fmla="*/ 6 w 594"/>
                <a:gd name="T11" fmla="*/ 6 h 456"/>
                <a:gd name="T12" fmla="*/ 6 w 594"/>
                <a:gd name="T13" fmla="*/ 6 h 456"/>
                <a:gd name="T14" fmla="*/ 6 w 594"/>
                <a:gd name="T15" fmla="*/ 6 h 456"/>
                <a:gd name="T16" fmla="*/ 6 w 594"/>
                <a:gd name="T17" fmla="*/ 6 h 456"/>
                <a:gd name="T18" fmla="*/ 6 w 594"/>
                <a:gd name="T19" fmla="*/ 6 h 456"/>
                <a:gd name="T20" fmla="*/ 6 w 594"/>
                <a:gd name="T21" fmla="*/ 6 h 456"/>
                <a:gd name="T22" fmla="*/ 6 w 594"/>
                <a:gd name="T23" fmla="*/ 6 h 456"/>
                <a:gd name="T24" fmla="*/ 6 w 594"/>
                <a:gd name="T25" fmla="*/ 6 h 456"/>
                <a:gd name="T26" fmla="*/ 6 w 594"/>
                <a:gd name="T27" fmla="*/ 6 h 456"/>
                <a:gd name="T28" fmla="*/ 6 w 594"/>
                <a:gd name="T29" fmla="*/ 6 h 456"/>
                <a:gd name="T30" fmla="*/ 6 w 594"/>
                <a:gd name="T31" fmla="*/ 6 h 456"/>
                <a:gd name="T32" fmla="*/ 6 w 594"/>
                <a:gd name="T33" fmla="*/ 6 h 456"/>
                <a:gd name="T34" fmla="*/ 6 w 594"/>
                <a:gd name="T35" fmla="*/ 6 h 456"/>
                <a:gd name="T36" fmla="*/ 6 w 594"/>
                <a:gd name="T37" fmla="*/ 6 h 456"/>
                <a:gd name="T38" fmla="*/ 6 w 594"/>
                <a:gd name="T39" fmla="*/ 6 h 456"/>
                <a:gd name="T40" fmla="*/ 6 w 594"/>
                <a:gd name="T41" fmla="*/ 6 h 456"/>
                <a:gd name="T42" fmla="*/ 6 w 594"/>
                <a:gd name="T43" fmla="*/ 6 h 456"/>
                <a:gd name="T44" fmla="*/ 6 w 594"/>
                <a:gd name="T45" fmla="*/ 6 h 456"/>
                <a:gd name="T46" fmla="*/ 6 w 594"/>
                <a:gd name="T47" fmla="*/ 6 h 456"/>
                <a:gd name="T48" fmla="*/ 6 w 594"/>
                <a:gd name="T49" fmla="*/ 6 h 456"/>
                <a:gd name="T50" fmla="*/ 6 w 594"/>
                <a:gd name="T51" fmla="*/ 6 h 456"/>
                <a:gd name="T52" fmla="*/ 6 w 594"/>
                <a:gd name="T53" fmla="*/ 0 h 456"/>
                <a:gd name="T54" fmla="*/ 6 w 594"/>
                <a:gd name="T55" fmla="*/ 6 h 456"/>
                <a:gd name="T56" fmla="*/ 6 w 594"/>
                <a:gd name="T57" fmla="*/ 6 h 456"/>
                <a:gd name="T58" fmla="*/ 6 w 594"/>
                <a:gd name="T59" fmla="*/ 6 h 456"/>
                <a:gd name="T60" fmla="*/ 6 w 594"/>
                <a:gd name="T61" fmla="*/ 6 h 456"/>
                <a:gd name="T62" fmla="*/ 6 w 594"/>
                <a:gd name="T63" fmla="*/ 6 h 456"/>
                <a:gd name="T64" fmla="*/ 6 w 594"/>
                <a:gd name="T65" fmla="*/ 6 h 456"/>
                <a:gd name="T66" fmla="*/ 6 w 594"/>
                <a:gd name="T67" fmla="*/ 6 h 456"/>
                <a:gd name="T68" fmla="*/ 6 w 594"/>
                <a:gd name="T69" fmla="*/ 6 h 456"/>
                <a:gd name="T70" fmla="*/ 6 w 594"/>
                <a:gd name="T71" fmla="*/ 6 h 456"/>
                <a:gd name="T72" fmla="*/ 6 w 594"/>
                <a:gd name="T73" fmla="*/ 6 h 456"/>
                <a:gd name="T74" fmla="*/ 6 w 594"/>
                <a:gd name="T75" fmla="*/ 6 h 456"/>
                <a:gd name="T76" fmla="*/ 6 w 594"/>
                <a:gd name="T77" fmla="*/ 6 h 456"/>
                <a:gd name="T78" fmla="*/ 6 w 594"/>
                <a:gd name="T79" fmla="*/ 6 h 456"/>
                <a:gd name="T80" fmla="*/ 6 w 594"/>
                <a:gd name="T81" fmla="*/ 6 h 456"/>
                <a:gd name="T82" fmla="*/ 6 w 594"/>
                <a:gd name="T83" fmla="*/ 6 h 456"/>
                <a:gd name="T84" fmla="*/ 6 w 594"/>
                <a:gd name="T85" fmla="*/ 6 h 456"/>
                <a:gd name="T86" fmla="*/ 6 w 594"/>
                <a:gd name="T87" fmla="*/ 6 h 456"/>
                <a:gd name="T88" fmla="*/ 6 w 594"/>
                <a:gd name="T89" fmla="*/ 6 h 45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456"/>
                <a:gd name="T137" fmla="*/ 594 w 594"/>
                <a:gd name="T138" fmla="*/ 456 h 45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456">
                  <a:moveTo>
                    <a:pt x="386" y="374"/>
                  </a:moveTo>
                  <a:lnTo>
                    <a:pt x="450" y="398"/>
                  </a:lnTo>
                  <a:lnTo>
                    <a:pt x="454" y="408"/>
                  </a:lnTo>
                  <a:lnTo>
                    <a:pt x="450" y="412"/>
                  </a:lnTo>
                  <a:lnTo>
                    <a:pt x="448" y="416"/>
                  </a:lnTo>
                  <a:lnTo>
                    <a:pt x="446" y="424"/>
                  </a:lnTo>
                  <a:lnTo>
                    <a:pt x="446" y="434"/>
                  </a:lnTo>
                  <a:lnTo>
                    <a:pt x="442" y="434"/>
                  </a:lnTo>
                  <a:lnTo>
                    <a:pt x="440" y="438"/>
                  </a:lnTo>
                  <a:lnTo>
                    <a:pt x="434" y="450"/>
                  </a:lnTo>
                  <a:lnTo>
                    <a:pt x="434" y="454"/>
                  </a:lnTo>
                  <a:lnTo>
                    <a:pt x="436" y="456"/>
                  </a:lnTo>
                  <a:lnTo>
                    <a:pt x="438" y="452"/>
                  </a:lnTo>
                  <a:lnTo>
                    <a:pt x="440" y="450"/>
                  </a:lnTo>
                  <a:lnTo>
                    <a:pt x="450" y="440"/>
                  </a:lnTo>
                  <a:lnTo>
                    <a:pt x="456" y="442"/>
                  </a:lnTo>
                  <a:lnTo>
                    <a:pt x="470" y="442"/>
                  </a:lnTo>
                  <a:lnTo>
                    <a:pt x="474" y="438"/>
                  </a:lnTo>
                  <a:lnTo>
                    <a:pt x="488" y="434"/>
                  </a:lnTo>
                  <a:lnTo>
                    <a:pt x="500" y="430"/>
                  </a:lnTo>
                  <a:lnTo>
                    <a:pt x="506" y="424"/>
                  </a:lnTo>
                  <a:lnTo>
                    <a:pt x="514" y="416"/>
                  </a:lnTo>
                  <a:lnTo>
                    <a:pt x="550" y="392"/>
                  </a:lnTo>
                  <a:lnTo>
                    <a:pt x="560" y="386"/>
                  </a:lnTo>
                  <a:lnTo>
                    <a:pt x="568" y="380"/>
                  </a:lnTo>
                  <a:lnTo>
                    <a:pt x="574" y="378"/>
                  </a:lnTo>
                  <a:lnTo>
                    <a:pt x="578" y="372"/>
                  </a:lnTo>
                  <a:lnTo>
                    <a:pt x="586" y="368"/>
                  </a:lnTo>
                  <a:lnTo>
                    <a:pt x="590" y="364"/>
                  </a:lnTo>
                  <a:lnTo>
                    <a:pt x="594" y="356"/>
                  </a:lnTo>
                  <a:lnTo>
                    <a:pt x="594" y="354"/>
                  </a:lnTo>
                  <a:lnTo>
                    <a:pt x="594" y="352"/>
                  </a:lnTo>
                  <a:lnTo>
                    <a:pt x="586" y="360"/>
                  </a:lnTo>
                  <a:lnTo>
                    <a:pt x="578" y="362"/>
                  </a:lnTo>
                  <a:lnTo>
                    <a:pt x="568" y="366"/>
                  </a:lnTo>
                  <a:lnTo>
                    <a:pt x="564" y="370"/>
                  </a:lnTo>
                  <a:lnTo>
                    <a:pt x="560" y="376"/>
                  </a:lnTo>
                  <a:lnTo>
                    <a:pt x="552" y="382"/>
                  </a:lnTo>
                  <a:lnTo>
                    <a:pt x="550" y="378"/>
                  </a:lnTo>
                  <a:lnTo>
                    <a:pt x="552" y="372"/>
                  </a:lnTo>
                  <a:lnTo>
                    <a:pt x="560" y="364"/>
                  </a:lnTo>
                  <a:lnTo>
                    <a:pt x="566" y="352"/>
                  </a:lnTo>
                  <a:lnTo>
                    <a:pt x="564" y="350"/>
                  </a:lnTo>
                  <a:lnTo>
                    <a:pt x="558" y="356"/>
                  </a:lnTo>
                  <a:lnTo>
                    <a:pt x="554" y="364"/>
                  </a:lnTo>
                  <a:lnTo>
                    <a:pt x="548" y="368"/>
                  </a:lnTo>
                  <a:lnTo>
                    <a:pt x="528" y="380"/>
                  </a:lnTo>
                  <a:lnTo>
                    <a:pt x="504" y="392"/>
                  </a:lnTo>
                  <a:lnTo>
                    <a:pt x="482" y="402"/>
                  </a:lnTo>
                  <a:lnTo>
                    <a:pt x="474" y="408"/>
                  </a:lnTo>
                  <a:lnTo>
                    <a:pt x="466" y="418"/>
                  </a:lnTo>
                  <a:lnTo>
                    <a:pt x="462" y="414"/>
                  </a:lnTo>
                  <a:lnTo>
                    <a:pt x="460" y="406"/>
                  </a:lnTo>
                  <a:lnTo>
                    <a:pt x="464" y="398"/>
                  </a:lnTo>
                  <a:lnTo>
                    <a:pt x="470" y="392"/>
                  </a:lnTo>
                  <a:lnTo>
                    <a:pt x="462" y="384"/>
                  </a:lnTo>
                  <a:lnTo>
                    <a:pt x="474" y="372"/>
                  </a:lnTo>
                  <a:lnTo>
                    <a:pt x="474" y="368"/>
                  </a:lnTo>
                  <a:lnTo>
                    <a:pt x="470" y="360"/>
                  </a:lnTo>
                  <a:lnTo>
                    <a:pt x="460" y="288"/>
                  </a:lnTo>
                  <a:lnTo>
                    <a:pt x="458" y="284"/>
                  </a:lnTo>
                  <a:lnTo>
                    <a:pt x="458" y="216"/>
                  </a:lnTo>
                  <a:lnTo>
                    <a:pt x="450" y="200"/>
                  </a:lnTo>
                  <a:lnTo>
                    <a:pt x="444" y="184"/>
                  </a:lnTo>
                  <a:lnTo>
                    <a:pt x="444" y="170"/>
                  </a:lnTo>
                  <a:lnTo>
                    <a:pt x="440" y="146"/>
                  </a:lnTo>
                  <a:lnTo>
                    <a:pt x="432" y="132"/>
                  </a:lnTo>
                  <a:lnTo>
                    <a:pt x="428" y="134"/>
                  </a:lnTo>
                  <a:lnTo>
                    <a:pt x="428" y="136"/>
                  </a:lnTo>
                  <a:lnTo>
                    <a:pt x="426" y="138"/>
                  </a:lnTo>
                  <a:lnTo>
                    <a:pt x="424" y="132"/>
                  </a:lnTo>
                  <a:lnTo>
                    <a:pt x="426" y="120"/>
                  </a:lnTo>
                  <a:lnTo>
                    <a:pt x="414" y="92"/>
                  </a:lnTo>
                  <a:lnTo>
                    <a:pt x="412" y="82"/>
                  </a:lnTo>
                  <a:lnTo>
                    <a:pt x="418" y="70"/>
                  </a:lnTo>
                  <a:lnTo>
                    <a:pt x="414" y="50"/>
                  </a:lnTo>
                  <a:lnTo>
                    <a:pt x="402" y="22"/>
                  </a:lnTo>
                  <a:lnTo>
                    <a:pt x="402" y="18"/>
                  </a:lnTo>
                  <a:lnTo>
                    <a:pt x="398" y="14"/>
                  </a:lnTo>
                  <a:lnTo>
                    <a:pt x="400" y="10"/>
                  </a:lnTo>
                  <a:lnTo>
                    <a:pt x="394" y="0"/>
                  </a:lnTo>
                  <a:lnTo>
                    <a:pt x="300" y="24"/>
                  </a:lnTo>
                  <a:lnTo>
                    <a:pt x="300" y="20"/>
                  </a:lnTo>
                  <a:lnTo>
                    <a:pt x="296" y="20"/>
                  </a:lnTo>
                  <a:lnTo>
                    <a:pt x="288" y="26"/>
                  </a:lnTo>
                  <a:lnTo>
                    <a:pt x="266" y="48"/>
                  </a:lnTo>
                  <a:lnTo>
                    <a:pt x="244" y="80"/>
                  </a:lnTo>
                  <a:lnTo>
                    <a:pt x="240" y="86"/>
                  </a:lnTo>
                  <a:lnTo>
                    <a:pt x="242" y="90"/>
                  </a:lnTo>
                  <a:lnTo>
                    <a:pt x="238" y="102"/>
                  </a:lnTo>
                  <a:lnTo>
                    <a:pt x="234" y="108"/>
                  </a:lnTo>
                  <a:lnTo>
                    <a:pt x="210" y="130"/>
                  </a:lnTo>
                  <a:lnTo>
                    <a:pt x="208" y="134"/>
                  </a:lnTo>
                  <a:lnTo>
                    <a:pt x="212" y="144"/>
                  </a:lnTo>
                  <a:lnTo>
                    <a:pt x="214" y="146"/>
                  </a:lnTo>
                  <a:lnTo>
                    <a:pt x="220" y="144"/>
                  </a:lnTo>
                  <a:lnTo>
                    <a:pt x="224" y="148"/>
                  </a:lnTo>
                  <a:lnTo>
                    <a:pt x="226" y="154"/>
                  </a:lnTo>
                  <a:lnTo>
                    <a:pt x="220" y="158"/>
                  </a:lnTo>
                  <a:lnTo>
                    <a:pt x="222" y="166"/>
                  </a:lnTo>
                  <a:lnTo>
                    <a:pt x="228" y="174"/>
                  </a:lnTo>
                  <a:lnTo>
                    <a:pt x="228" y="188"/>
                  </a:lnTo>
                  <a:lnTo>
                    <a:pt x="212" y="194"/>
                  </a:lnTo>
                  <a:lnTo>
                    <a:pt x="190" y="218"/>
                  </a:lnTo>
                  <a:lnTo>
                    <a:pt x="174" y="224"/>
                  </a:lnTo>
                  <a:lnTo>
                    <a:pt x="136" y="234"/>
                  </a:lnTo>
                  <a:lnTo>
                    <a:pt x="124" y="230"/>
                  </a:lnTo>
                  <a:lnTo>
                    <a:pt x="114" y="228"/>
                  </a:lnTo>
                  <a:lnTo>
                    <a:pt x="94" y="230"/>
                  </a:lnTo>
                  <a:lnTo>
                    <a:pt x="72" y="234"/>
                  </a:lnTo>
                  <a:lnTo>
                    <a:pt x="52" y="242"/>
                  </a:lnTo>
                  <a:lnTo>
                    <a:pt x="40" y="248"/>
                  </a:lnTo>
                  <a:lnTo>
                    <a:pt x="38" y="262"/>
                  </a:lnTo>
                  <a:lnTo>
                    <a:pt x="38" y="270"/>
                  </a:lnTo>
                  <a:lnTo>
                    <a:pt x="54" y="288"/>
                  </a:lnTo>
                  <a:lnTo>
                    <a:pt x="56" y="296"/>
                  </a:lnTo>
                  <a:lnTo>
                    <a:pt x="54" y="302"/>
                  </a:lnTo>
                  <a:lnTo>
                    <a:pt x="48" y="306"/>
                  </a:lnTo>
                  <a:lnTo>
                    <a:pt x="42" y="320"/>
                  </a:lnTo>
                  <a:lnTo>
                    <a:pt x="12" y="350"/>
                  </a:lnTo>
                  <a:lnTo>
                    <a:pt x="0" y="360"/>
                  </a:lnTo>
                  <a:lnTo>
                    <a:pt x="6" y="386"/>
                  </a:lnTo>
                  <a:lnTo>
                    <a:pt x="324" y="322"/>
                  </a:lnTo>
                  <a:lnTo>
                    <a:pt x="330" y="326"/>
                  </a:lnTo>
                  <a:lnTo>
                    <a:pt x="332" y="330"/>
                  </a:lnTo>
                  <a:lnTo>
                    <a:pt x="334" y="334"/>
                  </a:lnTo>
                  <a:lnTo>
                    <a:pt x="338" y="332"/>
                  </a:lnTo>
                  <a:lnTo>
                    <a:pt x="340" y="336"/>
                  </a:lnTo>
                  <a:lnTo>
                    <a:pt x="346" y="336"/>
                  </a:lnTo>
                  <a:lnTo>
                    <a:pt x="356" y="356"/>
                  </a:lnTo>
                  <a:lnTo>
                    <a:pt x="356" y="362"/>
                  </a:lnTo>
                  <a:lnTo>
                    <a:pt x="360" y="366"/>
                  </a:lnTo>
                  <a:lnTo>
                    <a:pt x="360" y="368"/>
                  </a:lnTo>
                  <a:lnTo>
                    <a:pt x="380" y="370"/>
                  </a:lnTo>
                  <a:lnTo>
                    <a:pt x="386" y="374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7" name="Freeform 58"/>
            <p:cNvSpPr>
              <a:spLocks/>
            </p:cNvSpPr>
            <p:nvPr/>
          </p:nvSpPr>
          <p:spPr bwMode="grayWhite">
            <a:xfrm>
              <a:off x="4069" y="1666"/>
              <a:ext cx="427" cy="278"/>
            </a:xfrm>
            <a:custGeom>
              <a:avLst/>
              <a:gdLst>
                <a:gd name="T0" fmla="*/ 6 w 460"/>
                <a:gd name="T1" fmla="*/ 7 h 298"/>
                <a:gd name="T2" fmla="*/ 6 w 460"/>
                <a:gd name="T3" fmla="*/ 7 h 298"/>
                <a:gd name="T4" fmla="*/ 6 w 460"/>
                <a:gd name="T5" fmla="*/ 7 h 298"/>
                <a:gd name="T6" fmla="*/ 6 w 460"/>
                <a:gd name="T7" fmla="*/ 7 h 298"/>
                <a:gd name="T8" fmla="*/ 6 w 460"/>
                <a:gd name="T9" fmla="*/ 7 h 298"/>
                <a:gd name="T10" fmla="*/ 6 w 460"/>
                <a:gd name="T11" fmla="*/ 7 h 298"/>
                <a:gd name="T12" fmla="*/ 6 w 460"/>
                <a:gd name="T13" fmla="*/ 7 h 298"/>
                <a:gd name="T14" fmla="*/ 6 w 460"/>
                <a:gd name="T15" fmla="*/ 7 h 298"/>
                <a:gd name="T16" fmla="*/ 6 w 460"/>
                <a:gd name="T17" fmla="*/ 7 h 298"/>
                <a:gd name="T18" fmla="*/ 6 w 460"/>
                <a:gd name="T19" fmla="*/ 7 h 298"/>
                <a:gd name="T20" fmla="*/ 6 w 460"/>
                <a:gd name="T21" fmla="*/ 7 h 298"/>
                <a:gd name="T22" fmla="*/ 6 w 460"/>
                <a:gd name="T23" fmla="*/ 7 h 298"/>
                <a:gd name="T24" fmla="*/ 6 w 460"/>
                <a:gd name="T25" fmla="*/ 7 h 298"/>
                <a:gd name="T26" fmla="*/ 6 w 460"/>
                <a:gd name="T27" fmla="*/ 7 h 298"/>
                <a:gd name="T28" fmla="*/ 6 w 460"/>
                <a:gd name="T29" fmla="*/ 7 h 298"/>
                <a:gd name="T30" fmla="*/ 6 w 460"/>
                <a:gd name="T31" fmla="*/ 7 h 298"/>
                <a:gd name="T32" fmla="*/ 6 w 460"/>
                <a:gd name="T33" fmla="*/ 7 h 298"/>
                <a:gd name="T34" fmla="*/ 6 w 460"/>
                <a:gd name="T35" fmla="*/ 7 h 298"/>
                <a:gd name="T36" fmla="*/ 6 w 460"/>
                <a:gd name="T37" fmla="*/ 7 h 298"/>
                <a:gd name="T38" fmla="*/ 6 w 460"/>
                <a:gd name="T39" fmla="*/ 7 h 298"/>
                <a:gd name="T40" fmla="*/ 6 w 460"/>
                <a:gd name="T41" fmla="*/ 7 h 298"/>
                <a:gd name="T42" fmla="*/ 6 w 460"/>
                <a:gd name="T43" fmla="*/ 7 h 298"/>
                <a:gd name="T44" fmla="*/ 6 w 460"/>
                <a:gd name="T45" fmla="*/ 7 h 298"/>
                <a:gd name="T46" fmla="*/ 6 w 460"/>
                <a:gd name="T47" fmla="*/ 7 h 298"/>
                <a:gd name="T48" fmla="*/ 6 w 460"/>
                <a:gd name="T49" fmla="*/ 7 h 298"/>
                <a:gd name="T50" fmla="*/ 6 w 460"/>
                <a:gd name="T51" fmla="*/ 7 h 298"/>
                <a:gd name="T52" fmla="*/ 6 w 460"/>
                <a:gd name="T53" fmla="*/ 7 h 298"/>
                <a:gd name="T54" fmla="*/ 6 w 460"/>
                <a:gd name="T55" fmla="*/ 7 h 298"/>
                <a:gd name="T56" fmla="*/ 6 w 460"/>
                <a:gd name="T57" fmla="*/ 7 h 298"/>
                <a:gd name="T58" fmla="*/ 6 w 460"/>
                <a:gd name="T59" fmla="*/ 7 h 298"/>
                <a:gd name="T60" fmla="*/ 6 w 460"/>
                <a:gd name="T61" fmla="*/ 7 h 298"/>
                <a:gd name="T62" fmla="*/ 6 w 460"/>
                <a:gd name="T63" fmla="*/ 7 h 298"/>
                <a:gd name="T64" fmla="*/ 6 w 460"/>
                <a:gd name="T65" fmla="*/ 7 h 298"/>
                <a:gd name="T66" fmla="*/ 6 w 460"/>
                <a:gd name="T67" fmla="*/ 7 h 298"/>
                <a:gd name="T68" fmla="*/ 6 w 460"/>
                <a:gd name="T69" fmla="*/ 7 h 298"/>
                <a:gd name="T70" fmla="*/ 6 w 460"/>
                <a:gd name="T71" fmla="*/ 7 h 298"/>
                <a:gd name="T72" fmla="*/ 6 w 460"/>
                <a:gd name="T73" fmla="*/ 7 h 298"/>
                <a:gd name="T74" fmla="*/ 6 w 460"/>
                <a:gd name="T75" fmla="*/ 7 h 298"/>
                <a:gd name="T76" fmla="*/ 6 w 460"/>
                <a:gd name="T77" fmla="*/ 7 h 298"/>
                <a:gd name="T78" fmla="*/ 6 w 460"/>
                <a:gd name="T79" fmla="*/ 7 h 298"/>
                <a:gd name="T80" fmla="*/ 6 w 460"/>
                <a:gd name="T81" fmla="*/ 7 h 298"/>
                <a:gd name="T82" fmla="*/ 6 w 460"/>
                <a:gd name="T83" fmla="*/ 7 h 298"/>
                <a:gd name="T84" fmla="*/ 6 w 460"/>
                <a:gd name="T85" fmla="*/ 7 h 298"/>
                <a:gd name="T86" fmla="*/ 6 w 460"/>
                <a:gd name="T87" fmla="*/ 4 h 298"/>
                <a:gd name="T88" fmla="*/ 6 w 460"/>
                <a:gd name="T89" fmla="*/ 0 h 298"/>
                <a:gd name="T90" fmla="*/ 6 w 460"/>
                <a:gd name="T91" fmla="*/ 7 h 298"/>
                <a:gd name="T92" fmla="*/ 6 w 460"/>
                <a:gd name="T93" fmla="*/ 7 h 298"/>
                <a:gd name="T94" fmla="*/ 6 w 460"/>
                <a:gd name="T95" fmla="*/ 7 h 298"/>
                <a:gd name="T96" fmla="*/ 6 w 460"/>
                <a:gd name="T97" fmla="*/ 7 h 298"/>
                <a:gd name="T98" fmla="*/ 6 w 460"/>
                <a:gd name="T99" fmla="*/ 7 h 298"/>
                <a:gd name="T100" fmla="*/ 6 w 460"/>
                <a:gd name="T101" fmla="*/ 7 h 298"/>
                <a:gd name="T102" fmla="*/ 6 w 460"/>
                <a:gd name="T103" fmla="*/ 7 h 298"/>
                <a:gd name="T104" fmla="*/ 4 w 460"/>
                <a:gd name="T105" fmla="*/ 7 h 298"/>
                <a:gd name="T106" fmla="*/ 0 w 460"/>
                <a:gd name="T107" fmla="*/ 7 h 298"/>
                <a:gd name="T108" fmla="*/ 6 w 460"/>
                <a:gd name="T109" fmla="*/ 7 h 298"/>
                <a:gd name="T110" fmla="*/ 6 w 460"/>
                <a:gd name="T111" fmla="*/ 7 h 298"/>
                <a:gd name="T112" fmla="*/ 6 w 460"/>
                <a:gd name="T113" fmla="*/ 7 h 2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60"/>
                <a:gd name="T172" fmla="*/ 0 h 298"/>
                <a:gd name="T173" fmla="*/ 460 w 460"/>
                <a:gd name="T174" fmla="*/ 298 h 2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60" h="298">
                  <a:moveTo>
                    <a:pt x="114" y="282"/>
                  </a:moveTo>
                  <a:lnTo>
                    <a:pt x="322" y="242"/>
                  </a:lnTo>
                  <a:lnTo>
                    <a:pt x="388" y="230"/>
                  </a:lnTo>
                  <a:lnTo>
                    <a:pt x="390" y="228"/>
                  </a:lnTo>
                  <a:lnTo>
                    <a:pt x="392" y="228"/>
                  </a:lnTo>
                  <a:lnTo>
                    <a:pt x="392" y="222"/>
                  </a:lnTo>
                  <a:lnTo>
                    <a:pt x="400" y="214"/>
                  </a:lnTo>
                  <a:lnTo>
                    <a:pt x="408" y="214"/>
                  </a:lnTo>
                  <a:lnTo>
                    <a:pt x="414" y="216"/>
                  </a:lnTo>
                  <a:lnTo>
                    <a:pt x="434" y="202"/>
                  </a:lnTo>
                  <a:lnTo>
                    <a:pt x="436" y="192"/>
                  </a:lnTo>
                  <a:lnTo>
                    <a:pt x="448" y="180"/>
                  </a:lnTo>
                  <a:lnTo>
                    <a:pt x="460" y="172"/>
                  </a:lnTo>
                  <a:lnTo>
                    <a:pt x="460" y="170"/>
                  </a:lnTo>
                  <a:lnTo>
                    <a:pt x="450" y="162"/>
                  </a:lnTo>
                  <a:lnTo>
                    <a:pt x="446" y="158"/>
                  </a:lnTo>
                  <a:lnTo>
                    <a:pt x="440" y="154"/>
                  </a:lnTo>
                  <a:lnTo>
                    <a:pt x="438" y="152"/>
                  </a:lnTo>
                  <a:lnTo>
                    <a:pt x="428" y="150"/>
                  </a:lnTo>
                  <a:lnTo>
                    <a:pt x="426" y="138"/>
                  </a:lnTo>
                  <a:lnTo>
                    <a:pt x="416" y="136"/>
                  </a:lnTo>
                  <a:lnTo>
                    <a:pt x="414" y="134"/>
                  </a:lnTo>
                  <a:lnTo>
                    <a:pt x="414" y="116"/>
                  </a:lnTo>
                  <a:lnTo>
                    <a:pt x="418" y="114"/>
                  </a:lnTo>
                  <a:lnTo>
                    <a:pt x="418" y="104"/>
                  </a:lnTo>
                  <a:lnTo>
                    <a:pt x="412" y="98"/>
                  </a:lnTo>
                  <a:lnTo>
                    <a:pt x="412" y="94"/>
                  </a:lnTo>
                  <a:lnTo>
                    <a:pt x="414" y="92"/>
                  </a:lnTo>
                  <a:lnTo>
                    <a:pt x="422" y="82"/>
                  </a:lnTo>
                  <a:lnTo>
                    <a:pt x="426" y="68"/>
                  </a:lnTo>
                  <a:lnTo>
                    <a:pt x="426" y="64"/>
                  </a:lnTo>
                  <a:lnTo>
                    <a:pt x="430" y="56"/>
                  </a:lnTo>
                  <a:lnTo>
                    <a:pt x="434" y="52"/>
                  </a:lnTo>
                  <a:lnTo>
                    <a:pt x="428" y="48"/>
                  </a:lnTo>
                  <a:lnTo>
                    <a:pt x="408" y="46"/>
                  </a:lnTo>
                  <a:lnTo>
                    <a:pt x="408" y="44"/>
                  </a:lnTo>
                  <a:lnTo>
                    <a:pt x="404" y="40"/>
                  </a:lnTo>
                  <a:lnTo>
                    <a:pt x="404" y="34"/>
                  </a:lnTo>
                  <a:lnTo>
                    <a:pt x="394" y="14"/>
                  </a:lnTo>
                  <a:lnTo>
                    <a:pt x="388" y="14"/>
                  </a:lnTo>
                  <a:lnTo>
                    <a:pt x="386" y="10"/>
                  </a:lnTo>
                  <a:lnTo>
                    <a:pt x="382" y="12"/>
                  </a:lnTo>
                  <a:lnTo>
                    <a:pt x="380" y="8"/>
                  </a:lnTo>
                  <a:lnTo>
                    <a:pt x="378" y="4"/>
                  </a:lnTo>
                  <a:lnTo>
                    <a:pt x="372" y="0"/>
                  </a:lnTo>
                  <a:lnTo>
                    <a:pt x="54" y="64"/>
                  </a:lnTo>
                  <a:lnTo>
                    <a:pt x="48" y="38"/>
                  </a:lnTo>
                  <a:lnTo>
                    <a:pt x="32" y="54"/>
                  </a:lnTo>
                  <a:lnTo>
                    <a:pt x="28" y="56"/>
                  </a:lnTo>
                  <a:lnTo>
                    <a:pt x="26" y="52"/>
                  </a:lnTo>
                  <a:lnTo>
                    <a:pt x="24" y="52"/>
                  </a:lnTo>
                  <a:lnTo>
                    <a:pt x="20" y="62"/>
                  </a:lnTo>
                  <a:lnTo>
                    <a:pt x="4" y="74"/>
                  </a:lnTo>
                  <a:lnTo>
                    <a:pt x="0" y="78"/>
                  </a:lnTo>
                  <a:lnTo>
                    <a:pt x="22" y="210"/>
                  </a:lnTo>
                  <a:lnTo>
                    <a:pt x="38" y="298"/>
                  </a:lnTo>
                  <a:lnTo>
                    <a:pt x="114" y="282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8" name="Freeform 59"/>
            <p:cNvSpPr>
              <a:spLocks/>
            </p:cNvSpPr>
            <p:nvPr/>
          </p:nvSpPr>
          <p:spPr bwMode="grayWhite">
            <a:xfrm>
              <a:off x="3871" y="2173"/>
              <a:ext cx="645" cy="278"/>
            </a:xfrm>
            <a:custGeom>
              <a:avLst/>
              <a:gdLst>
                <a:gd name="T0" fmla="*/ 7 w 694"/>
                <a:gd name="T1" fmla="*/ 6 h 300"/>
                <a:gd name="T2" fmla="*/ 7 w 694"/>
                <a:gd name="T3" fmla="*/ 6 h 300"/>
                <a:gd name="T4" fmla="*/ 7 w 694"/>
                <a:gd name="T5" fmla="*/ 6 h 300"/>
                <a:gd name="T6" fmla="*/ 7 w 694"/>
                <a:gd name="T7" fmla="*/ 6 h 300"/>
                <a:gd name="T8" fmla="*/ 7 w 694"/>
                <a:gd name="T9" fmla="*/ 6 h 300"/>
                <a:gd name="T10" fmla="*/ 7 w 694"/>
                <a:gd name="T11" fmla="*/ 6 h 300"/>
                <a:gd name="T12" fmla="*/ 7 w 694"/>
                <a:gd name="T13" fmla="*/ 6 h 300"/>
                <a:gd name="T14" fmla="*/ 7 w 694"/>
                <a:gd name="T15" fmla="*/ 6 h 300"/>
                <a:gd name="T16" fmla="*/ 7 w 694"/>
                <a:gd name="T17" fmla="*/ 6 h 300"/>
                <a:gd name="T18" fmla="*/ 7 w 694"/>
                <a:gd name="T19" fmla="*/ 6 h 300"/>
                <a:gd name="T20" fmla="*/ 7 w 694"/>
                <a:gd name="T21" fmla="*/ 6 h 300"/>
                <a:gd name="T22" fmla="*/ 7 w 694"/>
                <a:gd name="T23" fmla="*/ 6 h 300"/>
                <a:gd name="T24" fmla="*/ 7 w 694"/>
                <a:gd name="T25" fmla="*/ 6 h 300"/>
                <a:gd name="T26" fmla="*/ 7 w 694"/>
                <a:gd name="T27" fmla="*/ 4 h 300"/>
                <a:gd name="T28" fmla="*/ 7 w 694"/>
                <a:gd name="T29" fmla="*/ 6 h 300"/>
                <a:gd name="T30" fmla="*/ 7 w 694"/>
                <a:gd name="T31" fmla="*/ 6 h 300"/>
                <a:gd name="T32" fmla="*/ 7 w 694"/>
                <a:gd name="T33" fmla="*/ 6 h 300"/>
                <a:gd name="T34" fmla="*/ 7 w 694"/>
                <a:gd name="T35" fmla="*/ 6 h 300"/>
                <a:gd name="T36" fmla="*/ 7 w 694"/>
                <a:gd name="T37" fmla="*/ 6 h 300"/>
                <a:gd name="T38" fmla="*/ 7 w 694"/>
                <a:gd name="T39" fmla="*/ 6 h 300"/>
                <a:gd name="T40" fmla="*/ 7 w 694"/>
                <a:gd name="T41" fmla="*/ 6 h 300"/>
                <a:gd name="T42" fmla="*/ 7 w 694"/>
                <a:gd name="T43" fmla="*/ 6 h 300"/>
                <a:gd name="T44" fmla="*/ 7 w 694"/>
                <a:gd name="T45" fmla="*/ 6 h 300"/>
                <a:gd name="T46" fmla="*/ 7 w 694"/>
                <a:gd name="T47" fmla="*/ 6 h 300"/>
                <a:gd name="T48" fmla="*/ 7 w 694"/>
                <a:gd name="T49" fmla="*/ 6 h 300"/>
                <a:gd name="T50" fmla="*/ 7 w 694"/>
                <a:gd name="T51" fmla="*/ 6 h 300"/>
                <a:gd name="T52" fmla="*/ 7 w 694"/>
                <a:gd name="T53" fmla="*/ 6 h 300"/>
                <a:gd name="T54" fmla="*/ 7 w 694"/>
                <a:gd name="T55" fmla="*/ 6 h 300"/>
                <a:gd name="T56" fmla="*/ 7 w 694"/>
                <a:gd name="T57" fmla="*/ 6 h 300"/>
                <a:gd name="T58" fmla="*/ 7 w 694"/>
                <a:gd name="T59" fmla="*/ 6 h 300"/>
                <a:gd name="T60" fmla="*/ 7 w 694"/>
                <a:gd name="T61" fmla="*/ 6 h 300"/>
                <a:gd name="T62" fmla="*/ 7 w 694"/>
                <a:gd name="T63" fmla="*/ 6 h 300"/>
                <a:gd name="T64" fmla="*/ 7 w 694"/>
                <a:gd name="T65" fmla="*/ 6 h 300"/>
                <a:gd name="T66" fmla="*/ 7 w 694"/>
                <a:gd name="T67" fmla="*/ 6 h 300"/>
                <a:gd name="T68" fmla="*/ 7 w 694"/>
                <a:gd name="T69" fmla="*/ 6 h 300"/>
                <a:gd name="T70" fmla="*/ 7 w 694"/>
                <a:gd name="T71" fmla="*/ 6 h 300"/>
                <a:gd name="T72" fmla="*/ 7 w 694"/>
                <a:gd name="T73" fmla="*/ 6 h 300"/>
                <a:gd name="T74" fmla="*/ 7 w 694"/>
                <a:gd name="T75" fmla="*/ 6 h 300"/>
                <a:gd name="T76" fmla="*/ 7 w 694"/>
                <a:gd name="T77" fmla="*/ 6 h 300"/>
                <a:gd name="T78" fmla="*/ 7 w 694"/>
                <a:gd name="T79" fmla="*/ 6 h 300"/>
                <a:gd name="T80" fmla="*/ 7 w 694"/>
                <a:gd name="T81" fmla="*/ 6 h 300"/>
                <a:gd name="T82" fmla="*/ 7 w 694"/>
                <a:gd name="T83" fmla="*/ 6 h 300"/>
                <a:gd name="T84" fmla="*/ 7 w 694"/>
                <a:gd name="T85" fmla="*/ 6 h 300"/>
                <a:gd name="T86" fmla="*/ 7 w 694"/>
                <a:gd name="T87" fmla="*/ 6 h 300"/>
                <a:gd name="T88" fmla="*/ 7 w 694"/>
                <a:gd name="T89" fmla="*/ 6 h 300"/>
                <a:gd name="T90" fmla="*/ 7 w 694"/>
                <a:gd name="T91" fmla="*/ 6 h 300"/>
                <a:gd name="T92" fmla="*/ 7 w 694"/>
                <a:gd name="T93" fmla="*/ 6 h 300"/>
                <a:gd name="T94" fmla="*/ 7 w 694"/>
                <a:gd name="T95" fmla="*/ 6 h 300"/>
                <a:gd name="T96" fmla="*/ 7 w 694"/>
                <a:gd name="T97" fmla="*/ 6 h 300"/>
                <a:gd name="T98" fmla="*/ 0 w 694"/>
                <a:gd name="T99" fmla="*/ 6 h 30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94"/>
                <a:gd name="T151" fmla="*/ 0 h 300"/>
                <a:gd name="T152" fmla="*/ 694 w 694"/>
                <a:gd name="T153" fmla="*/ 300 h 30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94" h="300">
                  <a:moveTo>
                    <a:pt x="0" y="266"/>
                  </a:moveTo>
                  <a:lnTo>
                    <a:pt x="2" y="242"/>
                  </a:lnTo>
                  <a:lnTo>
                    <a:pt x="10" y="242"/>
                  </a:lnTo>
                  <a:lnTo>
                    <a:pt x="14" y="242"/>
                  </a:lnTo>
                  <a:lnTo>
                    <a:pt x="20" y="236"/>
                  </a:lnTo>
                  <a:lnTo>
                    <a:pt x="20" y="230"/>
                  </a:lnTo>
                  <a:lnTo>
                    <a:pt x="20" y="224"/>
                  </a:lnTo>
                  <a:lnTo>
                    <a:pt x="22" y="218"/>
                  </a:lnTo>
                  <a:lnTo>
                    <a:pt x="28" y="212"/>
                  </a:lnTo>
                  <a:lnTo>
                    <a:pt x="44" y="204"/>
                  </a:lnTo>
                  <a:lnTo>
                    <a:pt x="64" y="200"/>
                  </a:lnTo>
                  <a:lnTo>
                    <a:pt x="82" y="184"/>
                  </a:lnTo>
                  <a:lnTo>
                    <a:pt x="88" y="180"/>
                  </a:lnTo>
                  <a:lnTo>
                    <a:pt x="100" y="170"/>
                  </a:lnTo>
                  <a:lnTo>
                    <a:pt x="102" y="160"/>
                  </a:lnTo>
                  <a:lnTo>
                    <a:pt x="106" y="160"/>
                  </a:lnTo>
                  <a:lnTo>
                    <a:pt x="110" y="160"/>
                  </a:lnTo>
                  <a:lnTo>
                    <a:pt x="114" y="156"/>
                  </a:lnTo>
                  <a:lnTo>
                    <a:pt x="114" y="154"/>
                  </a:lnTo>
                  <a:lnTo>
                    <a:pt x="120" y="148"/>
                  </a:lnTo>
                  <a:lnTo>
                    <a:pt x="124" y="148"/>
                  </a:lnTo>
                  <a:lnTo>
                    <a:pt x="128" y="152"/>
                  </a:lnTo>
                  <a:lnTo>
                    <a:pt x="134" y="148"/>
                  </a:lnTo>
                  <a:lnTo>
                    <a:pt x="136" y="144"/>
                  </a:lnTo>
                  <a:lnTo>
                    <a:pt x="144" y="136"/>
                  </a:lnTo>
                  <a:lnTo>
                    <a:pt x="152" y="134"/>
                  </a:lnTo>
                  <a:lnTo>
                    <a:pt x="164" y="134"/>
                  </a:lnTo>
                  <a:lnTo>
                    <a:pt x="178" y="112"/>
                  </a:lnTo>
                  <a:lnTo>
                    <a:pt x="188" y="104"/>
                  </a:lnTo>
                  <a:lnTo>
                    <a:pt x="190" y="98"/>
                  </a:lnTo>
                  <a:lnTo>
                    <a:pt x="192" y="92"/>
                  </a:lnTo>
                  <a:lnTo>
                    <a:pt x="190" y="84"/>
                  </a:lnTo>
                  <a:lnTo>
                    <a:pt x="192" y="78"/>
                  </a:lnTo>
                  <a:lnTo>
                    <a:pt x="192" y="76"/>
                  </a:lnTo>
                  <a:lnTo>
                    <a:pt x="214" y="72"/>
                  </a:lnTo>
                  <a:lnTo>
                    <a:pt x="212" y="76"/>
                  </a:lnTo>
                  <a:lnTo>
                    <a:pt x="234" y="74"/>
                  </a:lnTo>
                  <a:lnTo>
                    <a:pt x="242" y="72"/>
                  </a:lnTo>
                  <a:lnTo>
                    <a:pt x="246" y="72"/>
                  </a:lnTo>
                  <a:lnTo>
                    <a:pt x="454" y="38"/>
                  </a:lnTo>
                  <a:lnTo>
                    <a:pt x="652" y="0"/>
                  </a:lnTo>
                  <a:lnTo>
                    <a:pt x="656" y="4"/>
                  </a:lnTo>
                  <a:lnTo>
                    <a:pt x="658" y="8"/>
                  </a:lnTo>
                  <a:lnTo>
                    <a:pt x="664" y="10"/>
                  </a:lnTo>
                  <a:lnTo>
                    <a:pt x="666" y="12"/>
                  </a:lnTo>
                  <a:lnTo>
                    <a:pt x="670" y="16"/>
                  </a:lnTo>
                  <a:lnTo>
                    <a:pt x="672" y="20"/>
                  </a:lnTo>
                  <a:lnTo>
                    <a:pt x="678" y="30"/>
                  </a:lnTo>
                  <a:lnTo>
                    <a:pt x="676" y="32"/>
                  </a:lnTo>
                  <a:lnTo>
                    <a:pt x="674" y="32"/>
                  </a:lnTo>
                  <a:lnTo>
                    <a:pt x="672" y="30"/>
                  </a:lnTo>
                  <a:lnTo>
                    <a:pt x="666" y="32"/>
                  </a:lnTo>
                  <a:lnTo>
                    <a:pt x="662" y="32"/>
                  </a:lnTo>
                  <a:lnTo>
                    <a:pt x="658" y="30"/>
                  </a:lnTo>
                  <a:lnTo>
                    <a:pt x="656" y="30"/>
                  </a:lnTo>
                  <a:lnTo>
                    <a:pt x="658" y="34"/>
                  </a:lnTo>
                  <a:lnTo>
                    <a:pt x="656" y="36"/>
                  </a:lnTo>
                  <a:lnTo>
                    <a:pt x="638" y="46"/>
                  </a:lnTo>
                  <a:lnTo>
                    <a:pt x="634" y="50"/>
                  </a:lnTo>
                  <a:lnTo>
                    <a:pt x="628" y="56"/>
                  </a:lnTo>
                  <a:lnTo>
                    <a:pt x="616" y="58"/>
                  </a:lnTo>
                  <a:lnTo>
                    <a:pt x="612" y="66"/>
                  </a:lnTo>
                  <a:lnTo>
                    <a:pt x="612" y="68"/>
                  </a:lnTo>
                  <a:lnTo>
                    <a:pt x="614" y="70"/>
                  </a:lnTo>
                  <a:lnTo>
                    <a:pt x="620" y="68"/>
                  </a:lnTo>
                  <a:lnTo>
                    <a:pt x="632" y="62"/>
                  </a:lnTo>
                  <a:lnTo>
                    <a:pt x="644" y="58"/>
                  </a:lnTo>
                  <a:lnTo>
                    <a:pt x="652" y="54"/>
                  </a:lnTo>
                  <a:lnTo>
                    <a:pt x="664" y="54"/>
                  </a:lnTo>
                  <a:lnTo>
                    <a:pt x="664" y="56"/>
                  </a:lnTo>
                  <a:lnTo>
                    <a:pt x="664" y="64"/>
                  </a:lnTo>
                  <a:lnTo>
                    <a:pt x="664" y="66"/>
                  </a:lnTo>
                  <a:lnTo>
                    <a:pt x="668" y="70"/>
                  </a:lnTo>
                  <a:lnTo>
                    <a:pt x="672" y="68"/>
                  </a:lnTo>
                  <a:lnTo>
                    <a:pt x="674" y="64"/>
                  </a:lnTo>
                  <a:lnTo>
                    <a:pt x="682" y="54"/>
                  </a:lnTo>
                  <a:lnTo>
                    <a:pt x="686" y="54"/>
                  </a:lnTo>
                  <a:lnTo>
                    <a:pt x="692" y="64"/>
                  </a:lnTo>
                  <a:lnTo>
                    <a:pt x="692" y="80"/>
                  </a:lnTo>
                  <a:lnTo>
                    <a:pt x="694" y="84"/>
                  </a:lnTo>
                  <a:lnTo>
                    <a:pt x="694" y="88"/>
                  </a:lnTo>
                  <a:lnTo>
                    <a:pt x="684" y="96"/>
                  </a:lnTo>
                  <a:lnTo>
                    <a:pt x="682" y="102"/>
                  </a:lnTo>
                  <a:lnTo>
                    <a:pt x="680" y="106"/>
                  </a:lnTo>
                  <a:lnTo>
                    <a:pt x="672" y="112"/>
                  </a:lnTo>
                  <a:lnTo>
                    <a:pt x="666" y="114"/>
                  </a:lnTo>
                  <a:lnTo>
                    <a:pt x="660" y="118"/>
                  </a:lnTo>
                  <a:lnTo>
                    <a:pt x="646" y="116"/>
                  </a:lnTo>
                  <a:lnTo>
                    <a:pt x="642" y="116"/>
                  </a:lnTo>
                  <a:lnTo>
                    <a:pt x="640" y="116"/>
                  </a:lnTo>
                  <a:lnTo>
                    <a:pt x="638" y="110"/>
                  </a:lnTo>
                  <a:lnTo>
                    <a:pt x="638" y="108"/>
                  </a:lnTo>
                  <a:lnTo>
                    <a:pt x="636" y="106"/>
                  </a:lnTo>
                  <a:lnTo>
                    <a:pt x="632" y="104"/>
                  </a:lnTo>
                  <a:lnTo>
                    <a:pt x="630" y="106"/>
                  </a:lnTo>
                  <a:lnTo>
                    <a:pt x="632" y="120"/>
                  </a:lnTo>
                  <a:lnTo>
                    <a:pt x="630" y="122"/>
                  </a:lnTo>
                  <a:lnTo>
                    <a:pt x="628" y="120"/>
                  </a:lnTo>
                  <a:lnTo>
                    <a:pt x="632" y="128"/>
                  </a:lnTo>
                  <a:lnTo>
                    <a:pt x="638" y="128"/>
                  </a:lnTo>
                  <a:lnTo>
                    <a:pt x="642" y="134"/>
                  </a:lnTo>
                  <a:lnTo>
                    <a:pt x="638" y="140"/>
                  </a:lnTo>
                  <a:lnTo>
                    <a:pt x="642" y="144"/>
                  </a:lnTo>
                  <a:lnTo>
                    <a:pt x="626" y="162"/>
                  </a:lnTo>
                  <a:lnTo>
                    <a:pt x="622" y="164"/>
                  </a:lnTo>
                  <a:lnTo>
                    <a:pt x="614" y="162"/>
                  </a:lnTo>
                  <a:lnTo>
                    <a:pt x="608" y="162"/>
                  </a:lnTo>
                  <a:lnTo>
                    <a:pt x="606" y="164"/>
                  </a:lnTo>
                  <a:lnTo>
                    <a:pt x="612" y="168"/>
                  </a:lnTo>
                  <a:lnTo>
                    <a:pt x="628" y="166"/>
                  </a:lnTo>
                  <a:lnTo>
                    <a:pt x="638" y="164"/>
                  </a:lnTo>
                  <a:lnTo>
                    <a:pt x="652" y="156"/>
                  </a:lnTo>
                  <a:lnTo>
                    <a:pt x="654" y="152"/>
                  </a:lnTo>
                  <a:lnTo>
                    <a:pt x="658" y="152"/>
                  </a:lnTo>
                  <a:lnTo>
                    <a:pt x="664" y="158"/>
                  </a:lnTo>
                  <a:lnTo>
                    <a:pt x="658" y="170"/>
                  </a:lnTo>
                  <a:lnTo>
                    <a:pt x="646" y="184"/>
                  </a:lnTo>
                  <a:lnTo>
                    <a:pt x="632" y="186"/>
                  </a:lnTo>
                  <a:lnTo>
                    <a:pt x="628" y="188"/>
                  </a:lnTo>
                  <a:lnTo>
                    <a:pt x="612" y="190"/>
                  </a:lnTo>
                  <a:lnTo>
                    <a:pt x="598" y="212"/>
                  </a:lnTo>
                  <a:lnTo>
                    <a:pt x="592" y="214"/>
                  </a:lnTo>
                  <a:lnTo>
                    <a:pt x="592" y="218"/>
                  </a:lnTo>
                  <a:lnTo>
                    <a:pt x="576" y="228"/>
                  </a:lnTo>
                  <a:lnTo>
                    <a:pt x="568" y="240"/>
                  </a:lnTo>
                  <a:lnTo>
                    <a:pt x="560" y="258"/>
                  </a:lnTo>
                  <a:lnTo>
                    <a:pt x="556" y="282"/>
                  </a:lnTo>
                  <a:lnTo>
                    <a:pt x="552" y="288"/>
                  </a:lnTo>
                  <a:lnTo>
                    <a:pt x="542" y="292"/>
                  </a:lnTo>
                  <a:lnTo>
                    <a:pt x="510" y="296"/>
                  </a:lnTo>
                  <a:lnTo>
                    <a:pt x="508" y="300"/>
                  </a:lnTo>
                  <a:lnTo>
                    <a:pt x="400" y="226"/>
                  </a:lnTo>
                  <a:lnTo>
                    <a:pt x="312" y="238"/>
                  </a:lnTo>
                  <a:lnTo>
                    <a:pt x="310" y="226"/>
                  </a:lnTo>
                  <a:lnTo>
                    <a:pt x="292" y="212"/>
                  </a:lnTo>
                  <a:lnTo>
                    <a:pt x="286" y="218"/>
                  </a:lnTo>
                  <a:lnTo>
                    <a:pt x="282" y="214"/>
                  </a:lnTo>
                  <a:lnTo>
                    <a:pt x="284" y="210"/>
                  </a:lnTo>
                  <a:lnTo>
                    <a:pt x="282" y="208"/>
                  </a:lnTo>
                  <a:lnTo>
                    <a:pt x="178" y="220"/>
                  </a:lnTo>
                  <a:lnTo>
                    <a:pt x="174" y="218"/>
                  </a:lnTo>
                  <a:lnTo>
                    <a:pt x="172" y="222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6"/>
                  </a:lnTo>
                  <a:lnTo>
                    <a:pt x="120" y="248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9" name="Freeform 60"/>
            <p:cNvSpPr>
              <a:spLocks/>
            </p:cNvSpPr>
            <p:nvPr/>
          </p:nvSpPr>
          <p:spPr bwMode="grayWhite">
            <a:xfrm>
              <a:off x="3978" y="1859"/>
              <a:ext cx="329" cy="325"/>
            </a:xfrm>
            <a:custGeom>
              <a:avLst/>
              <a:gdLst>
                <a:gd name="T0" fmla="*/ 7 w 354"/>
                <a:gd name="T1" fmla="*/ 0 h 350"/>
                <a:gd name="T2" fmla="*/ 7 w 354"/>
                <a:gd name="T3" fmla="*/ 6 h 350"/>
                <a:gd name="T4" fmla="*/ 7 w 354"/>
                <a:gd name="T5" fmla="*/ 6 h 350"/>
                <a:gd name="T6" fmla="*/ 7 w 354"/>
                <a:gd name="T7" fmla="*/ 6 h 350"/>
                <a:gd name="T8" fmla="*/ 7 w 354"/>
                <a:gd name="T9" fmla="*/ 6 h 350"/>
                <a:gd name="T10" fmla="*/ 7 w 354"/>
                <a:gd name="T11" fmla="*/ 6 h 350"/>
                <a:gd name="T12" fmla="*/ 7 w 354"/>
                <a:gd name="T13" fmla="*/ 6 h 350"/>
                <a:gd name="T14" fmla="*/ 7 w 354"/>
                <a:gd name="T15" fmla="*/ 6 h 350"/>
                <a:gd name="T16" fmla="*/ 7 w 354"/>
                <a:gd name="T17" fmla="*/ 6 h 350"/>
                <a:gd name="T18" fmla="*/ 7 w 354"/>
                <a:gd name="T19" fmla="*/ 6 h 350"/>
                <a:gd name="T20" fmla="*/ 7 w 354"/>
                <a:gd name="T21" fmla="*/ 6 h 350"/>
                <a:gd name="T22" fmla="*/ 7 w 354"/>
                <a:gd name="T23" fmla="*/ 6 h 350"/>
                <a:gd name="T24" fmla="*/ 7 w 354"/>
                <a:gd name="T25" fmla="*/ 6 h 350"/>
                <a:gd name="T26" fmla="*/ 7 w 354"/>
                <a:gd name="T27" fmla="*/ 6 h 350"/>
                <a:gd name="T28" fmla="*/ 7 w 354"/>
                <a:gd name="T29" fmla="*/ 6 h 350"/>
                <a:gd name="T30" fmla="*/ 2 w 354"/>
                <a:gd name="T31" fmla="*/ 6 h 350"/>
                <a:gd name="T32" fmla="*/ 2 w 354"/>
                <a:gd name="T33" fmla="*/ 6 h 350"/>
                <a:gd name="T34" fmla="*/ 7 w 354"/>
                <a:gd name="T35" fmla="*/ 6 h 350"/>
                <a:gd name="T36" fmla="*/ 7 w 354"/>
                <a:gd name="T37" fmla="*/ 6 h 350"/>
                <a:gd name="T38" fmla="*/ 7 w 354"/>
                <a:gd name="T39" fmla="*/ 6 h 350"/>
                <a:gd name="T40" fmla="*/ 7 w 354"/>
                <a:gd name="T41" fmla="*/ 6 h 350"/>
                <a:gd name="T42" fmla="*/ 7 w 354"/>
                <a:gd name="T43" fmla="*/ 6 h 350"/>
                <a:gd name="T44" fmla="*/ 7 w 354"/>
                <a:gd name="T45" fmla="*/ 6 h 350"/>
                <a:gd name="T46" fmla="*/ 7 w 354"/>
                <a:gd name="T47" fmla="*/ 6 h 350"/>
                <a:gd name="T48" fmla="*/ 7 w 354"/>
                <a:gd name="T49" fmla="*/ 6 h 350"/>
                <a:gd name="T50" fmla="*/ 7 w 354"/>
                <a:gd name="T51" fmla="*/ 6 h 350"/>
                <a:gd name="T52" fmla="*/ 7 w 354"/>
                <a:gd name="T53" fmla="*/ 6 h 350"/>
                <a:gd name="T54" fmla="*/ 7 w 354"/>
                <a:gd name="T55" fmla="*/ 6 h 350"/>
                <a:gd name="T56" fmla="*/ 7 w 354"/>
                <a:gd name="T57" fmla="*/ 6 h 350"/>
                <a:gd name="T58" fmla="*/ 7 w 354"/>
                <a:gd name="T59" fmla="*/ 6 h 350"/>
                <a:gd name="T60" fmla="*/ 7 w 354"/>
                <a:gd name="T61" fmla="*/ 6 h 350"/>
                <a:gd name="T62" fmla="*/ 7 w 354"/>
                <a:gd name="T63" fmla="*/ 6 h 350"/>
                <a:gd name="T64" fmla="*/ 7 w 354"/>
                <a:gd name="T65" fmla="*/ 6 h 350"/>
                <a:gd name="T66" fmla="*/ 7 w 354"/>
                <a:gd name="T67" fmla="*/ 6 h 350"/>
                <a:gd name="T68" fmla="*/ 7 w 354"/>
                <a:gd name="T69" fmla="*/ 6 h 350"/>
                <a:gd name="T70" fmla="*/ 7 w 354"/>
                <a:gd name="T71" fmla="*/ 6 h 350"/>
                <a:gd name="T72" fmla="*/ 7 w 354"/>
                <a:gd name="T73" fmla="*/ 6 h 350"/>
                <a:gd name="T74" fmla="*/ 7 w 354"/>
                <a:gd name="T75" fmla="*/ 6 h 350"/>
                <a:gd name="T76" fmla="*/ 7 w 354"/>
                <a:gd name="T77" fmla="*/ 6 h 350"/>
                <a:gd name="T78" fmla="*/ 7 w 354"/>
                <a:gd name="T79" fmla="*/ 6 h 350"/>
                <a:gd name="T80" fmla="*/ 7 w 354"/>
                <a:gd name="T81" fmla="*/ 6 h 350"/>
                <a:gd name="T82" fmla="*/ 7 w 354"/>
                <a:gd name="T83" fmla="*/ 6 h 350"/>
                <a:gd name="T84" fmla="*/ 7 w 354"/>
                <a:gd name="T85" fmla="*/ 6 h 350"/>
                <a:gd name="T86" fmla="*/ 7 w 354"/>
                <a:gd name="T87" fmla="*/ 6 h 350"/>
                <a:gd name="T88" fmla="*/ 7 w 354"/>
                <a:gd name="T89" fmla="*/ 6 h 350"/>
                <a:gd name="T90" fmla="*/ 7 w 354"/>
                <a:gd name="T91" fmla="*/ 6 h 350"/>
                <a:gd name="T92" fmla="*/ 7 w 354"/>
                <a:gd name="T93" fmla="*/ 6 h 350"/>
                <a:gd name="T94" fmla="*/ 7 w 354"/>
                <a:gd name="T95" fmla="*/ 6 h 350"/>
                <a:gd name="T96" fmla="*/ 7 w 354"/>
                <a:gd name="T97" fmla="*/ 6 h 350"/>
                <a:gd name="T98" fmla="*/ 7 w 354"/>
                <a:gd name="T99" fmla="*/ 6 h 350"/>
                <a:gd name="T100" fmla="*/ 7 w 354"/>
                <a:gd name="T101" fmla="*/ 6 h 350"/>
                <a:gd name="T102" fmla="*/ 7 w 354"/>
                <a:gd name="T103" fmla="*/ 6 h 350"/>
                <a:gd name="T104" fmla="*/ 7 w 354"/>
                <a:gd name="T105" fmla="*/ 6 h 350"/>
                <a:gd name="T106" fmla="*/ 7 w 354"/>
                <a:gd name="T107" fmla="*/ 6 h 350"/>
                <a:gd name="T108" fmla="*/ 7 w 354"/>
                <a:gd name="T109" fmla="*/ 6 h 35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54"/>
                <a:gd name="T166" fmla="*/ 0 h 350"/>
                <a:gd name="T167" fmla="*/ 354 w 354"/>
                <a:gd name="T168" fmla="*/ 350 h 35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54" h="350">
                  <a:moveTo>
                    <a:pt x="120" y="2"/>
                  </a:moveTo>
                  <a:lnTo>
                    <a:pt x="118" y="0"/>
                  </a:lnTo>
                  <a:lnTo>
                    <a:pt x="112" y="6"/>
                  </a:lnTo>
                  <a:lnTo>
                    <a:pt x="116" y="16"/>
                  </a:lnTo>
                  <a:lnTo>
                    <a:pt x="106" y="24"/>
                  </a:lnTo>
                  <a:lnTo>
                    <a:pt x="120" y="32"/>
                  </a:lnTo>
                  <a:lnTo>
                    <a:pt x="114" y="68"/>
                  </a:lnTo>
                  <a:lnTo>
                    <a:pt x="110" y="76"/>
                  </a:lnTo>
                  <a:lnTo>
                    <a:pt x="110" y="84"/>
                  </a:lnTo>
                  <a:lnTo>
                    <a:pt x="112" y="90"/>
                  </a:lnTo>
                  <a:lnTo>
                    <a:pt x="114" y="100"/>
                  </a:lnTo>
                  <a:lnTo>
                    <a:pt x="106" y="108"/>
                  </a:lnTo>
                  <a:lnTo>
                    <a:pt x="102" y="110"/>
                  </a:lnTo>
                  <a:lnTo>
                    <a:pt x="88" y="128"/>
                  </a:lnTo>
                  <a:lnTo>
                    <a:pt x="86" y="130"/>
                  </a:lnTo>
                  <a:lnTo>
                    <a:pt x="78" y="134"/>
                  </a:lnTo>
                  <a:lnTo>
                    <a:pt x="70" y="132"/>
                  </a:lnTo>
                  <a:lnTo>
                    <a:pt x="64" y="138"/>
                  </a:lnTo>
                  <a:lnTo>
                    <a:pt x="64" y="142"/>
                  </a:lnTo>
                  <a:lnTo>
                    <a:pt x="58" y="150"/>
                  </a:lnTo>
                  <a:lnTo>
                    <a:pt x="50" y="166"/>
                  </a:lnTo>
                  <a:lnTo>
                    <a:pt x="52" y="178"/>
                  </a:lnTo>
                  <a:lnTo>
                    <a:pt x="44" y="188"/>
                  </a:lnTo>
                  <a:lnTo>
                    <a:pt x="36" y="176"/>
                  </a:lnTo>
                  <a:lnTo>
                    <a:pt x="30" y="176"/>
                  </a:lnTo>
                  <a:lnTo>
                    <a:pt x="24" y="200"/>
                  </a:lnTo>
                  <a:lnTo>
                    <a:pt x="24" y="212"/>
                  </a:lnTo>
                  <a:lnTo>
                    <a:pt x="24" y="222"/>
                  </a:lnTo>
                  <a:lnTo>
                    <a:pt x="18" y="226"/>
                  </a:lnTo>
                  <a:lnTo>
                    <a:pt x="10" y="240"/>
                  </a:lnTo>
                  <a:lnTo>
                    <a:pt x="0" y="240"/>
                  </a:lnTo>
                  <a:lnTo>
                    <a:pt x="2" y="254"/>
                  </a:lnTo>
                  <a:lnTo>
                    <a:pt x="2" y="262"/>
                  </a:lnTo>
                  <a:lnTo>
                    <a:pt x="2" y="268"/>
                  </a:lnTo>
                  <a:lnTo>
                    <a:pt x="4" y="274"/>
                  </a:lnTo>
                  <a:lnTo>
                    <a:pt x="20" y="294"/>
                  </a:lnTo>
                  <a:lnTo>
                    <a:pt x="30" y="310"/>
                  </a:lnTo>
                  <a:lnTo>
                    <a:pt x="32" y="312"/>
                  </a:lnTo>
                  <a:lnTo>
                    <a:pt x="36" y="312"/>
                  </a:lnTo>
                  <a:lnTo>
                    <a:pt x="44" y="314"/>
                  </a:lnTo>
                  <a:lnTo>
                    <a:pt x="46" y="318"/>
                  </a:lnTo>
                  <a:lnTo>
                    <a:pt x="48" y="318"/>
                  </a:lnTo>
                  <a:lnTo>
                    <a:pt x="54" y="322"/>
                  </a:lnTo>
                  <a:lnTo>
                    <a:pt x="60" y="322"/>
                  </a:lnTo>
                  <a:lnTo>
                    <a:pt x="62" y="324"/>
                  </a:lnTo>
                  <a:lnTo>
                    <a:pt x="60" y="332"/>
                  </a:lnTo>
                  <a:lnTo>
                    <a:pt x="70" y="344"/>
                  </a:lnTo>
                  <a:lnTo>
                    <a:pt x="88" y="350"/>
                  </a:lnTo>
                  <a:lnTo>
                    <a:pt x="96" y="350"/>
                  </a:lnTo>
                  <a:lnTo>
                    <a:pt x="106" y="344"/>
                  </a:lnTo>
                  <a:lnTo>
                    <a:pt x="106" y="338"/>
                  </a:lnTo>
                  <a:lnTo>
                    <a:pt x="112" y="334"/>
                  </a:lnTo>
                  <a:lnTo>
                    <a:pt x="120" y="340"/>
                  </a:lnTo>
                  <a:lnTo>
                    <a:pt x="122" y="342"/>
                  </a:lnTo>
                  <a:lnTo>
                    <a:pt x="128" y="340"/>
                  </a:lnTo>
                  <a:lnTo>
                    <a:pt x="148" y="332"/>
                  </a:lnTo>
                  <a:lnTo>
                    <a:pt x="152" y="320"/>
                  </a:lnTo>
                  <a:lnTo>
                    <a:pt x="154" y="320"/>
                  </a:lnTo>
                  <a:lnTo>
                    <a:pt x="158" y="324"/>
                  </a:lnTo>
                  <a:lnTo>
                    <a:pt x="174" y="310"/>
                  </a:lnTo>
                  <a:lnTo>
                    <a:pt x="180" y="314"/>
                  </a:lnTo>
                  <a:lnTo>
                    <a:pt x="192" y="296"/>
                  </a:lnTo>
                  <a:lnTo>
                    <a:pt x="188" y="290"/>
                  </a:lnTo>
                  <a:lnTo>
                    <a:pt x="190" y="278"/>
                  </a:lnTo>
                  <a:lnTo>
                    <a:pt x="204" y="254"/>
                  </a:lnTo>
                  <a:lnTo>
                    <a:pt x="220" y="188"/>
                  </a:lnTo>
                  <a:lnTo>
                    <a:pt x="224" y="188"/>
                  </a:lnTo>
                  <a:lnTo>
                    <a:pt x="234" y="194"/>
                  </a:lnTo>
                  <a:lnTo>
                    <a:pt x="234" y="198"/>
                  </a:lnTo>
                  <a:lnTo>
                    <a:pt x="240" y="202"/>
                  </a:lnTo>
                  <a:lnTo>
                    <a:pt x="250" y="200"/>
                  </a:lnTo>
                  <a:lnTo>
                    <a:pt x="256" y="190"/>
                  </a:lnTo>
                  <a:lnTo>
                    <a:pt x="262" y="164"/>
                  </a:lnTo>
                  <a:lnTo>
                    <a:pt x="268" y="156"/>
                  </a:lnTo>
                  <a:lnTo>
                    <a:pt x="278" y="160"/>
                  </a:lnTo>
                  <a:lnTo>
                    <a:pt x="284" y="146"/>
                  </a:lnTo>
                  <a:lnTo>
                    <a:pt x="290" y="142"/>
                  </a:lnTo>
                  <a:lnTo>
                    <a:pt x="294" y="136"/>
                  </a:lnTo>
                  <a:lnTo>
                    <a:pt x="300" y="122"/>
                  </a:lnTo>
                  <a:lnTo>
                    <a:pt x="304" y="120"/>
                  </a:lnTo>
                  <a:lnTo>
                    <a:pt x="304" y="116"/>
                  </a:lnTo>
                  <a:lnTo>
                    <a:pt x="302" y="114"/>
                  </a:lnTo>
                  <a:lnTo>
                    <a:pt x="302" y="94"/>
                  </a:lnTo>
                  <a:lnTo>
                    <a:pt x="304" y="90"/>
                  </a:lnTo>
                  <a:lnTo>
                    <a:pt x="308" y="88"/>
                  </a:lnTo>
                  <a:lnTo>
                    <a:pt x="344" y="110"/>
                  </a:lnTo>
                  <a:lnTo>
                    <a:pt x="348" y="112"/>
                  </a:lnTo>
                  <a:lnTo>
                    <a:pt x="350" y="110"/>
                  </a:lnTo>
                  <a:lnTo>
                    <a:pt x="354" y="92"/>
                  </a:lnTo>
                  <a:lnTo>
                    <a:pt x="346" y="74"/>
                  </a:lnTo>
                  <a:lnTo>
                    <a:pt x="342" y="72"/>
                  </a:lnTo>
                  <a:lnTo>
                    <a:pt x="340" y="64"/>
                  </a:lnTo>
                  <a:lnTo>
                    <a:pt x="332" y="68"/>
                  </a:lnTo>
                  <a:lnTo>
                    <a:pt x="326" y="66"/>
                  </a:lnTo>
                  <a:lnTo>
                    <a:pt x="320" y="64"/>
                  </a:lnTo>
                  <a:lnTo>
                    <a:pt x="296" y="72"/>
                  </a:lnTo>
                  <a:lnTo>
                    <a:pt x="294" y="78"/>
                  </a:lnTo>
                  <a:lnTo>
                    <a:pt x="284" y="82"/>
                  </a:lnTo>
                  <a:lnTo>
                    <a:pt x="274" y="80"/>
                  </a:lnTo>
                  <a:lnTo>
                    <a:pt x="270" y="74"/>
                  </a:lnTo>
                  <a:lnTo>
                    <a:pt x="266" y="84"/>
                  </a:lnTo>
                  <a:lnTo>
                    <a:pt x="260" y="88"/>
                  </a:lnTo>
                  <a:lnTo>
                    <a:pt x="254" y="96"/>
                  </a:lnTo>
                  <a:lnTo>
                    <a:pt x="248" y="98"/>
                  </a:lnTo>
                  <a:lnTo>
                    <a:pt x="232" y="116"/>
                  </a:lnTo>
                  <a:lnTo>
                    <a:pt x="228" y="118"/>
                  </a:lnTo>
                  <a:lnTo>
                    <a:pt x="224" y="126"/>
                  </a:lnTo>
                  <a:lnTo>
                    <a:pt x="212" y="74"/>
                  </a:lnTo>
                  <a:lnTo>
                    <a:pt x="136" y="90"/>
                  </a:lnTo>
                  <a:lnTo>
                    <a:pt x="120" y="2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30" name="Freeform 61"/>
            <p:cNvSpPr>
              <a:spLocks/>
            </p:cNvSpPr>
            <p:nvPr/>
          </p:nvSpPr>
          <p:spPr bwMode="grayWhite">
            <a:xfrm>
              <a:off x="4540" y="1608"/>
              <a:ext cx="125" cy="122"/>
            </a:xfrm>
            <a:custGeom>
              <a:avLst/>
              <a:gdLst>
                <a:gd name="T0" fmla="*/ 0 w 134"/>
                <a:gd name="T1" fmla="*/ 5 h 134"/>
                <a:gd name="T2" fmla="*/ 7 w 134"/>
                <a:gd name="T3" fmla="*/ 5 h 134"/>
                <a:gd name="T4" fmla="*/ 7 w 134"/>
                <a:gd name="T5" fmla="*/ 5 h 134"/>
                <a:gd name="T6" fmla="*/ 7 w 134"/>
                <a:gd name="T7" fmla="*/ 5 h 134"/>
                <a:gd name="T8" fmla="*/ 7 w 134"/>
                <a:gd name="T9" fmla="*/ 5 h 134"/>
                <a:gd name="T10" fmla="*/ 7 w 134"/>
                <a:gd name="T11" fmla="*/ 0 h 134"/>
                <a:gd name="T12" fmla="*/ 7 w 134"/>
                <a:gd name="T13" fmla="*/ 5 h 134"/>
                <a:gd name="T14" fmla="*/ 7 w 134"/>
                <a:gd name="T15" fmla="*/ 5 h 134"/>
                <a:gd name="T16" fmla="*/ 7 w 134"/>
                <a:gd name="T17" fmla="*/ 5 h 134"/>
                <a:gd name="T18" fmla="*/ 7 w 134"/>
                <a:gd name="T19" fmla="*/ 5 h 134"/>
                <a:gd name="T20" fmla="*/ 7 w 134"/>
                <a:gd name="T21" fmla="*/ 5 h 134"/>
                <a:gd name="T22" fmla="*/ 7 w 134"/>
                <a:gd name="T23" fmla="*/ 5 h 134"/>
                <a:gd name="T24" fmla="*/ 7 w 134"/>
                <a:gd name="T25" fmla="*/ 5 h 134"/>
                <a:gd name="T26" fmla="*/ 7 w 134"/>
                <a:gd name="T27" fmla="*/ 5 h 134"/>
                <a:gd name="T28" fmla="*/ 7 w 134"/>
                <a:gd name="T29" fmla="*/ 5 h 134"/>
                <a:gd name="T30" fmla="*/ 7 w 134"/>
                <a:gd name="T31" fmla="*/ 5 h 134"/>
                <a:gd name="T32" fmla="*/ 7 w 134"/>
                <a:gd name="T33" fmla="*/ 5 h 134"/>
                <a:gd name="T34" fmla="*/ 7 w 134"/>
                <a:gd name="T35" fmla="*/ 5 h 134"/>
                <a:gd name="T36" fmla="*/ 7 w 134"/>
                <a:gd name="T37" fmla="*/ 5 h 134"/>
                <a:gd name="T38" fmla="*/ 7 w 134"/>
                <a:gd name="T39" fmla="*/ 5 h 134"/>
                <a:gd name="T40" fmla="*/ 7 w 134"/>
                <a:gd name="T41" fmla="*/ 5 h 134"/>
                <a:gd name="T42" fmla="*/ 7 w 134"/>
                <a:gd name="T43" fmla="*/ 5 h 134"/>
                <a:gd name="T44" fmla="*/ 7 w 134"/>
                <a:gd name="T45" fmla="*/ 5 h 134"/>
                <a:gd name="T46" fmla="*/ 2 w 134"/>
                <a:gd name="T47" fmla="*/ 5 h 134"/>
                <a:gd name="T48" fmla="*/ 7 w 134"/>
                <a:gd name="T49" fmla="*/ 5 h 134"/>
                <a:gd name="T50" fmla="*/ 7 w 134"/>
                <a:gd name="T51" fmla="*/ 5 h 134"/>
                <a:gd name="T52" fmla="*/ 7 w 134"/>
                <a:gd name="T53" fmla="*/ 5 h 134"/>
                <a:gd name="T54" fmla="*/ 0 w 134"/>
                <a:gd name="T55" fmla="*/ 5 h 1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4"/>
                <a:gd name="T85" fmla="*/ 0 h 134"/>
                <a:gd name="T86" fmla="*/ 134 w 134"/>
                <a:gd name="T87" fmla="*/ 134 h 1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4" h="134">
                  <a:moveTo>
                    <a:pt x="0" y="30"/>
                  </a:moveTo>
                  <a:lnTo>
                    <a:pt x="46" y="18"/>
                  </a:lnTo>
                  <a:lnTo>
                    <a:pt x="50" y="24"/>
                  </a:lnTo>
                  <a:lnTo>
                    <a:pt x="50" y="22"/>
                  </a:lnTo>
                  <a:lnTo>
                    <a:pt x="52" y="18"/>
                  </a:lnTo>
                  <a:lnTo>
                    <a:pt x="120" y="0"/>
                  </a:lnTo>
                  <a:lnTo>
                    <a:pt x="134" y="56"/>
                  </a:lnTo>
                  <a:lnTo>
                    <a:pt x="132" y="62"/>
                  </a:lnTo>
                  <a:lnTo>
                    <a:pt x="132" y="64"/>
                  </a:lnTo>
                  <a:lnTo>
                    <a:pt x="132" y="68"/>
                  </a:lnTo>
                  <a:lnTo>
                    <a:pt x="132" y="70"/>
                  </a:lnTo>
                  <a:lnTo>
                    <a:pt x="124" y="70"/>
                  </a:lnTo>
                  <a:lnTo>
                    <a:pt x="102" y="80"/>
                  </a:lnTo>
                  <a:lnTo>
                    <a:pt x="96" y="80"/>
                  </a:lnTo>
                  <a:lnTo>
                    <a:pt x="94" y="82"/>
                  </a:lnTo>
                  <a:lnTo>
                    <a:pt x="92" y="86"/>
                  </a:lnTo>
                  <a:lnTo>
                    <a:pt x="92" y="88"/>
                  </a:lnTo>
                  <a:lnTo>
                    <a:pt x="78" y="90"/>
                  </a:lnTo>
                  <a:lnTo>
                    <a:pt x="60" y="98"/>
                  </a:lnTo>
                  <a:lnTo>
                    <a:pt x="58" y="94"/>
                  </a:lnTo>
                  <a:lnTo>
                    <a:pt x="46" y="106"/>
                  </a:lnTo>
                  <a:lnTo>
                    <a:pt x="20" y="128"/>
                  </a:lnTo>
                  <a:lnTo>
                    <a:pt x="10" y="134"/>
                  </a:lnTo>
                  <a:lnTo>
                    <a:pt x="2" y="126"/>
                  </a:lnTo>
                  <a:lnTo>
                    <a:pt x="14" y="114"/>
                  </a:lnTo>
                  <a:lnTo>
                    <a:pt x="14" y="110"/>
                  </a:lnTo>
                  <a:lnTo>
                    <a:pt x="10" y="10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20"/>
            <p:cNvSpPr>
              <a:spLocks/>
            </p:cNvSpPr>
            <p:nvPr/>
          </p:nvSpPr>
          <p:spPr bwMode="grayWhite">
            <a:xfrm>
              <a:off x="3162" y="2650"/>
              <a:ext cx="418" cy="360"/>
            </a:xfrm>
            <a:custGeom>
              <a:avLst/>
              <a:gdLst>
                <a:gd name="T0" fmla="*/ 7 w 448"/>
                <a:gd name="T1" fmla="*/ 6 h 388"/>
                <a:gd name="T2" fmla="*/ 7 w 448"/>
                <a:gd name="T3" fmla="*/ 6 h 388"/>
                <a:gd name="T4" fmla="*/ 7 w 448"/>
                <a:gd name="T5" fmla="*/ 6 h 388"/>
                <a:gd name="T6" fmla="*/ 7 w 448"/>
                <a:gd name="T7" fmla="*/ 6 h 388"/>
                <a:gd name="T8" fmla="*/ 7 w 448"/>
                <a:gd name="T9" fmla="*/ 6 h 388"/>
                <a:gd name="T10" fmla="*/ 7 w 448"/>
                <a:gd name="T11" fmla="*/ 6 h 388"/>
                <a:gd name="T12" fmla="*/ 7 w 448"/>
                <a:gd name="T13" fmla="*/ 6 h 388"/>
                <a:gd name="T14" fmla="*/ 7 w 448"/>
                <a:gd name="T15" fmla="*/ 6 h 388"/>
                <a:gd name="T16" fmla="*/ 7 w 448"/>
                <a:gd name="T17" fmla="*/ 6 h 388"/>
                <a:gd name="T18" fmla="*/ 7 w 448"/>
                <a:gd name="T19" fmla="*/ 6 h 388"/>
                <a:gd name="T20" fmla="*/ 7 w 448"/>
                <a:gd name="T21" fmla="*/ 6 h 388"/>
                <a:gd name="T22" fmla="*/ 7 w 448"/>
                <a:gd name="T23" fmla="*/ 6 h 388"/>
                <a:gd name="T24" fmla="*/ 7 w 448"/>
                <a:gd name="T25" fmla="*/ 6 h 388"/>
                <a:gd name="T26" fmla="*/ 7 w 448"/>
                <a:gd name="T27" fmla="*/ 6 h 388"/>
                <a:gd name="T28" fmla="*/ 7 w 448"/>
                <a:gd name="T29" fmla="*/ 6 h 388"/>
                <a:gd name="T30" fmla="*/ 7 w 448"/>
                <a:gd name="T31" fmla="*/ 6 h 388"/>
                <a:gd name="T32" fmla="*/ 7 w 448"/>
                <a:gd name="T33" fmla="*/ 6 h 388"/>
                <a:gd name="T34" fmla="*/ 7 w 448"/>
                <a:gd name="T35" fmla="*/ 6 h 388"/>
                <a:gd name="T36" fmla="*/ 7 w 448"/>
                <a:gd name="T37" fmla="*/ 6 h 388"/>
                <a:gd name="T38" fmla="*/ 7 w 448"/>
                <a:gd name="T39" fmla="*/ 6 h 388"/>
                <a:gd name="T40" fmla="*/ 7 w 448"/>
                <a:gd name="T41" fmla="*/ 6 h 388"/>
                <a:gd name="T42" fmla="*/ 7 w 448"/>
                <a:gd name="T43" fmla="*/ 6 h 388"/>
                <a:gd name="T44" fmla="*/ 7 w 448"/>
                <a:gd name="T45" fmla="*/ 6 h 388"/>
                <a:gd name="T46" fmla="*/ 7 w 448"/>
                <a:gd name="T47" fmla="*/ 6 h 388"/>
                <a:gd name="T48" fmla="*/ 7 w 448"/>
                <a:gd name="T49" fmla="*/ 6 h 388"/>
                <a:gd name="T50" fmla="*/ 7 w 448"/>
                <a:gd name="T51" fmla="*/ 6 h 388"/>
                <a:gd name="T52" fmla="*/ 7 w 448"/>
                <a:gd name="T53" fmla="*/ 6 h 388"/>
                <a:gd name="T54" fmla="*/ 7 w 448"/>
                <a:gd name="T55" fmla="*/ 6 h 388"/>
                <a:gd name="T56" fmla="*/ 7 w 448"/>
                <a:gd name="T57" fmla="*/ 6 h 388"/>
                <a:gd name="T58" fmla="*/ 7 w 448"/>
                <a:gd name="T59" fmla="*/ 6 h 388"/>
                <a:gd name="T60" fmla="*/ 7 w 448"/>
                <a:gd name="T61" fmla="*/ 6 h 388"/>
                <a:gd name="T62" fmla="*/ 7 w 448"/>
                <a:gd name="T63" fmla="*/ 6 h 388"/>
                <a:gd name="T64" fmla="*/ 7 w 448"/>
                <a:gd name="T65" fmla="*/ 6 h 388"/>
                <a:gd name="T66" fmla="*/ 7 w 448"/>
                <a:gd name="T67" fmla="*/ 6 h 388"/>
                <a:gd name="T68" fmla="*/ 7 w 448"/>
                <a:gd name="T69" fmla="*/ 6 h 388"/>
                <a:gd name="T70" fmla="*/ 7 w 448"/>
                <a:gd name="T71" fmla="*/ 6 h 388"/>
                <a:gd name="T72" fmla="*/ 7 w 448"/>
                <a:gd name="T73" fmla="*/ 6 h 388"/>
                <a:gd name="T74" fmla="*/ 7 w 448"/>
                <a:gd name="T75" fmla="*/ 6 h 388"/>
                <a:gd name="T76" fmla="*/ 7 w 448"/>
                <a:gd name="T77" fmla="*/ 6 h 388"/>
                <a:gd name="T78" fmla="*/ 7 w 448"/>
                <a:gd name="T79" fmla="*/ 6 h 388"/>
                <a:gd name="T80" fmla="*/ 7 w 448"/>
                <a:gd name="T81" fmla="*/ 6 h 388"/>
                <a:gd name="T82" fmla="*/ 6 w 448"/>
                <a:gd name="T83" fmla="*/ 6 h 38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8"/>
                <a:gd name="T127" fmla="*/ 0 h 388"/>
                <a:gd name="T128" fmla="*/ 448 w 448"/>
                <a:gd name="T129" fmla="*/ 388 h 38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8" h="388">
                  <a:moveTo>
                    <a:pt x="0" y="6"/>
                  </a:moveTo>
                  <a:lnTo>
                    <a:pt x="240" y="0"/>
                  </a:lnTo>
                  <a:lnTo>
                    <a:pt x="240" y="8"/>
                  </a:lnTo>
                  <a:lnTo>
                    <a:pt x="250" y="28"/>
                  </a:lnTo>
                  <a:lnTo>
                    <a:pt x="250" y="46"/>
                  </a:lnTo>
                  <a:lnTo>
                    <a:pt x="256" y="58"/>
                  </a:lnTo>
                  <a:lnTo>
                    <a:pt x="262" y="62"/>
                  </a:lnTo>
                  <a:lnTo>
                    <a:pt x="262" y="72"/>
                  </a:lnTo>
                  <a:lnTo>
                    <a:pt x="252" y="78"/>
                  </a:lnTo>
                  <a:lnTo>
                    <a:pt x="248" y="82"/>
                  </a:lnTo>
                  <a:lnTo>
                    <a:pt x="244" y="102"/>
                  </a:lnTo>
                  <a:lnTo>
                    <a:pt x="228" y="126"/>
                  </a:lnTo>
                  <a:lnTo>
                    <a:pt x="214" y="168"/>
                  </a:lnTo>
                  <a:lnTo>
                    <a:pt x="214" y="198"/>
                  </a:lnTo>
                  <a:lnTo>
                    <a:pt x="368" y="192"/>
                  </a:lnTo>
                  <a:lnTo>
                    <a:pt x="372" y="198"/>
                  </a:lnTo>
                  <a:lnTo>
                    <a:pt x="368" y="212"/>
                  </a:lnTo>
                  <a:lnTo>
                    <a:pt x="368" y="234"/>
                  </a:lnTo>
                  <a:lnTo>
                    <a:pt x="386" y="250"/>
                  </a:lnTo>
                  <a:lnTo>
                    <a:pt x="388" y="270"/>
                  </a:lnTo>
                  <a:lnTo>
                    <a:pt x="366" y="266"/>
                  </a:lnTo>
                  <a:lnTo>
                    <a:pt x="346" y="256"/>
                  </a:lnTo>
                  <a:lnTo>
                    <a:pt x="342" y="254"/>
                  </a:lnTo>
                  <a:lnTo>
                    <a:pt x="334" y="258"/>
                  </a:lnTo>
                  <a:lnTo>
                    <a:pt x="320" y="272"/>
                  </a:lnTo>
                  <a:lnTo>
                    <a:pt x="320" y="278"/>
                  </a:lnTo>
                  <a:lnTo>
                    <a:pt x="326" y="286"/>
                  </a:lnTo>
                  <a:lnTo>
                    <a:pt x="334" y="288"/>
                  </a:lnTo>
                  <a:lnTo>
                    <a:pt x="350" y="286"/>
                  </a:lnTo>
                  <a:lnTo>
                    <a:pt x="360" y="280"/>
                  </a:lnTo>
                  <a:lnTo>
                    <a:pt x="366" y="276"/>
                  </a:lnTo>
                  <a:lnTo>
                    <a:pt x="376" y="278"/>
                  </a:lnTo>
                  <a:lnTo>
                    <a:pt x="382" y="276"/>
                  </a:lnTo>
                  <a:lnTo>
                    <a:pt x="382" y="280"/>
                  </a:lnTo>
                  <a:lnTo>
                    <a:pt x="380" y="284"/>
                  </a:lnTo>
                  <a:lnTo>
                    <a:pt x="374" y="290"/>
                  </a:lnTo>
                  <a:lnTo>
                    <a:pt x="374" y="296"/>
                  </a:lnTo>
                  <a:lnTo>
                    <a:pt x="380" y="300"/>
                  </a:lnTo>
                  <a:lnTo>
                    <a:pt x="386" y="300"/>
                  </a:lnTo>
                  <a:lnTo>
                    <a:pt x="390" y="296"/>
                  </a:lnTo>
                  <a:lnTo>
                    <a:pt x="398" y="284"/>
                  </a:lnTo>
                  <a:lnTo>
                    <a:pt x="414" y="278"/>
                  </a:lnTo>
                  <a:lnTo>
                    <a:pt x="420" y="274"/>
                  </a:lnTo>
                  <a:lnTo>
                    <a:pt x="424" y="274"/>
                  </a:lnTo>
                  <a:lnTo>
                    <a:pt x="428" y="280"/>
                  </a:lnTo>
                  <a:lnTo>
                    <a:pt x="426" y="286"/>
                  </a:lnTo>
                  <a:lnTo>
                    <a:pt x="428" y="290"/>
                  </a:lnTo>
                  <a:lnTo>
                    <a:pt x="426" y="296"/>
                  </a:lnTo>
                  <a:lnTo>
                    <a:pt x="420" y="302"/>
                  </a:lnTo>
                  <a:lnTo>
                    <a:pt x="406" y="318"/>
                  </a:lnTo>
                  <a:lnTo>
                    <a:pt x="394" y="328"/>
                  </a:lnTo>
                  <a:lnTo>
                    <a:pt x="394" y="336"/>
                  </a:lnTo>
                  <a:lnTo>
                    <a:pt x="398" y="344"/>
                  </a:lnTo>
                  <a:lnTo>
                    <a:pt x="414" y="354"/>
                  </a:lnTo>
                  <a:lnTo>
                    <a:pt x="444" y="366"/>
                  </a:lnTo>
                  <a:lnTo>
                    <a:pt x="448" y="370"/>
                  </a:lnTo>
                  <a:lnTo>
                    <a:pt x="444" y="378"/>
                  </a:lnTo>
                  <a:lnTo>
                    <a:pt x="440" y="380"/>
                  </a:lnTo>
                  <a:lnTo>
                    <a:pt x="416" y="388"/>
                  </a:lnTo>
                  <a:lnTo>
                    <a:pt x="414" y="370"/>
                  </a:lnTo>
                  <a:lnTo>
                    <a:pt x="400" y="364"/>
                  </a:lnTo>
                  <a:lnTo>
                    <a:pt x="376" y="354"/>
                  </a:lnTo>
                  <a:lnTo>
                    <a:pt x="372" y="346"/>
                  </a:lnTo>
                  <a:lnTo>
                    <a:pt x="366" y="342"/>
                  </a:lnTo>
                  <a:lnTo>
                    <a:pt x="360" y="346"/>
                  </a:lnTo>
                  <a:lnTo>
                    <a:pt x="356" y="364"/>
                  </a:lnTo>
                  <a:lnTo>
                    <a:pt x="360" y="366"/>
                  </a:lnTo>
                  <a:lnTo>
                    <a:pt x="360" y="370"/>
                  </a:lnTo>
                  <a:lnTo>
                    <a:pt x="346" y="380"/>
                  </a:lnTo>
                  <a:lnTo>
                    <a:pt x="342" y="378"/>
                  </a:lnTo>
                  <a:lnTo>
                    <a:pt x="334" y="368"/>
                  </a:lnTo>
                  <a:lnTo>
                    <a:pt x="330" y="368"/>
                  </a:lnTo>
                  <a:lnTo>
                    <a:pt x="322" y="370"/>
                  </a:lnTo>
                  <a:lnTo>
                    <a:pt x="318" y="366"/>
                  </a:lnTo>
                  <a:lnTo>
                    <a:pt x="314" y="368"/>
                  </a:lnTo>
                  <a:lnTo>
                    <a:pt x="302" y="380"/>
                  </a:lnTo>
                  <a:lnTo>
                    <a:pt x="288" y="380"/>
                  </a:lnTo>
                  <a:lnTo>
                    <a:pt x="284" y="376"/>
                  </a:lnTo>
                  <a:lnTo>
                    <a:pt x="270" y="374"/>
                  </a:lnTo>
                  <a:lnTo>
                    <a:pt x="250" y="348"/>
                  </a:lnTo>
                  <a:lnTo>
                    <a:pt x="238" y="346"/>
                  </a:lnTo>
                  <a:lnTo>
                    <a:pt x="226" y="342"/>
                  </a:lnTo>
                  <a:lnTo>
                    <a:pt x="222" y="334"/>
                  </a:lnTo>
                  <a:lnTo>
                    <a:pt x="220" y="332"/>
                  </a:lnTo>
                  <a:lnTo>
                    <a:pt x="216" y="332"/>
                  </a:lnTo>
                  <a:lnTo>
                    <a:pt x="216" y="330"/>
                  </a:lnTo>
                  <a:lnTo>
                    <a:pt x="216" y="326"/>
                  </a:lnTo>
                  <a:lnTo>
                    <a:pt x="212" y="324"/>
                  </a:lnTo>
                  <a:lnTo>
                    <a:pt x="208" y="326"/>
                  </a:lnTo>
                  <a:lnTo>
                    <a:pt x="198" y="324"/>
                  </a:lnTo>
                  <a:lnTo>
                    <a:pt x="198" y="322"/>
                  </a:lnTo>
                  <a:lnTo>
                    <a:pt x="196" y="316"/>
                  </a:lnTo>
                  <a:lnTo>
                    <a:pt x="190" y="316"/>
                  </a:lnTo>
                  <a:lnTo>
                    <a:pt x="174" y="330"/>
                  </a:lnTo>
                  <a:lnTo>
                    <a:pt x="182" y="340"/>
                  </a:lnTo>
                  <a:lnTo>
                    <a:pt x="178" y="342"/>
                  </a:lnTo>
                  <a:lnTo>
                    <a:pt x="152" y="344"/>
                  </a:lnTo>
                  <a:lnTo>
                    <a:pt x="108" y="334"/>
                  </a:lnTo>
                  <a:lnTo>
                    <a:pt x="82" y="326"/>
                  </a:lnTo>
                  <a:lnTo>
                    <a:pt x="24" y="334"/>
                  </a:lnTo>
                  <a:lnTo>
                    <a:pt x="20" y="330"/>
                  </a:lnTo>
                  <a:lnTo>
                    <a:pt x="18" y="324"/>
                  </a:lnTo>
                  <a:lnTo>
                    <a:pt x="22" y="320"/>
                  </a:lnTo>
                  <a:lnTo>
                    <a:pt x="24" y="314"/>
                  </a:lnTo>
                  <a:lnTo>
                    <a:pt x="30" y="308"/>
                  </a:lnTo>
                  <a:lnTo>
                    <a:pt x="36" y="286"/>
                  </a:lnTo>
                  <a:lnTo>
                    <a:pt x="32" y="278"/>
                  </a:lnTo>
                  <a:lnTo>
                    <a:pt x="32" y="270"/>
                  </a:lnTo>
                  <a:lnTo>
                    <a:pt x="34" y="266"/>
                  </a:lnTo>
                  <a:lnTo>
                    <a:pt x="32" y="260"/>
                  </a:lnTo>
                  <a:lnTo>
                    <a:pt x="36" y="248"/>
                  </a:lnTo>
                  <a:lnTo>
                    <a:pt x="42" y="242"/>
                  </a:lnTo>
                  <a:lnTo>
                    <a:pt x="44" y="232"/>
                  </a:lnTo>
                  <a:lnTo>
                    <a:pt x="48" y="214"/>
                  </a:lnTo>
                  <a:lnTo>
                    <a:pt x="48" y="204"/>
                  </a:lnTo>
                  <a:lnTo>
                    <a:pt x="44" y="188"/>
                  </a:lnTo>
                  <a:lnTo>
                    <a:pt x="38" y="178"/>
                  </a:lnTo>
                  <a:lnTo>
                    <a:pt x="36" y="176"/>
                  </a:lnTo>
                  <a:lnTo>
                    <a:pt x="36" y="170"/>
                  </a:lnTo>
                  <a:lnTo>
                    <a:pt x="34" y="166"/>
                  </a:lnTo>
                  <a:lnTo>
                    <a:pt x="30" y="156"/>
                  </a:lnTo>
                  <a:lnTo>
                    <a:pt x="24" y="152"/>
                  </a:lnTo>
                  <a:lnTo>
                    <a:pt x="22" y="148"/>
                  </a:lnTo>
                  <a:lnTo>
                    <a:pt x="26" y="138"/>
                  </a:lnTo>
                  <a:lnTo>
                    <a:pt x="18" y="124"/>
                  </a:lnTo>
                  <a:lnTo>
                    <a:pt x="6" y="112"/>
                  </a:lnTo>
                  <a:lnTo>
                    <a:pt x="2" y="10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ADEDA"/>
            </a:solidFill>
            <a:ln w="6350" cmpd="sng">
              <a:solidFill>
                <a:srgbClr val="50A69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39" name="Rectangle 62"/>
          <p:cNvSpPr>
            <a:spLocks noChangeArrowheads="1"/>
          </p:cNvSpPr>
          <p:nvPr/>
        </p:nvSpPr>
        <p:spPr bwMode="auto">
          <a:xfrm>
            <a:off x="0" y="6578600"/>
            <a:ext cx="7569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Source: American Tort Reform Association; Insurance Information Institute</a:t>
            </a: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2426633" y="4075019"/>
            <a:ext cx="212725" cy="212725"/>
            <a:chOff x="3300" y="3702"/>
            <a:chExt cx="162" cy="162"/>
          </a:xfrm>
        </p:grpSpPr>
        <p:sp>
          <p:nvSpPr>
            <p:cNvPr id="146475" name="Oval 64"/>
            <p:cNvSpPr>
              <a:spLocks noChangeArrowheads="1"/>
            </p:cNvSpPr>
            <p:nvPr/>
          </p:nvSpPr>
          <p:spPr bwMode="auto">
            <a:xfrm>
              <a:off x="3300" y="3702"/>
              <a:ext cx="162" cy="1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1745" name="AutoShape 65"/>
            <p:cNvSpPr>
              <a:spLocks noChangeArrowheads="1"/>
            </p:cNvSpPr>
            <p:nvPr/>
          </p:nvSpPr>
          <p:spPr bwMode="auto">
            <a:xfrm>
              <a:off x="3315" y="3717"/>
              <a:ext cx="133" cy="127"/>
            </a:xfrm>
            <a:prstGeom prst="star5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7153275" y="3568700"/>
            <a:ext cx="212725" cy="212725"/>
            <a:chOff x="3300" y="3702"/>
            <a:chExt cx="162" cy="162"/>
          </a:xfrm>
        </p:grpSpPr>
        <p:sp>
          <p:nvSpPr>
            <p:cNvPr id="146473" name="Oval 67"/>
            <p:cNvSpPr>
              <a:spLocks noChangeArrowheads="1"/>
            </p:cNvSpPr>
            <p:nvPr/>
          </p:nvSpPr>
          <p:spPr bwMode="auto">
            <a:xfrm>
              <a:off x="3300" y="3702"/>
              <a:ext cx="162" cy="1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1748" name="AutoShape 68"/>
            <p:cNvSpPr>
              <a:spLocks noChangeArrowheads="1"/>
            </p:cNvSpPr>
            <p:nvPr/>
          </p:nvSpPr>
          <p:spPr bwMode="auto">
            <a:xfrm>
              <a:off x="3315" y="3717"/>
              <a:ext cx="133" cy="127"/>
            </a:xfrm>
            <a:prstGeom prst="star5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6133540" y="3536483"/>
            <a:ext cx="212725" cy="212725"/>
            <a:chOff x="3300" y="3702"/>
            <a:chExt cx="162" cy="162"/>
          </a:xfrm>
        </p:grpSpPr>
        <p:sp>
          <p:nvSpPr>
            <p:cNvPr id="146469" name="Oval 76"/>
            <p:cNvSpPr>
              <a:spLocks noChangeArrowheads="1"/>
            </p:cNvSpPr>
            <p:nvPr/>
          </p:nvSpPr>
          <p:spPr bwMode="auto">
            <a:xfrm>
              <a:off x="3300" y="3702"/>
              <a:ext cx="162" cy="1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1757" name="AutoShape 77"/>
            <p:cNvSpPr>
              <a:spLocks noChangeArrowheads="1"/>
            </p:cNvSpPr>
            <p:nvPr/>
          </p:nvSpPr>
          <p:spPr bwMode="auto">
            <a:xfrm>
              <a:off x="3315" y="3717"/>
              <a:ext cx="133" cy="127"/>
            </a:xfrm>
            <a:prstGeom prst="star5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7909748" y="2899031"/>
            <a:ext cx="212725" cy="212725"/>
            <a:chOff x="3300" y="3702"/>
            <a:chExt cx="162" cy="162"/>
          </a:xfrm>
        </p:grpSpPr>
        <p:sp>
          <p:nvSpPr>
            <p:cNvPr id="146467" name="Oval 82"/>
            <p:cNvSpPr>
              <a:spLocks noChangeArrowheads="1"/>
            </p:cNvSpPr>
            <p:nvPr/>
          </p:nvSpPr>
          <p:spPr bwMode="auto">
            <a:xfrm>
              <a:off x="3300" y="3702"/>
              <a:ext cx="162" cy="1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1763" name="AutoShape 83"/>
            <p:cNvSpPr>
              <a:spLocks noChangeArrowheads="1"/>
            </p:cNvSpPr>
            <p:nvPr/>
          </p:nvSpPr>
          <p:spPr bwMode="auto">
            <a:xfrm>
              <a:off x="3315" y="3717"/>
              <a:ext cx="133" cy="127"/>
            </a:xfrm>
            <a:prstGeom prst="star5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6448" name="Line 90"/>
          <p:cNvSpPr>
            <a:spLocks noChangeShapeType="1"/>
          </p:cNvSpPr>
          <p:nvPr/>
        </p:nvSpPr>
        <p:spPr bwMode="auto">
          <a:xfrm>
            <a:off x="7259638" y="1539875"/>
            <a:ext cx="0" cy="2003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91771" name="Rectangle 91"/>
          <p:cNvSpPr>
            <a:spLocks noChangeArrowheads="1"/>
          </p:cNvSpPr>
          <p:nvPr/>
        </p:nvSpPr>
        <p:spPr bwMode="blackWhite">
          <a:xfrm>
            <a:off x="5881688" y="1206500"/>
            <a:ext cx="1444625" cy="469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1600" b="1" i="1">
                <a:solidFill>
                  <a:schemeClr val="bg1"/>
                </a:solidFill>
              </a:rPr>
              <a:t>West Virginia</a:t>
            </a:r>
          </a:p>
        </p:txBody>
      </p:sp>
      <p:sp>
        <p:nvSpPr>
          <p:cNvPr id="146450" name="Freeform 92"/>
          <p:cNvSpPr>
            <a:spLocks/>
          </p:cNvSpPr>
          <p:nvPr/>
        </p:nvSpPr>
        <p:spPr bwMode="auto">
          <a:xfrm rot="21424727">
            <a:off x="5516096" y="1762779"/>
            <a:ext cx="555625" cy="1908268"/>
          </a:xfrm>
          <a:custGeom>
            <a:avLst/>
            <a:gdLst>
              <a:gd name="T0" fmla="*/ 0 w 350"/>
              <a:gd name="T1" fmla="*/ 0 h 984"/>
              <a:gd name="T2" fmla="*/ 0 w 350"/>
              <a:gd name="T3" fmla="*/ 2147483647 h 984"/>
              <a:gd name="T4" fmla="*/ 2147483647 w 350"/>
              <a:gd name="T5" fmla="*/ 2147483647 h 984"/>
              <a:gd name="T6" fmla="*/ 0 60000 65536"/>
              <a:gd name="T7" fmla="*/ 0 60000 65536"/>
              <a:gd name="T8" fmla="*/ 0 60000 65536"/>
              <a:gd name="T9" fmla="*/ 0 w 350"/>
              <a:gd name="T10" fmla="*/ 0 h 984"/>
              <a:gd name="T11" fmla="*/ 350 w 350"/>
              <a:gd name="T12" fmla="*/ 984 h 9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0" h="984">
                <a:moveTo>
                  <a:pt x="0" y="0"/>
                </a:moveTo>
                <a:lnTo>
                  <a:pt x="0" y="984"/>
                </a:lnTo>
                <a:lnTo>
                  <a:pt x="350" y="9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91773" name="Rectangle 93"/>
          <p:cNvSpPr>
            <a:spLocks noChangeArrowheads="1"/>
          </p:cNvSpPr>
          <p:nvPr/>
        </p:nvSpPr>
        <p:spPr bwMode="blackWhite">
          <a:xfrm>
            <a:off x="3848100" y="1076325"/>
            <a:ext cx="1870076" cy="838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1600" b="1" i="1" dirty="0">
                <a:solidFill>
                  <a:schemeClr val="bg1"/>
                </a:solidFill>
              </a:rPr>
              <a:t>Illinois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Madison County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6452" name="Line 96"/>
          <p:cNvSpPr>
            <a:spLocks noChangeShapeType="1"/>
          </p:cNvSpPr>
          <p:nvPr/>
        </p:nvSpPr>
        <p:spPr bwMode="auto">
          <a:xfrm flipH="1" flipV="1">
            <a:off x="8052887" y="3106946"/>
            <a:ext cx="258763" cy="849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91777" name="Rectangle 97"/>
          <p:cNvSpPr>
            <a:spLocks noChangeArrowheads="1"/>
          </p:cNvSpPr>
          <p:nvPr/>
        </p:nvSpPr>
        <p:spPr bwMode="blackWhite">
          <a:xfrm>
            <a:off x="7496185" y="3934625"/>
            <a:ext cx="1552565" cy="7905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defRPr/>
            </a:pPr>
            <a:endParaRPr lang="en-US" sz="16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1600" b="1" i="1" dirty="0" smtClean="0">
                <a:solidFill>
                  <a:schemeClr val="bg1"/>
                </a:solidFill>
              </a:rPr>
              <a:t>New York City Asbestos Litigation</a:t>
            </a:r>
            <a:endParaRPr lang="en-US" sz="1600" b="1" i="1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spcBef>
                <a:spcPct val="25000"/>
              </a:spcBef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179388" y="1181101"/>
            <a:ext cx="2070100" cy="4165600"/>
            <a:chOff x="100" y="760"/>
            <a:chExt cx="1416" cy="2641"/>
          </a:xfrm>
        </p:grpSpPr>
        <p:sp>
          <p:nvSpPr>
            <p:cNvPr id="146461" name="Rectangle 99"/>
            <p:cNvSpPr>
              <a:spLocks noChangeArrowheads="1"/>
            </p:cNvSpPr>
            <p:nvPr/>
          </p:nvSpPr>
          <p:spPr bwMode="blackWhite">
            <a:xfrm>
              <a:off x="100" y="856"/>
              <a:ext cx="1416" cy="1336"/>
            </a:xfrm>
            <a:prstGeom prst="rect">
              <a:avLst/>
            </a:prstGeom>
            <a:solidFill>
              <a:srgbClr val="ECF6F8"/>
            </a:solidFill>
            <a:ln w="12700">
              <a:solidFill>
                <a:srgbClr val="37879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2" name="Rectangle 100"/>
            <p:cNvSpPr>
              <a:spLocks noChangeArrowheads="1"/>
            </p:cNvSpPr>
            <p:nvPr/>
          </p:nvSpPr>
          <p:spPr bwMode="blackWhite">
            <a:xfrm>
              <a:off x="100" y="760"/>
              <a:ext cx="1416" cy="289"/>
            </a:xfrm>
            <a:prstGeom prst="rect">
              <a:avLst/>
            </a:prstGeom>
            <a:gradFill rotWithShape="1">
              <a:gsLst>
                <a:gs pos="0">
                  <a:srgbClr val="378798"/>
                </a:gs>
                <a:gs pos="100000">
                  <a:srgbClr val="2A6774"/>
                </a:gs>
              </a:gsLst>
              <a:lin ang="5400000" scaled="1"/>
            </a:gradFill>
            <a:ln w="12700">
              <a:solidFill>
                <a:srgbClr val="378798"/>
              </a:solidFill>
              <a:miter lim="800000"/>
              <a:headEnd/>
              <a:tailEnd/>
            </a:ln>
          </p:spPr>
          <p:txBody>
            <a:bodyPr lIns="45720" rIns="45720" anchor="ctr"/>
            <a:lstStyle/>
            <a:p>
              <a:pPr algn="ctr">
                <a:lnSpc>
                  <a:spcPct val="95000"/>
                </a:lnSpc>
                <a:spcBef>
                  <a:spcPct val="25000"/>
                </a:spcBef>
              </a:pPr>
              <a:r>
                <a:rPr lang="en-US" b="1">
                  <a:solidFill>
                    <a:srgbClr val="FFFFFF"/>
                  </a:solidFill>
                </a:rPr>
                <a:t>Watch List</a:t>
              </a:r>
            </a:p>
          </p:txBody>
        </p:sp>
        <p:sp>
          <p:nvSpPr>
            <p:cNvPr id="146463" name="Text Box 101"/>
            <p:cNvSpPr txBox="1">
              <a:spLocks noChangeArrowheads="1"/>
            </p:cNvSpPr>
            <p:nvPr/>
          </p:nvSpPr>
          <p:spPr bwMode="auto">
            <a:xfrm>
              <a:off x="127" y="1079"/>
              <a:ext cx="1385" cy="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228600" indent="-228600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n"/>
              </a:pPr>
              <a:r>
                <a:rPr lang="en-US" sz="1200" b="1" dirty="0" smtClean="0"/>
                <a:t>Atlantic County, New Jersey</a:t>
              </a:r>
            </a:p>
            <a:p>
              <a:pPr marL="228600" indent="-228600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n"/>
              </a:pPr>
              <a:r>
                <a:rPr lang="en-US" sz="1200" b="1" dirty="0" smtClean="0"/>
                <a:t>Mississippi Delta</a:t>
              </a:r>
            </a:p>
            <a:p>
              <a:pPr marL="228600" indent="-228600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n"/>
              </a:pPr>
              <a:r>
                <a:rPr lang="en-US" sz="1200" b="1" dirty="0" smtClean="0"/>
                <a:t>Montana</a:t>
              </a:r>
            </a:p>
            <a:p>
              <a:pPr marL="228600" indent="-228600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n"/>
              </a:pPr>
              <a:r>
                <a:rPr lang="en-US" sz="1200" b="1" dirty="0" smtClean="0"/>
                <a:t>Nevada</a:t>
              </a:r>
            </a:p>
            <a:p>
              <a:pPr marL="228600" indent="-228600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n"/>
              </a:pPr>
              <a:r>
                <a:rPr lang="en-US" sz="1200" b="1" dirty="0" smtClean="0"/>
                <a:t>Newport News, Virginia</a:t>
              </a:r>
            </a:p>
            <a:p>
              <a:pPr marL="228600" indent="-228600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n"/>
              </a:pPr>
              <a:r>
                <a:rPr lang="en-US" sz="1200" b="1" dirty="0" smtClean="0"/>
                <a:t>Philadelphia, Pennsylvania</a:t>
              </a:r>
            </a:p>
            <a:p>
              <a:pPr marL="228600" indent="-228600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n"/>
              </a:pPr>
              <a:endParaRPr lang="en-US" sz="1500" dirty="0"/>
            </a:p>
          </p:txBody>
        </p:sp>
        <p:sp>
          <p:nvSpPr>
            <p:cNvPr id="146464" name="Rectangle 102"/>
            <p:cNvSpPr>
              <a:spLocks noChangeArrowheads="1"/>
            </p:cNvSpPr>
            <p:nvPr/>
          </p:nvSpPr>
          <p:spPr bwMode="blackWhite">
            <a:xfrm>
              <a:off x="100" y="2486"/>
              <a:ext cx="1416" cy="915"/>
            </a:xfrm>
            <a:prstGeom prst="rect">
              <a:avLst/>
            </a:prstGeom>
            <a:solidFill>
              <a:srgbClr val="F0F1EF"/>
            </a:solidFill>
            <a:ln w="12700" algn="ctr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5" name="Rectangle 103"/>
            <p:cNvSpPr>
              <a:spLocks noChangeArrowheads="1"/>
            </p:cNvSpPr>
            <p:nvPr/>
          </p:nvSpPr>
          <p:spPr bwMode="blackWhite">
            <a:xfrm>
              <a:off x="100" y="2270"/>
              <a:ext cx="1416" cy="409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3B3B3B"/>
                </a:gs>
              </a:gsLst>
              <a:lin ang="5400000" scaled="1"/>
            </a:gradFill>
            <a:ln w="12700" algn="ctr">
              <a:solidFill>
                <a:srgbClr val="808080"/>
              </a:solidFill>
              <a:miter lim="800000"/>
              <a:headEnd/>
              <a:tailEnd/>
            </a:ln>
          </p:spPr>
          <p:txBody>
            <a:bodyPr lIns="45720" rIns="45720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</a:pPr>
              <a:r>
                <a:rPr lang="en-US" b="1">
                  <a:solidFill>
                    <a:srgbClr val="FFFFFF"/>
                  </a:solidFill>
                </a:rPr>
                <a:t>Dishonorable Mention</a:t>
              </a:r>
            </a:p>
          </p:txBody>
        </p:sp>
        <p:sp>
          <p:nvSpPr>
            <p:cNvPr id="146466" name="Text Box 104"/>
            <p:cNvSpPr txBox="1">
              <a:spLocks noChangeArrowheads="1"/>
            </p:cNvSpPr>
            <p:nvPr/>
          </p:nvSpPr>
          <p:spPr bwMode="auto">
            <a:xfrm>
              <a:off x="127" y="2709"/>
              <a:ext cx="136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228600" indent="-228600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n"/>
              </a:pPr>
              <a:r>
                <a:rPr lang="en-US" sz="1500" dirty="0" smtClean="0"/>
                <a:t>AL </a:t>
              </a:r>
              <a:r>
                <a:rPr lang="en-US" sz="1500" dirty="0"/>
                <a:t>Supreme Court</a:t>
              </a:r>
            </a:p>
            <a:p>
              <a:pPr marL="228600" indent="-228600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n"/>
              </a:pPr>
              <a:r>
                <a:rPr lang="en-US" sz="1500" dirty="0" smtClean="0"/>
                <a:t>PA Supreme Court</a:t>
              </a:r>
              <a:endParaRPr lang="en-US" sz="1500" dirty="0"/>
            </a:p>
          </p:txBody>
        </p:sp>
      </p:grpSp>
      <p:sp>
        <p:nvSpPr>
          <p:cNvPr id="146455" name="Line 84"/>
          <p:cNvSpPr>
            <a:spLocks noChangeShapeType="1"/>
          </p:cNvSpPr>
          <p:nvPr/>
        </p:nvSpPr>
        <p:spPr bwMode="auto">
          <a:xfrm flipH="1">
            <a:off x="2595282" y="3375213"/>
            <a:ext cx="255494" cy="632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" name="Rectangle 89"/>
          <p:cNvSpPr>
            <a:spLocks noChangeArrowheads="1"/>
          </p:cNvSpPr>
          <p:nvPr/>
        </p:nvSpPr>
        <p:spPr bwMode="blackWhite">
          <a:xfrm>
            <a:off x="2790825" y="2762250"/>
            <a:ext cx="1209675" cy="593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1600" b="1" i="1" dirty="0" smtClean="0">
                <a:solidFill>
                  <a:schemeClr val="bg1"/>
                </a:solidFill>
              </a:rPr>
              <a:t>California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sp>
        <p:nvSpPr>
          <p:cNvPr id="110" name="Rectangle 89"/>
          <p:cNvSpPr>
            <a:spLocks noChangeArrowheads="1"/>
          </p:cNvSpPr>
          <p:nvPr/>
        </p:nvSpPr>
        <p:spPr bwMode="blackWhite">
          <a:xfrm>
            <a:off x="6368546" y="5773343"/>
            <a:ext cx="1495425" cy="5365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1600" b="1" i="1" dirty="0" smtClean="0">
                <a:solidFill>
                  <a:schemeClr val="bg1"/>
                </a:solidFill>
              </a:rPr>
              <a:t>Florida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7395053" y="5326437"/>
            <a:ext cx="212725" cy="212725"/>
            <a:chOff x="3300" y="3702"/>
            <a:chExt cx="162" cy="162"/>
          </a:xfrm>
        </p:grpSpPr>
        <p:sp>
          <p:nvSpPr>
            <p:cNvPr id="146459" name="Oval 64"/>
            <p:cNvSpPr>
              <a:spLocks noChangeArrowheads="1"/>
            </p:cNvSpPr>
            <p:nvPr/>
          </p:nvSpPr>
          <p:spPr bwMode="auto">
            <a:xfrm>
              <a:off x="3300" y="3702"/>
              <a:ext cx="162" cy="1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AutoShape 65"/>
            <p:cNvSpPr>
              <a:spLocks noChangeArrowheads="1"/>
            </p:cNvSpPr>
            <p:nvPr/>
          </p:nvSpPr>
          <p:spPr bwMode="auto">
            <a:xfrm>
              <a:off x="3315" y="3717"/>
              <a:ext cx="133" cy="127"/>
            </a:xfrm>
            <a:prstGeom prst="star5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6888169" y="5346134"/>
            <a:ext cx="424946" cy="3941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05559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50180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50181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A6E6B276-B00D-4649-880D-E50F174CC9ED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13</a:t>
            </a:fld>
            <a:endParaRPr lang="en-US" sz="900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Commercial Lines Tort Costs: Insured vs. Self-(Un)Insured Shares, 1973-2010</a:t>
            </a:r>
          </a:p>
        </p:txBody>
      </p:sp>
      <p:sp>
        <p:nvSpPr>
          <p:cNvPr id="50184" name="Rectangle 4"/>
          <p:cNvSpPr>
            <a:spLocks noChangeArrowheads="1"/>
          </p:cNvSpPr>
          <p:nvPr/>
        </p:nvSpPr>
        <p:spPr bwMode="black">
          <a:xfrm>
            <a:off x="174813" y="1506071"/>
            <a:ext cx="2030506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Percent</a:t>
            </a:r>
            <a:endParaRPr lang="en-US" sz="1600" b="1" dirty="0">
              <a:solidFill>
                <a:srgbClr val="225A7A"/>
              </a:solidFill>
            </a:endParaRPr>
          </a:p>
        </p:txBody>
      </p:sp>
      <p:graphicFrame>
        <p:nvGraphicFramePr>
          <p:cNvPr id="50178" name="Object 3"/>
          <p:cNvGraphicFramePr>
            <a:graphicFrameLocks/>
          </p:cNvGraphicFramePr>
          <p:nvPr/>
        </p:nvGraphicFramePr>
        <p:xfrm>
          <a:off x="263525" y="1922929"/>
          <a:ext cx="8537575" cy="383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2673" name="Chart" r:id="rId4" imgW="8772538" imgH="3305067" progId="MSGraph.Chart.8">
                  <p:embed followColorScheme="full"/>
                </p:oleObj>
              </mc:Choice>
              <mc:Fallback>
                <p:oleObj name="Chart" r:id="rId4" imgW="8772538" imgH="3305067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1922929"/>
                        <a:ext cx="8537575" cy="383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AutoShape 8"/>
          <p:cNvSpPr>
            <a:spLocks noChangeArrowheads="1"/>
          </p:cNvSpPr>
          <p:nvPr/>
        </p:nvSpPr>
        <p:spPr bwMode="blackWhite">
          <a:xfrm>
            <a:off x="1510552" y="3133164"/>
            <a:ext cx="1461248" cy="1062319"/>
          </a:xfrm>
          <a:prstGeom prst="wedgeRectCallout">
            <a:avLst>
              <a:gd name="adj1" fmla="val -60734"/>
              <a:gd name="adj2" fmla="val -121469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1973: 94% was insured, 6% self-(un)insured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blackWhite">
          <a:xfrm>
            <a:off x="3088334" y="3133165"/>
            <a:ext cx="1389538" cy="1089211"/>
          </a:xfrm>
          <a:prstGeom prst="wedgeRectCallout">
            <a:avLst>
              <a:gd name="adj1" fmla="val -23727"/>
              <a:gd name="adj2" fmla="val -67295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1985:74.5% insured, 25.5% self-(un)insured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3" name="AutoShape 8"/>
          <p:cNvSpPr>
            <a:spLocks noChangeArrowheads="1"/>
          </p:cNvSpPr>
          <p:nvPr/>
        </p:nvSpPr>
        <p:spPr bwMode="blackWhite">
          <a:xfrm>
            <a:off x="4585431" y="3514169"/>
            <a:ext cx="1479193" cy="1089211"/>
          </a:xfrm>
          <a:prstGeom prst="wedgeRectCallout">
            <a:avLst>
              <a:gd name="adj1" fmla="val 14774"/>
              <a:gd name="adj2" fmla="val -84579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1995: 69.5% insured, 30.5% self-(un)insured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4" name="AutoShape 8"/>
          <p:cNvSpPr>
            <a:spLocks noChangeArrowheads="1"/>
          </p:cNvSpPr>
          <p:nvPr/>
        </p:nvSpPr>
        <p:spPr bwMode="blackWhite">
          <a:xfrm>
            <a:off x="6230447" y="3451422"/>
            <a:ext cx="1367141" cy="1187813"/>
          </a:xfrm>
          <a:prstGeom prst="wedgeRectCallout">
            <a:avLst>
              <a:gd name="adj1" fmla="val 39392"/>
              <a:gd name="adj2" fmla="val -72234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2005: 66.4% insured, 33.6% self-(un)insured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5" name="AutoShape 8"/>
          <p:cNvSpPr>
            <a:spLocks noChangeArrowheads="1"/>
          </p:cNvSpPr>
          <p:nvPr/>
        </p:nvSpPr>
        <p:spPr bwMode="blackWhite">
          <a:xfrm>
            <a:off x="5096435" y="1438836"/>
            <a:ext cx="3119717" cy="1317811"/>
          </a:xfrm>
          <a:prstGeom prst="wedgeRectCallout">
            <a:avLst>
              <a:gd name="adj1" fmla="val 57644"/>
              <a:gd name="adj2" fmla="val 103995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2010: $138.1B 56.6% insured, 44.4% self-(un)insured (distorted by Deepwater Horizon event with most losses retained by BP)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0" y="6615766"/>
            <a:ext cx="7569200" cy="28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Sources: Towers Watson, </a:t>
            </a:r>
            <a:r>
              <a:rPr lang="en-US" sz="1100" i="1" dirty="0" smtClean="0"/>
              <a:t>2011 </a:t>
            </a:r>
            <a:r>
              <a:rPr lang="en-US" sz="1100" i="1" dirty="0"/>
              <a:t>Update on US Tort Cost Trends</a:t>
            </a:r>
            <a:r>
              <a:rPr lang="en-US" sz="1100" dirty="0"/>
              <a:t>, </a:t>
            </a:r>
            <a:r>
              <a:rPr lang="en-US" sz="1100" dirty="0" smtClean="0"/>
              <a:t>III Calculations based on data from Appendix  4.</a:t>
            </a:r>
            <a:endParaRPr lang="en-US" sz="110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blackWhite">
          <a:xfrm>
            <a:off x="833718" y="5724804"/>
            <a:ext cx="7812741" cy="82391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Commercial Risks Are More Comfortable Retaining Tort Risks.</a:t>
            </a:r>
          </a:p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The Question is Why?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684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6" grpId="0" animBg="1"/>
      <p:bldP spid="43" grpId="0" animBg="1"/>
      <p:bldP spid="44" grpId="0" animBg="1"/>
      <p:bldP spid="45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E7D7BD57-720A-4F1E-8785-078CAE43F608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14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157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455" name="Rectangle 7"/>
          <p:cNvSpPr>
            <a:spLocks noChangeArrowheads="1"/>
          </p:cNvSpPr>
          <p:nvPr/>
        </p:nvSpPr>
        <p:spPr bwMode="blackWhite">
          <a:xfrm>
            <a:off x="581025" y="2268538"/>
            <a:ext cx="7762875" cy="129698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200" b="1" dirty="0" smtClean="0">
                <a:solidFill>
                  <a:schemeClr val="bg1"/>
                </a:solidFill>
              </a:rPr>
              <a:t>List of Emerging Risks Future Tort Cost Drivers is Endless</a:t>
            </a:r>
            <a:endParaRPr lang="en-US" sz="4200" b="1" dirty="0">
              <a:solidFill>
                <a:schemeClr val="bg1"/>
              </a:solidFill>
            </a:endParaRPr>
          </a:p>
        </p:txBody>
      </p:sp>
      <p:sp>
        <p:nvSpPr>
          <p:cNvPr id="2152456" name="Rectangle 8"/>
          <p:cNvSpPr>
            <a:spLocks noChangeArrowheads="1"/>
          </p:cNvSpPr>
          <p:nvPr/>
        </p:nvSpPr>
        <p:spPr bwMode="auto">
          <a:xfrm>
            <a:off x="510989" y="3918697"/>
            <a:ext cx="8189258" cy="19082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225A7A"/>
                </a:solidFill>
              </a:rPr>
              <a:t>New Risks Emerge Every Day</a:t>
            </a:r>
          </a:p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4000" b="1" i="1" dirty="0" smtClean="0">
                <a:solidFill>
                  <a:srgbClr val="225A7A"/>
                </a:solidFill>
              </a:rPr>
              <a:t>Can They Be Contained and Managed?</a:t>
            </a:r>
            <a:endParaRPr lang="en-US" sz="4000" b="1" i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126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215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55" grpId="0" animBg="1"/>
      <p:bldP spid="21524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eSlide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15</a:t>
            </a:fld>
            <a:endParaRPr lang="en-US" dirty="0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Concerns…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806" y="1043459"/>
            <a:ext cx="8780207" cy="5448301"/>
          </a:xfrm>
        </p:spPr>
        <p:txBody>
          <a:bodyPr/>
          <a:lstStyle/>
          <a:p>
            <a:pPr>
              <a:lnSpc>
                <a:spcPts val="1800"/>
              </a:lnSpc>
            </a:pPr>
            <a:r>
              <a:rPr lang="en-US" sz="1800" b="1" dirty="0" smtClean="0"/>
              <a:t>Return of Historical Tort Cost Trends Based on Historical Cost Drivers</a:t>
            </a:r>
            <a:endParaRPr lang="en-US" sz="1600" b="1" dirty="0" smtClean="0"/>
          </a:p>
          <a:p>
            <a:pPr>
              <a:lnSpc>
                <a:spcPts val="1800"/>
              </a:lnSpc>
            </a:pPr>
            <a:r>
              <a:rPr lang="en-US" sz="1800" b="1" dirty="0" smtClean="0"/>
              <a:t>Reversal of Current Favorable Loss Development in Casualty Line</a:t>
            </a:r>
            <a:endParaRPr lang="en-US" sz="1600" b="1" dirty="0" smtClean="0"/>
          </a:p>
          <a:p>
            <a:pPr>
              <a:lnSpc>
                <a:spcPts val="1800"/>
              </a:lnSpc>
            </a:pPr>
            <a:r>
              <a:rPr lang="en-US" sz="1800" b="1" dirty="0" smtClean="0"/>
              <a:t>Emergence of New Risks </a:t>
            </a:r>
          </a:p>
          <a:p>
            <a:pPr lvl="1">
              <a:lnSpc>
                <a:spcPts val="1800"/>
              </a:lnSpc>
            </a:pPr>
            <a:r>
              <a:rPr lang="en-US" sz="1600" b="1" dirty="0" smtClean="0"/>
              <a:t>Fracking</a:t>
            </a:r>
          </a:p>
          <a:p>
            <a:pPr lvl="1">
              <a:lnSpc>
                <a:spcPts val="1800"/>
              </a:lnSpc>
            </a:pPr>
            <a:r>
              <a:rPr lang="en-US" sz="1600" b="1" dirty="0" smtClean="0"/>
              <a:t>Cyber Risk</a:t>
            </a:r>
          </a:p>
          <a:p>
            <a:pPr lvl="1">
              <a:lnSpc>
                <a:spcPts val="1800"/>
              </a:lnSpc>
            </a:pPr>
            <a:r>
              <a:rPr lang="en-US" sz="1600" b="1" dirty="0" smtClean="0"/>
              <a:t>Autonomous Vehicles</a:t>
            </a:r>
          </a:p>
          <a:p>
            <a:pPr lvl="1">
              <a:lnSpc>
                <a:spcPts val="1800"/>
              </a:lnSpc>
            </a:pPr>
            <a:r>
              <a:rPr lang="en-US" sz="1600" b="1" dirty="0" smtClean="0"/>
              <a:t>GMOs</a:t>
            </a:r>
          </a:p>
          <a:p>
            <a:pPr lvl="1">
              <a:lnSpc>
                <a:spcPts val="1800"/>
              </a:lnSpc>
            </a:pPr>
            <a:r>
              <a:rPr lang="en-US" sz="1600" b="1" dirty="0" smtClean="0"/>
              <a:t>New Generation of Environmental Risks</a:t>
            </a:r>
          </a:p>
          <a:p>
            <a:pPr lvl="1">
              <a:lnSpc>
                <a:spcPts val="1800"/>
              </a:lnSpc>
            </a:pPr>
            <a:r>
              <a:rPr lang="en-US" sz="1600" b="1" dirty="0" smtClean="0"/>
              <a:t>Climate Change Litigation</a:t>
            </a:r>
          </a:p>
          <a:p>
            <a:pPr>
              <a:lnSpc>
                <a:spcPts val="1800"/>
              </a:lnSpc>
            </a:pPr>
            <a:r>
              <a:rPr lang="en-US" sz="1800" b="1" dirty="0" smtClean="0"/>
              <a:t>Reversal/Erosion of Tort Reforms in US</a:t>
            </a:r>
          </a:p>
          <a:p>
            <a:pPr>
              <a:lnSpc>
                <a:spcPts val="1800"/>
              </a:lnSpc>
            </a:pPr>
            <a:r>
              <a:rPr lang="en-US" sz="1800" b="1" dirty="0" smtClean="0"/>
              <a:t>Export of Mass Tort/Class Action/Collective Redress to Europe, Asia</a:t>
            </a:r>
          </a:p>
          <a:p>
            <a:pPr>
              <a:lnSpc>
                <a:spcPts val="1800"/>
              </a:lnSpc>
            </a:pPr>
            <a:r>
              <a:rPr lang="en-US" sz="1800" b="1" dirty="0" smtClean="0"/>
              <a:t>Third-Party Financing of Litigation</a:t>
            </a:r>
          </a:p>
          <a:p>
            <a:pPr>
              <a:lnSpc>
                <a:spcPts val="1800"/>
              </a:lnSpc>
            </a:pPr>
            <a:r>
              <a:rPr lang="en-US" sz="1800" b="1" dirty="0" smtClean="0"/>
              <a:t>Old Issues: Asbestos, Hurricane Katrina, Hurricane Sandy (</a:t>
            </a:r>
            <a:r>
              <a:rPr lang="en-US" sz="1800" b="1" smtClean="0"/>
              <a:t>flood litigation)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0075759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2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2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2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90488"/>
            <a:ext cx="7550150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Data Breaches 2005-2014, by Number of Breaches and Records Exposed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black">
          <a:xfrm>
            <a:off x="347663" y="1139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>
                <a:solidFill>
                  <a:srgbClr val="225A7A"/>
                </a:solidFill>
                <a:latin typeface="Arial" charset="0"/>
                <a:ea typeface="+mn-ea"/>
                <a:cs typeface="Arial" pitchFamily="34" charset="0"/>
              </a:rPr>
              <a:t># Data Breaches/Millions of Records Exposed</a:t>
            </a: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6415088"/>
            <a:ext cx="9144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marL="133350" indent="-133350">
              <a:lnSpc>
                <a:spcPct val="90000"/>
              </a:lnSpc>
              <a:buClr>
                <a:srgbClr val="FF6801"/>
              </a:buClr>
              <a:buFont typeface="Wingdings" pitchFamily="2" charset="2"/>
              <a:buNone/>
              <a:tabLst>
                <a:tab pos="112713" algn="r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Arial" charset="0"/>
                <a:ea typeface="+mn-ea"/>
                <a:cs typeface="Arial" pitchFamily="34" charset="0"/>
              </a:rPr>
              <a:t>*	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ea typeface="+mn-ea"/>
                <a:cs typeface="Arial" pitchFamily="34" charset="0"/>
              </a:rPr>
              <a:t>2014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ea typeface="+mn-ea"/>
                <a:cs typeface="Arial" pitchFamily="34" charset="0"/>
              </a:rPr>
              <a:t>figures as of Jan.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ea typeface="+mn-ea"/>
                <a:cs typeface="Arial" pitchFamily="34" charset="0"/>
              </a:rPr>
              <a:t>12,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ea typeface="+mn-ea"/>
                <a:cs typeface="Arial" pitchFamily="34" charset="0"/>
              </a:rPr>
              <a:t>2014 from the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ea typeface="+mn-ea"/>
                <a:cs typeface="Arial" pitchFamily="34" charset="0"/>
              </a:rPr>
              <a:t>ITRC.</a:t>
            </a:r>
            <a:endParaRPr lang="en-US" sz="1100" dirty="0">
              <a:solidFill>
                <a:srgbClr val="000000"/>
              </a:solidFill>
              <a:latin typeface="Arial" charset="0"/>
              <a:ea typeface="+mn-ea"/>
              <a:cs typeface="Arial" pitchFamily="34" charset="0"/>
            </a:endParaRPr>
          </a:p>
          <a:p>
            <a:pPr marL="133350" indent="-133350">
              <a:lnSpc>
                <a:spcPct val="90000"/>
              </a:lnSpc>
              <a:buClr>
                <a:srgbClr val="FF6801"/>
              </a:buClr>
              <a:buFont typeface="Wingdings" pitchFamily="2" charset="2"/>
              <a:buNone/>
              <a:tabLst>
                <a:tab pos="112713" algn="r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Arial" charset="0"/>
                <a:ea typeface="+mn-ea"/>
                <a:cs typeface="Arial" pitchFamily="34" charset="0"/>
              </a:rPr>
              <a:t>	Source: Identity Theft Resource Center.</a:t>
            </a:r>
          </a:p>
        </p:txBody>
      </p:sp>
      <p:graphicFrame>
        <p:nvGraphicFramePr>
          <p:cNvPr id="39941" name="Object 2"/>
          <p:cNvGraphicFramePr>
            <a:graphicFrameLocks/>
          </p:cNvGraphicFramePr>
          <p:nvPr>
            <p:extLst/>
          </p:nvPr>
        </p:nvGraphicFramePr>
        <p:xfrm>
          <a:off x="279400" y="1333500"/>
          <a:ext cx="85979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8789" name="Chart" r:id="rId4" imgW="8600912" imgH="4114800" progId="MSGraph.Chart.8">
                  <p:embed followColorScheme="full"/>
                </p:oleObj>
              </mc:Choice>
              <mc:Fallback>
                <p:oleObj name="Chart" r:id="rId4" imgW="8600912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79400" y="1333500"/>
                        <a:ext cx="8597900" cy="420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06" name="Rectangle 6"/>
          <p:cNvSpPr>
            <a:spLocks noChangeArrowheads="1"/>
          </p:cNvSpPr>
          <p:nvPr/>
        </p:nvSpPr>
        <p:spPr bwMode="blackWhite">
          <a:xfrm>
            <a:off x="414338" y="5537200"/>
            <a:ext cx="7688262" cy="655638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1" hangingPunct="1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latin typeface="Arial" charset="0"/>
                <a:ea typeface="+mn-ea"/>
                <a:cs typeface="Arial" pitchFamily="34" charset="0"/>
              </a:rPr>
              <a:t>The Total Number of Data Breaches </a:t>
            </a:r>
            <a:r>
              <a:rPr lang="en-US" sz="1800" b="1" dirty="0" smtClean="0">
                <a:solidFill>
                  <a:srgbClr val="FFFFFF"/>
                </a:solidFill>
                <a:latin typeface="Arial" charset="0"/>
                <a:ea typeface="+mn-ea"/>
                <a:cs typeface="Arial" pitchFamily="34" charset="0"/>
              </a:rPr>
              <a:t>Rose 28% While the Number of Records Exposed Was Relatively Flat (-2.6%)</a:t>
            </a:r>
            <a:endParaRPr lang="en-US" sz="1800" b="1" dirty="0">
              <a:solidFill>
                <a:srgbClr val="FFFFFF"/>
              </a:solidFill>
              <a:latin typeface="Arial" charset="0"/>
              <a:ea typeface="+mn-ea"/>
              <a:cs typeface="Arial" pitchFamily="34" charset="0"/>
            </a:endParaRPr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black">
          <a:xfrm>
            <a:off x="8225632" y="1154113"/>
            <a:ext cx="769937" cy="22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225A7A"/>
                </a:solidFill>
                <a:latin typeface="Arial" charset="0"/>
                <a:ea typeface="+mn-ea"/>
                <a:cs typeface="Arial" pitchFamily="34" charset="0"/>
              </a:rPr>
              <a:t>Millions</a:t>
            </a:r>
          </a:p>
        </p:txBody>
      </p:sp>
      <p:pic>
        <p:nvPicPr>
          <p:cNvPr id="39944" name="Picture 4" descr="https://encrypted-tbn0.gstatic.com/images?q=tbn:ANd9GcSh6ORZLNYgoUo4jcSKlBVamg_OKlcLZwHcqkIqZ8NpxyY1NNE7T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5324" y="1100931"/>
            <a:ext cx="10493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Picture 6" descr="https://encrypted-tbn1.gstatic.com/images?q=tbn:ANd9GcSeBgsNxlNaQIhvKEG6z6qkYkA8aIc98ml1fT6fbfbB6_gf_WFu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0" y="15192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8" descr="https://encrypted-tbn0.gstatic.com/images?q=tbn:ANd9GcQswUNxtm-FcMeh3nX4EITVp8NZi2OlgrArnWSxjDiwVJkZkjs1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3251" y="2315370"/>
            <a:ext cx="100965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7" name="Picture 10" descr="https://encrypted-tbn3.gstatic.com/images?q=tbn:ANd9GcQQYQry84VkOscN14W7uWSbNYgA4h5yOSJcox3_n1S2VCbgIUvO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88" y="2608263"/>
            <a:ext cx="1581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8" name="Picture 12" descr="https://encrypted-tbn1.gstatic.com/images?q=tbn:ANd9GcTBNSV9fdPqbt6bFgA0SHemOBcksTgGGfjPEWEDbknzuRlfGouJ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3775" y="1470025"/>
            <a:ext cx="854075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9" name="Picture 1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0862" y="1103529"/>
            <a:ext cx="661988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0" name="Picture 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3532" y="2090737"/>
            <a:ext cx="180181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1" name="TextBox 4"/>
          <p:cNvSpPr txBox="1">
            <a:spLocks noChangeArrowheads="1"/>
          </p:cNvSpPr>
          <p:nvPr/>
        </p:nvSpPr>
        <p:spPr bwMode="auto">
          <a:xfrm>
            <a:off x="8382000" y="6107113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3AEF8B38-25CF-4EB6-8541-98ABE8722141}" type="slidenum">
              <a:rPr lang="en-US" altLang="en-US" sz="1200"/>
              <a:pPr algn="r"/>
              <a:t>16</a:t>
            </a:fld>
            <a:endParaRPr lang="en-US" altLang="en-US"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36631" r="-9371" b="38519"/>
          <a:stretch/>
        </p:blipFill>
        <p:spPr>
          <a:xfrm>
            <a:off x="5068386" y="1173163"/>
            <a:ext cx="1036052" cy="25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05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68611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Data/Privacy Breach:</a:t>
            </a:r>
            <a:b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Many Potential Costs Can Be Insured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-201613" y="6429375"/>
            <a:ext cx="7569201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  <a:defRPr/>
            </a:pPr>
            <a:endParaRPr lang="en-US" sz="11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  <a:defRPr/>
            </a:pPr>
            <a:r>
              <a:rPr lang="en-US" sz="11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Source: Zurich Insurance;  Insurance Information Institute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871539" y="1227613"/>
          <a:ext cx="7286624" cy="4980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1143000" y="4786313"/>
            <a:ext cx="1824038" cy="8826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rgbClr val="FFFFFF"/>
                </a:solidFill>
              </a:rPr>
              <a:t>Forensic costs to discover cause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43213" y="4357688"/>
            <a:ext cx="885825" cy="42862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7" name="TextBox 4"/>
          <p:cNvSpPr txBox="1">
            <a:spLocks noChangeArrowheads="1"/>
          </p:cNvSpPr>
          <p:nvPr/>
        </p:nvSpPr>
        <p:spPr bwMode="auto">
          <a:xfrm>
            <a:off x="8596313" y="64770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E606A481-C36E-4059-9632-DCF5118F4A44}" type="slidenum">
              <a:rPr lang="en-US" altLang="en-US" sz="1200"/>
              <a:pPr algn="r"/>
              <a:t>17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6298879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2363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225A7A"/>
                </a:solidFill>
              </a:rPr>
              <a:t>Thank you for your time</a:t>
            </a:r>
            <a:br>
              <a:rPr lang="en-US" sz="3600" b="1" i="1" dirty="0">
                <a:solidFill>
                  <a:srgbClr val="225A7A"/>
                </a:solidFill>
              </a:rPr>
            </a:br>
            <a:r>
              <a:rPr lang="en-US" sz="3600" b="1" i="1" dirty="0">
                <a:solidFill>
                  <a:srgbClr val="225A7A"/>
                </a:solidFill>
              </a:rPr>
              <a:t>and your attention!</a:t>
            </a:r>
            <a:endParaRPr lang="en-US" sz="3600" b="1" i="1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FF0000"/>
                </a:solidFill>
              </a:rPr>
              <a:t>Twitter: </a:t>
            </a:r>
            <a:r>
              <a:rPr lang="en-US" sz="3600" b="1" i="1" dirty="0" smtClean="0">
                <a:solidFill>
                  <a:srgbClr val="00B050"/>
                </a:solidFill>
              </a:rPr>
              <a:t>twitter.com/</a:t>
            </a:r>
            <a:r>
              <a:rPr lang="en-US" sz="3600" b="1" i="1" dirty="0" err="1" smtClean="0">
                <a:solidFill>
                  <a:srgbClr val="00B050"/>
                </a:solidFill>
              </a:rPr>
              <a:t>bob_hartwig</a:t>
            </a:r>
            <a:endParaRPr lang="en-US" sz="3600" b="1" i="1" dirty="0" smtClean="0">
              <a:solidFill>
                <a:srgbClr val="00B05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Download at </a:t>
            </a:r>
            <a:r>
              <a:rPr lang="en-US" sz="3600" b="1" i="1" dirty="0" smtClean="0">
                <a:solidFill>
                  <a:srgbClr val="FF0000"/>
                </a:solidFill>
                <a:hlinkClick r:id="rId3"/>
              </a:rPr>
              <a:t>www.iii.org/presentations</a:t>
            </a:r>
            <a:r>
              <a:rPr lang="en-US" sz="3600" b="1" i="1" dirty="0" smtClean="0">
                <a:solidFill>
                  <a:srgbClr val="00B050"/>
                </a:solidFill>
              </a:rPr>
              <a:t> 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6172200" algn="l"/>
              </a:tabLst>
            </a:pPr>
            <a:r>
              <a:rPr 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915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Big </a:t>
            </a:r>
            <a:r>
              <a:rPr lang="en-GB" dirty="0"/>
              <a:t>A</a:t>
            </a:r>
            <a:r>
              <a:rPr lang="en-GB" dirty="0" smtClean="0"/>
              <a:t>re Liability Insurance Markets in Major Economies?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450" y="1299329"/>
            <a:ext cx="7173989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blackWhite">
          <a:xfrm>
            <a:off x="184151" y="5248145"/>
            <a:ext cx="7199312" cy="117974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sz="2000" b="1" dirty="0" smtClean="0">
                <a:solidFill>
                  <a:srgbClr val="FFFFFF"/>
                </a:solidFill>
              </a:rPr>
              <a:t>Liability insurance premiums totaled $160 billion in 2013, accounting for 0.26% of global GDP.  This also equates to 10% of global non-life premiums and 23% of global commercial lines premiums</a:t>
            </a:r>
            <a:endParaRPr lang="en-US" sz="2000" b="1" i="1" dirty="0">
              <a:solidFill>
                <a:srgbClr val="FFFFFF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-185738" y="6575425"/>
            <a:ext cx="7569200" cy="28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Swiss Re, </a:t>
            </a:r>
            <a:r>
              <a:rPr lang="en-US" sz="1100" i="1" dirty="0" smtClean="0"/>
              <a:t>sigma</a:t>
            </a:r>
            <a:r>
              <a:rPr lang="en-US" sz="1100" dirty="0" smtClean="0"/>
              <a:t>, 4/2014.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6915150" y="2000250"/>
            <a:ext cx="557289" cy="4286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blackWhite">
          <a:xfrm>
            <a:off x="7852419" y="1164431"/>
            <a:ext cx="1216025" cy="1671638"/>
          </a:xfrm>
          <a:prstGeom prst="wedgeRectCallout">
            <a:avLst>
              <a:gd name="adj1" fmla="val -79779"/>
              <a:gd name="adj2" fmla="val 1200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The US and UK have the highest shares of liability premiums relative to GDP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15150" y="3871913"/>
            <a:ext cx="554041" cy="2571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23"/>
          <p:cNvSpPr>
            <a:spLocks noChangeArrowheads="1"/>
          </p:cNvSpPr>
          <p:nvPr/>
        </p:nvSpPr>
        <p:spPr bwMode="blackWhite">
          <a:xfrm>
            <a:off x="7852419" y="3036094"/>
            <a:ext cx="1216025" cy="1671638"/>
          </a:xfrm>
          <a:prstGeom prst="wedgeRectCallout">
            <a:avLst>
              <a:gd name="adj1" fmla="val -79779"/>
              <a:gd name="adj2" fmla="val 1200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Liability premiums in China account for a much smaller share of GDP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1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5174708" y="1136657"/>
            <a:ext cx="3675146" cy="55768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  <p:sp>
        <p:nvSpPr>
          <p:cNvPr id="11" name="Pentagon 10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34086" y="1301950"/>
            <a:ext cx="4821091" cy="4166420"/>
          </a:xfrm>
          <a:prstGeom prst="homePlate">
            <a:avLst>
              <a:gd name="adj" fmla="val 9269"/>
            </a:avLst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  <p:sp>
        <p:nvSpPr>
          <p:cNvPr id="2970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Liability Claims Incurred as a Percent of GDP</a:t>
            </a:r>
            <a:endParaRPr lang="en-GB" i="1" dirty="0" smtClean="0">
              <a:solidFill>
                <a:schemeClr val="tx1"/>
              </a:solidFill>
            </a:endParaRP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3968" y="6539240"/>
            <a:ext cx="46335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100" dirty="0" smtClean="0">
                <a:latin typeface="SwissReSans" pitchFamily="34" charset="0"/>
              </a:rPr>
              <a:t>Source: </a:t>
            </a:r>
            <a:r>
              <a:rPr lang="en-GB" sz="1100" dirty="0">
                <a:latin typeface="SwissReSans" pitchFamily="34" charset="0"/>
              </a:rPr>
              <a:t>Swiss </a:t>
            </a:r>
            <a:r>
              <a:rPr lang="en-GB" sz="1100" dirty="0" smtClean="0">
                <a:latin typeface="SwissReSans" pitchFamily="34" charset="0"/>
              </a:rPr>
              <a:t>Re, </a:t>
            </a:r>
            <a:r>
              <a:rPr lang="en-GB" sz="1100" i="1" dirty="0" smtClean="0">
                <a:latin typeface="SwissReSans" pitchFamily="34" charset="0"/>
              </a:rPr>
              <a:t>sigma 4/2014; </a:t>
            </a:r>
            <a:r>
              <a:rPr lang="en-GB" sz="1100" dirty="0" smtClean="0">
                <a:latin typeface="SwissReSans" pitchFamily="34" charset="0"/>
              </a:rPr>
              <a:t>Insurance Information Institute.</a:t>
            </a:r>
            <a:endParaRPr lang="en-GB" sz="1100" dirty="0">
              <a:latin typeface="SwissReSans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44932"/>
              </p:ext>
            </p:extLst>
          </p:nvPr>
        </p:nvGraphicFramePr>
        <p:xfrm>
          <a:off x="398527" y="1723953"/>
          <a:ext cx="4320480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4711" name="Worksheet" r:id="rId6" imgW="6781826" imgH="4286211" progId="Excel.Sheet.12">
                  <p:link/>
                </p:oleObj>
              </mc:Choice>
              <mc:Fallback>
                <p:oleObj name="Worksheet" r:id="rId6" imgW="6781826" imgH="428621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527" y="1723953"/>
                        <a:ext cx="4320480" cy="3744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371048" y="1252191"/>
            <a:ext cx="3442244" cy="5289893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000000"/>
                </a:solidFill>
              </a:rPr>
              <a:t>Traditionally, liability claims grow faster than GDP. 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000000"/>
                </a:solidFill>
              </a:rPr>
              <a:t>The decline in claims began in 2004 and was revealed by a turn in the reserves cycle. Improved safety reduced the frequency of claims.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000000"/>
                </a:solidFill>
              </a:rPr>
              <a:t>After 2008, underlying claims trends slowed down due to the global recession. 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000000"/>
                </a:solidFill>
              </a:rPr>
              <a:t>The question is whether economic </a:t>
            </a:r>
            <a:r>
              <a:rPr lang="en-GB" sz="1600" b="1" dirty="0">
                <a:solidFill>
                  <a:srgbClr val="000000"/>
                </a:solidFill>
              </a:rPr>
              <a:t>drivers of claims costs have begun to accelerate in the US and some other countries.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000000"/>
                </a:solidFill>
              </a:rPr>
              <a:t>If historical trends re-emerge, then claims trends are likely to rise with stronger economic growth and at a pace greater than that of overall GDP</a:t>
            </a:r>
          </a:p>
        </p:txBody>
      </p:sp>
      <p:sp>
        <p:nvSpPr>
          <p:cNvPr id="8" name="Arc 7"/>
          <p:cNvSpPr/>
          <p:nvPr/>
        </p:nvSpPr>
        <p:spPr>
          <a:xfrm rot="21386551" flipV="1">
            <a:off x="3576525" y="4109173"/>
            <a:ext cx="1048324" cy="439854"/>
          </a:xfrm>
          <a:prstGeom prst="arc">
            <a:avLst>
              <a:gd name="adj1" fmla="val 12661235"/>
              <a:gd name="adj2" fmla="val 21355203"/>
            </a:avLst>
          </a:prstGeom>
          <a:ln w="38100">
            <a:solidFill>
              <a:schemeClr val="accent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649990" y="4077072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3"/>
                </a:solidFill>
                <a:latin typeface="SwissReSans" pitchFamily="34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3673" y="1411544"/>
            <a:ext cx="3381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General </a:t>
            </a:r>
            <a:r>
              <a:rPr lang="en-GB" sz="1200" dirty="0"/>
              <a:t>liability claims incurred as a % of GDP</a:t>
            </a:r>
            <a:endParaRPr lang="en-GB" sz="1200" dirty="0" smtClean="0">
              <a:latin typeface="SwissRe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blackWhite">
          <a:xfrm>
            <a:off x="197524" y="5577964"/>
            <a:ext cx="4225310" cy="98069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sz="2000" b="1" dirty="0" smtClean="0">
                <a:solidFill>
                  <a:srgbClr val="FFFFFF"/>
                </a:solidFill>
              </a:rPr>
              <a:t>Question as to what will happen when the current period of reserve releases runs its course</a:t>
            </a:r>
            <a:endParaRPr lang="en-US" sz="20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44272" y="6263007"/>
            <a:ext cx="8640966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1100" dirty="0">
              <a:solidFill>
                <a:srgbClr val="000000"/>
              </a:solidFill>
            </a:endParaRPr>
          </a:p>
          <a:p>
            <a:r>
              <a:rPr lang="en-US" sz="1100" dirty="0" smtClean="0">
                <a:solidFill>
                  <a:srgbClr val="000000"/>
                </a:solidFill>
              </a:rPr>
              <a:t>Source</a:t>
            </a:r>
            <a:r>
              <a:rPr lang="en-US" sz="1100" dirty="0">
                <a:solidFill>
                  <a:srgbClr val="000000"/>
                </a:solidFill>
              </a:rPr>
              <a:t>: </a:t>
            </a:r>
            <a:r>
              <a:rPr lang="en-US" sz="1100" dirty="0" smtClean="0">
                <a:solidFill>
                  <a:srgbClr val="000000"/>
                </a:solidFill>
              </a:rPr>
              <a:t> A.M. Best; Barclays research for estimates.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6408" name="Rectangle 7"/>
          <p:cNvSpPr>
            <a:spLocks noChangeArrowheads="1"/>
          </p:cNvSpPr>
          <p:nvPr/>
        </p:nvSpPr>
        <p:spPr bwMode="black">
          <a:xfrm>
            <a:off x="244272" y="1790860"/>
            <a:ext cx="160914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Reserve Change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black">
          <a:xfrm>
            <a:off x="42356" y="-64758"/>
            <a:ext cx="81930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>
            <a:lvl1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 charset="0"/>
                <a:ea typeface="+mj-ea"/>
                <a:cs typeface="+mj-cs"/>
              </a:defRPr>
            </a:lvl1pPr>
            <a:lvl2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2pPr>
            <a:lvl3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3pPr>
            <a:lvl4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4pPr>
            <a:lvl5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9pPr>
          </a:lstStyle>
          <a:p>
            <a:r>
              <a:rPr lang="en-US" kern="0" dirty="0" smtClean="0">
                <a:latin typeface="Arial" panose="020B0604020202020204" pitchFamily="34" charset="0"/>
              </a:rPr>
              <a:t>US Non-Life Insurance Loss Reserve Development, 1992 – 2016E*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26" y="2343011"/>
            <a:ext cx="7984044" cy="3739677"/>
          </a:xfrm>
          <a:prstGeom prst="rect">
            <a:avLst/>
          </a:prstGeom>
        </p:spPr>
      </p:pic>
      <p:sp>
        <p:nvSpPr>
          <p:cNvPr id="10" name="AutoShape 6"/>
          <p:cNvSpPr>
            <a:spLocks noChangeArrowheads="1"/>
          </p:cNvSpPr>
          <p:nvPr/>
        </p:nvSpPr>
        <p:spPr bwMode="blackWhite">
          <a:xfrm>
            <a:off x="4017818" y="1120017"/>
            <a:ext cx="3805381" cy="1336855"/>
          </a:xfrm>
          <a:prstGeom prst="wedgeRectCallout">
            <a:avLst>
              <a:gd name="adj1" fmla="val 31939"/>
              <a:gd name="adj2" fmla="val 14792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cs typeface="+mn-cs"/>
              </a:rPr>
              <a:t>Reserve releases are expected to gradually taper off, but will continue to benefit the bottom line and combined ratio through at least 2016</a:t>
            </a:r>
            <a:endParaRPr lang="en-US" b="1" dirty="0">
              <a:solidFill>
                <a:schemeClr val="bg1"/>
              </a:solidFill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4968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04334" y="1289349"/>
            <a:ext cx="3744416" cy="52543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US, Canada, and the UK have the highest GDP forecasts; France and Italy the lowest.</a:t>
            </a:r>
          </a:p>
          <a:p>
            <a:r>
              <a:rPr lang="en-GB" dirty="0" smtClean="0"/>
              <a:t>The UK and France have historically shown low growth of claims in relation to GDP.</a:t>
            </a:r>
          </a:p>
          <a:p>
            <a:r>
              <a:rPr lang="en-GB" dirty="0" smtClean="0"/>
              <a:t>Canada and Germany have historically high correlations of claims growth to wage and CPI inflation.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Expect Higher Claim Cost Growth to Resume in Post-Crisis Era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black">
          <a:xfrm>
            <a:off x="356664" y="1353666"/>
            <a:ext cx="4176463" cy="50514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SwissReSans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GB" sz="1600" b="1" dirty="0" smtClean="0"/>
              <a:t>Range of Expected Liability Claims </a:t>
            </a:r>
            <a:r>
              <a:rPr lang="en-GB" sz="1600" b="1" dirty="0"/>
              <a:t>G</a:t>
            </a:r>
            <a:r>
              <a:rPr lang="en-GB" sz="1600" b="1" dirty="0" smtClean="0"/>
              <a:t>rowth (2014-20) vs historic growth (2007-12)</a:t>
            </a:r>
            <a:endParaRPr lang="en-GB" sz="16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332992" y="5516220"/>
            <a:ext cx="5073511" cy="261610"/>
            <a:chOff x="971600" y="5687670"/>
            <a:chExt cx="5073511" cy="261610"/>
          </a:xfrm>
        </p:grpSpPr>
        <p:sp>
          <p:nvSpPr>
            <p:cNvPr id="3" name="TextBox 2"/>
            <p:cNvSpPr txBox="1"/>
            <p:nvPr/>
          </p:nvSpPr>
          <p:spPr>
            <a:xfrm>
              <a:off x="1117947" y="5687670"/>
              <a:ext cx="205376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SwissReSans" pitchFamily="34" charset="0"/>
                </a:rPr>
                <a:t>Historic growth (2007-2012)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54337" y="5687670"/>
              <a:ext cx="25907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SwissReSans" pitchFamily="34" charset="0"/>
                </a:rPr>
                <a:t>Expected claims growth (2014-2020)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971600" y="5733256"/>
              <a:ext cx="134552" cy="14401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smtClean="0">
                <a:latin typeface="SwissReSans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12095" y="5746467"/>
              <a:ext cx="242242" cy="144016"/>
            </a:xfrm>
            <a:prstGeom prst="rect">
              <a:avLst/>
            </a:prstGeom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smtClean="0">
                <a:latin typeface="SwissReSans" pitchFamily="34" charset="0"/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55587" y="6398011"/>
            <a:ext cx="37433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dirty="0" smtClean="0">
                <a:latin typeface="SwissReSans" pitchFamily="34" charset="0"/>
              </a:rPr>
              <a:t>Source: </a:t>
            </a:r>
            <a:r>
              <a:rPr lang="en-GB" sz="1100" dirty="0">
                <a:latin typeface="SwissReSans" pitchFamily="34" charset="0"/>
              </a:rPr>
              <a:t>Swiss Re, </a:t>
            </a:r>
            <a:r>
              <a:rPr lang="en-GB" sz="1100" i="1" dirty="0">
                <a:latin typeface="SwissReSans" pitchFamily="34" charset="0"/>
              </a:rPr>
              <a:t>sigma 4/2014</a:t>
            </a:r>
            <a:endParaRPr lang="en-GB" sz="1100" dirty="0">
              <a:latin typeface="SwissReSans" pitchFamily="34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/>
          </p:nvPr>
        </p:nvGraphicFramePr>
        <p:xfrm>
          <a:off x="143397" y="2132856"/>
          <a:ext cx="4356595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1000125" y="3076658"/>
            <a:ext cx="0" cy="42805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595438" y="2857500"/>
            <a:ext cx="4761" cy="96626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195511" y="3177377"/>
            <a:ext cx="0" cy="84796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809870" y="3157618"/>
            <a:ext cx="0" cy="42805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433764" y="3524338"/>
            <a:ext cx="0" cy="42805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043362" y="3481746"/>
            <a:ext cx="4761" cy="2372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2687" y="1262247"/>
            <a:ext cx="8088387" cy="4321175"/>
          </a:xfrm>
        </p:spPr>
        <p:txBody>
          <a:bodyPr/>
          <a:lstStyle/>
          <a:p>
            <a:pPr>
              <a:spcBef>
                <a:spcPts val="1000"/>
              </a:spcBef>
              <a:buClr>
                <a:srgbClr val="F9AD59"/>
              </a:buClr>
            </a:pPr>
            <a:r>
              <a:rPr lang="en-GB" dirty="0" smtClean="0"/>
              <a:t>Liability claims </a:t>
            </a:r>
            <a:r>
              <a:rPr lang="en-GB" b="1" i="1" dirty="0" smtClean="0"/>
              <a:t>grew faster than the general economy</a:t>
            </a:r>
            <a:r>
              <a:rPr lang="en-GB" b="1" dirty="0" smtClean="0"/>
              <a:t> </a:t>
            </a:r>
            <a:r>
              <a:rPr lang="en-GB" dirty="0" smtClean="0"/>
              <a:t>(measured by GDP)</a:t>
            </a:r>
          </a:p>
          <a:p>
            <a:pPr lvl="1">
              <a:buClr>
                <a:srgbClr val="F9AD59"/>
              </a:buClr>
            </a:pPr>
            <a:r>
              <a:rPr lang="en-GB" sz="2400" dirty="0" smtClean="0"/>
              <a:t>Prior to the financial crisis (1975-2007), general liability claims rose roughly 1% for every 1% rise in GDP in the UK and France and 1.4% in Canada and Italy. The US and Germany ranked in between.</a:t>
            </a:r>
          </a:p>
          <a:p>
            <a:pPr lvl="1">
              <a:buClr>
                <a:srgbClr val="F9AD59"/>
              </a:buClr>
            </a:pPr>
            <a:r>
              <a:rPr lang="en-GB" sz="2400" dirty="0" smtClean="0"/>
              <a:t>This was also substantially faster than CPI inflation</a:t>
            </a:r>
          </a:p>
          <a:p>
            <a:pPr lvl="2">
              <a:buClr>
                <a:srgbClr val="F9AD59"/>
              </a:buClr>
            </a:pPr>
            <a:r>
              <a:rPr lang="en-GB" dirty="0" smtClean="0"/>
              <a:t>In the US, for example, general liability claims rose 1.9% for every 1% rise in CPI</a:t>
            </a:r>
          </a:p>
          <a:p>
            <a:pPr>
              <a:spcBef>
                <a:spcPts val="1000"/>
              </a:spcBef>
              <a:buClr>
                <a:srgbClr val="F9AD59"/>
              </a:buClr>
            </a:pPr>
            <a:r>
              <a:rPr lang="en-GB" dirty="0" smtClean="0"/>
              <a:t>Multi-year trends in claims growth are </a:t>
            </a:r>
            <a:r>
              <a:rPr lang="en-GB" b="1" dirty="0" smtClean="0"/>
              <a:t>correlated with:</a:t>
            </a:r>
            <a:endParaRPr lang="en-GB" dirty="0" smtClean="0"/>
          </a:p>
          <a:p>
            <a:pPr lvl="1">
              <a:buClr>
                <a:srgbClr val="F9AD59"/>
              </a:buClr>
            </a:pPr>
            <a:r>
              <a:rPr lang="en-GB" sz="2400" b="1" dirty="0" smtClean="0"/>
              <a:t>Medical expenditure growth (highly) </a:t>
            </a:r>
            <a:r>
              <a:rPr lang="en-GB" sz="2400" dirty="0" smtClean="0"/>
              <a:t>in the US</a:t>
            </a:r>
          </a:p>
          <a:p>
            <a:pPr lvl="1">
              <a:buClr>
                <a:srgbClr val="F9AD59"/>
              </a:buClr>
            </a:pPr>
            <a:r>
              <a:rPr lang="en-GB" sz="2400" b="1" dirty="0" smtClean="0"/>
              <a:t>Consumer price and wage inflation </a:t>
            </a:r>
            <a:r>
              <a:rPr lang="en-GB" sz="2400" dirty="0" smtClean="0"/>
              <a:t>in </a:t>
            </a:r>
            <a:br>
              <a:rPr lang="en-GB" sz="2400" dirty="0" smtClean="0"/>
            </a:br>
            <a:r>
              <a:rPr lang="en-GB" sz="2400" dirty="0" smtClean="0"/>
              <a:t>European countries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847" y="61912"/>
            <a:ext cx="7645400" cy="860425"/>
          </a:xfrm>
        </p:spPr>
        <p:txBody>
          <a:bodyPr/>
          <a:lstStyle/>
          <a:p>
            <a:r>
              <a:rPr lang="en-GB" sz="2600" dirty="0" smtClean="0"/>
              <a:t>Post-Crisis Question: Will Long-Run Pre-Crisis (1975-2007) Growth </a:t>
            </a:r>
            <a:r>
              <a:rPr lang="en-GB" sz="2600" dirty="0"/>
              <a:t>T</a:t>
            </a:r>
            <a:r>
              <a:rPr lang="en-GB" sz="2600" dirty="0" smtClean="0"/>
              <a:t>rends Re-Emerge?</a:t>
            </a:r>
            <a:endParaRPr lang="en-GB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8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380947"/>
              </p:ext>
            </p:extLst>
          </p:nvPr>
        </p:nvGraphicFramePr>
        <p:xfrm>
          <a:off x="-34644" y="1162050"/>
          <a:ext cx="8977313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750" name="Chart" r:id="rId3" imgW="8658401" imgH="5524528" progId="MSGraph.Chart.8">
                  <p:embed followColorScheme="full"/>
                </p:oleObj>
              </mc:Choice>
              <mc:Fallback>
                <p:oleObj name="Chart" r:id="rId3" imgW="8658401" imgH="55245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4644" y="1162050"/>
                        <a:ext cx="8977313" cy="56959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B050"/>
                        </a:solidFill>
                        <a:prstDash val="sysDot"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34" y="0"/>
            <a:ext cx="7791038" cy="965200"/>
          </a:xfrm>
        </p:spPr>
        <p:txBody>
          <a:bodyPr lIns="92075" tIns="46038" rIns="92075" bIns="46038" anchor="b"/>
          <a:lstStyle/>
          <a:p>
            <a:pPr>
              <a:lnSpc>
                <a:spcPct val="85000"/>
              </a:lnSpc>
            </a:pPr>
            <a:r>
              <a:rPr lang="en-US" dirty="0" smtClean="0"/>
              <a:t>US Medical Cost Inflation vs. Overall Consumer Price Index (CPI), 1995 – 2014*</a:t>
            </a:r>
            <a:endParaRPr lang="en-US" sz="2100" dirty="0" smtClean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6410326"/>
            <a:ext cx="4674357" cy="26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100" dirty="0" smtClean="0"/>
              <a:t>Sources</a:t>
            </a:r>
            <a:r>
              <a:rPr lang="en-US" sz="1100" dirty="0"/>
              <a:t>:  </a:t>
            </a:r>
            <a:r>
              <a:rPr lang="en-US" sz="1100" dirty="0" smtClean="0"/>
              <a:t>US </a:t>
            </a:r>
            <a:r>
              <a:rPr lang="en-US" sz="1100" dirty="0"/>
              <a:t>Bureau of Labor </a:t>
            </a:r>
            <a:r>
              <a:rPr lang="en-US" sz="1100" dirty="0" smtClean="0"/>
              <a:t>Statistics; Insurance Information Institute.</a:t>
            </a:r>
            <a:endParaRPr lang="en-US" sz="1100" dirty="0"/>
          </a:p>
        </p:txBody>
      </p:sp>
      <p:sp>
        <p:nvSpPr>
          <p:cNvPr id="6487045" name="Text Box 5"/>
          <p:cNvSpPr txBox="1">
            <a:spLocks noChangeArrowheads="1"/>
          </p:cNvSpPr>
          <p:nvPr/>
        </p:nvSpPr>
        <p:spPr bwMode="auto">
          <a:xfrm rot="10800000">
            <a:off x="8353425" y="1905000"/>
            <a:ext cx="428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vert="eaVert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600" b="1">
              <a:latin typeface="Times New Roman" pitchFamily="18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1598612" y="4192207"/>
            <a:ext cx="4229029" cy="1200329"/>
          </a:xfrm>
          <a:prstGeom prst="rect">
            <a:avLst/>
          </a:prstGeom>
          <a:solidFill>
            <a:srgbClr val="28688C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Average Annual Growth Average</a:t>
            </a:r>
            <a:r>
              <a:rPr lang="en-US" b="1" u="sng" dirty="0" smtClean="0">
                <a:solidFill>
                  <a:srgbClr val="FFFFFF"/>
                </a:solidFill>
              </a:rPr>
              <a:t> 1995 – 2014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Healthcare: 3.7%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Total Nonfarm: 2.4%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blackWhite">
          <a:xfrm>
            <a:off x="6329365" y="1192213"/>
            <a:ext cx="2727603" cy="788987"/>
          </a:xfrm>
          <a:prstGeom prst="wedgeRectCallout">
            <a:avLst>
              <a:gd name="adj1" fmla="val 34781"/>
              <a:gd name="adj2" fmla="val 208299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Medical cost inflation has moderated substantially in recent years</a:t>
            </a:r>
            <a:endParaRPr lang="en-US"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own Arrow 1"/>
          <p:cNvSpPr/>
          <p:nvPr/>
        </p:nvSpPr>
        <p:spPr>
          <a:xfrm rot="17997138">
            <a:off x="6761952" y="537267"/>
            <a:ext cx="282531" cy="3679398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772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7045" grpId="0" autoUpdateAnimBg="0"/>
      <p:bldP spid="9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121138"/>
              </p:ext>
            </p:extLst>
          </p:nvPr>
        </p:nvGraphicFramePr>
        <p:xfrm>
          <a:off x="-29496" y="1192306"/>
          <a:ext cx="8915400" cy="588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5727" name="Chart" r:id="rId5" imgW="8258103" imgH="5514774" progId="MSGraph.Chart.8">
                  <p:embed followColorScheme="full"/>
                </p:oleObj>
              </mc:Choice>
              <mc:Fallback>
                <p:oleObj name="Chart" r:id="rId5" imgW="8258103" imgH="551477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9496" y="1192306"/>
                        <a:ext cx="8915400" cy="588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47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2010" y="14288"/>
            <a:ext cx="7848600" cy="1143000"/>
          </a:xfrm>
        </p:spPr>
        <p:txBody>
          <a:bodyPr/>
          <a:lstStyle/>
          <a:p>
            <a:r>
              <a:rPr lang="en-US" dirty="0" smtClean="0"/>
              <a:t>US National Health Care Expenditures as  a Share of GDP, 1965 – 2022F*</a:t>
            </a:r>
          </a:p>
        </p:txBody>
      </p:sp>
      <p:sp>
        <p:nvSpPr>
          <p:cNvPr id="5547012" name="Rectangle 4"/>
          <p:cNvSpPr>
            <a:spLocks noChangeArrowheads="1"/>
          </p:cNvSpPr>
          <p:nvPr/>
        </p:nvSpPr>
        <p:spPr bwMode="auto">
          <a:xfrm>
            <a:off x="0" y="6350677"/>
            <a:ext cx="9144000" cy="41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050" dirty="0" smtClean="0">
                <a:solidFill>
                  <a:srgbClr val="000000"/>
                </a:solidFill>
              </a:rPr>
              <a:t>Sources:  Centers for Medicare &amp; Medicaid Services, Office of the Actuary </a:t>
            </a:r>
            <a:r>
              <a:rPr lang="en-US" sz="1050" dirty="0">
                <a:solidFill>
                  <a:srgbClr val="000000"/>
                </a:solidFill>
              </a:rPr>
              <a:t>at </a:t>
            </a:r>
            <a:r>
              <a:rPr lang="en-US" sz="1050" dirty="0">
                <a:solidFill>
                  <a:srgbClr val="000000"/>
                </a:solidFill>
                <a:hlinkClick r:id="rId7"/>
              </a:rPr>
              <a:t>http://</a:t>
            </a:r>
            <a:r>
              <a:rPr lang="en-US" sz="1050" dirty="0" smtClean="0">
                <a:solidFill>
                  <a:srgbClr val="000000"/>
                </a:solidFill>
                <a:hlinkClick r:id="rId7"/>
              </a:rPr>
              <a:t>www.cms.gov/Research-Statistics-Data-and-Systems/Statistics-Trends-and-Reports/NationalHealthExpendData/NationalHealthAccountsProjected.html</a:t>
            </a:r>
            <a:r>
              <a:rPr lang="en-US" sz="1050" dirty="0" smtClean="0">
                <a:solidFill>
                  <a:srgbClr val="000000"/>
                </a:solidFill>
              </a:rPr>
              <a:t> accessed 3/14/14; Insurance </a:t>
            </a:r>
            <a:r>
              <a:rPr lang="en-US" sz="1050" dirty="0">
                <a:solidFill>
                  <a:srgbClr val="000000"/>
                </a:solidFill>
              </a:rPr>
              <a:t>Information </a:t>
            </a:r>
            <a:r>
              <a:rPr lang="en-US" sz="1050" dirty="0" smtClean="0">
                <a:solidFill>
                  <a:srgbClr val="000000"/>
                </a:solidFill>
              </a:rPr>
              <a:t>Institute.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5547022" name="Rectangle 14"/>
          <p:cNvSpPr>
            <a:spLocks noChangeArrowheads="1"/>
          </p:cNvSpPr>
          <p:nvPr/>
        </p:nvSpPr>
        <p:spPr bwMode="auto">
          <a:xfrm>
            <a:off x="785255" y="4554934"/>
            <a:ext cx="174532" cy="23143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3" name="Rectangle 15"/>
          <p:cNvSpPr>
            <a:spLocks noChangeArrowheads="1"/>
          </p:cNvSpPr>
          <p:nvPr/>
        </p:nvSpPr>
        <p:spPr bwMode="auto">
          <a:xfrm>
            <a:off x="2693139" y="3922763"/>
            <a:ext cx="147312" cy="181036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PPTShape_1"/>
          <p:cNvSpPr>
            <a:spLocks noChangeArrowheads="1"/>
          </p:cNvSpPr>
          <p:nvPr/>
        </p:nvSpPr>
        <p:spPr bwMode="auto">
          <a:xfrm>
            <a:off x="872238" y="4967326"/>
            <a:ext cx="942171" cy="668338"/>
          </a:xfrm>
          <a:prstGeom prst="wedgeRectCallout">
            <a:avLst>
              <a:gd name="adj1" fmla="val -38958"/>
              <a:gd name="adj2" fmla="val -65994"/>
            </a:avLst>
          </a:prstGeom>
          <a:solidFill>
            <a:srgbClr val="28688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1965 5.8%</a:t>
            </a:r>
            <a:endParaRPr lang="en-US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97" name="Text Box 17"/>
          <p:cNvSpPr txBox="1">
            <a:spLocks noChangeArrowheads="1"/>
          </p:cNvSpPr>
          <p:nvPr/>
        </p:nvSpPr>
        <p:spPr bwMode="auto">
          <a:xfrm>
            <a:off x="959787" y="1513108"/>
            <a:ext cx="4229029" cy="1200329"/>
          </a:xfrm>
          <a:prstGeom prst="rect">
            <a:avLst/>
          </a:prstGeom>
          <a:solidFill>
            <a:srgbClr val="28688C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Health care expenditures as a share of GDP rose from 5.8% in 1965 to 18.0% in 2013 and are expected to reach 19.9% of GDP by 2022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98" name="Rectangle 7"/>
          <p:cNvSpPr>
            <a:spLocks noChangeArrowheads="1"/>
          </p:cNvSpPr>
          <p:nvPr/>
        </p:nvSpPr>
        <p:spPr bwMode="black">
          <a:xfrm>
            <a:off x="185738" y="1155700"/>
            <a:ext cx="1023937" cy="22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25A7A"/>
                </a:solidFill>
              </a:rPr>
              <a:t>% of GDP</a:t>
            </a:r>
            <a:endParaRPr lang="en-US" sz="1600" b="1" dirty="0">
              <a:solidFill>
                <a:srgbClr val="225A7A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blackWhite">
          <a:xfrm>
            <a:off x="7925724" y="2037097"/>
            <a:ext cx="1189703" cy="659324"/>
          </a:xfrm>
          <a:prstGeom prst="wedgeRectCallout">
            <a:avLst>
              <a:gd name="adj1" fmla="val 11784"/>
              <a:gd name="adj2" fmla="val -92894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2022 19.9%</a:t>
            </a:r>
            <a:endParaRPr lang="en-US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PPTShape_1"/>
          <p:cNvSpPr>
            <a:spLocks noChangeArrowheads="1"/>
          </p:cNvSpPr>
          <p:nvPr/>
        </p:nvSpPr>
        <p:spPr bwMode="auto">
          <a:xfrm>
            <a:off x="2199034" y="4454418"/>
            <a:ext cx="942171" cy="573144"/>
          </a:xfrm>
          <a:prstGeom prst="wedgeRectCallout">
            <a:avLst>
              <a:gd name="adj1" fmla="val 11633"/>
              <a:gd name="adj2" fmla="val -98242"/>
            </a:avLst>
          </a:prstGeom>
          <a:solidFill>
            <a:srgbClr val="28688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1980: 9.2%</a:t>
            </a:r>
            <a:endParaRPr lang="en-US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4183076" y="3116990"/>
            <a:ext cx="147312" cy="181036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PPTShape_1"/>
          <p:cNvSpPr>
            <a:spLocks noChangeArrowheads="1"/>
          </p:cNvSpPr>
          <p:nvPr/>
        </p:nvSpPr>
        <p:spPr bwMode="auto">
          <a:xfrm>
            <a:off x="3711987" y="3663544"/>
            <a:ext cx="942171" cy="573144"/>
          </a:xfrm>
          <a:prstGeom prst="wedgeRectCallout">
            <a:avLst>
              <a:gd name="adj1" fmla="val 11633"/>
              <a:gd name="adj2" fmla="val -98242"/>
            </a:avLst>
          </a:prstGeom>
          <a:solidFill>
            <a:srgbClr val="28688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1990: 12.5%</a:t>
            </a:r>
            <a:endParaRPr lang="en-US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5544283" y="2829134"/>
            <a:ext cx="147312" cy="181036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PPTShape_1"/>
          <p:cNvSpPr>
            <a:spLocks noChangeArrowheads="1"/>
          </p:cNvSpPr>
          <p:nvPr/>
        </p:nvSpPr>
        <p:spPr bwMode="auto">
          <a:xfrm>
            <a:off x="5092000" y="3358768"/>
            <a:ext cx="942171" cy="573144"/>
          </a:xfrm>
          <a:prstGeom prst="wedgeRectCallout">
            <a:avLst>
              <a:gd name="adj1" fmla="val 11633"/>
              <a:gd name="adj2" fmla="val -98242"/>
            </a:avLst>
          </a:prstGeom>
          <a:solidFill>
            <a:srgbClr val="28688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2000: 13.8%</a:t>
            </a:r>
            <a:endParaRPr lang="en-US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6903329" y="1925774"/>
            <a:ext cx="147312" cy="181036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PPTShape_1"/>
          <p:cNvSpPr>
            <a:spLocks noChangeArrowheads="1"/>
          </p:cNvSpPr>
          <p:nvPr/>
        </p:nvSpPr>
        <p:spPr bwMode="auto">
          <a:xfrm>
            <a:off x="6274549" y="2553706"/>
            <a:ext cx="942171" cy="573144"/>
          </a:xfrm>
          <a:prstGeom prst="wedgeRectCallout">
            <a:avLst>
              <a:gd name="adj1" fmla="val 24023"/>
              <a:gd name="adj2" fmla="val -123701"/>
            </a:avLst>
          </a:prstGeom>
          <a:solidFill>
            <a:srgbClr val="28688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2010: 17.9%</a:t>
            </a:r>
            <a:endParaRPr lang="en-US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520575" y="1505006"/>
            <a:ext cx="147312" cy="181036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9" name="AutoShape 8"/>
          <p:cNvSpPr>
            <a:spLocks noChangeArrowheads="1"/>
          </p:cNvSpPr>
          <p:nvPr/>
        </p:nvSpPr>
        <p:spPr bwMode="blackWhite">
          <a:xfrm>
            <a:off x="6821670" y="3922763"/>
            <a:ext cx="2178996" cy="1712901"/>
          </a:xfrm>
          <a:prstGeom prst="wedgeRectCallout">
            <a:avLst>
              <a:gd name="adj1" fmla="val -26428"/>
              <a:gd name="adj2" fmla="val -157559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Since 2009, heath expenditures as a % of GDP have flattened out at about 18%--the question is why and will it last?</a:t>
            </a:r>
            <a:endParaRPr lang="en-US"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7284146" y="1071444"/>
            <a:ext cx="351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{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6435945" y="1169858"/>
            <a:ext cx="188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Current Period</a:t>
            </a:r>
            <a:endParaRPr lang="en-US" b="1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79852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E7D7BD57-720A-4F1E-8785-078CAE43F608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9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157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455" name="Rectangle 7"/>
          <p:cNvSpPr>
            <a:spLocks noChangeArrowheads="1"/>
          </p:cNvSpPr>
          <p:nvPr/>
        </p:nvSpPr>
        <p:spPr bwMode="blackWhite">
          <a:xfrm>
            <a:off x="581025" y="2268538"/>
            <a:ext cx="7981950" cy="129698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200" b="1" dirty="0" smtClean="0">
                <a:solidFill>
                  <a:schemeClr val="bg1"/>
                </a:solidFill>
              </a:rPr>
              <a:t>US Tort Cost Trends:</a:t>
            </a:r>
          </a:p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200" b="1" dirty="0" smtClean="0">
                <a:solidFill>
                  <a:schemeClr val="bg1"/>
                </a:solidFill>
              </a:rPr>
              <a:t> 1933-Current Era</a:t>
            </a:r>
            <a:endParaRPr lang="en-US" sz="4200" b="1" dirty="0">
              <a:solidFill>
                <a:schemeClr val="bg1"/>
              </a:solidFill>
            </a:endParaRPr>
          </a:p>
        </p:txBody>
      </p:sp>
      <p:sp>
        <p:nvSpPr>
          <p:cNvPr id="2152456" name="Rectangle 8"/>
          <p:cNvSpPr>
            <a:spLocks noChangeArrowheads="1"/>
          </p:cNvSpPr>
          <p:nvPr/>
        </p:nvSpPr>
        <p:spPr bwMode="auto">
          <a:xfrm>
            <a:off x="510989" y="3918697"/>
            <a:ext cx="8189258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225A7A"/>
                </a:solidFill>
              </a:rPr>
              <a:t>Examination of Long-Term Escalation of Tort Costs and Evidence of a “Bending” in the Cost Curve</a:t>
            </a:r>
            <a:endParaRPr lang="en-US" sz="4000" b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2164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215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55" grpId="0" animBg="1"/>
      <p:bldP spid="21524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LoHXSkSH02qHSZnrISwS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HXqX4Urrk.113BaB9IQZ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fitability Peaks &amp; Troughs in the P/C Insurance Industry"/>
  <p:tag name="ARTICULATE_SLIDE_GUID" val="5f352899-b35e-44e4-b252-7ee23066d223"/>
  <p:tag name="ARTICULATE_SLIDE_NAV" val="44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fitability Peaks &amp; Troughs in the P/C Insurance Industry"/>
  <p:tag name="ARTICULATE_SLIDE_GUID" val="5f352899-b35e-44e4-b252-7ee23066d223"/>
  <p:tag name="ARTICULATE_SLIDE_NAV" val="44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206894</TotalTime>
  <Words>1460</Words>
  <Application>Microsoft Office PowerPoint</Application>
  <PresentationFormat>On-screen Show (4:3)</PresentationFormat>
  <Paragraphs>198</Paragraphs>
  <Slides>18</Slides>
  <Notes>14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ＭＳ Ｐゴシック</vt:lpstr>
      <vt:lpstr>Arial</vt:lpstr>
      <vt:lpstr>SwissReSans</vt:lpstr>
      <vt:lpstr>Symbol</vt:lpstr>
      <vt:lpstr>Times New Roman</vt:lpstr>
      <vt:lpstr>Verdana</vt:lpstr>
      <vt:lpstr>Wingdings</vt:lpstr>
      <vt:lpstr>Default Design</vt:lpstr>
      <vt:lpstr>\\CORP.GWPNET.COM\DFS\GLOBAL\BGCC-Data\BCCM\ER\Global Outlook\Actual\Text\Special papers\1_Casualty\casualty paper graphs and tables.xlsx!figure 1![casualty paper graphs and tables.xlsx]figure 1 Chart 1</vt:lpstr>
      <vt:lpstr>Chart</vt:lpstr>
      <vt:lpstr>Adapting to an Ever-Changing and Risky World of Tort Liability</vt:lpstr>
      <vt:lpstr>How Big Are Liability Insurance Markets in Major Economies?</vt:lpstr>
      <vt:lpstr>General Liability Claims Incurred as a Percent of GDP</vt:lpstr>
      <vt:lpstr>PowerPoint Presentation</vt:lpstr>
      <vt:lpstr>Some Expect Higher Claim Cost Growth to Resume in Post-Crisis Era</vt:lpstr>
      <vt:lpstr>Post-Crisis Question: Will Long-Run Pre-Crisis (1975-2007) Growth Trends Re-Emerge?</vt:lpstr>
      <vt:lpstr>US Medical Cost Inflation vs. Overall Consumer Price Index (CPI), 1995 – 2014*</vt:lpstr>
      <vt:lpstr>US National Health Care Expenditures as  a Share of GDP, 1965 – 2022F*</vt:lpstr>
      <vt:lpstr>PowerPoint Presentation</vt:lpstr>
      <vt:lpstr>Tort Costs: Rising for Eight Decades</vt:lpstr>
      <vt:lpstr>Over the Last Three Decades, Total Tort Costs as a % of GDP Appear Somewhat Cyclical, 1980-2013E</vt:lpstr>
      <vt:lpstr>The Nation’s Judicial Hellholes: 2014/2015         (Are Now Fewer in Number)</vt:lpstr>
      <vt:lpstr>Commercial Lines Tort Costs: Insured vs. Self-(Un)Insured Shares, 1973-2010</vt:lpstr>
      <vt:lpstr>PowerPoint Presentation</vt:lpstr>
      <vt:lpstr>A Few Concerns…</vt:lpstr>
      <vt:lpstr>Data Breaches 2005-2014, by Number of Breaches and Records Exposed</vt:lpstr>
      <vt:lpstr>Data/Privacy Breach: Many Potential Costs Can Be Insured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Lewis, Shorna</cp:lastModifiedBy>
  <cp:revision>4353</cp:revision>
  <cp:lastPrinted>2015-01-28T15:23:12Z</cp:lastPrinted>
  <dcterms:modified xsi:type="dcterms:W3CDTF">2015-06-08T11:56:30Z</dcterms:modified>
</cp:coreProperties>
</file>