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ppt/charts/chart29.xml" ContentType="application/vnd.openxmlformats-officedocument.drawingml.chart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notesSlides/notesSlide28.xml" ContentType="application/vnd.openxmlformats-officedocument.presentationml.notesSlide+xml"/>
  <Override PartName="/ppt/charts/chart34.xml" ContentType="application/vnd.openxmlformats-officedocument.drawingml.chart+xml"/>
  <Override PartName="/ppt/notesSlides/notesSlide29.xml" ContentType="application/vnd.openxmlformats-officedocument.presentationml.notesSlide+xml"/>
  <Override PartName="/ppt/charts/chart35.xml" ContentType="application/vnd.openxmlformats-officedocument.drawingml.chart+xml"/>
  <Override PartName="/ppt/notesSlides/notesSlide30.xml" ContentType="application/vnd.openxmlformats-officedocument.presentationml.notesSlide+xml"/>
  <Override PartName="/ppt/charts/chart36.xml" ContentType="application/vnd.openxmlformats-officedocument.drawingml.chart+xml"/>
  <Override PartName="/ppt/notesSlides/notesSlide31.xml" ContentType="application/vnd.openxmlformats-officedocument.presentationml.notesSlide+xml"/>
  <Override PartName="/ppt/charts/chart37.xml" ContentType="application/vnd.openxmlformats-officedocument.drawingml.chart+xml"/>
  <Override PartName="/ppt/drawings/drawing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14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30" r:id="rId10"/>
    <p:sldId id="321" r:id="rId11"/>
    <p:sldId id="322" r:id="rId12"/>
    <p:sldId id="324" r:id="rId13"/>
    <p:sldId id="390" r:id="rId14"/>
    <p:sldId id="391" r:id="rId15"/>
    <p:sldId id="392" r:id="rId16"/>
    <p:sldId id="323" r:id="rId17"/>
    <p:sldId id="325" r:id="rId18"/>
    <p:sldId id="361" r:id="rId19"/>
    <p:sldId id="326" r:id="rId20"/>
    <p:sldId id="327" r:id="rId21"/>
    <p:sldId id="328" r:id="rId22"/>
    <p:sldId id="331" r:id="rId23"/>
    <p:sldId id="362" r:id="rId24"/>
    <p:sldId id="334" r:id="rId25"/>
    <p:sldId id="376" r:id="rId26"/>
    <p:sldId id="332" r:id="rId27"/>
    <p:sldId id="337" r:id="rId28"/>
    <p:sldId id="338" r:id="rId29"/>
    <p:sldId id="339" r:id="rId30"/>
    <p:sldId id="340" r:id="rId31"/>
    <p:sldId id="341" r:id="rId32"/>
    <p:sldId id="333" r:id="rId33"/>
    <p:sldId id="347" r:id="rId34"/>
    <p:sldId id="348" r:id="rId35"/>
    <p:sldId id="349" r:id="rId36"/>
    <p:sldId id="342" r:id="rId37"/>
    <p:sldId id="350" r:id="rId38"/>
    <p:sldId id="351" r:id="rId39"/>
    <p:sldId id="352" r:id="rId40"/>
    <p:sldId id="353" r:id="rId41"/>
    <p:sldId id="309" r:id="rId42"/>
    <p:sldId id="354" r:id="rId43"/>
    <p:sldId id="393" r:id="rId44"/>
    <p:sldId id="360" r:id="rId45"/>
    <p:sldId id="359" r:id="rId46"/>
    <p:sldId id="311" r:id="rId47"/>
    <p:sldId id="358" r:id="rId48"/>
    <p:sldId id="344" r:id="rId49"/>
    <p:sldId id="355" r:id="rId50"/>
    <p:sldId id="356" r:id="rId51"/>
    <p:sldId id="370" r:id="rId52"/>
    <p:sldId id="371" r:id="rId53"/>
    <p:sldId id="373" r:id="rId54"/>
    <p:sldId id="374" r:id="rId55"/>
    <p:sldId id="375" r:id="rId56"/>
    <p:sldId id="387" r:id="rId57"/>
    <p:sldId id="388" r:id="rId58"/>
    <p:sldId id="389" r:id="rId59"/>
    <p:sldId id="384" r:id="rId60"/>
    <p:sldId id="357" r:id="rId61"/>
    <p:sldId id="257" r:id="rId62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orient="horz" pos="2320">
          <p15:clr>
            <a:srgbClr val="A4A3A4"/>
          </p15:clr>
        </p15:guide>
        <p15:guide id="3" orient="horz" pos="503">
          <p15:clr>
            <a:srgbClr val="A4A3A4"/>
          </p15:clr>
        </p15:guide>
        <p15:guide id="4" pos="4608">
          <p15:clr>
            <a:srgbClr val="A4A3A4"/>
          </p15:clr>
        </p15:guide>
        <p15:guide id="5" pos="384">
          <p15:clr>
            <a:srgbClr val="A4A3A4"/>
          </p15:clr>
        </p15:guide>
        <p15:guide id="6" pos="8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8FAA"/>
    <a:srgbClr val="99CCFF"/>
    <a:srgbClr val="FFFFFF"/>
    <a:srgbClr val="414042"/>
    <a:srgbClr val="000000"/>
    <a:srgbClr val="6799C8"/>
    <a:srgbClr val="3C73A7"/>
    <a:srgbClr val="00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76" autoAdjust="0"/>
    <p:restoredTop sz="93773" autoAdjust="0"/>
  </p:normalViewPr>
  <p:slideViewPr>
    <p:cSldViewPr snapToGrid="0">
      <p:cViewPr varScale="1">
        <p:scale>
          <a:sx n="52" d="100"/>
          <a:sy n="52" d="100"/>
        </p:scale>
        <p:origin x="498" y="66"/>
      </p:cViewPr>
      <p:guideLst>
        <p:guide orient="horz" pos="1392"/>
        <p:guide orient="horz" pos="2320"/>
        <p:guide orient="horz" pos="503"/>
        <p:guide pos="4608"/>
        <p:guide pos="384"/>
        <p:guide pos="8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1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5978869913871447E-2"/>
          <c:y val="4.7876946593203504E-2"/>
          <c:w val="0.90604000358647396"/>
          <c:h val="0.73773810627874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$14,178 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24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0106-437E-BEAC-7CC61E7C6898}"/>
              </c:ext>
            </c:extLst>
          </c:dPt>
          <c:dLbls>
            <c:dLbl>
              <c:idx val="9"/>
              <c:spPr/>
              <c:txPr>
                <a:bodyPr rot="0" vert="horz"/>
                <a:lstStyle/>
                <a:p>
                  <a:pPr>
                    <a:defRPr sz="1400" b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106-437E-BEAC-7CC61E7C6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  <c:pt idx="24">
                  <c:v>16:Q1</c:v>
                </c:pt>
              </c:strCache>
            </c:strRef>
          </c:cat>
          <c:val>
            <c:numRef>
              <c:f>Sheet1!$B$2:$Z$2</c:f>
              <c:numCache>
                <c:formatCode>"$"#,##0_);[Red]\("$"#,##0\)</c:formatCode>
                <c:ptCount val="25"/>
                <c:pt idx="0">
                  <c:v>5840</c:v>
                </c:pt>
                <c:pt idx="1">
                  <c:v>19316</c:v>
                </c:pt>
                <c:pt idx="2">
                  <c:v>10870</c:v>
                </c:pt>
                <c:pt idx="3">
                  <c:v>20598</c:v>
                </c:pt>
                <c:pt idx="4">
                  <c:v>24404</c:v>
                </c:pt>
                <c:pt idx="5">
                  <c:v>36819</c:v>
                </c:pt>
                <c:pt idx="6">
                  <c:v>30773</c:v>
                </c:pt>
                <c:pt idx="7">
                  <c:v>21865</c:v>
                </c:pt>
                <c:pt idx="8">
                  <c:v>20559</c:v>
                </c:pt>
                <c:pt idx="9" formatCode="&quot;$&quot;#,##0_);\(&quot;$&quot;#,##0\)">
                  <c:v>-6970</c:v>
                </c:pt>
                <c:pt idx="10">
                  <c:v>3046</c:v>
                </c:pt>
                <c:pt idx="11">
                  <c:v>30029</c:v>
                </c:pt>
                <c:pt idx="12">
                  <c:v>38501</c:v>
                </c:pt>
                <c:pt idx="13">
                  <c:v>44155</c:v>
                </c:pt>
                <c:pt idx="14">
                  <c:v>65777</c:v>
                </c:pt>
                <c:pt idx="15">
                  <c:v>62496</c:v>
                </c:pt>
                <c:pt idx="16">
                  <c:v>3043</c:v>
                </c:pt>
                <c:pt idx="17">
                  <c:v>28672</c:v>
                </c:pt>
                <c:pt idx="18">
                  <c:v>35204</c:v>
                </c:pt>
                <c:pt idx="19">
                  <c:v>19456</c:v>
                </c:pt>
                <c:pt idx="20">
                  <c:v>33522</c:v>
                </c:pt>
                <c:pt idx="21">
                  <c:v>63784</c:v>
                </c:pt>
                <c:pt idx="22">
                  <c:v>55870</c:v>
                </c:pt>
                <c:pt idx="23">
                  <c:v>56622</c:v>
                </c:pt>
                <c:pt idx="24">
                  <c:v>13313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6-437E-BEAC-7CC61E7C68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44914176"/>
        <c:axId val="45501824"/>
      </c:barChart>
      <c:catAx>
        <c:axId val="4491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5501824"/>
        <c:crosses val="autoZero"/>
        <c:auto val="1"/>
        <c:lblAlgn val="ctr"/>
        <c:lblOffset val="100"/>
        <c:noMultiLvlLbl val="0"/>
      </c:catAx>
      <c:valAx>
        <c:axId val="45501824"/>
        <c:scaling>
          <c:orientation val="minMax"/>
          <c:max val="80000"/>
          <c:min val="-10000"/>
        </c:scaling>
        <c:delete val="0"/>
        <c:axPos val="l"/>
        <c:numFmt formatCode="&quot;$&quot;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4914176"/>
        <c:crosses val="autoZero"/>
        <c:crossBetween val="between"/>
        <c:majorUnit val="1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3773810627874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Transaction value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BE-442E-A190-14B9C08175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BE-442E-A190-14B9C08175E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BE-442E-A190-14B9C08175E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BE-442E-A190-14B9C08175E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BE-442E-A190-14B9C08175E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9BE-442E-A190-14B9C08175E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9BE-442E-A190-14B9C08175E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BE-442E-A190-14B9C08175E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BE-442E-A190-14B9C08175E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BE-442E-A190-14B9C08175E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9BE-442E-A190-14B9C08175E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9BE-442E-A190-14B9C08175E7}"/>
              </c:ext>
            </c:extLst>
          </c:dPt>
          <c:dLbls>
            <c:dLbl>
              <c:idx val="1"/>
              <c:layout>
                <c:manualLayout>
                  <c:x val="-1.9025738378420014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BE-442E-A190-14B9C08175E7}"/>
                </c:ext>
              </c:extLst>
            </c:dLbl>
            <c:dLbl>
              <c:idx val="7"/>
              <c:layout>
                <c:manualLayout>
                  <c:x val="9.512869189209919E-4"/>
                  <c:y val="-7.766937443930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BE-442E-A190-14B9C08175E7}"/>
                </c:ext>
              </c:extLst>
            </c:dLbl>
            <c:dLbl>
              <c:idx val="8"/>
              <c:layout>
                <c:manualLayout>
                  <c:x val="3.8051476756839676E-3"/>
                  <c:y val="4.031104722965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BE-442E-A190-14B9C08175E7}"/>
                </c:ext>
              </c:extLst>
            </c:dLbl>
            <c:dLbl>
              <c:idx val="9"/>
              <c:layout>
                <c:manualLayout>
                  <c:x val="-1.9025738378419838E-3"/>
                  <c:y val="-2.608663948110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BE-442E-A190-14B9C08175E7}"/>
                </c:ext>
              </c:extLst>
            </c:dLbl>
            <c:dLbl>
              <c:idx val="13"/>
              <c:layout>
                <c:manualLayout>
                  <c:x val="-6.9760234844686938E-17"/>
                  <c:y val="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BE-442E-A190-14B9C08175E7}"/>
                </c:ext>
              </c:extLst>
            </c:dLbl>
            <c:dLbl>
              <c:idx val="14"/>
              <c:layout>
                <c:manualLayout>
                  <c:x val="4.7564345946048206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BE-442E-A190-14B9C08175E7}"/>
                </c:ext>
              </c:extLst>
            </c:dLbl>
            <c:dLbl>
              <c:idx val="16"/>
              <c:layout>
                <c:manualLayout>
                  <c:x val="0"/>
                  <c:y val="-2.282580954596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BE-442E-A190-14B9C08175E7}"/>
                </c:ext>
              </c:extLst>
            </c:dLbl>
            <c:dLbl>
              <c:idx val="18"/>
              <c:layout>
                <c:manualLayout>
                  <c:x val="-1.9025738378419838E-3"/>
                  <c:y val="-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BE-442E-A190-14B9C08175E7}"/>
                </c:ext>
              </c:extLst>
            </c:dLbl>
            <c:dLbl>
              <c:idx val="19"/>
              <c:layout>
                <c:manualLayout>
                  <c:x val="7.6102953513679352E-3"/>
                  <c:y val="-6.5216598702754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BE-442E-A190-14B9C08175E7}"/>
                </c:ext>
              </c:extLst>
            </c:dLbl>
            <c:dLbl>
              <c:idx val="20"/>
              <c:layout>
                <c:manualLayout>
                  <c:x val="9.512869189209919E-4"/>
                  <c:y val="-3.91299592216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BE-442E-A190-14B9C08175E7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Sheet1!$B$2:$J$2</c:f>
              <c:numCache>
                <c:formatCode>"$"#,##0_);[Red]\("$"#,##0\)</c:formatCode>
                <c:ptCount val="9"/>
                <c:pt idx="0">
                  <c:v>45958</c:v>
                </c:pt>
                <c:pt idx="1">
                  <c:v>5142</c:v>
                </c:pt>
                <c:pt idx="2">
                  <c:v>23595</c:v>
                </c:pt>
                <c:pt idx="3">
                  <c:v>21267</c:v>
                </c:pt>
                <c:pt idx="4">
                  <c:v>11813</c:v>
                </c:pt>
                <c:pt idx="5">
                  <c:v>9872</c:v>
                </c:pt>
                <c:pt idx="6">
                  <c:v>11321</c:v>
                </c:pt>
                <c:pt idx="7">
                  <c:v>17823</c:v>
                </c:pt>
                <c:pt idx="8">
                  <c:v>18857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BE-442E-A190-14B9C081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35658496"/>
        <c:axId val="11871718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triangle"/>
            <c:size val="12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</c:spPr>
          </c:marker>
          <c:cat>
            <c:strRef>
              <c:f>Sheet1!$B$1:$J$1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Sheet1!$B$3:$J$3</c:f>
              <c:numCache>
                <c:formatCode>0.00%</c:formatCode>
                <c:ptCount val="9"/>
                <c:pt idx="0">
                  <c:v>73</c:v>
                </c:pt>
                <c:pt idx="1">
                  <c:v>54</c:v>
                </c:pt>
                <c:pt idx="2">
                  <c:v>61</c:v>
                </c:pt>
                <c:pt idx="3">
                  <c:v>45</c:v>
                </c:pt>
                <c:pt idx="4">
                  <c:v>37</c:v>
                </c:pt>
                <c:pt idx="5">
                  <c:v>32</c:v>
                </c:pt>
                <c:pt idx="6">
                  <c:v>46</c:v>
                </c:pt>
                <c:pt idx="7">
                  <c:v>22</c:v>
                </c:pt>
                <c:pt idx="8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9BE-442E-A190-14B9C081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967232"/>
        <c:axId val="118717760"/>
      </c:lineChart>
      <c:catAx>
        <c:axId val="335658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717184"/>
        <c:crosses val="autoZero"/>
        <c:auto val="1"/>
        <c:lblAlgn val="ctr"/>
        <c:lblOffset val="100"/>
        <c:noMultiLvlLbl val="0"/>
      </c:catAx>
      <c:valAx>
        <c:axId val="118717184"/>
        <c:scaling>
          <c:orientation val="minMax"/>
          <c:max val="50000"/>
          <c:min val="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35658496"/>
        <c:crosses val="autoZero"/>
        <c:crossBetween val="between"/>
        <c:majorUnit val="10000"/>
        <c:minorUnit val="5000"/>
      </c:valAx>
      <c:valAx>
        <c:axId val="118717760"/>
        <c:scaling>
          <c:orientation val="minMax"/>
          <c:max val="8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35967232"/>
        <c:crosses val="max"/>
        <c:crossBetween val="between"/>
        <c:majorUnit val="20"/>
      </c:valAx>
      <c:catAx>
        <c:axId val="33596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71776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 baseline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3773810627874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5E-48CE-9FA0-D701675EEC6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2-415E-48CE-9FA0-D701675EEC6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16*</c:v>
                </c:pt>
              </c:strCache>
            </c:strRef>
          </c:cat>
          <c:val>
            <c:numRef>
              <c:f>Sheet1!$B$2:$Q$2</c:f>
              <c:numCache>
                <c:formatCode>"$"#,##0.00_);[Red]\("$"#,##0.00\)</c:formatCode>
                <c:ptCount val="16"/>
                <c:pt idx="0">
                  <c:v>38.9</c:v>
                </c:pt>
                <c:pt idx="1">
                  <c:v>37.1</c:v>
                </c:pt>
                <c:pt idx="2">
                  <c:v>36.700000000000003</c:v>
                </c:pt>
                <c:pt idx="3">
                  <c:v>38.700000000000003</c:v>
                </c:pt>
                <c:pt idx="4">
                  <c:v>39.6</c:v>
                </c:pt>
                <c:pt idx="5">
                  <c:v>49.5</c:v>
                </c:pt>
                <c:pt idx="6">
                  <c:v>52.3</c:v>
                </c:pt>
                <c:pt idx="7">
                  <c:v>54.6</c:v>
                </c:pt>
                <c:pt idx="8">
                  <c:v>51.2</c:v>
                </c:pt>
                <c:pt idx="9">
                  <c:v>47.1</c:v>
                </c:pt>
                <c:pt idx="10">
                  <c:v>47.57</c:v>
                </c:pt>
                <c:pt idx="11">
                  <c:v>49.19</c:v>
                </c:pt>
                <c:pt idx="12">
                  <c:v>48.01</c:v>
                </c:pt>
                <c:pt idx="13">
                  <c:v>47.34</c:v>
                </c:pt>
                <c:pt idx="14">
                  <c:v>46.15</c:v>
                </c:pt>
                <c:pt idx="15">
                  <c:v>43.57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5E-48CE-9FA0-D701675EE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5450368"/>
        <c:axId val="51871744"/>
      </c:barChart>
      <c:catAx>
        <c:axId val="3545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871744"/>
        <c:crosses val="autoZero"/>
        <c:auto val="1"/>
        <c:lblAlgn val="ctr"/>
        <c:lblOffset val="100"/>
        <c:noMultiLvlLbl val="0"/>
      </c:catAx>
      <c:valAx>
        <c:axId val="51871744"/>
        <c:scaling>
          <c:orientation val="minMax"/>
          <c:max val="60"/>
          <c:min val="30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450368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74377224199281E-2"/>
          <c:y val="6.652360515021459E-2"/>
          <c:w val="0.92971530249110312"/>
          <c:h val="0.63519313304721037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4"/>
            </a:solidFill>
            <a:ln w="30769">
              <a:noFill/>
            </a:ln>
          </c:spPr>
          <c:invertIfNegative val="0"/>
          <c:cat>
            <c:strRef>
              <c:f>Sheet1!$A$2:$A$319</c:f>
              <c:strCache>
                <c:ptCount val="318"/>
                <c:pt idx="0">
                  <c:v>1/31/1990</c:v>
                </c:pt>
                <c:pt idx="1">
                  <c:v>2/28/1990</c:v>
                </c:pt>
                <c:pt idx="2">
                  <c:v>3/31/1990</c:v>
                </c:pt>
                <c:pt idx="3">
                  <c:v>4/30/1990</c:v>
                </c:pt>
                <c:pt idx="4">
                  <c:v>5/31/1990</c:v>
                </c:pt>
                <c:pt idx="5">
                  <c:v>6/30/1990</c:v>
                </c:pt>
                <c:pt idx="6">
                  <c:v>7/31/1990</c:v>
                </c:pt>
                <c:pt idx="7">
                  <c:v>8/31/1990</c:v>
                </c:pt>
                <c:pt idx="8">
                  <c:v>9/30/1990</c:v>
                </c:pt>
                <c:pt idx="9">
                  <c:v>10/31/1990</c:v>
                </c:pt>
                <c:pt idx="10">
                  <c:v>11/30/1990</c:v>
                </c:pt>
                <c:pt idx="11">
                  <c:v>12/31/1990</c:v>
                </c:pt>
                <c:pt idx="12">
                  <c:v>1/31/1991</c:v>
                </c:pt>
                <c:pt idx="13">
                  <c:v>2/28/1991</c:v>
                </c:pt>
                <c:pt idx="14">
                  <c:v>3/31/1991</c:v>
                </c:pt>
                <c:pt idx="15">
                  <c:v>4/30/1991</c:v>
                </c:pt>
                <c:pt idx="16">
                  <c:v>5/31/1991</c:v>
                </c:pt>
                <c:pt idx="17">
                  <c:v>6/30/1991</c:v>
                </c:pt>
                <c:pt idx="18">
                  <c:v>7/31/1991</c:v>
                </c:pt>
                <c:pt idx="19">
                  <c:v>8/31/1991</c:v>
                </c:pt>
                <c:pt idx="20">
                  <c:v>9/30/1991</c:v>
                </c:pt>
                <c:pt idx="21">
                  <c:v>10/31/1991</c:v>
                </c:pt>
                <c:pt idx="22">
                  <c:v>11/30/1991</c:v>
                </c:pt>
                <c:pt idx="23">
                  <c:v>12/31/1991</c:v>
                </c:pt>
                <c:pt idx="24">
                  <c:v>1/31/1992</c:v>
                </c:pt>
                <c:pt idx="25">
                  <c:v>2/28/1992</c:v>
                </c:pt>
                <c:pt idx="26">
                  <c:v>3/31/1992</c:v>
                </c:pt>
                <c:pt idx="27">
                  <c:v>4/30/1992</c:v>
                </c:pt>
                <c:pt idx="28">
                  <c:v>5/31/1992</c:v>
                </c:pt>
                <c:pt idx="29">
                  <c:v>6/30/1992</c:v>
                </c:pt>
                <c:pt idx="30">
                  <c:v>7/31/1992</c:v>
                </c:pt>
                <c:pt idx="31">
                  <c:v>8/31/1992</c:v>
                </c:pt>
                <c:pt idx="32">
                  <c:v>9/30/1992</c:v>
                </c:pt>
                <c:pt idx="33">
                  <c:v>10/31/1992</c:v>
                </c:pt>
                <c:pt idx="34">
                  <c:v>11/30/1992</c:v>
                </c:pt>
                <c:pt idx="35">
                  <c:v>12/31/1992</c:v>
                </c:pt>
                <c:pt idx="36">
                  <c:v>1/31/1993</c:v>
                </c:pt>
                <c:pt idx="37">
                  <c:v>2/28/1993</c:v>
                </c:pt>
                <c:pt idx="38">
                  <c:v>3/31/1993</c:v>
                </c:pt>
                <c:pt idx="39">
                  <c:v>4/30/1993</c:v>
                </c:pt>
                <c:pt idx="40">
                  <c:v>5/31/1993</c:v>
                </c:pt>
                <c:pt idx="41">
                  <c:v>6/30/1993</c:v>
                </c:pt>
                <c:pt idx="42">
                  <c:v>7/31/1993</c:v>
                </c:pt>
                <c:pt idx="43">
                  <c:v>8/31/1993</c:v>
                </c:pt>
                <c:pt idx="44">
                  <c:v>9/30/1993</c:v>
                </c:pt>
                <c:pt idx="45">
                  <c:v>10/31/1993</c:v>
                </c:pt>
                <c:pt idx="46">
                  <c:v>11/30/1993</c:v>
                </c:pt>
                <c:pt idx="47">
                  <c:v>12/31/1993</c:v>
                </c:pt>
                <c:pt idx="48">
                  <c:v>1/31/1994</c:v>
                </c:pt>
                <c:pt idx="49">
                  <c:v>2/28/1994</c:v>
                </c:pt>
                <c:pt idx="50">
                  <c:v>3/31/1994</c:v>
                </c:pt>
                <c:pt idx="51">
                  <c:v>4/30/1994</c:v>
                </c:pt>
                <c:pt idx="52">
                  <c:v>5/31/1994</c:v>
                </c:pt>
                <c:pt idx="53">
                  <c:v>6/30/1994</c:v>
                </c:pt>
                <c:pt idx="54">
                  <c:v>7/31/1994</c:v>
                </c:pt>
                <c:pt idx="55">
                  <c:v>8/31/1994</c:v>
                </c:pt>
                <c:pt idx="56">
                  <c:v>9/30/1994</c:v>
                </c:pt>
                <c:pt idx="57">
                  <c:v>10/31/1994</c:v>
                </c:pt>
                <c:pt idx="58">
                  <c:v>11/30/1994</c:v>
                </c:pt>
                <c:pt idx="59">
                  <c:v>12/31/1994</c:v>
                </c:pt>
                <c:pt idx="60">
                  <c:v>1/31/1995</c:v>
                </c:pt>
                <c:pt idx="61">
                  <c:v>2/28/1995</c:v>
                </c:pt>
                <c:pt idx="62">
                  <c:v>3/31/1995</c:v>
                </c:pt>
                <c:pt idx="63">
                  <c:v>4/30/1995</c:v>
                </c:pt>
                <c:pt idx="64">
                  <c:v>5/31/1995</c:v>
                </c:pt>
                <c:pt idx="65">
                  <c:v>6/30/1995</c:v>
                </c:pt>
                <c:pt idx="66">
                  <c:v>7/31/1995</c:v>
                </c:pt>
                <c:pt idx="67">
                  <c:v>8/31/1995</c:v>
                </c:pt>
                <c:pt idx="68">
                  <c:v>9/30/1995</c:v>
                </c:pt>
                <c:pt idx="69">
                  <c:v>10/31/1995</c:v>
                </c:pt>
                <c:pt idx="70">
                  <c:v>11/30/1995</c:v>
                </c:pt>
                <c:pt idx="71">
                  <c:v>12/31/1995</c:v>
                </c:pt>
                <c:pt idx="72">
                  <c:v>1/31/1996</c:v>
                </c:pt>
                <c:pt idx="73">
                  <c:v>2/28/1996</c:v>
                </c:pt>
                <c:pt idx="74">
                  <c:v>3/31/1996</c:v>
                </c:pt>
                <c:pt idx="75">
                  <c:v>4/30/1996</c:v>
                </c:pt>
                <c:pt idx="76">
                  <c:v>5/31/1996</c:v>
                </c:pt>
                <c:pt idx="77">
                  <c:v>6/30/1996</c:v>
                </c:pt>
                <c:pt idx="78">
                  <c:v>7/31/1996</c:v>
                </c:pt>
                <c:pt idx="79">
                  <c:v>8/31/1996</c:v>
                </c:pt>
                <c:pt idx="80">
                  <c:v>9/30/1996</c:v>
                </c:pt>
                <c:pt idx="81">
                  <c:v>10/31/1996</c:v>
                </c:pt>
                <c:pt idx="82">
                  <c:v>11/30/1996</c:v>
                </c:pt>
                <c:pt idx="83">
                  <c:v>12/31/1996</c:v>
                </c:pt>
                <c:pt idx="84">
                  <c:v>1/31/1997</c:v>
                </c:pt>
                <c:pt idx="85">
                  <c:v>2/28/1997</c:v>
                </c:pt>
                <c:pt idx="86">
                  <c:v>3/31/1997</c:v>
                </c:pt>
                <c:pt idx="87">
                  <c:v>4/30/1997</c:v>
                </c:pt>
                <c:pt idx="88">
                  <c:v>5/31/1997</c:v>
                </c:pt>
                <c:pt idx="89">
                  <c:v>6/30/1997</c:v>
                </c:pt>
                <c:pt idx="90">
                  <c:v>7/31/1997</c:v>
                </c:pt>
                <c:pt idx="91">
                  <c:v>8/31/1997</c:v>
                </c:pt>
                <c:pt idx="92">
                  <c:v>9/30/1997</c:v>
                </c:pt>
                <c:pt idx="93">
                  <c:v>10/31/1997</c:v>
                </c:pt>
                <c:pt idx="94">
                  <c:v>11/30/1997</c:v>
                </c:pt>
                <c:pt idx="95">
                  <c:v>12/31/1997</c:v>
                </c:pt>
                <c:pt idx="96">
                  <c:v>1/31/1998</c:v>
                </c:pt>
                <c:pt idx="97">
                  <c:v>2/28/1998</c:v>
                </c:pt>
                <c:pt idx="98">
                  <c:v>3/31/1998</c:v>
                </c:pt>
                <c:pt idx="99">
                  <c:v>4/30/1998</c:v>
                </c:pt>
                <c:pt idx="100">
                  <c:v>5/31/1998</c:v>
                </c:pt>
                <c:pt idx="101">
                  <c:v>6/30/1998</c:v>
                </c:pt>
                <c:pt idx="102">
                  <c:v>7/31/1998</c:v>
                </c:pt>
                <c:pt idx="103">
                  <c:v>8/31/1998</c:v>
                </c:pt>
                <c:pt idx="104">
                  <c:v>9/30/1998</c:v>
                </c:pt>
                <c:pt idx="105">
                  <c:v>10/31/1998</c:v>
                </c:pt>
                <c:pt idx="106">
                  <c:v>11/30/1998</c:v>
                </c:pt>
                <c:pt idx="107">
                  <c:v>12/31/1998</c:v>
                </c:pt>
                <c:pt idx="108">
                  <c:v>1/31/1999</c:v>
                </c:pt>
                <c:pt idx="109">
                  <c:v>2/28/1999</c:v>
                </c:pt>
                <c:pt idx="110">
                  <c:v>3/31/1999</c:v>
                </c:pt>
                <c:pt idx="111">
                  <c:v>4/30/1999</c:v>
                </c:pt>
                <c:pt idx="112">
                  <c:v>5/31/1999</c:v>
                </c:pt>
                <c:pt idx="113">
                  <c:v>6/30/1999</c:v>
                </c:pt>
                <c:pt idx="114">
                  <c:v>7/31/1999</c:v>
                </c:pt>
                <c:pt idx="115">
                  <c:v>8/31/1999</c:v>
                </c:pt>
                <c:pt idx="116">
                  <c:v>9/30/1999</c:v>
                </c:pt>
                <c:pt idx="117">
                  <c:v>10/31/1999</c:v>
                </c:pt>
                <c:pt idx="118">
                  <c:v>11/30/1999</c:v>
                </c:pt>
                <c:pt idx="119">
                  <c:v>12/31/1999</c:v>
                </c:pt>
                <c:pt idx="120">
                  <c:v>1/31/2000</c:v>
                </c:pt>
                <c:pt idx="121">
                  <c:v>2/28/2000</c:v>
                </c:pt>
                <c:pt idx="122">
                  <c:v>3/31/2000</c:v>
                </c:pt>
                <c:pt idx="123">
                  <c:v>4/30/2000</c:v>
                </c:pt>
                <c:pt idx="124">
                  <c:v>5/31/2000</c:v>
                </c:pt>
                <c:pt idx="125">
                  <c:v>6/30/2000</c:v>
                </c:pt>
                <c:pt idx="126">
                  <c:v>7/31/2000</c:v>
                </c:pt>
                <c:pt idx="127">
                  <c:v>8/31/2000</c:v>
                </c:pt>
                <c:pt idx="128">
                  <c:v>9/30/2000</c:v>
                </c:pt>
                <c:pt idx="129">
                  <c:v>10/31/2000</c:v>
                </c:pt>
                <c:pt idx="130">
                  <c:v>11/30/2000</c:v>
                </c:pt>
                <c:pt idx="131">
                  <c:v>12/31/2000</c:v>
                </c:pt>
                <c:pt idx="132">
                  <c:v>1/31/2001</c:v>
                </c:pt>
                <c:pt idx="133">
                  <c:v>2/28/2001</c:v>
                </c:pt>
                <c:pt idx="134">
                  <c:v>3/31/2001</c:v>
                </c:pt>
                <c:pt idx="135">
                  <c:v>4/30/2001</c:v>
                </c:pt>
                <c:pt idx="136">
                  <c:v>5/31/2001</c:v>
                </c:pt>
                <c:pt idx="137">
                  <c:v>6/30/2001</c:v>
                </c:pt>
                <c:pt idx="138">
                  <c:v>7/31/2001</c:v>
                </c:pt>
                <c:pt idx="139">
                  <c:v>8/31/2001</c:v>
                </c:pt>
                <c:pt idx="140">
                  <c:v>9/30/2001</c:v>
                </c:pt>
                <c:pt idx="141">
                  <c:v>10/31/2001</c:v>
                </c:pt>
                <c:pt idx="142">
                  <c:v>11/30/2001</c:v>
                </c:pt>
                <c:pt idx="143">
                  <c:v>12/31/2001</c:v>
                </c:pt>
                <c:pt idx="144">
                  <c:v>1/31/2002</c:v>
                </c:pt>
                <c:pt idx="145">
                  <c:v>2/28/2002</c:v>
                </c:pt>
                <c:pt idx="146">
                  <c:v>3/31/2002</c:v>
                </c:pt>
                <c:pt idx="147">
                  <c:v>4/30/2002</c:v>
                </c:pt>
                <c:pt idx="148">
                  <c:v>5/31/2002</c:v>
                </c:pt>
                <c:pt idx="149">
                  <c:v>6/30/2002</c:v>
                </c:pt>
                <c:pt idx="150">
                  <c:v>7/31/2002</c:v>
                </c:pt>
                <c:pt idx="151">
                  <c:v>8/31/2002</c:v>
                </c:pt>
                <c:pt idx="152">
                  <c:v>9/30/2002</c:v>
                </c:pt>
                <c:pt idx="153">
                  <c:v>10/31/2002</c:v>
                </c:pt>
                <c:pt idx="154">
                  <c:v>11/30/2002</c:v>
                </c:pt>
                <c:pt idx="155">
                  <c:v>12/31/2002</c:v>
                </c:pt>
                <c:pt idx="156">
                  <c:v>1/31/2003</c:v>
                </c:pt>
                <c:pt idx="157">
                  <c:v>2/28/2003</c:v>
                </c:pt>
                <c:pt idx="158">
                  <c:v>3/31/2003</c:v>
                </c:pt>
                <c:pt idx="159">
                  <c:v>4/30/2003</c:v>
                </c:pt>
                <c:pt idx="160">
                  <c:v>5/31/2003</c:v>
                </c:pt>
                <c:pt idx="161">
                  <c:v>6/30/2003</c:v>
                </c:pt>
                <c:pt idx="162">
                  <c:v>7/31/2003</c:v>
                </c:pt>
                <c:pt idx="163">
                  <c:v>8/31/2003</c:v>
                </c:pt>
                <c:pt idx="164">
                  <c:v>9/30/2003</c:v>
                </c:pt>
                <c:pt idx="165">
                  <c:v>10/31/2003</c:v>
                </c:pt>
                <c:pt idx="166">
                  <c:v>11/30/2003</c:v>
                </c:pt>
                <c:pt idx="167">
                  <c:v>12/31/2003</c:v>
                </c:pt>
                <c:pt idx="168">
                  <c:v>1/31/2004</c:v>
                </c:pt>
                <c:pt idx="169">
                  <c:v>2/29/2004</c:v>
                </c:pt>
                <c:pt idx="170">
                  <c:v>3/31/2004</c:v>
                </c:pt>
                <c:pt idx="171">
                  <c:v>4/30/2004</c:v>
                </c:pt>
                <c:pt idx="172">
                  <c:v>5/31/2004</c:v>
                </c:pt>
                <c:pt idx="173">
                  <c:v>6/30/2004</c:v>
                </c:pt>
                <c:pt idx="174">
                  <c:v>7/31/2004</c:v>
                </c:pt>
                <c:pt idx="175">
                  <c:v>8/31/2004</c:v>
                </c:pt>
                <c:pt idx="176">
                  <c:v>9/30/2004</c:v>
                </c:pt>
                <c:pt idx="177">
                  <c:v>10/31/2004</c:v>
                </c:pt>
                <c:pt idx="178">
                  <c:v>11/30/2004</c:v>
                </c:pt>
                <c:pt idx="179">
                  <c:v>12/31/2004</c:v>
                </c:pt>
                <c:pt idx="180">
                  <c:v>1/31/2005</c:v>
                </c:pt>
                <c:pt idx="181">
                  <c:v>3/1/2005</c:v>
                </c:pt>
                <c:pt idx="182">
                  <c:v>3/31/2005</c:v>
                </c:pt>
                <c:pt idx="183">
                  <c:v>4/30/2005</c:v>
                </c:pt>
                <c:pt idx="184">
                  <c:v>5/31/2005</c:v>
                </c:pt>
                <c:pt idx="185">
                  <c:v>6/30/2005</c:v>
                </c:pt>
                <c:pt idx="186">
                  <c:v>7/31/2005</c:v>
                </c:pt>
                <c:pt idx="187">
                  <c:v>8/31/2005</c:v>
                </c:pt>
                <c:pt idx="188">
                  <c:v>9/30/2005</c:v>
                </c:pt>
                <c:pt idx="189">
                  <c:v>10/31/2005</c:v>
                </c:pt>
                <c:pt idx="190">
                  <c:v>11/30/2005</c:v>
                </c:pt>
                <c:pt idx="191">
                  <c:v>12/31/2005</c:v>
                </c:pt>
                <c:pt idx="192">
                  <c:v>1/31/2006</c:v>
                </c:pt>
                <c:pt idx="193">
                  <c:v>3/1/2006</c:v>
                </c:pt>
                <c:pt idx="194">
                  <c:v>3/31/2006</c:v>
                </c:pt>
                <c:pt idx="195">
                  <c:v>4/30/2006</c:v>
                </c:pt>
                <c:pt idx="196">
                  <c:v>5/31/2006</c:v>
                </c:pt>
                <c:pt idx="197">
                  <c:v>6/30/2006</c:v>
                </c:pt>
                <c:pt idx="198">
                  <c:v>7/31/2006</c:v>
                </c:pt>
                <c:pt idx="199">
                  <c:v>8/31/2006</c:v>
                </c:pt>
                <c:pt idx="200">
                  <c:v>9/30/2006</c:v>
                </c:pt>
                <c:pt idx="201">
                  <c:v>10/31/2006</c:v>
                </c:pt>
                <c:pt idx="202">
                  <c:v>11/30/2006</c:v>
                </c:pt>
                <c:pt idx="203">
                  <c:v>12/31/2006</c:v>
                </c:pt>
                <c:pt idx="204">
                  <c:v>1/31/2007</c:v>
                </c:pt>
                <c:pt idx="205">
                  <c:v>3/1/2007</c:v>
                </c:pt>
                <c:pt idx="206">
                  <c:v>3/31/2007</c:v>
                </c:pt>
                <c:pt idx="207">
                  <c:v>4/30/2007</c:v>
                </c:pt>
                <c:pt idx="208">
                  <c:v>5/31/2007</c:v>
                </c:pt>
                <c:pt idx="209">
                  <c:v>6/30/2007</c:v>
                </c:pt>
                <c:pt idx="210">
                  <c:v>7/31/2007</c:v>
                </c:pt>
                <c:pt idx="211">
                  <c:v>8/31/2007</c:v>
                </c:pt>
                <c:pt idx="212">
                  <c:v>9/30/2007</c:v>
                </c:pt>
                <c:pt idx="213">
                  <c:v>10/31/2007</c:v>
                </c:pt>
                <c:pt idx="214">
                  <c:v>11/30/2007</c:v>
                </c:pt>
                <c:pt idx="215">
                  <c:v>12/31/2007</c:v>
                </c:pt>
                <c:pt idx="216">
                  <c:v>1/31/2008</c:v>
                </c:pt>
                <c:pt idx="217">
                  <c:v>2/29/2008</c:v>
                </c:pt>
                <c:pt idx="218">
                  <c:v>3/31/2008</c:v>
                </c:pt>
                <c:pt idx="219">
                  <c:v>4/30/2008</c:v>
                </c:pt>
                <c:pt idx="220">
                  <c:v>5/31/2008</c:v>
                </c:pt>
                <c:pt idx="221">
                  <c:v>6/30/2008</c:v>
                </c:pt>
                <c:pt idx="222">
                  <c:v>7/31/2008</c:v>
                </c:pt>
                <c:pt idx="223">
                  <c:v>8/31/2008</c:v>
                </c:pt>
                <c:pt idx="224">
                  <c:v>9/30/2008</c:v>
                </c:pt>
                <c:pt idx="225">
                  <c:v>10/31/2008</c:v>
                </c:pt>
                <c:pt idx="226">
                  <c:v>11/30/2008</c:v>
                </c:pt>
                <c:pt idx="227">
                  <c:v>12/31/2008</c:v>
                </c:pt>
                <c:pt idx="228">
                  <c:v>1/31/2009</c:v>
                </c:pt>
                <c:pt idx="229">
                  <c:v>2/29/2009</c:v>
                </c:pt>
                <c:pt idx="230">
                  <c:v>3/31/2008</c:v>
                </c:pt>
                <c:pt idx="231">
                  <c:v>4/30/2009</c:v>
                </c:pt>
                <c:pt idx="232">
                  <c:v>5/31/2009</c:v>
                </c:pt>
                <c:pt idx="233">
                  <c:v>6/30/2009</c:v>
                </c:pt>
                <c:pt idx="234">
                  <c:v>7/31/2009</c:v>
                </c:pt>
                <c:pt idx="235">
                  <c:v>8/31/2009</c:v>
                </c:pt>
                <c:pt idx="236">
                  <c:v>9/30/2009</c:v>
                </c:pt>
                <c:pt idx="237">
                  <c:v>10/31/2009</c:v>
                </c:pt>
                <c:pt idx="238">
                  <c:v>11/30/2009</c:v>
                </c:pt>
                <c:pt idx="239">
                  <c:v>12/31/2009</c:v>
                </c:pt>
                <c:pt idx="240">
                  <c:v>1/31/2010</c:v>
                </c:pt>
                <c:pt idx="241">
                  <c:v>2/28/2010</c:v>
                </c:pt>
                <c:pt idx="242">
                  <c:v>3/31/2010</c:v>
                </c:pt>
                <c:pt idx="243">
                  <c:v>4/30/2010</c:v>
                </c:pt>
                <c:pt idx="244">
                  <c:v>5/31/2010</c:v>
                </c:pt>
                <c:pt idx="245">
                  <c:v>6/30/2010</c:v>
                </c:pt>
                <c:pt idx="246">
                  <c:v>7/31/2010</c:v>
                </c:pt>
                <c:pt idx="247">
                  <c:v>8/31/2010</c:v>
                </c:pt>
                <c:pt idx="248">
                  <c:v>9/30/2010</c:v>
                </c:pt>
                <c:pt idx="249">
                  <c:v>10/31/2010</c:v>
                </c:pt>
                <c:pt idx="250">
                  <c:v>11/30/2010</c:v>
                </c:pt>
                <c:pt idx="251">
                  <c:v>12/31/2010</c:v>
                </c:pt>
                <c:pt idx="252">
                  <c:v>1/31/2011</c:v>
                </c:pt>
                <c:pt idx="253">
                  <c:v>2/28/2011</c:v>
                </c:pt>
                <c:pt idx="254">
                  <c:v>3/31/2011</c:v>
                </c:pt>
                <c:pt idx="255">
                  <c:v>4/30/2011</c:v>
                </c:pt>
                <c:pt idx="256">
                  <c:v>5/31/2011</c:v>
                </c:pt>
                <c:pt idx="257">
                  <c:v>6/30/2011</c:v>
                </c:pt>
                <c:pt idx="258">
                  <c:v>7/31/2011</c:v>
                </c:pt>
                <c:pt idx="259">
                  <c:v>8/31/2011</c:v>
                </c:pt>
                <c:pt idx="260">
                  <c:v>9/30/2011</c:v>
                </c:pt>
                <c:pt idx="261">
                  <c:v>10/31/2011</c:v>
                </c:pt>
                <c:pt idx="262">
                  <c:v>11/30/2011</c:v>
                </c:pt>
                <c:pt idx="263">
                  <c:v>12/30/2011</c:v>
                </c:pt>
                <c:pt idx="264">
                  <c:v>1/30/2012</c:v>
                </c:pt>
                <c:pt idx="265">
                  <c:v>2/30/2012</c:v>
                </c:pt>
                <c:pt idx="266">
                  <c:v>3/30/2012</c:v>
                </c:pt>
                <c:pt idx="267">
                  <c:v>4/30/2012</c:v>
                </c:pt>
                <c:pt idx="268">
                  <c:v>5/30/2012</c:v>
                </c:pt>
                <c:pt idx="269">
                  <c:v>6/30/2012</c:v>
                </c:pt>
                <c:pt idx="270">
                  <c:v>7/30/2012</c:v>
                </c:pt>
                <c:pt idx="271">
                  <c:v>8/30/2012</c:v>
                </c:pt>
                <c:pt idx="272">
                  <c:v>9/30/2012</c:v>
                </c:pt>
                <c:pt idx="273">
                  <c:v>10/31/2012</c:v>
                </c:pt>
                <c:pt idx="274">
                  <c:v>11/30/2012</c:v>
                </c:pt>
                <c:pt idx="275">
                  <c:v>12/31/2012</c:v>
                </c:pt>
                <c:pt idx="276">
                  <c:v>1/31/2013</c:v>
                </c:pt>
                <c:pt idx="277">
                  <c:v>2/28/2013</c:v>
                </c:pt>
                <c:pt idx="278">
                  <c:v>3/31/2013</c:v>
                </c:pt>
                <c:pt idx="279">
                  <c:v>4/30/2013</c:v>
                </c:pt>
                <c:pt idx="280">
                  <c:v>5/31/2013</c:v>
                </c:pt>
                <c:pt idx="281">
                  <c:v>6/31/2013</c:v>
                </c:pt>
                <c:pt idx="282">
                  <c:v>7/31/2013</c:v>
                </c:pt>
                <c:pt idx="283">
                  <c:v>8/31/2013</c:v>
                </c:pt>
                <c:pt idx="284">
                  <c:v>9/31/2013</c:v>
                </c:pt>
                <c:pt idx="285">
                  <c:v>10/31/2013</c:v>
                </c:pt>
                <c:pt idx="286">
                  <c:v>11/31/2013</c:v>
                </c:pt>
                <c:pt idx="287">
                  <c:v>12/31/2013</c:v>
                </c:pt>
                <c:pt idx="288">
                  <c:v>1/31/2014</c:v>
                </c:pt>
                <c:pt idx="289">
                  <c:v>2/31/2014</c:v>
                </c:pt>
                <c:pt idx="290">
                  <c:v>3/31/2014</c:v>
                </c:pt>
                <c:pt idx="291">
                  <c:v>4/31/2014</c:v>
                </c:pt>
                <c:pt idx="292">
                  <c:v>5/31/2014</c:v>
                </c:pt>
                <c:pt idx="293">
                  <c:v>6/31/2014</c:v>
                </c:pt>
                <c:pt idx="294">
                  <c:v>7/31/2014</c:v>
                </c:pt>
                <c:pt idx="295">
                  <c:v>8/31/2014</c:v>
                </c:pt>
                <c:pt idx="296">
                  <c:v>9/31/2014</c:v>
                </c:pt>
                <c:pt idx="297">
                  <c:v>10/31/2014</c:v>
                </c:pt>
                <c:pt idx="298">
                  <c:v>11/31/2014</c:v>
                </c:pt>
                <c:pt idx="299">
                  <c:v>12/31/2014</c:v>
                </c:pt>
                <c:pt idx="300">
                  <c:v>1/31/2015</c:v>
                </c:pt>
                <c:pt idx="301">
                  <c:v>2/31/2015</c:v>
                </c:pt>
                <c:pt idx="302">
                  <c:v>3/31/2015</c:v>
                </c:pt>
                <c:pt idx="303">
                  <c:v>4/31/2015</c:v>
                </c:pt>
                <c:pt idx="304">
                  <c:v>5/31/2015</c:v>
                </c:pt>
                <c:pt idx="305">
                  <c:v>6/31/2015</c:v>
                </c:pt>
                <c:pt idx="306">
                  <c:v>7/31/2015</c:v>
                </c:pt>
                <c:pt idx="307">
                  <c:v>8/31/2015</c:v>
                </c:pt>
                <c:pt idx="308">
                  <c:v>9/31/2015</c:v>
                </c:pt>
                <c:pt idx="309">
                  <c:v>10/31/2015</c:v>
                </c:pt>
                <c:pt idx="310">
                  <c:v>11/31/2015</c:v>
                </c:pt>
                <c:pt idx="311">
                  <c:v>12/31/2015</c:v>
                </c:pt>
                <c:pt idx="312">
                  <c:v>1/31/2016</c:v>
                </c:pt>
                <c:pt idx="313">
                  <c:v>2/29/2016</c:v>
                </c:pt>
                <c:pt idx="314">
                  <c:v>3/31/2016</c:v>
                </c:pt>
                <c:pt idx="315">
                  <c:v>4/31/2016</c:v>
                </c:pt>
                <c:pt idx="316">
                  <c:v>5/31/2016</c:v>
                </c:pt>
                <c:pt idx="317">
                  <c:v>6/31/2016</c:v>
                </c:pt>
              </c:strCache>
            </c:strRef>
          </c:cat>
          <c:val>
            <c:numRef>
              <c:f>Sheet1!$D$2:$D$319</c:f>
              <c:numCache>
                <c:formatCode>General</c:formatCode>
                <c:ptCount val="3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A-47C5-86B7-29DCFCAC8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900928"/>
        <c:axId val="51880512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2-Yr Yield</c:v>
                </c:pt>
              </c:strCache>
            </c:strRef>
          </c:tx>
          <c:spPr>
            <a:ln w="46154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Sheet1!$A$2:$A$319</c:f>
              <c:strCache>
                <c:ptCount val="318"/>
                <c:pt idx="0">
                  <c:v>1/31/1990</c:v>
                </c:pt>
                <c:pt idx="1">
                  <c:v>2/28/1990</c:v>
                </c:pt>
                <c:pt idx="2">
                  <c:v>3/31/1990</c:v>
                </c:pt>
                <c:pt idx="3">
                  <c:v>4/30/1990</c:v>
                </c:pt>
                <c:pt idx="4">
                  <c:v>5/31/1990</c:v>
                </c:pt>
                <c:pt idx="5">
                  <c:v>6/30/1990</c:v>
                </c:pt>
                <c:pt idx="6">
                  <c:v>7/31/1990</c:v>
                </c:pt>
                <c:pt idx="7">
                  <c:v>8/31/1990</c:v>
                </c:pt>
                <c:pt idx="8">
                  <c:v>9/30/1990</c:v>
                </c:pt>
                <c:pt idx="9">
                  <c:v>10/31/1990</c:v>
                </c:pt>
                <c:pt idx="10">
                  <c:v>11/30/1990</c:v>
                </c:pt>
                <c:pt idx="11">
                  <c:v>12/31/1990</c:v>
                </c:pt>
                <c:pt idx="12">
                  <c:v>1/31/1991</c:v>
                </c:pt>
                <c:pt idx="13">
                  <c:v>2/28/1991</c:v>
                </c:pt>
                <c:pt idx="14">
                  <c:v>3/31/1991</c:v>
                </c:pt>
                <c:pt idx="15">
                  <c:v>4/30/1991</c:v>
                </c:pt>
                <c:pt idx="16">
                  <c:v>5/31/1991</c:v>
                </c:pt>
                <c:pt idx="17">
                  <c:v>6/30/1991</c:v>
                </c:pt>
                <c:pt idx="18">
                  <c:v>7/31/1991</c:v>
                </c:pt>
                <c:pt idx="19">
                  <c:v>8/31/1991</c:v>
                </c:pt>
                <c:pt idx="20">
                  <c:v>9/30/1991</c:v>
                </c:pt>
                <c:pt idx="21">
                  <c:v>10/31/1991</c:v>
                </c:pt>
                <c:pt idx="22">
                  <c:v>11/30/1991</c:v>
                </c:pt>
                <c:pt idx="23">
                  <c:v>12/31/1991</c:v>
                </c:pt>
                <c:pt idx="24">
                  <c:v>1/31/1992</c:v>
                </c:pt>
                <c:pt idx="25">
                  <c:v>2/28/1992</c:v>
                </c:pt>
                <c:pt idx="26">
                  <c:v>3/31/1992</c:v>
                </c:pt>
                <c:pt idx="27">
                  <c:v>4/30/1992</c:v>
                </c:pt>
                <c:pt idx="28">
                  <c:v>5/31/1992</c:v>
                </c:pt>
                <c:pt idx="29">
                  <c:v>6/30/1992</c:v>
                </c:pt>
                <c:pt idx="30">
                  <c:v>7/31/1992</c:v>
                </c:pt>
                <c:pt idx="31">
                  <c:v>8/31/1992</c:v>
                </c:pt>
                <c:pt idx="32">
                  <c:v>9/30/1992</c:v>
                </c:pt>
                <c:pt idx="33">
                  <c:v>10/31/1992</c:v>
                </c:pt>
                <c:pt idx="34">
                  <c:v>11/30/1992</c:v>
                </c:pt>
                <c:pt idx="35">
                  <c:v>12/31/1992</c:v>
                </c:pt>
                <c:pt idx="36">
                  <c:v>1/31/1993</c:v>
                </c:pt>
                <c:pt idx="37">
                  <c:v>2/28/1993</c:v>
                </c:pt>
                <c:pt idx="38">
                  <c:v>3/31/1993</c:v>
                </c:pt>
                <c:pt idx="39">
                  <c:v>4/30/1993</c:v>
                </c:pt>
                <c:pt idx="40">
                  <c:v>5/31/1993</c:v>
                </c:pt>
                <c:pt idx="41">
                  <c:v>6/30/1993</c:v>
                </c:pt>
                <c:pt idx="42">
                  <c:v>7/31/1993</c:v>
                </c:pt>
                <c:pt idx="43">
                  <c:v>8/31/1993</c:v>
                </c:pt>
                <c:pt idx="44">
                  <c:v>9/30/1993</c:v>
                </c:pt>
                <c:pt idx="45">
                  <c:v>10/31/1993</c:v>
                </c:pt>
                <c:pt idx="46">
                  <c:v>11/30/1993</c:v>
                </c:pt>
                <c:pt idx="47">
                  <c:v>12/31/1993</c:v>
                </c:pt>
                <c:pt idx="48">
                  <c:v>1/31/1994</c:v>
                </c:pt>
                <c:pt idx="49">
                  <c:v>2/28/1994</c:v>
                </c:pt>
                <c:pt idx="50">
                  <c:v>3/31/1994</c:v>
                </c:pt>
                <c:pt idx="51">
                  <c:v>4/30/1994</c:v>
                </c:pt>
                <c:pt idx="52">
                  <c:v>5/31/1994</c:v>
                </c:pt>
                <c:pt idx="53">
                  <c:v>6/30/1994</c:v>
                </c:pt>
                <c:pt idx="54">
                  <c:v>7/31/1994</c:v>
                </c:pt>
                <c:pt idx="55">
                  <c:v>8/31/1994</c:v>
                </c:pt>
                <c:pt idx="56">
                  <c:v>9/30/1994</c:v>
                </c:pt>
                <c:pt idx="57">
                  <c:v>10/31/1994</c:v>
                </c:pt>
                <c:pt idx="58">
                  <c:v>11/30/1994</c:v>
                </c:pt>
                <c:pt idx="59">
                  <c:v>12/31/1994</c:v>
                </c:pt>
                <c:pt idx="60">
                  <c:v>1/31/1995</c:v>
                </c:pt>
                <c:pt idx="61">
                  <c:v>2/28/1995</c:v>
                </c:pt>
                <c:pt idx="62">
                  <c:v>3/31/1995</c:v>
                </c:pt>
                <c:pt idx="63">
                  <c:v>4/30/1995</c:v>
                </c:pt>
                <c:pt idx="64">
                  <c:v>5/31/1995</c:v>
                </c:pt>
                <c:pt idx="65">
                  <c:v>6/30/1995</c:v>
                </c:pt>
                <c:pt idx="66">
                  <c:v>7/31/1995</c:v>
                </c:pt>
                <c:pt idx="67">
                  <c:v>8/31/1995</c:v>
                </c:pt>
                <c:pt idx="68">
                  <c:v>9/30/1995</c:v>
                </c:pt>
                <c:pt idx="69">
                  <c:v>10/31/1995</c:v>
                </c:pt>
                <c:pt idx="70">
                  <c:v>11/30/1995</c:v>
                </c:pt>
                <c:pt idx="71">
                  <c:v>12/31/1995</c:v>
                </c:pt>
                <c:pt idx="72">
                  <c:v>1/31/1996</c:v>
                </c:pt>
                <c:pt idx="73">
                  <c:v>2/28/1996</c:v>
                </c:pt>
                <c:pt idx="74">
                  <c:v>3/31/1996</c:v>
                </c:pt>
                <c:pt idx="75">
                  <c:v>4/30/1996</c:v>
                </c:pt>
                <c:pt idx="76">
                  <c:v>5/31/1996</c:v>
                </c:pt>
                <c:pt idx="77">
                  <c:v>6/30/1996</c:v>
                </c:pt>
                <c:pt idx="78">
                  <c:v>7/31/1996</c:v>
                </c:pt>
                <c:pt idx="79">
                  <c:v>8/31/1996</c:v>
                </c:pt>
                <c:pt idx="80">
                  <c:v>9/30/1996</c:v>
                </c:pt>
                <c:pt idx="81">
                  <c:v>10/31/1996</c:v>
                </c:pt>
                <c:pt idx="82">
                  <c:v>11/30/1996</c:v>
                </c:pt>
                <c:pt idx="83">
                  <c:v>12/31/1996</c:v>
                </c:pt>
                <c:pt idx="84">
                  <c:v>1/31/1997</c:v>
                </c:pt>
                <c:pt idx="85">
                  <c:v>2/28/1997</c:v>
                </c:pt>
                <c:pt idx="86">
                  <c:v>3/31/1997</c:v>
                </c:pt>
                <c:pt idx="87">
                  <c:v>4/30/1997</c:v>
                </c:pt>
                <c:pt idx="88">
                  <c:v>5/31/1997</c:v>
                </c:pt>
                <c:pt idx="89">
                  <c:v>6/30/1997</c:v>
                </c:pt>
                <c:pt idx="90">
                  <c:v>7/31/1997</c:v>
                </c:pt>
                <c:pt idx="91">
                  <c:v>8/31/1997</c:v>
                </c:pt>
                <c:pt idx="92">
                  <c:v>9/30/1997</c:v>
                </c:pt>
                <c:pt idx="93">
                  <c:v>10/31/1997</c:v>
                </c:pt>
                <c:pt idx="94">
                  <c:v>11/30/1997</c:v>
                </c:pt>
                <c:pt idx="95">
                  <c:v>12/31/1997</c:v>
                </c:pt>
                <c:pt idx="96">
                  <c:v>1/31/1998</c:v>
                </c:pt>
                <c:pt idx="97">
                  <c:v>2/28/1998</c:v>
                </c:pt>
                <c:pt idx="98">
                  <c:v>3/31/1998</c:v>
                </c:pt>
                <c:pt idx="99">
                  <c:v>4/30/1998</c:v>
                </c:pt>
                <c:pt idx="100">
                  <c:v>5/31/1998</c:v>
                </c:pt>
                <c:pt idx="101">
                  <c:v>6/30/1998</c:v>
                </c:pt>
                <c:pt idx="102">
                  <c:v>7/31/1998</c:v>
                </c:pt>
                <c:pt idx="103">
                  <c:v>8/31/1998</c:v>
                </c:pt>
                <c:pt idx="104">
                  <c:v>9/30/1998</c:v>
                </c:pt>
                <c:pt idx="105">
                  <c:v>10/31/1998</c:v>
                </c:pt>
                <c:pt idx="106">
                  <c:v>11/30/1998</c:v>
                </c:pt>
                <c:pt idx="107">
                  <c:v>12/31/1998</c:v>
                </c:pt>
                <c:pt idx="108">
                  <c:v>1/31/1999</c:v>
                </c:pt>
                <c:pt idx="109">
                  <c:v>2/28/1999</c:v>
                </c:pt>
                <c:pt idx="110">
                  <c:v>3/31/1999</c:v>
                </c:pt>
                <c:pt idx="111">
                  <c:v>4/30/1999</c:v>
                </c:pt>
                <c:pt idx="112">
                  <c:v>5/31/1999</c:v>
                </c:pt>
                <c:pt idx="113">
                  <c:v>6/30/1999</c:v>
                </c:pt>
                <c:pt idx="114">
                  <c:v>7/31/1999</c:v>
                </c:pt>
                <c:pt idx="115">
                  <c:v>8/31/1999</c:v>
                </c:pt>
                <c:pt idx="116">
                  <c:v>9/30/1999</c:v>
                </c:pt>
                <c:pt idx="117">
                  <c:v>10/31/1999</c:v>
                </c:pt>
                <c:pt idx="118">
                  <c:v>11/30/1999</c:v>
                </c:pt>
                <c:pt idx="119">
                  <c:v>12/31/1999</c:v>
                </c:pt>
                <c:pt idx="120">
                  <c:v>1/31/2000</c:v>
                </c:pt>
                <c:pt idx="121">
                  <c:v>2/28/2000</c:v>
                </c:pt>
                <c:pt idx="122">
                  <c:v>3/31/2000</c:v>
                </c:pt>
                <c:pt idx="123">
                  <c:v>4/30/2000</c:v>
                </c:pt>
                <c:pt idx="124">
                  <c:v>5/31/2000</c:v>
                </c:pt>
                <c:pt idx="125">
                  <c:v>6/30/2000</c:v>
                </c:pt>
                <c:pt idx="126">
                  <c:v>7/31/2000</c:v>
                </c:pt>
                <c:pt idx="127">
                  <c:v>8/31/2000</c:v>
                </c:pt>
                <c:pt idx="128">
                  <c:v>9/30/2000</c:v>
                </c:pt>
                <c:pt idx="129">
                  <c:v>10/31/2000</c:v>
                </c:pt>
                <c:pt idx="130">
                  <c:v>11/30/2000</c:v>
                </c:pt>
                <c:pt idx="131">
                  <c:v>12/31/2000</c:v>
                </c:pt>
                <c:pt idx="132">
                  <c:v>1/31/2001</c:v>
                </c:pt>
                <c:pt idx="133">
                  <c:v>2/28/2001</c:v>
                </c:pt>
                <c:pt idx="134">
                  <c:v>3/31/2001</c:v>
                </c:pt>
                <c:pt idx="135">
                  <c:v>4/30/2001</c:v>
                </c:pt>
                <c:pt idx="136">
                  <c:v>5/31/2001</c:v>
                </c:pt>
                <c:pt idx="137">
                  <c:v>6/30/2001</c:v>
                </c:pt>
                <c:pt idx="138">
                  <c:v>7/31/2001</c:v>
                </c:pt>
                <c:pt idx="139">
                  <c:v>8/31/2001</c:v>
                </c:pt>
                <c:pt idx="140">
                  <c:v>9/30/2001</c:v>
                </c:pt>
                <c:pt idx="141">
                  <c:v>10/31/2001</c:v>
                </c:pt>
                <c:pt idx="142">
                  <c:v>11/30/2001</c:v>
                </c:pt>
                <c:pt idx="143">
                  <c:v>12/31/2001</c:v>
                </c:pt>
                <c:pt idx="144">
                  <c:v>1/31/2002</c:v>
                </c:pt>
                <c:pt idx="145">
                  <c:v>2/28/2002</c:v>
                </c:pt>
                <c:pt idx="146">
                  <c:v>3/31/2002</c:v>
                </c:pt>
                <c:pt idx="147">
                  <c:v>4/30/2002</c:v>
                </c:pt>
                <c:pt idx="148">
                  <c:v>5/31/2002</c:v>
                </c:pt>
                <c:pt idx="149">
                  <c:v>6/30/2002</c:v>
                </c:pt>
                <c:pt idx="150">
                  <c:v>7/31/2002</c:v>
                </c:pt>
                <c:pt idx="151">
                  <c:v>8/31/2002</c:v>
                </c:pt>
                <c:pt idx="152">
                  <c:v>9/30/2002</c:v>
                </c:pt>
                <c:pt idx="153">
                  <c:v>10/31/2002</c:v>
                </c:pt>
                <c:pt idx="154">
                  <c:v>11/30/2002</c:v>
                </c:pt>
                <c:pt idx="155">
                  <c:v>12/31/2002</c:v>
                </c:pt>
                <c:pt idx="156">
                  <c:v>1/31/2003</c:v>
                </c:pt>
                <c:pt idx="157">
                  <c:v>2/28/2003</c:v>
                </c:pt>
                <c:pt idx="158">
                  <c:v>3/31/2003</c:v>
                </c:pt>
                <c:pt idx="159">
                  <c:v>4/30/2003</c:v>
                </c:pt>
                <c:pt idx="160">
                  <c:v>5/31/2003</c:v>
                </c:pt>
                <c:pt idx="161">
                  <c:v>6/30/2003</c:v>
                </c:pt>
                <c:pt idx="162">
                  <c:v>7/31/2003</c:v>
                </c:pt>
                <c:pt idx="163">
                  <c:v>8/31/2003</c:v>
                </c:pt>
                <c:pt idx="164">
                  <c:v>9/30/2003</c:v>
                </c:pt>
                <c:pt idx="165">
                  <c:v>10/31/2003</c:v>
                </c:pt>
                <c:pt idx="166">
                  <c:v>11/30/2003</c:v>
                </c:pt>
                <c:pt idx="167">
                  <c:v>12/31/2003</c:v>
                </c:pt>
                <c:pt idx="168">
                  <c:v>1/31/2004</c:v>
                </c:pt>
                <c:pt idx="169">
                  <c:v>2/29/2004</c:v>
                </c:pt>
                <c:pt idx="170">
                  <c:v>3/31/2004</c:v>
                </c:pt>
                <c:pt idx="171">
                  <c:v>4/30/2004</c:v>
                </c:pt>
                <c:pt idx="172">
                  <c:v>5/31/2004</c:v>
                </c:pt>
                <c:pt idx="173">
                  <c:v>6/30/2004</c:v>
                </c:pt>
                <c:pt idx="174">
                  <c:v>7/31/2004</c:v>
                </c:pt>
                <c:pt idx="175">
                  <c:v>8/31/2004</c:v>
                </c:pt>
                <c:pt idx="176">
                  <c:v>9/30/2004</c:v>
                </c:pt>
                <c:pt idx="177">
                  <c:v>10/31/2004</c:v>
                </c:pt>
                <c:pt idx="178">
                  <c:v>11/30/2004</c:v>
                </c:pt>
                <c:pt idx="179">
                  <c:v>12/31/2004</c:v>
                </c:pt>
                <c:pt idx="180">
                  <c:v>1/31/2005</c:v>
                </c:pt>
                <c:pt idx="181">
                  <c:v>3/1/2005</c:v>
                </c:pt>
                <c:pt idx="182">
                  <c:v>3/31/2005</c:v>
                </c:pt>
                <c:pt idx="183">
                  <c:v>4/30/2005</c:v>
                </c:pt>
                <c:pt idx="184">
                  <c:v>5/31/2005</c:v>
                </c:pt>
                <c:pt idx="185">
                  <c:v>6/30/2005</c:v>
                </c:pt>
                <c:pt idx="186">
                  <c:v>7/31/2005</c:v>
                </c:pt>
                <c:pt idx="187">
                  <c:v>8/31/2005</c:v>
                </c:pt>
                <c:pt idx="188">
                  <c:v>9/30/2005</c:v>
                </c:pt>
                <c:pt idx="189">
                  <c:v>10/31/2005</c:v>
                </c:pt>
                <c:pt idx="190">
                  <c:v>11/30/2005</c:v>
                </c:pt>
                <c:pt idx="191">
                  <c:v>12/31/2005</c:v>
                </c:pt>
                <c:pt idx="192">
                  <c:v>1/31/2006</c:v>
                </c:pt>
                <c:pt idx="193">
                  <c:v>3/1/2006</c:v>
                </c:pt>
                <c:pt idx="194">
                  <c:v>3/31/2006</c:v>
                </c:pt>
                <c:pt idx="195">
                  <c:v>4/30/2006</c:v>
                </c:pt>
                <c:pt idx="196">
                  <c:v>5/31/2006</c:v>
                </c:pt>
                <c:pt idx="197">
                  <c:v>6/30/2006</c:v>
                </c:pt>
                <c:pt idx="198">
                  <c:v>7/31/2006</c:v>
                </c:pt>
                <c:pt idx="199">
                  <c:v>8/31/2006</c:v>
                </c:pt>
                <c:pt idx="200">
                  <c:v>9/30/2006</c:v>
                </c:pt>
                <c:pt idx="201">
                  <c:v>10/31/2006</c:v>
                </c:pt>
                <c:pt idx="202">
                  <c:v>11/30/2006</c:v>
                </c:pt>
                <c:pt idx="203">
                  <c:v>12/31/2006</c:v>
                </c:pt>
                <c:pt idx="204">
                  <c:v>1/31/2007</c:v>
                </c:pt>
                <c:pt idx="205">
                  <c:v>3/1/2007</c:v>
                </c:pt>
                <c:pt idx="206">
                  <c:v>3/31/2007</c:v>
                </c:pt>
                <c:pt idx="207">
                  <c:v>4/30/2007</c:v>
                </c:pt>
                <c:pt idx="208">
                  <c:v>5/31/2007</c:v>
                </c:pt>
                <c:pt idx="209">
                  <c:v>6/30/2007</c:v>
                </c:pt>
                <c:pt idx="210">
                  <c:v>7/31/2007</c:v>
                </c:pt>
                <c:pt idx="211">
                  <c:v>8/31/2007</c:v>
                </c:pt>
                <c:pt idx="212">
                  <c:v>9/30/2007</c:v>
                </c:pt>
                <c:pt idx="213">
                  <c:v>10/31/2007</c:v>
                </c:pt>
                <c:pt idx="214">
                  <c:v>11/30/2007</c:v>
                </c:pt>
                <c:pt idx="215">
                  <c:v>12/31/2007</c:v>
                </c:pt>
                <c:pt idx="216">
                  <c:v>1/31/2008</c:v>
                </c:pt>
                <c:pt idx="217">
                  <c:v>2/29/2008</c:v>
                </c:pt>
                <c:pt idx="218">
                  <c:v>3/31/2008</c:v>
                </c:pt>
                <c:pt idx="219">
                  <c:v>4/30/2008</c:v>
                </c:pt>
                <c:pt idx="220">
                  <c:v>5/31/2008</c:v>
                </c:pt>
                <c:pt idx="221">
                  <c:v>6/30/2008</c:v>
                </c:pt>
                <c:pt idx="222">
                  <c:v>7/31/2008</c:v>
                </c:pt>
                <c:pt idx="223">
                  <c:v>8/31/2008</c:v>
                </c:pt>
                <c:pt idx="224">
                  <c:v>9/30/2008</c:v>
                </c:pt>
                <c:pt idx="225">
                  <c:v>10/31/2008</c:v>
                </c:pt>
                <c:pt idx="226">
                  <c:v>11/30/2008</c:v>
                </c:pt>
                <c:pt idx="227">
                  <c:v>12/31/2008</c:v>
                </c:pt>
                <c:pt idx="228">
                  <c:v>1/31/2009</c:v>
                </c:pt>
                <c:pt idx="229">
                  <c:v>2/29/2009</c:v>
                </c:pt>
                <c:pt idx="230">
                  <c:v>3/31/2008</c:v>
                </c:pt>
                <c:pt idx="231">
                  <c:v>4/30/2009</c:v>
                </c:pt>
                <c:pt idx="232">
                  <c:v>5/31/2009</c:v>
                </c:pt>
                <c:pt idx="233">
                  <c:v>6/30/2009</c:v>
                </c:pt>
                <c:pt idx="234">
                  <c:v>7/31/2009</c:v>
                </c:pt>
                <c:pt idx="235">
                  <c:v>8/31/2009</c:v>
                </c:pt>
                <c:pt idx="236">
                  <c:v>9/30/2009</c:v>
                </c:pt>
                <c:pt idx="237">
                  <c:v>10/31/2009</c:v>
                </c:pt>
                <c:pt idx="238">
                  <c:v>11/30/2009</c:v>
                </c:pt>
                <c:pt idx="239">
                  <c:v>12/31/2009</c:v>
                </c:pt>
                <c:pt idx="240">
                  <c:v>1/31/2010</c:v>
                </c:pt>
                <c:pt idx="241">
                  <c:v>2/28/2010</c:v>
                </c:pt>
                <c:pt idx="242">
                  <c:v>3/31/2010</c:v>
                </c:pt>
                <c:pt idx="243">
                  <c:v>4/30/2010</c:v>
                </c:pt>
                <c:pt idx="244">
                  <c:v>5/31/2010</c:v>
                </c:pt>
                <c:pt idx="245">
                  <c:v>6/30/2010</c:v>
                </c:pt>
                <c:pt idx="246">
                  <c:v>7/31/2010</c:v>
                </c:pt>
                <c:pt idx="247">
                  <c:v>8/31/2010</c:v>
                </c:pt>
                <c:pt idx="248">
                  <c:v>9/30/2010</c:v>
                </c:pt>
                <c:pt idx="249">
                  <c:v>10/31/2010</c:v>
                </c:pt>
                <c:pt idx="250">
                  <c:v>11/30/2010</c:v>
                </c:pt>
                <c:pt idx="251">
                  <c:v>12/31/2010</c:v>
                </c:pt>
                <c:pt idx="252">
                  <c:v>1/31/2011</c:v>
                </c:pt>
                <c:pt idx="253">
                  <c:v>2/28/2011</c:v>
                </c:pt>
                <c:pt idx="254">
                  <c:v>3/31/2011</c:v>
                </c:pt>
                <c:pt idx="255">
                  <c:v>4/30/2011</c:v>
                </c:pt>
                <c:pt idx="256">
                  <c:v>5/31/2011</c:v>
                </c:pt>
                <c:pt idx="257">
                  <c:v>6/30/2011</c:v>
                </c:pt>
                <c:pt idx="258">
                  <c:v>7/31/2011</c:v>
                </c:pt>
                <c:pt idx="259">
                  <c:v>8/31/2011</c:v>
                </c:pt>
                <c:pt idx="260">
                  <c:v>9/30/2011</c:v>
                </c:pt>
                <c:pt idx="261">
                  <c:v>10/31/2011</c:v>
                </c:pt>
                <c:pt idx="262">
                  <c:v>11/30/2011</c:v>
                </c:pt>
                <c:pt idx="263">
                  <c:v>12/30/2011</c:v>
                </c:pt>
                <c:pt idx="264">
                  <c:v>1/30/2012</c:v>
                </c:pt>
                <c:pt idx="265">
                  <c:v>2/30/2012</c:v>
                </c:pt>
                <c:pt idx="266">
                  <c:v>3/30/2012</c:v>
                </c:pt>
                <c:pt idx="267">
                  <c:v>4/30/2012</c:v>
                </c:pt>
                <c:pt idx="268">
                  <c:v>5/30/2012</c:v>
                </c:pt>
                <c:pt idx="269">
                  <c:v>6/30/2012</c:v>
                </c:pt>
                <c:pt idx="270">
                  <c:v>7/30/2012</c:v>
                </c:pt>
                <c:pt idx="271">
                  <c:v>8/30/2012</c:v>
                </c:pt>
                <c:pt idx="272">
                  <c:v>9/30/2012</c:v>
                </c:pt>
                <c:pt idx="273">
                  <c:v>10/31/2012</c:v>
                </c:pt>
                <c:pt idx="274">
                  <c:v>11/30/2012</c:v>
                </c:pt>
                <c:pt idx="275">
                  <c:v>12/31/2012</c:v>
                </c:pt>
                <c:pt idx="276">
                  <c:v>1/31/2013</c:v>
                </c:pt>
                <c:pt idx="277">
                  <c:v>2/28/2013</c:v>
                </c:pt>
                <c:pt idx="278">
                  <c:v>3/31/2013</c:v>
                </c:pt>
                <c:pt idx="279">
                  <c:v>4/30/2013</c:v>
                </c:pt>
                <c:pt idx="280">
                  <c:v>5/31/2013</c:v>
                </c:pt>
                <c:pt idx="281">
                  <c:v>6/31/2013</c:v>
                </c:pt>
                <c:pt idx="282">
                  <c:v>7/31/2013</c:v>
                </c:pt>
                <c:pt idx="283">
                  <c:v>8/31/2013</c:v>
                </c:pt>
                <c:pt idx="284">
                  <c:v>9/31/2013</c:v>
                </c:pt>
                <c:pt idx="285">
                  <c:v>10/31/2013</c:v>
                </c:pt>
                <c:pt idx="286">
                  <c:v>11/31/2013</c:v>
                </c:pt>
                <c:pt idx="287">
                  <c:v>12/31/2013</c:v>
                </c:pt>
                <c:pt idx="288">
                  <c:v>1/31/2014</c:v>
                </c:pt>
                <c:pt idx="289">
                  <c:v>2/31/2014</c:v>
                </c:pt>
                <c:pt idx="290">
                  <c:v>3/31/2014</c:v>
                </c:pt>
                <c:pt idx="291">
                  <c:v>4/31/2014</c:v>
                </c:pt>
                <c:pt idx="292">
                  <c:v>5/31/2014</c:v>
                </c:pt>
                <c:pt idx="293">
                  <c:v>6/31/2014</c:v>
                </c:pt>
                <c:pt idx="294">
                  <c:v>7/31/2014</c:v>
                </c:pt>
                <c:pt idx="295">
                  <c:v>8/31/2014</c:v>
                </c:pt>
                <c:pt idx="296">
                  <c:v>9/31/2014</c:v>
                </c:pt>
                <c:pt idx="297">
                  <c:v>10/31/2014</c:v>
                </c:pt>
                <c:pt idx="298">
                  <c:v>11/31/2014</c:v>
                </c:pt>
                <c:pt idx="299">
                  <c:v>12/31/2014</c:v>
                </c:pt>
                <c:pt idx="300">
                  <c:v>1/31/2015</c:v>
                </c:pt>
                <c:pt idx="301">
                  <c:v>2/31/2015</c:v>
                </c:pt>
                <c:pt idx="302">
                  <c:v>3/31/2015</c:v>
                </c:pt>
                <c:pt idx="303">
                  <c:v>4/31/2015</c:v>
                </c:pt>
                <c:pt idx="304">
                  <c:v>5/31/2015</c:v>
                </c:pt>
                <c:pt idx="305">
                  <c:v>6/31/2015</c:v>
                </c:pt>
                <c:pt idx="306">
                  <c:v>7/31/2015</c:v>
                </c:pt>
                <c:pt idx="307">
                  <c:v>8/31/2015</c:v>
                </c:pt>
                <c:pt idx="308">
                  <c:v>9/31/2015</c:v>
                </c:pt>
                <c:pt idx="309">
                  <c:v>10/31/2015</c:v>
                </c:pt>
                <c:pt idx="310">
                  <c:v>11/31/2015</c:v>
                </c:pt>
                <c:pt idx="311">
                  <c:v>12/31/2015</c:v>
                </c:pt>
                <c:pt idx="312">
                  <c:v>1/31/2016</c:v>
                </c:pt>
                <c:pt idx="313">
                  <c:v>2/29/2016</c:v>
                </c:pt>
                <c:pt idx="314">
                  <c:v>3/31/2016</c:v>
                </c:pt>
                <c:pt idx="315">
                  <c:v>4/31/2016</c:v>
                </c:pt>
                <c:pt idx="316">
                  <c:v>5/31/2016</c:v>
                </c:pt>
                <c:pt idx="317">
                  <c:v>6/31/2016</c:v>
                </c:pt>
              </c:strCache>
            </c:strRef>
          </c:cat>
          <c:val>
            <c:numRef>
              <c:f>Sheet1!$B$2:$B$319</c:f>
              <c:numCache>
                <c:formatCode>0.00%</c:formatCode>
                <c:ptCount val="318"/>
                <c:pt idx="0">
                  <c:v>8.09E-2</c:v>
                </c:pt>
                <c:pt idx="1">
                  <c:v>8.3699999999999997E-2</c:v>
                </c:pt>
                <c:pt idx="2">
                  <c:v>8.6300000000000002E-2</c:v>
                </c:pt>
                <c:pt idx="3">
                  <c:v>8.72E-2</c:v>
                </c:pt>
                <c:pt idx="4">
                  <c:v>8.6400000000000005E-2</c:v>
                </c:pt>
                <c:pt idx="5">
                  <c:v>8.3500000000000005E-2</c:v>
                </c:pt>
                <c:pt idx="6">
                  <c:v>8.1600000000000006E-2</c:v>
                </c:pt>
                <c:pt idx="7">
                  <c:v>8.0600000000000005E-2</c:v>
                </c:pt>
                <c:pt idx="8">
                  <c:v>8.0799999999999997E-2</c:v>
                </c:pt>
                <c:pt idx="9">
                  <c:v>7.8799999999999995E-2</c:v>
                </c:pt>
                <c:pt idx="10">
                  <c:v>7.5999999999999998E-2</c:v>
                </c:pt>
                <c:pt idx="11">
                  <c:v>7.3099999999999998E-2</c:v>
                </c:pt>
                <c:pt idx="12">
                  <c:v>7.1300000000000002E-2</c:v>
                </c:pt>
                <c:pt idx="13">
                  <c:v>6.8699999999999997E-2</c:v>
                </c:pt>
                <c:pt idx="14">
                  <c:v>7.0999999999999994E-2</c:v>
                </c:pt>
                <c:pt idx="15">
                  <c:v>6.9500000000000006E-2</c:v>
                </c:pt>
                <c:pt idx="16">
                  <c:v>6.7799999999999999E-2</c:v>
                </c:pt>
                <c:pt idx="17">
                  <c:v>6.9599999999999995E-2</c:v>
                </c:pt>
                <c:pt idx="18">
                  <c:v>6.9199999999999998E-2</c:v>
                </c:pt>
                <c:pt idx="19">
                  <c:v>6.4299999999999996E-2</c:v>
                </c:pt>
                <c:pt idx="20">
                  <c:v>6.1800000000000001E-2</c:v>
                </c:pt>
                <c:pt idx="21">
                  <c:v>5.91E-2</c:v>
                </c:pt>
                <c:pt idx="22">
                  <c:v>5.5599999999999997E-2</c:v>
                </c:pt>
                <c:pt idx="23">
                  <c:v>5.0299999999999997E-2</c:v>
                </c:pt>
                <c:pt idx="24">
                  <c:v>4.9599999999999998E-2</c:v>
                </c:pt>
                <c:pt idx="25">
                  <c:v>5.21E-2</c:v>
                </c:pt>
                <c:pt idx="26">
                  <c:v>5.6899999999999999E-2</c:v>
                </c:pt>
                <c:pt idx="27">
                  <c:v>5.3400000000000003E-2</c:v>
                </c:pt>
                <c:pt idx="28">
                  <c:v>5.2299999999999999E-2</c:v>
                </c:pt>
                <c:pt idx="29">
                  <c:v>5.0500000000000003E-2</c:v>
                </c:pt>
                <c:pt idx="30">
                  <c:v>4.36E-2</c:v>
                </c:pt>
                <c:pt idx="31">
                  <c:v>4.19E-2</c:v>
                </c:pt>
                <c:pt idx="32">
                  <c:v>3.8899999999999997E-2</c:v>
                </c:pt>
                <c:pt idx="33">
                  <c:v>4.0800000000000003E-2</c:v>
                </c:pt>
                <c:pt idx="34">
                  <c:v>4.58E-2</c:v>
                </c:pt>
                <c:pt idx="35">
                  <c:v>4.6699999999999998E-2</c:v>
                </c:pt>
                <c:pt idx="36">
                  <c:v>4.3900000000000002E-2</c:v>
                </c:pt>
                <c:pt idx="37">
                  <c:v>4.1000000000000002E-2</c:v>
                </c:pt>
                <c:pt idx="38">
                  <c:v>3.95E-2</c:v>
                </c:pt>
                <c:pt idx="39">
                  <c:v>3.8399999999999997E-2</c:v>
                </c:pt>
                <c:pt idx="40">
                  <c:v>3.9800000000000002E-2</c:v>
                </c:pt>
                <c:pt idx="41">
                  <c:v>4.1599999999999998E-2</c:v>
                </c:pt>
                <c:pt idx="42">
                  <c:v>4.07E-2</c:v>
                </c:pt>
                <c:pt idx="43">
                  <c:v>0.04</c:v>
                </c:pt>
                <c:pt idx="44">
                  <c:v>3.85E-2</c:v>
                </c:pt>
                <c:pt idx="45">
                  <c:v>3.8699999999999998E-2</c:v>
                </c:pt>
                <c:pt idx="46">
                  <c:v>4.1599999999999998E-2</c:v>
                </c:pt>
                <c:pt idx="47">
                  <c:v>4.2099999999999999E-2</c:v>
                </c:pt>
                <c:pt idx="48">
                  <c:v>4.1399999999999999E-2</c:v>
                </c:pt>
                <c:pt idx="49">
                  <c:v>4.4699999999999997E-2</c:v>
                </c:pt>
                <c:pt idx="50">
                  <c:v>0.05</c:v>
                </c:pt>
                <c:pt idx="51">
                  <c:v>5.5500000000000001E-2</c:v>
                </c:pt>
                <c:pt idx="52">
                  <c:v>5.9700000000000003E-2</c:v>
                </c:pt>
                <c:pt idx="53">
                  <c:v>5.9299999999999999E-2</c:v>
                </c:pt>
                <c:pt idx="54">
                  <c:v>6.13E-2</c:v>
                </c:pt>
                <c:pt idx="55">
                  <c:v>6.1800000000000001E-2</c:v>
                </c:pt>
                <c:pt idx="56">
                  <c:v>6.3899999999999998E-2</c:v>
                </c:pt>
                <c:pt idx="57">
                  <c:v>6.7299999999999999E-2</c:v>
                </c:pt>
                <c:pt idx="58">
                  <c:v>7.1499999999999994E-2</c:v>
                </c:pt>
                <c:pt idx="59">
                  <c:v>7.5899999999999995E-2</c:v>
                </c:pt>
                <c:pt idx="60">
                  <c:v>7.51E-2</c:v>
                </c:pt>
                <c:pt idx="61">
                  <c:v>7.1099999999999997E-2</c:v>
                </c:pt>
                <c:pt idx="62">
                  <c:v>6.7799999999999999E-2</c:v>
                </c:pt>
                <c:pt idx="63">
                  <c:v>6.5699999999999995E-2</c:v>
                </c:pt>
                <c:pt idx="64">
                  <c:v>6.1699999999999998E-2</c:v>
                </c:pt>
                <c:pt idx="65">
                  <c:v>5.7200000000000001E-2</c:v>
                </c:pt>
                <c:pt idx="66">
                  <c:v>5.7799999999999997E-2</c:v>
                </c:pt>
                <c:pt idx="67">
                  <c:v>5.9799999999999999E-2</c:v>
                </c:pt>
                <c:pt idx="68">
                  <c:v>5.8099999999999999E-2</c:v>
                </c:pt>
                <c:pt idx="69">
                  <c:v>5.7000000000000002E-2</c:v>
                </c:pt>
                <c:pt idx="70">
                  <c:v>5.4800000000000001E-2</c:v>
                </c:pt>
                <c:pt idx="71">
                  <c:v>5.3199999999999997E-2</c:v>
                </c:pt>
                <c:pt idx="72">
                  <c:v>5.11E-2</c:v>
                </c:pt>
                <c:pt idx="73">
                  <c:v>5.0299999999999997E-2</c:v>
                </c:pt>
                <c:pt idx="74">
                  <c:v>5.6599999999999998E-2</c:v>
                </c:pt>
                <c:pt idx="75">
                  <c:v>5.96E-2</c:v>
                </c:pt>
                <c:pt idx="76">
                  <c:v>6.0999999999999999E-2</c:v>
                </c:pt>
                <c:pt idx="77">
                  <c:v>6.3E-2</c:v>
                </c:pt>
                <c:pt idx="78">
                  <c:v>6.2700000000000006E-2</c:v>
                </c:pt>
                <c:pt idx="79">
                  <c:v>6.0299999999999999E-2</c:v>
                </c:pt>
                <c:pt idx="80">
                  <c:v>6.2300000000000001E-2</c:v>
                </c:pt>
                <c:pt idx="81">
                  <c:v>5.91E-2</c:v>
                </c:pt>
                <c:pt idx="82">
                  <c:v>5.7000000000000002E-2</c:v>
                </c:pt>
                <c:pt idx="83">
                  <c:v>5.7799999999999997E-2</c:v>
                </c:pt>
                <c:pt idx="84">
                  <c:v>6.0100000000000001E-2</c:v>
                </c:pt>
                <c:pt idx="85">
                  <c:v>5.8999999999999997E-2</c:v>
                </c:pt>
                <c:pt idx="86">
                  <c:v>6.2199999999999998E-2</c:v>
                </c:pt>
                <c:pt idx="87">
                  <c:v>6.4500000000000002E-2</c:v>
                </c:pt>
                <c:pt idx="88">
                  <c:v>6.2799999999999995E-2</c:v>
                </c:pt>
                <c:pt idx="89">
                  <c:v>6.0900000000000003E-2</c:v>
                </c:pt>
                <c:pt idx="90">
                  <c:v>5.8900000000000001E-2</c:v>
                </c:pt>
                <c:pt idx="91">
                  <c:v>5.9400000000000001E-2</c:v>
                </c:pt>
                <c:pt idx="92">
                  <c:v>5.8799999999999998E-2</c:v>
                </c:pt>
                <c:pt idx="93">
                  <c:v>5.7700000000000001E-2</c:v>
                </c:pt>
                <c:pt idx="94">
                  <c:v>5.7099999999999998E-2</c:v>
                </c:pt>
                <c:pt idx="95">
                  <c:v>5.7200000000000001E-2</c:v>
                </c:pt>
                <c:pt idx="96">
                  <c:v>5.3600000000000002E-2</c:v>
                </c:pt>
                <c:pt idx="97">
                  <c:v>5.4199999999999998E-2</c:v>
                </c:pt>
                <c:pt idx="98">
                  <c:v>5.5599999999999997E-2</c:v>
                </c:pt>
                <c:pt idx="99">
                  <c:v>5.5599999999999997E-2</c:v>
                </c:pt>
                <c:pt idx="100">
                  <c:v>5.5899999999999998E-2</c:v>
                </c:pt>
                <c:pt idx="101">
                  <c:v>5.5199999999999999E-2</c:v>
                </c:pt>
                <c:pt idx="102">
                  <c:v>5.4600000000000003E-2</c:v>
                </c:pt>
                <c:pt idx="103">
                  <c:v>5.2699999999999997E-2</c:v>
                </c:pt>
                <c:pt idx="104">
                  <c:v>4.6699999999999998E-2</c:v>
                </c:pt>
                <c:pt idx="105">
                  <c:v>4.0899999999999999E-2</c:v>
                </c:pt>
                <c:pt idx="106">
                  <c:v>4.5400000000000003E-2</c:v>
                </c:pt>
                <c:pt idx="107">
                  <c:v>4.5100000000000001E-2</c:v>
                </c:pt>
                <c:pt idx="108">
                  <c:v>4.6199999999999998E-2</c:v>
                </c:pt>
                <c:pt idx="109">
                  <c:v>4.8800000000000003E-2</c:v>
                </c:pt>
                <c:pt idx="110">
                  <c:v>5.0500000000000003E-2</c:v>
                </c:pt>
                <c:pt idx="111">
                  <c:v>4.9799999999999997E-2</c:v>
                </c:pt>
                <c:pt idx="112">
                  <c:v>5.2499999999999998E-2</c:v>
                </c:pt>
                <c:pt idx="113">
                  <c:v>5.62E-2</c:v>
                </c:pt>
                <c:pt idx="114">
                  <c:v>5.5500000000000001E-2</c:v>
                </c:pt>
                <c:pt idx="115">
                  <c:v>5.6800000000000003E-2</c:v>
                </c:pt>
                <c:pt idx="116">
                  <c:v>5.6599999999999998E-2</c:v>
                </c:pt>
                <c:pt idx="117">
                  <c:v>5.8599999999999999E-2</c:v>
                </c:pt>
                <c:pt idx="118">
                  <c:v>5.8599999999999999E-2</c:v>
                </c:pt>
                <c:pt idx="119">
                  <c:v>6.0999999999999999E-2</c:v>
                </c:pt>
                <c:pt idx="120">
                  <c:v>6.4399999999999999E-2</c:v>
                </c:pt>
                <c:pt idx="121">
                  <c:v>6.6100000000000006E-2</c:v>
                </c:pt>
                <c:pt idx="122">
                  <c:v>6.5299999999999997E-2</c:v>
                </c:pt>
                <c:pt idx="123">
                  <c:v>6.4000000000000001E-2</c:v>
                </c:pt>
                <c:pt idx="124">
                  <c:v>6.8099999999999994E-2</c:v>
                </c:pt>
                <c:pt idx="125">
                  <c:v>6.4799999999999996E-2</c:v>
                </c:pt>
                <c:pt idx="126">
                  <c:v>6.3399999999999998E-2</c:v>
                </c:pt>
                <c:pt idx="127">
                  <c:v>6.2300000000000001E-2</c:v>
                </c:pt>
                <c:pt idx="128">
                  <c:v>6.08E-2</c:v>
                </c:pt>
                <c:pt idx="129">
                  <c:v>5.91E-2</c:v>
                </c:pt>
                <c:pt idx="130">
                  <c:v>5.8799999999999998E-2</c:v>
                </c:pt>
                <c:pt idx="131">
                  <c:v>5.3499999999999999E-2</c:v>
                </c:pt>
                <c:pt idx="132">
                  <c:v>4.7600000000000003E-2</c:v>
                </c:pt>
                <c:pt idx="133">
                  <c:v>4.6600000000000003E-2</c:v>
                </c:pt>
                <c:pt idx="134">
                  <c:v>4.3400000000000001E-2</c:v>
                </c:pt>
                <c:pt idx="135">
                  <c:v>4.2299999999999997E-2</c:v>
                </c:pt>
                <c:pt idx="136">
                  <c:v>4.2599999999999999E-2</c:v>
                </c:pt>
                <c:pt idx="137">
                  <c:v>4.0800000000000003E-2</c:v>
                </c:pt>
                <c:pt idx="138">
                  <c:v>4.0399999999999998E-2</c:v>
                </c:pt>
                <c:pt idx="139">
                  <c:v>3.7600000000000001E-2</c:v>
                </c:pt>
                <c:pt idx="140">
                  <c:v>3.1199999999999999E-2</c:v>
                </c:pt>
                <c:pt idx="141">
                  <c:v>2.7300000000000001E-2</c:v>
                </c:pt>
                <c:pt idx="142">
                  <c:v>2.7799999999999998E-2</c:v>
                </c:pt>
                <c:pt idx="143">
                  <c:v>3.1099999999999999E-2</c:v>
                </c:pt>
                <c:pt idx="144">
                  <c:v>3.0300000000000001E-2</c:v>
                </c:pt>
                <c:pt idx="145">
                  <c:v>3.0200000000000001E-2</c:v>
                </c:pt>
                <c:pt idx="146">
                  <c:v>3.56E-2</c:v>
                </c:pt>
                <c:pt idx="147">
                  <c:v>3.4200000000000001E-2</c:v>
                </c:pt>
                <c:pt idx="148">
                  <c:v>3.2599999999999997E-2</c:v>
                </c:pt>
                <c:pt idx="149">
                  <c:v>2.9899999999999999E-2</c:v>
                </c:pt>
                <c:pt idx="150">
                  <c:v>2.5600000000000001E-2</c:v>
                </c:pt>
                <c:pt idx="151">
                  <c:v>2.1299999999999999E-2</c:v>
                </c:pt>
                <c:pt idx="152">
                  <c:v>0.02</c:v>
                </c:pt>
                <c:pt idx="153">
                  <c:v>1.9099999999999999E-2</c:v>
                </c:pt>
                <c:pt idx="154">
                  <c:v>1.9199999999999998E-2</c:v>
                </c:pt>
                <c:pt idx="155">
                  <c:v>1.84E-2</c:v>
                </c:pt>
                <c:pt idx="156">
                  <c:v>1.7399999999999999E-2</c:v>
                </c:pt>
                <c:pt idx="157">
                  <c:v>1.6299999999999999E-2</c:v>
                </c:pt>
                <c:pt idx="158">
                  <c:v>1.5699999999999999E-2</c:v>
                </c:pt>
                <c:pt idx="159">
                  <c:v>1.6199999999999999E-2</c:v>
                </c:pt>
                <c:pt idx="160">
                  <c:v>1.4200000000000001E-2</c:v>
                </c:pt>
                <c:pt idx="161">
                  <c:v>1.23E-2</c:v>
                </c:pt>
                <c:pt idx="162">
                  <c:v>1.47E-2</c:v>
                </c:pt>
                <c:pt idx="163">
                  <c:v>1.8599999999999998E-2</c:v>
                </c:pt>
                <c:pt idx="164">
                  <c:v>1.7100000000000001E-2</c:v>
                </c:pt>
                <c:pt idx="165">
                  <c:v>1.7500000000000002E-2</c:v>
                </c:pt>
                <c:pt idx="166">
                  <c:v>1.9300000000000001E-2</c:v>
                </c:pt>
                <c:pt idx="167">
                  <c:v>1.9099999999999999E-2</c:v>
                </c:pt>
                <c:pt idx="168">
                  <c:v>1.7600000000000001E-2</c:v>
                </c:pt>
                <c:pt idx="169">
                  <c:v>1.7399999999999999E-2</c:v>
                </c:pt>
                <c:pt idx="170">
                  <c:v>1.5800000000000002E-2</c:v>
                </c:pt>
                <c:pt idx="171">
                  <c:v>2.07E-2</c:v>
                </c:pt>
                <c:pt idx="172">
                  <c:v>2.53E-2</c:v>
                </c:pt>
                <c:pt idx="173">
                  <c:v>2.76E-2</c:v>
                </c:pt>
                <c:pt idx="174">
                  <c:v>2.64E-2</c:v>
                </c:pt>
                <c:pt idx="175">
                  <c:v>2.5100000000000001E-2</c:v>
                </c:pt>
                <c:pt idx="176">
                  <c:v>2.53E-2</c:v>
                </c:pt>
                <c:pt idx="177">
                  <c:v>2.58E-2</c:v>
                </c:pt>
                <c:pt idx="178">
                  <c:v>2.8500000000000001E-2</c:v>
                </c:pt>
                <c:pt idx="179">
                  <c:v>3.0099999999999998E-2</c:v>
                </c:pt>
                <c:pt idx="180">
                  <c:v>3.2199999999999999E-2</c:v>
                </c:pt>
                <c:pt idx="181">
                  <c:v>3.3799999999999997E-2</c:v>
                </c:pt>
                <c:pt idx="182">
                  <c:v>3.73E-2</c:v>
                </c:pt>
                <c:pt idx="183">
                  <c:v>3.6499999999999998E-2</c:v>
                </c:pt>
                <c:pt idx="184">
                  <c:v>3.6400000000000002E-2</c:v>
                </c:pt>
                <c:pt idx="185">
                  <c:v>3.6400000000000002E-2</c:v>
                </c:pt>
                <c:pt idx="186">
                  <c:v>3.8699999999999998E-2</c:v>
                </c:pt>
                <c:pt idx="187">
                  <c:v>4.0399999999999998E-2</c:v>
                </c:pt>
                <c:pt idx="188">
                  <c:v>3.95E-2</c:v>
                </c:pt>
                <c:pt idx="189">
                  <c:v>4.2700000000000002E-2</c:v>
                </c:pt>
                <c:pt idx="190">
                  <c:v>4.4200000000000003E-2</c:v>
                </c:pt>
                <c:pt idx="191">
                  <c:v>4.3999999999999997E-2</c:v>
                </c:pt>
                <c:pt idx="192">
                  <c:v>4.3999999999999997E-2</c:v>
                </c:pt>
                <c:pt idx="193">
                  <c:v>4.6699999999999998E-2</c:v>
                </c:pt>
                <c:pt idx="194">
                  <c:v>4.7300000000000002E-2</c:v>
                </c:pt>
                <c:pt idx="195">
                  <c:v>4.8899999999999999E-2</c:v>
                </c:pt>
                <c:pt idx="196">
                  <c:v>4.9700000000000001E-2</c:v>
                </c:pt>
                <c:pt idx="197">
                  <c:v>5.1200000000000002E-2</c:v>
                </c:pt>
                <c:pt idx="198">
                  <c:v>5.1200000000000002E-2</c:v>
                </c:pt>
                <c:pt idx="199">
                  <c:v>4.9000000000000002E-2</c:v>
                </c:pt>
                <c:pt idx="200">
                  <c:v>4.7699999999999999E-2</c:v>
                </c:pt>
                <c:pt idx="201">
                  <c:v>4.8000000000000001E-2</c:v>
                </c:pt>
                <c:pt idx="202">
                  <c:v>4.7399999999999998E-2</c:v>
                </c:pt>
                <c:pt idx="203">
                  <c:v>4.6699999999999998E-2</c:v>
                </c:pt>
                <c:pt idx="204">
                  <c:v>4.8800000000000003E-2</c:v>
                </c:pt>
                <c:pt idx="205">
                  <c:v>4.8500000000000001E-2</c:v>
                </c:pt>
                <c:pt idx="206">
                  <c:v>4.5699999999999998E-2</c:v>
                </c:pt>
                <c:pt idx="207">
                  <c:v>4.6699999999999998E-2</c:v>
                </c:pt>
                <c:pt idx="208">
                  <c:v>4.7699999999999999E-2</c:v>
                </c:pt>
                <c:pt idx="209">
                  <c:v>4.9799999999999997E-2</c:v>
                </c:pt>
                <c:pt idx="210">
                  <c:v>4.82E-2</c:v>
                </c:pt>
                <c:pt idx="211">
                  <c:v>4.3099999999999999E-2</c:v>
                </c:pt>
                <c:pt idx="212">
                  <c:v>4.0099999999999997E-2</c:v>
                </c:pt>
                <c:pt idx="213">
                  <c:v>3.9699999999999999E-2</c:v>
                </c:pt>
                <c:pt idx="214">
                  <c:v>3.3399999999999999E-2</c:v>
                </c:pt>
                <c:pt idx="215">
                  <c:v>3.1199999999999999E-2</c:v>
                </c:pt>
                <c:pt idx="216">
                  <c:v>2.4799999999999999E-2</c:v>
                </c:pt>
                <c:pt idx="217">
                  <c:v>1.9699999999999999E-2</c:v>
                </c:pt>
                <c:pt idx="218">
                  <c:v>1.6199999999999999E-2</c:v>
                </c:pt>
                <c:pt idx="219">
                  <c:v>2.0500000000000001E-2</c:v>
                </c:pt>
                <c:pt idx="220">
                  <c:v>2.4500000000000001E-2</c:v>
                </c:pt>
                <c:pt idx="221">
                  <c:v>2.7699999999999999E-2</c:v>
                </c:pt>
                <c:pt idx="222">
                  <c:v>2.5700000000000001E-2</c:v>
                </c:pt>
                <c:pt idx="223">
                  <c:v>2.4199999999999999E-2</c:v>
                </c:pt>
                <c:pt idx="224">
                  <c:v>2.0799999999999999E-2</c:v>
                </c:pt>
                <c:pt idx="225">
                  <c:v>1.61E-2</c:v>
                </c:pt>
                <c:pt idx="226">
                  <c:v>1.21E-2</c:v>
                </c:pt>
                <c:pt idx="227">
                  <c:v>8.2000000000000007E-3</c:v>
                </c:pt>
                <c:pt idx="228">
                  <c:v>8.0999999999999996E-3</c:v>
                </c:pt>
                <c:pt idx="229">
                  <c:v>9.7999999999999997E-3</c:v>
                </c:pt>
                <c:pt idx="230">
                  <c:v>9.2999999999999992E-3</c:v>
                </c:pt>
                <c:pt idx="231">
                  <c:v>9.2999999999999992E-3</c:v>
                </c:pt>
                <c:pt idx="232">
                  <c:v>9.2999999999999992E-3</c:v>
                </c:pt>
                <c:pt idx="233">
                  <c:v>1.18E-2</c:v>
                </c:pt>
                <c:pt idx="234">
                  <c:v>1.0200000000000001E-2</c:v>
                </c:pt>
                <c:pt idx="235">
                  <c:v>1.12E-2</c:v>
                </c:pt>
                <c:pt idx="236">
                  <c:v>9.5999999999999992E-3</c:v>
                </c:pt>
                <c:pt idx="237">
                  <c:v>9.4999999999999998E-3</c:v>
                </c:pt>
                <c:pt idx="238">
                  <c:v>8.0000000000000002E-3</c:v>
                </c:pt>
                <c:pt idx="239">
                  <c:v>8.6999999999999994E-3</c:v>
                </c:pt>
                <c:pt idx="240">
                  <c:v>9.2999999999999992E-3</c:v>
                </c:pt>
                <c:pt idx="241">
                  <c:v>8.6E-3</c:v>
                </c:pt>
                <c:pt idx="242">
                  <c:v>9.5999999999999992E-3</c:v>
                </c:pt>
                <c:pt idx="243">
                  <c:v>1.06E-2</c:v>
                </c:pt>
                <c:pt idx="244">
                  <c:v>8.3000000000000001E-3</c:v>
                </c:pt>
                <c:pt idx="245">
                  <c:v>7.1999999999999998E-3</c:v>
                </c:pt>
                <c:pt idx="246">
                  <c:v>6.1999999999999998E-3</c:v>
                </c:pt>
                <c:pt idx="247">
                  <c:v>5.1999999999999998E-3</c:v>
                </c:pt>
                <c:pt idx="248">
                  <c:v>4.7999999999999996E-3</c:v>
                </c:pt>
                <c:pt idx="249">
                  <c:v>3.8E-3</c:v>
                </c:pt>
                <c:pt idx="250">
                  <c:v>4.4999999999999997E-3</c:v>
                </c:pt>
                <c:pt idx="251">
                  <c:v>6.1999999999999998E-3</c:v>
                </c:pt>
                <c:pt idx="252">
                  <c:v>6.1000000000000004E-3</c:v>
                </c:pt>
                <c:pt idx="253">
                  <c:v>7.7000000000000002E-3</c:v>
                </c:pt>
                <c:pt idx="254">
                  <c:v>7.0000000000000001E-3</c:v>
                </c:pt>
                <c:pt idx="255">
                  <c:v>7.3000000000000001E-3</c:v>
                </c:pt>
                <c:pt idx="256">
                  <c:v>5.5999999999999999E-3</c:v>
                </c:pt>
                <c:pt idx="257">
                  <c:v>4.1000000000000003E-3</c:v>
                </c:pt>
                <c:pt idx="258">
                  <c:v>4.1000000000000003E-3</c:v>
                </c:pt>
                <c:pt idx="259">
                  <c:v>2.3E-3</c:v>
                </c:pt>
                <c:pt idx="260">
                  <c:v>2.0999999999999999E-3</c:v>
                </c:pt>
                <c:pt idx="261">
                  <c:v>2.8E-3</c:v>
                </c:pt>
                <c:pt idx="262">
                  <c:v>2.5000000000000001E-3</c:v>
                </c:pt>
                <c:pt idx="263">
                  <c:v>2.5999999999999999E-3</c:v>
                </c:pt>
                <c:pt idx="264">
                  <c:v>2.3999999999999998E-3</c:v>
                </c:pt>
                <c:pt idx="265">
                  <c:v>2.8E-3</c:v>
                </c:pt>
                <c:pt idx="266">
                  <c:v>3.3999999999999998E-3</c:v>
                </c:pt>
                <c:pt idx="267">
                  <c:v>2.8999999999999998E-3</c:v>
                </c:pt>
                <c:pt idx="268">
                  <c:v>2.8999999999999998E-3</c:v>
                </c:pt>
                <c:pt idx="269">
                  <c:v>2.8999999999999998E-3</c:v>
                </c:pt>
                <c:pt idx="270">
                  <c:v>2.5000000000000001E-3</c:v>
                </c:pt>
                <c:pt idx="271">
                  <c:v>2.7000000000000001E-3</c:v>
                </c:pt>
                <c:pt idx="272">
                  <c:v>2.5999999999999999E-3</c:v>
                </c:pt>
                <c:pt idx="273">
                  <c:v>2.8E-3</c:v>
                </c:pt>
                <c:pt idx="274">
                  <c:v>2.7000000000000001E-3</c:v>
                </c:pt>
                <c:pt idx="275">
                  <c:v>2.5999999999999999E-3</c:v>
                </c:pt>
                <c:pt idx="276">
                  <c:v>2.7000000000000001E-3</c:v>
                </c:pt>
                <c:pt idx="277">
                  <c:v>2.7000000000000001E-3</c:v>
                </c:pt>
                <c:pt idx="278">
                  <c:v>2.5999999999999999E-3</c:v>
                </c:pt>
                <c:pt idx="279">
                  <c:v>2.3E-3</c:v>
                </c:pt>
                <c:pt idx="280">
                  <c:v>2.5000000000000001E-3</c:v>
                </c:pt>
                <c:pt idx="281">
                  <c:v>3.3E-3</c:v>
                </c:pt>
                <c:pt idx="282">
                  <c:v>3.3999999999999998E-3</c:v>
                </c:pt>
                <c:pt idx="283">
                  <c:v>3.5999999999999999E-3</c:v>
                </c:pt>
                <c:pt idx="284">
                  <c:v>4.0000000000000001E-3</c:v>
                </c:pt>
                <c:pt idx="285">
                  <c:v>3.3999999999999998E-3</c:v>
                </c:pt>
                <c:pt idx="286">
                  <c:v>3.0000000000000001E-3</c:v>
                </c:pt>
                <c:pt idx="287">
                  <c:v>3.3999999999999998E-3</c:v>
                </c:pt>
                <c:pt idx="288">
                  <c:v>3.8999999999999998E-3</c:v>
                </c:pt>
                <c:pt idx="289">
                  <c:v>3.3E-3</c:v>
                </c:pt>
                <c:pt idx="290">
                  <c:v>4.0000000000000001E-3</c:v>
                </c:pt>
                <c:pt idx="291">
                  <c:v>4.1999999999999997E-3</c:v>
                </c:pt>
                <c:pt idx="292">
                  <c:v>3.8999999999999998E-3</c:v>
                </c:pt>
                <c:pt idx="293">
                  <c:v>4.4999999999999997E-3</c:v>
                </c:pt>
                <c:pt idx="294">
                  <c:v>5.1000000000000004E-3</c:v>
                </c:pt>
                <c:pt idx="295">
                  <c:v>4.7000000000000002E-3</c:v>
                </c:pt>
                <c:pt idx="296">
                  <c:v>5.7000000000000002E-3</c:v>
                </c:pt>
                <c:pt idx="297">
                  <c:v>4.4999999999999997E-3</c:v>
                </c:pt>
                <c:pt idx="298">
                  <c:v>5.3E-3</c:v>
                </c:pt>
                <c:pt idx="299">
                  <c:v>6.4000000000000003E-3</c:v>
                </c:pt>
                <c:pt idx="300">
                  <c:v>5.4999999999999997E-3</c:v>
                </c:pt>
                <c:pt idx="301">
                  <c:v>6.1999999999999998E-3</c:v>
                </c:pt>
                <c:pt idx="302">
                  <c:v>6.4000000000000003E-3</c:v>
                </c:pt>
                <c:pt idx="303">
                  <c:v>5.4000000000000003E-3</c:v>
                </c:pt>
                <c:pt idx="304">
                  <c:v>6.1000000000000004E-3</c:v>
                </c:pt>
                <c:pt idx="305">
                  <c:v>6.8999999999999999E-3</c:v>
                </c:pt>
                <c:pt idx="306">
                  <c:v>6.7000000000000002E-3</c:v>
                </c:pt>
                <c:pt idx="307">
                  <c:v>7.0000000000000001E-3</c:v>
                </c:pt>
                <c:pt idx="308">
                  <c:v>7.1000000000000004E-3</c:v>
                </c:pt>
                <c:pt idx="309">
                  <c:v>6.7000000000000002E-3</c:v>
                </c:pt>
                <c:pt idx="310">
                  <c:v>6.4000000000000003E-3</c:v>
                </c:pt>
                <c:pt idx="311">
                  <c:v>9.7999999999999997E-3</c:v>
                </c:pt>
                <c:pt idx="312">
                  <c:v>8.9999999999999993E-3</c:v>
                </c:pt>
                <c:pt idx="313">
                  <c:v>7.3000000000000001E-3</c:v>
                </c:pt>
                <c:pt idx="314">
                  <c:v>8.8000000000000005E-3</c:v>
                </c:pt>
                <c:pt idx="315">
                  <c:v>7.7000000000000002E-3</c:v>
                </c:pt>
                <c:pt idx="316">
                  <c:v>8.2000000000000007E-3</c:v>
                </c:pt>
                <c:pt idx="317">
                  <c:v>7.3000000000000001E-3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0A-47C5-86B7-29DCFCAC87F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46154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Sheet1!$A$2:$A$319</c:f>
              <c:strCache>
                <c:ptCount val="318"/>
                <c:pt idx="0">
                  <c:v>1/31/1990</c:v>
                </c:pt>
                <c:pt idx="1">
                  <c:v>2/28/1990</c:v>
                </c:pt>
                <c:pt idx="2">
                  <c:v>3/31/1990</c:v>
                </c:pt>
                <c:pt idx="3">
                  <c:v>4/30/1990</c:v>
                </c:pt>
                <c:pt idx="4">
                  <c:v>5/31/1990</c:v>
                </c:pt>
                <c:pt idx="5">
                  <c:v>6/30/1990</c:v>
                </c:pt>
                <c:pt idx="6">
                  <c:v>7/31/1990</c:v>
                </c:pt>
                <c:pt idx="7">
                  <c:v>8/31/1990</c:v>
                </c:pt>
                <c:pt idx="8">
                  <c:v>9/30/1990</c:v>
                </c:pt>
                <c:pt idx="9">
                  <c:v>10/31/1990</c:v>
                </c:pt>
                <c:pt idx="10">
                  <c:v>11/30/1990</c:v>
                </c:pt>
                <c:pt idx="11">
                  <c:v>12/31/1990</c:v>
                </c:pt>
                <c:pt idx="12">
                  <c:v>1/31/1991</c:v>
                </c:pt>
                <c:pt idx="13">
                  <c:v>2/28/1991</c:v>
                </c:pt>
                <c:pt idx="14">
                  <c:v>3/31/1991</c:v>
                </c:pt>
                <c:pt idx="15">
                  <c:v>4/30/1991</c:v>
                </c:pt>
                <c:pt idx="16">
                  <c:v>5/31/1991</c:v>
                </c:pt>
                <c:pt idx="17">
                  <c:v>6/30/1991</c:v>
                </c:pt>
                <c:pt idx="18">
                  <c:v>7/31/1991</c:v>
                </c:pt>
                <c:pt idx="19">
                  <c:v>8/31/1991</c:v>
                </c:pt>
                <c:pt idx="20">
                  <c:v>9/30/1991</c:v>
                </c:pt>
                <c:pt idx="21">
                  <c:v>10/31/1991</c:v>
                </c:pt>
                <c:pt idx="22">
                  <c:v>11/30/1991</c:v>
                </c:pt>
                <c:pt idx="23">
                  <c:v>12/31/1991</c:v>
                </c:pt>
                <c:pt idx="24">
                  <c:v>1/31/1992</c:v>
                </c:pt>
                <c:pt idx="25">
                  <c:v>2/28/1992</c:v>
                </c:pt>
                <c:pt idx="26">
                  <c:v>3/31/1992</c:v>
                </c:pt>
                <c:pt idx="27">
                  <c:v>4/30/1992</c:v>
                </c:pt>
                <c:pt idx="28">
                  <c:v>5/31/1992</c:v>
                </c:pt>
                <c:pt idx="29">
                  <c:v>6/30/1992</c:v>
                </c:pt>
                <c:pt idx="30">
                  <c:v>7/31/1992</c:v>
                </c:pt>
                <c:pt idx="31">
                  <c:v>8/31/1992</c:v>
                </c:pt>
                <c:pt idx="32">
                  <c:v>9/30/1992</c:v>
                </c:pt>
                <c:pt idx="33">
                  <c:v>10/31/1992</c:v>
                </c:pt>
                <c:pt idx="34">
                  <c:v>11/30/1992</c:v>
                </c:pt>
                <c:pt idx="35">
                  <c:v>12/31/1992</c:v>
                </c:pt>
                <c:pt idx="36">
                  <c:v>1/31/1993</c:v>
                </c:pt>
                <c:pt idx="37">
                  <c:v>2/28/1993</c:v>
                </c:pt>
                <c:pt idx="38">
                  <c:v>3/31/1993</c:v>
                </c:pt>
                <c:pt idx="39">
                  <c:v>4/30/1993</c:v>
                </c:pt>
                <c:pt idx="40">
                  <c:v>5/31/1993</c:v>
                </c:pt>
                <c:pt idx="41">
                  <c:v>6/30/1993</c:v>
                </c:pt>
                <c:pt idx="42">
                  <c:v>7/31/1993</c:v>
                </c:pt>
                <c:pt idx="43">
                  <c:v>8/31/1993</c:v>
                </c:pt>
                <c:pt idx="44">
                  <c:v>9/30/1993</c:v>
                </c:pt>
                <c:pt idx="45">
                  <c:v>10/31/1993</c:v>
                </c:pt>
                <c:pt idx="46">
                  <c:v>11/30/1993</c:v>
                </c:pt>
                <c:pt idx="47">
                  <c:v>12/31/1993</c:v>
                </c:pt>
                <c:pt idx="48">
                  <c:v>1/31/1994</c:v>
                </c:pt>
                <c:pt idx="49">
                  <c:v>2/28/1994</c:v>
                </c:pt>
                <c:pt idx="50">
                  <c:v>3/31/1994</c:v>
                </c:pt>
                <c:pt idx="51">
                  <c:v>4/30/1994</c:v>
                </c:pt>
                <c:pt idx="52">
                  <c:v>5/31/1994</c:v>
                </c:pt>
                <c:pt idx="53">
                  <c:v>6/30/1994</c:v>
                </c:pt>
                <c:pt idx="54">
                  <c:v>7/31/1994</c:v>
                </c:pt>
                <c:pt idx="55">
                  <c:v>8/31/1994</c:v>
                </c:pt>
                <c:pt idx="56">
                  <c:v>9/30/1994</c:v>
                </c:pt>
                <c:pt idx="57">
                  <c:v>10/31/1994</c:v>
                </c:pt>
                <c:pt idx="58">
                  <c:v>11/30/1994</c:v>
                </c:pt>
                <c:pt idx="59">
                  <c:v>12/31/1994</c:v>
                </c:pt>
                <c:pt idx="60">
                  <c:v>1/31/1995</c:v>
                </c:pt>
                <c:pt idx="61">
                  <c:v>2/28/1995</c:v>
                </c:pt>
                <c:pt idx="62">
                  <c:v>3/31/1995</c:v>
                </c:pt>
                <c:pt idx="63">
                  <c:v>4/30/1995</c:v>
                </c:pt>
                <c:pt idx="64">
                  <c:v>5/31/1995</c:v>
                </c:pt>
                <c:pt idx="65">
                  <c:v>6/30/1995</c:v>
                </c:pt>
                <c:pt idx="66">
                  <c:v>7/31/1995</c:v>
                </c:pt>
                <c:pt idx="67">
                  <c:v>8/31/1995</c:v>
                </c:pt>
                <c:pt idx="68">
                  <c:v>9/30/1995</c:v>
                </c:pt>
                <c:pt idx="69">
                  <c:v>10/31/1995</c:v>
                </c:pt>
                <c:pt idx="70">
                  <c:v>11/30/1995</c:v>
                </c:pt>
                <c:pt idx="71">
                  <c:v>12/31/1995</c:v>
                </c:pt>
                <c:pt idx="72">
                  <c:v>1/31/1996</c:v>
                </c:pt>
                <c:pt idx="73">
                  <c:v>2/28/1996</c:v>
                </c:pt>
                <c:pt idx="74">
                  <c:v>3/31/1996</c:v>
                </c:pt>
                <c:pt idx="75">
                  <c:v>4/30/1996</c:v>
                </c:pt>
                <c:pt idx="76">
                  <c:v>5/31/1996</c:v>
                </c:pt>
                <c:pt idx="77">
                  <c:v>6/30/1996</c:v>
                </c:pt>
                <c:pt idx="78">
                  <c:v>7/31/1996</c:v>
                </c:pt>
                <c:pt idx="79">
                  <c:v>8/31/1996</c:v>
                </c:pt>
                <c:pt idx="80">
                  <c:v>9/30/1996</c:v>
                </c:pt>
                <c:pt idx="81">
                  <c:v>10/31/1996</c:v>
                </c:pt>
                <c:pt idx="82">
                  <c:v>11/30/1996</c:v>
                </c:pt>
                <c:pt idx="83">
                  <c:v>12/31/1996</c:v>
                </c:pt>
                <c:pt idx="84">
                  <c:v>1/31/1997</c:v>
                </c:pt>
                <c:pt idx="85">
                  <c:v>2/28/1997</c:v>
                </c:pt>
                <c:pt idx="86">
                  <c:v>3/31/1997</c:v>
                </c:pt>
                <c:pt idx="87">
                  <c:v>4/30/1997</c:v>
                </c:pt>
                <c:pt idx="88">
                  <c:v>5/31/1997</c:v>
                </c:pt>
                <c:pt idx="89">
                  <c:v>6/30/1997</c:v>
                </c:pt>
                <c:pt idx="90">
                  <c:v>7/31/1997</c:v>
                </c:pt>
                <c:pt idx="91">
                  <c:v>8/31/1997</c:v>
                </c:pt>
                <c:pt idx="92">
                  <c:v>9/30/1997</c:v>
                </c:pt>
                <c:pt idx="93">
                  <c:v>10/31/1997</c:v>
                </c:pt>
                <c:pt idx="94">
                  <c:v>11/30/1997</c:v>
                </c:pt>
                <c:pt idx="95">
                  <c:v>12/31/1997</c:v>
                </c:pt>
                <c:pt idx="96">
                  <c:v>1/31/1998</c:v>
                </c:pt>
                <c:pt idx="97">
                  <c:v>2/28/1998</c:v>
                </c:pt>
                <c:pt idx="98">
                  <c:v>3/31/1998</c:v>
                </c:pt>
                <c:pt idx="99">
                  <c:v>4/30/1998</c:v>
                </c:pt>
                <c:pt idx="100">
                  <c:v>5/31/1998</c:v>
                </c:pt>
                <c:pt idx="101">
                  <c:v>6/30/1998</c:v>
                </c:pt>
                <c:pt idx="102">
                  <c:v>7/31/1998</c:v>
                </c:pt>
                <c:pt idx="103">
                  <c:v>8/31/1998</c:v>
                </c:pt>
                <c:pt idx="104">
                  <c:v>9/30/1998</c:v>
                </c:pt>
                <c:pt idx="105">
                  <c:v>10/31/1998</c:v>
                </c:pt>
                <c:pt idx="106">
                  <c:v>11/30/1998</c:v>
                </c:pt>
                <c:pt idx="107">
                  <c:v>12/31/1998</c:v>
                </c:pt>
                <c:pt idx="108">
                  <c:v>1/31/1999</c:v>
                </c:pt>
                <c:pt idx="109">
                  <c:v>2/28/1999</c:v>
                </c:pt>
                <c:pt idx="110">
                  <c:v>3/31/1999</c:v>
                </c:pt>
                <c:pt idx="111">
                  <c:v>4/30/1999</c:v>
                </c:pt>
                <c:pt idx="112">
                  <c:v>5/31/1999</c:v>
                </c:pt>
                <c:pt idx="113">
                  <c:v>6/30/1999</c:v>
                </c:pt>
                <c:pt idx="114">
                  <c:v>7/31/1999</c:v>
                </c:pt>
                <c:pt idx="115">
                  <c:v>8/31/1999</c:v>
                </c:pt>
                <c:pt idx="116">
                  <c:v>9/30/1999</c:v>
                </c:pt>
                <c:pt idx="117">
                  <c:v>10/31/1999</c:v>
                </c:pt>
                <c:pt idx="118">
                  <c:v>11/30/1999</c:v>
                </c:pt>
                <c:pt idx="119">
                  <c:v>12/31/1999</c:v>
                </c:pt>
                <c:pt idx="120">
                  <c:v>1/31/2000</c:v>
                </c:pt>
                <c:pt idx="121">
                  <c:v>2/28/2000</c:v>
                </c:pt>
                <c:pt idx="122">
                  <c:v>3/31/2000</c:v>
                </c:pt>
                <c:pt idx="123">
                  <c:v>4/30/2000</c:v>
                </c:pt>
                <c:pt idx="124">
                  <c:v>5/31/2000</c:v>
                </c:pt>
                <c:pt idx="125">
                  <c:v>6/30/2000</c:v>
                </c:pt>
                <c:pt idx="126">
                  <c:v>7/31/2000</c:v>
                </c:pt>
                <c:pt idx="127">
                  <c:v>8/31/2000</c:v>
                </c:pt>
                <c:pt idx="128">
                  <c:v>9/30/2000</c:v>
                </c:pt>
                <c:pt idx="129">
                  <c:v>10/31/2000</c:v>
                </c:pt>
                <c:pt idx="130">
                  <c:v>11/30/2000</c:v>
                </c:pt>
                <c:pt idx="131">
                  <c:v>12/31/2000</c:v>
                </c:pt>
                <c:pt idx="132">
                  <c:v>1/31/2001</c:v>
                </c:pt>
                <c:pt idx="133">
                  <c:v>2/28/2001</c:v>
                </c:pt>
                <c:pt idx="134">
                  <c:v>3/31/2001</c:v>
                </c:pt>
                <c:pt idx="135">
                  <c:v>4/30/2001</c:v>
                </c:pt>
                <c:pt idx="136">
                  <c:v>5/31/2001</c:v>
                </c:pt>
                <c:pt idx="137">
                  <c:v>6/30/2001</c:v>
                </c:pt>
                <c:pt idx="138">
                  <c:v>7/31/2001</c:v>
                </c:pt>
                <c:pt idx="139">
                  <c:v>8/31/2001</c:v>
                </c:pt>
                <c:pt idx="140">
                  <c:v>9/30/2001</c:v>
                </c:pt>
                <c:pt idx="141">
                  <c:v>10/31/2001</c:v>
                </c:pt>
                <c:pt idx="142">
                  <c:v>11/30/2001</c:v>
                </c:pt>
                <c:pt idx="143">
                  <c:v>12/31/2001</c:v>
                </c:pt>
                <c:pt idx="144">
                  <c:v>1/31/2002</c:v>
                </c:pt>
                <c:pt idx="145">
                  <c:v>2/28/2002</c:v>
                </c:pt>
                <c:pt idx="146">
                  <c:v>3/31/2002</c:v>
                </c:pt>
                <c:pt idx="147">
                  <c:v>4/30/2002</c:v>
                </c:pt>
                <c:pt idx="148">
                  <c:v>5/31/2002</c:v>
                </c:pt>
                <c:pt idx="149">
                  <c:v>6/30/2002</c:v>
                </c:pt>
                <c:pt idx="150">
                  <c:v>7/31/2002</c:v>
                </c:pt>
                <c:pt idx="151">
                  <c:v>8/31/2002</c:v>
                </c:pt>
                <c:pt idx="152">
                  <c:v>9/30/2002</c:v>
                </c:pt>
                <c:pt idx="153">
                  <c:v>10/31/2002</c:v>
                </c:pt>
                <c:pt idx="154">
                  <c:v>11/30/2002</c:v>
                </c:pt>
                <c:pt idx="155">
                  <c:v>12/31/2002</c:v>
                </c:pt>
                <c:pt idx="156">
                  <c:v>1/31/2003</c:v>
                </c:pt>
                <c:pt idx="157">
                  <c:v>2/28/2003</c:v>
                </c:pt>
                <c:pt idx="158">
                  <c:v>3/31/2003</c:v>
                </c:pt>
                <c:pt idx="159">
                  <c:v>4/30/2003</c:v>
                </c:pt>
                <c:pt idx="160">
                  <c:v>5/31/2003</c:v>
                </c:pt>
                <c:pt idx="161">
                  <c:v>6/30/2003</c:v>
                </c:pt>
                <c:pt idx="162">
                  <c:v>7/31/2003</c:v>
                </c:pt>
                <c:pt idx="163">
                  <c:v>8/31/2003</c:v>
                </c:pt>
                <c:pt idx="164">
                  <c:v>9/30/2003</c:v>
                </c:pt>
                <c:pt idx="165">
                  <c:v>10/31/2003</c:v>
                </c:pt>
                <c:pt idx="166">
                  <c:v>11/30/2003</c:v>
                </c:pt>
                <c:pt idx="167">
                  <c:v>12/31/2003</c:v>
                </c:pt>
                <c:pt idx="168">
                  <c:v>1/31/2004</c:v>
                </c:pt>
                <c:pt idx="169">
                  <c:v>2/29/2004</c:v>
                </c:pt>
                <c:pt idx="170">
                  <c:v>3/31/2004</c:v>
                </c:pt>
                <c:pt idx="171">
                  <c:v>4/30/2004</c:v>
                </c:pt>
                <c:pt idx="172">
                  <c:v>5/31/2004</c:v>
                </c:pt>
                <c:pt idx="173">
                  <c:v>6/30/2004</c:v>
                </c:pt>
                <c:pt idx="174">
                  <c:v>7/31/2004</c:v>
                </c:pt>
                <c:pt idx="175">
                  <c:v>8/31/2004</c:v>
                </c:pt>
                <c:pt idx="176">
                  <c:v>9/30/2004</c:v>
                </c:pt>
                <c:pt idx="177">
                  <c:v>10/31/2004</c:v>
                </c:pt>
                <c:pt idx="178">
                  <c:v>11/30/2004</c:v>
                </c:pt>
                <c:pt idx="179">
                  <c:v>12/31/2004</c:v>
                </c:pt>
                <c:pt idx="180">
                  <c:v>1/31/2005</c:v>
                </c:pt>
                <c:pt idx="181">
                  <c:v>3/1/2005</c:v>
                </c:pt>
                <c:pt idx="182">
                  <c:v>3/31/2005</c:v>
                </c:pt>
                <c:pt idx="183">
                  <c:v>4/30/2005</c:v>
                </c:pt>
                <c:pt idx="184">
                  <c:v>5/31/2005</c:v>
                </c:pt>
                <c:pt idx="185">
                  <c:v>6/30/2005</c:v>
                </c:pt>
                <c:pt idx="186">
                  <c:v>7/31/2005</c:v>
                </c:pt>
                <c:pt idx="187">
                  <c:v>8/31/2005</c:v>
                </c:pt>
                <c:pt idx="188">
                  <c:v>9/30/2005</c:v>
                </c:pt>
                <c:pt idx="189">
                  <c:v>10/31/2005</c:v>
                </c:pt>
                <c:pt idx="190">
                  <c:v>11/30/2005</c:v>
                </c:pt>
                <c:pt idx="191">
                  <c:v>12/31/2005</c:v>
                </c:pt>
                <c:pt idx="192">
                  <c:v>1/31/2006</c:v>
                </c:pt>
                <c:pt idx="193">
                  <c:v>3/1/2006</c:v>
                </c:pt>
                <c:pt idx="194">
                  <c:v>3/31/2006</c:v>
                </c:pt>
                <c:pt idx="195">
                  <c:v>4/30/2006</c:v>
                </c:pt>
                <c:pt idx="196">
                  <c:v>5/31/2006</c:v>
                </c:pt>
                <c:pt idx="197">
                  <c:v>6/30/2006</c:v>
                </c:pt>
                <c:pt idx="198">
                  <c:v>7/31/2006</c:v>
                </c:pt>
                <c:pt idx="199">
                  <c:v>8/31/2006</c:v>
                </c:pt>
                <c:pt idx="200">
                  <c:v>9/30/2006</c:v>
                </c:pt>
                <c:pt idx="201">
                  <c:v>10/31/2006</c:v>
                </c:pt>
                <c:pt idx="202">
                  <c:v>11/30/2006</c:v>
                </c:pt>
                <c:pt idx="203">
                  <c:v>12/31/2006</c:v>
                </c:pt>
                <c:pt idx="204">
                  <c:v>1/31/2007</c:v>
                </c:pt>
                <c:pt idx="205">
                  <c:v>3/1/2007</c:v>
                </c:pt>
                <c:pt idx="206">
                  <c:v>3/31/2007</c:v>
                </c:pt>
                <c:pt idx="207">
                  <c:v>4/30/2007</c:v>
                </c:pt>
                <c:pt idx="208">
                  <c:v>5/31/2007</c:v>
                </c:pt>
                <c:pt idx="209">
                  <c:v>6/30/2007</c:v>
                </c:pt>
                <c:pt idx="210">
                  <c:v>7/31/2007</c:v>
                </c:pt>
                <c:pt idx="211">
                  <c:v>8/31/2007</c:v>
                </c:pt>
                <c:pt idx="212">
                  <c:v>9/30/2007</c:v>
                </c:pt>
                <c:pt idx="213">
                  <c:v>10/31/2007</c:v>
                </c:pt>
                <c:pt idx="214">
                  <c:v>11/30/2007</c:v>
                </c:pt>
                <c:pt idx="215">
                  <c:v>12/31/2007</c:v>
                </c:pt>
                <c:pt idx="216">
                  <c:v>1/31/2008</c:v>
                </c:pt>
                <c:pt idx="217">
                  <c:v>2/29/2008</c:v>
                </c:pt>
                <c:pt idx="218">
                  <c:v>3/31/2008</c:v>
                </c:pt>
                <c:pt idx="219">
                  <c:v>4/30/2008</c:v>
                </c:pt>
                <c:pt idx="220">
                  <c:v>5/31/2008</c:v>
                </c:pt>
                <c:pt idx="221">
                  <c:v>6/30/2008</c:v>
                </c:pt>
                <c:pt idx="222">
                  <c:v>7/31/2008</c:v>
                </c:pt>
                <c:pt idx="223">
                  <c:v>8/31/2008</c:v>
                </c:pt>
                <c:pt idx="224">
                  <c:v>9/30/2008</c:v>
                </c:pt>
                <c:pt idx="225">
                  <c:v>10/31/2008</c:v>
                </c:pt>
                <c:pt idx="226">
                  <c:v>11/30/2008</c:v>
                </c:pt>
                <c:pt idx="227">
                  <c:v>12/31/2008</c:v>
                </c:pt>
                <c:pt idx="228">
                  <c:v>1/31/2009</c:v>
                </c:pt>
                <c:pt idx="229">
                  <c:v>2/29/2009</c:v>
                </c:pt>
                <c:pt idx="230">
                  <c:v>3/31/2008</c:v>
                </c:pt>
                <c:pt idx="231">
                  <c:v>4/30/2009</c:v>
                </c:pt>
                <c:pt idx="232">
                  <c:v>5/31/2009</c:v>
                </c:pt>
                <c:pt idx="233">
                  <c:v>6/30/2009</c:v>
                </c:pt>
                <c:pt idx="234">
                  <c:v>7/31/2009</c:v>
                </c:pt>
                <c:pt idx="235">
                  <c:v>8/31/2009</c:v>
                </c:pt>
                <c:pt idx="236">
                  <c:v>9/30/2009</c:v>
                </c:pt>
                <c:pt idx="237">
                  <c:v>10/31/2009</c:v>
                </c:pt>
                <c:pt idx="238">
                  <c:v>11/30/2009</c:v>
                </c:pt>
                <c:pt idx="239">
                  <c:v>12/31/2009</c:v>
                </c:pt>
                <c:pt idx="240">
                  <c:v>1/31/2010</c:v>
                </c:pt>
                <c:pt idx="241">
                  <c:v>2/28/2010</c:v>
                </c:pt>
                <c:pt idx="242">
                  <c:v>3/31/2010</c:v>
                </c:pt>
                <c:pt idx="243">
                  <c:v>4/30/2010</c:v>
                </c:pt>
                <c:pt idx="244">
                  <c:v>5/31/2010</c:v>
                </c:pt>
                <c:pt idx="245">
                  <c:v>6/30/2010</c:v>
                </c:pt>
                <c:pt idx="246">
                  <c:v>7/31/2010</c:v>
                </c:pt>
                <c:pt idx="247">
                  <c:v>8/31/2010</c:v>
                </c:pt>
                <c:pt idx="248">
                  <c:v>9/30/2010</c:v>
                </c:pt>
                <c:pt idx="249">
                  <c:v>10/31/2010</c:v>
                </c:pt>
                <c:pt idx="250">
                  <c:v>11/30/2010</c:v>
                </c:pt>
                <c:pt idx="251">
                  <c:v>12/31/2010</c:v>
                </c:pt>
                <c:pt idx="252">
                  <c:v>1/31/2011</c:v>
                </c:pt>
                <c:pt idx="253">
                  <c:v>2/28/2011</c:v>
                </c:pt>
                <c:pt idx="254">
                  <c:v>3/31/2011</c:v>
                </c:pt>
                <c:pt idx="255">
                  <c:v>4/30/2011</c:v>
                </c:pt>
                <c:pt idx="256">
                  <c:v>5/31/2011</c:v>
                </c:pt>
                <c:pt idx="257">
                  <c:v>6/30/2011</c:v>
                </c:pt>
                <c:pt idx="258">
                  <c:v>7/31/2011</c:v>
                </c:pt>
                <c:pt idx="259">
                  <c:v>8/31/2011</c:v>
                </c:pt>
                <c:pt idx="260">
                  <c:v>9/30/2011</c:v>
                </c:pt>
                <c:pt idx="261">
                  <c:v>10/31/2011</c:v>
                </c:pt>
                <c:pt idx="262">
                  <c:v>11/30/2011</c:v>
                </c:pt>
                <c:pt idx="263">
                  <c:v>12/30/2011</c:v>
                </c:pt>
                <c:pt idx="264">
                  <c:v>1/30/2012</c:v>
                </c:pt>
                <c:pt idx="265">
                  <c:v>2/30/2012</c:v>
                </c:pt>
                <c:pt idx="266">
                  <c:v>3/30/2012</c:v>
                </c:pt>
                <c:pt idx="267">
                  <c:v>4/30/2012</c:v>
                </c:pt>
                <c:pt idx="268">
                  <c:v>5/30/2012</c:v>
                </c:pt>
                <c:pt idx="269">
                  <c:v>6/30/2012</c:v>
                </c:pt>
                <c:pt idx="270">
                  <c:v>7/30/2012</c:v>
                </c:pt>
                <c:pt idx="271">
                  <c:v>8/30/2012</c:v>
                </c:pt>
                <c:pt idx="272">
                  <c:v>9/30/2012</c:v>
                </c:pt>
                <c:pt idx="273">
                  <c:v>10/31/2012</c:v>
                </c:pt>
                <c:pt idx="274">
                  <c:v>11/30/2012</c:v>
                </c:pt>
                <c:pt idx="275">
                  <c:v>12/31/2012</c:v>
                </c:pt>
                <c:pt idx="276">
                  <c:v>1/31/2013</c:v>
                </c:pt>
                <c:pt idx="277">
                  <c:v>2/28/2013</c:v>
                </c:pt>
                <c:pt idx="278">
                  <c:v>3/31/2013</c:v>
                </c:pt>
                <c:pt idx="279">
                  <c:v>4/30/2013</c:v>
                </c:pt>
                <c:pt idx="280">
                  <c:v>5/31/2013</c:v>
                </c:pt>
                <c:pt idx="281">
                  <c:v>6/31/2013</c:v>
                </c:pt>
                <c:pt idx="282">
                  <c:v>7/31/2013</c:v>
                </c:pt>
                <c:pt idx="283">
                  <c:v>8/31/2013</c:v>
                </c:pt>
                <c:pt idx="284">
                  <c:v>9/31/2013</c:v>
                </c:pt>
                <c:pt idx="285">
                  <c:v>10/31/2013</c:v>
                </c:pt>
                <c:pt idx="286">
                  <c:v>11/31/2013</c:v>
                </c:pt>
                <c:pt idx="287">
                  <c:v>12/31/2013</c:v>
                </c:pt>
                <c:pt idx="288">
                  <c:v>1/31/2014</c:v>
                </c:pt>
                <c:pt idx="289">
                  <c:v>2/31/2014</c:v>
                </c:pt>
                <c:pt idx="290">
                  <c:v>3/31/2014</c:v>
                </c:pt>
                <c:pt idx="291">
                  <c:v>4/31/2014</c:v>
                </c:pt>
                <c:pt idx="292">
                  <c:v>5/31/2014</c:v>
                </c:pt>
                <c:pt idx="293">
                  <c:v>6/31/2014</c:v>
                </c:pt>
                <c:pt idx="294">
                  <c:v>7/31/2014</c:v>
                </c:pt>
                <c:pt idx="295">
                  <c:v>8/31/2014</c:v>
                </c:pt>
                <c:pt idx="296">
                  <c:v>9/31/2014</c:v>
                </c:pt>
                <c:pt idx="297">
                  <c:v>10/31/2014</c:v>
                </c:pt>
                <c:pt idx="298">
                  <c:v>11/31/2014</c:v>
                </c:pt>
                <c:pt idx="299">
                  <c:v>12/31/2014</c:v>
                </c:pt>
                <c:pt idx="300">
                  <c:v>1/31/2015</c:v>
                </c:pt>
                <c:pt idx="301">
                  <c:v>2/31/2015</c:v>
                </c:pt>
                <c:pt idx="302">
                  <c:v>3/31/2015</c:v>
                </c:pt>
                <c:pt idx="303">
                  <c:v>4/31/2015</c:v>
                </c:pt>
                <c:pt idx="304">
                  <c:v>5/31/2015</c:v>
                </c:pt>
                <c:pt idx="305">
                  <c:v>6/31/2015</c:v>
                </c:pt>
                <c:pt idx="306">
                  <c:v>7/31/2015</c:v>
                </c:pt>
                <c:pt idx="307">
                  <c:v>8/31/2015</c:v>
                </c:pt>
                <c:pt idx="308">
                  <c:v>9/31/2015</c:v>
                </c:pt>
                <c:pt idx="309">
                  <c:v>10/31/2015</c:v>
                </c:pt>
                <c:pt idx="310">
                  <c:v>11/31/2015</c:v>
                </c:pt>
                <c:pt idx="311">
                  <c:v>12/31/2015</c:v>
                </c:pt>
                <c:pt idx="312">
                  <c:v>1/31/2016</c:v>
                </c:pt>
                <c:pt idx="313">
                  <c:v>2/29/2016</c:v>
                </c:pt>
                <c:pt idx="314">
                  <c:v>3/31/2016</c:v>
                </c:pt>
                <c:pt idx="315">
                  <c:v>4/31/2016</c:v>
                </c:pt>
                <c:pt idx="316">
                  <c:v>5/31/2016</c:v>
                </c:pt>
                <c:pt idx="317">
                  <c:v>6/31/2016</c:v>
                </c:pt>
              </c:strCache>
            </c:strRef>
          </c:cat>
          <c:val>
            <c:numRef>
              <c:f>Sheet1!$C$2:$C$319</c:f>
              <c:numCache>
                <c:formatCode>0.00%</c:formatCode>
                <c:ptCount val="318"/>
                <c:pt idx="0">
                  <c:v>8.2100000000000006E-2</c:v>
                </c:pt>
                <c:pt idx="1">
                  <c:v>8.4699999999999998E-2</c:v>
                </c:pt>
                <c:pt idx="2">
                  <c:v>8.5900000000000004E-2</c:v>
                </c:pt>
                <c:pt idx="3">
                  <c:v>8.7900000000000006E-2</c:v>
                </c:pt>
                <c:pt idx="4">
                  <c:v>8.7599999999999997E-2</c:v>
                </c:pt>
                <c:pt idx="5">
                  <c:v>8.48E-2</c:v>
                </c:pt>
                <c:pt idx="6">
                  <c:v>8.4699999999999998E-2</c:v>
                </c:pt>
                <c:pt idx="7">
                  <c:v>8.7499999999999994E-2</c:v>
                </c:pt>
                <c:pt idx="8">
                  <c:v>8.8900000000000007E-2</c:v>
                </c:pt>
                <c:pt idx="9">
                  <c:v>8.72E-2</c:v>
                </c:pt>
                <c:pt idx="10">
                  <c:v>8.3900000000000002E-2</c:v>
                </c:pt>
                <c:pt idx="11">
                  <c:v>8.0799999999999997E-2</c:v>
                </c:pt>
                <c:pt idx="12">
                  <c:v>8.09E-2</c:v>
                </c:pt>
                <c:pt idx="13">
                  <c:v>7.85E-2</c:v>
                </c:pt>
                <c:pt idx="14">
                  <c:v>8.1100000000000005E-2</c:v>
                </c:pt>
                <c:pt idx="15">
                  <c:v>8.0399999999999999E-2</c:v>
                </c:pt>
                <c:pt idx="16">
                  <c:v>8.0699999999999994E-2</c:v>
                </c:pt>
                <c:pt idx="17">
                  <c:v>8.2799999999999999E-2</c:v>
                </c:pt>
                <c:pt idx="18">
                  <c:v>8.2699999999999996E-2</c:v>
                </c:pt>
                <c:pt idx="19">
                  <c:v>7.9000000000000001E-2</c:v>
                </c:pt>
                <c:pt idx="20">
                  <c:v>7.6499999999999999E-2</c:v>
                </c:pt>
                <c:pt idx="21">
                  <c:v>7.5300000000000006E-2</c:v>
                </c:pt>
                <c:pt idx="22">
                  <c:v>7.4200000000000002E-2</c:v>
                </c:pt>
                <c:pt idx="23">
                  <c:v>7.0900000000000005E-2</c:v>
                </c:pt>
                <c:pt idx="24">
                  <c:v>7.0300000000000001E-2</c:v>
                </c:pt>
                <c:pt idx="25">
                  <c:v>7.3400000000000007E-2</c:v>
                </c:pt>
                <c:pt idx="26">
                  <c:v>7.5399999999999995E-2</c:v>
                </c:pt>
                <c:pt idx="27">
                  <c:v>7.4800000000000005E-2</c:v>
                </c:pt>
                <c:pt idx="28">
                  <c:v>7.3899999999999993E-2</c:v>
                </c:pt>
                <c:pt idx="29">
                  <c:v>7.2599999999999998E-2</c:v>
                </c:pt>
                <c:pt idx="30">
                  <c:v>6.8400000000000002E-2</c:v>
                </c:pt>
                <c:pt idx="31">
                  <c:v>6.59E-2</c:v>
                </c:pt>
                <c:pt idx="32">
                  <c:v>6.4199999999999993E-2</c:v>
                </c:pt>
                <c:pt idx="33">
                  <c:v>6.59E-2</c:v>
                </c:pt>
                <c:pt idx="34">
                  <c:v>6.8699999999999997E-2</c:v>
                </c:pt>
                <c:pt idx="35">
                  <c:v>6.7699999999999996E-2</c:v>
                </c:pt>
                <c:pt idx="36">
                  <c:v>6.6000000000000003E-2</c:v>
                </c:pt>
                <c:pt idx="37">
                  <c:v>6.2600000000000003E-2</c:v>
                </c:pt>
                <c:pt idx="38">
                  <c:v>5.9799999999999999E-2</c:v>
                </c:pt>
                <c:pt idx="39">
                  <c:v>5.9700000000000003E-2</c:v>
                </c:pt>
                <c:pt idx="40">
                  <c:v>6.0400000000000002E-2</c:v>
                </c:pt>
                <c:pt idx="41">
                  <c:v>5.96E-2</c:v>
                </c:pt>
                <c:pt idx="42">
                  <c:v>5.8099999999999999E-2</c:v>
                </c:pt>
                <c:pt idx="43">
                  <c:v>5.6800000000000003E-2</c:v>
                </c:pt>
                <c:pt idx="44">
                  <c:v>5.3600000000000002E-2</c:v>
                </c:pt>
                <c:pt idx="45">
                  <c:v>5.33E-2</c:v>
                </c:pt>
                <c:pt idx="46">
                  <c:v>5.7200000000000001E-2</c:v>
                </c:pt>
                <c:pt idx="47">
                  <c:v>5.7700000000000001E-2</c:v>
                </c:pt>
                <c:pt idx="48">
                  <c:v>5.7500000000000002E-2</c:v>
                </c:pt>
                <c:pt idx="49">
                  <c:v>5.9700000000000003E-2</c:v>
                </c:pt>
                <c:pt idx="50">
                  <c:v>6.4799999999999996E-2</c:v>
                </c:pt>
                <c:pt idx="51">
                  <c:v>6.9699999999999998E-2</c:v>
                </c:pt>
                <c:pt idx="52">
                  <c:v>7.1800000000000003E-2</c:v>
                </c:pt>
                <c:pt idx="53">
                  <c:v>7.0999999999999994E-2</c:v>
                </c:pt>
                <c:pt idx="54">
                  <c:v>7.2999999999999995E-2</c:v>
                </c:pt>
                <c:pt idx="55">
                  <c:v>7.2400000000000006E-2</c:v>
                </c:pt>
                <c:pt idx="56">
                  <c:v>7.46E-2</c:v>
                </c:pt>
                <c:pt idx="57">
                  <c:v>7.7399999999999997E-2</c:v>
                </c:pt>
                <c:pt idx="58">
                  <c:v>7.9600000000000004E-2</c:v>
                </c:pt>
                <c:pt idx="59">
                  <c:v>7.8100000000000003E-2</c:v>
                </c:pt>
                <c:pt idx="60">
                  <c:v>7.7799999999999994E-2</c:v>
                </c:pt>
                <c:pt idx="61">
                  <c:v>7.4700000000000003E-2</c:v>
                </c:pt>
                <c:pt idx="62">
                  <c:v>7.1999999999999995E-2</c:v>
                </c:pt>
                <c:pt idx="63">
                  <c:v>7.0599999999999996E-2</c:v>
                </c:pt>
                <c:pt idx="64">
                  <c:v>6.6299999999999998E-2</c:v>
                </c:pt>
                <c:pt idx="65">
                  <c:v>6.1699999999999998E-2</c:v>
                </c:pt>
                <c:pt idx="66">
                  <c:v>6.2799999999999995E-2</c:v>
                </c:pt>
                <c:pt idx="67">
                  <c:v>6.4899999999999999E-2</c:v>
                </c:pt>
                <c:pt idx="68">
                  <c:v>6.2E-2</c:v>
                </c:pt>
                <c:pt idx="69">
                  <c:v>6.0400000000000002E-2</c:v>
                </c:pt>
                <c:pt idx="70">
                  <c:v>5.9299999999999999E-2</c:v>
                </c:pt>
                <c:pt idx="71">
                  <c:v>5.7099999999999998E-2</c:v>
                </c:pt>
                <c:pt idx="72">
                  <c:v>5.6500000000000002E-2</c:v>
                </c:pt>
                <c:pt idx="73">
                  <c:v>5.8099999999999999E-2</c:v>
                </c:pt>
                <c:pt idx="74">
                  <c:v>6.2700000000000006E-2</c:v>
                </c:pt>
                <c:pt idx="75">
                  <c:v>6.5100000000000005E-2</c:v>
                </c:pt>
                <c:pt idx="76">
                  <c:v>6.7400000000000002E-2</c:v>
                </c:pt>
                <c:pt idx="77">
                  <c:v>6.9099999999999995E-2</c:v>
                </c:pt>
                <c:pt idx="78">
                  <c:v>6.8699999999999997E-2</c:v>
                </c:pt>
                <c:pt idx="79">
                  <c:v>6.6400000000000001E-2</c:v>
                </c:pt>
                <c:pt idx="80">
                  <c:v>6.83E-2</c:v>
                </c:pt>
                <c:pt idx="81">
                  <c:v>6.5299999999999997E-2</c:v>
                </c:pt>
                <c:pt idx="82">
                  <c:v>6.2E-2</c:v>
                </c:pt>
                <c:pt idx="83">
                  <c:v>6.3E-2</c:v>
                </c:pt>
                <c:pt idx="84">
                  <c:v>6.5799999999999997E-2</c:v>
                </c:pt>
                <c:pt idx="85">
                  <c:v>6.4199999999999993E-2</c:v>
                </c:pt>
                <c:pt idx="86">
                  <c:v>6.6900000000000001E-2</c:v>
                </c:pt>
                <c:pt idx="87">
                  <c:v>6.8900000000000003E-2</c:v>
                </c:pt>
                <c:pt idx="88">
                  <c:v>6.7100000000000007E-2</c:v>
                </c:pt>
                <c:pt idx="89">
                  <c:v>6.4899999999999999E-2</c:v>
                </c:pt>
                <c:pt idx="90">
                  <c:v>6.2199999999999998E-2</c:v>
                </c:pt>
                <c:pt idx="91">
                  <c:v>6.3E-2</c:v>
                </c:pt>
                <c:pt idx="92">
                  <c:v>6.2100000000000002E-2</c:v>
                </c:pt>
                <c:pt idx="93">
                  <c:v>6.0299999999999999E-2</c:v>
                </c:pt>
                <c:pt idx="94">
                  <c:v>5.8799999999999998E-2</c:v>
                </c:pt>
                <c:pt idx="95">
                  <c:v>5.8099999999999999E-2</c:v>
                </c:pt>
                <c:pt idx="96">
                  <c:v>5.5399999999999998E-2</c:v>
                </c:pt>
                <c:pt idx="97">
                  <c:v>5.57E-2</c:v>
                </c:pt>
                <c:pt idx="98">
                  <c:v>5.6500000000000002E-2</c:v>
                </c:pt>
                <c:pt idx="99">
                  <c:v>5.6399999999999999E-2</c:v>
                </c:pt>
                <c:pt idx="100">
                  <c:v>5.6500000000000002E-2</c:v>
                </c:pt>
                <c:pt idx="101">
                  <c:v>5.5E-2</c:v>
                </c:pt>
                <c:pt idx="102">
                  <c:v>5.4600000000000003E-2</c:v>
                </c:pt>
                <c:pt idx="103">
                  <c:v>5.3400000000000003E-2</c:v>
                </c:pt>
                <c:pt idx="104">
                  <c:v>4.8099999999999997E-2</c:v>
                </c:pt>
                <c:pt idx="105">
                  <c:v>4.53E-2</c:v>
                </c:pt>
                <c:pt idx="106">
                  <c:v>4.8300000000000003E-2</c:v>
                </c:pt>
                <c:pt idx="107">
                  <c:v>4.65E-2</c:v>
                </c:pt>
                <c:pt idx="108">
                  <c:v>4.7199999999999999E-2</c:v>
                </c:pt>
                <c:pt idx="109">
                  <c:v>0.05</c:v>
                </c:pt>
                <c:pt idx="110">
                  <c:v>5.2299999999999999E-2</c:v>
                </c:pt>
                <c:pt idx="111">
                  <c:v>5.1799999999999999E-2</c:v>
                </c:pt>
                <c:pt idx="112">
                  <c:v>5.5399999999999998E-2</c:v>
                </c:pt>
                <c:pt idx="113">
                  <c:v>5.8999999999999997E-2</c:v>
                </c:pt>
                <c:pt idx="114">
                  <c:v>5.79E-2</c:v>
                </c:pt>
                <c:pt idx="115">
                  <c:v>5.9400000000000001E-2</c:v>
                </c:pt>
                <c:pt idx="116">
                  <c:v>5.9200000000000003E-2</c:v>
                </c:pt>
                <c:pt idx="117">
                  <c:v>6.1100000000000002E-2</c:v>
                </c:pt>
                <c:pt idx="118">
                  <c:v>6.0299999999999999E-2</c:v>
                </c:pt>
                <c:pt idx="119">
                  <c:v>6.2799999999999995E-2</c:v>
                </c:pt>
                <c:pt idx="120">
                  <c:v>6.6600000000000006E-2</c:v>
                </c:pt>
                <c:pt idx="121">
                  <c:v>6.5199999999999994E-2</c:v>
                </c:pt>
                <c:pt idx="122">
                  <c:v>6.2600000000000003E-2</c:v>
                </c:pt>
                <c:pt idx="123">
                  <c:v>5.9900000000000002E-2</c:v>
                </c:pt>
                <c:pt idx="124">
                  <c:v>6.4399999999999999E-2</c:v>
                </c:pt>
                <c:pt idx="125">
                  <c:v>6.0999999999999999E-2</c:v>
                </c:pt>
                <c:pt idx="126">
                  <c:v>6.0499999999999998E-2</c:v>
                </c:pt>
                <c:pt idx="127">
                  <c:v>5.8299999999999998E-2</c:v>
                </c:pt>
                <c:pt idx="128">
                  <c:v>5.8000000000000003E-2</c:v>
                </c:pt>
                <c:pt idx="129">
                  <c:v>5.74E-2</c:v>
                </c:pt>
                <c:pt idx="130">
                  <c:v>5.7200000000000001E-2</c:v>
                </c:pt>
                <c:pt idx="131">
                  <c:v>5.2400000000000002E-2</c:v>
                </c:pt>
                <c:pt idx="132">
                  <c:v>5.16E-2</c:v>
                </c:pt>
                <c:pt idx="133">
                  <c:v>5.0999999999999997E-2</c:v>
                </c:pt>
                <c:pt idx="134">
                  <c:v>4.8899999999999999E-2</c:v>
                </c:pt>
                <c:pt idx="135">
                  <c:v>5.1400000000000001E-2</c:v>
                </c:pt>
                <c:pt idx="136">
                  <c:v>5.3900000000000003E-2</c:v>
                </c:pt>
                <c:pt idx="137">
                  <c:v>5.28E-2</c:v>
                </c:pt>
                <c:pt idx="138">
                  <c:v>5.2400000000000002E-2</c:v>
                </c:pt>
                <c:pt idx="139">
                  <c:v>4.9700000000000001E-2</c:v>
                </c:pt>
                <c:pt idx="140">
                  <c:v>4.7300000000000002E-2</c:v>
                </c:pt>
                <c:pt idx="141">
                  <c:v>4.5699999999999998E-2</c:v>
                </c:pt>
                <c:pt idx="142">
                  <c:v>4.65E-2</c:v>
                </c:pt>
                <c:pt idx="143">
                  <c:v>5.0900000000000001E-2</c:v>
                </c:pt>
                <c:pt idx="144">
                  <c:v>5.04E-2</c:v>
                </c:pt>
                <c:pt idx="145">
                  <c:v>4.9099999999999998E-2</c:v>
                </c:pt>
                <c:pt idx="146">
                  <c:v>5.28E-2</c:v>
                </c:pt>
                <c:pt idx="147">
                  <c:v>5.21E-2</c:v>
                </c:pt>
                <c:pt idx="148">
                  <c:v>5.16E-2</c:v>
                </c:pt>
                <c:pt idx="149">
                  <c:v>4.9299999999999997E-2</c:v>
                </c:pt>
                <c:pt idx="150">
                  <c:v>4.65E-2</c:v>
                </c:pt>
                <c:pt idx="151">
                  <c:v>4.2599999999999999E-2</c:v>
                </c:pt>
                <c:pt idx="152">
                  <c:v>3.8699999999999998E-2</c:v>
                </c:pt>
                <c:pt idx="153">
                  <c:v>3.9399999999999998E-2</c:v>
                </c:pt>
                <c:pt idx="154">
                  <c:v>4.0500000000000001E-2</c:v>
                </c:pt>
                <c:pt idx="155">
                  <c:v>4.0300000000000002E-2</c:v>
                </c:pt>
                <c:pt idx="156">
                  <c:v>4.0500000000000001E-2</c:v>
                </c:pt>
                <c:pt idx="157">
                  <c:v>3.9E-2</c:v>
                </c:pt>
                <c:pt idx="158">
                  <c:v>3.8100000000000002E-2</c:v>
                </c:pt>
                <c:pt idx="159">
                  <c:v>3.9600000000000003E-2</c:v>
                </c:pt>
                <c:pt idx="160">
                  <c:v>3.5700000000000003E-2</c:v>
                </c:pt>
                <c:pt idx="161">
                  <c:v>3.3300000000000003E-2</c:v>
                </c:pt>
                <c:pt idx="162">
                  <c:v>3.9800000000000002E-2</c:v>
                </c:pt>
                <c:pt idx="163">
                  <c:v>4.4499999999999998E-2</c:v>
                </c:pt>
                <c:pt idx="164">
                  <c:v>4.2700000000000002E-2</c:v>
                </c:pt>
                <c:pt idx="165">
                  <c:v>4.2900000000000001E-2</c:v>
                </c:pt>
                <c:pt idx="166">
                  <c:v>4.2999999999999997E-2</c:v>
                </c:pt>
                <c:pt idx="167">
                  <c:v>4.2700000000000002E-2</c:v>
                </c:pt>
                <c:pt idx="168">
                  <c:v>4.1500000000000002E-2</c:v>
                </c:pt>
                <c:pt idx="169">
                  <c:v>4.0800000000000003E-2</c:v>
                </c:pt>
                <c:pt idx="170">
                  <c:v>3.8300000000000001E-2</c:v>
                </c:pt>
                <c:pt idx="171">
                  <c:v>4.3499999999999997E-2</c:v>
                </c:pt>
                <c:pt idx="172">
                  <c:v>4.7199999999999999E-2</c:v>
                </c:pt>
                <c:pt idx="173">
                  <c:v>4.7300000000000002E-2</c:v>
                </c:pt>
                <c:pt idx="174">
                  <c:v>4.4999999999999998E-2</c:v>
                </c:pt>
                <c:pt idx="175">
                  <c:v>4.2799999999999998E-2</c:v>
                </c:pt>
                <c:pt idx="176">
                  <c:v>4.1300000000000003E-2</c:v>
                </c:pt>
                <c:pt idx="177">
                  <c:v>4.1000000000000002E-2</c:v>
                </c:pt>
                <c:pt idx="178">
                  <c:v>4.19E-2</c:v>
                </c:pt>
                <c:pt idx="179">
                  <c:v>4.2299999999999997E-2</c:v>
                </c:pt>
                <c:pt idx="180">
                  <c:v>4.2200000000000001E-2</c:v>
                </c:pt>
                <c:pt idx="181">
                  <c:v>4.1700000000000001E-2</c:v>
                </c:pt>
                <c:pt idx="182">
                  <c:v>4.4999999999999998E-2</c:v>
                </c:pt>
                <c:pt idx="183">
                  <c:v>4.3400000000000001E-2</c:v>
                </c:pt>
                <c:pt idx="184">
                  <c:v>4.1399999999999999E-2</c:v>
                </c:pt>
                <c:pt idx="185">
                  <c:v>0.04</c:v>
                </c:pt>
                <c:pt idx="186">
                  <c:v>4.1799999999999997E-2</c:v>
                </c:pt>
                <c:pt idx="187">
                  <c:v>4.2599999999999999E-2</c:v>
                </c:pt>
                <c:pt idx="188">
                  <c:v>4.2000000000000003E-2</c:v>
                </c:pt>
                <c:pt idx="189">
                  <c:v>4.4600000000000001E-2</c:v>
                </c:pt>
                <c:pt idx="190">
                  <c:v>4.5400000000000003E-2</c:v>
                </c:pt>
                <c:pt idx="191">
                  <c:v>4.4699999999999997E-2</c:v>
                </c:pt>
                <c:pt idx="192">
                  <c:v>4.4200000000000003E-2</c:v>
                </c:pt>
                <c:pt idx="193">
                  <c:v>4.5699999999999998E-2</c:v>
                </c:pt>
                <c:pt idx="194">
                  <c:v>4.7199999999999999E-2</c:v>
                </c:pt>
                <c:pt idx="195">
                  <c:v>4.99E-2</c:v>
                </c:pt>
                <c:pt idx="196">
                  <c:v>5.11E-2</c:v>
                </c:pt>
                <c:pt idx="197">
                  <c:v>5.11E-2</c:v>
                </c:pt>
                <c:pt idx="198">
                  <c:v>5.0900000000000001E-2</c:v>
                </c:pt>
                <c:pt idx="199">
                  <c:v>4.8800000000000003E-2</c:v>
                </c:pt>
                <c:pt idx="200">
                  <c:v>4.7199999999999999E-2</c:v>
                </c:pt>
                <c:pt idx="201">
                  <c:v>4.7300000000000002E-2</c:v>
                </c:pt>
                <c:pt idx="202">
                  <c:v>4.5999999999999999E-2</c:v>
                </c:pt>
                <c:pt idx="203">
                  <c:v>4.5600000000000002E-2</c:v>
                </c:pt>
                <c:pt idx="204">
                  <c:v>4.7600000000000003E-2</c:v>
                </c:pt>
                <c:pt idx="205">
                  <c:v>4.7199999999999999E-2</c:v>
                </c:pt>
                <c:pt idx="206">
                  <c:v>4.5600000000000002E-2</c:v>
                </c:pt>
                <c:pt idx="207">
                  <c:v>4.6899999999999997E-2</c:v>
                </c:pt>
                <c:pt idx="208">
                  <c:v>4.7500000000000001E-2</c:v>
                </c:pt>
                <c:pt idx="209">
                  <c:v>5.0999999999999997E-2</c:v>
                </c:pt>
                <c:pt idx="210">
                  <c:v>0.05</c:v>
                </c:pt>
                <c:pt idx="211">
                  <c:v>4.6699999999999998E-2</c:v>
                </c:pt>
                <c:pt idx="212">
                  <c:v>4.5199999999999997E-2</c:v>
                </c:pt>
                <c:pt idx="213">
                  <c:v>4.53E-2</c:v>
                </c:pt>
                <c:pt idx="214">
                  <c:v>4.1500000000000002E-2</c:v>
                </c:pt>
                <c:pt idx="215">
                  <c:v>4.1000000000000002E-2</c:v>
                </c:pt>
                <c:pt idx="216">
                  <c:v>3.7400000000000003E-2</c:v>
                </c:pt>
                <c:pt idx="217">
                  <c:v>3.7400000000000003E-2</c:v>
                </c:pt>
                <c:pt idx="218">
                  <c:v>3.5099999999999999E-2</c:v>
                </c:pt>
                <c:pt idx="219">
                  <c:v>3.6799999999999999E-2</c:v>
                </c:pt>
                <c:pt idx="220">
                  <c:v>3.8800000000000001E-2</c:v>
                </c:pt>
                <c:pt idx="221">
                  <c:v>4.1000000000000002E-2</c:v>
                </c:pt>
                <c:pt idx="222">
                  <c:v>4.0099999999999997E-2</c:v>
                </c:pt>
                <c:pt idx="223">
                  <c:v>3.8899999999999997E-2</c:v>
                </c:pt>
                <c:pt idx="224">
                  <c:v>3.6900000000000002E-2</c:v>
                </c:pt>
                <c:pt idx="225">
                  <c:v>3.8100000000000002E-2</c:v>
                </c:pt>
                <c:pt idx="226">
                  <c:v>3.5299999999999998E-2</c:v>
                </c:pt>
                <c:pt idx="227">
                  <c:v>2.4199999999999999E-2</c:v>
                </c:pt>
                <c:pt idx="228">
                  <c:v>2.52E-2</c:v>
                </c:pt>
                <c:pt idx="229">
                  <c:v>2.87E-2</c:v>
                </c:pt>
                <c:pt idx="230">
                  <c:v>2.8199999999999999E-2</c:v>
                </c:pt>
                <c:pt idx="231">
                  <c:v>2.93E-2</c:v>
                </c:pt>
                <c:pt idx="232">
                  <c:v>3.2899999999999999E-2</c:v>
                </c:pt>
                <c:pt idx="233">
                  <c:v>3.7199999999999997E-2</c:v>
                </c:pt>
                <c:pt idx="234">
                  <c:v>3.56E-2</c:v>
                </c:pt>
                <c:pt idx="235">
                  <c:v>3.5900000000000001E-2</c:v>
                </c:pt>
                <c:pt idx="236">
                  <c:v>3.4000000000000002E-2</c:v>
                </c:pt>
                <c:pt idx="237">
                  <c:v>3.39E-2</c:v>
                </c:pt>
                <c:pt idx="238">
                  <c:v>3.4000000000000002E-2</c:v>
                </c:pt>
                <c:pt idx="239">
                  <c:v>3.5900000000000001E-2</c:v>
                </c:pt>
                <c:pt idx="240">
                  <c:v>3.73E-2</c:v>
                </c:pt>
                <c:pt idx="241">
                  <c:v>3.6900000000000002E-2</c:v>
                </c:pt>
                <c:pt idx="242">
                  <c:v>3.73E-2</c:v>
                </c:pt>
                <c:pt idx="243">
                  <c:v>3.85E-2</c:v>
                </c:pt>
                <c:pt idx="244">
                  <c:v>3.4200000000000001E-2</c:v>
                </c:pt>
                <c:pt idx="245">
                  <c:v>3.2000000000000001E-2</c:v>
                </c:pt>
                <c:pt idx="246">
                  <c:v>3.0099999999999998E-2</c:v>
                </c:pt>
                <c:pt idx="247">
                  <c:v>2.7E-2</c:v>
                </c:pt>
                <c:pt idx="248">
                  <c:v>2.6499999999999999E-2</c:v>
                </c:pt>
                <c:pt idx="249">
                  <c:v>2.5399999999999999E-2</c:v>
                </c:pt>
                <c:pt idx="250">
                  <c:v>2.76E-2</c:v>
                </c:pt>
                <c:pt idx="251">
                  <c:v>3.2899999999999999E-2</c:v>
                </c:pt>
                <c:pt idx="252">
                  <c:v>3.39E-2</c:v>
                </c:pt>
                <c:pt idx="253">
                  <c:v>3.5799999999999998E-2</c:v>
                </c:pt>
                <c:pt idx="254">
                  <c:v>3.4099999999999998E-2</c:v>
                </c:pt>
                <c:pt idx="255">
                  <c:v>3.4599999999999999E-2</c:v>
                </c:pt>
                <c:pt idx="256">
                  <c:v>3.1699999999999999E-2</c:v>
                </c:pt>
                <c:pt idx="257">
                  <c:v>0.03</c:v>
                </c:pt>
                <c:pt idx="258">
                  <c:v>0.03</c:v>
                </c:pt>
                <c:pt idx="259">
                  <c:v>2.3E-2</c:v>
                </c:pt>
                <c:pt idx="260">
                  <c:v>1.9800000000000002E-2</c:v>
                </c:pt>
                <c:pt idx="261">
                  <c:v>2.1499999999999998E-2</c:v>
                </c:pt>
                <c:pt idx="262">
                  <c:v>2.01E-2</c:v>
                </c:pt>
                <c:pt idx="263">
                  <c:v>1.9800000000000002E-2</c:v>
                </c:pt>
                <c:pt idx="264">
                  <c:v>1.9699999999999999E-2</c:v>
                </c:pt>
                <c:pt idx="265">
                  <c:v>1.9699999999999999E-2</c:v>
                </c:pt>
                <c:pt idx="266">
                  <c:v>2.1700000000000001E-2</c:v>
                </c:pt>
                <c:pt idx="267">
                  <c:v>2.0500000000000001E-2</c:v>
                </c:pt>
                <c:pt idx="268">
                  <c:v>1.7999999999999999E-2</c:v>
                </c:pt>
                <c:pt idx="269">
                  <c:v>1.6199999999999999E-2</c:v>
                </c:pt>
                <c:pt idx="270">
                  <c:v>1.5299999999999999E-2</c:v>
                </c:pt>
                <c:pt idx="271">
                  <c:v>1.6799999999999999E-2</c:v>
                </c:pt>
                <c:pt idx="272">
                  <c:v>1.72E-2</c:v>
                </c:pt>
                <c:pt idx="273">
                  <c:v>1.7500000000000002E-2</c:v>
                </c:pt>
                <c:pt idx="274">
                  <c:v>1.6500000000000001E-2</c:v>
                </c:pt>
                <c:pt idx="275">
                  <c:v>1.72E-2</c:v>
                </c:pt>
                <c:pt idx="276">
                  <c:v>1.9099999999999999E-2</c:v>
                </c:pt>
                <c:pt idx="277">
                  <c:v>1.9800000000000002E-2</c:v>
                </c:pt>
                <c:pt idx="278">
                  <c:v>1.9599999999999999E-2</c:v>
                </c:pt>
                <c:pt idx="279">
                  <c:v>1.7600000000000001E-2</c:v>
                </c:pt>
                <c:pt idx="280">
                  <c:v>1.9300000000000001E-2</c:v>
                </c:pt>
                <c:pt idx="281">
                  <c:v>2.3E-2</c:v>
                </c:pt>
                <c:pt idx="282">
                  <c:v>2.58E-2</c:v>
                </c:pt>
                <c:pt idx="283">
                  <c:v>2.7799999999999998E-2</c:v>
                </c:pt>
                <c:pt idx="284">
                  <c:v>2.81E-2</c:v>
                </c:pt>
                <c:pt idx="285">
                  <c:v>2.6200000000000001E-2</c:v>
                </c:pt>
                <c:pt idx="286">
                  <c:v>2.7199999999999998E-2</c:v>
                </c:pt>
                <c:pt idx="287">
                  <c:v>2.9000000000000001E-2</c:v>
                </c:pt>
                <c:pt idx="288">
                  <c:v>2.87E-2</c:v>
                </c:pt>
                <c:pt idx="289">
                  <c:v>2.7099999999999999E-2</c:v>
                </c:pt>
                <c:pt idx="290">
                  <c:v>2.7199999999999998E-2</c:v>
                </c:pt>
                <c:pt idx="291">
                  <c:v>2.7099999999999999E-2</c:v>
                </c:pt>
                <c:pt idx="292">
                  <c:v>2.5600000000000001E-2</c:v>
                </c:pt>
                <c:pt idx="293">
                  <c:v>2.5999999999999999E-2</c:v>
                </c:pt>
                <c:pt idx="294">
                  <c:v>2.5399999999999999E-2</c:v>
                </c:pt>
                <c:pt idx="295">
                  <c:v>2.4199999999999999E-2</c:v>
                </c:pt>
                <c:pt idx="296">
                  <c:v>2.53E-2</c:v>
                </c:pt>
                <c:pt idx="297">
                  <c:v>2.3E-2</c:v>
                </c:pt>
                <c:pt idx="298">
                  <c:v>2.3300000000000001E-2</c:v>
                </c:pt>
                <c:pt idx="299">
                  <c:v>2.2100000000000002E-2</c:v>
                </c:pt>
                <c:pt idx="300">
                  <c:v>1.8800000000000001E-2</c:v>
                </c:pt>
                <c:pt idx="301">
                  <c:v>1.9800000000000002E-2</c:v>
                </c:pt>
                <c:pt idx="302">
                  <c:v>2.0400000000000001E-2</c:v>
                </c:pt>
                <c:pt idx="303">
                  <c:v>1.9400000000000001E-2</c:v>
                </c:pt>
                <c:pt idx="304">
                  <c:v>2.1999999999999999E-2</c:v>
                </c:pt>
                <c:pt idx="305">
                  <c:v>2.4E-2</c:v>
                </c:pt>
                <c:pt idx="306">
                  <c:v>2.3199999999999998E-2</c:v>
                </c:pt>
                <c:pt idx="307">
                  <c:v>2.1700000000000001E-2</c:v>
                </c:pt>
                <c:pt idx="308">
                  <c:v>2.1700000000000001E-2</c:v>
                </c:pt>
                <c:pt idx="309">
                  <c:v>2.07E-2</c:v>
                </c:pt>
                <c:pt idx="310">
                  <c:v>2.07E-2</c:v>
                </c:pt>
                <c:pt idx="311">
                  <c:v>2.24E-2</c:v>
                </c:pt>
                <c:pt idx="312">
                  <c:v>2.0899999999999998E-2</c:v>
                </c:pt>
                <c:pt idx="313">
                  <c:v>1.78E-2</c:v>
                </c:pt>
                <c:pt idx="314">
                  <c:v>1.89E-2</c:v>
                </c:pt>
                <c:pt idx="315">
                  <c:v>1.8100000000000002E-2</c:v>
                </c:pt>
                <c:pt idx="316">
                  <c:v>1.8100000000000002E-2</c:v>
                </c:pt>
                <c:pt idx="317">
                  <c:v>1.6400000000000001E-2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70A-47C5-86B7-29DCFCAC8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98368"/>
        <c:axId val="51879936"/>
      </c:lineChart>
      <c:catAx>
        <c:axId val="35898368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nextTo"/>
        <c:spPr>
          <a:ln w="30769">
            <a:solidFill>
              <a:schemeClr val="hlink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51879936"/>
        <c:crossesAt val="0"/>
        <c:auto val="1"/>
        <c:lblAlgn val="ctr"/>
        <c:lblOffset val="100"/>
        <c:tickLblSkip val="12"/>
        <c:tickMarkSkip val="1"/>
        <c:noMultiLvlLbl val="0"/>
      </c:catAx>
      <c:valAx>
        <c:axId val="51879936"/>
        <c:scaling>
          <c:orientation val="minMax"/>
          <c:max val="0.09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1539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35898368"/>
        <c:crosses val="autoZero"/>
        <c:crossBetween val="between"/>
        <c:majorUnit val="0.01"/>
        <c:minorUnit val="1E-3"/>
      </c:valAx>
      <c:catAx>
        <c:axId val="3590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880512"/>
        <c:crosses val="autoZero"/>
        <c:auto val="1"/>
        <c:lblAlgn val="ctr"/>
        <c:lblOffset val="100"/>
        <c:noMultiLvlLbl val="0"/>
      </c:catAx>
      <c:valAx>
        <c:axId val="5188051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11539">
            <a:noFill/>
          </a:ln>
        </c:spPr>
        <c:crossAx val="35900928"/>
        <c:crosses val="max"/>
        <c:crossBetween val="between"/>
        <c:majorUnit val="1"/>
      </c:valAx>
      <c:spPr>
        <a:noFill/>
        <a:ln w="30769">
          <a:noFill/>
        </a:ln>
      </c:spPr>
    </c:plotArea>
    <c:legend>
      <c:legendPos val="b"/>
      <c:layout>
        <c:manualLayout>
          <c:xMode val="edge"/>
          <c:yMode val="edge"/>
          <c:x val="0.26334519572953735"/>
          <c:y val="0.88626609442060078"/>
          <c:w val="0.53291814946619209"/>
          <c:h val="9.2274678111587974E-2"/>
        </c:manualLayout>
      </c:layout>
      <c:overlay val="0"/>
      <c:spPr>
        <a:noFill/>
        <a:ln w="30769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Investment Yield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1FA1-41EB-BF69-001BAD4FF5D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1FA1-41EB-BF69-001BAD4FF5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15E</c:v>
                </c:pt>
                <c:pt idx="9">
                  <c:v>16P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4.5</c:v>
                </c:pt>
                <c:pt idx="1">
                  <c:v>4.2</c:v>
                </c:pt>
                <c:pt idx="2">
                  <c:v>4</c:v>
                </c:pt>
                <c:pt idx="3">
                  <c:v>3.8</c:v>
                </c:pt>
                <c:pt idx="4">
                  <c:v>3.7</c:v>
                </c:pt>
                <c:pt idx="5">
                  <c:v>3.8</c:v>
                </c:pt>
                <c:pt idx="6">
                  <c:v>3.6</c:v>
                </c:pt>
                <c:pt idx="7">
                  <c:v>3.4</c:v>
                </c:pt>
                <c:pt idx="8">
                  <c:v>3.6</c:v>
                </c:pt>
                <c:pt idx="9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1-41EB-BF69-001BAD4FF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6340736"/>
        <c:axId val="51882240"/>
      </c:barChart>
      <c:catAx>
        <c:axId val="3634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882240"/>
        <c:crosses val="autoZero"/>
        <c:auto val="1"/>
        <c:lblAlgn val="ctr"/>
        <c:lblOffset val="100"/>
        <c:noMultiLvlLbl val="0"/>
      </c:catAx>
      <c:valAx>
        <c:axId val="51882240"/>
        <c:scaling>
          <c:orientation val="minMax"/>
          <c:max val="4.5999999999999996"/>
          <c:min val="3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634073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Sheet1!$B$1:$P$1</c:f>
              <c:strCache>
                <c:ptCount val="15"/>
                <c:pt idx="0">
                  <c:v>15F</c:v>
                </c:pt>
                <c:pt idx="1">
                  <c:v>16F</c:v>
                </c:pt>
                <c:pt idx="2">
                  <c:v>17F</c:v>
                </c:pt>
                <c:pt idx="3">
                  <c:v>18F</c:v>
                </c:pt>
                <c:pt idx="4">
                  <c:v>19F</c:v>
                </c:pt>
                <c:pt idx="5">
                  <c:v>20F</c:v>
                </c:pt>
                <c:pt idx="6">
                  <c:v>21F</c:v>
                </c:pt>
                <c:pt idx="8">
                  <c:v>15F</c:v>
                </c:pt>
                <c:pt idx="9">
                  <c:v>16F</c:v>
                </c:pt>
                <c:pt idx="10">
                  <c:v>17F</c:v>
                </c:pt>
                <c:pt idx="11">
                  <c:v>18F</c:v>
                </c:pt>
                <c:pt idx="12">
                  <c:v>19F</c:v>
                </c:pt>
                <c:pt idx="13">
                  <c:v>20F</c:v>
                </c:pt>
                <c:pt idx="14">
                  <c:v>21F</c:v>
                </c:pt>
              </c:strCache>
            </c:strRef>
          </c:cat>
          <c:val>
            <c:numRef>
              <c:f>Sheet1!$B$2:$P$2</c:f>
              <c:numCache>
                <c:formatCode>0.00%</c:formatCode>
                <c:ptCount val="15"/>
                <c:pt idx="0">
                  <c:v>2.0000000000000013E-3</c:v>
                </c:pt>
                <c:pt idx="1">
                  <c:v>1.2E-2</c:v>
                </c:pt>
                <c:pt idx="2">
                  <c:v>2.7000000000000014E-2</c:v>
                </c:pt>
                <c:pt idx="3">
                  <c:v>3.2000000000000021E-2</c:v>
                </c:pt>
                <c:pt idx="4">
                  <c:v>3.3000000000000002E-2</c:v>
                </c:pt>
                <c:pt idx="5">
                  <c:v>3.4000000000000002E-2</c:v>
                </c:pt>
                <c:pt idx="6">
                  <c:v>3.4000000000000002E-2</c:v>
                </c:pt>
                <c:pt idx="8">
                  <c:v>2.3E-2</c:v>
                </c:pt>
                <c:pt idx="9">
                  <c:v>3.0000000000000002E-2</c:v>
                </c:pt>
                <c:pt idx="10">
                  <c:v>3.9000000000000014E-2</c:v>
                </c:pt>
                <c:pt idx="11">
                  <c:v>4.2000000000000023E-2</c:v>
                </c:pt>
                <c:pt idx="12">
                  <c:v>4.3000000000000003E-2</c:v>
                </c:pt>
                <c:pt idx="13">
                  <c:v>4.3000000000000003E-2</c:v>
                </c:pt>
                <c:pt idx="14">
                  <c:v>4.3000000000000003E-2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F-42DD-8CD0-7D786F15A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6488192"/>
        <c:axId val="51885696"/>
      </c:barChart>
      <c:catAx>
        <c:axId val="3648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885696"/>
        <c:crosses val="autoZero"/>
        <c:auto val="1"/>
        <c:lblAlgn val="ctr"/>
        <c:lblOffset val="100"/>
        <c:noMultiLvlLbl val="0"/>
      </c:catAx>
      <c:valAx>
        <c:axId val="51885696"/>
        <c:scaling>
          <c:orientation val="minMax"/>
          <c:max val="5.0000000000000024E-2"/>
          <c:min val="0"/>
        </c:scaling>
        <c:delete val="0"/>
        <c:axPos val="l"/>
        <c:numFmt formatCode="0.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6488192"/>
        <c:crosses val="autoZero"/>
        <c:crossBetween val="between"/>
        <c:maj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9382140051629"/>
          <c:y val="3.4189698764718633E-2"/>
          <c:w val="0.86562700598384701"/>
          <c:h val="0.93889898625057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 ROE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5987-4E5B-8AEC-AA0BE92610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5987-4E5B-8AEC-AA0BE92610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5987-4E5B-8AEC-AA0BE92610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7-5987-4E5B-8AEC-AA0BE92610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5987-4E5B-8AEC-AA0BE9261097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B-5987-4E5B-8AEC-AA0BE9261097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D-5987-4E5B-8AEC-AA0BE9261097}"/>
              </c:ext>
            </c:extLst>
          </c:dPt>
          <c:dPt>
            <c:idx val="13"/>
            <c:invertIfNegative val="0"/>
            <c:bubble3D val="0"/>
            <c:spPr>
              <a:solidFill>
                <a:srgbClr val="FF3300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F-5987-4E5B-8AEC-AA0BE926109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1-5987-4E5B-8AEC-AA0BE926109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3-5987-4E5B-8AEC-AA0BE926109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5-5987-4E5B-8AEC-AA0BE92610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Carter</c:v>
                </c:pt>
                <c:pt idx="1">
                  <c:v>Reagan II</c:v>
                </c:pt>
                <c:pt idx="2">
                  <c:v>Nixon</c:v>
                </c:pt>
                <c:pt idx="3">
                  <c:v>Obama II</c:v>
                </c:pt>
                <c:pt idx="4">
                  <c:v>Clinton I</c:v>
                </c:pt>
                <c:pt idx="5">
                  <c:v>G.H.W. Bush</c:v>
                </c:pt>
                <c:pt idx="6">
                  <c:v>G.W. Bush II</c:v>
                </c:pt>
                <c:pt idx="7">
                  <c:v>Clinton II</c:v>
                </c:pt>
                <c:pt idx="8">
                  <c:v>Reagan I</c:v>
                </c:pt>
                <c:pt idx="9">
                  <c:v>Nixon/Ford</c:v>
                </c:pt>
                <c:pt idx="10">
                  <c:v>Truman</c:v>
                </c:pt>
                <c:pt idx="11">
                  <c:v>Eisenhower I</c:v>
                </c:pt>
                <c:pt idx="12">
                  <c:v>Eisenhower II</c:v>
                </c:pt>
                <c:pt idx="13">
                  <c:v>G.W. Bush I</c:v>
                </c:pt>
                <c:pt idx="14">
                  <c:v>Obama I</c:v>
                </c:pt>
                <c:pt idx="15">
                  <c:v>Johnson</c:v>
                </c:pt>
                <c:pt idx="16">
                  <c:v>Kennedy/Johnson</c:v>
                </c:pt>
              </c:strCache>
            </c:strRef>
          </c:cat>
          <c:val>
            <c:numRef>
              <c:f>Sheet1!$B$2:$R$2</c:f>
              <c:numCache>
                <c:formatCode>0.00%</c:formatCode>
                <c:ptCount val="17"/>
                <c:pt idx="0">
                  <c:v>0.1643</c:v>
                </c:pt>
                <c:pt idx="1">
                  <c:v>0.151</c:v>
                </c:pt>
                <c:pt idx="2">
                  <c:v>8.9300000000000004E-2</c:v>
                </c:pt>
                <c:pt idx="3">
                  <c:v>8.7999999999999995E-2</c:v>
                </c:pt>
                <c:pt idx="4">
                  <c:v>8.6499999999999994E-2</c:v>
                </c:pt>
                <c:pt idx="5">
                  <c:v>8.3500000000000005E-2</c:v>
                </c:pt>
                <c:pt idx="6">
                  <c:v>8.3299999999999999E-2</c:v>
                </c:pt>
                <c:pt idx="7">
                  <c:v>7.9799999999999996E-2</c:v>
                </c:pt>
                <c:pt idx="8">
                  <c:v>7.6799999999999993E-2</c:v>
                </c:pt>
                <c:pt idx="9">
                  <c:v>6.9800000000000001E-2</c:v>
                </c:pt>
                <c:pt idx="10">
                  <c:v>6.9699999999999998E-2</c:v>
                </c:pt>
                <c:pt idx="11">
                  <c:v>5.4300000000000001E-2</c:v>
                </c:pt>
                <c:pt idx="12">
                  <c:v>5.0299999999999997E-2</c:v>
                </c:pt>
                <c:pt idx="13">
                  <c:v>4.8300000000000003E-2</c:v>
                </c:pt>
                <c:pt idx="14">
                  <c:v>4.6800000000000001E-2</c:v>
                </c:pt>
                <c:pt idx="15">
                  <c:v>4.4299999999999999E-2</c:v>
                </c:pt>
                <c:pt idx="16">
                  <c:v>3.5499999999999997E-2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987-4E5B-8AEC-AA0BE9261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2"/>
        <c:axId val="45022720"/>
        <c:axId val="51891584"/>
      </c:barChart>
      <c:catAx>
        <c:axId val="45022720"/>
        <c:scaling>
          <c:orientation val="maxMin"/>
        </c:scaling>
        <c:delete val="0"/>
        <c:axPos val="l"/>
        <c:title>
          <c:overlay val="0"/>
        </c:title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891584"/>
        <c:crosses val="autoZero"/>
        <c:auto val="0"/>
        <c:lblAlgn val="ctr"/>
        <c:lblOffset val="100"/>
        <c:noMultiLvlLbl val="0"/>
      </c:catAx>
      <c:valAx>
        <c:axId val="51891584"/>
        <c:scaling>
          <c:orientation val="minMax"/>
          <c:max val="0.18000000000000002"/>
          <c:min val="0"/>
        </c:scaling>
        <c:delete val="1"/>
        <c:axPos val="t"/>
        <c:majorGridlines/>
        <c:minorGridlines/>
        <c:title>
          <c:overlay val="0"/>
        </c:title>
        <c:numFmt formatCode="0%" sourceLinked="0"/>
        <c:majorTickMark val="out"/>
        <c:minorTickMark val="none"/>
        <c:tickLblPos val="low"/>
        <c:crossAx val="45022720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3353733170166E-2"/>
          <c:y val="7.3107049608355096E-2"/>
          <c:w val="0.90208078335373321"/>
          <c:h val="0.7811895442051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 w="65760">
              <a:solidFill>
                <a:schemeClr val="accent2"/>
              </a:solidFill>
              <a:prstDash val="solid"/>
            </a:ln>
          </c:spPr>
          <c:marker>
            <c:symbol val="triangle"/>
            <c:size val="12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dPt>
            <c:idx val="17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0-5CC8-4299-98DE-5FC24330ECEA}"/>
              </c:ext>
            </c:extLst>
          </c:dPt>
          <c:dPt>
            <c:idx val="18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1-5CC8-4299-98DE-5FC24330ECEA}"/>
              </c:ext>
            </c:extLst>
          </c:dPt>
          <c:cat>
            <c:strRef>
              <c:f>Sheet1!$B$1:$BO$1</c:f>
              <c:strCache>
                <c:ptCount val="66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00</c:v>
                </c:pt>
                <c:pt idx="51">
                  <c:v>01</c:v>
                </c:pt>
                <c:pt idx="52">
                  <c:v>02</c:v>
                </c:pt>
                <c:pt idx="53">
                  <c:v>03</c:v>
                </c:pt>
                <c:pt idx="54">
                  <c:v>04</c:v>
                </c:pt>
                <c:pt idx="55">
                  <c:v>05</c:v>
                </c:pt>
                <c:pt idx="56">
                  <c:v>06</c:v>
                </c:pt>
                <c:pt idx="57">
                  <c:v>07</c:v>
                </c:pt>
                <c:pt idx="58">
                  <c:v>08</c:v>
                </c:pt>
                <c:pt idx="59">
                  <c:v>09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</c:strCache>
            </c:strRef>
          </c:cat>
          <c:val>
            <c:numRef>
              <c:f>Sheet1!$B$2:$BO$2</c:f>
              <c:numCache>
                <c:formatCode>0.0%</c:formatCode>
                <c:ptCount val="66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 formatCode="0.00%">
                  <c:v>9.6000000000000002E-2</c:v>
                </c:pt>
                <c:pt idx="42" formatCode="0.00%">
                  <c:v>4.4999999999999998E-2</c:v>
                </c:pt>
                <c:pt idx="43" formatCode="0.00%">
                  <c:v>0.11</c:v>
                </c:pt>
                <c:pt idx="44" formatCode="0.00%">
                  <c:v>5.6000000000000001E-2</c:v>
                </c:pt>
                <c:pt idx="45" formatCode="0.00%">
                  <c:v>8.6999999999999994E-2</c:v>
                </c:pt>
                <c:pt idx="46" formatCode="0.00%">
                  <c:v>9.2999999999999999E-2</c:v>
                </c:pt>
                <c:pt idx="47" formatCode="0.00%">
                  <c:v>0.11600000000000001</c:v>
                </c:pt>
                <c:pt idx="48" formatCode="0.00%">
                  <c:v>8.5000000000000006E-2</c:v>
                </c:pt>
                <c:pt idx="49" formatCode="0.00%">
                  <c:v>0.06</c:v>
                </c:pt>
                <c:pt idx="50" formatCode="General">
                  <c:v>5.8999999999999997E-2</c:v>
                </c:pt>
                <c:pt idx="51" formatCode="General">
                  <c:v>-1.2E-2</c:v>
                </c:pt>
                <c:pt idx="52" formatCode="General">
                  <c:v>2.1999999999999999E-2</c:v>
                </c:pt>
                <c:pt idx="53" formatCode="General">
                  <c:v>8.7999999999999995E-2</c:v>
                </c:pt>
                <c:pt idx="54" formatCode="General">
                  <c:v>9.4E-2</c:v>
                </c:pt>
                <c:pt idx="55" formatCode="General">
                  <c:v>9.6000000000000002E-2</c:v>
                </c:pt>
                <c:pt idx="56" formatCode="General">
                  <c:v>0.127</c:v>
                </c:pt>
                <c:pt idx="57" formatCode="General">
                  <c:v>0.109</c:v>
                </c:pt>
                <c:pt idx="58" formatCode="General">
                  <c:v>1E-3</c:v>
                </c:pt>
                <c:pt idx="59" formatCode="General">
                  <c:v>0.05</c:v>
                </c:pt>
                <c:pt idx="60" formatCode="General">
                  <c:v>5.6000000000000001E-2</c:v>
                </c:pt>
                <c:pt idx="61" formatCode="General">
                  <c:v>0.03</c:v>
                </c:pt>
                <c:pt idx="62" formatCode="General">
                  <c:v>5.0999999999999997E-2</c:v>
                </c:pt>
                <c:pt idx="63" formatCode="General">
                  <c:v>9.8000000000000004E-2</c:v>
                </c:pt>
                <c:pt idx="64" formatCode="General">
                  <c:v>8.2000000000000003E-2</c:v>
                </c:pt>
                <c:pt idx="65" formatCode="General">
                  <c:v>8.7999999999999995E-2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CC8-4299-98DE-5FC24330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46656"/>
        <c:axId val="79021760"/>
      </c:lineChart>
      <c:catAx>
        <c:axId val="4704665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79021760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7902176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7046656"/>
        <c:crossesAt val="2"/>
        <c:crossBetween val="between"/>
      </c:valAx>
      <c:spPr>
        <a:noFill/>
        <a:ln w="438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5978869913871447E-2"/>
          <c:y val="4.7876946593203504E-2"/>
          <c:w val="0.90604000358647396"/>
          <c:h val="0.851262606229023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Combined Ratio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33-43A4-92A3-AF8BF7874F4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2-AB33-43A4-92A3-AF8BF7874F4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4-AB33-43A4-92A3-AF8BF7874F4B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6-AB33-43A4-92A3-AF8BF7874F4B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28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00</c:v>
                </c:pt>
                <c:pt idx="11">
                  <c:v>01</c:v>
                </c:pt>
                <c:pt idx="12">
                  <c:v>02</c:v>
                </c:pt>
                <c:pt idx="13">
                  <c:v>03</c:v>
                </c:pt>
                <c:pt idx="14">
                  <c:v>04</c:v>
                </c:pt>
                <c:pt idx="15">
                  <c:v>05</c:v>
                </c:pt>
                <c:pt idx="16">
                  <c:v>06</c:v>
                </c:pt>
                <c:pt idx="17">
                  <c:v>07</c:v>
                </c:pt>
                <c:pt idx="18">
                  <c:v>08</c:v>
                </c:pt>
                <c:pt idx="19">
                  <c:v>09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15E</c:v>
                </c:pt>
                <c:pt idx="26">
                  <c:v>16F</c:v>
                </c:pt>
                <c:pt idx="27">
                  <c:v>17F</c:v>
                </c:pt>
              </c:strCache>
            </c:strRef>
          </c:cat>
          <c:val>
            <c:numRef>
              <c:f>Sheet1!$B$2:$AC$2</c:f>
              <c:numCache>
                <c:formatCode>"$"#,##0_);[Red]\("$"#,##0\)</c:formatCode>
                <c:ptCount val="28"/>
                <c:pt idx="0">
                  <c:v>109.4</c:v>
                </c:pt>
                <c:pt idx="1">
                  <c:v>110.2</c:v>
                </c:pt>
                <c:pt idx="2">
                  <c:v>118.8</c:v>
                </c:pt>
                <c:pt idx="3">
                  <c:v>109.5</c:v>
                </c:pt>
                <c:pt idx="4">
                  <c:v>112.5</c:v>
                </c:pt>
                <c:pt idx="5">
                  <c:v>110.2</c:v>
                </c:pt>
                <c:pt idx="6">
                  <c:v>107.6</c:v>
                </c:pt>
                <c:pt idx="7">
                  <c:v>104.1</c:v>
                </c:pt>
                <c:pt idx="8">
                  <c:v>109.7</c:v>
                </c:pt>
                <c:pt idx="9" formatCode="&quot;$&quot;#,##0_);\(&quot;$&quot;#,##0\)">
                  <c:v>112.3</c:v>
                </c:pt>
                <c:pt idx="10">
                  <c:v>111.1</c:v>
                </c:pt>
                <c:pt idx="11">
                  <c:v>122.3</c:v>
                </c:pt>
                <c:pt idx="12">
                  <c:v>110.2</c:v>
                </c:pt>
                <c:pt idx="13">
                  <c:v>102</c:v>
                </c:pt>
                <c:pt idx="14">
                  <c:v>102.5</c:v>
                </c:pt>
                <c:pt idx="15">
                  <c:v>105.4</c:v>
                </c:pt>
                <c:pt idx="16">
                  <c:v>91.1</c:v>
                </c:pt>
                <c:pt idx="17">
                  <c:v>93.6</c:v>
                </c:pt>
                <c:pt idx="18">
                  <c:v>104.2</c:v>
                </c:pt>
                <c:pt idx="19">
                  <c:v>98.9</c:v>
                </c:pt>
                <c:pt idx="20">
                  <c:v>102.4</c:v>
                </c:pt>
                <c:pt idx="21">
                  <c:v>107.9</c:v>
                </c:pt>
                <c:pt idx="22">
                  <c:v>103.5</c:v>
                </c:pt>
                <c:pt idx="23">
                  <c:v>94.8</c:v>
                </c:pt>
                <c:pt idx="24">
                  <c:v>94.3</c:v>
                </c:pt>
                <c:pt idx="25">
                  <c:v>93.6</c:v>
                </c:pt>
                <c:pt idx="26">
                  <c:v>97.3</c:v>
                </c:pt>
                <c:pt idx="27">
                  <c:v>98.1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33-43A4-92A3-AF8BF7874F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51458560"/>
        <c:axId val="79025792"/>
      </c:barChart>
      <c:catAx>
        <c:axId val="51458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9025792"/>
        <c:crosses val="autoZero"/>
        <c:auto val="1"/>
        <c:lblAlgn val="ctr"/>
        <c:lblOffset val="100"/>
        <c:noMultiLvlLbl val="0"/>
      </c:catAx>
      <c:valAx>
        <c:axId val="79025792"/>
        <c:scaling>
          <c:orientation val="minMax"/>
          <c:max val="125"/>
          <c:min val="90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5145856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Property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94D5-41D5-817B-2F5F06CA4A7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94D5-41D5-817B-2F5F06CA4A7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94D5-41D5-817B-2F5F06CA4A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15F</c:v>
                </c:pt>
                <c:pt idx="9">
                  <c:v>16F</c:v>
                </c:pt>
                <c:pt idx="10">
                  <c:v>17F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72.400000000000006</c:v>
                </c:pt>
                <c:pt idx="1">
                  <c:v>105.8</c:v>
                </c:pt>
                <c:pt idx="2">
                  <c:v>83.3</c:v>
                </c:pt>
                <c:pt idx="3">
                  <c:v>86.5</c:v>
                </c:pt>
                <c:pt idx="4">
                  <c:v>106.5</c:v>
                </c:pt>
                <c:pt idx="5">
                  <c:v>105.8</c:v>
                </c:pt>
                <c:pt idx="6">
                  <c:v>82.7</c:v>
                </c:pt>
                <c:pt idx="7">
                  <c:v>85.8</c:v>
                </c:pt>
                <c:pt idx="8">
                  <c:v>86.3</c:v>
                </c:pt>
                <c:pt idx="9">
                  <c:v>90.6</c:v>
                </c:pt>
                <c:pt idx="10">
                  <c:v>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D5-41D5-817B-2F5F06CA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1460608"/>
        <c:axId val="118317056"/>
      </c:barChart>
      <c:catAx>
        <c:axId val="5146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8317056"/>
        <c:crosses val="autoZero"/>
        <c:auto val="1"/>
        <c:lblAlgn val="ctr"/>
        <c:lblOffset val="100"/>
        <c:noMultiLvlLbl val="0"/>
      </c:catAx>
      <c:valAx>
        <c:axId val="118317056"/>
        <c:scaling>
          <c:orientation val="minMax"/>
          <c:max val="110"/>
          <c:min val="7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460608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General Liability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B3-4387-829C-26641428D53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B3-4387-829C-26641428D53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60B3-4387-829C-26641428D53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60B3-4387-829C-26641428D53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7-60B3-4387-829C-26641428D5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15F</c:v>
                </c:pt>
                <c:pt idx="11">
                  <c:v>16F</c:v>
                </c:pt>
                <c:pt idx="12">
                  <c:v>17F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112.9</c:v>
                </c:pt>
                <c:pt idx="1">
                  <c:v>95.1</c:v>
                </c:pt>
                <c:pt idx="2">
                  <c:v>99</c:v>
                </c:pt>
                <c:pt idx="3">
                  <c:v>94.2</c:v>
                </c:pt>
                <c:pt idx="4">
                  <c:v>107.1</c:v>
                </c:pt>
                <c:pt idx="5">
                  <c:v>110.8</c:v>
                </c:pt>
                <c:pt idx="6">
                  <c:v>99.6</c:v>
                </c:pt>
                <c:pt idx="7">
                  <c:v>104.1</c:v>
                </c:pt>
                <c:pt idx="8">
                  <c:v>99.7</c:v>
                </c:pt>
                <c:pt idx="9">
                  <c:v>101.6</c:v>
                </c:pt>
                <c:pt idx="10">
                  <c:v>103.9</c:v>
                </c:pt>
                <c:pt idx="11">
                  <c:v>103.6</c:v>
                </c:pt>
                <c:pt idx="12">
                  <c:v>104.5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B3-4387-829C-26641428D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51575296"/>
        <c:axId val="118318784"/>
      </c:barChart>
      <c:catAx>
        <c:axId val="5157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8318784"/>
        <c:crosses val="autoZero"/>
        <c:auto val="1"/>
        <c:lblAlgn val="ctr"/>
        <c:lblOffset val="100"/>
        <c:noMultiLvlLbl val="0"/>
      </c:catAx>
      <c:valAx>
        <c:axId val="118318784"/>
        <c:scaling>
          <c:orientation val="minMax"/>
          <c:max val="115"/>
          <c:min val="8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57529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3353733170152E-2"/>
          <c:y val="7.3107049608355096E-2"/>
          <c:w val="0.90208078335373321"/>
          <c:h val="0.68668407310704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 w="65760">
              <a:solidFill>
                <a:schemeClr val="accent1"/>
              </a:solidFill>
              <a:prstDash val="solid"/>
            </a:ln>
          </c:spPr>
          <c:marker>
            <c:symbol val="triangle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Pt>
            <c:idx val="17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0-6789-4CD3-933F-4EC8B157FCFC}"/>
              </c:ext>
            </c:extLst>
          </c:dPt>
          <c:dPt>
            <c:idx val="18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1-6789-4CD3-933F-4EC8B157FCFC}"/>
              </c:ext>
            </c:extLst>
          </c:dPt>
          <c:cat>
            <c:strRef>
              <c:f>Sheet1!$B$1:$BP$1</c:f>
              <c:strCache>
                <c:ptCount val="42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00</c:v>
                </c:pt>
                <c:pt idx="26">
                  <c:v>01</c:v>
                </c:pt>
                <c:pt idx="27">
                  <c:v>02</c:v>
                </c:pt>
                <c:pt idx="28">
                  <c:v>03</c:v>
                </c:pt>
                <c:pt idx="29">
                  <c:v>04</c:v>
                </c:pt>
                <c:pt idx="30">
                  <c:v>05</c:v>
                </c:pt>
                <c:pt idx="31">
                  <c:v>06</c:v>
                </c:pt>
                <c:pt idx="32">
                  <c:v>07</c:v>
                </c:pt>
                <c:pt idx="33">
                  <c:v>08</c:v>
                </c:pt>
                <c:pt idx="34">
                  <c:v>09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</c:v>
                </c:pt>
                <c:pt idx="41">
                  <c:v>16*</c:v>
                </c:pt>
              </c:strCache>
            </c:strRef>
          </c:cat>
          <c:val>
            <c:numRef>
              <c:f>Sheet1!$B$2:$BP$2</c:f>
              <c:numCache>
                <c:formatCode>0.0%</c:formatCode>
                <c:ptCount val="42"/>
                <c:pt idx="0">
                  <c:v>2.4E-2</c:v>
                </c:pt>
                <c:pt idx="1">
                  <c:v>0.1</c:v>
                </c:pt>
                <c:pt idx="2">
                  <c:v>0.19</c:v>
                </c:pt>
                <c:pt idx="3">
                  <c:v>0.18100000000000002</c:v>
                </c:pt>
                <c:pt idx="4">
                  <c:v>0.15500000000000003</c:v>
                </c:pt>
                <c:pt idx="5">
                  <c:v>0.13100000000000001</c:v>
                </c:pt>
                <c:pt idx="6">
                  <c:v>0.11799999999999998</c:v>
                </c:pt>
                <c:pt idx="7">
                  <c:v>8.8000000000000023E-2</c:v>
                </c:pt>
                <c:pt idx="8">
                  <c:v>8.3000000000000018E-2</c:v>
                </c:pt>
                <c:pt idx="9">
                  <c:v>1.7999999999999999E-2</c:v>
                </c:pt>
                <c:pt idx="10">
                  <c:v>0.15400000000000003</c:v>
                </c:pt>
                <c:pt idx="11">
                  <c:v>0.13600000000000001</c:v>
                </c:pt>
                <c:pt idx="12">
                  <c:v>0.17300000000000001</c:v>
                </c:pt>
                <c:pt idx="13">
                  <c:v>0.14100000000000001</c:v>
                </c:pt>
                <c:pt idx="14">
                  <c:v>0.10500000000000001</c:v>
                </c:pt>
                <c:pt idx="15">
                  <c:v>8.8000000000000023E-2</c:v>
                </c:pt>
                <c:pt idx="16">
                  <c:v>9.6000000000000002E-2</c:v>
                </c:pt>
                <c:pt idx="17">
                  <c:v>4.5000000000000005E-2</c:v>
                </c:pt>
                <c:pt idx="18">
                  <c:v>0.11</c:v>
                </c:pt>
                <c:pt idx="19">
                  <c:v>5.6000000000000001E-2</c:v>
                </c:pt>
                <c:pt idx="20">
                  <c:v>8.7000000000000022E-2</c:v>
                </c:pt>
                <c:pt idx="21">
                  <c:v>9.3000000000000041E-2</c:v>
                </c:pt>
                <c:pt idx="22">
                  <c:v>0.11600000000000002</c:v>
                </c:pt>
                <c:pt idx="23">
                  <c:v>8.5000000000000006E-2</c:v>
                </c:pt>
                <c:pt idx="24">
                  <c:v>6.0000000000000005E-2</c:v>
                </c:pt>
                <c:pt idx="25">
                  <c:v>5.9000000000000004E-2</c:v>
                </c:pt>
                <c:pt idx="26">
                  <c:v>-1.2E-2</c:v>
                </c:pt>
                <c:pt idx="27">
                  <c:v>2.1000000000000005E-2</c:v>
                </c:pt>
                <c:pt idx="28">
                  <c:v>8.8000000000000023E-2</c:v>
                </c:pt>
                <c:pt idx="29">
                  <c:v>9.4000000000000014E-2</c:v>
                </c:pt>
                <c:pt idx="30">
                  <c:v>9.6000000000000002E-2</c:v>
                </c:pt>
                <c:pt idx="31">
                  <c:v>0.127</c:v>
                </c:pt>
                <c:pt idx="32">
                  <c:v>0.10900000000000001</c:v>
                </c:pt>
                <c:pt idx="33">
                  <c:v>4.3999999999999997E-2</c:v>
                </c:pt>
                <c:pt idx="34">
                  <c:v>7.3999999999999996E-2</c:v>
                </c:pt>
                <c:pt idx="35">
                  <c:v>7.5999999999999998E-2</c:v>
                </c:pt>
                <c:pt idx="36">
                  <c:v>4.7000000000000007E-2</c:v>
                </c:pt>
                <c:pt idx="37">
                  <c:v>5.9000000000000004E-2</c:v>
                </c:pt>
                <c:pt idx="38">
                  <c:v>9.8000000000000018E-2</c:v>
                </c:pt>
                <c:pt idx="39">
                  <c:v>8.4000000000000019E-2</c:v>
                </c:pt>
                <c:pt idx="40">
                  <c:v>8.4000000000000019E-2</c:v>
                </c:pt>
                <c:pt idx="41">
                  <c:v>7.9000000000000015E-2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789-4CD3-933F-4EC8B157F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36032"/>
        <c:axId val="45505856"/>
      </c:lineChart>
      <c:catAx>
        <c:axId val="4823603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5505856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455058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8236032"/>
        <c:crossesAt val="1"/>
        <c:crossBetween val="between"/>
      </c:valAx>
      <c:spPr>
        <a:noFill/>
        <a:ln w="438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 Auto Liab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70-45F2-B87B-EF6FF5BBDF7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70-45F2-B87B-EF6FF5BBDF7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70-45F2-B87B-EF6FF5BBDF7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70-45F2-B87B-EF6FF5BBDF7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570-45F2-B87B-EF6FF5BBDF72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6-A570-45F2-B87B-EF6FF5BBDF7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8-A570-45F2-B87B-EF6FF5BBDF7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A-A570-45F2-B87B-EF6FF5BBD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Sheet1!$B$1:$X$1</c:f>
              <c:strCache>
                <c:ptCount val="23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00</c:v>
                </c:pt>
                <c:pt idx="6">
                  <c:v>01</c:v>
                </c:pt>
                <c:pt idx="7">
                  <c:v>02</c:v>
                </c:pt>
                <c:pt idx="8">
                  <c:v>03</c:v>
                </c:pt>
                <c:pt idx="9">
                  <c:v>04</c:v>
                </c:pt>
                <c:pt idx="10">
                  <c:v>05</c:v>
                </c:pt>
                <c:pt idx="11">
                  <c:v>06</c:v>
                </c:pt>
                <c:pt idx="12">
                  <c:v>07</c:v>
                </c:pt>
                <c:pt idx="13">
                  <c:v>08</c:v>
                </c:pt>
                <c:pt idx="14">
                  <c:v>09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15E</c:v>
                </c:pt>
                <c:pt idx="21">
                  <c:v>16F</c:v>
                </c:pt>
                <c:pt idx="22">
                  <c:v>17F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112.1</c:v>
                </c:pt>
                <c:pt idx="1">
                  <c:v>112</c:v>
                </c:pt>
                <c:pt idx="2">
                  <c:v>113</c:v>
                </c:pt>
                <c:pt idx="3">
                  <c:v>115.9</c:v>
                </c:pt>
                <c:pt idx="4">
                  <c:v>118.1</c:v>
                </c:pt>
                <c:pt idx="5">
                  <c:v>115.7</c:v>
                </c:pt>
                <c:pt idx="6">
                  <c:v>116.2</c:v>
                </c:pt>
                <c:pt idx="7">
                  <c:v>102.7</c:v>
                </c:pt>
                <c:pt idx="8">
                  <c:v>95.2</c:v>
                </c:pt>
                <c:pt idx="9">
                  <c:v>92.9</c:v>
                </c:pt>
                <c:pt idx="10">
                  <c:v>92.1</c:v>
                </c:pt>
                <c:pt idx="11">
                  <c:v>92.4</c:v>
                </c:pt>
                <c:pt idx="12">
                  <c:v>94.1</c:v>
                </c:pt>
                <c:pt idx="13">
                  <c:v>96.8</c:v>
                </c:pt>
                <c:pt idx="14">
                  <c:v>99.1</c:v>
                </c:pt>
                <c:pt idx="15">
                  <c:v>97.8</c:v>
                </c:pt>
                <c:pt idx="16">
                  <c:v>103.4</c:v>
                </c:pt>
                <c:pt idx="17">
                  <c:v>106.8</c:v>
                </c:pt>
                <c:pt idx="18">
                  <c:v>106.7</c:v>
                </c:pt>
                <c:pt idx="19">
                  <c:v>103.4</c:v>
                </c:pt>
                <c:pt idx="20">
                  <c:v>106.6</c:v>
                </c:pt>
                <c:pt idx="21">
                  <c:v>108.2</c:v>
                </c:pt>
                <c:pt idx="22">
                  <c:v>108.8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70-45F2-B87B-EF6FF5BBD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73200640"/>
        <c:axId val="118323968"/>
      </c:barChart>
      <c:catAx>
        <c:axId val="732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8323968"/>
        <c:crosses val="autoZero"/>
        <c:auto val="1"/>
        <c:lblAlgn val="ctr"/>
        <c:lblOffset val="100"/>
        <c:noMultiLvlLbl val="0"/>
      </c:catAx>
      <c:valAx>
        <c:axId val="118323968"/>
        <c:scaling>
          <c:orientation val="minMax"/>
          <c:max val="125"/>
          <c:min val="8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320064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WC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A4-426D-BD6F-27E2C0B7EB8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A4-426D-BD6F-27E2C0B7EB8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A4-426D-BD6F-27E2C0B7EB8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0A4-426D-BD6F-27E2C0B7EB8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0A4-426D-BD6F-27E2C0B7EB8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0A4-426D-BD6F-27E2C0B7EB8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7-D0A4-426D-BD6F-27E2C0B7EB82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D0A4-426D-BD6F-27E2C0B7EB8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Sheet1!$B$1:$W$1</c:f>
              <c:strCache>
                <c:ptCount val="22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15P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102</c:v>
                </c:pt>
                <c:pt idx="1">
                  <c:v>97</c:v>
                </c:pt>
                <c:pt idx="2">
                  <c:v>100</c:v>
                </c:pt>
                <c:pt idx="3">
                  <c:v>101</c:v>
                </c:pt>
                <c:pt idx="4">
                  <c:v>107</c:v>
                </c:pt>
                <c:pt idx="5">
                  <c:v>115.3</c:v>
                </c:pt>
                <c:pt idx="6">
                  <c:v>118.2</c:v>
                </c:pt>
                <c:pt idx="7">
                  <c:v>121.7</c:v>
                </c:pt>
                <c:pt idx="8">
                  <c:v>112.6</c:v>
                </c:pt>
                <c:pt idx="9">
                  <c:v>108.6</c:v>
                </c:pt>
                <c:pt idx="10">
                  <c:v>105.1</c:v>
                </c:pt>
                <c:pt idx="11">
                  <c:v>102.7</c:v>
                </c:pt>
                <c:pt idx="12">
                  <c:v>98.5</c:v>
                </c:pt>
                <c:pt idx="13">
                  <c:v>103.5</c:v>
                </c:pt>
                <c:pt idx="14">
                  <c:v>104.5</c:v>
                </c:pt>
                <c:pt idx="15">
                  <c:v>110.6</c:v>
                </c:pt>
                <c:pt idx="16">
                  <c:v>115</c:v>
                </c:pt>
                <c:pt idx="17">
                  <c:v>115</c:v>
                </c:pt>
                <c:pt idx="18">
                  <c:v>109</c:v>
                </c:pt>
                <c:pt idx="19">
                  <c:v>102</c:v>
                </c:pt>
                <c:pt idx="20">
                  <c:v>100</c:v>
                </c:pt>
                <c:pt idx="2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A4-426D-BD6F-27E2C0B7E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74515456"/>
        <c:axId val="118323392"/>
      </c:barChart>
      <c:catAx>
        <c:axId val="7451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8323392"/>
        <c:crosses val="autoZero"/>
        <c:auto val="1"/>
        <c:lblAlgn val="ctr"/>
        <c:lblOffset val="100"/>
        <c:noMultiLvlLbl val="0"/>
      </c:catAx>
      <c:valAx>
        <c:axId val="118323392"/>
        <c:scaling>
          <c:orientation val="minMax"/>
          <c:max val="125"/>
          <c:min val="8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51545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8390666605520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Qtr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80-4815-B3B1-FCA0A116C4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80-4815-B3B1-FCA0A116C4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80-4815-B3B1-FCA0A116C4C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80-4815-B3B1-FCA0A116C4C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80-4815-B3B1-FCA0A116C4C9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C80-4815-B3B1-FCA0A116C4C9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C80-4815-B3B1-FCA0A116C4C9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C80-4815-B3B1-FCA0A116C4C9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DC80-4815-B3B1-FCA0A116C4C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Sheet1!$B$1:$AX$1</c:f>
              <c:strCache>
                <c:ptCount val="49"/>
                <c:pt idx="0">
                  <c:v>1Q04</c:v>
                </c:pt>
                <c:pt idx="1">
                  <c:v>2Q04</c:v>
                </c:pt>
                <c:pt idx="2">
                  <c:v>3Q04</c:v>
                </c:pt>
                <c:pt idx="3">
                  <c:v>4Q04</c:v>
                </c:pt>
                <c:pt idx="4">
                  <c:v>1Q05</c:v>
                </c:pt>
                <c:pt idx="5">
                  <c:v>2Q05</c:v>
                </c:pt>
                <c:pt idx="6">
                  <c:v>3Q05</c:v>
                </c:pt>
                <c:pt idx="7">
                  <c:v>4Q05</c:v>
                </c:pt>
                <c:pt idx="8">
                  <c:v>1Q06</c:v>
                </c:pt>
                <c:pt idx="9">
                  <c:v>2Q06</c:v>
                </c:pt>
                <c:pt idx="10">
                  <c:v>3Q06</c:v>
                </c:pt>
                <c:pt idx="11">
                  <c:v>4Q06</c:v>
                </c:pt>
                <c:pt idx="12">
                  <c:v>1Q07</c:v>
                </c:pt>
                <c:pt idx="13">
                  <c:v>2Q07</c:v>
                </c:pt>
                <c:pt idx="14">
                  <c:v>3Q07</c:v>
                </c:pt>
                <c:pt idx="15">
                  <c:v>4Q07</c:v>
                </c:pt>
                <c:pt idx="16">
                  <c:v>1Q08</c:v>
                </c:pt>
                <c:pt idx="17">
                  <c:v>2Q08</c:v>
                </c:pt>
                <c:pt idx="18">
                  <c:v>3Q08</c:v>
                </c:pt>
                <c:pt idx="19">
                  <c:v>4Q08</c:v>
                </c:pt>
                <c:pt idx="20">
                  <c:v>1Q09</c:v>
                </c:pt>
                <c:pt idx="21">
                  <c:v>2Q09</c:v>
                </c:pt>
                <c:pt idx="22">
                  <c:v>3Q09</c:v>
                </c:pt>
                <c:pt idx="23">
                  <c:v>4Q09</c:v>
                </c:pt>
                <c:pt idx="24">
                  <c:v>1Q10</c:v>
                </c:pt>
                <c:pt idx="25">
                  <c:v>2Q10</c:v>
                </c:pt>
                <c:pt idx="26">
                  <c:v>3Q10</c:v>
                </c:pt>
                <c:pt idx="27">
                  <c:v>4Q10</c:v>
                </c:pt>
                <c:pt idx="28">
                  <c:v>1Q11</c:v>
                </c:pt>
                <c:pt idx="29">
                  <c:v>2Q11</c:v>
                </c:pt>
                <c:pt idx="30">
                  <c:v>3Q11</c:v>
                </c:pt>
                <c:pt idx="31">
                  <c:v>4Q11</c:v>
                </c:pt>
                <c:pt idx="32">
                  <c:v>1Q12</c:v>
                </c:pt>
                <c:pt idx="33">
                  <c:v>2Q12</c:v>
                </c:pt>
                <c:pt idx="34">
                  <c:v>3Q12</c:v>
                </c:pt>
                <c:pt idx="35">
                  <c:v>4Q12</c:v>
                </c:pt>
                <c:pt idx="36">
                  <c:v>1Q13</c:v>
                </c:pt>
                <c:pt idx="37">
                  <c:v>2Q13</c:v>
                </c:pt>
                <c:pt idx="38">
                  <c:v>3Q13</c:v>
                </c:pt>
                <c:pt idx="39">
                  <c:v>4Q13</c:v>
                </c:pt>
                <c:pt idx="40">
                  <c:v>1Q14</c:v>
                </c:pt>
                <c:pt idx="41">
                  <c:v>2Q14</c:v>
                </c:pt>
                <c:pt idx="42">
                  <c:v>3Q14</c:v>
                </c:pt>
                <c:pt idx="43">
                  <c:v>4Q14</c:v>
                </c:pt>
                <c:pt idx="44">
                  <c:v>1Q15</c:v>
                </c:pt>
                <c:pt idx="45">
                  <c:v>2Q15</c:v>
                </c:pt>
                <c:pt idx="46">
                  <c:v>3Q15</c:v>
                </c:pt>
                <c:pt idx="47">
                  <c:v>4Q15</c:v>
                </c:pt>
                <c:pt idx="48">
                  <c:v>1Q16</c:v>
                </c:pt>
              </c:strCache>
            </c:strRef>
          </c:cat>
          <c:val>
            <c:numRef>
              <c:f>Sheet1!$B$2:$AX$2</c:f>
              <c:numCache>
                <c:formatCode>0.00%</c:formatCode>
                <c:ptCount val="49"/>
                <c:pt idx="0">
                  <c:v>-1E-3</c:v>
                </c:pt>
                <c:pt idx="1">
                  <c:v>-3.2000000000000001E-2</c:v>
                </c:pt>
                <c:pt idx="2">
                  <c:v>-5.8999999999999997E-2</c:v>
                </c:pt>
                <c:pt idx="3">
                  <c:v>-7.0000000000000007E-2</c:v>
                </c:pt>
                <c:pt idx="4">
                  <c:v>-9.4E-2</c:v>
                </c:pt>
                <c:pt idx="5">
                  <c:v>-9.7000000000000003E-2</c:v>
                </c:pt>
                <c:pt idx="6">
                  <c:v>-8.2000000000000003E-2</c:v>
                </c:pt>
                <c:pt idx="7">
                  <c:v>-4.5999999999999999E-2</c:v>
                </c:pt>
                <c:pt idx="8">
                  <c:v>-2.7E-2</c:v>
                </c:pt>
                <c:pt idx="9">
                  <c:v>-0.03</c:v>
                </c:pt>
                <c:pt idx="10">
                  <c:v>-5.2999999999999999E-2</c:v>
                </c:pt>
                <c:pt idx="11">
                  <c:v>-9.6000000000000002E-2</c:v>
                </c:pt>
                <c:pt idx="12">
                  <c:v>-0.113</c:v>
                </c:pt>
                <c:pt idx="13">
                  <c:v>-0.11799999999999999</c:v>
                </c:pt>
                <c:pt idx="14">
                  <c:v>-0.13300000000000001</c:v>
                </c:pt>
                <c:pt idx="15">
                  <c:v>-0.12</c:v>
                </c:pt>
                <c:pt idx="16">
                  <c:v>-0.13500000000000001</c:v>
                </c:pt>
                <c:pt idx="17">
                  <c:v>-0.129</c:v>
                </c:pt>
                <c:pt idx="18">
                  <c:v>-0.11</c:v>
                </c:pt>
                <c:pt idx="19">
                  <c:v>-6.4000000000000001E-2</c:v>
                </c:pt>
                <c:pt idx="20">
                  <c:v>-5.0999999999999997E-2</c:v>
                </c:pt>
                <c:pt idx="21">
                  <c:v>-4.9000000000000002E-2</c:v>
                </c:pt>
                <c:pt idx="22" formatCode="0.0%">
                  <c:v>-5.8000000000000003E-2</c:v>
                </c:pt>
                <c:pt idx="23" formatCode="0.0%">
                  <c:v>-5.6000000000000001E-2</c:v>
                </c:pt>
                <c:pt idx="24" formatCode="0.0%">
                  <c:v>-5.2999999999999999E-2</c:v>
                </c:pt>
                <c:pt idx="25" formatCode="0.0%">
                  <c:v>-6.4000000000000001E-2</c:v>
                </c:pt>
                <c:pt idx="26" formatCode="0.0%">
                  <c:v>-5.1999999999999998E-2</c:v>
                </c:pt>
                <c:pt idx="27" formatCode="0.0%">
                  <c:v>-5.3999999999999999E-2</c:v>
                </c:pt>
                <c:pt idx="28" formatCode="0.0%">
                  <c:v>-2.9000000000000001E-2</c:v>
                </c:pt>
                <c:pt idx="29" formatCode="0.0%">
                  <c:v>-1E-3</c:v>
                </c:pt>
                <c:pt idx="30" formatCode="0.0%">
                  <c:v>8.9999999999999993E-3</c:v>
                </c:pt>
                <c:pt idx="31" formatCode="0.0%">
                  <c:v>2.7E-2</c:v>
                </c:pt>
                <c:pt idx="32" formatCode="0.0%">
                  <c:v>4.3999999999999997E-2</c:v>
                </c:pt>
                <c:pt idx="33" formatCode="0.0%">
                  <c:v>4.2999999999999997E-2</c:v>
                </c:pt>
                <c:pt idx="34" formatCode="0.0%">
                  <c:v>3.9E-2</c:v>
                </c:pt>
                <c:pt idx="35" formatCode="0.0%">
                  <c:v>0.05</c:v>
                </c:pt>
                <c:pt idx="36" formatCode="0.0%">
                  <c:v>5.1999999999999998E-2</c:v>
                </c:pt>
                <c:pt idx="37" formatCode="0.0%">
                  <c:v>4.2999999999999997E-2</c:v>
                </c:pt>
                <c:pt idx="38" formatCode="0.0%">
                  <c:v>3.4000000000000002E-2</c:v>
                </c:pt>
                <c:pt idx="39" formatCode="0.0%">
                  <c:v>2.1000000000000001E-2</c:v>
                </c:pt>
                <c:pt idx="40" formatCode="0.0%">
                  <c:v>1.4999999999999999E-2</c:v>
                </c:pt>
                <c:pt idx="41" formatCode="0.0%">
                  <c:v>-5.0000000000000001E-3</c:v>
                </c:pt>
                <c:pt idx="42" formatCode="0.0%">
                  <c:v>1E-3</c:v>
                </c:pt>
                <c:pt idx="43" formatCode="0.0%">
                  <c:v>-7.0000000000000001E-3</c:v>
                </c:pt>
                <c:pt idx="44" formatCode="0.0%">
                  <c:v>-2.3E-2</c:v>
                </c:pt>
                <c:pt idx="45" formatCode="0.0%">
                  <c:v>-3.3000000000000002E-2</c:v>
                </c:pt>
                <c:pt idx="46" formatCode="0.0%">
                  <c:v>-3.1E-2</c:v>
                </c:pt>
                <c:pt idx="47" formatCode="0.0%">
                  <c:v>-2.8000000000000001E-2</c:v>
                </c:pt>
                <c:pt idx="48" formatCode="0.0%">
                  <c:v>-3.6999999999999998E-2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80-4815-B3B1-FCA0A116C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84079616"/>
        <c:axId val="143499264"/>
      </c:barChart>
      <c:catAx>
        <c:axId val="8407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3499264"/>
        <c:crosses val="autoZero"/>
        <c:auto val="1"/>
        <c:lblAlgn val="ctr"/>
        <c:lblOffset val="100"/>
        <c:noMultiLvlLbl val="0"/>
      </c:catAx>
      <c:valAx>
        <c:axId val="143499264"/>
        <c:scaling>
          <c:orientation val="minMax"/>
          <c:min val="-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407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8390666605520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11-4FF8-9224-466EDDD054E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11-4FF8-9224-466EDDD054E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11-4FF8-9224-466EDDD054E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11-4FF8-9224-466EDDD054E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211-4FF8-9224-466EDDD054E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11-4FF8-9224-466EDDD054E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211-4FF8-9224-466EDDD054E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11-4FF8-9224-466EDDD054EB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1211-4FF8-9224-466EDDD054E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Commercial Property</c:v>
                </c:pt>
                <c:pt idx="1">
                  <c:v>General Liability</c:v>
                </c:pt>
                <c:pt idx="2">
                  <c:v>Umbrella</c:v>
                </c:pt>
                <c:pt idx="3">
                  <c:v>Workers Comp</c:v>
                </c:pt>
                <c:pt idx="4">
                  <c:v>Construction</c:v>
                </c:pt>
                <c:pt idx="5">
                  <c:v>Business Interruption</c:v>
                </c:pt>
                <c:pt idx="6">
                  <c:v>Surety</c:v>
                </c:pt>
                <c:pt idx="7">
                  <c:v>D&amp;O</c:v>
                </c:pt>
                <c:pt idx="8">
                  <c:v>EPL</c:v>
                </c:pt>
                <c:pt idx="9">
                  <c:v>Commercial Auto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 formatCode="0.00%">
                  <c:v>-5.1999999999999998E-2</c:v>
                </c:pt>
                <c:pt idx="1">
                  <c:v>-3.2000000000000001E-2</c:v>
                </c:pt>
                <c:pt idx="2" formatCode="0.00%">
                  <c:v>-2.5000000000000001E-2</c:v>
                </c:pt>
                <c:pt idx="3" formatCode="0.00%">
                  <c:v>-0.03</c:v>
                </c:pt>
                <c:pt idx="4" formatCode="0.00%">
                  <c:v>-2.1999999999999999E-2</c:v>
                </c:pt>
                <c:pt idx="5" formatCode="0.00%">
                  <c:v>-0.02</c:v>
                </c:pt>
                <c:pt idx="6" formatCode="0.00%">
                  <c:v>-3.0000000000000001E-3</c:v>
                </c:pt>
                <c:pt idx="7" formatCode="0.00%">
                  <c:v>3.0000000000000001E-3</c:v>
                </c:pt>
                <c:pt idx="8" formatCode="0.00%">
                  <c:v>7.0000000000000001E-3</c:v>
                </c:pt>
                <c:pt idx="9" formatCode="0.00%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11-4FF8-9224-466EDDD05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85447168"/>
        <c:axId val="143501568"/>
      </c:barChart>
      <c:catAx>
        <c:axId val="8544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43501568"/>
        <c:crosses val="autoZero"/>
        <c:auto val="1"/>
        <c:lblAlgn val="ctr"/>
        <c:lblOffset val="100"/>
        <c:noMultiLvlLbl val="0"/>
      </c:catAx>
      <c:valAx>
        <c:axId val="143501568"/>
        <c:scaling>
          <c:orientation val="minMax"/>
          <c:min val="-0.1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544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826-4C00-BD17-61BE2A9B663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Sheet1!$C$1:$AD$1</c:f>
              <c:strCache>
                <c:ptCount val="28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  <c:pt idx="10">
                  <c:v>99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16*</c:v>
                </c:pt>
              </c:strCache>
            </c:strRef>
          </c:cat>
          <c:val>
            <c:numRef>
              <c:f>Sheet1!$C$2:$AD$2</c:f>
              <c:numCache>
                <c:formatCode>General</c:formatCode>
                <c:ptCount val="28"/>
                <c:pt idx="0">
                  <c:v>14.434511280000001</c:v>
                </c:pt>
                <c:pt idx="1">
                  <c:v>4.959285661</c:v>
                </c:pt>
                <c:pt idx="2">
                  <c:v>8.2379817949999996</c:v>
                </c:pt>
                <c:pt idx="3">
                  <c:v>38.942249359999998</c:v>
                </c:pt>
                <c:pt idx="4">
                  <c:v>9.0731213759999996</c:v>
                </c:pt>
                <c:pt idx="5">
                  <c:v>27.229674490000001</c:v>
                </c:pt>
                <c:pt idx="6">
                  <c:v>12.980749790000001</c:v>
                </c:pt>
                <c:pt idx="7">
                  <c:v>11.289849889999999</c:v>
                </c:pt>
                <c:pt idx="8">
                  <c:v>3.9076284110000001</c:v>
                </c:pt>
                <c:pt idx="9">
                  <c:v>14.774753329999999</c:v>
                </c:pt>
                <c:pt idx="10">
                  <c:v>11.929092539999999</c:v>
                </c:pt>
                <c:pt idx="11">
                  <c:v>6.3305642329999996</c:v>
                </c:pt>
                <c:pt idx="12">
                  <c:v>35.776967239999998</c:v>
                </c:pt>
                <c:pt idx="13">
                  <c:v>7.8049464559999997</c:v>
                </c:pt>
                <c:pt idx="14">
                  <c:v>16.774964180000001</c:v>
                </c:pt>
                <c:pt idx="15">
                  <c:v>34.714999630000001</c:v>
                </c:pt>
                <c:pt idx="16">
                  <c:v>75.657459840000001</c:v>
                </c:pt>
                <c:pt idx="17">
                  <c:v>10.86712492</c:v>
                </c:pt>
                <c:pt idx="18">
                  <c:v>7.701842804</c:v>
                </c:pt>
                <c:pt idx="19">
                  <c:v>30.075335290000002</c:v>
                </c:pt>
                <c:pt idx="20">
                  <c:v>11.815678520000001</c:v>
                </c:pt>
                <c:pt idx="21">
                  <c:v>14.877856980000001</c:v>
                </c:pt>
                <c:pt idx="22">
                  <c:v>34.642827070000003</c:v>
                </c:pt>
                <c:pt idx="23">
                  <c:v>36.086278200000002</c:v>
                </c:pt>
                <c:pt idx="24">
                  <c:v>13.108980000000001</c:v>
                </c:pt>
                <c:pt idx="25">
                  <c:v>15.5</c:v>
                </c:pt>
                <c:pt idx="26">
                  <c:v>15.2</c:v>
                </c:pt>
                <c:pt idx="2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6-4C00-BD17-61BE2A9B6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85612544"/>
        <c:axId val="167006144"/>
      </c:barChart>
      <c:catAx>
        <c:axId val="8561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67006144"/>
        <c:crosses val="autoZero"/>
        <c:auto val="1"/>
        <c:lblAlgn val="ctr"/>
        <c:lblOffset val="100"/>
        <c:noMultiLvlLbl val="0"/>
      </c:catAx>
      <c:valAx>
        <c:axId val="16700614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561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Ratio Points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B2-4B9B-BB93-1E6C3EA0021F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Sheet1!$B$1:$BF$1</c:f>
              <c:strCach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2015E</c:v>
                </c:pt>
                <c:pt idx="56">
                  <c:v>2016F</c:v>
                </c:pt>
              </c:strCache>
            </c:strRef>
          </c:cat>
          <c:val>
            <c:numRef>
              <c:f>Sheet1!$B$2:$BF$2</c:f>
              <c:numCache>
                <c:formatCode>General</c:formatCode>
                <c:ptCount val="57"/>
                <c:pt idx="0">
                  <c:v>0.8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0.1</c:v>
                </c:pt>
                <c:pt idx="4">
                  <c:v>0.9</c:v>
                </c:pt>
                <c:pt idx="5">
                  <c:v>3.6</c:v>
                </c:pt>
                <c:pt idx="6">
                  <c:v>0.4</c:v>
                </c:pt>
                <c:pt idx="7">
                  <c:v>1.2</c:v>
                </c:pt>
                <c:pt idx="8">
                  <c:v>0.4</c:v>
                </c:pt>
                <c:pt idx="9">
                  <c:v>0.8</c:v>
                </c:pt>
                <c:pt idx="10">
                  <c:v>1.3</c:v>
                </c:pt>
                <c:pt idx="11">
                  <c:v>0.3</c:v>
                </c:pt>
                <c:pt idx="12">
                  <c:v>0.4</c:v>
                </c:pt>
                <c:pt idx="13">
                  <c:v>0.7</c:v>
                </c:pt>
                <c:pt idx="14">
                  <c:v>1.5</c:v>
                </c:pt>
                <c:pt idx="15">
                  <c:v>1</c:v>
                </c:pt>
                <c:pt idx="16">
                  <c:v>0.4</c:v>
                </c:pt>
                <c:pt idx="17">
                  <c:v>0.4</c:v>
                </c:pt>
                <c:pt idx="18">
                  <c:v>0.7</c:v>
                </c:pt>
                <c:pt idx="19">
                  <c:v>1.8</c:v>
                </c:pt>
                <c:pt idx="20">
                  <c:v>1.1000000000000001</c:v>
                </c:pt>
                <c:pt idx="21">
                  <c:v>0.6</c:v>
                </c:pt>
                <c:pt idx="22">
                  <c:v>1.4</c:v>
                </c:pt>
                <c:pt idx="23">
                  <c:v>2</c:v>
                </c:pt>
                <c:pt idx="24">
                  <c:v>1.3</c:v>
                </c:pt>
                <c:pt idx="25">
                  <c:v>2</c:v>
                </c:pt>
                <c:pt idx="26">
                  <c:v>0.5</c:v>
                </c:pt>
                <c:pt idx="27">
                  <c:v>0.5</c:v>
                </c:pt>
                <c:pt idx="28">
                  <c:v>0.7</c:v>
                </c:pt>
                <c:pt idx="29">
                  <c:v>3</c:v>
                </c:pt>
                <c:pt idx="30">
                  <c:v>1.2</c:v>
                </c:pt>
                <c:pt idx="31">
                  <c:v>2.1</c:v>
                </c:pt>
                <c:pt idx="32">
                  <c:v>8.8000000000000007</c:v>
                </c:pt>
                <c:pt idx="33">
                  <c:v>2.2999999999999998</c:v>
                </c:pt>
                <c:pt idx="34">
                  <c:v>5.9</c:v>
                </c:pt>
                <c:pt idx="35">
                  <c:v>3.3</c:v>
                </c:pt>
                <c:pt idx="36">
                  <c:v>2.8</c:v>
                </c:pt>
                <c:pt idx="37">
                  <c:v>1</c:v>
                </c:pt>
                <c:pt idx="38">
                  <c:v>3.6</c:v>
                </c:pt>
                <c:pt idx="39">
                  <c:v>2.9</c:v>
                </c:pt>
                <c:pt idx="40">
                  <c:v>1.6</c:v>
                </c:pt>
                <c:pt idx="41">
                  <c:v>5.4</c:v>
                </c:pt>
                <c:pt idx="42">
                  <c:v>1.6</c:v>
                </c:pt>
                <c:pt idx="43">
                  <c:v>3.3</c:v>
                </c:pt>
                <c:pt idx="44">
                  <c:v>3.3</c:v>
                </c:pt>
                <c:pt idx="45">
                  <c:v>8.1</c:v>
                </c:pt>
                <c:pt idx="46">
                  <c:v>2.7</c:v>
                </c:pt>
                <c:pt idx="47">
                  <c:v>1.6</c:v>
                </c:pt>
                <c:pt idx="48">
                  <c:v>5</c:v>
                </c:pt>
                <c:pt idx="49">
                  <c:v>2.6</c:v>
                </c:pt>
                <c:pt idx="50">
                  <c:v>4.5999999999999996</c:v>
                </c:pt>
                <c:pt idx="51">
                  <c:v>9.6</c:v>
                </c:pt>
                <c:pt idx="52">
                  <c:v>8</c:v>
                </c:pt>
                <c:pt idx="53">
                  <c:v>3.5</c:v>
                </c:pt>
                <c:pt idx="54">
                  <c:v>4</c:v>
                </c:pt>
                <c:pt idx="55">
                  <c:v>3.1</c:v>
                </c:pt>
                <c:pt idx="5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B2-4B9B-BB93-1E6C3EA00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02743552"/>
        <c:axId val="171924224"/>
      </c:barChart>
      <c:catAx>
        <c:axId val="10274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71924224"/>
        <c:crosses val="autoZero"/>
        <c:auto val="1"/>
        <c:lblAlgn val="ctr"/>
        <c:lblOffset val="100"/>
        <c:tickLblSkip val="2"/>
        <c:noMultiLvlLbl val="0"/>
      </c:catAx>
      <c:valAx>
        <c:axId val="171924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7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46028632777209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63-42EF-B7CA-65CB66109E2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63-42EF-B7CA-65CB66109E2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63-42EF-B7CA-65CB66109E2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4-ED63-42EF-B7CA-65CB66109E2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63-42EF-B7CA-65CB66109E2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63-42EF-B7CA-65CB66109E2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8-ED63-42EF-B7CA-65CB66109E2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A-ED63-42EF-B7CA-65CB66109E2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Irene (2011)</c:v>
                </c:pt>
                <c:pt idx="1">
                  <c:v>Jeanne (2004)</c:v>
                </c:pt>
                <c:pt idx="2">
                  <c:v>Frances (2004)</c:v>
                </c:pt>
                <c:pt idx="3">
                  <c:v>Rita    (2005) </c:v>
                </c:pt>
                <c:pt idx="4">
                  <c:v>Tornadoes/T-Storms    (2011) </c:v>
                </c:pt>
                <c:pt idx="5">
                  <c:v>Tornadoes/T-Storms    (2011) </c:v>
                </c:pt>
                <c:pt idx="6">
                  <c:v>Hugo   (1989)</c:v>
                </c:pt>
                <c:pt idx="7">
                  <c:v>Ivan    (2004)</c:v>
                </c:pt>
                <c:pt idx="8">
                  <c:v>Charley (2004)</c:v>
                </c:pt>
                <c:pt idx="9">
                  <c:v>Wilma (2005)</c:v>
                </c:pt>
                <c:pt idx="10">
                  <c:v>Ike       (2008)</c:v>
                </c:pt>
                <c:pt idx="11">
                  <c:v>Sandy* (2012)</c:v>
                </c:pt>
                <c:pt idx="12">
                  <c:v>Northridge (1994)</c:v>
                </c:pt>
                <c:pt idx="13">
                  <c:v>9/11 Attack (2001)</c:v>
                </c:pt>
                <c:pt idx="14">
                  <c:v>Andrew (1992)</c:v>
                </c:pt>
                <c:pt idx="15">
                  <c:v>Katrina (2005)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4.5571814179999999</c:v>
                </c:pt>
                <c:pt idx="1">
                  <c:v>5.722252686</c:v>
                </c:pt>
                <c:pt idx="2">
                  <c:v>5.8047356079999997</c:v>
                </c:pt>
                <c:pt idx="3">
                  <c:v>6.866703223</c:v>
                </c:pt>
                <c:pt idx="4">
                  <c:v>7.320359292</c:v>
                </c:pt>
                <c:pt idx="5">
                  <c:v>7.7430842650000002</c:v>
                </c:pt>
                <c:pt idx="6">
                  <c:v>8.0730159520000004</c:v>
                </c:pt>
                <c:pt idx="7">
                  <c:v>8.9803280890000003</c:v>
                </c:pt>
                <c:pt idx="8">
                  <c:v>9.4339841579999995</c:v>
                </c:pt>
                <c:pt idx="9">
                  <c:v>11.413574280000001</c:v>
                </c:pt>
                <c:pt idx="10">
                  <c:v>13.84682046</c:v>
                </c:pt>
                <c:pt idx="11">
                  <c:v>19.331934749999999</c:v>
                </c:pt>
                <c:pt idx="12">
                  <c:v>24.6211521</c:v>
                </c:pt>
                <c:pt idx="13">
                  <c:v>25.31194657</c:v>
                </c:pt>
                <c:pt idx="14">
                  <c:v>26.353293449999999</c:v>
                </c:pt>
                <c:pt idx="15">
                  <c:v>50.190857790000003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63-42EF-B7CA-65CB66109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18545920"/>
        <c:axId val="208302016"/>
      </c:barChart>
      <c:catAx>
        <c:axId val="11854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-5400000" vert="horz"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8302016"/>
        <c:crosses val="autoZero"/>
        <c:auto val="1"/>
        <c:lblAlgn val="ctr"/>
        <c:lblOffset val="100"/>
        <c:noMultiLvlLbl val="0"/>
      </c:catAx>
      <c:valAx>
        <c:axId val="2083020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854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98359580052494"/>
          <c:y val="9.2309236566360614E-2"/>
          <c:w val="0.57977992125984301"/>
          <c:h val="0.8227403205279336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Rating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B4D-4A36-A911-097B1C4326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3-7B4D-4A36-A911-097B1C4326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5-7B4D-4A36-A911-097B1C4326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7-7B4D-4A36-A911-097B1C4326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9-7B4D-4A36-A911-097B1C4326FC}"/>
              </c:ext>
            </c:extLst>
          </c:dPt>
          <c:cat>
            <c:strRef>
              <c:f>Sheet1!$B$1:$I$1</c:f>
              <c:strCache>
                <c:ptCount val="8"/>
                <c:pt idx="0">
                  <c:v>Hurricane &amp; Tropical Storms</c:v>
                </c:pt>
                <c:pt idx="1">
                  <c:v>Events Involving Tornado</c:v>
                </c:pt>
                <c:pt idx="2">
                  <c:v>Winter Storm</c:v>
                </c:pt>
                <c:pt idx="3">
                  <c:v>Terrorism</c:v>
                </c:pt>
                <c:pt idx="4">
                  <c:v>Geological</c:v>
                </c:pt>
                <c:pt idx="5">
                  <c:v>Wind/Hail/Flood</c:v>
                </c:pt>
                <c:pt idx="6">
                  <c:v>Fires</c:v>
                </c:pt>
                <c:pt idx="7">
                  <c:v>Other</c:v>
                </c:pt>
              </c:strCache>
            </c:strRef>
          </c:cat>
          <c:val>
            <c:numRef>
              <c:f>Sheet1!$B$2:$I$2</c:f>
              <c:numCache>
                <c:formatCode>"$"#,##0.00_);[Red]\("$"#,##0.00\)</c:formatCode>
                <c:ptCount val="8"/>
                <c:pt idx="0">
                  <c:v>161.19999999999999</c:v>
                </c:pt>
                <c:pt idx="1">
                  <c:v>154.9</c:v>
                </c:pt>
                <c:pt idx="2">
                  <c:v>26.9</c:v>
                </c:pt>
                <c:pt idx="3">
                  <c:v>24.5</c:v>
                </c:pt>
                <c:pt idx="4">
                  <c:v>0.5</c:v>
                </c:pt>
                <c:pt idx="5">
                  <c:v>21.4</c:v>
                </c:pt>
                <c:pt idx="6">
                  <c:v>6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4D-4A36-A911-097B1C432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5940831349700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spPr>
              <a:solidFill>
                <a:schemeClr val="accent1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4BF0-4385-B0D5-AC749DF08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4BF0-4385-B0D5-AC749DF08EF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4BF0-4385-B0D5-AC749DF08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Sheet1!$B$2:$M$2</c:f>
              <c:numCache>
                <c:formatCode>"$"#,##0.00_);[Red]\("$"#,##0.00\)</c:formatCode>
                <c:ptCount val="12"/>
                <c:pt idx="0">
                  <c:v>735.5</c:v>
                </c:pt>
                <c:pt idx="1">
                  <c:v>819.6</c:v>
                </c:pt>
                <c:pt idx="2">
                  <c:v>882.2</c:v>
                </c:pt>
                <c:pt idx="3">
                  <c:v>942.4</c:v>
                </c:pt>
                <c:pt idx="4">
                  <c:v>1065.5</c:v>
                </c:pt>
                <c:pt idx="5">
                  <c:v>798</c:v>
                </c:pt>
                <c:pt idx="6">
                  <c:v>1033.5</c:v>
                </c:pt>
                <c:pt idx="7">
                  <c:v>952.5</c:v>
                </c:pt>
                <c:pt idx="8">
                  <c:v>969</c:v>
                </c:pt>
                <c:pt idx="9">
                  <c:v>673.5</c:v>
                </c:pt>
                <c:pt idx="10">
                  <c:v>739</c:v>
                </c:pt>
                <c:pt idx="11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F0-4385-B0D5-AC749DF08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25715712"/>
        <c:axId val="223008384"/>
      </c:barChart>
      <c:catAx>
        <c:axId val="22571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23008384"/>
        <c:crosses val="autoZero"/>
        <c:auto val="1"/>
        <c:lblAlgn val="ctr"/>
        <c:lblOffset val="100"/>
        <c:noMultiLvlLbl val="0"/>
      </c:catAx>
      <c:valAx>
        <c:axId val="223008384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2571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9382140051629"/>
          <c:y val="3.4189698764718633E-2"/>
          <c:w val="0.86562700598384701"/>
          <c:h val="0.93889898625057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Coastal Exposure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6420-4EF8-B2D1-C32A7A4AE5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6420-4EF8-B2D1-C32A7A4AE5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6420-4EF8-B2D1-C32A7A4AE5F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7-6420-4EF8-B2D1-C32A7A4AE5F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6420-4EF8-B2D1-C32A7A4AE5F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B-6420-4EF8-B2D1-C32A7A4AE5F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D-6420-4EF8-B2D1-C32A7A4AE5F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Connecticut: Sandy (2012)</c:v>
                </c:pt>
                <c:pt idx="1">
                  <c:v>Texas: Rita (2005)</c:v>
                </c:pt>
                <c:pt idx="2">
                  <c:v>New Jersey: Irene (2011)</c:v>
                </c:pt>
                <c:pt idx="3">
                  <c:v>Katrina: Katrina (2005)</c:v>
                </c:pt>
                <c:pt idx="4">
                  <c:v>New York: Irene (2011)</c:v>
                </c:pt>
                <c:pt idx="5">
                  <c:v>Mississippi: Katrina (2005)</c:v>
                </c:pt>
                <c:pt idx="6">
                  <c:v>Alabama: Ike (2008)</c:v>
                </c:pt>
                <c:pt idx="7">
                  <c:v>Pennsylvania: Sandy (2012)</c:v>
                </c:pt>
                <c:pt idx="8">
                  <c:v>Florida: Charley (2004)</c:v>
                </c:pt>
                <c:pt idx="9">
                  <c:v>New York: Sandy (2012)</c:v>
                </c:pt>
                <c:pt idx="10">
                  <c:v>Texas: Ike (2008)</c:v>
                </c:pt>
                <c:pt idx="11">
                  <c:v>New Jersey: Sandy (2012)</c:v>
                </c:pt>
                <c:pt idx="12">
                  <c:v>Florida: Wilma (2005)</c:v>
                </c:pt>
                <c:pt idx="13">
                  <c:v>Florida: Frances (2004)</c:v>
                </c:pt>
              </c:strCache>
            </c:strRef>
          </c:cat>
          <c:val>
            <c:numRef>
              <c:f>Sheet1!$B$2:$O$2</c:f>
              <c:numCache>
                <c:formatCode>0.00%</c:formatCode>
                <c:ptCount val="14"/>
                <c:pt idx="0">
                  <c:v>0.63</c:v>
                </c:pt>
                <c:pt idx="1">
                  <c:v>0.78</c:v>
                </c:pt>
                <c:pt idx="2">
                  <c:v>0.81</c:v>
                </c:pt>
                <c:pt idx="3">
                  <c:v>0.91</c:v>
                </c:pt>
                <c:pt idx="4">
                  <c:v>0.94</c:v>
                </c:pt>
                <c:pt idx="5">
                  <c:v>1</c:v>
                </c:pt>
                <c:pt idx="6">
                  <c:v>1.07</c:v>
                </c:pt>
                <c:pt idx="7">
                  <c:v>1.27</c:v>
                </c:pt>
                <c:pt idx="8">
                  <c:v>1.6</c:v>
                </c:pt>
                <c:pt idx="9">
                  <c:v>2.1</c:v>
                </c:pt>
                <c:pt idx="10">
                  <c:v>2.4700000000000002</c:v>
                </c:pt>
                <c:pt idx="11">
                  <c:v>2.62</c:v>
                </c:pt>
                <c:pt idx="12">
                  <c:v>3.25</c:v>
                </c:pt>
                <c:pt idx="1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20-4EF8-B2D1-C32A7A4AE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2"/>
        <c:axId val="340528128"/>
        <c:axId val="118649920"/>
      </c:barChart>
      <c:catAx>
        <c:axId val="340528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649920"/>
        <c:crosses val="autoZero"/>
        <c:auto val="0"/>
        <c:lblAlgn val="ctr"/>
        <c:lblOffset val="100"/>
        <c:noMultiLvlLbl val="0"/>
      </c:catAx>
      <c:valAx>
        <c:axId val="118649920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4052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775768982832592E-2"/>
          <c:y val="4.7876946593203504E-2"/>
          <c:w val="0.95480756726371252"/>
          <c:h val="0.737738106278747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diamond"/>
            <c:size val="16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Sheet1!$B$1:$AE$1</c:f>
              <c:strCache>
                <c:ptCount val="30"/>
                <c:pt idx="0">
                  <c:v>87</c:v>
                </c:pt>
                <c:pt idx="1">
                  <c:v>88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92</c:v>
                </c:pt>
                <c:pt idx="6">
                  <c:v>93</c:v>
                </c:pt>
                <c:pt idx="7">
                  <c:v>94</c:v>
                </c:pt>
                <c:pt idx="8">
                  <c:v>95</c:v>
                </c:pt>
                <c:pt idx="9">
                  <c:v>96</c:v>
                </c:pt>
                <c:pt idx="10">
                  <c:v>97</c:v>
                </c:pt>
                <c:pt idx="11">
                  <c:v>98</c:v>
                </c:pt>
                <c:pt idx="12">
                  <c:v>99</c:v>
                </c:pt>
                <c:pt idx="13">
                  <c:v>00</c:v>
                </c:pt>
                <c:pt idx="14">
                  <c:v>01</c:v>
                </c:pt>
                <c:pt idx="15">
                  <c:v>02</c:v>
                </c:pt>
                <c:pt idx="16">
                  <c:v>03</c:v>
                </c:pt>
                <c:pt idx="17">
                  <c:v>04</c:v>
                </c:pt>
                <c:pt idx="18">
                  <c:v>05</c:v>
                </c:pt>
                <c:pt idx="19">
                  <c:v>06</c:v>
                </c:pt>
                <c:pt idx="20">
                  <c:v>07</c:v>
                </c:pt>
                <c:pt idx="21">
                  <c:v>08</c:v>
                </c:pt>
                <c:pt idx="22">
                  <c:v>09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13</c:v>
                </c:pt>
                <c:pt idx="27">
                  <c:v>14</c:v>
                </c:pt>
                <c:pt idx="28">
                  <c:v>15</c:v>
                </c:pt>
                <c:pt idx="29">
                  <c:v>16*</c:v>
                </c:pt>
              </c:strCache>
            </c:strRef>
          </c:cat>
          <c:val>
            <c:numRef>
              <c:f>Sheet1!$B$2:$AE$2</c:f>
              <c:numCache>
                <c:formatCode>0.00%</c:formatCode>
                <c:ptCount val="30"/>
                <c:pt idx="0">
                  <c:v>0.17299999999999999</c:v>
                </c:pt>
                <c:pt idx="1">
                  <c:v>0.14099999999999999</c:v>
                </c:pt>
                <c:pt idx="2">
                  <c:v>0.105</c:v>
                </c:pt>
                <c:pt idx="3">
                  <c:v>8.7999999999999995E-2</c:v>
                </c:pt>
                <c:pt idx="4">
                  <c:v>9.6000000000000002E-2</c:v>
                </c:pt>
                <c:pt idx="5">
                  <c:v>4.4999999999999998E-2</c:v>
                </c:pt>
                <c:pt idx="6">
                  <c:v>0.11</c:v>
                </c:pt>
                <c:pt idx="7">
                  <c:v>5.6000000000000001E-2</c:v>
                </c:pt>
                <c:pt idx="8">
                  <c:v>8.6999999999999994E-2</c:v>
                </c:pt>
                <c:pt idx="9">
                  <c:v>9.2999999999999999E-2</c:v>
                </c:pt>
                <c:pt idx="10">
                  <c:v>0.11600000000000001</c:v>
                </c:pt>
                <c:pt idx="11">
                  <c:v>8.5000000000000006E-2</c:v>
                </c:pt>
                <c:pt idx="12">
                  <c:v>0.06</c:v>
                </c:pt>
                <c:pt idx="13">
                  <c:v>5.8999999999999997E-2</c:v>
                </c:pt>
                <c:pt idx="14">
                  <c:v>-1.2E-2</c:v>
                </c:pt>
                <c:pt idx="15">
                  <c:v>2.1999999999999999E-2</c:v>
                </c:pt>
                <c:pt idx="16">
                  <c:v>8.8999999999999996E-2</c:v>
                </c:pt>
                <c:pt idx="17">
                  <c:v>9.4E-2</c:v>
                </c:pt>
                <c:pt idx="18">
                  <c:v>9.6000000000000002E-2</c:v>
                </c:pt>
                <c:pt idx="19">
                  <c:v>0.122</c:v>
                </c:pt>
                <c:pt idx="20">
                  <c:v>0.123</c:v>
                </c:pt>
                <c:pt idx="21">
                  <c:v>4.3999999999999997E-2</c:v>
                </c:pt>
                <c:pt idx="22">
                  <c:v>7.3999999999999996E-2</c:v>
                </c:pt>
                <c:pt idx="23">
                  <c:v>7.5999999999999998E-2</c:v>
                </c:pt>
                <c:pt idx="24">
                  <c:v>4.5999999999999999E-2</c:v>
                </c:pt>
                <c:pt idx="25">
                  <c:v>6.2E-2</c:v>
                </c:pt>
                <c:pt idx="26">
                  <c:v>9.8000000000000004E-2</c:v>
                </c:pt>
                <c:pt idx="27">
                  <c:v>8.4000000000000005E-2</c:v>
                </c:pt>
                <c:pt idx="28">
                  <c:v>8.4000000000000005E-2</c:v>
                </c:pt>
                <c:pt idx="29">
                  <c:v>7.9000000000000001E-2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C0-47AF-B890-8AE4C0D9C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74912"/>
        <c:axId val="45500096"/>
      </c:lineChart>
      <c:catAx>
        <c:axId val="7197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5500096"/>
        <c:crosses val="autoZero"/>
        <c:auto val="1"/>
        <c:lblAlgn val="ctr"/>
        <c:lblOffset val="100"/>
        <c:noMultiLvlLbl val="0"/>
      </c:catAx>
      <c:valAx>
        <c:axId val="45500096"/>
        <c:scaling>
          <c:orientation val="minMax"/>
          <c:max val="0.2"/>
          <c:min val="-0.05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1974912"/>
        <c:crosses val="autoZero"/>
        <c:crossBetween val="between"/>
        <c:majorUnit val="0.05"/>
        <c:minorUnit val="1.0000000000000002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2194980168912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Data Breaches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6F-4D04-A5DB-B75F03154F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6F-4D04-A5DB-B75F03154FF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6F-4D04-A5DB-B75F03154F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6F-4D04-A5DB-B75F03154FF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6F-4D04-A5DB-B75F03154F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6F-4D04-A5DB-B75F03154FF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6F-4D04-A5DB-B75F03154FF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6F-4D04-A5DB-B75F03154FF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6F-4D04-A5DB-B75F03154FF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6F-4D04-A5DB-B75F03154FF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6F-4D04-A5DB-B75F03154FF3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6F-4D04-A5DB-B75F03154FF3}"/>
              </c:ext>
            </c:extLst>
          </c:dPt>
          <c:dLbls>
            <c:dLbl>
              <c:idx val="1"/>
              <c:layout>
                <c:manualLayout>
                  <c:x val="-1.9025738378420014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6F-4D04-A5DB-B75F03154FF3}"/>
                </c:ext>
              </c:extLst>
            </c:dLbl>
            <c:dLbl>
              <c:idx val="2"/>
              <c:layout>
                <c:manualLayout>
                  <c:x val="1.9734997535530176E-2"/>
                  <c:y val="-1.578829070743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F-4D04-A5DB-B75F03154FF3}"/>
                </c:ext>
              </c:extLst>
            </c:dLbl>
            <c:dLbl>
              <c:idx val="7"/>
              <c:layout>
                <c:manualLayout>
                  <c:x val="9.512869189209919E-4"/>
                  <c:y val="-7.7669374439304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F-4D04-A5DB-B75F03154FF3}"/>
                </c:ext>
              </c:extLst>
            </c:dLbl>
            <c:dLbl>
              <c:idx val="8"/>
              <c:layout>
                <c:manualLayout>
                  <c:x val="3.8051476756839676E-3"/>
                  <c:y val="4.031104722965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F-4D04-A5DB-B75F03154FF3}"/>
                </c:ext>
              </c:extLst>
            </c:dLbl>
            <c:dLbl>
              <c:idx val="9"/>
              <c:layout>
                <c:manualLayout>
                  <c:x val="-1.9025738378419838E-3"/>
                  <c:y val="-2.608663948110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F-4D04-A5DB-B75F03154FF3}"/>
                </c:ext>
              </c:extLst>
            </c:dLbl>
            <c:dLbl>
              <c:idx val="13"/>
              <c:layout>
                <c:manualLayout>
                  <c:x val="-6.9760234844686938E-17"/>
                  <c:y val="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6F-4D04-A5DB-B75F03154FF3}"/>
                </c:ext>
              </c:extLst>
            </c:dLbl>
            <c:dLbl>
              <c:idx val="14"/>
              <c:layout>
                <c:manualLayout>
                  <c:x val="4.7564345946048206E-3"/>
                  <c:y val="-1.63041496756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6F-4D04-A5DB-B75F03154FF3}"/>
                </c:ext>
              </c:extLst>
            </c:dLbl>
            <c:dLbl>
              <c:idx val="16"/>
              <c:layout>
                <c:manualLayout>
                  <c:x val="0"/>
                  <c:y val="-2.282580954596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6F-4D04-A5DB-B75F03154FF3}"/>
                </c:ext>
              </c:extLst>
            </c:dLbl>
            <c:dLbl>
              <c:idx val="18"/>
              <c:layout>
                <c:manualLayout>
                  <c:x val="-1.9025738378419838E-3"/>
                  <c:y val="-3.260829935137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6F-4D04-A5DB-B75F03154FF3}"/>
                </c:ext>
              </c:extLst>
            </c:dLbl>
            <c:dLbl>
              <c:idx val="19"/>
              <c:layout>
                <c:manualLayout>
                  <c:x val="7.6102953513679352E-3"/>
                  <c:y val="-6.5216598702754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6F-4D04-A5DB-B75F03154FF3}"/>
                </c:ext>
              </c:extLst>
            </c:dLbl>
            <c:dLbl>
              <c:idx val="20"/>
              <c:layout>
                <c:manualLayout>
                  <c:x val="9.512869189209919E-4"/>
                  <c:y val="-3.91299592216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6F-4D04-A5DB-B75F03154FF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157</c:v>
                </c:pt>
                <c:pt idx="1">
                  <c:v>321</c:v>
                </c:pt>
                <c:pt idx="2">
                  <c:v>446</c:v>
                </c:pt>
                <c:pt idx="3">
                  <c:v>656</c:v>
                </c:pt>
                <c:pt idx="4">
                  <c:v>498</c:v>
                </c:pt>
                <c:pt idx="5">
                  <c:v>662</c:v>
                </c:pt>
                <c:pt idx="6">
                  <c:v>419</c:v>
                </c:pt>
                <c:pt idx="7">
                  <c:v>470</c:v>
                </c:pt>
                <c:pt idx="8" formatCode="&quot;$&quot;#,##0_);[Red]\(&quot;$&quot;#,##0\)">
                  <c:v>614</c:v>
                </c:pt>
                <c:pt idx="9" formatCode="&quot;$&quot;#,##0_);[Red]\(&quot;$&quot;#,##0\)">
                  <c:v>783</c:v>
                </c:pt>
                <c:pt idx="10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C6F-4D04-A5DB-B75F0315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31216640"/>
        <c:axId val="11871027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# Records Exposed (Millions)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triangle"/>
            <c:size val="12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3.1012138984404615E-2"/>
                  <c:y val="-6.315316282973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6F-4D04-A5DB-B75F03154FF3}"/>
                </c:ext>
              </c:extLst>
            </c:dLbl>
            <c:dLbl>
              <c:idx val="2"/>
              <c:layout>
                <c:manualLayout>
                  <c:x val="-3.477118613402938E-2"/>
                  <c:y val="-7.262613725419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6F-4D04-A5DB-B75F03154FF3}"/>
                </c:ext>
              </c:extLst>
            </c:dLbl>
            <c:dLbl>
              <c:idx val="3"/>
              <c:layout>
                <c:manualLayout>
                  <c:x val="5.6385707244372028E-3"/>
                  <c:y val="1.578829070743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6F-4D04-A5DB-B75F03154FF3}"/>
                </c:ext>
              </c:extLst>
            </c:dLbl>
            <c:dLbl>
              <c:idx val="5"/>
              <c:layout>
                <c:manualLayout>
                  <c:x val="-9.3976178740626942E-4"/>
                  <c:y val="-5.368018840527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6F-4D04-A5DB-B75F03154FF3}"/>
                </c:ext>
              </c:extLst>
            </c:dLbl>
            <c:dLbl>
              <c:idx val="6"/>
              <c:layout>
                <c:manualLayout>
                  <c:x val="3.7590471496247329E-3"/>
                  <c:y val="-3.789189769784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6F-4D04-A5DB-B75F03154FF3}"/>
                </c:ext>
              </c:extLst>
            </c:dLbl>
            <c:dLbl>
              <c:idx val="8"/>
              <c:layout>
                <c:manualLayout>
                  <c:x val="9.3976178740620047E-4"/>
                  <c:y val="-3.473423955635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6F-4D04-A5DB-B75F03154FF3}"/>
                </c:ext>
              </c:extLst>
            </c:dLbl>
            <c:dLbl>
              <c:idx val="9"/>
              <c:layout>
                <c:manualLayout>
                  <c:x val="9.3976178740620047E-4"/>
                  <c:y val="2.526126513189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6F-4D04-A5DB-B75F03154FF3}"/>
                </c:ext>
              </c:extLst>
            </c:dLbl>
            <c:dLbl>
              <c:idx val="10"/>
              <c:layout>
                <c:manualLayout>
                  <c:x val="-5.6385707244372028E-3"/>
                  <c:y val="-3.789189769784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6F-4D04-A5DB-B75F03154FF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Sheet1!$B$3:$L$3</c:f>
              <c:numCache>
                <c:formatCode>0.00%</c:formatCode>
                <c:ptCount val="11"/>
                <c:pt idx="0">
                  <c:v>66.900000000000006</c:v>
                </c:pt>
                <c:pt idx="1">
                  <c:v>19.100000000000001</c:v>
                </c:pt>
                <c:pt idx="2">
                  <c:v>127.7</c:v>
                </c:pt>
                <c:pt idx="3">
                  <c:v>35.700000000000003</c:v>
                </c:pt>
                <c:pt idx="4">
                  <c:v>222.5</c:v>
                </c:pt>
                <c:pt idx="5">
                  <c:v>16.2</c:v>
                </c:pt>
                <c:pt idx="6">
                  <c:v>22.9</c:v>
                </c:pt>
                <c:pt idx="7">
                  <c:v>17.5</c:v>
                </c:pt>
                <c:pt idx="8">
                  <c:v>92</c:v>
                </c:pt>
                <c:pt idx="9">
                  <c:v>85.6</c:v>
                </c:pt>
                <c:pt idx="10" formatCode="General">
                  <c:v>177.86600000000001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BC6F-4D04-A5DB-B75F03154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218176"/>
        <c:axId val="223009536"/>
      </c:lineChart>
      <c:catAx>
        <c:axId val="231216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710272"/>
        <c:crosses val="autoZero"/>
        <c:auto val="1"/>
        <c:lblAlgn val="ctr"/>
        <c:lblOffset val="100"/>
        <c:noMultiLvlLbl val="0"/>
      </c:catAx>
      <c:valAx>
        <c:axId val="118710272"/>
        <c:scaling>
          <c:orientation val="minMax"/>
          <c:max val="800"/>
          <c:min val="10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31216640"/>
        <c:crosses val="autoZero"/>
        <c:crossBetween val="between"/>
        <c:majorUnit val="100"/>
      </c:valAx>
      <c:valAx>
        <c:axId val="223009536"/>
        <c:scaling>
          <c:orientation val="minMax"/>
          <c:max val="225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31218176"/>
        <c:crosses val="max"/>
        <c:crossBetween val="between"/>
        <c:majorUnit val="20"/>
      </c:valAx>
      <c:catAx>
        <c:axId val="23121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00953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626694133363143"/>
          <c:y val="0.88521937519144855"/>
          <c:w val="0.34746604333574588"/>
          <c:h val="6.7415752686247124E-2"/>
        </c:manualLayout>
      </c:layout>
      <c:overlay val="0"/>
      <c:txPr>
        <a:bodyPr/>
        <a:lstStyle/>
        <a:p>
          <a:pPr>
            <a:defRPr sz="1400" baseline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64690732629617"/>
          <c:y val="4.8250301569199905E-2"/>
          <c:w val="0.67539955317708489"/>
          <c:h val="0.95156031910973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Take-up rate 2014*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CB-4189-BE98-BFC3E4A3E42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CB-4189-BE98-BFC3E4A3E42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EACB-4189-BE98-BFC3E4A3E428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ACB-4189-BE98-BFC3E4A3E428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ACB-4189-BE98-BFC3E4A3E42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Manufacturing</c:v>
                </c:pt>
                <c:pt idx="1">
                  <c:v>Communications, Media and Tech</c:v>
                </c:pt>
                <c:pt idx="2">
                  <c:v>Retail/Wholesale</c:v>
                </c:pt>
                <c:pt idx="3">
                  <c:v>Power and Utilities</c:v>
                </c:pt>
                <c:pt idx="4">
                  <c:v>Financial Institutions</c:v>
                </c:pt>
                <c:pt idx="5">
                  <c:v>Services</c:v>
                </c:pt>
                <c:pt idx="6">
                  <c:v>Hospitality and Gaming</c:v>
                </c:pt>
                <c:pt idx="7">
                  <c:v>Education</c:v>
                </c:pt>
                <c:pt idx="8">
                  <c:v>Health Care</c:v>
                </c:pt>
                <c:pt idx="9">
                  <c:v>All Industries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0.08</c:v>
                </c:pt>
                <c:pt idx="1">
                  <c:v>0.12</c:v>
                </c:pt>
                <c:pt idx="2">
                  <c:v>0.18</c:v>
                </c:pt>
                <c:pt idx="3" formatCode="0.00%">
                  <c:v>0.21</c:v>
                </c:pt>
                <c:pt idx="4" formatCode="0.00%">
                  <c:v>0.21</c:v>
                </c:pt>
                <c:pt idx="5" formatCode="0.00%">
                  <c:v>0.22</c:v>
                </c:pt>
                <c:pt idx="6" formatCode="0.00%">
                  <c:v>0.26</c:v>
                </c:pt>
                <c:pt idx="7" formatCode="0.00%">
                  <c:v>0.32</c:v>
                </c:pt>
                <c:pt idx="8" formatCode="0.00%">
                  <c:v>0.5</c:v>
                </c:pt>
                <c:pt idx="9" formatCode="0.0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CB-4189-BE98-BFC3E4A3E4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Take-up rate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2525633165825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CB-4189-BE98-BFC3E4A3E428}"/>
                </c:ext>
              </c:extLst>
            </c:dLbl>
            <c:dLbl>
              <c:idx val="1"/>
              <c:layout>
                <c:manualLayout>
                  <c:x val="-9.3446810627249074E-4"/>
                  <c:y val="-1.0020506532660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CB-4189-BE98-BFC3E4A3E428}"/>
                </c:ext>
              </c:extLst>
            </c:dLbl>
            <c:dLbl>
              <c:idx val="2"/>
              <c:layout>
                <c:manualLayout>
                  <c:x val="-3.7378724250897574E-3"/>
                  <c:y val="-1.2525633165825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CB-4189-BE98-BFC3E4A3E428}"/>
                </c:ext>
              </c:extLst>
            </c:dLbl>
            <c:dLbl>
              <c:idx val="3"/>
              <c:layout>
                <c:manualLayout>
                  <c:x val="-1.8689362125448444E-3"/>
                  <c:y val="-1.2525633165825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CB-4189-BE98-BFC3E4A3E428}"/>
                </c:ext>
              </c:extLst>
            </c:dLbl>
            <c:dLbl>
              <c:idx val="4"/>
              <c:layout>
                <c:manualLayout>
                  <c:x val="-1.8689362125448444E-3"/>
                  <c:y val="-1.0020506532660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CB-4189-BE98-BFC3E4A3E428}"/>
                </c:ext>
              </c:extLst>
            </c:dLbl>
            <c:dLbl>
              <c:idx val="5"/>
              <c:layout>
                <c:manualLayout>
                  <c:x val="0"/>
                  <c:y val="-1.2525633165825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CB-4189-BE98-BFC3E4A3E428}"/>
                </c:ext>
              </c:extLst>
            </c:dLbl>
            <c:dLbl>
              <c:idx val="6"/>
              <c:layout>
                <c:manualLayout>
                  <c:x val="0"/>
                  <c:y val="-1.2525633165825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CB-4189-BE98-BFC3E4A3E428}"/>
                </c:ext>
              </c:extLst>
            </c:dLbl>
            <c:dLbl>
              <c:idx val="7"/>
              <c:layout>
                <c:manualLayout>
                  <c:x val="-9.3446810627242222E-4"/>
                  <c:y val="-7.5153798994951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CB-4189-BE98-BFC3E4A3E428}"/>
                </c:ext>
              </c:extLst>
            </c:dLbl>
            <c:dLbl>
              <c:idx val="8"/>
              <c:layout>
                <c:manualLayout>
                  <c:x val="-6.8526869498400215E-17"/>
                  <c:y val="-1.2525633165825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CB-4189-BE98-BFC3E4A3E428}"/>
                </c:ext>
              </c:extLst>
            </c:dLbl>
            <c:dLbl>
              <c:idx val="9"/>
              <c:layout>
                <c:manualLayout>
                  <c:x val="9.3446810627242222E-4"/>
                  <c:y val="-1.0020506532660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CB-4189-BE98-BFC3E4A3E42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Manufacturing</c:v>
                </c:pt>
                <c:pt idx="1">
                  <c:v>Communications, Media and Tech</c:v>
                </c:pt>
                <c:pt idx="2">
                  <c:v>Retail/Wholesale</c:v>
                </c:pt>
                <c:pt idx="3">
                  <c:v>Power and Utilities</c:v>
                </c:pt>
                <c:pt idx="4">
                  <c:v>Financial Institutions</c:v>
                </c:pt>
                <c:pt idx="5">
                  <c:v>Services</c:v>
                </c:pt>
                <c:pt idx="6">
                  <c:v>Hospitality and Gaming</c:v>
                </c:pt>
                <c:pt idx="7">
                  <c:v>Education</c:v>
                </c:pt>
                <c:pt idx="8">
                  <c:v>Health Care</c:v>
                </c:pt>
                <c:pt idx="9">
                  <c:v>All Industries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0.06</c:v>
                </c:pt>
                <c:pt idx="1">
                  <c:v>0.11</c:v>
                </c:pt>
                <c:pt idx="2" formatCode="0.00%">
                  <c:v>0.13</c:v>
                </c:pt>
                <c:pt idx="3" formatCode="0.00%">
                  <c:v>0.14000000000000001</c:v>
                </c:pt>
                <c:pt idx="4" formatCode="0.00%">
                  <c:v>0.17</c:v>
                </c:pt>
                <c:pt idx="5" formatCode="0.00%">
                  <c:v>0.17</c:v>
                </c:pt>
                <c:pt idx="6" formatCode="0.00%">
                  <c:v>0.16</c:v>
                </c:pt>
                <c:pt idx="7" formatCode="0.00%">
                  <c:v>0.22</c:v>
                </c:pt>
                <c:pt idx="8" formatCode="0.00%">
                  <c:v>0.45</c:v>
                </c:pt>
                <c:pt idx="9" formatCode="0.0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CB-4189-BE98-BFC3E4A3E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66241024"/>
        <c:axId val="118713152"/>
      </c:barChart>
      <c:catAx>
        <c:axId val="266241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713152"/>
        <c:crosses val="autoZero"/>
        <c:auto val="1"/>
        <c:lblAlgn val="ctr"/>
        <c:lblOffset val="100"/>
        <c:noMultiLvlLbl val="0"/>
      </c:catAx>
      <c:valAx>
        <c:axId val="118713152"/>
        <c:scaling>
          <c:orientation val="minMax"/>
          <c:max val="1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266241024"/>
        <c:crosses val="autoZero"/>
        <c:crossBetween val="between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25648552137324"/>
          <c:y val="0.37649754968401844"/>
          <c:w val="0.16368989521375002"/>
          <c:h val="0.20245881137856131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64690732629617"/>
          <c:y val="4.8250301569199905E-2"/>
          <c:w val="0.67539955317708489"/>
          <c:h val="0.95156031910973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Growth Rate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A3-4170-B22F-814309358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A3-4170-B22F-81430935894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39A3-4170-B22F-814309358946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9A3-4170-B22F-814309358946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9A3-4170-B22F-8143093589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Manufacturing</c:v>
                </c:pt>
                <c:pt idx="1">
                  <c:v>Communications, Media and Tech</c:v>
                </c:pt>
                <c:pt idx="2">
                  <c:v>Retail/Wholesale</c:v>
                </c:pt>
                <c:pt idx="3">
                  <c:v>Power and Utilities</c:v>
                </c:pt>
                <c:pt idx="4">
                  <c:v>Financial Institutions</c:v>
                </c:pt>
                <c:pt idx="5">
                  <c:v>Services</c:v>
                </c:pt>
                <c:pt idx="6">
                  <c:v>Hospitality and Gaming</c:v>
                </c:pt>
                <c:pt idx="7">
                  <c:v>Education</c:v>
                </c:pt>
                <c:pt idx="8">
                  <c:v>Health Care</c:v>
                </c:pt>
                <c:pt idx="9">
                  <c:v>All Industries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0.63</c:v>
                </c:pt>
                <c:pt idx="1">
                  <c:v>0.41</c:v>
                </c:pt>
                <c:pt idx="2">
                  <c:v>0.3</c:v>
                </c:pt>
                <c:pt idx="3" formatCode="0.00%">
                  <c:v>0.28000000000000003</c:v>
                </c:pt>
                <c:pt idx="4" formatCode="0.00%">
                  <c:v>0.28000000000000003</c:v>
                </c:pt>
                <c:pt idx="5" formatCode="0.00%">
                  <c:v>0.13</c:v>
                </c:pt>
                <c:pt idx="6" formatCode="0.00%">
                  <c:v>0.15</c:v>
                </c:pt>
                <c:pt idx="7" formatCode="0.00%">
                  <c:v>0.37</c:v>
                </c:pt>
                <c:pt idx="8" formatCode="0.00%">
                  <c:v>0.06</c:v>
                </c:pt>
                <c:pt idx="9" formatCode="0.00%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A3-4170-B22F-814309358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03697920"/>
        <c:axId val="118715456"/>
      </c:barChart>
      <c:catAx>
        <c:axId val="303697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715456"/>
        <c:crosses val="autoZero"/>
        <c:auto val="1"/>
        <c:lblAlgn val="ctr"/>
        <c:lblOffset val="100"/>
        <c:noMultiLvlLbl val="0"/>
      </c:catAx>
      <c:valAx>
        <c:axId val="118715456"/>
        <c:scaling>
          <c:orientation val="minMax"/>
          <c:max val="1"/>
          <c:min val="0"/>
        </c:scaling>
        <c:delete val="1"/>
        <c:axPos val="b"/>
        <c:numFmt formatCode="0%" sourceLinked="0"/>
        <c:majorTickMark val="none"/>
        <c:minorTickMark val="none"/>
        <c:tickLblPos val="nextTo"/>
        <c:crossAx val="3036979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4343157300085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2014 Limits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F9-4812-93DC-6DD8D706AB1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F9-4812-93DC-6DD8D706AB1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F9-4812-93DC-6DD8D706AB1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All Industries</c:v>
                </c:pt>
                <c:pt idx="1">
                  <c:v>Comms, Media &amp; Technology</c:v>
                </c:pt>
                <c:pt idx="2">
                  <c:v>Education</c:v>
                </c:pt>
                <c:pt idx="3">
                  <c:v>Financial Institutions</c:v>
                </c:pt>
                <c:pt idx="4">
                  <c:v>Health Care</c:v>
                </c:pt>
                <c:pt idx="5">
                  <c:v>Hospitality &amp; Gaming</c:v>
                </c:pt>
                <c:pt idx="6">
                  <c:v>Manufacturing</c:v>
                </c:pt>
                <c:pt idx="7">
                  <c:v>Power and Utilities</c:v>
                </c:pt>
                <c:pt idx="8">
                  <c:v>Retail/Wholesale</c:v>
                </c:pt>
                <c:pt idx="9">
                  <c:v>Services</c:v>
                </c:pt>
              </c:strCache>
            </c:strRef>
          </c:cat>
          <c:val>
            <c:numRef>
              <c:f>Sheet1!$B$2:$K$2</c:f>
              <c:numCache>
                <c:formatCode>"$"#,##0.00_);[Red]\("$"#,##0.00\)</c:formatCode>
                <c:ptCount val="10"/>
                <c:pt idx="0">
                  <c:v>14.7</c:v>
                </c:pt>
                <c:pt idx="1">
                  <c:v>39</c:v>
                </c:pt>
                <c:pt idx="2">
                  <c:v>4</c:v>
                </c:pt>
                <c:pt idx="3">
                  <c:v>25.1</c:v>
                </c:pt>
                <c:pt idx="4">
                  <c:v>11</c:v>
                </c:pt>
                <c:pt idx="5">
                  <c:v>12.6</c:v>
                </c:pt>
                <c:pt idx="6">
                  <c:v>12.6</c:v>
                </c:pt>
                <c:pt idx="7">
                  <c:v>20.399999999999999</c:v>
                </c:pt>
                <c:pt idx="8">
                  <c:v>17</c:v>
                </c:pt>
                <c:pt idx="9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9-4812-93DC-6DD8D706AB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Avg. 2015 Limits</c:v>
                </c:pt>
              </c:strCache>
            </c:strRef>
          </c:tx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All Industries</c:v>
                </c:pt>
                <c:pt idx="1">
                  <c:v>Comms, Media &amp; Technology</c:v>
                </c:pt>
                <c:pt idx="2">
                  <c:v>Education</c:v>
                </c:pt>
                <c:pt idx="3">
                  <c:v>Financial Institutions</c:v>
                </c:pt>
                <c:pt idx="4">
                  <c:v>Health Care</c:v>
                </c:pt>
                <c:pt idx="5">
                  <c:v>Hospitality &amp; Gaming</c:v>
                </c:pt>
                <c:pt idx="6">
                  <c:v>Manufacturing</c:v>
                </c:pt>
                <c:pt idx="7">
                  <c:v>Power and Utilities</c:v>
                </c:pt>
                <c:pt idx="8">
                  <c:v>Retail/Wholesale</c:v>
                </c:pt>
                <c:pt idx="9">
                  <c:v>Services</c:v>
                </c:pt>
              </c:strCache>
            </c:strRef>
          </c:cat>
          <c:val>
            <c:numRef>
              <c:f>Sheet1!$B$3:$K$3</c:f>
              <c:numCache>
                <c:formatCode>"$"#,##0.00_);[Red]\("$"#,##0.00\)</c:formatCode>
                <c:ptCount val="10"/>
                <c:pt idx="0">
                  <c:v>16.899999999999999</c:v>
                </c:pt>
                <c:pt idx="1">
                  <c:v>43.3</c:v>
                </c:pt>
                <c:pt idx="2">
                  <c:v>4.0999999999999996</c:v>
                </c:pt>
                <c:pt idx="3">
                  <c:v>29.7</c:v>
                </c:pt>
                <c:pt idx="4">
                  <c:v>13.1</c:v>
                </c:pt>
                <c:pt idx="5">
                  <c:v>12</c:v>
                </c:pt>
                <c:pt idx="6">
                  <c:v>24.9</c:v>
                </c:pt>
                <c:pt idx="7">
                  <c:v>24.9</c:v>
                </c:pt>
                <c:pt idx="8">
                  <c:v>15</c:v>
                </c:pt>
                <c:pt idx="9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F9-4812-93DC-6DD8D706A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03861248"/>
        <c:axId val="47068224"/>
      </c:barChart>
      <c:catAx>
        <c:axId val="30386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7068224"/>
        <c:crosses val="autoZero"/>
        <c:auto val="1"/>
        <c:lblAlgn val="ctr"/>
        <c:lblOffset val="100"/>
        <c:noMultiLvlLbl val="0"/>
      </c:catAx>
      <c:valAx>
        <c:axId val="47068224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03861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130140830706485"/>
          <c:y val="0.9121550980772174"/>
          <c:w val="0.25630027511125131"/>
          <c:h val="6.4865045901737389E-2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4343157300085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2014 Limits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6D-48C2-B8F5-D81700D9115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6D-48C2-B8F5-D81700D9115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6D-48C2-B8F5-D81700D9115D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All Industries</c:v>
                </c:pt>
                <c:pt idx="1">
                  <c:v>Comms, Media &amp; Technology</c:v>
                </c:pt>
                <c:pt idx="2">
                  <c:v>Education</c:v>
                </c:pt>
                <c:pt idx="3">
                  <c:v>Financial Institutions</c:v>
                </c:pt>
                <c:pt idx="4">
                  <c:v>Health Care</c:v>
                </c:pt>
                <c:pt idx="5">
                  <c:v>Hospitality &amp; Gaming</c:v>
                </c:pt>
                <c:pt idx="6">
                  <c:v>Manufacturing</c:v>
                </c:pt>
                <c:pt idx="7">
                  <c:v>Power and Utilities</c:v>
                </c:pt>
                <c:pt idx="8">
                  <c:v>Retail/Wholesale</c:v>
                </c:pt>
                <c:pt idx="9">
                  <c:v>Services</c:v>
                </c:pt>
              </c:strCache>
            </c:strRef>
          </c:cat>
          <c:val>
            <c:numRef>
              <c:f>Sheet1!$B$2:$K$2</c:f>
              <c:numCache>
                <c:formatCode>"$"#,##0.00_);[Red]\("$"#,##0.00\)</c:formatCode>
                <c:ptCount val="10"/>
                <c:pt idx="0">
                  <c:v>34.200000000000003</c:v>
                </c:pt>
                <c:pt idx="1">
                  <c:v>86.4</c:v>
                </c:pt>
                <c:pt idx="2">
                  <c:v>8.1999999999999993</c:v>
                </c:pt>
                <c:pt idx="3">
                  <c:v>51.8</c:v>
                </c:pt>
                <c:pt idx="4">
                  <c:v>22.9</c:v>
                </c:pt>
                <c:pt idx="5">
                  <c:v>27.3</c:v>
                </c:pt>
                <c:pt idx="6">
                  <c:v>20</c:v>
                </c:pt>
                <c:pt idx="7">
                  <c:v>30.8</c:v>
                </c:pt>
                <c:pt idx="8">
                  <c:v>26.5</c:v>
                </c:pt>
                <c:pt idx="9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6D-48C2-B8F5-D81700D911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Avg. 2015 Limits</c:v>
                </c:pt>
              </c:strCache>
            </c:strRef>
          </c:tx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All Industries</c:v>
                </c:pt>
                <c:pt idx="1">
                  <c:v>Comms, Media &amp; Technology</c:v>
                </c:pt>
                <c:pt idx="2">
                  <c:v>Education</c:v>
                </c:pt>
                <c:pt idx="3">
                  <c:v>Financial Institutions</c:v>
                </c:pt>
                <c:pt idx="4">
                  <c:v>Health Care</c:v>
                </c:pt>
                <c:pt idx="5">
                  <c:v>Hospitality &amp; Gaming</c:v>
                </c:pt>
                <c:pt idx="6">
                  <c:v>Manufacturing</c:v>
                </c:pt>
                <c:pt idx="7">
                  <c:v>Power and Utilities</c:v>
                </c:pt>
                <c:pt idx="8">
                  <c:v>Retail/Wholesale</c:v>
                </c:pt>
                <c:pt idx="9">
                  <c:v>Services</c:v>
                </c:pt>
              </c:strCache>
            </c:strRef>
          </c:cat>
          <c:val>
            <c:numRef>
              <c:f>Sheet1!$B$3:$K$3</c:f>
              <c:numCache>
                <c:formatCode>"$"#,##0.00_);[Red]\("$"#,##0.00\)</c:formatCode>
                <c:ptCount val="10"/>
                <c:pt idx="0">
                  <c:v>39.200000000000003</c:v>
                </c:pt>
                <c:pt idx="1">
                  <c:v>56.7</c:v>
                </c:pt>
                <c:pt idx="2">
                  <c:v>10</c:v>
                </c:pt>
                <c:pt idx="3">
                  <c:v>61</c:v>
                </c:pt>
                <c:pt idx="4">
                  <c:v>27.2</c:v>
                </c:pt>
                <c:pt idx="5">
                  <c:v>27.9</c:v>
                </c:pt>
                <c:pt idx="6">
                  <c:v>19.2</c:v>
                </c:pt>
                <c:pt idx="7">
                  <c:v>37.5</c:v>
                </c:pt>
                <c:pt idx="8">
                  <c:v>29</c:v>
                </c:pt>
                <c:pt idx="9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6D-48C2-B8F5-D81700D9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721408"/>
        <c:axId val="47070528"/>
      </c:barChart>
      <c:catAx>
        <c:axId val="312721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7070528"/>
        <c:crosses val="autoZero"/>
        <c:auto val="1"/>
        <c:lblAlgn val="ctr"/>
        <c:lblOffset val="100"/>
        <c:noMultiLvlLbl val="0"/>
      </c:catAx>
      <c:valAx>
        <c:axId val="47070528"/>
        <c:scaling>
          <c:orientation val="minMax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2721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07748881429068"/>
          <c:y val="0.9121550192877006"/>
          <c:w val="0.25630027511125131"/>
          <c:h val="6.4865045901737389E-2"/>
        </c:manualLayout>
      </c:layout>
      <c:overlay val="0"/>
      <c:txPr>
        <a:bodyPr/>
        <a:lstStyle/>
        <a:p>
          <a:pPr>
            <a:defRPr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5391963777144195"/>
          <c:h val="0.737738106278746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Total Price Per Million Change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diamond"/>
            <c:size val="16"/>
            <c:spPr>
              <a:solidFill>
                <a:schemeClr val="accent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5115328654570371E-2"/>
                  <c:y val="8.276676734606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2-4012-853B-68F86DFDDE52}"/>
                </c:ext>
              </c:extLst>
            </c:dLbl>
            <c:dLbl>
              <c:idx val="1"/>
              <c:layout>
                <c:manualLayout>
                  <c:x val="-3.2414182353313593E-2"/>
                  <c:y val="4.9660060407637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B2-4012-853B-68F86DFDDE52}"/>
                </c:ext>
              </c:extLst>
            </c:dLbl>
            <c:dLbl>
              <c:idx val="2"/>
              <c:layout>
                <c:manualLayout>
                  <c:x val="-3.1513788399054887E-2"/>
                  <c:y val="5.9119119532901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B2-4012-853B-68F86DFDDE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15:Q1</c:v>
                </c:pt>
                <c:pt idx="1">
                  <c:v>15:Q2</c:v>
                </c:pt>
                <c:pt idx="2">
                  <c:v>15:Q3</c:v>
                </c:pt>
                <c:pt idx="3">
                  <c:v>15:Q4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0.20300000000000001</c:v>
                </c:pt>
                <c:pt idx="1">
                  <c:v>0.2</c:v>
                </c:pt>
                <c:pt idx="2">
                  <c:v>0.187</c:v>
                </c:pt>
                <c:pt idx="3">
                  <c:v>0.16900000000000001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1B2-4012-853B-68F86DFDDE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Primary Price Per Million Change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square"/>
            <c:size val="12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4.5019697712935548E-3"/>
                  <c:y val="-3.31067069384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B2-4012-853B-68F86DFDDE52}"/>
                </c:ext>
              </c:extLst>
            </c:dLbl>
            <c:dLbl>
              <c:idx val="1"/>
              <c:layout>
                <c:manualLayout>
                  <c:x val="0"/>
                  <c:y val="-3.31067069384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2-4012-853B-68F86DFDDE52}"/>
                </c:ext>
              </c:extLst>
            </c:dLbl>
            <c:dLbl>
              <c:idx val="2"/>
              <c:layout>
                <c:manualLayout>
                  <c:x val="-7.2031516340696879E-3"/>
                  <c:y val="-5.675435475158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B2-4012-853B-68F86DFDDE52}"/>
                </c:ext>
              </c:extLst>
            </c:dLbl>
            <c:dLbl>
              <c:idx val="3"/>
              <c:layout>
                <c:manualLayout>
                  <c:x val="-9.0039395425884304E-4"/>
                  <c:y val="-4.020100128237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2-4012-853B-68F86DFDDE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15:Q1</c:v>
                </c:pt>
                <c:pt idx="1">
                  <c:v>15:Q2</c:v>
                </c:pt>
                <c:pt idx="2">
                  <c:v>15:Q3</c:v>
                </c:pt>
                <c:pt idx="3">
                  <c:v>15:Q4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0">
                  <c:v>0.185</c:v>
                </c:pt>
                <c:pt idx="1">
                  <c:v>0.161</c:v>
                </c:pt>
                <c:pt idx="2">
                  <c:v>0.153</c:v>
                </c:pt>
                <c:pt idx="3">
                  <c:v>0.121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1B2-4012-853B-68F86DFDD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866688"/>
        <c:axId val="118716032"/>
      </c:lineChart>
      <c:catAx>
        <c:axId val="31486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8716032"/>
        <c:crosses val="autoZero"/>
        <c:auto val="1"/>
        <c:lblAlgn val="ctr"/>
        <c:lblOffset val="100"/>
        <c:noMultiLvlLbl val="0"/>
      </c:catAx>
      <c:valAx>
        <c:axId val="118716032"/>
        <c:scaling>
          <c:orientation val="minMax"/>
          <c:min val="0.1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14866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732326258130782E-2"/>
          <c:y val="0.88457694823567135"/>
          <c:w val="0.77531661431738408"/>
          <c:h val="6.6500723487681712E-2"/>
        </c:manualLayout>
      </c:layout>
      <c:overlay val="0"/>
      <c:txPr>
        <a:bodyPr/>
        <a:lstStyle/>
        <a:p>
          <a:pPr>
            <a:defRPr sz="1400" b="0" i="0" baseline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8390666605520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2-433D-9663-F405F506F58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2-433D-9663-F405F506F58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2-433D-9663-F405F506F58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2-433D-9663-F405F506F58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2-433D-9663-F405F506F58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BA2-433D-9663-F405F506F582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BA2-433D-9663-F405F506F582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BA2-433D-9663-F405F506F582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CBA2-433D-9663-F405F506F582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B-CBA2-433D-9663-F405F506F582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D-CBA2-433D-9663-F405F506F582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F-CBA2-433D-9663-F405F506F582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1-CBA2-433D-9663-F405F506F582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3-CBA2-433D-9663-F405F506F582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5-CBA2-433D-9663-F405F506F582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7-CBA2-433D-9663-F405F506F5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Sheet1!$B$1:$AX$1</c:f>
              <c:strCache>
                <c:ptCount val="48"/>
                <c:pt idx="0">
                  <c:v>   2000   </c:v>
                </c:pt>
                <c:pt idx="1">
                  <c:v>   2001   </c:v>
                </c:pt>
                <c:pt idx="2">
                  <c:v>   2002   </c:v>
                </c:pt>
                <c:pt idx="3">
                  <c:v>   2003   </c:v>
                </c:pt>
                <c:pt idx="4">
                  <c:v>   2004   </c:v>
                </c:pt>
                <c:pt idx="5">
                  <c:v>   2005   </c:v>
                </c:pt>
                <c:pt idx="6">
                  <c:v>   2006   </c:v>
                </c:pt>
                <c:pt idx="7">
                  <c:v>   2007   </c:v>
                </c:pt>
                <c:pt idx="8">
                  <c:v>08:1Q</c:v>
                </c:pt>
                <c:pt idx="9">
                  <c:v>08:2Q</c:v>
                </c:pt>
                <c:pt idx="10">
                  <c:v>08:3Q</c:v>
                </c:pt>
                <c:pt idx="11">
                  <c:v>08:4Q</c:v>
                </c:pt>
                <c:pt idx="12">
                  <c:v>09:1Q</c:v>
                </c:pt>
                <c:pt idx="13">
                  <c:v>09:2Q</c:v>
                </c:pt>
                <c:pt idx="14">
                  <c:v>09:3Q</c:v>
                </c:pt>
                <c:pt idx="15">
                  <c:v>09:4Q</c:v>
                </c:pt>
                <c:pt idx="16">
                  <c:v>10:1Q</c:v>
                </c:pt>
                <c:pt idx="17">
                  <c:v>10:2Q</c:v>
                </c:pt>
                <c:pt idx="18">
                  <c:v>10:3Q</c:v>
                </c:pt>
                <c:pt idx="19">
                  <c:v>10:4Q</c:v>
                </c:pt>
                <c:pt idx="20">
                  <c:v>11:1Q</c:v>
                </c:pt>
                <c:pt idx="21">
                  <c:v>11:2Q</c:v>
                </c:pt>
                <c:pt idx="22">
                  <c:v>11:3Q</c:v>
                </c:pt>
                <c:pt idx="23">
                  <c:v>11:4Q</c:v>
                </c:pt>
                <c:pt idx="24">
                  <c:v>12:1Q</c:v>
                </c:pt>
                <c:pt idx="25">
                  <c:v>12:2Q</c:v>
                </c:pt>
                <c:pt idx="26">
                  <c:v>12:3Q</c:v>
                </c:pt>
                <c:pt idx="27">
                  <c:v>12:4Q</c:v>
                </c:pt>
                <c:pt idx="28">
                  <c:v>13:1Q</c:v>
                </c:pt>
                <c:pt idx="29">
                  <c:v>13:2Q</c:v>
                </c:pt>
                <c:pt idx="30">
                  <c:v>13:3Q</c:v>
                </c:pt>
                <c:pt idx="31">
                  <c:v>13:4Q</c:v>
                </c:pt>
                <c:pt idx="32">
                  <c:v>14:1Q</c:v>
                </c:pt>
                <c:pt idx="33">
                  <c:v>14:2Q</c:v>
                </c:pt>
                <c:pt idx="34">
                  <c:v>14:3Q</c:v>
                </c:pt>
                <c:pt idx="35">
                  <c:v>14:4Q</c:v>
                </c:pt>
                <c:pt idx="36">
                  <c:v>15:1Q</c:v>
                </c:pt>
                <c:pt idx="37">
                  <c:v>15:2Q</c:v>
                </c:pt>
                <c:pt idx="38">
                  <c:v>15:3Q</c:v>
                </c:pt>
                <c:pt idx="39">
                  <c:v>15:4Q</c:v>
                </c:pt>
                <c:pt idx="40">
                  <c:v>16:1Q</c:v>
                </c:pt>
                <c:pt idx="41">
                  <c:v>16:2Q</c:v>
                </c:pt>
                <c:pt idx="42">
                  <c:v>16:3Q</c:v>
                </c:pt>
                <c:pt idx="43">
                  <c:v>16:4Q</c:v>
                </c:pt>
                <c:pt idx="44">
                  <c:v>17:1Q</c:v>
                </c:pt>
                <c:pt idx="45">
                  <c:v>17:2Q</c:v>
                </c:pt>
                <c:pt idx="46">
                  <c:v>17:3Q</c:v>
                </c:pt>
                <c:pt idx="47">
                  <c:v>17:4Q</c:v>
                </c:pt>
              </c:strCache>
            </c:strRef>
          </c:cat>
          <c:val>
            <c:numRef>
              <c:f>Sheet1!$B$2:$AX$2</c:f>
              <c:numCache>
                <c:formatCode>0.00%</c:formatCode>
                <c:ptCount val="49"/>
                <c:pt idx="0">
                  <c:v>4.1000000000000002E-2</c:v>
                </c:pt>
                <c:pt idx="1">
                  <c:v>1.0999999999999999E-2</c:v>
                </c:pt>
                <c:pt idx="2">
                  <c:v>1.7999999999999999E-2</c:v>
                </c:pt>
                <c:pt idx="3">
                  <c:v>2.5000000000000001E-2</c:v>
                </c:pt>
                <c:pt idx="4">
                  <c:v>3.5999999999999997E-2</c:v>
                </c:pt>
                <c:pt idx="5">
                  <c:v>3.1E-2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-1.7999999999999999E-2</c:v>
                </c:pt>
                <c:pt idx="9">
                  <c:v>1.2999999999999999E-2</c:v>
                </c:pt>
                <c:pt idx="10">
                  <c:v>-3.6999999999999998E-2</c:v>
                </c:pt>
                <c:pt idx="11">
                  <c:v>-8.8999999999999996E-2</c:v>
                </c:pt>
                <c:pt idx="12">
                  <c:v>-5.2999999999999999E-2</c:v>
                </c:pt>
                <c:pt idx="13">
                  <c:v>-3.0000000000000001E-3</c:v>
                </c:pt>
                <c:pt idx="14">
                  <c:v>1.4E-2</c:v>
                </c:pt>
                <c:pt idx="15">
                  <c:v>0.05</c:v>
                </c:pt>
                <c:pt idx="16">
                  <c:v>2.3E-2</c:v>
                </c:pt>
                <c:pt idx="17">
                  <c:v>2.1999999999999999E-2</c:v>
                </c:pt>
                <c:pt idx="18">
                  <c:v>2.5999999999999999E-2</c:v>
                </c:pt>
                <c:pt idx="19">
                  <c:v>2.4E-2</c:v>
                </c:pt>
                <c:pt idx="20">
                  <c:v>1E-3</c:v>
                </c:pt>
                <c:pt idx="21">
                  <c:v>2.5000000000000001E-2</c:v>
                </c:pt>
                <c:pt idx="22" formatCode="0.0%">
                  <c:v>1.2999999999999999E-2</c:v>
                </c:pt>
                <c:pt idx="23" formatCode="0.0%">
                  <c:v>4.1000000000000002E-2</c:v>
                </c:pt>
                <c:pt idx="24" formatCode="0.0%">
                  <c:v>0.02</c:v>
                </c:pt>
                <c:pt idx="25" formatCode="0.0%">
                  <c:v>1.2999999999999999E-2</c:v>
                </c:pt>
                <c:pt idx="26" formatCode="0.0%">
                  <c:v>3.1E-2</c:v>
                </c:pt>
                <c:pt idx="27" formatCode="0.0%">
                  <c:v>4.0000000000000001E-3</c:v>
                </c:pt>
                <c:pt idx="28" formatCode="0.0%">
                  <c:v>2.7E-2</c:v>
                </c:pt>
                <c:pt idx="29" formatCode="0.0%">
                  <c:v>1.7999999999999999E-2</c:v>
                </c:pt>
                <c:pt idx="30" formatCode="0.0%">
                  <c:v>4.4999999999999998E-2</c:v>
                </c:pt>
                <c:pt idx="31" formatCode="0.0%">
                  <c:v>3.5000000000000003E-2</c:v>
                </c:pt>
                <c:pt idx="32" formatCode="0.0%">
                  <c:v>-8.9999999999999993E-3</c:v>
                </c:pt>
                <c:pt idx="33" formatCode="0.0%">
                  <c:v>4.5999999999999999E-2</c:v>
                </c:pt>
                <c:pt idx="34" formatCode="0.0%">
                  <c:v>4.2999999999999997E-2</c:v>
                </c:pt>
                <c:pt idx="35" formatCode="0.0%">
                  <c:v>2.1000000000000001E-2</c:v>
                </c:pt>
                <c:pt idx="36" formatCode="0.0%">
                  <c:v>6.0000000000000001E-3</c:v>
                </c:pt>
                <c:pt idx="37" formatCode="0.0%">
                  <c:v>3.9E-2</c:v>
                </c:pt>
                <c:pt idx="38" formatCode="0.0%">
                  <c:v>0.02</c:v>
                </c:pt>
                <c:pt idx="39" formatCode="0.0%">
                  <c:v>1.4E-2</c:v>
                </c:pt>
                <c:pt idx="40" formatCode="0.0%">
                  <c:v>1.0999999999999999E-2</c:v>
                </c:pt>
                <c:pt idx="41" formatCode="0.0%">
                  <c:v>2.5000000000000001E-2</c:v>
                </c:pt>
                <c:pt idx="42" formatCode="0.0%">
                  <c:v>2.1999999999999999E-2</c:v>
                </c:pt>
                <c:pt idx="43" formatCode="0.0%">
                  <c:v>2.1999999999999999E-2</c:v>
                </c:pt>
                <c:pt idx="44" formatCode="0.0%">
                  <c:v>2.1999999999999999E-2</c:v>
                </c:pt>
                <c:pt idx="45" formatCode="0.0%">
                  <c:v>2.3E-2</c:v>
                </c:pt>
                <c:pt idx="46" formatCode="0.0%">
                  <c:v>2.1999999999999999E-2</c:v>
                </c:pt>
                <c:pt idx="47" formatCode="0.0%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BA2-433D-9663-F405F506F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41085696"/>
        <c:axId val="47079424"/>
      </c:barChart>
      <c:catAx>
        <c:axId val="34108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7079424"/>
        <c:crosses val="autoZero"/>
        <c:auto val="1"/>
        <c:lblAlgn val="ctr"/>
        <c:lblOffset val="100"/>
        <c:noMultiLvlLbl val="0"/>
      </c:catAx>
      <c:valAx>
        <c:axId val="47079424"/>
        <c:scaling>
          <c:orientation val="minMax"/>
          <c:min val="-0.2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108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8390666605520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UnN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67-4691-8B6D-50121E52813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67-4691-8B6D-50121E52813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67-4691-8B6D-50121E52813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67-4691-8B6D-50121E52813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67-4691-8B6D-50121E528137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67-4691-8B6D-50121E52813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B67-4691-8B6D-50121E52813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67-4691-8B6D-50121E528137}"/>
              </c:ext>
            </c:extLst>
          </c:dPt>
          <c:dPt>
            <c:idx val="41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6B67-4691-8B6D-50121E528137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B-6B67-4691-8B6D-50121E528137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D-6B67-4691-8B6D-50121E528137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F-6B67-4691-8B6D-50121E528137}"/>
              </c:ext>
            </c:extLst>
          </c:dPt>
          <c:dPt>
            <c:idx val="45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1-6B67-4691-8B6D-50121E528137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3-6B67-4691-8B6D-50121E528137}"/>
              </c:ext>
            </c:extLst>
          </c:dPt>
          <c:dPt>
            <c:idx val="47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5-6B67-4691-8B6D-50121E528137}"/>
              </c:ext>
            </c:extLst>
          </c:dPt>
          <c:dPt>
            <c:idx val="48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7-6B67-4691-8B6D-50121E52813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Sheet1!$B$1:$AW$1</c:f>
              <c:strCache>
                <c:ptCount val="48"/>
                <c:pt idx="0">
                  <c:v>06:Q1</c:v>
                </c:pt>
                <c:pt idx="1">
                  <c:v>06:Q2</c:v>
                </c:pt>
                <c:pt idx="2">
                  <c:v>06:Q3</c:v>
                </c:pt>
                <c:pt idx="3">
                  <c:v>06:Q4</c:v>
                </c:pt>
                <c:pt idx="4">
                  <c:v>07:Q1</c:v>
                </c:pt>
                <c:pt idx="5">
                  <c:v>07:Q2</c:v>
                </c:pt>
                <c:pt idx="6">
                  <c:v>07:Q3</c:v>
                </c:pt>
                <c:pt idx="7">
                  <c:v>07:Q4</c:v>
                </c:pt>
                <c:pt idx="8">
                  <c:v>08:Q1</c:v>
                </c:pt>
                <c:pt idx="9">
                  <c:v>08:Q2</c:v>
                </c:pt>
                <c:pt idx="10">
                  <c:v>08:Q3</c:v>
                </c:pt>
                <c:pt idx="11">
                  <c:v>08:Q4</c:v>
                </c:pt>
                <c:pt idx="12">
                  <c:v>09:Q1</c:v>
                </c:pt>
                <c:pt idx="13">
                  <c:v>09:Q2</c:v>
                </c:pt>
                <c:pt idx="14">
                  <c:v>09:Q3</c:v>
                </c:pt>
                <c:pt idx="15">
                  <c:v>09:Q4</c:v>
                </c:pt>
                <c:pt idx="16">
                  <c:v>10:Q1</c:v>
                </c:pt>
                <c:pt idx="17">
                  <c:v>10:Q2</c:v>
                </c:pt>
                <c:pt idx="18">
                  <c:v>10:Q3</c:v>
                </c:pt>
                <c:pt idx="19">
                  <c:v>10:Q4</c:v>
                </c:pt>
                <c:pt idx="20">
                  <c:v>11:Q1</c:v>
                </c:pt>
                <c:pt idx="21">
                  <c:v>11:Q2</c:v>
                </c:pt>
                <c:pt idx="22">
                  <c:v>11:Q3</c:v>
                </c:pt>
                <c:pt idx="23">
                  <c:v>11:Q4</c:v>
                </c:pt>
                <c:pt idx="24">
                  <c:v>12:Q1</c:v>
                </c:pt>
                <c:pt idx="25">
                  <c:v>12:Q2</c:v>
                </c:pt>
                <c:pt idx="26">
                  <c:v>12:Q3</c:v>
                </c:pt>
                <c:pt idx="27">
                  <c:v>12:Q4</c:v>
                </c:pt>
                <c:pt idx="28">
                  <c:v>13:Q1</c:v>
                </c:pt>
                <c:pt idx="29">
                  <c:v>13:Q2</c:v>
                </c:pt>
                <c:pt idx="30">
                  <c:v>13:Q3</c:v>
                </c:pt>
                <c:pt idx="31">
                  <c:v>13:Q4</c:v>
                </c:pt>
                <c:pt idx="32">
                  <c:v>14:Q1</c:v>
                </c:pt>
                <c:pt idx="33">
                  <c:v>14:Q2</c:v>
                </c:pt>
                <c:pt idx="34">
                  <c:v>14:Q3</c:v>
                </c:pt>
                <c:pt idx="35">
                  <c:v>14:Q4</c:v>
                </c:pt>
                <c:pt idx="36">
                  <c:v>15:Q1</c:v>
                </c:pt>
                <c:pt idx="37">
                  <c:v>15:Q2</c:v>
                </c:pt>
                <c:pt idx="38">
                  <c:v>15:Q3</c:v>
                </c:pt>
                <c:pt idx="39">
                  <c:v>15:Q4</c:v>
                </c:pt>
                <c:pt idx="40">
                  <c:v>16:Q1</c:v>
                </c:pt>
                <c:pt idx="41">
                  <c:v>16:Q2</c:v>
                </c:pt>
                <c:pt idx="42">
                  <c:v>16:Q3</c:v>
                </c:pt>
                <c:pt idx="43">
                  <c:v>16:Q4</c:v>
                </c:pt>
                <c:pt idx="44">
                  <c:v>17:Q1</c:v>
                </c:pt>
                <c:pt idx="45">
                  <c:v>17:Q2</c:v>
                </c:pt>
                <c:pt idx="46">
                  <c:v>17:Q3</c:v>
                </c:pt>
                <c:pt idx="47">
                  <c:v>17:Q4</c:v>
                </c:pt>
              </c:strCache>
            </c:strRef>
          </c:cat>
          <c:val>
            <c:numRef>
              <c:f>Sheet1!$B$2:$AW$2</c:f>
              <c:numCache>
                <c:formatCode>0.00%</c:formatCode>
                <c:ptCount val="48"/>
                <c:pt idx="0">
                  <c:v>4.7E-2</c:v>
                </c:pt>
                <c:pt idx="1">
                  <c:v>4.5999999999999999E-2</c:v>
                </c:pt>
                <c:pt idx="2">
                  <c:v>4.7E-2</c:v>
                </c:pt>
                <c:pt idx="3">
                  <c:v>4.4999999999999998E-2</c:v>
                </c:pt>
                <c:pt idx="4">
                  <c:v>4.4999999999999998E-2</c:v>
                </c:pt>
                <c:pt idx="5">
                  <c:v>4.4999999999999998E-2</c:v>
                </c:pt>
                <c:pt idx="6">
                  <c:v>4.5999999999999999E-2</c:v>
                </c:pt>
                <c:pt idx="7">
                  <c:v>4.8000000000000001E-2</c:v>
                </c:pt>
                <c:pt idx="8">
                  <c:v>4.9000000000000002E-2</c:v>
                </c:pt>
                <c:pt idx="9">
                  <c:v>5.3999999999999999E-2</c:v>
                </c:pt>
                <c:pt idx="10">
                  <c:v>6.0999999999999999E-2</c:v>
                </c:pt>
                <c:pt idx="11">
                  <c:v>6.9000000000000006E-2</c:v>
                </c:pt>
                <c:pt idx="12">
                  <c:v>8.1000000000000003E-2</c:v>
                </c:pt>
                <c:pt idx="13">
                  <c:v>9.2999999999999999E-2</c:v>
                </c:pt>
                <c:pt idx="14">
                  <c:v>9.6000000000000002E-2</c:v>
                </c:pt>
                <c:pt idx="15">
                  <c:v>0.1</c:v>
                </c:pt>
                <c:pt idx="16">
                  <c:v>9.7000000000000003E-2</c:v>
                </c:pt>
                <c:pt idx="17">
                  <c:v>9.6000000000000002E-2</c:v>
                </c:pt>
                <c:pt idx="18">
                  <c:v>9.6000000000000002E-2</c:v>
                </c:pt>
                <c:pt idx="19">
                  <c:v>9.6000000000000002E-2</c:v>
                </c:pt>
                <c:pt idx="20">
                  <c:v>8.8999999999999996E-2</c:v>
                </c:pt>
                <c:pt idx="21">
                  <c:v>9.0999999999999998E-2</c:v>
                </c:pt>
                <c:pt idx="22" formatCode="0.0%">
                  <c:v>9.0999999999999998E-2</c:v>
                </c:pt>
                <c:pt idx="23" formatCode="0.0%">
                  <c:v>8.6999999999999994E-2</c:v>
                </c:pt>
                <c:pt idx="24" formatCode="0.0%">
                  <c:v>8.3000000000000004E-2</c:v>
                </c:pt>
                <c:pt idx="25" formatCode="0.0%">
                  <c:v>8.2000000000000003E-2</c:v>
                </c:pt>
                <c:pt idx="26" formatCode="0.0%">
                  <c:v>0.08</c:v>
                </c:pt>
                <c:pt idx="27" formatCode="0.0%">
                  <c:v>7.8E-2</c:v>
                </c:pt>
                <c:pt idx="28" formatCode="0.0%">
                  <c:v>7.6999999999999999E-2</c:v>
                </c:pt>
                <c:pt idx="29" formatCode="0.0%">
                  <c:v>7.5999999999999998E-2</c:v>
                </c:pt>
                <c:pt idx="30" formatCode="0.0%">
                  <c:v>7.2999999999999995E-2</c:v>
                </c:pt>
                <c:pt idx="31" formatCode="0.0%">
                  <c:v>7.0000000000000007E-2</c:v>
                </c:pt>
                <c:pt idx="32" formatCode="0.0%">
                  <c:v>6.6000000000000003E-2</c:v>
                </c:pt>
                <c:pt idx="33" formatCode="0.0%">
                  <c:v>6.2E-2</c:v>
                </c:pt>
                <c:pt idx="34" formatCode="0.0%">
                  <c:v>6.0999999999999999E-2</c:v>
                </c:pt>
                <c:pt idx="35" formatCode="0.0%">
                  <c:v>5.7000000000000002E-2</c:v>
                </c:pt>
                <c:pt idx="36" formatCode="0.0%">
                  <c:v>5.6000000000000001E-2</c:v>
                </c:pt>
                <c:pt idx="37" formatCode="0.0%">
                  <c:v>5.3999999999999999E-2</c:v>
                </c:pt>
                <c:pt idx="38" formatCode="0.0%">
                  <c:v>5.1999999999999998E-2</c:v>
                </c:pt>
                <c:pt idx="39" formatCode="0.0%">
                  <c:v>0.05</c:v>
                </c:pt>
                <c:pt idx="40" formatCode="0.0%">
                  <c:v>4.9000000000000002E-2</c:v>
                </c:pt>
                <c:pt idx="41" formatCode="0.0%">
                  <c:v>4.9000000000000002E-2</c:v>
                </c:pt>
                <c:pt idx="42" formatCode="0.0%">
                  <c:v>4.8000000000000001E-2</c:v>
                </c:pt>
                <c:pt idx="43" formatCode="0.0%">
                  <c:v>4.7E-2</c:v>
                </c:pt>
                <c:pt idx="44" formatCode="0.0%">
                  <c:v>4.5999999999999999E-2</c:v>
                </c:pt>
                <c:pt idx="45" formatCode="0.0%">
                  <c:v>4.5999999999999999E-2</c:v>
                </c:pt>
                <c:pt idx="46" formatCode="0.0%">
                  <c:v>4.4999999999999998E-2</c:v>
                </c:pt>
                <c:pt idx="47" formatCode="0.0%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B67-4691-8B6D-50121E528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41500928"/>
        <c:axId val="47081728"/>
      </c:barChart>
      <c:catAx>
        <c:axId val="34150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7081728"/>
        <c:crosses val="autoZero"/>
        <c:auto val="1"/>
        <c:lblAlgn val="ctr"/>
        <c:lblOffset val="100"/>
        <c:noMultiLvlLbl val="0"/>
      </c:catAx>
      <c:valAx>
        <c:axId val="47081728"/>
        <c:scaling>
          <c:orientation val="minMax"/>
          <c:min val="4.0000000000000008E-2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4150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775768982832592E-2"/>
          <c:y val="4.7876946593203504E-2"/>
          <c:w val="0.95480756726371263"/>
          <c:h val="0.737738106278747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 P/C Insurers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diamond"/>
            <c:size val="1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Sheet1!$B$1:$BP$1</c:f>
              <c:strCache>
                <c:ptCount val="67"/>
                <c:pt idx="0">
                  <c:v>50</c:v>
                </c:pt>
                <c:pt idx="1">
                  <c:v>51</c:v>
                </c:pt>
                <c:pt idx="2">
                  <c:v>52</c:v>
                </c:pt>
                <c:pt idx="3">
                  <c:v>53</c:v>
                </c:pt>
                <c:pt idx="4">
                  <c:v>54</c:v>
                </c:pt>
                <c:pt idx="5">
                  <c:v>55</c:v>
                </c:pt>
                <c:pt idx="6">
                  <c:v>56</c:v>
                </c:pt>
                <c:pt idx="7">
                  <c:v>57</c:v>
                </c:pt>
                <c:pt idx="8">
                  <c:v>58</c:v>
                </c:pt>
                <c:pt idx="9">
                  <c:v>59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63</c:v>
                </c:pt>
                <c:pt idx="14">
                  <c:v>64</c:v>
                </c:pt>
                <c:pt idx="15">
                  <c:v>65</c:v>
                </c:pt>
                <c:pt idx="16">
                  <c:v>66</c:v>
                </c:pt>
                <c:pt idx="17">
                  <c:v>67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71</c:v>
                </c:pt>
                <c:pt idx="22">
                  <c:v>72</c:v>
                </c:pt>
                <c:pt idx="23">
                  <c:v>73</c:v>
                </c:pt>
                <c:pt idx="24">
                  <c:v>74</c:v>
                </c:pt>
                <c:pt idx="25">
                  <c:v>75</c:v>
                </c:pt>
                <c:pt idx="26">
                  <c:v>76</c:v>
                </c:pt>
                <c:pt idx="27">
                  <c:v>77</c:v>
                </c:pt>
                <c:pt idx="28">
                  <c:v>78</c:v>
                </c:pt>
                <c:pt idx="29">
                  <c:v>79</c:v>
                </c:pt>
                <c:pt idx="30">
                  <c:v>80</c:v>
                </c:pt>
                <c:pt idx="31">
                  <c:v>81</c:v>
                </c:pt>
                <c:pt idx="32">
                  <c:v>82</c:v>
                </c:pt>
                <c:pt idx="33">
                  <c:v>83</c:v>
                </c:pt>
                <c:pt idx="34">
                  <c:v>84</c:v>
                </c:pt>
                <c:pt idx="35">
                  <c:v>85</c:v>
                </c:pt>
                <c:pt idx="36">
                  <c:v>86</c:v>
                </c:pt>
                <c:pt idx="37">
                  <c:v>87</c:v>
                </c:pt>
                <c:pt idx="38">
                  <c:v>88</c:v>
                </c:pt>
                <c:pt idx="39">
                  <c:v>89</c:v>
                </c:pt>
                <c:pt idx="40">
                  <c:v>90</c:v>
                </c:pt>
                <c:pt idx="41">
                  <c:v>91</c:v>
                </c:pt>
                <c:pt idx="42">
                  <c:v>92</c:v>
                </c:pt>
                <c:pt idx="43">
                  <c:v>93</c:v>
                </c:pt>
                <c:pt idx="44">
                  <c:v>94</c:v>
                </c:pt>
                <c:pt idx="45">
                  <c:v>95</c:v>
                </c:pt>
                <c:pt idx="46">
                  <c:v>96</c:v>
                </c:pt>
                <c:pt idx="47">
                  <c:v>97</c:v>
                </c:pt>
                <c:pt idx="48">
                  <c:v>98</c:v>
                </c:pt>
                <c:pt idx="49">
                  <c:v>99</c:v>
                </c:pt>
                <c:pt idx="50">
                  <c:v>00</c:v>
                </c:pt>
                <c:pt idx="51">
                  <c:v>01</c:v>
                </c:pt>
                <c:pt idx="52">
                  <c:v>02</c:v>
                </c:pt>
                <c:pt idx="53">
                  <c:v>03</c:v>
                </c:pt>
                <c:pt idx="54">
                  <c:v>04</c:v>
                </c:pt>
                <c:pt idx="55">
                  <c:v>05</c:v>
                </c:pt>
                <c:pt idx="56">
                  <c:v>06</c:v>
                </c:pt>
                <c:pt idx="57">
                  <c:v>07</c:v>
                </c:pt>
                <c:pt idx="58">
                  <c:v>08</c:v>
                </c:pt>
                <c:pt idx="59">
                  <c:v>09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16*</c:v>
                </c:pt>
              </c:strCache>
            </c:strRef>
          </c:cat>
          <c:val>
            <c:numRef>
              <c:f>Sheet1!$B$2:$BP$2</c:f>
              <c:numCache>
                <c:formatCode>0.00%</c:formatCode>
                <c:ptCount val="67"/>
                <c:pt idx="0">
                  <c:v>0.08</c:v>
                </c:pt>
                <c:pt idx="1">
                  <c:v>5.6000000000000001E-2</c:v>
                </c:pt>
                <c:pt idx="2">
                  <c:v>7.2999999999999995E-2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5.5E-2</c:v>
                </c:pt>
                <c:pt idx="6">
                  <c:v>2.1999999999999999E-2</c:v>
                </c:pt>
                <c:pt idx="7">
                  <c:v>1.7999999999999999E-2</c:v>
                </c:pt>
                <c:pt idx="8">
                  <c:v>5.6000000000000001E-2</c:v>
                </c:pt>
                <c:pt idx="9">
                  <c:v>6.8000000000000005E-2</c:v>
                </c:pt>
                <c:pt idx="10">
                  <c:v>5.8999999999999997E-2</c:v>
                </c:pt>
                <c:pt idx="11">
                  <c:v>4.3999999999999997E-2</c:v>
                </c:pt>
                <c:pt idx="12">
                  <c:v>4.2000000000000003E-2</c:v>
                </c:pt>
                <c:pt idx="13">
                  <c:v>3.1E-2</c:v>
                </c:pt>
                <c:pt idx="14">
                  <c:v>2.5000000000000001E-2</c:v>
                </c:pt>
                <c:pt idx="15">
                  <c:v>2.1999999999999999E-2</c:v>
                </c:pt>
                <c:pt idx="16">
                  <c:v>5.5E-2</c:v>
                </c:pt>
                <c:pt idx="17">
                  <c:v>5.5E-2</c:v>
                </c:pt>
                <c:pt idx="18">
                  <c:v>4.4999999999999998E-2</c:v>
                </c:pt>
                <c:pt idx="19">
                  <c:v>3.9E-2</c:v>
                </c:pt>
                <c:pt idx="20">
                  <c:v>6.5000000000000002E-2</c:v>
                </c:pt>
                <c:pt idx="21">
                  <c:v>0.11600000000000001</c:v>
                </c:pt>
                <c:pt idx="22">
                  <c:v>0.13700000000000001</c:v>
                </c:pt>
                <c:pt idx="23">
                  <c:v>9.4E-2</c:v>
                </c:pt>
                <c:pt idx="24">
                  <c:v>6.0999999999999999E-2</c:v>
                </c:pt>
                <c:pt idx="25">
                  <c:v>2.4E-2</c:v>
                </c:pt>
                <c:pt idx="26">
                  <c:v>0.1</c:v>
                </c:pt>
                <c:pt idx="27">
                  <c:v>0.19</c:v>
                </c:pt>
                <c:pt idx="28">
                  <c:v>0.18099999999999999</c:v>
                </c:pt>
                <c:pt idx="29">
                  <c:v>0.155</c:v>
                </c:pt>
                <c:pt idx="30">
                  <c:v>0.13100000000000001</c:v>
                </c:pt>
                <c:pt idx="31">
                  <c:v>0.11799999999999999</c:v>
                </c:pt>
                <c:pt idx="32">
                  <c:v>8.7999999999999995E-2</c:v>
                </c:pt>
                <c:pt idx="33">
                  <c:v>8.3000000000000004E-2</c:v>
                </c:pt>
                <c:pt idx="34">
                  <c:v>1.7999999999999999E-2</c:v>
                </c:pt>
                <c:pt idx="35">
                  <c:v>0.154</c:v>
                </c:pt>
                <c:pt idx="36">
                  <c:v>0.13600000000000001</c:v>
                </c:pt>
                <c:pt idx="37">
                  <c:v>0.17299999999999999</c:v>
                </c:pt>
                <c:pt idx="38">
                  <c:v>0.14099999999999999</c:v>
                </c:pt>
                <c:pt idx="39">
                  <c:v>0.105</c:v>
                </c:pt>
                <c:pt idx="40">
                  <c:v>8.7999999999999995E-2</c:v>
                </c:pt>
                <c:pt idx="41">
                  <c:v>9.6000000000000002E-2</c:v>
                </c:pt>
                <c:pt idx="42">
                  <c:v>4.4999999999999998E-2</c:v>
                </c:pt>
                <c:pt idx="43">
                  <c:v>0.11</c:v>
                </c:pt>
                <c:pt idx="44">
                  <c:v>5.6000000000000001E-2</c:v>
                </c:pt>
                <c:pt idx="45">
                  <c:v>8.6999999999999994E-2</c:v>
                </c:pt>
                <c:pt idx="46">
                  <c:v>9.2999999999999999E-2</c:v>
                </c:pt>
                <c:pt idx="47">
                  <c:v>0.11600000000000001</c:v>
                </c:pt>
                <c:pt idx="48">
                  <c:v>8.5000000000000006E-2</c:v>
                </c:pt>
                <c:pt idx="49">
                  <c:v>0.06</c:v>
                </c:pt>
                <c:pt idx="50" formatCode="General">
                  <c:v>5.8999999999999997E-2</c:v>
                </c:pt>
                <c:pt idx="51" formatCode="General">
                  <c:v>-1.2E-2</c:v>
                </c:pt>
                <c:pt idx="52" formatCode="General">
                  <c:v>2.1999999999999999E-2</c:v>
                </c:pt>
                <c:pt idx="53" formatCode="General">
                  <c:v>8.7999999999999995E-2</c:v>
                </c:pt>
                <c:pt idx="54" formatCode="General">
                  <c:v>9.4E-2</c:v>
                </c:pt>
                <c:pt idx="55" formatCode="General">
                  <c:v>9.6000000000000002E-2</c:v>
                </c:pt>
                <c:pt idx="56" formatCode="General">
                  <c:v>0.127</c:v>
                </c:pt>
                <c:pt idx="57" formatCode="General">
                  <c:v>0.109</c:v>
                </c:pt>
                <c:pt idx="58" formatCode="General">
                  <c:v>1E-3</c:v>
                </c:pt>
                <c:pt idx="59" formatCode="General">
                  <c:v>0.05</c:v>
                </c:pt>
                <c:pt idx="60" formatCode="General">
                  <c:v>5.6000000000000001E-2</c:v>
                </c:pt>
                <c:pt idx="61" formatCode="General">
                  <c:v>0.03</c:v>
                </c:pt>
                <c:pt idx="62" formatCode="General">
                  <c:v>5.0999999999999997E-2</c:v>
                </c:pt>
                <c:pt idx="63" formatCode="General">
                  <c:v>9.8000000000000004E-2</c:v>
                </c:pt>
                <c:pt idx="64" formatCode="General">
                  <c:v>8.2000000000000003E-2</c:v>
                </c:pt>
                <c:pt idx="65" formatCode="General">
                  <c:v>8.4000000000000005E-2</c:v>
                </c:pt>
                <c:pt idx="66" formatCode="General">
                  <c:v>7.9000000000000001E-2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0F-48ED-BDA8-561D21DE1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22048"/>
        <c:axId val="47058880"/>
      </c:lineChart>
      <c:catAx>
        <c:axId val="10272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7058880"/>
        <c:crosses val="autoZero"/>
        <c:auto val="1"/>
        <c:lblAlgn val="ctr"/>
        <c:lblOffset val="100"/>
        <c:noMultiLvlLbl val="0"/>
      </c:catAx>
      <c:valAx>
        <c:axId val="47058880"/>
        <c:scaling>
          <c:orientation val="minMax"/>
          <c:max val="0.2"/>
          <c:min val="-0.05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02722048"/>
        <c:crosses val="autoZero"/>
        <c:crossBetween val="between"/>
        <c:majorUnit val="0.05"/>
        <c:minorUnit val="1.0000000000000005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3353733170166E-2"/>
          <c:y val="7.3107049608355096E-2"/>
          <c:w val="0.90208078335373321"/>
          <c:h val="0.68668407310704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NPW Growth</c:v>
                </c:pt>
              </c:strCache>
            </c:strRef>
          </c:tx>
          <c:spPr>
            <a:ln w="65760">
              <a:solidFill>
                <a:schemeClr val="accent1"/>
              </a:solidFill>
              <a:prstDash val="solid"/>
            </a:ln>
          </c:spPr>
          <c:marker>
            <c:symbol val="triangle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Pt>
            <c:idx val="17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0-8CE3-4F74-8B06-47A734C6AE42}"/>
              </c:ext>
            </c:extLst>
          </c:dPt>
          <c:dPt>
            <c:idx val="18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1-8CE3-4F74-8B06-47A734C6AE42}"/>
              </c:ext>
            </c:extLst>
          </c:dPt>
          <c:cat>
            <c:strRef>
              <c:f>Sheet1!$B$1:$CN$1</c:f>
              <c:strCache>
                <c:ptCount val="91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53</c:v>
                </c:pt>
                <c:pt idx="28">
                  <c:v>54</c:v>
                </c:pt>
                <c:pt idx="29">
                  <c:v>55</c:v>
                </c:pt>
                <c:pt idx="30">
                  <c:v>56</c:v>
                </c:pt>
                <c:pt idx="31">
                  <c:v>57</c:v>
                </c:pt>
                <c:pt idx="32">
                  <c:v>58</c:v>
                </c:pt>
                <c:pt idx="33">
                  <c:v>59</c:v>
                </c:pt>
                <c:pt idx="34">
                  <c:v>60</c:v>
                </c:pt>
                <c:pt idx="35">
                  <c:v>61</c:v>
                </c:pt>
                <c:pt idx="36">
                  <c:v>62</c:v>
                </c:pt>
                <c:pt idx="37">
                  <c:v>63</c:v>
                </c:pt>
                <c:pt idx="38">
                  <c:v>64</c:v>
                </c:pt>
                <c:pt idx="39">
                  <c:v>65</c:v>
                </c:pt>
                <c:pt idx="40">
                  <c:v>66</c:v>
                </c:pt>
                <c:pt idx="41">
                  <c:v>67</c:v>
                </c:pt>
                <c:pt idx="42">
                  <c:v>68</c:v>
                </c:pt>
                <c:pt idx="43">
                  <c:v>69</c:v>
                </c:pt>
                <c:pt idx="44">
                  <c:v>70</c:v>
                </c:pt>
                <c:pt idx="45">
                  <c:v>71</c:v>
                </c:pt>
                <c:pt idx="46">
                  <c:v>72</c:v>
                </c:pt>
                <c:pt idx="47">
                  <c:v>73</c:v>
                </c:pt>
                <c:pt idx="48">
                  <c:v>74</c:v>
                </c:pt>
                <c:pt idx="49">
                  <c:v>75</c:v>
                </c:pt>
                <c:pt idx="50">
                  <c:v>76</c:v>
                </c:pt>
                <c:pt idx="51">
                  <c:v>77</c:v>
                </c:pt>
                <c:pt idx="52">
                  <c:v>78</c:v>
                </c:pt>
                <c:pt idx="53">
                  <c:v>79</c:v>
                </c:pt>
                <c:pt idx="54">
                  <c:v>80</c:v>
                </c:pt>
                <c:pt idx="55">
                  <c:v>81</c:v>
                </c:pt>
                <c:pt idx="56">
                  <c:v>82</c:v>
                </c:pt>
                <c:pt idx="57">
                  <c:v>83</c:v>
                </c:pt>
                <c:pt idx="58">
                  <c:v>84</c:v>
                </c:pt>
                <c:pt idx="59">
                  <c:v>85</c:v>
                </c:pt>
                <c:pt idx="60">
                  <c:v>86</c:v>
                </c:pt>
                <c:pt idx="61">
                  <c:v>87</c:v>
                </c:pt>
                <c:pt idx="62">
                  <c:v>88</c:v>
                </c:pt>
                <c:pt idx="63">
                  <c:v>89</c:v>
                </c:pt>
                <c:pt idx="64">
                  <c:v>90</c:v>
                </c:pt>
                <c:pt idx="65">
                  <c:v>91</c:v>
                </c:pt>
                <c:pt idx="66">
                  <c:v>92</c:v>
                </c:pt>
                <c:pt idx="67">
                  <c:v>93</c:v>
                </c:pt>
                <c:pt idx="68">
                  <c:v>94</c:v>
                </c:pt>
                <c:pt idx="69">
                  <c:v>95</c:v>
                </c:pt>
                <c:pt idx="70">
                  <c:v>96</c:v>
                </c:pt>
                <c:pt idx="71">
                  <c:v>97</c:v>
                </c:pt>
                <c:pt idx="72">
                  <c:v>98</c:v>
                </c:pt>
                <c:pt idx="73">
                  <c:v>99</c:v>
                </c:pt>
                <c:pt idx="74">
                  <c:v>00</c:v>
                </c:pt>
                <c:pt idx="75">
                  <c:v>01</c:v>
                </c:pt>
                <c:pt idx="76">
                  <c:v>02</c:v>
                </c:pt>
                <c:pt idx="77">
                  <c:v>03</c:v>
                </c:pt>
                <c:pt idx="78">
                  <c:v>04</c:v>
                </c:pt>
                <c:pt idx="79">
                  <c:v>05</c:v>
                </c:pt>
                <c:pt idx="80">
                  <c:v>06</c:v>
                </c:pt>
                <c:pt idx="81">
                  <c:v>07</c:v>
                </c:pt>
                <c:pt idx="82">
                  <c:v>08</c:v>
                </c:pt>
                <c:pt idx="83">
                  <c:v>09</c:v>
                </c:pt>
                <c:pt idx="84">
                  <c:v>10</c:v>
                </c:pt>
                <c:pt idx="85">
                  <c:v>11</c:v>
                </c:pt>
                <c:pt idx="86">
                  <c:v>12</c:v>
                </c:pt>
                <c:pt idx="87">
                  <c:v>13</c:v>
                </c:pt>
                <c:pt idx="88">
                  <c:v>14</c:v>
                </c:pt>
                <c:pt idx="89">
                  <c:v>15</c:v>
                </c:pt>
                <c:pt idx="90">
                  <c:v>16*</c:v>
                </c:pt>
              </c:strCache>
            </c:strRef>
          </c:cat>
          <c:val>
            <c:numRef>
              <c:f>Sheet1!$B$2:$CN$2</c:f>
              <c:numCache>
                <c:formatCode>0.0%</c:formatCode>
                <c:ptCount val="91"/>
                <c:pt idx="0">
                  <c:v>8.1000000000000003E-2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5.2999999999999999E-2</c:v>
                </c:pt>
                <c:pt idx="4">
                  <c:v>-6.9000000000000006E-2</c:v>
                </c:pt>
                <c:pt idx="5">
                  <c:v>-9.9000000000000005E-2</c:v>
                </c:pt>
                <c:pt idx="6">
                  <c:v>-0.159</c:v>
                </c:pt>
                <c:pt idx="7">
                  <c:v>-8.2000000000000003E-2</c:v>
                </c:pt>
                <c:pt idx="8">
                  <c:v>8.4000000000000005E-2</c:v>
                </c:pt>
                <c:pt idx="10">
                  <c:v>9.5000000000000001E-2</c:v>
                </c:pt>
                <c:pt idx="11">
                  <c:v>0.111</c:v>
                </c:pt>
                <c:pt idx="12">
                  <c:v>-0.05</c:v>
                </c:pt>
                <c:pt idx="13">
                  <c:v>4.8000000000000001E-2</c:v>
                </c:pt>
                <c:pt idx="14">
                  <c:v>0.10299999999999999</c:v>
                </c:pt>
                <c:pt idx="15">
                  <c:v>0.158</c:v>
                </c:pt>
                <c:pt idx="16">
                  <c:v>0.1</c:v>
                </c:pt>
                <c:pt idx="17">
                  <c:v>-2.4E-2</c:v>
                </c:pt>
                <c:pt idx="18">
                  <c:v>7.5999999999999998E-2</c:v>
                </c:pt>
                <c:pt idx="19">
                  <c:v>8.2000000000000003E-2</c:v>
                </c:pt>
                <c:pt idx="20">
                  <c:v>0.254</c:v>
                </c:pt>
                <c:pt idx="21">
                  <c:v>0.26200000000000001</c:v>
                </c:pt>
                <c:pt idx="22">
                  <c:v>0.14799999999999999</c:v>
                </c:pt>
                <c:pt idx="23">
                  <c:v>8.3000000000000004E-2</c:v>
                </c:pt>
                <c:pt idx="24">
                  <c:v>0.08</c:v>
                </c:pt>
                <c:pt idx="25">
                  <c:v>0.13200000000000001</c:v>
                </c:pt>
                <c:pt idx="26">
                  <c:v>0.128</c:v>
                </c:pt>
                <c:pt idx="27">
                  <c:v>0.10299999999999999</c:v>
                </c:pt>
                <c:pt idx="28">
                  <c:v>2.4E-2</c:v>
                </c:pt>
                <c:pt idx="29">
                  <c:v>6.4000000000000001E-2</c:v>
                </c:pt>
                <c:pt idx="30">
                  <c:v>5.6000000000000001E-2</c:v>
                </c:pt>
                <c:pt idx="31">
                  <c:v>8.6999999999999994E-2</c:v>
                </c:pt>
                <c:pt idx="32">
                  <c:v>6.0999999999999999E-2</c:v>
                </c:pt>
                <c:pt idx="33">
                  <c:v>9.8000000000000004E-2</c:v>
                </c:pt>
                <c:pt idx="34">
                  <c:v>6.3E-2</c:v>
                </c:pt>
                <c:pt idx="35">
                  <c:v>3.3000000000000002E-2</c:v>
                </c:pt>
                <c:pt idx="36">
                  <c:v>3.5999999999999997E-2</c:v>
                </c:pt>
                <c:pt idx="37">
                  <c:v>7.0999999999999994E-2</c:v>
                </c:pt>
                <c:pt idx="38">
                  <c:v>6.6000000000000003E-2</c:v>
                </c:pt>
                <c:pt idx="39">
                  <c:v>9.5000000000000001E-2</c:v>
                </c:pt>
                <c:pt idx="40">
                  <c:v>0.10100000000000001</c:v>
                </c:pt>
                <c:pt idx="41">
                  <c:v>7.9000000000000001E-2</c:v>
                </c:pt>
                <c:pt idx="42">
                  <c:v>9.1999999999999998E-2</c:v>
                </c:pt>
                <c:pt idx="43">
                  <c:v>0.123</c:v>
                </c:pt>
                <c:pt idx="44">
                  <c:v>0.125</c:v>
                </c:pt>
                <c:pt idx="45">
                  <c:v>8.6999999999999994E-2</c:v>
                </c:pt>
                <c:pt idx="46">
                  <c:v>0.10100000000000001</c:v>
                </c:pt>
                <c:pt idx="47">
                  <c:v>0.08</c:v>
                </c:pt>
                <c:pt idx="48">
                  <c:v>6.3E-2</c:v>
                </c:pt>
                <c:pt idx="49">
                  <c:v>0.107</c:v>
                </c:pt>
                <c:pt idx="50">
                  <c:v>0.22</c:v>
                </c:pt>
                <c:pt idx="51">
                  <c:v>0.19800000000000001</c:v>
                </c:pt>
                <c:pt idx="52">
                  <c:v>0.127</c:v>
                </c:pt>
                <c:pt idx="53">
                  <c:v>0.11</c:v>
                </c:pt>
                <c:pt idx="54">
                  <c:v>5.7000000000000002E-2</c:v>
                </c:pt>
                <c:pt idx="55">
                  <c:v>3.9E-2</c:v>
                </c:pt>
                <c:pt idx="56">
                  <c:v>3.6999999999999998E-2</c:v>
                </c:pt>
                <c:pt idx="57">
                  <c:v>0.05</c:v>
                </c:pt>
                <c:pt idx="58">
                  <c:v>8.5999999999999993E-2</c:v>
                </c:pt>
                <c:pt idx="59">
                  <c:v>0.222</c:v>
                </c:pt>
                <c:pt idx="60">
                  <c:v>0.222</c:v>
                </c:pt>
                <c:pt idx="61">
                  <c:v>9.4E-2</c:v>
                </c:pt>
                <c:pt idx="62">
                  <c:v>4.3999999999999997E-2</c:v>
                </c:pt>
                <c:pt idx="63">
                  <c:v>4.9000000000000002E-2</c:v>
                </c:pt>
                <c:pt idx="64">
                  <c:v>4.5999999999999999E-2</c:v>
                </c:pt>
                <c:pt idx="65">
                  <c:v>2.1999999999999999E-2</c:v>
                </c:pt>
                <c:pt idx="66">
                  <c:v>2.3E-2</c:v>
                </c:pt>
                <c:pt idx="67" formatCode="0.00%">
                  <c:v>6.2E-2</c:v>
                </c:pt>
                <c:pt idx="68" formatCode="0.00%">
                  <c:v>3.5999999999999997E-2</c:v>
                </c:pt>
                <c:pt idx="69" formatCode="0.00%">
                  <c:v>3.3000000000000002E-2</c:v>
                </c:pt>
                <c:pt idx="70" formatCode="0.00%">
                  <c:v>3.1E-2</c:v>
                </c:pt>
                <c:pt idx="71" formatCode="0.00%">
                  <c:v>3.3000000000000002E-2</c:v>
                </c:pt>
                <c:pt idx="72" formatCode="0.00%">
                  <c:v>1.2E-2</c:v>
                </c:pt>
                <c:pt idx="73" formatCode="0.00%">
                  <c:v>1.9E-2</c:v>
                </c:pt>
                <c:pt idx="74" formatCode="0.00%">
                  <c:v>0.05</c:v>
                </c:pt>
                <c:pt idx="75" formatCode="0.00%">
                  <c:v>8.4000000000000005E-2</c:v>
                </c:pt>
                <c:pt idx="76" formatCode="0.00%">
                  <c:v>0.153</c:v>
                </c:pt>
                <c:pt idx="77" formatCode="0.00%">
                  <c:v>0.1</c:v>
                </c:pt>
                <c:pt idx="78" formatCode="0.00%">
                  <c:v>3.9E-2</c:v>
                </c:pt>
                <c:pt idx="79" formatCode="0.00%">
                  <c:v>5.0000000000000001E-3</c:v>
                </c:pt>
                <c:pt idx="80" formatCode="0.00%">
                  <c:v>3.2000000000000001E-2</c:v>
                </c:pt>
                <c:pt idx="81" formatCode="0.00%">
                  <c:v>-8.0000000000000002E-3</c:v>
                </c:pt>
                <c:pt idx="82" formatCode="0.00%">
                  <c:v>-1.6E-2</c:v>
                </c:pt>
                <c:pt idx="83" formatCode="0.00%">
                  <c:v>-4.9000000000000002E-2</c:v>
                </c:pt>
                <c:pt idx="84" formatCode="0.00%">
                  <c:v>2.7E-2</c:v>
                </c:pt>
                <c:pt idx="85" formatCode="0.00%">
                  <c:v>0.04</c:v>
                </c:pt>
                <c:pt idx="86" formatCode="0.00%">
                  <c:v>4.2999999999999997E-2</c:v>
                </c:pt>
                <c:pt idx="87" formatCode="0.00%">
                  <c:v>4.3999999999999997E-2</c:v>
                </c:pt>
                <c:pt idx="88" formatCode="0.00%">
                  <c:v>4.2000000000000003E-2</c:v>
                </c:pt>
                <c:pt idx="89" formatCode="0.00%">
                  <c:v>3.4000000000000002E-2</c:v>
                </c:pt>
                <c:pt idx="90" formatCode="0.00%">
                  <c:v>3.2000000000000001E-2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CE3-4F74-8B06-47A734C6A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41152"/>
        <c:axId val="47071808"/>
      </c:lineChart>
      <c:catAx>
        <c:axId val="1442411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7071808"/>
        <c:crossesAt val="-20"/>
        <c:auto val="1"/>
        <c:lblAlgn val="ctr"/>
        <c:lblOffset val="100"/>
        <c:tickLblSkip val="2"/>
        <c:tickMarkSkip val="1"/>
        <c:noMultiLvlLbl val="0"/>
      </c:catAx>
      <c:valAx>
        <c:axId val="4707180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4241152"/>
        <c:crossesAt val="1"/>
        <c:crossBetween val="between"/>
      </c:valAx>
      <c:spPr>
        <a:noFill/>
        <a:ln w="438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83353733170166E-2"/>
          <c:y val="7.3107049608355096E-2"/>
          <c:w val="0.90208078335373321"/>
          <c:h val="0.68668407310704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Commercial NPW Growth</c:v>
                </c:pt>
              </c:strCache>
            </c:strRef>
          </c:tx>
          <c:spPr>
            <a:ln w="65760">
              <a:solidFill>
                <a:schemeClr val="accent1"/>
              </a:solidFill>
              <a:prstDash val="solid"/>
            </a:ln>
          </c:spPr>
          <c:marker>
            <c:symbol val="triangle"/>
            <c:size val="12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Pt>
            <c:idx val="17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0-DF11-43A5-80CB-9F43407CF691}"/>
              </c:ext>
            </c:extLst>
          </c:dPt>
          <c:dPt>
            <c:idx val="18"/>
            <c:marker>
              <c:symbol val="triangle"/>
              <c:size val="15"/>
            </c:marker>
            <c:bubble3D val="0"/>
            <c:extLst>
              <c:ext xmlns:c16="http://schemas.microsoft.com/office/drawing/2014/chart" uri="{C3380CC4-5D6E-409C-BE32-E72D297353CC}">
                <c16:uniqueId val="{00000001-DF11-43A5-80CB-9F43407CF691}"/>
              </c:ext>
            </c:extLst>
          </c:dPt>
          <c:cat>
            <c:strRef>
              <c:f>Sheet1!$B$1:$AP$1</c:f>
              <c:strCache>
                <c:ptCount val="41"/>
                <c:pt idx="0">
                  <c:v>75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  <c:pt idx="4">
                  <c:v>79</c:v>
                </c:pt>
                <c:pt idx="5">
                  <c:v>80</c:v>
                </c:pt>
                <c:pt idx="6">
                  <c:v>81</c:v>
                </c:pt>
                <c:pt idx="7">
                  <c:v>82</c:v>
                </c:pt>
                <c:pt idx="8">
                  <c:v>83</c:v>
                </c:pt>
                <c:pt idx="9">
                  <c:v>84</c:v>
                </c:pt>
                <c:pt idx="10">
                  <c:v>85</c:v>
                </c:pt>
                <c:pt idx="11">
                  <c:v>86</c:v>
                </c:pt>
                <c:pt idx="12">
                  <c:v>87</c:v>
                </c:pt>
                <c:pt idx="13">
                  <c:v>88</c:v>
                </c:pt>
                <c:pt idx="14">
                  <c:v>89</c:v>
                </c:pt>
                <c:pt idx="15">
                  <c:v>90</c:v>
                </c:pt>
                <c:pt idx="16">
                  <c:v>91</c:v>
                </c:pt>
                <c:pt idx="17">
                  <c:v>92</c:v>
                </c:pt>
                <c:pt idx="18">
                  <c:v>93</c:v>
                </c:pt>
                <c:pt idx="19">
                  <c:v>94</c:v>
                </c:pt>
                <c:pt idx="20">
                  <c:v>95</c:v>
                </c:pt>
                <c:pt idx="21">
                  <c:v>96</c:v>
                </c:pt>
                <c:pt idx="22">
                  <c:v>97</c:v>
                </c:pt>
                <c:pt idx="23">
                  <c:v>98</c:v>
                </c:pt>
                <c:pt idx="24">
                  <c:v>99</c:v>
                </c:pt>
                <c:pt idx="25">
                  <c:v>0</c:v>
                </c:pt>
                <c:pt idx="26">
                  <c:v>1</c:v>
                </c:pt>
                <c:pt idx="27">
                  <c:v>2</c:v>
                </c:pt>
                <c:pt idx="28">
                  <c:v>3</c:v>
                </c:pt>
                <c:pt idx="29">
                  <c:v>4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14</c:v>
                </c:pt>
                <c:pt idx="40">
                  <c:v>15E</c:v>
                </c:pt>
              </c:strCache>
            </c:strRef>
          </c:cat>
          <c:val>
            <c:numRef>
              <c:f>Sheet1!$B$2:$AP$2</c:f>
              <c:numCache>
                <c:formatCode>0.0%</c:formatCode>
                <c:ptCount val="41"/>
                <c:pt idx="0">
                  <c:v>0.113</c:v>
                </c:pt>
                <c:pt idx="1">
                  <c:v>0.222</c:v>
                </c:pt>
                <c:pt idx="2">
                  <c:v>0.20899999999999999</c:v>
                </c:pt>
                <c:pt idx="3">
                  <c:v>0.156</c:v>
                </c:pt>
                <c:pt idx="4">
                  <c:v>0.1</c:v>
                </c:pt>
                <c:pt idx="5">
                  <c:v>3.9E-2</c:v>
                </c:pt>
                <c:pt idx="6">
                  <c:v>1.4E-2</c:v>
                </c:pt>
                <c:pt idx="7">
                  <c:v>1.0999999999999999E-2</c:v>
                </c:pt>
                <c:pt idx="8">
                  <c:v>1.2E-2</c:v>
                </c:pt>
                <c:pt idx="9">
                  <c:v>9.9000000000000005E-2</c:v>
                </c:pt>
                <c:pt idx="10">
                  <c:v>0.28299999999999997</c:v>
                </c:pt>
                <c:pt idx="11">
                  <c:v>0.30499999999999999</c:v>
                </c:pt>
                <c:pt idx="12">
                  <c:v>7.9000000000000001E-2</c:v>
                </c:pt>
                <c:pt idx="13">
                  <c:v>2.3E-2</c:v>
                </c:pt>
                <c:pt idx="14">
                  <c:v>1.4999999999999999E-2</c:v>
                </c:pt>
                <c:pt idx="15">
                  <c:v>2.9000000000000001E-2</c:v>
                </c:pt>
                <c:pt idx="16">
                  <c:v>-5.0000000000000001E-3</c:v>
                </c:pt>
                <c:pt idx="17">
                  <c:v>-1.7000000000000001E-2</c:v>
                </c:pt>
                <c:pt idx="18">
                  <c:v>6.8000000000000005E-2</c:v>
                </c:pt>
                <c:pt idx="19">
                  <c:v>3.1E-2</c:v>
                </c:pt>
                <c:pt idx="20">
                  <c:v>0.01</c:v>
                </c:pt>
                <c:pt idx="21">
                  <c:v>8.0000000000000002E-3</c:v>
                </c:pt>
                <c:pt idx="22">
                  <c:v>6.0000000000000001E-3</c:v>
                </c:pt>
                <c:pt idx="23">
                  <c:v>-2.5999999999999999E-2</c:v>
                </c:pt>
                <c:pt idx="24">
                  <c:v>1.0999999999999999E-2</c:v>
                </c:pt>
                <c:pt idx="25">
                  <c:v>7.1999999999999995E-2</c:v>
                </c:pt>
                <c:pt idx="26">
                  <c:v>9.7000000000000003E-2</c:v>
                </c:pt>
                <c:pt idx="27">
                  <c:v>0.224</c:v>
                </c:pt>
                <c:pt idx="28">
                  <c:v>0.124</c:v>
                </c:pt>
                <c:pt idx="29">
                  <c:v>4.1000000000000002E-2</c:v>
                </c:pt>
                <c:pt idx="30">
                  <c:v>-1.2E-2</c:v>
                </c:pt>
                <c:pt idx="31">
                  <c:v>7.6999999999999999E-2</c:v>
                </c:pt>
                <c:pt idx="32">
                  <c:v>-1.6E-2</c:v>
                </c:pt>
                <c:pt idx="33">
                  <c:v>-3.1E-2</c:v>
                </c:pt>
                <c:pt idx="34">
                  <c:v>-0.09</c:v>
                </c:pt>
                <c:pt idx="35">
                  <c:v>-1.4E-2</c:v>
                </c:pt>
                <c:pt idx="36">
                  <c:v>4.8000000000000001E-2</c:v>
                </c:pt>
                <c:pt idx="37">
                  <c:v>4.9000000000000002E-2</c:v>
                </c:pt>
                <c:pt idx="38">
                  <c:v>4.1000000000000002E-2</c:v>
                </c:pt>
                <c:pt idx="39">
                  <c:v>3.2000000000000001E-2</c:v>
                </c:pt>
                <c:pt idx="40">
                  <c:v>3.3000000000000002E-2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F11-43A5-80CB-9F43407C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112000"/>
        <c:axId val="47077568"/>
      </c:lineChart>
      <c:catAx>
        <c:axId val="21811200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7077568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4707756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1644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18112000"/>
        <c:crossesAt val="1"/>
        <c:crossBetween val="between"/>
      </c:valAx>
      <c:spPr>
        <a:noFill/>
        <a:ln w="438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5978869913871454E-2"/>
          <c:y val="4.7876946593203504E-2"/>
          <c:w val="0.90604000358647441"/>
          <c:h val="0.73773810627874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$110 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1-930D-4E5F-B5CC-AF976D8A94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3-930D-4E5F-B5CC-AF976D8A94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5-930D-4E5F-B5CC-AF976D8A94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7-930D-4E5F-B5CC-AF976D8A94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9-930D-4E5F-B5CC-AF976D8A94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B-930D-4E5F-B5CC-AF976D8A942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D-930D-4E5F-B5CC-AF976D8A942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F-930D-4E5F-B5CC-AF976D8A942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1-930D-4E5F-B5CC-AF976D8A94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13-930D-4E5F-B5CC-AF976D8A942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5-930D-4E5F-B5CC-AF976D8A94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7-930D-4E5F-B5CC-AF976D8A942F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19-930D-4E5F-B5CC-AF976D8A942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1B-930D-4E5F-B5CC-AF976D8A942F}"/>
              </c:ext>
            </c:extLst>
          </c:dPt>
          <c:dLbls>
            <c:delete val="1"/>
          </c:dLbls>
          <c:cat>
            <c:strRef>
              <c:f>Sheet1!$B$1:$Q$1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16:Q1</c:v>
                </c:pt>
              </c:strCache>
            </c:strRef>
          </c:cat>
          <c:val>
            <c:numRef>
              <c:f>Sheet1!$B$2:$Q$2</c:f>
              <c:numCache>
                <c:formatCode>"$"#,##0_);[Red]\("$"#,##0\)</c:formatCode>
                <c:ptCount val="16"/>
                <c:pt idx="0">
                  <c:v>115.8</c:v>
                </c:pt>
                <c:pt idx="1">
                  <c:v>107.5</c:v>
                </c:pt>
                <c:pt idx="2">
                  <c:v>100.1</c:v>
                </c:pt>
                <c:pt idx="3">
                  <c:v>98.4</c:v>
                </c:pt>
                <c:pt idx="4">
                  <c:v>100.8</c:v>
                </c:pt>
                <c:pt idx="5">
                  <c:v>92.6</c:v>
                </c:pt>
                <c:pt idx="6">
                  <c:v>95.7</c:v>
                </c:pt>
                <c:pt idx="7">
                  <c:v>101</c:v>
                </c:pt>
                <c:pt idx="8">
                  <c:v>99.3</c:v>
                </c:pt>
                <c:pt idx="9" formatCode="&quot;$&quot;#,##0_);\(&quot;$&quot;#,##0\)">
                  <c:v>101.1</c:v>
                </c:pt>
                <c:pt idx="10">
                  <c:v>106.5</c:v>
                </c:pt>
                <c:pt idx="11">
                  <c:v>102.5</c:v>
                </c:pt>
                <c:pt idx="12">
                  <c:v>96.4</c:v>
                </c:pt>
                <c:pt idx="13">
                  <c:v>97</c:v>
                </c:pt>
                <c:pt idx="14">
                  <c:v>97.8</c:v>
                </c:pt>
                <c:pt idx="15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30D-4E5F-B5CC-AF976D8A94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309931520"/>
        <c:axId val="48318720"/>
      </c:barChart>
      <c:catAx>
        <c:axId val="30993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8318720"/>
        <c:crosses val="autoZero"/>
        <c:auto val="1"/>
        <c:lblAlgn val="ctr"/>
        <c:lblOffset val="100"/>
        <c:noMultiLvlLbl val="0"/>
      </c:catAx>
      <c:valAx>
        <c:axId val="48318720"/>
        <c:scaling>
          <c:orientation val="minMax"/>
          <c:max val="120"/>
          <c:min val="90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09931520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5978869913871454E-2"/>
          <c:y val="7.7995993942058722E-2"/>
          <c:w val="0.92682181886794901"/>
          <c:h val="0.70761919397886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89-4486-A018-1012272E0F61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2"/>
              </a:solidFill>
              <a:ln w="50800"/>
            </c:spPr>
            <c:extLst>
              <c:ext xmlns:c16="http://schemas.microsoft.com/office/drawing/2014/chart" uri="{C3380CC4-5D6E-409C-BE32-E72D297353CC}">
                <c16:uniqueId val="{00000002-C189-4486-A018-1012272E0F61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Sheet1!$B$1:$AL$1</c:f>
              <c:strCache>
                <c:ptCount val="37"/>
                <c:pt idx="0">
                  <c:v>06:Q4</c:v>
                </c:pt>
                <c:pt idx="1">
                  <c:v>07:Q1</c:v>
                </c:pt>
                <c:pt idx="2">
                  <c:v>07:Q2</c:v>
                </c:pt>
                <c:pt idx="3">
                  <c:v>07:Q3</c:v>
                </c:pt>
                <c:pt idx="4">
                  <c:v>07:Q4</c:v>
                </c:pt>
                <c:pt idx="5">
                  <c:v>08:Q1</c:v>
                </c:pt>
                <c:pt idx="6">
                  <c:v>08:Q2</c:v>
                </c:pt>
                <c:pt idx="7">
                  <c:v>08:Q3</c:v>
                </c:pt>
                <c:pt idx="8">
                  <c:v>08:Q4</c:v>
                </c:pt>
                <c:pt idx="9">
                  <c:v>09:Q1</c:v>
                </c:pt>
                <c:pt idx="10">
                  <c:v>09:Q2</c:v>
                </c:pt>
                <c:pt idx="11">
                  <c:v>09:Q3</c:v>
                </c:pt>
                <c:pt idx="12">
                  <c:v>09:Q4</c:v>
                </c:pt>
                <c:pt idx="13">
                  <c:v>10:Q1</c:v>
                </c:pt>
                <c:pt idx="14">
                  <c:v>10:Q2</c:v>
                </c:pt>
                <c:pt idx="15">
                  <c:v>10:Q3</c:v>
                </c:pt>
                <c:pt idx="16">
                  <c:v>10:Q4</c:v>
                </c:pt>
                <c:pt idx="17">
                  <c:v>11:Q1</c:v>
                </c:pt>
                <c:pt idx="18">
                  <c:v>11:Q2</c:v>
                </c:pt>
                <c:pt idx="19">
                  <c:v>11:Q3</c:v>
                </c:pt>
                <c:pt idx="20">
                  <c:v>11:Q4</c:v>
                </c:pt>
                <c:pt idx="21">
                  <c:v>12:Q1</c:v>
                </c:pt>
                <c:pt idx="22">
                  <c:v>12:Q2</c:v>
                </c:pt>
                <c:pt idx="23">
                  <c:v>12:Q3</c:v>
                </c:pt>
                <c:pt idx="24">
                  <c:v>12:Q4</c:v>
                </c:pt>
                <c:pt idx="25">
                  <c:v>13:Q1</c:v>
                </c:pt>
                <c:pt idx="26">
                  <c:v>13:Q2</c:v>
                </c:pt>
                <c:pt idx="27">
                  <c:v>13:Q3</c:v>
                </c:pt>
                <c:pt idx="28">
                  <c:v>13:Q4</c:v>
                </c:pt>
                <c:pt idx="29">
                  <c:v>14:Q1</c:v>
                </c:pt>
                <c:pt idx="30">
                  <c:v>14:Q2</c:v>
                </c:pt>
                <c:pt idx="31">
                  <c:v>14:Q3</c:v>
                </c:pt>
                <c:pt idx="32">
                  <c:v>14:Q4</c:v>
                </c:pt>
                <c:pt idx="33">
                  <c:v>15:Q1</c:v>
                </c:pt>
                <c:pt idx="34">
                  <c:v>15:Q2</c:v>
                </c:pt>
                <c:pt idx="35">
                  <c:v>15:Q4</c:v>
                </c:pt>
                <c:pt idx="36">
                  <c:v>15:Q42</c:v>
                </c:pt>
              </c:strCache>
            </c:strRef>
          </c:cat>
          <c:val>
            <c:numRef>
              <c:f>Sheet1!$B$2:$AL$2</c:f>
              <c:numCache>
                <c:formatCode>"$"#,##0_);[Red]\("$"#,##0\)</c:formatCode>
                <c:ptCount val="37"/>
                <c:pt idx="0">
                  <c:v>487.1</c:v>
                </c:pt>
                <c:pt idx="1">
                  <c:v>496.6</c:v>
                </c:pt>
                <c:pt idx="2">
                  <c:v>512.79999999999995</c:v>
                </c:pt>
                <c:pt idx="3">
                  <c:v>521.79999999999995</c:v>
                </c:pt>
                <c:pt idx="4">
                  <c:v>517.9</c:v>
                </c:pt>
                <c:pt idx="5">
                  <c:v>515.6</c:v>
                </c:pt>
                <c:pt idx="6">
                  <c:v>505</c:v>
                </c:pt>
                <c:pt idx="7">
                  <c:v>478.5</c:v>
                </c:pt>
                <c:pt idx="8">
                  <c:v>455.57</c:v>
                </c:pt>
                <c:pt idx="9" formatCode="&quot;$&quot;#,##0_);\(&quot;$&quot;#,##0\)">
                  <c:v>437.1</c:v>
                </c:pt>
                <c:pt idx="10">
                  <c:v>463</c:v>
                </c:pt>
                <c:pt idx="11">
                  <c:v>490.8</c:v>
                </c:pt>
                <c:pt idx="12">
                  <c:v>511.46</c:v>
                </c:pt>
                <c:pt idx="13">
                  <c:v>540.70000000000005</c:v>
                </c:pt>
                <c:pt idx="14">
                  <c:v>530.53</c:v>
                </c:pt>
                <c:pt idx="15">
                  <c:v>544.79999999999995</c:v>
                </c:pt>
                <c:pt idx="16">
                  <c:v>559.25</c:v>
                </c:pt>
                <c:pt idx="17">
                  <c:v>566.51</c:v>
                </c:pt>
                <c:pt idx="18">
                  <c:v>559.05999999999995</c:v>
                </c:pt>
                <c:pt idx="19">
                  <c:v>538.6</c:v>
                </c:pt>
                <c:pt idx="20">
                  <c:v>550.30999999999995</c:v>
                </c:pt>
                <c:pt idx="21">
                  <c:v>570.66999999999996</c:v>
                </c:pt>
                <c:pt idx="22">
                  <c:v>567.77</c:v>
                </c:pt>
                <c:pt idx="23">
                  <c:v>583.49</c:v>
                </c:pt>
                <c:pt idx="24">
                  <c:v>586.87</c:v>
                </c:pt>
                <c:pt idx="25">
                  <c:v>607.74</c:v>
                </c:pt>
                <c:pt idx="26">
                  <c:v>613.99</c:v>
                </c:pt>
                <c:pt idx="27">
                  <c:v>624.37</c:v>
                </c:pt>
                <c:pt idx="28">
                  <c:v>653.38</c:v>
                </c:pt>
                <c:pt idx="29">
                  <c:v>662</c:v>
                </c:pt>
                <c:pt idx="30">
                  <c:v>671.58</c:v>
                </c:pt>
                <c:pt idx="31">
                  <c:v>673.93</c:v>
                </c:pt>
                <c:pt idx="32">
                  <c:v>675.23</c:v>
                </c:pt>
                <c:pt idx="33">
                  <c:v>671.9</c:v>
                </c:pt>
                <c:pt idx="34">
                  <c:v>672.44</c:v>
                </c:pt>
                <c:pt idx="35">
                  <c:v>673.69</c:v>
                </c:pt>
                <c:pt idx="36">
                  <c:v>676.26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9-4486-A018-1012272E0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337323520"/>
        <c:axId val="48319296"/>
      </c:barChart>
      <c:catAx>
        <c:axId val="33732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 rot="-5400000" vert="horz"/>
          <a:lstStyle/>
          <a:p>
            <a:pPr>
              <a:defRPr sz="12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8319296"/>
        <c:crosses val="autoZero"/>
        <c:auto val="1"/>
        <c:lblAlgn val="ctr"/>
        <c:lblOffset val="100"/>
        <c:noMultiLvlLbl val="0"/>
      </c:catAx>
      <c:valAx>
        <c:axId val="48319296"/>
        <c:scaling>
          <c:orientation val="minMax"/>
          <c:max val="700"/>
          <c:min val="400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37323520"/>
        <c:crosses val="autoZero"/>
        <c:crossBetween val="between"/>
        <c:majorUnit val="1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3696338605319E-2"/>
          <c:y val="4.7876946593203504E-2"/>
          <c:w val="0.93138277568444716"/>
          <c:h val="0.73773810627874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Transaction value</c:v>
                </c:pt>
              </c:strCache>
            </c:strRef>
          </c:tx>
          <c:spPr>
            <a:solidFill>
              <a:schemeClr val="accent1"/>
            </a:solidFill>
            <a:ln w="50800"/>
          </c:spPr>
          <c:invertIfNegative val="0"/>
          <c:dLbls>
            <c:dLbl>
              <c:idx val="1"/>
              <c:layout>
                <c:manualLayout>
                  <c:x val="-1.9025738378420029E-3"/>
                  <c:y val="-1.630414967568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2-4A51-A3B4-79A524E05070}"/>
                </c:ext>
              </c:extLst>
            </c:dLbl>
            <c:dLbl>
              <c:idx val="7"/>
              <c:layout>
                <c:manualLayout>
                  <c:x val="9.5128691892099287E-4"/>
                  <c:y val="-7.7669374439304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42-4A51-A3B4-79A524E05070}"/>
                </c:ext>
              </c:extLst>
            </c:dLbl>
            <c:dLbl>
              <c:idx val="8"/>
              <c:layout>
                <c:manualLayout>
                  <c:x val="3.8051476756839689E-3"/>
                  <c:y val="4.031104722965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2-4A51-A3B4-79A524E05070}"/>
                </c:ext>
              </c:extLst>
            </c:dLbl>
            <c:dLbl>
              <c:idx val="9"/>
              <c:layout>
                <c:manualLayout>
                  <c:x val="-1.9025738378419853E-3"/>
                  <c:y val="-2.6086639481101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2-4A51-A3B4-79A524E05070}"/>
                </c:ext>
              </c:extLst>
            </c:dLbl>
            <c:dLbl>
              <c:idx val="13"/>
              <c:layout>
                <c:manualLayout>
                  <c:x val="-6.9760234844687197E-17"/>
                  <c:y val="3.2608299351377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42-4A51-A3B4-79A524E05070}"/>
                </c:ext>
              </c:extLst>
            </c:dLbl>
            <c:dLbl>
              <c:idx val="14"/>
              <c:layout>
                <c:manualLayout>
                  <c:x val="4.7564345946048241E-3"/>
                  <c:y val="-1.6304149675688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2-4A51-A3B4-79A524E05070}"/>
                </c:ext>
              </c:extLst>
            </c:dLbl>
            <c:dLbl>
              <c:idx val="16"/>
              <c:layout>
                <c:manualLayout>
                  <c:x val="0"/>
                  <c:y val="-2.282580954596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42-4A51-A3B4-79A524E05070}"/>
                </c:ext>
              </c:extLst>
            </c:dLbl>
            <c:dLbl>
              <c:idx val="18"/>
              <c:layout>
                <c:manualLayout>
                  <c:x val="-1.9025738378419853E-3"/>
                  <c:y val="-3.2608299351377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2-4A51-A3B4-79A524E05070}"/>
                </c:ext>
              </c:extLst>
            </c:dLbl>
            <c:dLbl>
              <c:idx val="19"/>
              <c:layout>
                <c:manualLayout>
                  <c:x val="7.6102953513679378E-3"/>
                  <c:y val="-6.5216598702754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42-4A51-A3B4-79A524E05070}"/>
                </c:ext>
              </c:extLst>
            </c:dLbl>
            <c:dLbl>
              <c:idx val="20"/>
              <c:layout>
                <c:manualLayout>
                  <c:x val="9.5128691892099287E-4"/>
                  <c:y val="-3.91299592216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2-4A51-A3B4-79A524E05070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5100</c:v>
                </c:pt>
                <c:pt idx="1">
                  <c:v>11534</c:v>
                </c:pt>
                <c:pt idx="2">
                  <c:v>8059</c:v>
                </c:pt>
                <c:pt idx="3">
                  <c:v>30873</c:v>
                </c:pt>
                <c:pt idx="4">
                  <c:v>55825</c:v>
                </c:pt>
                <c:pt idx="5">
                  <c:v>19118</c:v>
                </c:pt>
                <c:pt idx="6">
                  <c:v>40032</c:v>
                </c:pt>
                <c:pt idx="7">
                  <c:v>1249</c:v>
                </c:pt>
                <c:pt idx="8" formatCode="&quot;$&quot;#,##0_);[Red]\(&quot;$&quot;#,##0\)">
                  <c:v>486</c:v>
                </c:pt>
                <c:pt idx="9" formatCode="&quot;$&quot;#,##0_);[Red]\(&quot;$&quot;#,##0\)">
                  <c:v>20353</c:v>
                </c:pt>
                <c:pt idx="10" formatCode="&quot;$&quot;#,##0_);[Red]\(&quot;$&quot;#,##0\)">
                  <c:v>425</c:v>
                </c:pt>
                <c:pt idx="11" formatCode="&quot;$&quot;#,##0_);[Red]\(&quot;$&quot;#,##0\)">
                  <c:v>9264</c:v>
                </c:pt>
                <c:pt idx="12" formatCode="&quot;$&quot;#,##0_);[Red]\(&quot;$&quot;#,##0\)">
                  <c:v>35221</c:v>
                </c:pt>
                <c:pt idx="13" formatCode="&quot;$&quot;#,##0_);[Red]\(&quot;$&quot;#,##0\)">
                  <c:v>13615</c:v>
                </c:pt>
                <c:pt idx="14" formatCode="&quot;$&quot;#,##0_);[Red]\(&quot;$&quot;#,##0\)">
                  <c:v>16294</c:v>
                </c:pt>
                <c:pt idx="15" formatCode="&quot;$&quot;#,##0_);[Red]\(&quot;$&quot;#,##0\)">
                  <c:v>3507</c:v>
                </c:pt>
                <c:pt idx="16" formatCode="&quot;$&quot;#,##0_);[Red]\(&quot;$&quot;#,##0\)">
                  <c:v>6419</c:v>
                </c:pt>
                <c:pt idx="17" formatCode="&quot;$&quot;#,##0_);[Red]\(&quot;$&quot;#,##0\)">
                  <c:v>12458</c:v>
                </c:pt>
                <c:pt idx="18" formatCode="&quot;$&quot;#,##0_);[Red]\(&quot;$&quot;#,##0\)">
                  <c:v>4651</c:v>
                </c:pt>
                <c:pt idx="19" formatCode="&quot;$&quot;#,##0_);[Red]\(&quot;$&quot;#,##0\)">
                  <c:v>4397</c:v>
                </c:pt>
                <c:pt idx="20" formatCode="&quot;$&quot;#,##0_);[Red]\(&quot;$&quot;#,##0\)">
                  <c:v>6723</c:v>
                </c:pt>
                <c:pt idx="21" formatCode="&quot;$&quot;#,##0_);[Red]\(&quot;$&quot;#,##0\)">
                  <c:v>39607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42-4A51-A3B4-79A524E05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37324544"/>
        <c:axId val="5187232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Number of transactions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triangle"/>
            <c:size val="12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</c:spPr>
          </c:marker>
          <c:cat>
            <c:strRef>
              <c:f>Sheet1!$B$1:$W$1</c:f>
              <c:strCache>
                <c:ptCount val="22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</c:strCache>
            </c:strRef>
          </c:cat>
          <c:val>
            <c:numRef>
              <c:f>Sheet1!$B$3:$W$3</c:f>
              <c:numCache>
                <c:formatCode>0.00%</c:formatCode>
                <c:ptCount val="22"/>
                <c:pt idx="0">
                  <c:v>65</c:v>
                </c:pt>
                <c:pt idx="1">
                  <c:v>68</c:v>
                </c:pt>
                <c:pt idx="2">
                  <c:v>82</c:v>
                </c:pt>
                <c:pt idx="3">
                  <c:v>111</c:v>
                </c:pt>
                <c:pt idx="4">
                  <c:v>117</c:v>
                </c:pt>
                <c:pt idx="5">
                  <c:v>63</c:v>
                </c:pt>
                <c:pt idx="6">
                  <c:v>53</c:v>
                </c:pt>
                <c:pt idx="7">
                  <c:v>41</c:v>
                </c:pt>
                <c:pt idx="8">
                  <c:v>36</c:v>
                </c:pt>
                <c:pt idx="9">
                  <c:v>50</c:v>
                </c:pt>
                <c:pt idx="10">
                  <c:v>22</c:v>
                </c:pt>
                <c:pt idx="11">
                  <c:v>49</c:v>
                </c:pt>
                <c:pt idx="12">
                  <c:v>48</c:v>
                </c:pt>
                <c:pt idx="13">
                  <c:v>67</c:v>
                </c:pt>
                <c:pt idx="14" formatCode="General">
                  <c:v>59</c:v>
                </c:pt>
                <c:pt idx="15" formatCode="General">
                  <c:v>63</c:v>
                </c:pt>
                <c:pt idx="16" formatCode="General">
                  <c:v>60</c:v>
                </c:pt>
                <c:pt idx="17" formatCode="General">
                  <c:v>77</c:v>
                </c:pt>
                <c:pt idx="18" formatCode="General">
                  <c:v>46</c:v>
                </c:pt>
                <c:pt idx="19" formatCode="General">
                  <c:v>39</c:v>
                </c:pt>
                <c:pt idx="20" formatCode="General">
                  <c:v>53</c:v>
                </c:pt>
                <c:pt idx="21" formatCode="General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242-4A51-A3B4-79A524E05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46784"/>
        <c:axId val="51872896"/>
      </c:lineChart>
      <c:catAx>
        <c:axId val="33732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872320"/>
        <c:crosses val="autoZero"/>
        <c:auto val="1"/>
        <c:lblAlgn val="ctr"/>
        <c:lblOffset val="100"/>
        <c:noMultiLvlLbl val="0"/>
      </c:catAx>
      <c:valAx>
        <c:axId val="51872320"/>
        <c:scaling>
          <c:orientation val="minMax"/>
          <c:max val="60000"/>
          <c:min val="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 i="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37324544"/>
        <c:crosses val="autoZero"/>
        <c:crossBetween val="between"/>
        <c:majorUnit val="10000"/>
        <c:minorUnit val="5000"/>
      </c:valAx>
      <c:valAx>
        <c:axId val="51872896"/>
        <c:scaling>
          <c:orientation val="minMax"/>
          <c:max val="14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5446784"/>
        <c:crosses val="max"/>
        <c:crossBetween val="between"/>
        <c:majorUnit val="20"/>
      </c:valAx>
      <c:catAx>
        <c:axId val="3544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87289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400" baseline="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0.28231</cdr:x>
      <cdr:y>0.4982</cdr:y>
    </cdr:from>
    <cdr:to>
      <cdr:x>0.59075</cdr:x>
      <cdr:y>0.84808</cdr:y>
    </cdr:to>
    <cdr:sp macro="" textlink="">
      <cdr:nvSpPr>
        <cdr:cNvPr id="2" name="AutoShape 7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3815151" y="2570249"/>
          <a:ext cx="4168237" cy="1805050"/>
        </a:xfrm>
        <a:prstGeom xmlns:a="http://schemas.openxmlformats.org/drawingml/2006/main" prst="wedgeRectCallout">
          <a:avLst>
            <a:gd name="adj1" fmla="val -48470"/>
            <a:gd name="adj2" fmla="val -26931"/>
          </a:avLst>
        </a:prstGeom>
        <a:solidFill xmlns:a="http://schemas.openxmlformats.org/drawingml/2006/main">
          <a:schemeClr val="accent3"/>
        </a:solidFill>
        <a:ln xmlns:a="http://schemas.openxmlformats.org/drawingml/2006/main" w="2857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hangingPunct="0">
            <a:lnSpc>
              <a:spcPct val="90000"/>
            </a:lnSpc>
            <a:spcBef>
              <a:spcPct val="50000"/>
            </a:spcBef>
            <a:buClr>
              <a:schemeClr val="bg1"/>
            </a:buClr>
            <a:defRPr/>
          </a:pPr>
          <a:r>
            <a:rPr lang="en-US" sz="2000" b="1" dirty="0">
              <a:solidFill>
                <a:srgbClr val="FFFFFF"/>
              </a:solidFill>
              <a:latin typeface="Helvetica Neue"/>
              <a:cs typeface="+mn-cs"/>
            </a:rPr>
            <a:t>Unemployment forecasts have been revised modestly downward. Optimistic scenarios put unemployment as low as 4.4% by Q4 of 2016.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C12D-257A-4773-B44D-8CC97422D3F7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E6DA-23A8-4E13-9B28-9A3192A7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C93EB1-4A84-4177-B78B-5B8A7B1535A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952A58-7607-4A8F-B3A0-9A702872F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69532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85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11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7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695325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850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10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224461" y="9047163"/>
            <a:ext cx="72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59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582613"/>
            <a:ext cx="5410200" cy="3044825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38652428" indent="-38186541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48245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Geneva" charset="0"/>
              </a:defRPr>
            </a:lvl3pPr>
            <a:lvl4pPr marL="1514132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0019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44590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11793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377679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4356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2AEA8B-A1AC-CE49-89FF-391DB397D653}" type="datetime1">
              <a:rPr lang="en-US" altLang="en-US"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7/27/2016</a:t>
            </a:fld>
            <a:endParaRPr lang="en-US" altLang="en-US">
              <a:ea typeface="ヒラギノ角ゴ Pro W3" charset="-128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38652428" indent="-38186541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48245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Geneva" charset="0"/>
              </a:defRPr>
            </a:lvl3pPr>
            <a:lvl4pPr marL="1514132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0019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44590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11793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377679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4356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ea typeface="ヒラギノ角ゴ Pro W3" charset="-128"/>
              </a:rPr>
              <a:t>Wed_GS_Maguire_MgtReport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38652428" indent="-38186541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48245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Geneva" charset="0"/>
              </a:defRPr>
            </a:lvl3pPr>
            <a:lvl4pPr marL="1514132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80019" indent="-116472" defTabSz="949568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44590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911793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377679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843566" indent="-116472" defTabSz="949568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E0CB1-AFDD-CD4B-A6BD-7EA2890FD3C4}" type="slidenum">
              <a:rPr lang="en-US" altLang="en-US"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1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4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65319" y="9047163"/>
            <a:ext cx="70729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25</a:t>
            </a:fld>
            <a:endParaRPr lang="en-US" dirty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0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252-5DE8-4C0B-9550-EAB101427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AEGIS Logo KO_R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7543800"/>
            <a:ext cx="2155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3335867"/>
            <a:ext cx="8839200" cy="461665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2"/>
                </a:solidFill>
              </a:defRPr>
            </a:lvl1pPr>
            <a:lvl2pPr marL="584200" indent="0">
              <a:buNone/>
              <a:defRPr/>
            </a:lvl2pPr>
            <a:lvl3pPr marL="1150937" indent="0">
              <a:buNone/>
              <a:defRPr/>
            </a:lvl3pPr>
            <a:lvl4pPr marL="1608137" indent="0">
              <a:buNone/>
              <a:defRPr/>
            </a:lvl4pPr>
            <a:lvl5pPr marL="2166938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75602"/>
            <a:ext cx="13487400" cy="17543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lang="en-US" sz="5400" b="0" i="0" cap="none" spc="1000">
                <a:solidFill>
                  <a:schemeClr val="bg2"/>
                </a:solidFill>
                <a:ea typeface="Arial Black" charset="0"/>
                <a:cs typeface="Helvetica Neue"/>
              </a:defRPr>
            </a:lvl1pPr>
          </a:lstStyle>
          <a:p>
            <a:pPr lvl="0" algn="l" defTabSz="1306513" fontAlgn="base">
              <a:spcAft>
                <a:spcPts val="300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1B9-86D0-4212-92BF-5E27F5ED88D7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457200"/>
            <a:ext cx="1316672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lang="en-US" baseline="0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1B9-86D0-4212-92BF-5E27F5ED88D7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idx="1"/>
          </p:nvPr>
        </p:nvSpPr>
        <p:spPr>
          <a:xfrm>
            <a:off x="528642" y="1673352"/>
            <a:ext cx="13166725" cy="25853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1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457200"/>
            <a:ext cx="1316672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lang="en-US">
                <a:solidFill>
                  <a:schemeClr val="bg2"/>
                </a:solidFill>
              </a:defRPr>
            </a:lvl1pPr>
          </a:lstStyle>
          <a:p>
            <a:pPr lvl="0" algn="l" defTabSz="1306513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1693333"/>
            <a:ext cx="6324599" cy="23498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 marL="1414463" indent="-242888">
              <a:defRPr lang="en-US" smtClean="0">
                <a:solidFill>
                  <a:schemeClr val="tx2"/>
                </a:solidFill>
              </a:defRPr>
            </a:lvl3pPr>
            <a:lvl4pPr marL="2166938" indent="-207963"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marL="338138" lvl="0" indent="-338138" defTabSz="1306513" fontAlgn="base">
              <a:lnSpc>
                <a:spcPct val="95000"/>
              </a:lnSpc>
              <a:spcBef>
                <a:spcPts val="22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Click to edit Master text styles</a:t>
            </a:r>
          </a:p>
          <a:p>
            <a:pPr marL="1027113" lvl="1" indent="-374650" defTabSz="1306513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Second level</a:t>
            </a:r>
          </a:p>
          <a:p>
            <a:pPr marL="1549400" lvl="2" indent="-24288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Third level</a:t>
            </a:r>
          </a:p>
          <a:p>
            <a:pPr marL="2286000" lvl="3" indent="-327025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Fourth level</a:t>
            </a:r>
          </a:p>
          <a:p>
            <a:pPr marL="2938463" lvl="4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6927" y="1693333"/>
            <a:ext cx="6324599" cy="234987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marL="338138" lvl="0" indent="-338138" defTabSz="1306513" fontAlgn="base">
              <a:lnSpc>
                <a:spcPct val="95000"/>
              </a:lnSpc>
              <a:spcBef>
                <a:spcPts val="22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Click to edit Master text styles</a:t>
            </a:r>
          </a:p>
          <a:p>
            <a:pPr marL="1027113" lvl="1" indent="-374650" defTabSz="1306513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Second level</a:t>
            </a:r>
          </a:p>
          <a:p>
            <a:pPr marL="1549400" lvl="2" indent="-24288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Third level</a:t>
            </a:r>
          </a:p>
          <a:p>
            <a:pPr marL="2286000" lvl="3" indent="-327025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Fourth level</a:t>
            </a:r>
          </a:p>
          <a:p>
            <a:pPr marL="2938463" lvl="4" indent="-325438" defTabSz="1306513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58418"/>
              </a:buClr>
            </a:pPr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0" y="7639050"/>
            <a:ext cx="278892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F1B9-86D0-4212-92BF-5E27F5ED88D7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9400" y="7639050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457200"/>
            <a:ext cx="13166725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>
                <a:solidFill>
                  <a:schemeClr val="bg2"/>
                </a:solidFill>
              </a:defRPr>
            </a:lvl1pPr>
          </a:lstStyle>
          <a:p>
            <a:pPr lvl="0" algn="l" defTabSz="1306513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1B9-86D0-4212-92BF-5E27F5ED88D7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F1B9-86D0-4212-92BF-5E27F5ED88D7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11323888" y="1786978"/>
            <a:ext cx="2880000" cy="57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6" tIns="65308" rIns="130616" bIns="65308"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368640" y="1785600"/>
            <a:ext cx="10713600" cy="57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6" tIns="65308" rIns="130616" bIns="65308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3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rten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89600" y="1929600"/>
            <a:ext cx="11289600" cy="580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sz="260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489602" y="144000"/>
            <a:ext cx="4000034" cy="18620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de-DE" sz="1100" dirty="0" err="1">
                <a:solidFill>
                  <a:schemeClr val="tx2"/>
                </a:solidFill>
              </a:rPr>
              <a:t>NatCat</a:t>
            </a:r>
            <a:r>
              <a:rPr lang="de-DE" sz="1100" baseline="0" dirty="0" err="1">
                <a:solidFill>
                  <a:schemeClr val="tx2"/>
                </a:solidFill>
              </a:rPr>
              <a:t>SERVICE</a:t>
            </a:r>
            <a:endParaRPr lang="en-US" sz="1100" dirty="0" err="1">
              <a:solidFill>
                <a:schemeClr val="tx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9600" y="576581"/>
            <a:ext cx="10944000" cy="461665"/>
          </a:xfrm>
        </p:spPr>
        <p:txBody>
          <a:bodyPr/>
          <a:lstStyle/>
          <a:p>
            <a:r>
              <a:rPr lang="en-GB" dirty="0"/>
              <a:t>Title 20 pt, two lines max. and bulleted list</a:t>
            </a:r>
            <a:endParaRPr lang="en-GB" noProof="0" dirty="0"/>
          </a:p>
        </p:txBody>
      </p:sp>
      <p:sp>
        <p:nvSpPr>
          <p:cNvPr id="18" name="Text Box 49"/>
          <p:cNvSpPr txBox="1">
            <a:spLocks noChangeArrowheads="1"/>
          </p:cNvSpPr>
          <p:nvPr userDrawn="1"/>
        </p:nvSpPr>
        <p:spPr bwMode="auto">
          <a:xfrm>
            <a:off x="489603" y="7933784"/>
            <a:ext cx="832577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100" dirty="0">
                <a:solidFill>
                  <a:schemeClr val="tx2"/>
                </a:solidFill>
              </a:rPr>
              <a:t>© 2016 Münchener Rückversicherungs-</a:t>
            </a:r>
            <a:r>
              <a:rPr lang="en-US" sz="1100" dirty="0" err="1">
                <a:solidFill>
                  <a:schemeClr val="tx2"/>
                </a:solidFill>
              </a:rPr>
              <a:t>Gesellschaft</a:t>
            </a:r>
            <a:r>
              <a:rPr lang="en-US" sz="1100" dirty="0">
                <a:solidFill>
                  <a:schemeClr val="tx2"/>
                </a:solidFill>
              </a:rPr>
              <a:t>, Geo Risks Research, </a:t>
            </a:r>
            <a:r>
              <a:rPr lang="en-US" sz="1100" dirty="0" err="1">
                <a:solidFill>
                  <a:schemeClr val="tx2"/>
                </a:solidFill>
              </a:rPr>
              <a:t>NatCatSERVICE</a:t>
            </a:r>
            <a:r>
              <a:rPr lang="en-US" sz="1100" dirty="0">
                <a:solidFill>
                  <a:schemeClr val="tx2"/>
                </a:solidFill>
              </a:rPr>
              <a:t> – </a:t>
            </a:r>
            <a:r>
              <a:rPr lang="en-US" sz="1100" dirty="0">
                <a:solidFill>
                  <a:srgbClr val="4D4E53"/>
                </a:solidFill>
              </a:rPr>
              <a:t>As at January 2016  </a:t>
            </a:r>
          </a:p>
        </p:txBody>
      </p:sp>
    </p:spTree>
    <p:extLst>
      <p:ext uri="{BB962C8B-B14F-4D97-AF65-F5344CB8AC3E}">
        <p14:creationId xmlns:p14="http://schemas.microsoft.com/office/powerpoint/2010/main" val="292981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28642" y="1673352"/>
            <a:ext cx="13166725" cy="25853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00"/>
            <a:ext cx="1463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EGIS Logo KO_R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7543800"/>
            <a:ext cx="2155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0" y="7639050"/>
            <a:ext cx="278892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F1B9-86D0-4212-92BF-5E27F5ED88D7}" type="datetimeFigureOut">
              <a:rPr lang="en-US" smtClean="0"/>
              <a:pPr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9400" y="7639050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50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txStyles>
    <p:titleStyle>
      <a:lvl1pPr algn="l" defTabSz="1306220" rtl="0" eaLnBrk="1" latinLnBrk="0" hangingPunct="1">
        <a:spcBef>
          <a:spcPct val="0"/>
        </a:spcBef>
        <a:buNone/>
        <a:defRPr lang="en-US" altLang="en-US" sz="2400" b="1" kern="0" cap="small" spc="600" baseline="0" dirty="0" smtClean="0">
          <a:solidFill>
            <a:schemeClr val="bg2"/>
          </a:solidFill>
          <a:latin typeface="Helvetica Neue" charset="0"/>
          <a:ea typeface="+mj-ea"/>
          <a:cs typeface="+mj-cs"/>
        </a:defRPr>
      </a:lvl1pPr>
    </p:titleStyle>
    <p:bodyStyle>
      <a:lvl1pPr marL="338138" indent="-338138" algn="l" defTabSz="1306220" rtl="0" eaLnBrk="1" latinLnBrk="0" hangingPunct="1">
        <a:spcBef>
          <a:spcPts val="2200"/>
        </a:spcBef>
        <a:buClr>
          <a:srgbClr val="F06F18"/>
        </a:buClr>
        <a:buFont typeface="Arial" panose="020B0604020202020204" pitchFamily="34" charset="0"/>
        <a:buChar char="•"/>
        <a:defRPr lang="en-US" sz="2800" kern="0" baseline="0" smtClean="0">
          <a:solidFill>
            <a:srgbClr val="414042"/>
          </a:solidFill>
          <a:latin typeface="Times New Roman" charset="0"/>
          <a:ea typeface="+mn-ea"/>
          <a:cs typeface="+mn-cs"/>
        </a:defRPr>
      </a:lvl1pPr>
      <a:lvl2pPr marL="914400" indent="-330200" algn="l" defTabSz="1306220" rtl="0" eaLnBrk="1" latinLnBrk="0" hangingPunct="1">
        <a:spcBef>
          <a:spcPts val="1200"/>
        </a:spcBef>
        <a:buClr>
          <a:srgbClr val="F06F18"/>
        </a:buClr>
        <a:buFont typeface="Arial" panose="020B0604020202020204" pitchFamily="34" charset="0"/>
        <a:buChar char="–"/>
        <a:defRPr lang="en-US" sz="2600" kern="1200" smtClean="0">
          <a:solidFill>
            <a:srgbClr val="41404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371600" indent="-220663" algn="l" defTabSz="1306220" rtl="0" eaLnBrk="1" latinLnBrk="0" hangingPunct="1">
        <a:spcBef>
          <a:spcPts val="1200"/>
        </a:spcBef>
        <a:buClr>
          <a:srgbClr val="F06F18"/>
        </a:buClr>
        <a:buFont typeface="Arial" panose="020B0604020202020204" pitchFamily="34" charset="0"/>
        <a:buChar char="•"/>
        <a:defRPr lang="en-US" sz="2400" kern="1200" smtClean="0">
          <a:solidFill>
            <a:srgbClr val="41404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946275" indent="-338138" algn="l" defTabSz="1306220" rtl="0" eaLnBrk="1" latinLnBrk="0" hangingPunct="1">
        <a:spcBef>
          <a:spcPts val="1200"/>
        </a:spcBef>
        <a:buClr>
          <a:srgbClr val="F06F18"/>
        </a:buClr>
        <a:buFont typeface="Arial" panose="020B0604020202020204" pitchFamily="34" charset="0"/>
        <a:buChar char="–"/>
        <a:defRPr lang="en-US" sz="2200" kern="1200" smtClean="0">
          <a:solidFill>
            <a:srgbClr val="41404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405063" indent="-238125" algn="l" defTabSz="1306220" rtl="0" eaLnBrk="1" latinLnBrk="0" hangingPunct="1">
        <a:spcBef>
          <a:spcPts val="1200"/>
        </a:spcBef>
        <a:buClr>
          <a:srgbClr val="F06F18"/>
        </a:buClr>
        <a:buFont typeface="Arial" panose="020B0604020202020204" pitchFamily="34" charset="0"/>
        <a:buChar char="•"/>
        <a:defRPr lang="en-US" sz="2200" kern="1200">
          <a:solidFill>
            <a:srgbClr val="41404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30.xml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3400" y="4125332"/>
            <a:ext cx="8839200" cy="738664"/>
          </a:xfrm>
        </p:spPr>
        <p:txBody>
          <a:bodyPr/>
          <a:lstStyle/>
          <a:p>
            <a:r>
              <a:rPr dirty="0"/>
              <a:t>President &amp; Economist </a:t>
            </a:r>
            <a:br>
              <a:rPr dirty="0"/>
            </a:br>
            <a:r>
              <a:rPr sz="1800" dirty="0">
                <a:solidFill>
                  <a:srgbClr val="414042"/>
                </a:solidFill>
                <a:ea typeface="Arial Black" charset="0"/>
              </a:rPr>
              <a:t>Insurance Information Institute </a:t>
            </a:r>
            <a:endParaRPr lang="en-US" sz="1800" dirty="0">
              <a:solidFill>
                <a:srgbClr val="414042"/>
              </a:solidFill>
              <a:ea typeface="Arial Black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13487400" cy="1569660"/>
          </a:xfrm>
        </p:spPr>
        <p:txBody>
          <a:bodyPr/>
          <a:lstStyle/>
          <a:p>
            <a:r>
              <a:rPr lang="en-US" sz="4800" dirty="0"/>
              <a:t>ROBERT P. HARTWIG, </a:t>
            </a:r>
            <a:br>
              <a:rPr lang="en-US" sz="4800" dirty="0"/>
            </a:br>
            <a:r>
              <a:rPr lang="en-US" sz="4800" dirty="0"/>
              <a:t>PH.D., CPCU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insurance industry </a:t>
            </a:r>
            <a:r>
              <a:rPr lang="en-US" altLang="en-US" sz="24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Financial Update &amp; Outlook</a:t>
            </a: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policyholder surplus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2016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Q4–2016:Q1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35959"/>
              </p:ext>
            </p:extLst>
          </p:nvPr>
        </p:nvGraphicFramePr>
        <p:xfrm>
          <a:off x="516294" y="1574586"/>
          <a:ext cx="13885505" cy="421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1295400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Billions</a:t>
            </a:r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2592058" y="1416767"/>
            <a:ext cx="2714501" cy="681990"/>
          </a:xfrm>
          <a:prstGeom prst="wedgeRectCallout">
            <a:avLst>
              <a:gd name="adj1" fmla="val -47891"/>
              <a:gd name="adj2" fmla="val 1966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2007:Q3</a:t>
            </a:r>
            <a:b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Pre-Crisis Peak</a:t>
            </a:r>
          </a:p>
        </p:txBody>
      </p:sp>
      <p:sp>
        <p:nvSpPr>
          <p:cNvPr id="14" name="PPTShape_1"/>
          <p:cNvSpPr>
            <a:spLocks noChangeArrowheads="1"/>
          </p:cNvSpPr>
          <p:nvPr/>
        </p:nvSpPr>
        <p:spPr bwMode="blackWhite">
          <a:xfrm>
            <a:off x="8961121" y="4150582"/>
            <a:ext cx="4383978" cy="667909"/>
          </a:xfrm>
          <a:prstGeom prst="wedgeRectCallout">
            <a:avLst>
              <a:gd name="adj1" fmla="val 60270"/>
              <a:gd name="adj2" fmla="val -145744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Surplus as of </a:t>
            </a: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3</a:t>
            </a: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/31/16 stood at a record high of $676.3B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80950" y="6324600"/>
            <a:ext cx="4601689" cy="77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Helvetica Neue"/>
              </a:rPr>
              <a:t>2010:Q1 data i</a:t>
            </a:r>
            <a:r>
              <a:rPr lang="en-US" sz="1400" dirty="0">
                <a:solidFill>
                  <a:srgbClr val="000000"/>
                </a:solidFill>
                <a:latin typeface="Helvetica Neue"/>
                <a:cs typeface="Arial" charset="0"/>
              </a:rPr>
              <a:t>ncludes $22.5B of paid-in capital from a holding company parent for one insurer’s investment in a non-insurance business </a:t>
            </a:r>
            <a:r>
              <a:rPr lang="en-US" sz="1400" dirty="0">
                <a:solidFill>
                  <a:srgbClr val="000000"/>
                </a:solidFill>
                <a:latin typeface="Helvetica Neue"/>
              </a:rPr>
              <a:t>.</a:t>
            </a:r>
            <a:endParaRPr lang="en-US" sz="1400" dirty="0">
              <a:solidFill>
                <a:srgbClr val="000000"/>
              </a:solidFill>
              <a:latin typeface="Helvetica Neue"/>
              <a:cs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609600" y="5562600"/>
            <a:ext cx="13404850" cy="787181"/>
          </a:xfrm>
          <a:prstGeom prst="wedgeRectCallout">
            <a:avLst>
              <a:gd name="adj1" fmla="val 49752"/>
              <a:gd name="adj2" fmla="val 22257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The industry now has $1 of surplus for every $0.77 of NPW,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close to the strongest claims-paying status in its history</a:t>
            </a:r>
          </a:p>
        </p:txBody>
      </p:sp>
      <p:sp>
        <p:nvSpPr>
          <p:cNvPr id="17" name="PPTShape_2"/>
          <p:cNvSpPr>
            <a:spLocks noChangeArrowheads="1"/>
          </p:cNvSpPr>
          <p:nvPr/>
        </p:nvSpPr>
        <p:spPr bwMode="blackWhite">
          <a:xfrm>
            <a:off x="6096001" y="1416767"/>
            <a:ext cx="3581400" cy="681990"/>
          </a:xfrm>
          <a:prstGeom prst="wedgeRectCallout">
            <a:avLst>
              <a:gd name="adj1" fmla="val 15172"/>
              <a:gd name="adj2" fmla="val 14695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Drop due to near-record 2011 CAT losses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blackWhite">
          <a:xfrm>
            <a:off x="5411676" y="6400800"/>
            <a:ext cx="8602774" cy="838200"/>
          </a:xfrm>
          <a:prstGeom prst="rect">
            <a:avLst/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The P/C insurance </a:t>
            </a: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i</a:t>
            </a: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ndustry </a:t>
            </a: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e</a:t>
            </a: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ntered 2016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in </a:t>
            </a: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v</a:t>
            </a: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ery </a:t>
            </a: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s</a:t>
            </a: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trong </a:t>
            </a: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f</a:t>
            </a: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inancial condition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295" y="7086600"/>
            <a:ext cx="1889813" cy="2492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rgbClr val="000000"/>
                </a:solidFill>
                <a:latin typeface="Helvetica Neue"/>
              </a:rPr>
              <a:t>Sources: ISO, A.M .Best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805837"/>
            <a:ext cx="13487400" cy="1754326"/>
          </a:xfrm>
        </p:spPr>
        <p:txBody>
          <a:bodyPr/>
          <a:lstStyle/>
          <a:p>
            <a:r>
              <a:rPr lang="en-US" sz="3600" dirty="0"/>
              <a:t>ARE CAPITAL ACCUMULATION, </a:t>
            </a:r>
            <a:br>
              <a:rPr lang="en-US" sz="3600" dirty="0"/>
            </a:br>
            <a:r>
              <a:rPr lang="en-US" sz="3600" dirty="0"/>
              <a:t>DRIVE FOR GROWTH AND SCALE STIMULATING M&amp;A ACTIVITY?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 err="1">
                <a:solidFill>
                  <a:srgbClr val="F06F18"/>
                </a:solidFill>
              </a:rPr>
              <a:t>m&amp;a</a:t>
            </a:r>
            <a:r>
              <a:rPr lang="en-US" sz="2400" b="1" cap="small" dirty="0">
                <a:solidFill>
                  <a:srgbClr val="F06F18"/>
                </a:solidFill>
              </a:rPr>
              <a:t> update </a:t>
            </a:r>
            <a:r>
              <a:rPr sz="24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A Path to Growth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us insurance mergers and acquisitions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P/C Sector 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1994-2015 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Millions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18705"/>
              </p:ext>
            </p:extLst>
          </p:nvPr>
        </p:nvGraphicFramePr>
        <p:xfrm>
          <a:off x="548640" y="1839336"/>
          <a:ext cx="13514063" cy="486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6295" y="6858000"/>
            <a:ext cx="5835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(1) Includes transactions where a U.S. company was the acquirer and/or the target.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Conning proprietary database</a:t>
            </a:r>
          </a:p>
        </p:txBody>
      </p:sp>
      <p:sp>
        <p:nvSpPr>
          <p:cNvPr id="11" name="PPTShape_0"/>
          <p:cNvSpPr>
            <a:spLocks noChangeArrowheads="1"/>
          </p:cNvSpPr>
          <p:nvPr/>
        </p:nvSpPr>
        <p:spPr bwMode="blackWhite">
          <a:xfrm>
            <a:off x="9525000" y="1295400"/>
            <a:ext cx="2546038" cy="1444793"/>
          </a:xfrm>
          <a:prstGeom prst="wedgeRectCallout">
            <a:avLst>
              <a:gd name="adj1" fmla="val 96128"/>
              <a:gd name="adj2" fmla="val 112188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Times New Roman" pitchFamily="18" charset="0"/>
              </a:rPr>
              <a:t>M&amp;A activity in the P/C sector in 2015 totaled $39.6 billion, its highest level since 2000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48640" y="1839336"/>
          <a:ext cx="13514063" cy="486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8153400" y="1168496"/>
            <a:ext cx="4384080" cy="1978557"/>
          </a:xfrm>
          <a:prstGeom prst="wedgeRectCallout">
            <a:avLst>
              <a:gd name="adj1" fmla="val 41377"/>
              <a:gd name="adj2" fmla="val 75630"/>
            </a:avLst>
          </a:prstGeom>
          <a:solidFill>
            <a:schemeClr val="accent2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Non-US M&amp;A activity in the P/C sector in 2015 totaled $18.9 billion, its highest level since 2011 but still less than half the $39.6 billion involving US companies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295" y="6858000"/>
            <a:ext cx="596188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(1) Includes transactions where a non-U.S. company was the acquirer and the target.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Conning proprietary database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altLang="en-US" dirty="0"/>
              <a:t>non-us insurance mergers and acquisitions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P/C Sector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2007-2015 </a:t>
            </a:r>
            <a:r>
              <a:rPr lang="en-US" altLang="en-US" sz="1800" i="1" spc="100" baseline="300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00" y="1311025"/>
            <a:ext cx="5360356" cy="32579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Millions</a:t>
            </a:r>
          </a:p>
        </p:txBody>
      </p:sp>
    </p:spTree>
    <p:extLst>
      <p:ext uri="{BB962C8B-B14F-4D97-AF65-F5344CB8AC3E}">
        <p14:creationId xmlns:p14="http://schemas.microsoft.com/office/powerpoint/2010/main" val="3262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huge shift from domestic </a:t>
            </a:r>
            <a:r>
              <a:rPr lang="en-US" altLang="en-US" dirty="0" err="1"/>
              <a:t>m&amp;a</a:t>
            </a:r>
            <a:r>
              <a:rPr lang="en-US" altLang="en-US" dirty="0"/>
              <a:t> activity to cross-border</a:t>
            </a:r>
          </a:p>
        </p:txBody>
      </p:sp>
      <p:sp>
        <p:nvSpPr>
          <p:cNvPr id="58370" name="Rectangle 105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3914438" y="7988300"/>
            <a:ext cx="715962" cy="138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7551622"/>
            <a:ext cx="12110720" cy="6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2488" tIns="0" rIns="0" bIns="195933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9" y="1524000"/>
            <a:ext cx="13393961" cy="5259710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629400" y="1066800"/>
            <a:ext cx="4648975" cy="1143000"/>
          </a:xfrm>
          <a:prstGeom prst="wedgeRectCallout">
            <a:avLst>
              <a:gd name="adj1" fmla="val 70365"/>
              <a:gd name="adj2" fmla="val 64827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The share of M&amp;A deal volume that was cross-border more than doubled in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6858000"/>
            <a:ext cx="734002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Thomson Reuters as of Oct. 2015 from Geneva Association Newsletter </a:t>
            </a:r>
            <a:r>
              <a:rPr lang="en-US" sz="1200" i="1" dirty="0">
                <a:solidFill>
                  <a:schemeClr val="tx2"/>
                </a:solidFill>
                <a:latin typeface="Helvetica Neue"/>
              </a:rPr>
              <a:t>Insurance and Finance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, 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Jan. 2016, presentation </a:t>
            </a:r>
            <a:r>
              <a:rPr lang="en-US" sz="1200" i="1" dirty="0">
                <a:solidFill>
                  <a:schemeClr val="tx2"/>
                </a:solidFill>
                <a:latin typeface="Helvetica Neue"/>
              </a:rPr>
              <a:t>“Facts vs. Sentiment: Deals in the Insurance Sector,” 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by Aviva CEO Mark Wilson.</a:t>
            </a:r>
          </a:p>
        </p:txBody>
      </p:sp>
    </p:spTree>
    <p:extLst>
      <p:ext uri="{BB962C8B-B14F-4D97-AF65-F5344CB8AC3E}">
        <p14:creationId xmlns:p14="http://schemas.microsoft.com/office/powerpoint/2010/main" val="141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457200"/>
            <a:ext cx="13166725" cy="830997"/>
          </a:xfrm>
        </p:spPr>
        <p:txBody>
          <a:bodyPr/>
          <a:lstStyle/>
          <a:p>
            <a:r>
              <a:rPr lang="en-US" altLang="en-US" dirty="0" err="1"/>
              <a:t>m&amp;a</a:t>
            </a:r>
            <a:r>
              <a:rPr lang="en-US" altLang="en-US" dirty="0"/>
              <a:t> activity has shifted away from </a:t>
            </a:r>
            <a:r>
              <a:rPr lang="en-US" altLang="en-US" dirty="0" err="1"/>
              <a:t>europe</a:t>
            </a:r>
            <a:r>
              <a:rPr lang="en-US" altLang="en-US" dirty="0"/>
              <a:t> and towards </a:t>
            </a:r>
            <a:r>
              <a:rPr lang="en-US" altLang="en-US" dirty="0" err="1"/>
              <a:t>asia</a:t>
            </a:r>
            <a:r>
              <a:rPr lang="en-US" altLang="en-US" dirty="0"/>
              <a:t> and north </a:t>
            </a:r>
            <a:r>
              <a:rPr lang="en-US" altLang="en-US" dirty="0" err="1"/>
              <a:t>america</a:t>
            </a:r>
            <a:endParaRPr lang="en-US" altLang="en-US" dirty="0"/>
          </a:p>
        </p:txBody>
      </p:sp>
      <p:sp>
        <p:nvSpPr>
          <p:cNvPr id="58370" name="Rectangle 105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3914438" y="7988300"/>
            <a:ext cx="715962" cy="1381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1304" indent="-4081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277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588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996" indent="-3265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7551622"/>
            <a:ext cx="12110720" cy="6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2488" tIns="0" rIns="0" bIns="195933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dirty="0"/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0" y="1676400"/>
            <a:ext cx="13380110" cy="509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6448688"/>
            <a:ext cx="2433829" cy="3203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6781800" y="990600"/>
            <a:ext cx="5549758" cy="685800"/>
          </a:xfrm>
          <a:prstGeom prst="wedgeRectCallout">
            <a:avLst>
              <a:gd name="adj1" fmla="val 35477"/>
              <a:gd name="adj2" fmla="val 155172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Asian, North  American deal volumes  were up sharply in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295" y="6858000"/>
            <a:ext cx="734002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Thomson Reuters as of Oct. 2015 from Geneva Association Newsletter </a:t>
            </a:r>
            <a:r>
              <a:rPr lang="en-US" sz="1200" i="1" dirty="0">
                <a:solidFill>
                  <a:schemeClr val="tx2"/>
                </a:solidFill>
                <a:latin typeface="Helvetica Neue"/>
              </a:rPr>
              <a:t>Insurance and Finance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, 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Jan. 2016, presentation </a:t>
            </a:r>
            <a:r>
              <a:rPr lang="en-US" sz="1200" i="1" dirty="0">
                <a:solidFill>
                  <a:schemeClr val="tx2"/>
                </a:solidFill>
                <a:latin typeface="Helvetica Neue"/>
              </a:rPr>
              <a:t>“Facts vs. Sentiment: Deals in the Insurance Sector,” 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by Aviva CEO Mark Wilson.</a:t>
            </a:r>
          </a:p>
        </p:txBody>
      </p:sp>
    </p:spTree>
    <p:extLst>
      <p:ext uri="{BB962C8B-B14F-4D97-AF65-F5344CB8AC3E}">
        <p14:creationId xmlns:p14="http://schemas.microsoft.com/office/powerpoint/2010/main" val="27956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505701"/>
            <a:ext cx="13487400" cy="2616101"/>
          </a:xfrm>
        </p:spPr>
        <p:txBody>
          <a:bodyPr/>
          <a:lstStyle/>
          <a:p>
            <a:r>
              <a:rPr lang="en-US" sz="3600" dirty="0"/>
              <a:t>INVESTMENT PERFORMANCE IS A KEY DRIVER OF PROFITABILITY</a:t>
            </a:r>
            <a:br>
              <a:rPr lang="en-US" sz="3600" dirty="0"/>
            </a:br>
            <a:br>
              <a:rPr lang="en-US" sz="3600" dirty="0"/>
            </a:br>
            <a:r>
              <a:rPr lang="en-US" sz="2800" dirty="0"/>
              <a:t>DEPRESSED YIELDS WILL NECESSARILY INFLUENCE UNDERWRITING &amp; PRICING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investments</a:t>
            </a:r>
            <a:r>
              <a:rPr sz="2400" b="1" cap="small" dirty="0">
                <a:solidFill>
                  <a:srgbClr val="F06F18"/>
                </a:solidFill>
              </a:rPr>
              <a:t> </a:t>
            </a:r>
            <a:r>
              <a:rPr sz="24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The New Reality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9602496"/>
              </p:ext>
            </p:extLst>
          </p:nvPr>
        </p:nvGraphicFramePr>
        <p:xfrm>
          <a:off x="567697" y="1574586"/>
          <a:ext cx="13605503" cy="436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blackWhite">
          <a:xfrm>
            <a:off x="609599" y="5715000"/>
            <a:ext cx="13404851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Due to persistently low interest rates, investment income fell in 2012, 2013 and 2014 but showed a small (1.9%) increase in 2015—another drop in 2016 seems likely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10957003" y="1309930"/>
            <a:ext cx="2987597" cy="954925"/>
          </a:xfrm>
          <a:prstGeom prst="wedgeRectCallout">
            <a:avLst>
              <a:gd name="adj1" fmla="val 37305"/>
              <a:gd name="adj2" fmla="val 118306"/>
            </a:avLst>
          </a:prstGeom>
          <a:solidFill>
            <a:schemeClr val="accent2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Investment earnings are still below their 2007 pre-crisis peak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p/c insurance industry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Investment Income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2000–2016:Q1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Billions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295" y="6673334"/>
            <a:ext cx="4810932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1 Investment gains consist primarily of interest and stock dividends. 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*2014 figure is estimated based on annualized data through Q3.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ISO;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10506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treasury security yields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A Long Downward Trend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070" y="6614711"/>
            <a:ext cx="9120962" cy="684803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*Monthly, constant maturity, nominal rates, through June 2016.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Federal Reserve Bank at http://www.federalreserve.gov/releases/h15/data.htm. National Bureau of Economic Research (recession dates); Insurance Information Institute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blackWhite">
          <a:xfrm>
            <a:off x="609599" y="5715000"/>
            <a:ext cx="13404851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Since roughly 80% of P/C bond/cash investments are in 10-year or shorter durations,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most P/C insurer portfolios will have low-yielding bonds for years to come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8184"/>
              </p:ext>
            </p:extLst>
          </p:nvPr>
        </p:nvGraphicFramePr>
        <p:xfrm>
          <a:off x="103031" y="1462087"/>
          <a:ext cx="13927294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AutoShape 38"/>
          <p:cNvSpPr>
            <a:spLocks noChangeArrowheads="1"/>
          </p:cNvSpPr>
          <p:nvPr/>
        </p:nvSpPr>
        <p:spPr bwMode="blackWhite">
          <a:xfrm>
            <a:off x="3311482" y="1143000"/>
            <a:ext cx="7173637" cy="747451"/>
          </a:xfrm>
          <a:prstGeom prst="wedgeRectCallout">
            <a:avLst>
              <a:gd name="adj1" fmla="val 19405"/>
              <a:gd name="adj2" fmla="val 151757"/>
            </a:avLst>
          </a:prstGeom>
          <a:solidFill>
            <a:schemeClr val="accent5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Yields on 10-year US Treasury Notes have been essentially below 5% for more than a decade </a:t>
            </a: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blackWhite">
          <a:xfrm>
            <a:off x="10756577" y="1117541"/>
            <a:ext cx="3721423" cy="1978557"/>
          </a:xfrm>
          <a:prstGeom prst="wedgeRectCallout">
            <a:avLst>
              <a:gd name="adj1" fmla="val 27024"/>
              <a:gd name="adj2" fmla="val 73301"/>
            </a:avLst>
          </a:prstGeom>
          <a:solidFill>
            <a:schemeClr val="accent5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Despite the Fed’s  December 2015 rate hike, yields remain low though short-term yields have seen some gains; yield curve is flattening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White">
          <a:xfrm>
            <a:off x="12990918" y="3582598"/>
            <a:ext cx="1043979" cy="193204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12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1990–2016*</a:t>
            </a:r>
          </a:p>
        </p:txBody>
      </p:sp>
    </p:spTree>
    <p:extLst>
      <p:ext uri="{BB962C8B-B14F-4D97-AF65-F5344CB8AC3E}">
        <p14:creationId xmlns:p14="http://schemas.microsoft.com/office/powerpoint/2010/main" val="31345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45272692"/>
              </p:ext>
            </p:extLst>
          </p:nvPr>
        </p:nvGraphicFramePr>
        <p:xfrm>
          <a:off x="548640" y="1905196"/>
          <a:ext cx="13514063" cy="503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1100816" y="1738982"/>
            <a:ext cx="2773424" cy="1670780"/>
          </a:xfrm>
          <a:prstGeom prst="wedgeRectCallout">
            <a:avLst>
              <a:gd name="adj1" fmla="val 20970"/>
              <a:gd name="adj2" fmla="val 121280"/>
            </a:avLst>
          </a:prstGeom>
          <a:solidFill>
            <a:schemeClr val="accent2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Estimated book yield in 2016 is down about 140 BP from pre-crisis levels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The yield on invested assets remains low relative to pre-crisis yields.  The Fed’s plan to raise interest rates in late 2015 has pushed up some yields, albeit quite modestly.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6858000"/>
            <a:ext cx="4697120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*2015 figure is the average of the four quarters ending in 2015:Q1.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SNL Financial; Insurance Information Institute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net investment yield on p/c insurance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Invested Assets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2007–2016P*</a:t>
            </a:r>
          </a:p>
        </p:txBody>
      </p:sp>
    </p:spTree>
    <p:extLst>
      <p:ext uri="{BB962C8B-B14F-4D97-AF65-F5344CB8AC3E}">
        <p14:creationId xmlns:p14="http://schemas.microsoft.com/office/powerpoint/2010/main" val="39889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p/c industry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Net Income After Taxes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1991–2016:Q1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43560"/>
              </p:ext>
            </p:extLst>
          </p:nvPr>
        </p:nvGraphicFramePr>
        <p:xfrm>
          <a:off x="516294" y="1574586"/>
          <a:ext cx="13885505" cy="53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295" y="6704392"/>
            <a:ext cx="13582564" cy="609398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ROE figures are GAAP; 1Return on avg. surplus.  2016 data are for Q1.  Excluding Mortgage &amp; Financial Guaranty insurers yields a 8.2% ROAS in 2014, 9.8% ROAS in 2013, 6.2% ROAS in 2012, 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4.7% ROAS for 2011, 7.6% for 2010 and 7.4% for 2009; 2015E is annualized figure based actual figure through Q3 of $44.0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A.M. Best, ISO; Insurance Information Institute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Millions</a:t>
            </a:r>
            <a:endParaRPr lang="en-US" dirty="0"/>
          </a:p>
        </p:txBody>
      </p:sp>
      <p:sp>
        <p:nvSpPr>
          <p:cNvPr id="11" name="PPTShape_0"/>
          <p:cNvSpPr>
            <a:spLocks noChangeArrowheads="1"/>
          </p:cNvSpPr>
          <p:nvPr/>
        </p:nvSpPr>
        <p:spPr bwMode="blackWhite">
          <a:xfrm>
            <a:off x="9525000" y="685800"/>
            <a:ext cx="2546038" cy="1444793"/>
          </a:xfrm>
          <a:prstGeom prst="wedgeRectCallout">
            <a:avLst>
              <a:gd name="adj1" fmla="val 114126"/>
              <a:gd name="adj2" fmla="val 220893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Times New Roman" pitchFamily="18" charset="0"/>
              </a:rPr>
              <a:t>Net income in Q1:2016 was down 26.6% from Q1:2015 in part due to higher CATs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83334" y="1365897"/>
            <a:ext cx="4333671" cy="1540422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/>
        </p:spPr>
        <p:txBody>
          <a:bodyPr wrap="square" lIns="91440" tIns="91440" rIns="91440" bIns="91440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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2005 ROE*= 9.6%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2011 ROAS1 = 3.5%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2006 ROE = 12.7%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2012 ROAS1 = 5.9%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2007 ROE = 10.9%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2013 ROAS1 = 10.2%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2008 ROE = 0.1%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2014 ROAS1 = 8.4%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2009 ROE = 5.0%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ROAS = 8.4%</a:t>
            </a:r>
          </a:p>
          <a:p>
            <a:pPr marL="228600" indent="-2286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tabLst>
                <a:tab pos="1892300" algn="l"/>
                <a:tab pos="2120900" algn="l"/>
              </a:tabLst>
            </a:pP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2010 ROE = 6.6%	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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2016:Q1 ROAS = 7.9%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 forecasts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8272761"/>
              </p:ext>
            </p:extLst>
          </p:nvPr>
        </p:nvGraphicFramePr>
        <p:xfrm>
          <a:off x="609600" y="1905000"/>
          <a:ext cx="13512800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A full normalization of interest rates is unlikely until 2019, more than a decade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after the onset of the financial crisis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9068815" y="3780716"/>
            <a:ext cx="4945635" cy="1055227"/>
          </a:xfrm>
          <a:prstGeom prst="wedgeRectCallout">
            <a:avLst>
              <a:gd name="adj1" fmla="val -60413"/>
              <a:gd name="adj2" fmla="val -17191"/>
            </a:avLst>
          </a:prstGeom>
          <a:solidFill>
            <a:schemeClr val="accent5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Concerns about global growth, low yields </a:t>
            </a:r>
            <a:r>
              <a:rPr lang="en-US" sz="2000" b="1" dirty="0" err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aborad</a:t>
            </a: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Brexit</a:t>
            </a: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, have pushed yields lower in 2016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black">
          <a:xfrm>
            <a:off x="2133600" y="1700675"/>
            <a:ext cx="42102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371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3-Month Treasury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8723991" y="1712099"/>
            <a:ext cx="42102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3716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10-Year Treasury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295" y="7010400"/>
            <a:ext cx="867577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Blue Chip Economic Indicators (6/16 for 2016 and 2017; for 2018-2021 3/16 issue); Insurance Information Institute.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1295400"/>
            <a:ext cx="767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Yield %</a:t>
            </a:r>
            <a:endParaRPr 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2016–2021</a:t>
            </a:r>
          </a:p>
        </p:txBody>
      </p:sp>
    </p:spTree>
    <p:extLst>
      <p:ext uri="{BB962C8B-B14F-4D97-AF65-F5344CB8AC3E}">
        <p14:creationId xmlns:p14="http://schemas.microsoft.com/office/powerpoint/2010/main" val="37327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82835"/>
            <a:ext cx="13487400" cy="1200329"/>
          </a:xfrm>
        </p:spPr>
        <p:txBody>
          <a:bodyPr/>
          <a:lstStyle/>
          <a:p>
            <a:r>
              <a:rPr lang="en-US" sz="3600" dirty="0"/>
              <a:t>HOW IS PROFITABILITY AFFECTED BY THE PRESIDENT’S POLITICAL PARTY?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profitability &amp; politics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p/c insurance industry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ROE by Presidential Administration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8043782"/>
              </p:ext>
            </p:extLst>
          </p:nvPr>
        </p:nvGraphicFramePr>
        <p:xfrm>
          <a:off x="347662" y="1519237"/>
          <a:ext cx="13666788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1950-2015*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95" y="6858000"/>
            <a:ext cx="5056705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*Truman administration ROE of 6.97% based on 3 years only, 1950-52;.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Insurance Information Institute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9081" y="3916362"/>
            <a:ext cx="4865369" cy="1129094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 type="none" w="sm" len="sm"/>
            <a:tailEnd type="none" w="sm" len="sm"/>
          </a:ln>
        </p:spPr>
        <p:txBody>
          <a:bodyPr wrap="square" lIns="130622" tIns="65311" rIns="130622" bIns="65311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Helvetica Neue"/>
              </a:rPr>
              <a:t>Overall record: </a:t>
            </a:r>
            <a:r>
              <a:rPr lang="en-US" sz="2400" b="1" u="sng" dirty="0">
                <a:solidFill>
                  <a:schemeClr val="tx2"/>
                </a:solidFill>
                <a:latin typeface="Helvetica Neue"/>
              </a:rPr>
              <a:t>1950-2015</a:t>
            </a:r>
            <a:r>
              <a:rPr lang="en-US" sz="2400" b="1" dirty="0">
                <a:solidFill>
                  <a:schemeClr val="tx2"/>
                </a:solidFill>
                <a:latin typeface="Helvetica Neue"/>
              </a:rPr>
              <a:t>*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Helvetica Neue"/>
              </a:rPr>
              <a:t>Democrats	  7.72%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Helvetica Neue"/>
              </a:rPr>
              <a:t>Republicans	  7.85%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144000" y="5280342"/>
            <a:ext cx="4870450" cy="1129094"/>
          </a:xfrm>
          <a:prstGeom prst="rect">
            <a:avLst/>
          </a:prstGeom>
          <a:solidFill>
            <a:schemeClr val="accent3"/>
          </a:solidFill>
          <a:ln w="381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30622" tIns="65311" rIns="130622" bIns="65311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Party of President has marginal bearing on profitability of P/C insurance industry</a:t>
            </a:r>
          </a:p>
        </p:txBody>
      </p:sp>
    </p:spTree>
    <p:extLst>
      <p:ext uri="{BB962C8B-B14F-4D97-AF65-F5344CB8AC3E}">
        <p14:creationId xmlns:p14="http://schemas.microsoft.com/office/powerpoint/2010/main" val="12262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54359"/>
              </p:ext>
            </p:extLst>
          </p:nvPr>
        </p:nvGraphicFramePr>
        <p:xfrm>
          <a:off x="0" y="1677400"/>
          <a:ext cx="13960475" cy="50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p/c insurance industry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ROE by Presidential Party Affiliation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1950-2015*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" y="6858000"/>
            <a:ext cx="282320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*2015 data is through Q3. 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Insurance Information Institute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69555" y="6344935"/>
            <a:ext cx="7297239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Democratic President      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Republican President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262645" y="1917152"/>
            <a:ext cx="1519105" cy="4010509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549745" y="6199656"/>
            <a:ext cx="1097280" cy="17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0943038" y="1917107"/>
            <a:ext cx="1547602" cy="4010204"/>
          </a:xfrm>
          <a:prstGeom prst="rect">
            <a:avLst/>
          </a:prstGeom>
          <a:solidFill>
            <a:srgbClr val="FF33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9380269" y="1917152"/>
            <a:ext cx="1570606" cy="4010509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7107104" y="1917108"/>
            <a:ext cx="2269574" cy="4010204"/>
          </a:xfrm>
          <a:prstGeom prst="rect">
            <a:avLst/>
          </a:prstGeom>
          <a:solidFill>
            <a:srgbClr val="FF33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4781751" y="1917152"/>
            <a:ext cx="1572154" cy="4010509"/>
          </a:xfrm>
          <a:prstGeom prst="rect">
            <a:avLst/>
          </a:prstGeom>
          <a:solidFill>
            <a:srgbClr val="FF33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653501" y="1917152"/>
            <a:ext cx="1609144" cy="4010509"/>
          </a:xfrm>
          <a:prstGeom prst="rect">
            <a:avLst/>
          </a:prstGeom>
          <a:solidFill>
            <a:srgbClr val="FF33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347380" y="1917107"/>
            <a:ext cx="759723" cy="4010204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4546190" y="1989322"/>
            <a:ext cx="2070101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Nixon/Ford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144392" y="1989322"/>
            <a:ext cx="1743720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Kennedy/Johnson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707026" y="1989322"/>
            <a:ext cx="1552574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Eisenhower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5967476" y="1989322"/>
            <a:ext cx="1552574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Carter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7107850" y="1989322"/>
            <a:ext cx="2310008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Reagan/Bush I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9118077" y="1989322"/>
            <a:ext cx="2070101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Clinton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0715003" y="1989322"/>
            <a:ext cx="2070101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Bush II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12490640" y="1917152"/>
            <a:ext cx="1232747" cy="4010509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12107777" y="1989322"/>
            <a:ext cx="2070099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Obama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161977" y="1917106"/>
            <a:ext cx="511777" cy="4010205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-5400000">
            <a:off x="894710" y="2227585"/>
            <a:ext cx="913570" cy="37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Truman</a:t>
            </a:r>
          </a:p>
        </p:txBody>
      </p:sp>
    </p:spTree>
    <p:extLst>
      <p:ext uri="{BB962C8B-B14F-4D97-AF65-F5344CB8AC3E}">
        <p14:creationId xmlns:p14="http://schemas.microsoft.com/office/powerpoint/2010/main" val="36924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vs. </a:t>
            </a:r>
            <a:r>
              <a:rPr lang="en-US" dirty="0" err="1"/>
              <a:t>clinton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Issues that Matter to P/C Insurers</a:t>
            </a:r>
          </a:p>
        </p:txBody>
      </p:sp>
      <p:graphicFrame>
        <p:nvGraphicFramePr>
          <p:cNvPr id="1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00254"/>
              </p:ext>
            </p:extLst>
          </p:nvPr>
        </p:nvGraphicFramePr>
        <p:xfrm>
          <a:off x="1066800" y="1485900"/>
          <a:ext cx="12649201" cy="5524499"/>
        </p:xfrm>
        <a:graphic>
          <a:graphicData uri="http://schemas.openxmlformats.org/drawingml/2006/table">
            <a:tbl>
              <a:tblPr/>
              <a:tblGrid>
                <a:gridCol w="220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44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Issue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Trump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Clinton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47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en-US" sz="1800" b="1" i="0" baseline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Side-Like</a:t>
                      </a:r>
                      <a:r>
                        <a:rPr lang="en-US" sz="1800" b="1" i="0" baseline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 Philosophy: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</a:t>
                      </a:r>
                      <a:r>
                        <a:rPr lang="en-US" sz="1800" i="1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taxes</a:t>
                      </a:r>
                      <a:r>
                        <a:rPr lang="en-US" sz="1800" i="1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faster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real GDP growth; deficits likely grow as tax cuts are combined with targeted increased spending on Homeland Security, defense, etc.</a:t>
                      </a:r>
                      <a:endParaRPr lang="en-US" sz="20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Keynesian</a:t>
                      </a:r>
                      <a:r>
                        <a:rPr lang="en-US" sz="1800" b="1" i="0" baseline="0" dirty="0">
                          <a:solidFill>
                            <a:schemeClr val="tx2"/>
                          </a:solidFill>
                          <a:latin typeface="Helvetica Neue"/>
                          <a:cs typeface="Times New Roman" panose="02020603050405020304" pitchFamily="18" charset="0"/>
                        </a:rPr>
                        <a:t> Philosophy: 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government spending on infrastructure, education, social services; deficits likely increase as tax increases likely difficult to pass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06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Rates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trend higher with larger deficits; shift from monetary policy to fiscal focus (tax cuts, government spending)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quo at the Fed; net impact on interest rates unclear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6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Favors lower tax rates for corporate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personal income tax rates; tax code overhaul?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Unlikely to reduce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taxes or embark on major overhaul of tax code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77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Trade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Protectionist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tendencies (appeal primarily to manufacturing sector)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 criticized Trans-Pacific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Partnership but is a realist on international matters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6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Tort System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Doesn’t like trial lawyers but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seems to like filing lawsuits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quo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Laissez</a:t>
                      </a:r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-faire; less “green”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quo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439961"/>
            <a:ext cx="13166725" cy="830997"/>
          </a:xfrm>
        </p:spPr>
        <p:txBody>
          <a:bodyPr/>
          <a:lstStyle/>
          <a:p>
            <a:r>
              <a:rPr lang="en-US" altLang="en-US" dirty="0"/>
              <a:t>trump vs. </a:t>
            </a:r>
            <a:r>
              <a:rPr lang="en-US" altLang="en-US" dirty="0" err="1"/>
              <a:t>clinton</a:t>
            </a:r>
            <a:r>
              <a:rPr lang="en-US" altLang="en-US" dirty="0"/>
              <a:t>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Differences on Energy Policy Are Large, but Energy Is Not a Major Issue this Election Cycle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528643" y="2232341"/>
            <a:ext cx="6557958" cy="5021888"/>
          </a:xfrm>
          <a:ln>
            <a:noFill/>
          </a:ln>
        </p:spPr>
        <p:txBody>
          <a:bodyPr/>
          <a:lstStyle/>
          <a:p>
            <a:r>
              <a:rPr lang="en-US" sz="2400" dirty="0"/>
              <a:t>“America First” energy plan: </a:t>
            </a:r>
            <a:r>
              <a:rPr lang="en-US" sz="2400" i="1" dirty="0"/>
              <a:t>“American energy dominance will be declared a strategic economic and foreign policy goal of the United States.”</a:t>
            </a:r>
          </a:p>
          <a:p>
            <a:r>
              <a:rPr lang="en-US" sz="2400" dirty="0"/>
              <a:t>Supports fracking, coal, nuclear, XL / Keystone pipeline</a:t>
            </a:r>
          </a:p>
          <a:p>
            <a:r>
              <a:rPr lang="en-US" sz="2400" dirty="0"/>
              <a:t>Not a big supporter of “green” energy…but renewables are okay so long as they’re not to the exclusion of other forms of energy</a:t>
            </a:r>
          </a:p>
          <a:p>
            <a:r>
              <a:rPr lang="en-US" sz="2400" dirty="0"/>
              <a:t>Climate change not one of our “big problems”</a:t>
            </a:r>
          </a:p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2301240" y="1613268"/>
            <a:ext cx="2869472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327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Helvetica Neue"/>
              </a:rPr>
              <a:t>TRUMP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487923" y="2209800"/>
            <a:ext cx="6802845" cy="5130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65311" tIns="65311" rIns="65311" bIns="65311" numCol="1" rtlCol="0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338138" indent="-338138" eaLnBrk="1" hangingPunct="1">
              <a:spcBef>
                <a:spcPts val="2200"/>
              </a:spcBef>
              <a:buClr>
                <a:srgbClr val="F06F18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414042"/>
                </a:solidFill>
                <a:latin typeface="Times New Roman" charset="0"/>
              </a:rPr>
              <a:t>Views green / renewable energy investment as job stimulus</a:t>
            </a:r>
          </a:p>
          <a:p>
            <a:pPr marL="338138" indent="-338138" eaLnBrk="1" hangingPunct="1">
              <a:spcBef>
                <a:spcPts val="2200"/>
              </a:spcBef>
              <a:buClr>
                <a:srgbClr val="F06F18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414042"/>
                </a:solidFill>
                <a:latin typeface="Times New Roman" charset="0"/>
              </a:rPr>
              <a:t>Staunch supporter of Obama climate change initiatives</a:t>
            </a:r>
          </a:p>
          <a:p>
            <a:pPr marL="338138" indent="-338138" eaLnBrk="1" hangingPunct="1">
              <a:spcBef>
                <a:spcPts val="2200"/>
              </a:spcBef>
              <a:buClr>
                <a:srgbClr val="F06F18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414042"/>
                </a:solidFill>
                <a:latin typeface="Times New Roman" charset="0"/>
              </a:rPr>
              <a:t>“Utilities should not be allowed to penalize consumers with retroactive rule changes that cause financial hardship and slow the transition to a clean energy economy” </a:t>
            </a:r>
            <a:r>
              <a:rPr lang="en-US" kern="0" dirty="0">
                <a:solidFill>
                  <a:srgbClr val="414042"/>
                </a:solidFill>
                <a:latin typeface="Symbol" panose="05050102010706020507" pitchFamily="18" charset="2"/>
              </a:rPr>
              <a:t>-</a:t>
            </a:r>
            <a:r>
              <a:rPr lang="en-US" kern="0" dirty="0">
                <a:solidFill>
                  <a:srgbClr val="414042"/>
                </a:solidFill>
                <a:latin typeface="Times New Roman" charset="0"/>
              </a:rPr>
              <a:t> Feb. 12, 2016</a:t>
            </a:r>
          </a:p>
          <a:p>
            <a:pPr marL="338138" indent="-338138" eaLnBrk="1" hangingPunct="1">
              <a:spcBef>
                <a:spcPts val="2200"/>
              </a:spcBef>
              <a:buClr>
                <a:srgbClr val="F06F18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414042"/>
                </a:solidFill>
                <a:latin typeface="Times New Roman" charset="0"/>
              </a:rPr>
              <a:t>Speaks frequently about a “bridge” to clean energy</a:t>
            </a:r>
          </a:p>
          <a:p>
            <a:pPr marL="338138" lvl="1" indent="-338138" eaLnBrk="1" hangingPunct="1">
              <a:spcBef>
                <a:spcPts val="2200"/>
              </a:spcBef>
              <a:buClr>
                <a:srgbClr val="F06F18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414042"/>
                </a:solidFill>
                <a:latin typeface="Times New Roman" charset="0"/>
              </a:rPr>
              <a:t>Suggests a pragmatic, gradual approach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">
          <a:xfrm>
            <a:off x="9520661" y="1600200"/>
            <a:ext cx="2869472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3278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  <a:latin typeface="Helvetica Neue"/>
              </a:rPr>
              <a:t>CLINTON</a:t>
            </a:r>
          </a:p>
        </p:txBody>
      </p:sp>
    </p:spTree>
    <p:extLst>
      <p:ext uri="{BB962C8B-B14F-4D97-AF65-F5344CB8AC3E}">
        <p14:creationId xmlns:p14="http://schemas.microsoft.com/office/powerpoint/2010/main" val="36034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359834"/>
            <a:ext cx="13487400" cy="646331"/>
          </a:xfrm>
        </p:spPr>
        <p:txBody>
          <a:bodyPr/>
          <a:lstStyle/>
          <a:p>
            <a:r>
              <a:rPr lang="en-US" sz="3600" dirty="0"/>
              <a:t>UNDERWRITING PERFORMANCE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commercial lines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commercial lines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1990-2017F*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829473"/>
              </p:ext>
            </p:extLst>
          </p:nvPr>
        </p:nvGraphicFramePr>
        <p:xfrm>
          <a:off x="609600" y="1574586"/>
          <a:ext cx="13792199" cy="536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PTShape_0"/>
          <p:cNvSpPr>
            <a:spLocks noChangeArrowheads="1"/>
          </p:cNvSpPr>
          <p:nvPr/>
        </p:nvSpPr>
        <p:spPr bwMode="blackWhite">
          <a:xfrm>
            <a:off x="8565838" y="1063032"/>
            <a:ext cx="4464362" cy="1444793"/>
          </a:xfrm>
          <a:prstGeom prst="wedgeRectCallout">
            <a:avLst>
              <a:gd name="adj1" fmla="val 46975"/>
              <a:gd name="adj2" fmla="val 17522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Times New Roman" pitchFamily="18" charset="0"/>
              </a:rPr>
              <a:t>Figures exclude mortgage and financial guaranty segments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Times New Roman" pitchFamily="18" charset="0"/>
              </a:rPr>
              <a:t>Source: A.M. Best (1990-2014); Conning (2015E-17F) Insurance Information Institute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95" y="6858000"/>
            <a:ext cx="600632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*2007-2012 figures exclude mortgage and financial guaranty segments.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A.M. Best (1990-2014); Conning (2015E-17F) Insurance Information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13926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8704132"/>
              </p:ext>
            </p:extLst>
          </p:nvPr>
        </p:nvGraphicFramePr>
        <p:xfrm>
          <a:off x="548640" y="1357314"/>
          <a:ext cx="13514063" cy="558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Commercial property underwriting performance has improved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in recent years, largely due to diminished CAT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313258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Conning Research and Consulting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commercial property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2007–2017F</a:t>
            </a:r>
          </a:p>
        </p:txBody>
      </p:sp>
    </p:spTree>
    <p:extLst>
      <p:ext uri="{BB962C8B-B14F-4D97-AF65-F5344CB8AC3E}">
        <p14:creationId xmlns:p14="http://schemas.microsoft.com/office/powerpoint/2010/main" val="37826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0551193"/>
              </p:ext>
            </p:extLst>
          </p:nvPr>
        </p:nvGraphicFramePr>
        <p:xfrm>
          <a:off x="548640" y="1357314"/>
          <a:ext cx="13514063" cy="558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Commercial general liability underwriting performance has been volatile in recent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313258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Conning Research and Consulting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general liability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2005–2017F</a:t>
            </a:r>
          </a:p>
        </p:txBody>
      </p:sp>
    </p:spTree>
    <p:extLst>
      <p:ext uri="{BB962C8B-B14F-4D97-AF65-F5344CB8AC3E}">
        <p14:creationId xmlns:p14="http://schemas.microsoft.com/office/powerpoint/2010/main" val="37722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0" y="1536700"/>
          <a:ext cx="13960475" cy="64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profitability peaks &amp; troughs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in the P/C Insurance Industry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1975 – 2016*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" y="6858000"/>
            <a:ext cx="1299567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*2016 data through Q1.  Profitability =  P/C insurer ROEs. 2011-15 figures are estimates based on ROAS data.  Note:  Data for 2008-2014 exclude mortgage and financial guaranty insurers.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Insurance Information Institute; NAIC, ISO, A.M. Best, Conning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ROE</a:t>
            </a:r>
            <a:endParaRPr lang="en-US" dirty="0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752600" y="1529080"/>
            <a:ext cx="2280920" cy="4572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1977: 19.0%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4800600" y="1612984"/>
            <a:ext cx="2367280" cy="457200"/>
          </a:xfrm>
          <a:prstGeom prst="wedgeRectCallout">
            <a:avLst>
              <a:gd name="adj1" fmla="val -47653"/>
              <a:gd name="adj2" fmla="val 260160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1987: 17.3%</a:t>
            </a: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6858000" y="2578002"/>
            <a:ext cx="2684781" cy="457200"/>
          </a:xfrm>
          <a:prstGeom prst="wedgeRectCallout">
            <a:avLst>
              <a:gd name="adj1" fmla="val -10962"/>
              <a:gd name="adj2" fmla="val 224274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1997: 11.6%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9601200" y="2565002"/>
            <a:ext cx="2275840" cy="457200"/>
          </a:xfrm>
          <a:prstGeom prst="wedgeRectCallout">
            <a:avLst>
              <a:gd name="adj1" fmla="val -5745"/>
              <a:gd name="adj2" fmla="val 187866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2006: 12.7%</a:t>
            </a: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>
            <a:off x="4038600" y="5640821"/>
            <a:ext cx="2316480" cy="457200"/>
          </a:xfrm>
          <a:prstGeom prst="wedgeRectCallout">
            <a:avLst>
              <a:gd name="adj1" fmla="val -48611"/>
              <a:gd name="adj2" fmla="val -129759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1984: 1.8%</a:t>
            </a: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553200" y="5640821"/>
            <a:ext cx="2316480" cy="457200"/>
          </a:xfrm>
          <a:prstGeom prst="wedgeRectCallout">
            <a:avLst>
              <a:gd name="adj1" fmla="val -51428"/>
              <a:gd name="adj2" fmla="val -194720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1992: 4.5%</a:t>
            </a:r>
          </a:p>
        </p:txBody>
      </p:sp>
      <p:sp>
        <p:nvSpPr>
          <p:cNvPr id="33" name="AutoShape 20"/>
          <p:cNvSpPr>
            <a:spLocks noChangeArrowheads="1"/>
          </p:cNvSpPr>
          <p:nvPr/>
        </p:nvSpPr>
        <p:spPr bwMode="auto">
          <a:xfrm>
            <a:off x="9525000" y="5640821"/>
            <a:ext cx="2560320" cy="457200"/>
          </a:xfrm>
          <a:prstGeom prst="wedgeRectCallout">
            <a:avLst>
              <a:gd name="adj1" fmla="val -60548"/>
              <a:gd name="adj2" fmla="val -32442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2001: -1.2%</a:t>
            </a: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 rot="834546">
            <a:off x="2201181" y="2414179"/>
            <a:ext cx="2565400" cy="875217"/>
          </a:xfrm>
          <a:prstGeom prst="rightArrow">
            <a:avLst>
              <a:gd name="adj1" fmla="val 50000"/>
              <a:gd name="adj2" fmla="val 93119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10 Years</a:t>
            </a:r>
          </a:p>
        </p:txBody>
      </p:sp>
      <p:sp>
        <p:nvSpPr>
          <p:cNvPr id="35" name="AutoShape 22"/>
          <p:cNvSpPr>
            <a:spLocks noChangeArrowheads="1"/>
          </p:cNvSpPr>
          <p:nvPr/>
        </p:nvSpPr>
        <p:spPr bwMode="auto">
          <a:xfrm rot="1111080">
            <a:off x="5212391" y="3048312"/>
            <a:ext cx="2738120" cy="875217"/>
          </a:xfrm>
          <a:prstGeom prst="rightArrow">
            <a:avLst>
              <a:gd name="adj1" fmla="val 50000"/>
              <a:gd name="adj2" fmla="val 92949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>
            <a:sp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10 Years</a:t>
            </a:r>
          </a:p>
        </p:txBody>
      </p:sp>
      <p:sp>
        <p:nvSpPr>
          <p:cNvPr id="36" name="AutoShape 23"/>
          <p:cNvSpPr>
            <a:spLocks noChangeArrowheads="1"/>
          </p:cNvSpPr>
          <p:nvPr/>
        </p:nvSpPr>
        <p:spPr bwMode="auto">
          <a:xfrm>
            <a:off x="8229600" y="3393251"/>
            <a:ext cx="2316480" cy="875217"/>
          </a:xfrm>
          <a:prstGeom prst="rightArrow">
            <a:avLst>
              <a:gd name="adj1" fmla="val 50000"/>
              <a:gd name="adj2" fmla="val 82979"/>
            </a:avLst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9 Years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8994142" y="1341121"/>
            <a:ext cx="5207000" cy="83978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 lIns="130622" tIns="65311" rIns="130622" bIns="65311">
            <a:spAutoFit/>
          </a:bodyPr>
          <a:lstStyle>
            <a:defPPr>
              <a:defRPr lang="en-US"/>
            </a:defPPr>
            <a:lvl1pPr algn="ctr">
              <a:defRPr sz="2300" b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History suggests next ROE peak </a:t>
            </a:r>
            <a:r>
              <a:rPr lang="en-US" i="1" dirty="0"/>
              <a:t>should</a:t>
            </a:r>
            <a:r>
              <a:rPr lang="en-US" dirty="0"/>
              <a:t> be in 2016-2017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1143000" y="5640821"/>
            <a:ext cx="2316480" cy="4572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1975: 2.4%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1549904" y="3223864"/>
            <a:ext cx="1170532" cy="792480"/>
          </a:xfrm>
          <a:prstGeom prst="wedgeRectCallout">
            <a:avLst>
              <a:gd name="adj1" fmla="val 42416"/>
              <a:gd name="adj2" fmla="val 72609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300" b="1" dirty="0">
                <a:solidFill>
                  <a:srgbClr val="FFFFFF"/>
                </a:solidFill>
                <a:latin typeface="Helvetica Neue"/>
              </a:rPr>
              <a:t>2013 9.8%</a:t>
            </a: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12311277" y="5299361"/>
            <a:ext cx="1562786" cy="735047"/>
          </a:xfrm>
          <a:prstGeom prst="wedgeRectCallout">
            <a:avLst>
              <a:gd name="adj1" fmla="val 7106"/>
              <a:gd name="adj2" fmla="val -120144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300" b="1" dirty="0">
                <a:solidFill>
                  <a:srgbClr val="FFFFFF"/>
                </a:solidFill>
                <a:latin typeface="Helvetica Neue"/>
              </a:rPr>
              <a:t>2014-15 8.4%</a:t>
            </a: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12960800" y="3163202"/>
            <a:ext cx="1472554" cy="735047"/>
          </a:xfrm>
          <a:prstGeom prst="wedgeRectCallout">
            <a:avLst>
              <a:gd name="adj1" fmla="val -6456"/>
              <a:gd name="adj2" fmla="val 123203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300" b="1" dirty="0">
                <a:solidFill>
                  <a:srgbClr val="FFFFFF"/>
                </a:solidFill>
                <a:latin typeface="Helvetica Neue"/>
              </a:rPr>
              <a:t>2016:Q1 7.9%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9064866"/>
              </p:ext>
            </p:extLst>
          </p:nvPr>
        </p:nvGraphicFramePr>
        <p:xfrm>
          <a:off x="548640" y="1357314"/>
          <a:ext cx="13514063" cy="558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Commercial auto results are challenged as rate gains barely have yet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to offset adverse frequency and severity trends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6253187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A.M. Best (1990-2014);Conning (2015E-2017F);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commercial auto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1993–2017F</a:t>
            </a:r>
          </a:p>
        </p:txBody>
      </p:sp>
    </p:spTree>
    <p:extLst>
      <p:ext uri="{BB962C8B-B14F-4D97-AF65-F5344CB8AC3E}">
        <p14:creationId xmlns:p14="http://schemas.microsoft.com/office/powerpoint/2010/main" val="304968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6293231"/>
              </p:ext>
            </p:extLst>
          </p:nvPr>
        </p:nvGraphicFramePr>
        <p:xfrm>
          <a:off x="548640" y="1357314"/>
          <a:ext cx="13514063" cy="558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861304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Workers’ comp results began to improve in 2012. Underwriting results deteriorated markedly from 2007-2010/11 and were the worst they had been in a decade.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8175187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A.M. Best (1994-2009); NCCI (2010-2015P) and are for private carriers only;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workers compensation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1994–2015P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9418013" y="1240297"/>
            <a:ext cx="4602224" cy="747451"/>
          </a:xfrm>
          <a:prstGeom prst="wedgeRectCallout">
            <a:avLst>
              <a:gd name="adj1" fmla="val 35054"/>
              <a:gd name="adj2" fmla="val 231227"/>
            </a:avLst>
          </a:prstGeom>
          <a:solidFill>
            <a:schemeClr val="accent2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WC results have improved markedly since 2011</a:t>
            </a:r>
          </a:p>
        </p:txBody>
      </p:sp>
    </p:spTree>
    <p:extLst>
      <p:ext uri="{BB962C8B-B14F-4D97-AF65-F5344CB8AC3E}">
        <p14:creationId xmlns:p14="http://schemas.microsoft.com/office/powerpoint/2010/main" val="24488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513449"/>
            <a:ext cx="13487400" cy="2339102"/>
          </a:xfrm>
        </p:spPr>
        <p:txBody>
          <a:bodyPr/>
          <a:lstStyle/>
          <a:p>
            <a:r>
              <a:rPr lang="en-US" sz="3600" dirty="0"/>
              <a:t>PRICING TRENDS </a:t>
            </a:r>
            <a:br>
              <a:rPr lang="en-US" sz="3600" dirty="0"/>
            </a:br>
            <a:br>
              <a:rPr lang="en-US" dirty="0"/>
            </a:br>
            <a:r>
              <a:rPr lang="en-US" sz="2800" dirty="0"/>
              <a:t>SURVEY RESULTS SUGGEST COMMERCIAL PRICING HAS FLATTENED OUT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commercial lines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6295" y="6858000"/>
            <a:ext cx="940456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CIAB data cited here are based on a survey. Rate changes earned by individual insurers can and do vary, potentially substantially.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Council of Insurance Agents and Brokers; Barclay’s Capital;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change in commercial rate renewals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by Account Size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1999:Q4 to 2016:Q1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6" y="1600200"/>
            <a:ext cx="13603108" cy="5230946"/>
          </a:xfrm>
          <a:prstGeom prst="rect">
            <a:avLst/>
          </a:prstGeom>
        </p:spPr>
      </p:pic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735354" y="5326988"/>
            <a:ext cx="2922492" cy="756581"/>
          </a:xfrm>
          <a:prstGeom prst="wedgeRectCallout">
            <a:avLst>
              <a:gd name="adj1" fmla="val 133159"/>
              <a:gd name="adj2" fmla="val 14978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</a:rPr>
              <a:t>Trough = 2007:Q3 -13.6%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001299" y="5486400"/>
            <a:ext cx="2119312" cy="747575"/>
          </a:xfrm>
          <a:prstGeom prst="wedgeRectCallout">
            <a:avLst>
              <a:gd name="adj1" fmla="val -86374"/>
              <a:gd name="adj2" fmla="val -5251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KRW : no lasting impact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8229600" y="1657805"/>
            <a:ext cx="4038218" cy="1782955"/>
          </a:xfrm>
          <a:prstGeom prst="wedgeRectCallout">
            <a:avLst>
              <a:gd name="adj1" fmla="val -10570"/>
              <a:gd name="adj2" fmla="val 10171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Pricing turned positive in Q3:2011, the first </a:t>
            </a:r>
            <a:r>
              <a:rPr lang="en-US" sz="2000" b="1" dirty="0" err="1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inrease</a:t>
            </a: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 in nearly 8 years; Q1:2015 renewals were down 2.8%; Some insurers posted stronger numbers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3836902" y="1357313"/>
            <a:ext cx="2763347" cy="756581"/>
          </a:xfrm>
          <a:prstGeom prst="wedgeRectCallout">
            <a:avLst>
              <a:gd name="adj1" fmla="val -80568"/>
              <a:gd name="adj2" fmla="val 21322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</a:rPr>
              <a:t>Peak = 2001:Q4 +28.5%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blackWhite">
          <a:xfrm>
            <a:off x="4648200" y="2438400"/>
            <a:ext cx="2915009" cy="1253762"/>
          </a:xfrm>
          <a:prstGeom prst="wedgeRectCallout">
            <a:avLst>
              <a:gd name="adj1" fmla="val -42157"/>
              <a:gd name="adj2" fmla="val 11211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Pricing turned negative in early 2004 and remained that way for 7 ½ years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1295400"/>
            <a:ext cx="176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Percentage Change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1634714"/>
              </p:ext>
            </p:extLst>
          </p:nvPr>
        </p:nvGraphicFramePr>
        <p:xfrm>
          <a:off x="519343" y="1574240"/>
          <a:ext cx="13514063" cy="52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95" y="6858000"/>
            <a:ext cx="940456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CIAB data cited here are based on a survey. Rate changes earned by individual insurers can and do vary, potentially substantially.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Council of Insurance Agents &amp; Brokers;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 err="1"/>
              <a:t>ciab</a:t>
            </a:r>
            <a:r>
              <a:rPr lang="en-US" dirty="0"/>
              <a:t>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Average Commercial Rate Change, All Lines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1Q:2004–1Q:2016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1256675" y="5562600"/>
            <a:ext cx="3007360" cy="502920"/>
          </a:xfrm>
          <a:prstGeom prst="wedgeRectCallout">
            <a:avLst>
              <a:gd name="adj1" fmla="val 9772"/>
              <a:gd name="adj2" fmla="val -241371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KRW effect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blackWhite">
          <a:xfrm>
            <a:off x="9619647" y="5352367"/>
            <a:ext cx="4288885" cy="715846"/>
          </a:xfrm>
          <a:prstGeom prst="wedgeRectCallout">
            <a:avLst>
              <a:gd name="adj1" fmla="val 40374"/>
              <a:gd name="adj2" fmla="val -17489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Pricing as of Q1:2016 remained somewhat negative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3581400" y="1574240"/>
            <a:ext cx="3805034" cy="1290356"/>
          </a:xfrm>
          <a:prstGeom prst="wedgeRectCallout">
            <a:avLst>
              <a:gd name="adj1" fmla="val 81149"/>
              <a:gd name="adj2" fmla="val 6740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Q2 2011 marked the last of 30th consecutive quarter of price declines</a:t>
            </a:r>
          </a:p>
        </p:txBody>
      </p:sp>
    </p:spTree>
    <p:extLst>
      <p:ext uri="{BB962C8B-B14F-4D97-AF65-F5344CB8AC3E}">
        <p14:creationId xmlns:p14="http://schemas.microsoft.com/office/powerpoint/2010/main" val="32386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415634"/>
              </p:ext>
            </p:extLst>
          </p:nvPr>
        </p:nvGraphicFramePr>
        <p:xfrm>
          <a:off x="519343" y="1574240"/>
          <a:ext cx="13514063" cy="52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95" y="6858000"/>
            <a:ext cx="937269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CIAB data cited here are based on a survey. Rate changes earned by individual insurers can and do vary, potentially substantially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Council of Insurance Agents and Brokers;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change in commercial rate renewals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cs typeface="Times New Roman" charset="0"/>
              </a:rPr>
              <a:t>b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y Line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2016:Q1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1880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Percentage Change (%)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797372" y="1520190"/>
            <a:ext cx="4199646" cy="1435867"/>
          </a:xfrm>
          <a:prstGeom prst="wedgeRectCallout">
            <a:avLst>
              <a:gd name="adj1" fmla="val 132469"/>
              <a:gd name="adj2" fmla="val 20584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Commercial Auto rate increases are larger than any other line, followed by EPL and D&amp;O</a:t>
            </a:r>
          </a:p>
        </p:txBody>
      </p:sp>
    </p:spTree>
    <p:extLst>
      <p:ext uri="{BB962C8B-B14F-4D97-AF65-F5344CB8AC3E}">
        <p14:creationId xmlns:p14="http://schemas.microsoft.com/office/powerpoint/2010/main" val="28818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194145"/>
            <a:ext cx="13487400" cy="3016210"/>
          </a:xfrm>
        </p:spPr>
        <p:txBody>
          <a:bodyPr/>
          <a:lstStyle/>
          <a:p>
            <a:r>
              <a:rPr lang="en-US" sz="3600" dirty="0"/>
              <a:t>2013/14/15 EXPERIENCED BELOW AVERAGE CAT ACTIVITY AFTER VERY HIGH CAT LOSSES IN 2011/12</a:t>
            </a:r>
            <a:br>
              <a:rPr lang="en-US" sz="3600" dirty="0"/>
            </a:br>
            <a:br>
              <a:rPr lang="en-US" dirty="0"/>
            </a:br>
            <a:r>
              <a:rPr lang="en-US" sz="2800" dirty="0"/>
              <a:t>2016 CAT LOSSES YTD RUNNING HIGHER</a:t>
            </a:r>
            <a:endParaRPr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insured catastrophe losses</a:t>
            </a:r>
          </a:p>
        </p:txBody>
      </p:sp>
    </p:spTree>
    <p:extLst>
      <p:ext uri="{BB962C8B-B14F-4D97-AF65-F5344CB8AC3E}">
        <p14:creationId xmlns:p14="http://schemas.microsoft.com/office/powerpoint/2010/main" val="24819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0073047"/>
              </p:ext>
            </p:extLst>
          </p:nvPr>
        </p:nvGraphicFramePr>
        <p:xfrm>
          <a:off x="548640" y="1603176"/>
          <a:ext cx="13514063" cy="53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492522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2013/14/15 were welcome respites from 2011/12, among the costliest years for insured disaster losses in us history.  2016 is off to a costlier start.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6488668"/>
            <a:ext cx="13183032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*Through  6/30/16.  2016 figure stated in 2016 dollars.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2001 figure includes $20.3B for 9/11 losses reported through 12/31/01 ($25.9B 2011 dollars). Includes only business and personal property claims, business interruption and auto claims. </a:t>
            </a:r>
            <a:br>
              <a:rPr lang="en-US" sz="1200" dirty="0">
                <a:solidFill>
                  <a:schemeClr val="tx2"/>
                </a:solidFill>
                <a:latin typeface="Helvetica Neue"/>
              </a:rPr>
            </a:br>
            <a:r>
              <a:rPr lang="en-US" sz="1200" dirty="0">
                <a:solidFill>
                  <a:schemeClr val="tx2"/>
                </a:solidFill>
                <a:latin typeface="Helvetica Neue"/>
              </a:rPr>
              <a:t>Non-prop/BI losses = $12.2B ($15.6B in 2011 dollars.) 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Property Claims Service/ISO; 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us insured catastrophe losses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1989–2016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Billions, $2015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8991600" y="1219200"/>
            <a:ext cx="2895600" cy="1158788"/>
          </a:xfrm>
          <a:prstGeom prst="wedgeRectCallout">
            <a:avLst>
              <a:gd name="adj1" fmla="val 38545"/>
              <a:gd name="adj2" fmla="val 93187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2012  was the </a:t>
            </a:r>
            <a:b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third most expensive year ever for insured CAT losses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blackWhite">
          <a:xfrm>
            <a:off x="12316145" y="1219200"/>
            <a:ext cx="1857195" cy="1815464"/>
          </a:xfrm>
          <a:prstGeom prst="wedgeRectCallout">
            <a:avLst>
              <a:gd name="adj1" fmla="val 9687"/>
              <a:gd name="adj2" fmla="val 93024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$11.0B in insured CAT losses through 6/30/16 </a:t>
            </a:r>
          </a:p>
        </p:txBody>
      </p:sp>
    </p:spTree>
    <p:extLst>
      <p:ext uri="{BB962C8B-B14F-4D97-AF65-F5344CB8AC3E}">
        <p14:creationId xmlns:p14="http://schemas.microsoft.com/office/powerpoint/2010/main" val="12773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1135473"/>
              </p:ext>
            </p:extLst>
          </p:nvPr>
        </p:nvGraphicFramePr>
        <p:xfrm>
          <a:off x="548640" y="1603176"/>
          <a:ext cx="13514063" cy="53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715000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The catastrophe loss component of private insurer losses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has increased sharply in recent decades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6673334"/>
            <a:ext cx="13386806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*2010s represent 2010-2015E.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Notes: Private carrier losses only.  Excludes loss adjustment expenses and reinsurance reinstatement premiums. Figures are adjusted for losses ultimately paid by foreign insurers and  reinsurers.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ISO (1960-2009); A.M. Best (2010-15E) Insurance Information Institute (2016F).			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combined ratio points associated with catastrophe losses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1960 – 2016F*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1861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Combined Ratio Points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2982408" y="1449288"/>
            <a:ext cx="4572001" cy="2208312"/>
          </a:xfrm>
          <a:prstGeom prst="wedgeRectCallout">
            <a:avLst>
              <a:gd name="adj1" fmla="val 42806"/>
              <a:gd name="adj2" fmla="val -45051"/>
            </a:avLst>
          </a:prstGeom>
          <a:solidFill>
            <a:schemeClr val="accent5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FFFF"/>
                </a:solidFill>
                <a:latin typeface="Helvetica Neue"/>
              </a:rPr>
              <a:t>Average CAT  loss component </a:t>
            </a:r>
            <a:br>
              <a:rPr lang="en-US" sz="2000" b="1" dirty="0">
                <a:solidFill>
                  <a:srgbClr val="FFFFFF"/>
                </a:solidFill>
                <a:latin typeface="Helvetica Neue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</a:rPr>
              <a:t>of the combined ratio by decade</a:t>
            </a:r>
            <a:br>
              <a:rPr lang="en-US" sz="2000" b="1" dirty="0">
                <a:solidFill>
                  <a:srgbClr val="FFFFFF"/>
                </a:solidFill>
                <a:latin typeface="Helvetica Neue"/>
              </a:rPr>
            </a:br>
            <a:br>
              <a:rPr lang="en-US" sz="2000" b="1" dirty="0">
                <a:solidFill>
                  <a:srgbClr val="FFFFFF"/>
                </a:solidFill>
                <a:latin typeface="Helvetica Neue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</a:rPr>
              <a:t>1960s: 1.04     1970s: 0.85</a:t>
            </a:r>
            <a:br>
              <a:rPr lang="en-US" sz="2000" b="1" dirty="0">
                <a:solidFill>
                  <a:srgbClr val="FFFFFF"/>
                </a:solidFill>
                <a:latin typeface="Helvetica Neue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</a:rPr>
              <a:t>1980s: 1.31     1990s: 3.39</a:t>
            </a:r>
            <a:br>
              <a:rPr lang="en-US" sz="2000" b="1" dirty="0">
                <a:solidFill>
                  <a:srgbClr val="FFFFFF"/>
                </a:solidFill>
                <a:latin typeface="Helvetica Neue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</a:rPr>
              <a:t>  2000s: 3.52     2010s: 5.46*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8050872" y="1116792"/>
            <a:ext cx="3736528" cy="1093008"/>
          </a:xfrm>
          <a:prstGeom prst="wedgeRectCallout">
            <a:avLst>
              <a:gd name="adj1" fmla="val 60455"/>
              <a:gd name="adj2" fmla="val 42710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Catastrophe losses as a share of all losses reached a record high in 2011</a:t>
            </a:r>
          </a:p>
        </p:txBody>
      </p:sp>
    </p:spTree>
    <p:extLst>
      <p:ext uri="{BB962C8B-B14F-4D97-AF65-F5344CB8AC3E}">
        <p14:creationId xmlns:p14="http://schemas.microsoft.com/office/powerpoint/2010/main" val="40184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4677636"/>
              </p:ext>
            </p:extLst>
          </p:nvPr>
        </p:nvGraphicFramePr>
        <p:xfrm>
          <a:off x="548640" y="1603177"/>
          <a:ext cx="13514063" cy="44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95" y="7042666"/>
            <a:ext cx="680026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PCS; Insurance Information Institute inflation adjustments to 2014 dollars using the CPI.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414248" cy="461665"/>
          </a:xfrm>
        </p:spPr>
        <p:txBody>
          <a:bodyPr/>
          <a:lstStyle/>
          <a:p>
            <a:r>
              <a:rPr lang="en-US" dirty="0"/>
              <a:t>top 16 most costly disasters in us history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Katrina Still Ranks #1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Insured Losses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Billions, 2014 Dollars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7086600" y="1295400"/>
            <a:ext cx="5601608" cy="1465087"/>
          </a:xfrm>
          <a:prstGeom prst="wedgeRectCallout">
            <a:avLst>
              <a:gd name="adj1" fmla="val -1904"/>
              <a:gd name="adj2" fmla="val 76301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Storm Sandy in 2012 was the last mega-CAT to hit the US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blackWhite">
          <a:xfrm>
            <a:off x="1325940" y="1680466"/>
            <a:ext cx="2543206" cy="853440"/>
          </a:xfrm>
          <a:prstGeom prst="wedgeRectCallout">
            <a:avLst>
              <a:gd name="adj1" fmla="val 70981"/>
              <a:gd name="adj2" fmla="val 17749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Includes Tuscaloosa, AL, tornado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blackWhite">
          <a:xfrm>
            <a:off x="4495800" y="1680466"/>
            <a:ext cx="2024678" cy="853440"/>
          </a:xfrm>
          <a:prstGeom prst="wedgeRectCallout">
            <a:avLst>
              <a:gd name="adj1" fmla="val -7845"/>
              <a:gd name="adj2" fmla="val 1596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Includes Joplin, MO, tornado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blackWhite">
          <a:xfrm>
            <a:off x="609600" y="6229866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12 of the 16 Most expensive events in US history have occurred since 2004</a:t>
            </a:r>
          </a:p>
        </p:txBody>
      </p:sp>
    </p:spTree>
    <p:extLst>
      <p:ext uri="{BB962C8B-B14F-4D97-AF65-F5344CB8AC3E}">
        <p14:creationId xmlns:p14="http://schemas.microsoft.com/office/powerpoint/2010/main" val="40701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roe</a:t>
            </a:r>
            <a:r>
              <a:rPr dirty="0"/>
              <a:t>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Property/Casualty Insurance by Major Event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1987–2016:Q1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02917"/>
              </p:ext>
            </p:extLst>
          </p:nvPr>
        </p:nvGraphicFramePr>
        <p:xfrm>
          <a:off x="609600" y="1573808"/>
          <a:ext cx="13404850" cy="53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295" y="6858000"/>
            <a:ext cx="618310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 Data for 2016 through Q1.  Excludes Mortgage &amp; Financial Guarantee in 2008 – 2014 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ISO, Fortune; Insurance Information Institute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blackWhite">
          <a:xfrm>
            <a:off x="2093928" y="1295400"/>
            <a:ext cx="6240781" cy="874396"/>
          </a:xfrm>
          <a:prstGeom prst="rect">
            <a:avLst/>
          </a:prstGeom>
          <a:solidFill>
            <a:schemeClr val="accent6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P/C profitability is both by </a:t>
            </a:r>
            <a:br>
              <a:rPr lang="en-US" sz="2400" b="1" dirty="0">
                <a:solidFill>
                  <a:srgbClr val="FFFFFF"/>
                </a:solidFill>
                <a:latin typeface="Helvetica Neue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</a:rPr>
              <a:t> cyclicality and ordinary volatility</a:t>
            </a:r>
            <a:endParaRPr lang="pt-BR" sz="2400" b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324361" y="3252690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1371600" y="4132471"/>
            <a:ext cx="1206499" cy="350520"/>
          </a:xfrm>
          <a:prstGeom prst="wedgeRectCallout">
            <a:avLst>
              <a:gd name="adj1" fmla="val 46112"/>
              <a:gd name="adj2" fmla="val -12334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Hugo</a:t>
            </a: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3222256" y="4003273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blackWhite">
          <a:xfrm>
            <a:off x="1586023" y="4980095"/>
            <a:ext cx="1737360" cy="584243"/>
          </a:xfrm>
          <a:prstGeom prst="wedgeRectCallout">
            <a:avLst>
              <a:gd name="adj1" fmla="val 46408"/>
              <a:gd name="adj2" fmla="val -12805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Andrew, </a:t>
            </a:r>
            <a:r>
              <a:rPr lang="en-US" sz="1800" b="1" dirty="0" err="1">
                <a:solidFill>
                  <a:srgbClr val="FFFFFF"/>
                </a:solidFill>
                <a:latin typeface="Helvetica Neue"/>
              </a:rPr>
              <a:t>Iniki</a:t>
            </a:r>
            <a:endParaRPr lang="en-US" sz="1800" b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4025211" y="3849365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blackWhite">
          <a:xfrm>
            <a:off x="3387202" y="5224366"/>
            <a:ext cx="1859280" cy="350520"/>
          </a:xfrm>
          <a:prstGeom prst="wedgeRectCallout">
            <a:avLst>
              <a:gd name="adj1" fmla="val -6768"/>
              <a:gd name="adj2" fmla="val -24050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Northridge</a:t>
            </a:r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5314604" y="2781875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blackWhite">
          <a:xfrm>
            <a:off x="4858850" y="4307731"/>
            <a:ext cx="2024678" cy="853440"/>
          </a:xfrm>
          <a:prstGeom prst="wedgeRectCallout">
            <a:avLst>
              <a:gd name="adj1" fmla="val -15588"/>
              <a:gd name="adj2" fmla="val -14741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Lowest CAT losses in </a:t>
            </a:r>
            <a:br>
              <a:rPr lang="en-US" sz="1800" b="1" dirty="0">
                <a:solidFill>
                  <a:srgbClr val="FFFFFF"/>
                </a:solidFill>
                <a:latin typeface="Helvetica Neue"/>
              </a:rPr>
            </a:b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15 years</a:t>
            </a:r>
          </a:p>
        </p:txBody>
      </p:sp>
      <p:sp>
        <p:nvSpPr>
          <p:cNvPr id="43" name="Oval 19"/>
          <p:cNvSpPr>
            <a:spLocks noChangeArrowheads="1"/>
          </p:cNvSpPr>
          <p:nvPr/>
        </p:nvSpPr>
        <p:spPr bwMode="auto">
          <a:xfrm>
            <a:off x="7052862" y="4951095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blackWhite">
          <a:xfrm>
            <a:off x="6477000" y="3505200"/>
            <a:ext cx="1534160" cy="350520"/>
          </a:xfrm>
          <a:prstGeom prst="wedgeRectCallout">
            <a:avLst>
              <a:gd name="adj1" fmla="val 8604"/>
              <a:gd name="adj2" fmla="val 33937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Sept. 11</a:t>
            </a: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8879840" y="3132004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blackWhite">
          <a:xfrm>
            <a:off x="8652600" y="1619141"/>
            <a:ext cx="1879600" cy="609600"/>
          </a:xfrm>
          <a:prstGeom prst="wedgeRectCallout">
            <a:avLst>
              <a:gd name="adj1" fmla="val -33054"/>
              <a:gd name="adj2" fmla="val 1881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Katrina, Rita, Wilma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8402337" y="3158034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48" name="AutoShape 26"/>
          <p:cNvSpPr>
            <a:spLocks noChangeArrowheads="1"/>
          </p:cNvSpPr>
          <p:nvPr/>
        </p:nvSpPr>
        <p:spPr bwMode="blackWhite">
          <a:xfrm>
            <a:off x="7868506" y="4623715"/>
            <a:ext cx="2103120" cy="350520"/>
          </a:xfrm>
          <a:prstGeom prst="wedgeRectCallout">
            <a:avLst>
              <a:gd name="adj1" fmla="val -22341"/>
              <a:gd name="adj2" fmla="val -25948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4 hurricanes</a:t>
            </a:r>
          </a:p>
        </p:txBody>
      </p:sp>
      <p:sp>
        <p:nvSpPr>
          <p:cNvPr id="49" name="Oval 28"/>
          <p:cNvSpPr>
            <a:spLocks noChangeArrowheads="1"/>
          </p:cNvSpPr>
          <p:nvPr/>
        </p:nvSpPr>
        <p:spPr bwMode="auto">
          <a:xfrm>
            <a:off x="10064979" y="4038600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blackWhite">
          <a:xfrm>
            <a:off x="9814560" y="5225790"/>
            <a:ext cx="1844040" cy="655320"/>
          </a:xfrm>
          <a:prstGeom prst="wedgeRectCallout">
            <a:avLst>
              <a:gd name="adj1" fmla="val -22872"/>
              <a:gd name="adj2" fmla="val -132503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Financial crisis*</a:t>
            </a:r>
          </a:p>
        </p:txBody>
      </p:sp>
      <p:sp>
        <p:nvSpPr>
          <p:cNvPr id="51" name="AutoShape 26"/>
          <p:cNvSpPr>
            <a:spLocks noChangeArrowheads="1"/>
          </p:cNvSpPr>
          <p:nvPr/>
        </p:nvSpPr>
        <p:spPr bwMode="blackWhite">
          <a:xfrm>
            <a:off x="11694514" y="5045938"/>
            <a:ext cx="1757758" cy="814110"/>
          </a:xfrm>
          <a:prstGeom prst="wedgeRectCallout">
            <a:avLst>
              <a:gd name="adj1" fmla="val -39723"/>
              <a:gd name="adj2" fmla="val -8780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Record tornado losses</a:t>
            </a:r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11353800" y="4050956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11721271" y="3726526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54" name="AutoShape 26"/>
          <p:cNvSpPr>
            <a:spLocks noChangeArrowheads="1"/>
          </p:cNvSpPr>
          <p:nvPr/>
        </p:nvSpPr>
        <p:spPr bwMode="blackWhite">
          <a:xfrm>
            <a:off x="12268200" y="4580098"/>
            <a:ext cx="1227064" cy="395256"/>
          </a:xfrm>
          <a:prstGeom prst="wedgeRectCallout">
            <a:avLst>
              <a:gd name="adj1" fmla="val -49371"/>
              <a:gd name="adj2" fmla="val -11101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Sandy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2159100" y="3122959"/>
            <a:ext cx="492760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56" name="AutoShape 26"/>
          <p:cNvSpPr>
            <a:spLocks noChangeArrowheads="1"/>
          </p:cNvSpPr>
          <p:nvPr/>
        </p:nvSpPr>
        <p:spPr bwMode="blackWhite">
          <a:xfrm>
            <a:off x="11506200" y="2292223"/>
            <a:ext cx="1227064" cy="483011"/>
          </a:xfrm>
          <a:prstGeom prst="wedgeRectCallout">
            <a:avLst>
              <a:gd name="adj1" fmla="val 24061"/>
              <a:gd name="adj2" fmla="val 10697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Low CATs</a:t>
            </a:r>
          </a:p>
        </p:txBody>
      </p:sp>
      <p:sp>
        <p:nvSpPr>
          <p:cNvPr id="57" name="AutoShape 26"/>
          <p:cNvSpPr>
            <a:spLocks noChangeArrowheads="1"/>
          </p:cNvSpPr>
          <p:nvPr/>
        </p:nvSpPr>
        <p:spPr bwMode="blackWhite">
          <a:xfrm>
            <a:off x="12877800" y="1345649"/>
            <a:ext cx="1576232" cy="765799"/>
          </a:xfrm>
          <a:prstGeom prst="wedgeRectCallout">
            <a:avLst>
              <a:gd name="adj1" fmla="val -8621"/>
              <a:gd name="adj2" fmla="val 2236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Modestly higher CATs</a:t>
            </a:r>
          </a:p>
        </p:txBody>
      </p: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13452272" y="3385895"/>
            <a:ext cx="499874" cy="64008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 sz="1800">
              <a:latin typeface="Helvetica Neue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6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1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8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3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adjusted us catastrophe losses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by Cause of Loss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1995–2014</a:t>
            </a:r>
            <a:r>
              <a:rPr lang="en-US" altLang="en-US" sz="1800" i="1" spc="100" baseline="300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554165"/>
              </p:ext>
            </p:extLst>
          </p:nvPr>
        </p:nvGraphicFramePr>
        <p:xfrm>
          <a:off x="3281268" y="1565275"/>
          <a:ext cx="7620000" cy="53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77552" y="2183182"/>
            <a:ext cx="1431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Hurricane &amp; </a:t>
            </a:r>
            <a:br>
              <a:rPr lang="en-US" sz="1400" dirty="0">
                <a:solidFill>
                  <a:schemeClr val="tx2"/>
                </a:solidFill>
                <a:latin typeface="Helvetica Neue"/>
              </a:rPr>
            </a:br>
            <a:r>
              <a:rPr lang="en-US" sz="1400" dirty="0">
                <a:solidFill>
                  <a:schemeClr val="tx2"/>
                </a:solidFill>
                <a:latin typeface="Helvetica Neue"/>
              </a:rPr>
              <a:t>Tropical Storms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40.7%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324600"/>
            <a:ext cx="218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Events Involving Tornado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39.2%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8411" y="1649336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Geological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0.1%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2768" y="2187506"/>
            <a:ext cx="92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Terrorism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6.2%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499" y="289560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Winter Storm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6.8%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295" y="4794409"/>
            <a:ext cx="4131905" cy="249299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							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Catastrophes are defined as events causing direct insured losses to property of $25 million or more in 2014 dollars.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Excludes snow.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Does not include NFIP flood losses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Includes wildland fires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Includes civil disorders, water damage, utility disruptions and non-property losses such as those covered by workers compensation.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ISO’s Property Claim Services Unit.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blackWhite">
          <a:xfrm>
            <a:off x="11049000" y="4804410"/>
            <a:ext cx="3081022" cy="1685926"/>
          </a:xfrm>
          <a:prstGeom prst="rect">
            <a:avLst/>
          </a:prstGeom>
          <a:solidFill>
            <a:schemeClr val="accent5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Wind losses by far cause the most catastrophe losses, even if hurricanes/TS are excluded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609600" y="3981812"/>
            <a:ext cx="3014978" cy="1184910"/>
          </a:xfrm>
          <a:prstGeom prst="wedgeRectCallout">
            <a:avLst>
              <a:gd name="adj1" fmla="val 87148"/>
              <a:gd name="adj2" fmla="val 23081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Tornado share of CAT losses is rising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blackWhite">
          <a:xfrm>
            <a:off x="11076612" y="1628223"/>
            <a:ext cx="3053410" cy="1965529"/>
          </a:xfrm>
          <a:prstGeom prst="rect">
            <a:avLst/>
          </a:prstGeom>
          <a:solidFill>
            <a:schemeClr val="accent5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Insured CAT losses from 1995-2014 totaled $395.6 billion, an average of $19.8 billion per year or $1.65 billion per month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blackWhite">
          <a:xfrm>
            <a:off x="609600" y="1605916"/>
            <a:ext cx="2941216" cy="1677752"/>
          </a:xfrm>
          <a:prstGeom prst="wedgeRectCallout">
            <a:avLst>
              <a:gd name="adj1" fmla="val 66153"/>
              <a:gd name="adj2" fmla="val 28018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Winter storm losses were much above average in 2014/15 and will push this share 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1580" y="1425525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Wind/Hail/Flood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5.4%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137160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Fires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1.5%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7203" y="127559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Other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Helvetica Neue"/>
              </a:rPr>
              <a:t>0.1%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7342017" y="1798815"/>
            <a:ext cx="1131138" cy="184254"/>
          </a:xfrm>
          <a:prstGeom prst="bentConnector3">
            <a:avLst>
              <a:gd name="adj1" fmla="val -1164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5749272" y="1658266"/>
            <a:ext cx="41039" cy="991708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4062" y="2895600"/>
            <a:ext cx="175846" cy="26161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21" y="1835236"/>
            <a:ext cx="11953479" cy="4946564"/>
          </a:xfrm>
          <a:prstGeom prst="rect">
            <a:avLst/>
          </a:prstGeom>
        </p:spPr>
      </p:pic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2178347" y="2869964"/>
            <a:ext cx="1983049" cy="1150133"/>
            <a:chOff x="1766029" y="5007184"/>
            <a:chExt cx="899041" cy="961654"/>
          </a:xfrm>
        </p:grpSpPr>
        <p:sp>
          <p:nvSpPr>
            <p:cNvPr id="42" name="Textfeld 25"/>
            <p:cNvSpPr txBox="1">
              <a:spLocks noChangeArrowheads="1"/>
            </p:cNvSpPr>
            <p:nvPr/>
          </p:nvSpPr>
          <p:spPr bwMode="auto">
            <a:xfrm>
              <a:off x="1901118" y="5007184"/>
              <a:ext cx="763952" cy="43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Overall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losses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</a:p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(in 2015 values)*  </a:t>
              </a:r>
            </a:p>
          </p:txBody>
        </p:sp>
        <p:sp>
          <p:nvSpPr>
            <p:cNvPr id="43" name="Textfeld 26"/>
            <p:cNvSpPr txBox="1">
              <a:spLocks noChangeArrowheads="1"/>
            </p:cNvSpPr>
            <p:nvPr/>
          </p:nvSpPr>
          <p:spPr bwMode="auto">
            <a:xfrm>
              <a:off x="1867870" y="5531361"/>
              <a:ext cx="763952" cy="43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Insured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losses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</a:p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(in 2015 values)*  </a:t>
              </a:r>
            </a:p>
          </p:txBody>
        </p:sp>
        <p:sp>
          <p:nvSpPr>
            <p:cNvPr id="44" name="Rechteck 30"/>
            <p:cNvSpPr>
              <a:spLocks noChangeArrowheads="1"/>
            </p:cNvSpPr>
            <p:nvPr/>
          </p:nvSpPr>
          <p:spPr bwMode="auto">
            <a:xfrm>
              <a:off x="1766029" y="5092332"/>
              <a:ext cx="101840" cy="205871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rgbClr val="4D4E53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80962" indent="-378695"/>
              <a:endParaRPr lang="de-DE" dirty="0">
                <a:solidFill>
                  <a:schemeClr val="tx2"/>
                </a:solidFill>
                <a:latin typeface="Helvetica Neue"/>
              </a:endParaRPr>
            </a:p>
          </p:txBody>
        </p:sp>
        <p:sp>
          <p:nvSpPr>
            <p:cNvPr id="45" name="Rechteck 31"/>
            <p:cNvSpPr>
              <a:spLocks noChangeArrowheads="1"/>
            </p:cNvSpPr>
            <p:nvPr/>
          </p:nvSpPr>
          <p:spPr bwMode="auto">
            <a:xfrm>
              <a:off x="1766029" y="5605900"/>
              <a:ext cx="101841" cy="20587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80962" indent="-378695"/>
              <a:endParaRPr lang="de-DE" dirty="0">
                <a:solidFill>
                  <a:schemeClr val="tx2"/>
                </a:solidFill>
                <a:latin typeface="Helvetica Neue"/>
              </a:endParaRPr>
            </a:p>
          </p:txBody>
        </p:sp>
      </p:grpSp>
      <p:sp>
        <p:nvSpPr>
          <p:cNvPr id="21" name="Textfeld 13"/>
          <p:cNvSpPr txBox="1">
            <a:spLocks noChangeArrowheads="1"/>
          </p:cNvSpPr>
          <p:nvPr/>
        </p:nvSpPr>
        <p:spPr bwMode="auto">
          <a:xfrm>
            <a:off x="12402982" y="4163097"/>
            <a:ext cx="1914135" cy="99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Helvetica Neue"/>
              </a:rPr>
              <a:t>Analysis contains: </a:t>
            </a:r>
          </a:p>
          <a:p>
            <a:r>
              <a:rPr lang="en-US" sz="1400" b="1" dirty="0">
                <a:solidFill>
                  <a:schemeClr val="tx2"/>
                </a:solidFill>
                <a:latin typeface="Helvetica Neue"/>
              </a:rPr>
              <a:t>severe storm, tornado, hail, flash flood and lightning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rial"/>
                <a:cs typeface="Times New Roman"/>
              </a:rPr>
              <a:t>convective loss events </a:t>
            </a:r>
            <a:r>
              <a:rPr lang="en-US" dirty="0"/>
              <a:t>in the us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Overall and Insured Losses</a:t>
            </a:r>
            <a:endParaRPr lang="en-US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1980–2015</a:t>
            </a:r>
            <a:endParaRPr lang="en-US" altLang="en-US" sz="1800" i="1" spc="100" baseline="300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295400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Billions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3048000" y="1449288"/>
            <a:ext cx="6629399" cy="1309784"/>
          </a:xfrm>
          <a:prstGeom prst="wedgeRectCallout">
            <a:avLst>
              <a:gd name="adj1" fmla="val 58156"/>
              <a:gd name="adj2" fmla="val 10318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The period from 2008-2015 has been the most expensive on record for insured losses from “convective events” (severe thunderstorms, tornado, hail, lightning and flash flood)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295" y="6858000"/>
            <a:ext cx="340073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*Losses adjusted to inflation based on CPI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Geo Risks Research, </a:t>
            </a:r>
            <a:r>
              <a:rPr lang="en-US" sz="1200" dirty="0" err="1">
                <a:solidFill>
                  <a:schemeClr val="tx2"/>
                </a:solidFill>
                <a:latin typeface="Helvetica Neue"/>
              </a:rPr>
              <a:t>NatCatSERVICE</a:t>
            </a:r>
            <a:endParaRPr lang="en-US" sz="1200" dirty="0">
              <a:solidFill>
                <a:schemeClr val="tx2"/>
              </a:solidFill>
              <a:latin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610264"/>
              </p:ext>
            </p:extLst>
          </p:nvPr>
        </p:nvGraphicFramePr>
        <p:xfrm>
          <a:off x="609600" y="1603176"/>
          <a:ext cx="13453103" cy="53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0" y="5791200"/>
            <a:ext cx="13404850" cy="1111504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The increased number and value of expensive electronic devices in homes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has pushed total lightning claim costs to about $1 billion in many years even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as the number of lightning claims falls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294343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insured homeowners losses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Due to Lightning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2004 - 2015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01200" y="798513"/>
            <a:ext cx="4413250" cy="915946"/>
          </a:xfrm>
          <a:prstGeom prst="wedgeRectCallout">
            <a:avLst>
              <a:gd name="adj1" fmla="val 31507"/>
              <a:gd name="adj2" fmla="val 12874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Insurers paid $790 million in lightning claims in 2015, a 6.9% increase over 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Millions</a:t>
            </a:r>
          </a:p>
        </p:txBody>
      </p:sp>
    </p:spTree>
    <p:extLst>
      <p:ext uri="{BB962C8B-B14F-4D97-AF65-F5344CB8AC3E}">
        <p14:creationId xmlns:p14="http://schemas.microsoft.com/office/powerpoint/2010/main" val="32502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830997"/>
          </a:xfrm>
        </p:spPr>
        <p:txBody>
          <a:bodyPr/>
          <a:lstStyle/>
          <a:p>
            <a:r>
              <a:rPr lang="en-US" dirty="0"/>
              <a:t>selected large outages associated with tropical systems </a:t>
            </a:r>
            <a:br>
              <a:rPr lang="en-US" dirty="0"/>
            </a:b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by State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16294" y="1738313"/>
          <a:ext cx="13498155" cy="497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6295" y="7042666"/>
            <a:ext cx="577690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 US Dept. of Energy, </a:t>
            </a:r>
            <a:r>
              <a:rPr lang="en-US" sz="1200" dirty="0" err="1">
                <a:solidFill>
                  <a:schemeClr val="tx2"/>
                </a:solidFill>
                <a:latin typeface="Helvetica Neue"/>
              </a:rPr>
              <a:t>Vertyx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, AP analysis; Insurance Information Institute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343" y="1219200"/>
            <a:ext cx="252865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Millions of Customers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9158578" y="4240843"/>
            <a:ext cx="4511702" cy="2011532"/>
          </a:xfrm>
          <a:prstGeom prst="wedgeRectCallout">
            <a:avLst>
              <a:gd name="adj1" fmla="val -22905"/>
              <a:gd name="adj2" fmla="val -121039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 lIns="122458" tIns="81639" rIns="122458" bIns="81639" anchor="ctr">
            <a:spAutoFit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Hurricanes and tropical storms have produced significant losses for insurers in recent years, including with Sandy in 2012</a:t>
            </a:r>
          </a:p>
        </p:txBody>
      </p:sp>
    </p:spTree>
    <p:extLst>
      <p:ext uri="{BB962C8B-B14F-4D97-AF65-F5344CB8AC3E}">
        <p14:creationId xmlns:p14="http://schemas.microsoft.com/office/powerpoint/2010/main" val="41076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2178347" y="2869964"/>
            <a:ext cx="1983049" cy="1150133"/>
            <a:chOff x="1766029" y="5007184"/>
            <a:chExt cx="899041" cy="961654"/>
          </a:xfrm>
        </p:grpSpPr>
        <p:sp>
          <p:nvSpPr>
            <p:cNvPr id="42" name="Textfeld 25"/>
            <p:cNvSpPr txBox="1">
              <a:spLocks noChangeArrowheads="1"/>
            </p:cNvSpPr>
            <p:nvPr/>
          </p:nvSpPr>
          <p:spPr bwMode="auto">
            <a:xfrm>
              <a:off x="1901118" y="5007184"/>
              <a:ext cx="763952" cy="43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Overall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losses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</a:p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(in 2015 values)*  </a:t>
              </a:r>
            </a:p>
          </p:txBody>
        </p:sp>
        <p:sp>
          <p:nvSpPr>
            <p:cNvPr id="43" name="Textfeld 26"/>
            <p:cNvSpPr txBox="1">
              <a:spLocks noChangeArrowheads="1"/>
            </p:cNvSpPr>
            <p:nvPr/>
          </p:nvSpPr>
          <p:spPr bwMode="auto">
            <a:xfrm>
              <a:off x="1867870" y="5531361"/>
              <a:ext cx="763952" cy="43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Insured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losses</a:t>
              </a: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 </a:t>
              </a:r>
            </a:p>
            <a:p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(in 2015 values)*  </a:t>
              </a:r>
            </a:p>
          </p:txBody>
        </p:sp>
        <p:sp>
          <p:nvSpPr>
            <p:cNvPr id="44" name="Rechteck 30"/>
            <p:cNvSpPr>
              <a:spLocks noChangeArrowheads="1"/>
            </p:cNvSpPr>
            <p:nvPr/>
          </p:nvSpPr>
          <p:spPr bwMode="auto">
            <a:xfrm>
              <a:off x="1766029" y="5092332"/>
              <a:ext cx="101840" cy="205871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rgbClr val="4D4E53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80962" indent="-378695"/>
              <a:endParaRPr lang="de-DE" dirty="0">
                <a:solidFill>
                  <a:schemeClr val="tx2"/>
                </a:solidFill>
                <a:latin typeface="Helvetica Neue"/>
              </a:endParaRPr>
            </a:p>
          </p:txBody>
        </p:sp>
        <p:sp>
          <p:nvSpPr>
            <p:cNvPr id="45" name="Rechteck 31"/>
            <p:cNvSpPr>
              <a:spLocks noChangeArrowheads="1"/>
            </p:cNvSpPr>
            <p:nvPr/>
          </p:nvSpPr>
          <p:spPr bwMode="auto">
            <a:xfrm>
              <a:off x="1766029" y="5605900"/>
              <a:ext cx="101841" cy="20587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80962" indent="-378695"/>
              <a:endParaRPr lang="de-DE" dirty="0">
                <a:solidFill>
                  <a:schemeClr val="tx2"/>
                </a:solidFill>
                <a:latin typeface="Helvetica Neue"/>
              </a:endParaRPr>
            </a:p>
          </p:txBody>
        </p:sp>
      </p:grpSp>
      <p:pic>
        <p:nvPicPr>
          <p:cNvPr id="19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97" y="1835236"/>
            <a:ext cx="11941469" cy="4946564"/>
          </a:xfrm>
          <a:prstGeom prst="rect">
            <a:avLst/>
          </a:prstGeom>
        </p:spPr>
      </p:pic>
      <p:sp>
        <p:nvSpPr>
          <p:cNvPr id="21" name="Textfeld 13"/>
          <p:cNvSpPr txBox="1">
            <a:spLocks noChangeArrowheads="1"/>
          </p:cNvSpPr>
          <p:nvPr/>
        </p:nvSpPr>
        <p:spPr bwMode="auto">
          <a:xfrm>
            <a:off x="12402982" y="4163097"/>
            <a:ext cx="1914135" cy="99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*Winter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storms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include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 also winter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damages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,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blizzards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and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cold</a:t>
            </a:r>
            <a:r>
              <a:rPr lang="de-DE" sz="1400" b="1" dirty="0">
                <a:solidFill>
                  <a:schemeClr val="tx2"/>
                </a:solidFill>
                <a:latin typeface="Helvetica Neue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Helvetica Neue"/>
              </a:rPr>
              <a:t>waves</a:t>
            </a:r>
            <a:endParaRPr lang="de-DE" sz="1400" b="1" dirty="0">
              <a:solidFill>
                <a:schemeClr val="tx2"/>
              </a:solidFill>
              <a:latin typeface="Helvetica Neu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storm losses in the us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Overall and Insured Losses*</a:t>
            </a:r>
            <a:endParaRPr lang="en-US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1980–2015</a:t>
            </a:r>
            <a:endParaRPr lang="en-US" altLang="en-US" sz="1800" i="1" spc="100" baseline="300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295400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Billions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9144000" y="1603177"/>
            <a:ext cx="4579994" cy="1002007"/>
          </a:xfrm>
          <a:prstGeom prst="wedgeRectCallout">
            <a:avLst>
              <a:gd name="adj1" fmla="val -3153"/>
              <a:gd name="adj2" fmla="val 171004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Winter storm losses have been increasing rapidly in recent years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295" y="6858000"/>
            <a:ext cx="396499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*Losses adjusted to inflation based on CPI.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Property Claim Services, MR </a:t>
            </a:r>
            <a:r>
              <a:rPr lang="en-US" sz="1200" dirty="0" err="1">
                <a:solidFill>
                  <a:schemeClr val="tx2"/>
                </a:solidFill>
                <a:latin typeface="Helvetica Neue"/>
              </a:rPr>
              <a:t>NatCatSERVICE</a:t>
            </a:r>
            <a:endParaRPr lang="en-US" sz="1200" dirty="0">
              <a:solidFill>
                <a:schemeClr val="tx2"/>
              </a:solidFill>
              <a:latin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6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2016 cat losses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by Type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Severe Thunderstorms Lead the Way</a:t>
            </a:r>
          </a:p>
        </p:txBody>
      </p:sp>
      <p:graphicFrame>
        <p:nvGraphicFramePr>
          <p:cNvPr id="1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54120"/>
              </p:ext>
            </p:extLst>
          </p:nvPr>
        </p:nvGraphicFramePr>
        <p:xfrm>
          <a:off x="685800" y="1863833"/>
          <a:ext cx="13258800" cy="507539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45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As of </a:t>
                      </a:r>
                      <a:b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July 12, 2016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Number of Events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Fatalities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Estimated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 Overall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Losses </a:t>
                      </a:r>
                      <a:b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(US $million)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Helvetica Neue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Helvetica Neue"/>
                        </a:rPr>
                        <a:t>Estimated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 Insured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Losses </a:t>
                      </a:r>
                      <a:b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</a:br>
                      <a:r>
                        <a:rPr lang="en-US" sz="2400" b="1" baseline="0" dirty="0">
                          <a:solidFill>
                            <a:srgbClr val="FFFFFF"/>
                          </a:solidFill>
                          <a:latin typeface="Helvetica Neue"/>
                        </a:rPr>
                        <a:t>(US $million)*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Helvetica Neue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1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Thunderstorm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21</a:t>
                      </a:r>
                      <a:endParaRPr lang="en-US" sz="20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11,600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Storms &amp; Cold Waves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7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Flood, Flash Flood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Earthquake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Geophysical</a:t>
                      </a:r>
                      <a:endParaRPr lang="en-US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2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Tropical Cyclone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38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Wildfire, Heat Waves &amp; Drought</a:t>
                      </a:r>
                    </a:p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(ongoing drought conditions without loss estimation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for half the year)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Losses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17,4000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11,000</a:t>
                      </a:r>
                    </a:p>
                  </a:txBody>
                  <a:tcPr marL="146304" marR="146304" marT="54864" marB="5486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295" y="7042666"/>
            <a:ext cx="376141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ISO’s Property Claims Services (PCS)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343" y="3098693"/>
            <a:ext cx="13604240" cy="3507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8874369" y="608526"/>
            <a:ext cx="4853354" cy="748787"/>
          </a:xfrm>
          <a:prstGeom prst="wedgeRectCallout">
            <a:avLst>
              <a:gd name="adj1" fmla="val -9161"/>
              <a:gd name="adj2" fmla="val 17323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Severe thunderstorms and hail drove up losses in the first half of 2016</a:t>
            </a:r>
          </a:p>
        </p:txBody>
      </p:sp>
    </p:spTree>
    <p:extLst>
      <p:ext uri="{BB962C8B-B14F-4D97-AF65-F5344CB8AC3E}">
        <p14:creationId xmlns:p14="http://schemas.microsoft.com/office/powerpoint/2010/main" val="37257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half 2016 cat losses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57389"/>
            <a:ext cx="10515600" cy="4937759"/>
          </a:xfrm>
          <a:prstGeom prst="rect">
            <a:avLst/>
          </a:prstGeom>
          <a:ln>
            <a:solidFill>
              <a:srgbClr val="2B7299"/>
            </a:solidFill>
          </a:ln>
        </p:spPr>
      </p:pic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1981200" y="1643471"/>
            <a:ext cx="4880797" cy="613792"/>
          </a:xfrm>
          <a:prstGeom prst="wedgeRectCallout">
            <a:avLst>
              <a:gd name="adj1" fmla="val 5278"/>
              <a:gd name="adj2" fmla="val 49758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Insured CAT losses in Texas in 2016 H1 totaled $6.6 billion</a:t>
            </a:r>
          </a:p>
        </p:txBody>
      </p:sp>
      <p:grpSp>
        <p:nvGrpSpPr>
          <p:cNvPr id="10" name="Gruppieren 5"/>
          <p:cNvGrpSpPr/>
          <p:nvPr/>
        </p:nvGrpSpPr>
        <p:grpSpPr>
          <a:xfrm>
            <a:off x="11921974" y="1866027"/>
            <a:ext cx="2778140" cy="3225087"/>
            <a:chOff x="845116" y="5824703"/>
            <a:chExt cx="1569214" cy="2687572"/>
          </a:xfrm>
        </p:grpSpPr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846747" y="6408869"/>
              <a:ext cx="1402427" cy="79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Meteorological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events</a:t>
              </a:r>
            </a:p>
            <a:p>
              <a:pPr>
                <a:lnSpc>
                  <a:spcPct val="10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(Tropical storm, </a:t>
              </a:r>
              <a:r>
                <a:rPr lang="en-GB" sz="1400" dirty="0" err="1">
                  <a:solidFill>
                    <a:schemeClr val="tx2"/>
                  </a:solidFill>
                  <a:latin typeface="Helvetica Neue"/>
                </a:rPr>
                <a:t>extratropical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storm, convective storm, </a:t>
              </a:r>
            </a:p>
            <a:p>
              <a:pPr>
                <a:lnSpc>
                  <a:spcPct val="10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local storm)</a:t>
              </a: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846747" y="7279642"/>
              <a:ext cx="1432412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Hydrological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events</a:t>
              </a:r>
              <a:endParaRPr lang="de-DE" sz="1400" b="1" dirty="0">
                <a:solidFill>
                  <a:schemeClr val="tx2"/>
                </a:solidFill>
                <a:latin typeface="Helvetica Neue"/>
              </a:endParaRPr>
            </a:p>
            <a:p>
              <a:pPr>
                <a:lnSpc>
                  <a:spcPct val="10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(Flood, mass movement)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846745" y="7896722"/>
              <a:ext cx="156758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Climatological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events</a:t>
              </a:r>
              <a:br>
                <a:rPr lang="de-DE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(Extreme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temperature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, </a:t>
              </a:r>
            </a:p>
            <a:p>
              <a:pPr>
                <a:lnSpc>
                  <a:spcPct val="100000"/>
                </a:lnSpc>
              </a:pP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drought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,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forest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fire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)</a:t>
              </a: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845116" y="5824703"/>
              <a:ext cx="135487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Geophysical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events</a:t>
              </a:r>
              <a:br>
                <a:rPr lang="en-GB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(Earthquake, tsunami, </a:t>
              </a:r>
              <a:br>
                <a:rPr lang="en-GB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volcanic activity)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1683060" y="1943209"/>
            <a:ext cx="200854" cy="2008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683060" y="2653888"/>
            <a:ext cx="200854" cy="200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83060" y="3696984"/>
            <a:ext cx="200854" cy="2008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683060" y="4430576"/>
            <a:ext cx="200854" cy="2008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6295" y="7042666"/>
            <a:ext cx="157607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Munich Re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Everything Is Bigger in Texas</a:t>
            </a:r>
          </a:p>
        </p:txBody>
      </p:sp>
    </p:spTree>
    <p:extLst>
      <p:ext uri="{BB962C8B-B14F-4D97-AF65-F5344CB8AC3E}">
        <p14:creationId xmlns:p14="http://schemas.microsoft.com/office/powerpoint/2010/main" val="21438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6295" y="7042666"/>
            <a:ext cx="5283819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Barclays PLC from Guy Carpenter;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414248" cy="46166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us property cat rate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on Line Index &amp; Global Reinsurance ROE</a:t>
            </a: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blackWhite">
          <a:xfrm>
            <a:off x="609600" y="5823466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charset="0"/>
              </a:rPr>
              <a:t>Record traditional capacity, alternative capital and low CAT activity have pressured reinsurance prices; ROEs are down only very modestly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37638"/>
            <a:ext cx="6386813" cy="3437482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534" y="1937638"/>
            <a:ext cx="6192916" cy="3437482"/>
          </a:xfrm>
          <a:prstGeom prst="rect">
            <a:avLst/>
          </a:prstGeom>
          <a:ln>
            <a:noFill/>
          </a:ln>
        </p:spPr>
      </p:pic>
      <p:sp>
        <p:nvSpPr>
          <p:cNvPr id="22" name="TextBox 1"/>
          <p:cNvSpPr txBox="1"/>
          <p:nvPr/>
        </p:nvSpPr>
        <p:spPr>
          <a:xfrm>
            <a:off x="1646495" y="1409770"/>
            <a:ext cx="4313022" cy="527867"/>
          </a:xfrm>
          <a:prstGeom prst="rect">
            <a:avLst/>
          </a:prstGeom>
        </p:spPr>
        <p:txBody>
          <a:bodyPr wrap="square" lIns="130622" tIns="65311" rIns="130622" bIns="653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2000" b="1" dirty="0">
                <a:solidFill>
                  <a:schemeClr val="tx2"/>
                </a:solidFill>
                <a:latin typeface="Helvetica Neue"/>
                <a:cs typeface="Arial"/>
              </a:rPr>
              <a:t>US Property CAT ROL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287309" y="1391746"/>
            <a:ext cx="5261365" cy="527867"/>
          </a:xfrm>
          <a:prstGeom prst="rect">
            <a:avLst/>
          </a:prstGeom>
        </p:spPr>
        <p:txBody>
          <a:bodyPr wrap="square" lIns="130622" tIns="65311" rIns="130622" bIns="65311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2000" b="1" dirty="0">
                <a:solidFill>
                  <a:schemeClr val="tx2"/>
                </a:solidFill>
                <a:latin typeface="Helvetica Neue"/>
                <a:cs typeface="Arial"/>
              </a:rPr>
              <a:t>Global Reinsurance ROE</a:t>
            </a:r>
          </a:p>
        </p:txBody>
      </p:sp>
    </p:spTree>
    <p:extLst>
      <p:ext uri="{BB962C8B-B14F-4D97-AF65-F5344CB8AC3E}">
        <p14:creationId xmlns:p14="http://schemas.microsoft.com/office/powerpoint/2010/main" val="9824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587" y="1469517"/>
            <a:ext cx="11653670" cy="5430944"/>
            <a:chOff x="390587" y="2412203"/>
            <a:chExt cx="11653670" cy="4488257"/>
          </a:xfrm>
        </p:grpSpPr>
        <p:pic>
          <p:nvPicPr>
            <p:cNvPr id="65" name="Grafik 6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278" b="78110" l="3888" r="94854">
                          <a14:foregroundMark x1="8062" y1="25202" x2="24185" y2="33603"/>
                          <a14:foregroundMark x1="34305" y1="17690" x2="38651" y2="20921"/>
                          <a14:foregroundMark x1="29160" y1="54120" x2="35392" y2="60985"/>
                          <a14:foregroundMark x1="79131" y1="65590" x2="85420" y2="62197"/>
                          <a14:foregroundMark x1="91481" y1="72375" x2="92910" y2="69386"/>
                          <a14:foregroundMark x1="93425" y1="69548" x2="93425" y2="69548"/>
                          <a14:foregroundMark x1="89022" y1="58724" x2="89022" y2="58724"/>
                          <a14:foregroundMark x1="87593" y1="57270" x2="87593" y2="57270"/>
                          <a14:foregroundMark x1="88279" y1="52504" x2="88279" y2="52504"/>
                          <a14:foregroundMark x1="91767" y1="52666" x2="91767" y2="52666"/>
                          <a14:foregroundMark x1="85020" y1="49515" x2="85020" y2="49515"/>
                          <a14:foregroundMark x1="88222" y1="32149" x2="88222" y2="32149"/>
                          <a14:foregroundMark x1="28988" y1="25040" x2="28988" y2="25040"/>
                          <a14:foregroundMark x1="29503" y1="15186" x2="29503" y2="15186"/>
                          <a14:foregroundMark x1="28473" y1="15347" x2="28473" y2="15347"/>
                          <a14:foregroundMark x1="26415" y1="15670" x2="26415" y2="15670"/>
                          <a14:foregroundMark x1="27044" y1="18174" x2="27044" y2="18174"/>
                          <a14:foregroundMark x1="19668" y1="23910" x2="19668" y2="23910"/>
                          <a14:foregroundMark x1="26301" y1="23102" x2="26301" y2="23102"/>
                          <a14:foregroundMark x1="29903" y1="26898" x2="29903" y2="26898"/>
                          <a14:foregroundMark x1="42939" y1="27544" x2="42939" y2="27544"/>
                          <a14:foregroundMark x1="53688" y1="16882" x2="53688" y2="16882"/>
                          <a14:foregroundMark x1="61349" y1="22940" x2="61349" y2="22940"/>
                          <a14:foregroundMark x1="62950" y1="20436" x2="62950" y2="20436"/>
                          <a14:foregroundMark x1="24585" y1="17367" x2="24585" y2="17367"/>
                          <a14:foregroundMark x1="24471" y1="20598" x2="24471" y2="20598"/>
                          <a14:foregroundMark x1="22013" y1="22294" x2="22013" y2="22294"/>
                          <a14:foregroundMark x1="19383" y1="20598" x2="19383" y2="20598"/>
                          <a14:foregroundMark x1="18182" y1="20113" x2="18182" y2="20113"/>
                          <a14:foregroundMark x1="46941" y1="31826" x2="46941" y2="31826"/>
                          <a14:foregroundMark x1="46770" y1="33764" x2="46770" y2="33764"/>
                          <a14:foregroundMark x1="45226" y1="33926" x2="45226" y2="33926"/>
                          <a14:foregroundMark x1="59634" y1="61470" x2="59634" y2="61470"/>
                          <a14:foregroundMark x1="77187" y1="54281" x2="77187" y2="54281"/>
                          <a14:foregroundMark x1="79817" y1="51292" x2="79817" y2="51292"/>
                          <a14:foregroundMark x1="76043" y1="58078" x2="76043" y2="58078"/>
                          <a14:foregroundMark x1="73985" y1="53473" x2="73985" y2="53473"/>
                          <a14:foregroundMark x1="72156" y1="53312" x2="72156" y2="53312"/>
                          <a14:foregroundMark x1="66552" y1="55250" x2="66552" y2="55250"/>
                          <a14:foregroundMark x1="66438" y1="52504" x2="66438" y2="52504"/>
                          <a14:foregroundMark x1="63979" y1="62036" x2="63979" y2="62036"/>
                          <a14:foregroundMark x1="61521" y1="50162" x2="61521" y2="50162"/>
                          <a14:foregroundMark x1="81361" y1="55250" x2="81361" y2="55250"/>
                          <a14:foregroundMark x1="78902" y1="55735" x2="78902" y2="55735"/>
                          <a14:foregroundMark x1="78502" y1="58239" x2="78502" y2="58239"/>
                          <a14:foregroundMark x1="90566" y1="60824" x2="90566" y2="60824"/>
                          <a14:foregroundMark x1="90966" y1="61712" x2="90966" y2="61712"/>
                          <a14:foregroundMark x1="90223" y1="62682" x2="90223" y2="62682"/>
                          <a14:foregroundMark x1="93711" y1="61632" x2="93711" y2="61632"/>
                          <a14:foregroundMark x1="82047" y1="42488" x2="82047" y2="42488"/>
                          <a14:foregroundMark x1="83705" y1="41680" x2="83705" y2="41680"/>
                          <a14:foregroundMark x1="81361" y1="42488" x2="81361" y2="42488"/>
                          <a14:foregroundMark x1="82905" y1="41519" x2="82905" y2="41519"/>
                          <a14:foregroundMark x1="83991" y1="38530" x2="83991" y2="38530"/>
                          <a14:foregroundMark x1="84105" y1="36430" x2="84105" y2="36430"/>
                          <a14:foregroundMark x1="72384" y1="16882" x2="72384" y2="16882"/>
                          <a14:foregroundMark x1="73928" y1="18174" x2="73928" y2="18174"/>
                          <a14:foregroundMark x1="83419" y1="20113" x2="83419" y2="20113"/>
                          <a14:foregroundMark x1="85649" y1="20436" x2="85649" y2="20436"/>
                          <a14:foregroundMark x1="52373" y1="18013" x2="52373" y2="18013"/>
                          <a14:foregroundMark x1="51458" y1="18659" x2="51458" y2="18659"/>
                          <a14:foregroundMark x1="51115" y1="17367" x2="51115" y2="17367"/>
                          <a14:foregroundMark x1="43796" y1="15832" x2="43796" y2="15832"/>
                          <a14:foregroundMark x1="21441" y1="18174" x2="21441" y2="18174"/>
                          <a14:foregroundMark x1="16810" y1="19467" x2="16810" y2="19467"/>
                          <a14:foregroundMark x1="33047" y1="36187" x2="33047" y2="36187"/>
                          <a14:foregroundMark x1="32018" y1="49354" x2="32018" y2="49354"/>
                          <a14:foregroundMark x1="30532" y1="48546" x2="30532" y2="48546"/>
                          <a14:foregroundMark x1="29160" y1="48061" x2="29160" y2="48061"/>
                          <a14:foregroundMark x1="28073" y1="47415" x2="28073" y2="47415"/>
                          <a14:foregroundMark x1="26301" y1="46527" x2="26301" y2="46527"/>
                          <a14:foregroundMark x1="28188" y1="45719" x2="28188" y2="45719"/>
                          <a14:foregroundMark x1="25214" y1="47092" x2="25214" y2="47092"/>
                          <a14:foregroundMark x1="24471" y1="47254" x2="24471" y2="47254"/>
                          <a14:foregroundMark x1="22870" y1="48546" x2="22870" y2="48546"/>
                          <a14:foregroundMark x1="18582" y1="45073" x2="18582" y2="45073"/>
                          <a14:foregroundMark x1="8348" y1="30937" x2="8348" y2="30937"/>
                          <a14:foregroundMark x1="6747" y1="46931" x2="6747" y2="46931"/>
                          <a14:foregroundMark x1="25500" y1="27221" x2="25500" y2="27221"/>
                          <a14:foregroundMark x1="31046" y1="26414" x2="31046" y2="26414"/>
                          <a14:foregroundMark x1="29503" y1="76252" x2="29503" y2="76252"/>
                          <a14:foregroundMark x1="30189" y1="76979" x2="30189" y2="76979"/>
                          <a14:foregroundMark x1="43453" y1="44750" x2="43453" y2="44750"/>
                          <a14:foregroundMark x1="65009" y1="19305" x2="65009" y2="19305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0" t="12079" r="5158" b="21696"/>
            <a:stretch/>
          </p:blipFill>
          <p:spPr>
            <a:xfrm>
              <a:off x="964141" y="2764085"/>
              <a:ext cx="10520486" cy="4087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feld 68"/>
            <p:cNvSpPr txBox="1"/>
            <p:nvPr/>
          </p:nvSpPr>
          <p:spPr>
            <a:xfrm>
              <a:off x="9238675" y="6630063"/>
              <a:ext cx="2187399" cy="270397"/>
            </a:xfrm>
            <a:prstGeom prst="rect">
              <a:avLst/>
            </a:prstGeom>
            <a:noFill/>
            <a:effectLst/>
          </p:spPr>
          <p:txBody>
            <a:bodyPr wrap="none" lIns="130622" tIns="65311" rIns="130622" bIns="65311" rtlCol="0">
              <a:spAutoFit/>
            </a:bodyPr>
            <a:lstStyle/>
            <a:p>
              <a:r>
                <a:rPr lang="de-DE" sz="900" dirty="0">
                  <a:solidFill>
                    <a:schemeClr val="tx2"/>
                  </a:solidFill>
                </a:rPr>
                <a:t>Source: Munich Re, </a:t>
              </a:r>
              <a:r>
                <a:rPr lang="de-DE" sz="900" dirty="0" err="1">
                  <a:solidFill>
                    <a:schemeClr val="tx2"/>
                  </a:solidFill>
                </a:rPr>
                <a:t>NatCatSERVICE</a:t>
              </a:r>
              <a:r>
                <a:rPr lang="de-DE" sz="900" dirty="0">
                  <a:solidFill>
                    <a:schemeClr val="tx2"/>
                  </a:solidFill>
                </a:rPr>
                <a:t>, 2016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77048" y="4380586"/>
              <a:ext cx="1405683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F7941D"/>
                  </a:solidFill>
                </a:rPr>
                <a:t>Drought</a:t>
              </a:r>
              <a:endParaRPr lang="de-DE" sz="1100" b="1" dirty="0">
                <a:solidFill>
                  <a:srgbClr val="F7941D"/>
                </a:solidFill>
              </a:endParaRPr>
            </a:p>
            <a:p>
              <a:r>
                <a:rPr lang="de-DE" sz="1100" dirty="0">
                  <a:solidFill>
                    <a:srgbClr val="F7941D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rgbClr val="F7941D"/>
                  </a:solidFill>
                </a:rPr>
                <a:t>Jan–</a:t>
              </a:r>
              <a:r>
                <a:rPr lang="de-DE" sz="1100" dirty="0" err="1">
                  <a:solidFill>
                    <a:srgbClr val="F7941D"/>
                  </a:solidFill>
                </a:rPr>
                <a:t>Oct</a:t>
              </a:r>
              <a:r>
                <a:rPr lang="de-DE" sz="1100" dirty="0">
                  <a:solidFill>
                    <a:srgbClr val="F7941D"/>
                  </a:solidFill>
                </a:rPr>
                <a:t> </a:t>
              </a:r>
              <a:endParaRPr lang="en-US" sz="1100" dirty="0" err="1">
                <a:solidFill>
                  <a:srgbClr val="F7941D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8326240" y="6092678"/>
              <a:ext cx="1749046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B72126"/>
                  </a:solidFill>
                </a:rPr>
                <a:t>Earthquake</a:t>
              </a:r>
              <a:endParaRPr lang="de-DE" sz="1100" b="1" dirty="0">
                <a:solidFill>
                  <a:srgbClr val="B72126"/>
                </a:solidFill>
              </a:endParaRPr>
            </a:p>
            <a:p>
              <a:r>
                <a:rPr lang="de-DE" sz="1100" dirty="0">
                  <a:solidFill>
                    <a:srgbClr val="B72126"/>
                  </a:solidFill>
                </a:rPr>
                <a:t>Nepal, </a:t>
              </a:r>
            </a:p>
            <a:p>
              <a:r>
                <a:rPr lang="de-DE" sz="1100" dirty="0">
                  <a:solidFill>
                    <a:srgbClr val="B72126"/>
                  </a:solidFill>
                </a:rPr>
                <a:t>25 Apr</a:t>
              </a:r>
              <a:endParaRPr lang="en-US" sz="1100" dirty="0" err="1">
                <a:solidFill>
                  <a:srgbClr val="B72126"/>
                </a:solidFill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5590585" y="2515591"/>
              <a:ext cx="1919560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rgbClr val="6A972D"/>
                  </a:solidFill>
                </a:rPr>
                <a:t>Winter Storm Niklas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Europe,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30 Mar–1 Apr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1017563" y="2491499"/>
              <a:ext cx="1470218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6A972D"/>
                  </a:solidFill>
                </a:rPr>
                <a:t>Severe</a:t>
              </a:r>
              <a:r>
                <a:rPr lang="de-DE" sz="1100" b="1" dirty="0">
                  <a:solidFill>
                    <a:srgbClr val="6A972D"/>
                  </a:solidFill>
                </a:rPr>
                <a:t> </a:t>
              </a:r>
              <a:r>
                <a:rPr lang="de-DE" sz="1100" b="1" dirty="0" err="1">
                  <a:solidFill>
                    <a:srgbClr val="6A972D"/>
                  </a:solidFill>
                </a:rPr>
                <a:t>storms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7–10 Apr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0374033" y="4640592"/>
              <a:ext cx="1359141" cy="5078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100" b="1" dirty="0" err="1">
                  <a:solidFill>
                    <a:srgbClr val="6A972D"/>
                  </a:solidFill>
                </a:rPr>
                <a:t>Typhoon</a:t>
              </a:r>
              <a:r>
                <a:rPr lang="de-DE" sz="1100" b="1" dirty="0">
                  <a:solidFill>
                    <a:srgbClr val="6A972D"/>
                  </a:solidFill>
                </a:rPr>
                <a:t> </a:t>
              </a:r>
              <a:r>
                <a:rPr lang="de-DE" sz="1100" b="1" dirty="0" err="1">
                  <a:solidFill>
                    <a:srgbClr val="6A972D"/>
                  </a:solidFill>
                </a:rPr>
                <a:t>Mujigae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China,</a:t>
              </a:r>
              <a:br>
                <a:rPr lang="de-DE" sz="1100" dirty="0">
                  <a:solidFill>
                    <a:srgbClr val="6A972D"/>
                  </a:solidFill>
                </a:rPr>
              </a:br>
              <a:r>
                <a:rPr lang="de-DE" sz="1100" dirty="0">
                  <a:solidFill>
                    <a:srgbClr val="6A972D"/>
                  </a:solidFill>
                </a:rPr>
                <a:t>1–5 </a:t>
              </a:r>
              <a:r>
                <a:rPr lang="de-DE" sz="1100" dirty="0" err="1">
                  <a:solidFill>
                    <a:srgbClr val="6A972D"/>
                  </a:solidFill>
                </a:rPr>
                <a:t>Oct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21485" y="2941789"/>
              <a:ext cx="2053750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6A972D"/>
                  </a:solidFill>
                </a:rPr>
                <a:t>Severe</a:t>
              </a:r>
              <a:r>
                <a:rPr lang="de-DE" sz="1100" b="1" dirty="0">
                  <a:solidFill>
                    <a:srgbClr val="6A972D"/>
                  </a:solidFill>
                </a:rPr>
                <a:t> </a:t>
              </a:r>
              <a:r>
                <a:rPr lang="de-DE" sz="1100" b="1" dirty="0" err="1">
                  <a:solidFill>
                    <a:srgbClr val="6A972D"/>
                  </a:solidFill>
                </a:rPr>
                <a:t>storms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23–28 May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cxnSp>
          <p:nvCxnSpPr>
            <p:cNvPr id="76" name="Gerade Verbindung 88"/>
            <p:cNvCxnSpPr/>
            <p:nvPr/>
          </p:nvCxnSpPr>
          <p:spPr>
            <a:xfrm flipH="1" flipV="1">
              <a:off x="8326703" y="5070776"/>
              <a:ext cx="2" cy="259200"/>
            </a:xfrm>
            <a:prstGeom prst="line">
              <a:avLst/>
            </a:prstGeom>
            <a:ln>
              <a:solidFill>
                <a:srgbClr val="F7941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92"/>
            <p:cNvCxnSpPr/>
            <p:nvPr/>
          </p:nvCxnSpPr>
          <p:spPr>
            <a:xfrm>
              <a:off x="8851682" y="4741619"/>
              <a:ext cx="0" cy="1382400"/>
            </a:xfrm>
            <a:prstGeom prst="line">
              <a:avLst/>
            </a:prstGeom>
            <a:ln>
              <a:solidFill>
                <a:srgbClr val="B7212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125"/>
            <p:cNvCxnSpPr/>
            <p:nvPr/>
          </p:nvCxnSpPr>
          <p:spPr>
            <a:xfrm>
              <a:off x="3300736" y="2789510"/>
              <a:ext cx="0" cy="15120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127"/>
            <p:cNvCxnSpPr/>
            <p:nvPr/>
          </p:nvCxnSpPr>
          <p:spPr>
            <a:xfrm flipH="1">
              <a:off x="2153037" y="2792586"/>
              <a:ext cx="11520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30"/>
            <p:cNvCxnSpPr/>
            <p:nvPr/>
          </p:nvCxnSpPr>
          <p:spPr>
            <a:xfrm>
              <a:off x="1525971" y="4553974"/>
              <a:ext cx="777600" cy="0"/>
            </a:xfrm>
            <a:prstGeom prst="line">
              <a:avLst/>
            </a:prstGeom>
            <a:ln>
              <a:solidFill>
                <a:srgbClr val="F7941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101"/>
            <p:cNvCxnSpPr/>
            <p:nvPr/>
          </p:nvCxnSpPr>
          <p:spPr>
            <a:xfrm>
              <a:off x="6329118" y="3021169"/>
              <a:ext cx="0" cy="11232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/>
            <p:cNvSpPr txBox="1"/>
            <p:nvPr/>
          </p:nvSpPr>
          <p:spPr>
            <a:xfrm>
              <a:off x="7733973" y="2475902"/>
              <a:ext cx="1949037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B72126"/>
                  </a:solidFill>
                </a:rPr>
                <a:t>Earthquake</a:t>
              </a:r>
              <a:endParaRPr lang="de-DE" sz="1100" b="1" dirty="0">
                <a:solidFill>
                  <a:srgbClr val="B72126"/>
                </a:solidFill>
              </a:endParaRPr>
            </a:p>
            <a:p>
              <a:r>
                <a:rPr lang="de-DE" sz="1100" dirty="0">
                  <a:solidFill>
                    <a:srgbClr val="B72126"/>
                  </a:solidFill>
                </a:rPr>
                <a:t>Pakistan, Afghanistan, </a:t>
              </a:r>
            </a:p>
            <a:p>
              <a:r>
                <a:rPr lang="de-DE" sz="1100" dirty="0">
                  <a:solidFill>
                    <a:srgbClr val="B72126"/>
                  </a:solidFill>
                </a:rPr>
                <a:t>26 </a:t>
              </a:r>
              <a:r>
                <a:rPr lang="de-DE" sz="1100" dirty="0" err="1">
                  <a:solidFill>
                    <a:srgbClr val="B72126"/>
                  </a:solidFill>
                </a:rPr>
                <a:t>Oct</a:t>
              </a:r>
              <a:endParaRPr lang="en-US" sz="1100" dirty="0" err="1">
                <a:solidFill>
                  <a:srgbClr val="B72126"/>
                </a:solidFill>
              </a:endParaRPr>
            </a:p>
          </p:txBody>
        </p:sp>
        <p:cxnSp>
          <p:nvCxnSpPr>
            <p:cNvPr id="83" name="Gerade Verbindung 92"/>
            <p:cNvCxnSpPr/>
            <p:nvPr/>
          </p:nvCxnSpPr>
          <p:spPr>
            <a:xfrm>
              <a:off x="8214301" y="2965711"/>
              <a:ext cx="0" cy="1512000"/>
            </a:xfrm>
            <a:prstGeom prst="line">
              <a:avLst/>
            </a:prstGeom>
            <a:ln>
              <a:solidFill>
                <a:srgbClr val="B7212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83"/>
            <p:cNvSpPr txBox="1"/>
            <p:nvPr/>
          </p:nvSpPr>
          <p:spPr>
            <a:xfrm>
              <a:off x="7484158" y="5281455"/>
              <a:ext cx="1684171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F7941D"/>
                  </a:solidFill>
                </a:rPr>
                <a:t>Heat</a:t>
              </a:r>
              <a:r>
                <a:rPr lang="de-DE" sz="1100" b="1" dirty="0">
                  <a:solidFill>
                    <a:srgbClr val="F7941D"/>
                  </a:solidFill>
                </a:rPr>
                <a:t> </a:t>
              </a:r>
              <a:r>
                <a:rPr lang="de-DE" sz="1100" b="1" dirty="0" err="1">
                  <a:solidFill>
                    <a:srgbClr val="F7941D"/>
                  </a:solidFill>
                </a:rPr>
                <a:t>wave</a:t>
              </a:r>
              <a:endParaRPr lang="de-DE" sz="1100" b="1" dirty="0">
                <a:solidFill>
                  <a:srgbClr val="F7941D"/>
                </a:solidFill>
              </a:endParaRPr>
            </a:p>
            <a:p>
              <a:r>
                <a:rPr lang="de-DE" sz="1100" dirty="0" err="1">
                  <a:solidFill>
                    <a:srgbClr val="F7941D"/>
                  </a:solidFill>
                </a:rPr>
                <a:t>India</a:t>
              </a:r>
              <a:r>
                <a:rPr lang="de-DE" sz="1100" dirty="0">
                  <a:solidFill>
                    <a:srgbClr val="F7941D"/>
                  </a:solidFill>
                </a:rPr>
                <a:t>, Pakistan</a:t>
              </a:r>
            </a:p>
            <a:p>
              <a:r>
                <a:rPr lang="de-DE" sz="1100" dirty="0">
                  <a:solidFill>
                    <a:srgbClr val="F7941D"/>
                  </a:solidFill>
                </a:rPr>
                <a:t>May–Jun</a:t>
              </a:r>
              <a:endParaRPr lang="en-US" sz="1100" dirty="0" err="1">
                <a:solidFill>
                  <a:srgbClr val="F7941D"/>
                </a:solidFill>
              </a:endParaRPr>
            </a:p>
          </p:txBody>
        </p:sp>
        <p:cxnSp>
          <p:nvCxnSpPr>
            <p:cNvPr id="85" name="Gerade Verbindung 92"/>
            <p:cNvCxnSpPr/>
            <p:nvPr/>
          </p:nvCxnSpPr>
          <p:spPr>
            <a:xfrm>
              <a:off x="8631120" y="4740158"/>
              <a:ext cx="230400" cy="0"/>
            </a:xfrm>
            <a:prstGeom prst="line">
              <a:avLst/>
            </a:prstGeom>
            <a:ln>
              <a:solidFill>
                <a:srgbClr val="B7212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/>
            <p:cNvSpPr txBox="1"/>
            <p:nvPr/>
          </p:nvSpPr>
          <p:spPr>
            <a:xfrm>
              <a:off x="10686598" y="2866859"/>
              <a:ext cx="1235376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rgbClr val="6A972D"/>
                  </a:solidFill>
                </a:rPr>
                <a:t>Tornado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China,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1 Jun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cxnSp>
          <p:nvCxnSpPr>
            <p:cNvPr id="87" name="Gerade Verbindung 136"/>
            <p:cNvCxnSpPr/>
            <p:nvPr/>
          </p:nvCxnSpPr>
          <p:spPr>
            <a:xfrm flipH="1">
              <a:off x="9395866" y="4907870"/>
              <a:ext cx="9792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136"/>
            <p:cNvCxnSpPr/>
            <p:nvPr/>
          </p:nvCxnSpPr>
          <p:spPr>
            <a:xfrm flipH="1">
              <a:off x="9598786" y="4229096"/>
              <a:ext cx="7488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47"/>
            <p:cNvCxnSpPr/>
            <p:nvPr/>
          </p:nvCxnSpPr>
          <p:spPr>
            <a:xfrm flipV="1">
              <a:off x="9273021" y="3101572"/>
              <a:ext cx="0" cy="13824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136"/>
            <p:cNvCxnSpPr/>
            <p:nvPr/>
          </p:nvCxnSpPr>
          <p:spPr>
            <a:xfrm flipH="1">
              <a:off x="9278403" y="3101808"/>
              <a:ext cx="14400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139"/>
            <p:cNvCxnSpPr/>
            <p:nvPr/>
          </p:nvCxnSpPr>
          <p:spPr>
            <a:xfrm>
              <a:off x="9598792" y="4232255"/>
              <a:ext cx="0" cy="4320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/>
            <p:cNvSpPr txBox="1"/>
            <p:nvPr/>
          </p:nvSpPr>
          <p:spPr>
            <a:xfrm>
              <a:off x="10610366" y="5162061"/>
              <a:ext cx="1343403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rgbClr val="6A972D"/>
                  </a:solidFill>
                </a:rPr>
                <a:t>Winter </a:t>
              </a:r>
              <a:r>
                <a:rPr lang="de-DE" sz="1100" b="1" dirty="0" err="1">
                  <a:solidFill>
                    <a:srgbClr val="6A972D"/>
                  </a:solidFill>
                </a:rPr>
                <a:t>storm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 err="1">
                  <a:solidFill>
                    <a:srgbClr val="6A972D"/>
                  </a:solidFill>
                </a:rPr>
                <a:t>Australia</a:t>
              </a:r>
              <a:r>
                <a:rPr lang="de-DE" sz="1100" dirty="0">
                  <a:solidFill>
                    <a:srgbClr val="6A972D"/>
                  </a:solidFill>
                </a:rPr>
                <a:t>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19–24 Apr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cxnSp>
          <p:nvCxnSpPr>
            <p:cNvPr id="93" name="Gerade Verbindung 136"/>
            <p:cNvCxnSpPr/>
            <p:nvPr/>
          </p:nvCxnSpPr>
          <p:spPr>
            <a:xfrm flipH="1">
              <a:off x="10621958" y="6182945"/>
              <a:ext cx="7488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139"/>
            <p:cNvCxnSpPr/>
            <p:nvPr/>
          </p:nvCxnSpPr>
          <p:spPr>
            <a:xfrm>
              <a:off x="11358808" y="5711140"/>
              <a:ext cx="0" cy="4752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94"/>
            <p:cNvSpPr txBox="1"/>
            <p:nvPr/>
          </p:nvSpPr>
          <p:spPr>
            <a:xfrm>
              <a:off x="4197686" y="6224749"/>
              <a:ext cx="1695070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chemeClr val="accent5"/>
                  </a:solidFill>
                </a:rPr>
                <a:t>Flash </a:t>
              </a:r>
              <a:r>
                <a:rPr lang="de-DE" sz="1100" b="1" dirty="0" err="1">
                  <a:solidFill>
                    <a:schemeClr val="accent5"/>
                  </a:solidFill>
                </a:rPr>
                <a:t>floods</a:t>
              </a:r>
              <a:endParaRPr lang="de-DE" sz="1100" b="1" dirty="0">
                <a:solidFill>
                  <a:schemeClr val="accent5"/>
                </a:solidFill>
              </a:endParaRPr>
            </a:p>
            <a:p>
              <a:r>
                <a:rPr lang="de-DE" sz="1100" dirty="0">
                  <a:solidFill>
                    <a:schemeClr val="accent5"/>
                  </a:solidFill>
                </a:rPr>
                <a:t>Chile, </a:t>
              </a:r>
            </a:p>
            <a:p>
              <a:r>
                <a:rPr lang="de-DE" sz="1100" dirty="0">
                  <a:solidFill>
                    <a:schemeClr val="accent5"/>
                  </a:solidFill>
                </a:rPr>
                <a:t>23–26 Mar</a:t>
              </a:r>
              <a:endParaRPr lang="en-US" sz="1100" dirty="0" err="1">
                <a:solidFill>
                  <a:schemeClr val="accent5"/>
                </a:solidFill>
              </a:endParaRPr>
            </a:p>
          </p:txBody>
        </p:sp>
        <p:cxnSp>
          <p:nvCxnSpPr>
            <p:cNvPr id="96" name="Gerade Verbindung 91"/>
            <p:cNvCxnSpPr/>
            <p:nvPr/>
          </p:nvCxnSpPr>
          <p:spPr>
            <a:xfrm flipH="1">
              <a:off x="3941693" y="5951978"/>
              <a:ext cx="748800" cy="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feld 96"/>
            <p:cNvSpPr txBox="1"/>
            <p:nvPr/>
          </p:nvSpPr>
          <p:spPr>
            <a:xfrm>
              <a:off x="4989692" y="5521641"/>
              <a:ext cx="1278789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chemeClr val="accent5"/>
                  </a:solidFill>
                </a:rPr>
                <a:t>Flash </a:t>
              </a:r>
              <a:r>
                <a:rPr lang="de-DE" sz="1100" b="1" dirty="0" err="1">
                  <a:solidFill>
                    <a:schemeClr val="accent5"/>
                  </a:solidFill>
                </a:rPr>
                <a:t>floods</a:t>
              </a:r>
              <a:endParaRPr lang="de-DE" sz="1100" b="1" dirty="0">
                <a:solidFill>
                  <a:schemeClr val="accent5"/>
                </a:solidFill>
              </a:endParaRPr>
            </a:p>
            <a:p>
              <a:r>
                <a:rPr lang="de-DE" sz="1100" dirty="0">
                  <a:solidFill>
                    <a:schemeClr val="accent5"/>
                  </a:solidFill>
                </a:rPr>
                <a:t>Ghana,</a:t>
              </a:r>
            </a:p>
            <a:p>
              <a:r>
                <a:rPr lang="de-DE" sz="1100" dirty="0">
                  <a:solidFill>
                    <a:schemeClr val="accent5"/>
                  </a:solidFill>
                </a:rPr>
                <a:t>2–5 Jun</a:t>
              </a:r>
              <a:endParaRPr lang="en-US" sz="1100" dirty="0" err="1">
                <a:solidFill>
                  <a:schemeClr val="accent5"/>
                </a:solidFill>
              </a:endParaRPr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6560674" y="6224749"/>
              <a:ext cx="1891515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chemeClr val="accent5"/>
                  </a:solidFill>
                </a:rPr>
                <a:t>Floods</a:t>
              </a:r>
              <a:endParaRPr lang="de-DE" sz="1100" b="1" dirty="0">
                <a:solidFill>
                  <a:schemeClr val="accent5"/>
                </a:solidFill>
              </a:endParaRPr>
            </a:p>
            <a:p>
              <a:r>
                <a:rPr lang="de-DE" sz="1100" dirty="0">
                  <a:solidFill>
                    <a:schemeClr val="accent5"/>
                  </a:solidFill>
                </a:rPr>
                <a:t>Malawi, Mozambique</a:t>
              </a:r>
              <a:br>
                <a:rPr lang="de-DE" sz="1100" dirty="0">
                  <a:solidFill>
                    <a:schemeClr val="accent5"/>
                  </a:solidFill>
                </a:rPr>
              </a:br>
              <a:r>
                <a:rPr lang="de-DE" sz="1100" dirty="0">
                  <a:solidFill>
                    <a:schemeClr val="accent5"/>
                  </a:solidFill>
                </a:rPr>
                <a:t>Jan–Mar</a:t>
              </a:r>
              <a:endParaRPr lang="en-US" sz="1100" dirty="0" err="1">
                <a:solidFill>
                  <a:schemeClr val="accent5"/>
                </a:solidFill>
              </a:endParaRPr>
            </a:p>
          </p:txBody>
        </p:sp>
        <p:cxnSp>
          <p:nvCxnSpPr>
            <p:cNvPr id="99" name="Gerade Verbindung 90"/>
            <p:cNvCxnSpPr/>
            <p:nvPr/>
          </p:nvCxnSpPr>
          <p:spPr>
            <a:xfrm flipV="1">
              <a:off x="7035763" y="5793449"/>
              <a:ext cx="0" cy="47520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0"/>
            <p:cNvCxnSpPr/>
            <p:nvPr/>
          </p:nvCxnSpPr>
          <p:spPr>
            <a:xfrm flipV="1">
              <a:off x="5966070" y="5343799"/>
              <a:ext cx="0" cy="21600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90"/>
            <p:cNvCxnSpPr/>
            <p:nvPr/>
          </p:nvCxnSpPr>
          <p:spPr>
            <a:xfrm flipV="1">
              <a:off x="4695259" y="5955383"/>
              <a:ext cx="0" cy="30240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101"/>
            <p:cNvSpPr txBox="1"/>
            <p:nvPr/>
          </p:nvSpPr>
          <p:spPr>
            <a:xfrm>
              <a:off x="2610221" y="5799155"/>
              <a:ext cx="1772915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chemeClr val="accent5"/>
                  </a:solidFill>
                </a:rPr>
                <a:t>Landslide</a:t>
              </a:r>
              <a:endParaRPr lang="de-DE" sz="1100" b="1" dirty="0">
                <a:solidFill>
                  <a:schemeClr val="accent5"/>
                </a:solidFill>
              </a:endParaRPr>
            </a:p>
            <a:p>
              <a:r>
                <a:rPr lang="de-DE" sz="1100" dirty="0">
                  <a:solidFill>
                    <a:schemeClr val="accent5"/>
                  </a:solidFill>
                </a:rPr>
                <a:t>Guatemala, </a:t>
              </a:r>
            </a:p>
            <a:p>
              <a:r>
                <a:rPr lang="de-DE" sz="1100" dirty="0">
                  <a:solidFill>
                    <a:schemeClr val="accent5"/>
                  </a:solidFill>
                </a:rPr>
                <a:t>1 </a:t>
              </a:r>
              <a:r>
                <a:rPr lang="de-DE" sz="1100" dirty="0" err="1">
                  <a:solidFill>
                    <a:schemeClr val="accent5"/>
                  </a:solidFill>
                </a:rPr>
                <a:t>Oct</a:t>
              </a:r>
              <a:endParaRPr lang="en-US" sz="1100" dirty="0" err="1">
                <a:solidFill>
                  <a:schemeClr val="accent5"/>
                </a:solidFill>
              </a:endParaRPr>
            </a:p>
          </p:txBody>
        </p:sp>
        <p:cxnSp>
          <p:nvCxnSpPr>
            <p:cNvPr id="103" name="Gerade Verbindung 90"/>
            <p:cNvCxnSpPr/>
            <p:nvPr/>
          </p:nvCxnSpPr>
          <p:spPr>
            <a:xfrm flipV="1">
              <a:off x="3253293" y="5137386"/>
              <a:ext cx="0" cy="69120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feld 103"/>
            <p:cNvSpPr txBox="1"/>
            <p:nvPr/>
          </p:nvSpPr>
          <p:spPr>
            <a:xfrm>
              <a:off x="4227583" y="4353875"/>
              <a:ext cx="1695070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chemeClr val="accent5"/>
                  </a:solidFill>
                </a:rPr>
                <a:t>Flash </a:t>
              </a:r>
              <a:r>
                <a:rPr lang="de-DE" sz="1100" b="1" dirty="0" err="1">
                  <a:solidFill>
                    <a:schemeClr val="accent5"/>
                  </a:solidFill>
                </a:rPr>
                <a:t>floods</a:t>
              </a:r>
              <a:endParaRPr lang="de-DE" sz="1100" b="1" dirty="0">
                <a:solidFill>
                  <a:schemeClr val="accent5"/>
                </a:solidFill>
              </a:endParaRPr>
            </a:p>
            <a:p>
              <a:r>
                <a:rPr lang="de-DE" sz="1100" dirty="0">
                  <a:solidFill>
                    <a:schemeClr val="accent5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chemeClr val="accent5"/>
                  </a:solidFill>
                </a:rPr>
                <a:t>2–6 </a:t>
              </a:r>
              <a:r>
                <a:rPr lang="de-DE" sz="1100" dirty="0" err="1">
                  <a:solidFill>
                    <a:schemeClr val="accent5"/>
                  </a:solidFill>
                </a:rPr>
                <a:t>Oct</a:t>
              </a:r>
              <a:endParaRPr lang="en-US" sz="1100" dirty="0" err="1">
                <a:solidFill>
                  <a:schemeClr val="accent5"/>
                </a:solidFill>
              </a:endParaRPr>
            </a:p>
          </p:txBody>
        </p:sp>
        <p:cxnSp>
          <p:nvCxnSpPr>
            <p:cNvPr id="105" name="Gerade Verbindung 91"/>
            <p:cNvCxnSpPr/>
            <p:nvPr/>
          </p:nvCxnSpPr>
          <p:spPr>
            <a:xfrm flipH="1">
              <a:off x="3670342" y="4615259"/>
              <a:ext cx="633600" cy="0"/>
            </a:xfrm>
            <a:prstGeom prst="line">
              <a:avLst/>
            </a:prstGeom>
            <a:ln>
              <a:solidFill>
                <a:schemeClr val="accent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3357676" y="2412203"/>
              <a:ext cx="2300933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>
                  <a:solidFill>
                    <a:srgbClr val="6A972D"/>
                  </a:solidFill>
                </a:rPr>
                <a:t>Winter </a:t>
              </a:r>
              <a:r>
                <a:rPr lang="de-DE" sz="1100" b="1" dirty="0" err="1">
                  <a:solidFill>
                    <a:srgbClr val="6A972D"/>
                  </a:solidFill>
                </a:rPr>
                <a:t>storm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USA, Canada,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16–25 Feb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cxnSp>
          <p:nvCxnSpPr>
            <p:cNvPr id="107" name="Gerade Verbindung 101"/>
            <p:cNvCxnSpPr/>
            <p:nvPr/>
          </p:nvCxnSpPr>
          <p:spPr>
            <a:xfrm>
              <a:off x="3718214" y="2868842"/>
              <a:ext cx="0" cy="14256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107"/>
            <p:cNvSpPr txBox="1"/>
            <p:nvPr/>
          </p:nvSpPr>
          <p:spPr>
            <a:xfrm>
              <a:off x="1745177" y="5243147"/>
              <a:ext cx="1596955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6A972D"/>
                  </a:solidFill>
                </a:rPr>
                <a:t>Severe</a:t>
              </a:r>
              <a:r>
                <a:rPr lang="de-DE" sz="1100" b="1" dirty="0">
                  <a:solidFill>
                    <a:srgbClr val="6A972D"/>
                  </a:solidFill>
                </a:rPr>
                <a:t> </a:t>
              </a:r>
              <a:r>
                <a:rPr lang="de-DE" sz="1100" b="1" dirty="0" err="1">
                  <a:solidFill>
                    <a:srgbClr val="6A972D"/>
                  </a:solidFill>
                </a:rPr>
                <a:t>storms</a:t>
              </a:r>
              <a:endParaRPr lang="de-DE" sz="1100" b="1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rgbClr val="6A972D"/>
                  </a:solidFill>
                </a:rPr>
                <a:t>18–21 Apr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  <p:cxnSp>
          <p:nvCxnSpPr>
            <p:cNvPr id="109" name="Gerade Verbindung 125"/>
            <p:cNvCxnSpPr/>
            <p:nvPr/>
          </p:nvCxnSpPr>
          <p:spPr>
            <a:xfrm>
              <a:off x="2980144" y="3206346"/>
              <a:ext cx="0" cy="13392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36"/>
            <p:cNvCxnSpPr/>
            <p:nvPr/>
          </p:nvCxnSpPr>
          <p:spPr>
            <a:xfrm flipH="1">
              <a:off x="1366410" y="3206346"/>
              <a:ext cx="16128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39"/>
            <p:cNvCxnSpPr/>
            <p:nvPr/>
          </p:nvCxnSpPr>
          <p:spPr>
            <a:xfrm>
              <a:off x="2345821" y="4758770"/>
              <a:ext cx="0" cy="56160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27"/>
            <p:cNvCxnSpPr/>
            <p:nvPr/>
          </p:nvCxnSpPr>
          <p:spPr>
            <a:xfrm flipH="1">
              <a:off x="2345821" y="4758770"/>
              <a:ext cx="8640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390587" y="3868088"/>
              <a:ext cx="1845763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F7941D"/>
                  </a:solidFill>
                </a:rPr>
                <a:t>Wildfires</a:t>
              </a:r>
              <a:endParaRPr lang="de-DE" sz="1100" b="1" dirty="0">
                <a:solidFill>
                  <a:srgbClr val="F7941D"/>
                </a:solidFill>
              </a:endParaRPr>
            </a:p>
            <a:p>
              <a:r>
                <a:rPr lang="de-DE" sz="1100" dirty="0">
                  <a:solidFill>
                    <a:srgbClr val="F7941D"/>
                  </a:solidFill>
                </a:rPr>
                <a:t>USA, </a:t>
              </a:r>
            </a:p>
            <a:p>
              <a:r>
                <a:rPr lang="de-DE" sz="1100" dirty="0">
                  <a:solidFill>
                    <a:srgbClr val="F7941D"/>
                  </a:solidFill>
                </a:rPr>
                <a:t>12 Sep–8 </a:t>
              </a:r>
              <a:r>
                <a:rPr lang="de-DE" sz="1100" dirty="0" err="1">
                  <a:solidFill>
                    <a:srgbClr val="F7941D"/>
                  </a:solidFill>
                </a:rPr>
                <a:t>Oct</a:t>
              </a:r>
              <a:r>
                <a:rPr lang="de-DE" sz="1100" dirty="0">
                  <a:solidFill>
                    <a:srgbClr val="F7941D"/>
                  </a:solidFill>
                </a:rPr>
                <a:t> </a:t>
              </a:r>
              <a:endParaRPr lang="en-US" sz="1100" dirty="0" err="1">
                <a:solidFill>
                  <a:srgbClr val="F7941D"/>
                </a:solidFill>
              </a:endParaRPr>
            </a:p>
          </p:txBody>
        </p:sp>
        <p:cxnSp>
          <p:nvCxnSpPr>
            <p:cNvPr id="114" name="Gerade Verbindung 130"/>
            <p:cNvCxnSpPr/>
            <p:nvPr/>
          </p:nvCxnSpPr>
          <p:spPr>
            <a:xfrm>
              <a:off x="1314754" y="4001561"/>
              <a:ext cx="979200" cy="0"/>
            </a:xfrm>
            <a:prstGeom prst="line">
              <a:avLst/>
            </a:prstGeom>
            <a:ln>
              <a:solidFill>
                <a:srgbClr val="F7941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88"/>
            <p:cNvCxnSpPr/>
            <p:nvPr/>
          </p:nvCxnSpPr>
          <p:spPr>
            <a:xfrm flipH="1" flipV="1">
              <a:off x="2287817" y="3988787"/>
              <a:ext cx="2" cy="259200"/>
            </a:xfrm>
            <a:prstGeom prst="line">
              <a:avLst/>
            </a:prstGeom>
            <a:ln>
              <a:solidFill>
                <a:srgbClr val="F7941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27"/>
            <p:cNvCxnSpPr/>
            <p:nvPr/>
          </p:nvCxnSpPr>
          <p:spPr>
            <a:xfrm flipH="1">
              <a:off x="3066547" y="4719241"/>
              <a:ext cx="57600" cy="0"/>
            </a:xfrm>
            <a:prstGeom prst="line">
              <a:avLst/>
            </a:prstGeom>
            <a:ln>
              <a:solidFill>
                <a:srgbClr val="6A972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30"/>
            <p:cNvCxnSpPr/>
            <p:nvPr/>
          </p:nvCxnSpPr>
          <p:spPr>
            <a:xfrm>
              <a:off x="5373571" y="4249578"/>
              <a:ext cx="561600" cy="0"/>
            </a:xfrm>
            <a:prstGeom prst="line">
              <a:avLst/>
            </a:prstGeom>
            <a:ln>
              <a:solidFill>
                <a:srgbClr val="F7941D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feld 117"/>
            <p:cNvSpPr txBox="1"/>
            <p:nvPr/>
          </p:nvSpPr>
          <p:spPr>
            <a:xfrm>
              <a:off x="4565294" y="3868088"/>
              <a:ext cx="1126024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F7941D"/>
                  </a:solidFill>
                </a:rPr>
                <a:t>Heat</a:t>
              </a:r>
              <a:r>
                <a:rPr lang="de-DE" sz="1100" b="1" dirty="0">
                  <a:solidFill>
                    <a:srgbClr val="F7941D"/>
                  </a:solidFill>
                </a:rPr>
                <a:t> </a:t>
              </a:r>
              <a:r>
                <a:rPr lang="de-DE" sz="1100" b="1" dirty="0" err="1">
                  <a:solidFill>
                    <a:srgbClr val="F7941D"/>
                  </a:solidFill>
                </a:rPr>
                <a:t>wave</a:t>
              </a:r>
              <a:endParaRPr lang="de-DE" sz="1100" b="1" dirty="0">
                <a:solidFill>
                  <a:srgbClr val="F7941D"/>
                </a:solidFill>
              </a:endParaRPr>
            </a:p>
            <a:p>
              <a:r>
                <a:rPr lang="de-DE" sz="1100" dirty="0">
                  <a:solidFill>
                    <a:srgbClr val="F7941D"/>
                  </a:solidFill>
                </a:rPr>
                <a:t>Europe,</a:t>
              </a:r>
            </a:p>
            <a:p>
              <a:r>
                <a:rPr lang="de-DE" sz="1100" dirty="0">
                  <a:solidFill>
                    <a:srgbClr val="F7941D"/>
                  </a:solidFill>
                </a:rPr>
                <a:t>Jun–Aug</a:t>
              </a:r>
              <a:endParaRPr lang="en-US" sz="1100" dirty="0" err="1">
                <a:solidFill>
                  <a:srgbClr val="F7941D"/>
                </a:solidFill>
              </a:endParaRPr>
            </a:p>
          </p:txBody>
        </p:sp>
        <p:sp>
          <p:nvSpPr>
            <p:cNvPr id="132" name="Textfeld 131"/>
            <p:cNvSpPr txBox="1"/>
            <p:nvPr/>
          </p:nvSpPr>
          <p:spPr>
            <a:xfrm>
              <a:off x="10163942" y="4039555"/>
              <a:ext cx="1880315" cy="6397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de-DE" sz="1100" b="1" dirty="0" err="1">
                  <a:solidFill>
                    <a:srgbClr val="6A972D"/>
                  </a:solidFill>
                </a:rPr>
                <a:t>Typhoon</a:t>
              </a:r>
              <a:r>
                <a:rPr lang="de-DE" sz="1100" b="1" dirty="0">
                  <a:solidFill>
                    <a:srgbClr val="6A972D"/>
                  </a:solidFill>
                </a:rPr>
                <a:t> </a:t>
              </a:r>
              <a:r>
                <a:rPr lang="de-DE" sz="1100" b="1" dirty="0" err="1">
                  <a:solidFill>
                    <a:srgbClr val="6A972D"/>
                  </a:solidFill>
                </a:rPr>
                <a:t>Soudelor</a:t>
              </a:r>
              <a:endParaRPr lang="de-DE" sz="1100" dirty="0">
                <a:solidFill>
                  <a:srgbClr val="6A972D"/>
                </a:solidFill>
              </a:endParaRPr>
            </a:p>
            <a:p>
              <a:r>
                <a:rPr lang="de-DE" sz="1100" dirty="0">
                  <a:solidFill>
                    <a:srgbClr val="6A972D"/>
                  </a:solidFill>
                </a:rPr>
                <a:t>China, Taiwan,  </a:t>
              </a:r>
              <a:br>
                <a:rPr lang="de-DE" sz="1100" dirty="0">
                  <a:solidFill>
                    <a:srgbClr val="6A972D"/>
                  </a:solidFill>
                </a:rPr>
              </a:br>
              <a:r>
                <a:rPr lang="de-DE" sz="1100" dirty="0">
                  <a:solidFill>
                    <a:srgbClr val="6A972D"/>
                  </a:solidFill>
                </a:rPr>
                <a:t>2–13 Aug</a:t>
              </a:r>
              <a:endParaRPr lang="en-US" sz="1100" dirty="0" err="1">
                <a:solidFill>
                  <a:srgbClr val="6A972D"/>
                </a:solidFill>
              </a:endParaRPr>
            </a:p>
          </p:txBody>
        </p:sp>
      </p:grpSp>
      <p:grpSp>
        <p:nvGrpSpPr>
          <p:cNvPr id="66" name="Gruppieren 10"/>
          <p:cNvGrpSpPr/>
          <p:nvPr/>
        </p:nvGrpSpPr>
        <p:grpSpPr>
          <a:xfrm>
            <a:off x="690167" y="5554848"/>
            <a:ext cx="1224604" cy="1080000"/>
            <a:chOff x="393767" y="2574949"/>
            <a:chExt cx="1366647" cy="978831"/>
          </a:xfrm>
          <a:solidFill>
            <a:schemeClr val="accent3"/>
          </a:solidFill>
        </p:grpSpPr>
        <p:sp>
          <p:nvSpPr>
            <p:cNvPr id="67" name="Ellipse 66"/>
            <p:cNvSpPr/>
            <p:nvPr/>
          </p:nvSpPr>
          <p:spPr>
            <a:xfrm>
              <a:off x="453542" y="2574949"/>
              <a:ext cx="1232581" cy="9788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393767" y="2821319"/>
              <a:ext cx="1366647" cy="5299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FFFFFF"/>
                  </a:solidFill>
                </a:rPr>
                <a:t>1,060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Loss events</a:t>
              </a:r>
            </a:p>
          </p:txBody>
        </p:sp>
      </p:grpSp>
      <p:sp>
        <p:nvSpPr>
          <p:cNvPr id="143" name="AutoShape 7"/>
          <p:cNvSpPr>
            <a:spLocks noChangeArrowheads="1"/>
          </p:cNvSpPr>
          <p:nvPr/>
        </p:nvSpPr>
        <p:spPr bwMode="blackWhite">
          <a:xfrm>
            <a:off x="5094090" y="756548"/>
            <a:ext cx="9009403" cy="818758"/>
          </a:xfrm>
          <a:prstGeom prst="wedgeRectCallout">
            <a:avLst>
              <a:gd name="adj1" fmla="val -56410"/>
              <a:gd name="adj2" fmla="val 45372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Global insured CAT losses totaled $27 billion in 2015, 21% below the $31 billion average over the past 30 years (1985-2014, adj. for inflation)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6295" y="7010400"/>
            <a:ext cx="1576072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Munich 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events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Worldwide</a:t>
            </a:r>
            <a:endParaRPr lang="en-US" dirty="0"/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2015</a:t>
            </a:r>
          </a:p>
        </p:txBody>
      </p:sp>
      <p:grpSp>
        <p:nvGrpSpPr>
          <p:cNvPr id="125" name="Gruppieren 5"/>
          <p:cNvGrpSpPr/>
          <p:nvPr/>
        </p:nvGrpSpPr>
        <p:grpSpPr>
          <a:xfrm>
            <a:off x="11921974" y="1866027"/>
            <a:ext cx="2778140" cy="3225087"/>
            <a:chOff x="845116" y="5824703"/>
            <a:chExt cx="1569214" cy="2687572"/>
          </a:xfrm>
        </p:grpSpPr>
        <p:sp>
          <p:nvSpPr>
            <p:cNvPr id="126" name="Text Box 34"/>
            <p:cNvSpPr txBox="1">
              <a:spLocks noChangeArrowheads="1"/>
            </p:cNvSpPr>
            <p:nvPr/>
          </p:nvSpPr>
          <p:spPr bwMode="auto">
            <a:xfrm>
              <a:off x="846747" y="6408869"/>
              <a:ext cx="1402427" cy="795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Meteorological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events</a:t>
              </a:r>
            </a:p>
            <a:p>
              <a:pPr>
                <a:lnSpc>
                  <a:spcPct val="10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(Tropical storm, </a:t>
              </a:r>
              <a:r>
                <a:rPr lang="en-GB" sz="1400" dirty="0" err="1">
                  <a:solidFill>
                    <a:schemeClr val="tx2"/>
                  </a:solidFill>
                  <a:latin typeface="Helvetica Neue"/>
                </a:rPr>
                <a:t>extratropical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storm, convective storm, </a:t>
              </a:r>
            </a:p>
            <a:p>
              <a:pPr>
                <a:lnSpc>
                  <a:spcPct val="100000"/>
                </a:lnSpc>
              </a:pP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local storm)</a:t>
              </a:r>
            </a:p>
          </p:txBody>
        </p:sp>
        <p:sp>
          <p:nvSpPr>
            <p:cNvPr id="127" name="Text Box 35"/>
            <p:cNvSpPr txBox="1">
              <a:spLocks noChangeArrowheads="1"/>
            </p:cNvSpPr>
            <p:nvPr/>
          </p:nvSpPr>
          <p:spPr bwMode="auto">
            <a:xfrm>
              <a:off x="846747" y="7279642"/>
              <a:ext cx="1432412" cy="43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dirty="0">
                  <a:solidFill>
                    <a:schemeClr val="tx2"/>
                  </a:solidFill>
                  <a:latin typeface="Helvetica Neue"/>
                </a:rPr>
                <a:t>Hydrological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events</a:t>
              </a:r>
              <a:endParaRPr lang="de-DE" sz="1400" b="1" dirty="0">
                <a:solidFill>
                  <a:schemeClr val="tx2"/>
                </a:solidFill>
                <a:latin typeface="Helvetica Neue"/>
              </a:endParaRPr>
            </a:p>
            <a:p>
              <a:pPr>
                <a:lnSpc>
                  <a:spcPct val="100000"/>
                </a:lnSpc>
              </a:pP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(Flood, mass movement)</a:t>
              </a:r>
            </a:p>
          </p:txBody>
        </p:sp>
        <p:sp>
          <p:nvSpPr>
            <p:cNvPr id="128" name="Text Box 33"/>
            <p:cNvSpPr txBox="1">
              <a:spLocks noChangeArrowheads="1"/>
            </p:cNvSpPr>
            <p:nvPr/>
          </p:nvSpPr>
          <p:spPr bwMode="auto">
            <a:xfrm>
              <a:off x="846745" y="7896722"/>
              <a:ext cx="156758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Climatological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b="1" dirty="0" err="1">
                  <a:solidFill>
                    <a:schemeClr val="tx2"/>
                  </a:solidFill>
                  <a:latin typeface="Helvetica Neue"/>
                </a:rPr>
                <a:t>events</a:t>
              </a:r>
              <a:br>
                <a:rPr lang="de-DE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(Extreme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temperature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, </a:t>
              </a:r>
            </a:p>
            <a:p>
              <a:pPr>
                <a:lnSpc>
                  <a:spcPct val="100000"/>
                </a:lnSpc>
              </a:pP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drought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,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forest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de-DE" sz="1400" dirty="0" err="1">
                  <a:solidFill>
                    <a:schemeClr val="tx2"/>
                  </a:solidFill>
                  <a:latin typeface="Helvetica Neue"/>
                </a:rPr>
                <a:t>fire</a:t>
              </a:r>
              <a:r>
                <a:rPr lang="de-DE" sz="1400" dirty="0">
                  <a:solidFill>
                    <a:schemeClr val="tx2"/>
                  </a:solidFill>
                  <a:latin typeface="Helvetica Neue"/>
                </a:rPr>
                <a:t>)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845116" y="5824703"/>
              <a:ext cx="135487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Geophysical</a:t>
              </a: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latin typeface="Helvetica Neue"/>
                </a:rPr>
                <a:t>events</a:t>
              </a:r>
              <a:br>
                <a:rPr lang="en-GB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(Earthquake, tsunami, </a:t>
              </a:r>
              <a:br>
                <a:rPr lang="en-GB" sz="1400" dirty="0">
                  <a:solidFill>
                    <a:schemeClr val="tx2"/>
                  </a:solidFill>
                  <a:latin typeface="Helvetica Neue"/>
                </a:rPr>
              </a:br>
              <a:r>
                <a:rPr lang="en-GB" sz="1400" dirty="0">
                  <a:solidFill>
                    <a:schemeClr val="tx2"/>
                  </a:solidFill>
                  <a:latin typeface="Helvetica Neue"/>
                </a:rPr>
                <a:t>volcanic activity)</a:t>
              </a:r>
            </a:p>
          </p:txBody>
        </p:sp>
      </p:grpSp>
      <p:sp>
        <p:nvSpPr>
          <p:cNvPr id="130" name="Oval 129"/>
          <p:cNvSpPr/>
          <p:nvPr/>
        </p:nvSpPr>
        <p:spPr>
          <a:xfrm>
            <a:off x="11683060" y="1943209"/>
            <a:ext cx="200854" cy="2008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1683060" y="2653888"/>
            <a:ext cx="200854" cy="200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1683060" y="3696984"/>
            <a:ext cx="200854" cy="2008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1683060" y="4430576"/>
            <a:ext cx="200854" cy="2008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805837"/>
            <a:ext cx="12954000" cy="1754326"/>
          </a:xfrm>
        </p:spPr>
        <p:txBody>
          <a:bodyPr/>
          <a:lstStyle/>
          <a:p>
            <a:r>
              <a:rPr lang="en-US" sz="3600" dirty="0"/>
              <a:t>CYBER RISK IS A RAPIDLY EMERGING EXPOSURE FOR BUSINESSES LARGE AND SMALL IN EVERY INDUSTRY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cyber risk &amp; cyber insurance</a:t>
            </a:r>
          </a:p>
        </p:txBody>
      </p:sp>
    </p:spTree>
    <p:extLst>
      <p:ext uri="{BB962C8B-B14F-4D97-AF65-F5344CB8AC3E}">
        <p14:creationId xmlns:p14="http://schemas.microsoft.com/office/powerpoint/2010/main" val="14243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289433"/>
              </p:ext>
            </p:extLst>
          </p:nvPr>
        </p:nvGraphicFramePr>
        <p:xfrm>
          <a:off x="609600" y="1828800"/>
          <a:ext cx="13404850" cy="53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4100048" cy="461665"/>
          </a:xfrm>
        </p:spPr>
        <p:txBody>
          <a:bodyPr/>
          <a:lstStyle/>
          <a:p>
            <a:r>
              <a:rPr lang="en-US" altLang="en-US" dirty="0"/>
              <a:t>p/c insurance industry roe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Magnitude of Cyclicality, Volatility Changes Over Time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1950-2016:Q1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295" y="6858000"/>
            <a:ext cx="2909771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*Through Q1 2016.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Insurance Information Institute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143000" y="1935287"/>
            <a:ext cx="3972607" cy="404084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5104933" y="1950259"/>
            <a:ext cx="4288419" cy="4019253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12496800" y="1950259"/>
            <a:ext cx="1517650" cy="4019253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9393352" y="1931393"/>
            <a:ext cx="3027248" cy="4046464"/>
          </a:xfrm>
          <a:prstGeom prst="rect">
            <a:avLst/>
          </a:prstGeom>
          <a:solidFill>
            <a:schemeClr val="tx2">
              <a:lumMod val="40000"/>
              <a:lumOff val="60000"/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31529" tIns="65765" rIns="131529" bIns="65765" anchor="ctr"/>
          <a:lstStyle/>
          <a:p>
            <a:endParaRPr lang="en-US"/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1981200" y="1447800"/>
            <a:ext cx="2070101" cy="686812"/>
          </a:xfrm>
          <a:prstGeom prst="rect">
            <a:avLst/>
          </a:prstGeom>
          <a:solidFill>
            <a:schemeClr val="accent3"/>
          </a:solidFill>
          <a:ln w="57150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800" b="1" u="sng" dirty="0">
                <a:solidFill>
                  <a:srgbClr val="FFFFFF"/>
                </a:solidFill>
                <a:latin typeface="Helvetica Neue"/>
              </a:rPr>
              <a:t>1950 - 1970</a:t>
            </a:r>
          </a:p>
          <a:p>
            <a:pPr marL="489833" indent="-489833" algn="ctr">
              <a:buClr>
                <a:schemeClr val="tx1"/>
              </a:buClr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Low Volatility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6642101" y="1447800"/>
            <a:ext cx="2501900" cy="686812"/>
          </a:xfrm>
          <a:prstGeom prst="rect">
            <a:avLst/>
          </a:prstGeom>
          <a:solidFill>
            <a:schemeClr val="accent3"/>
          </a:solidFill>
          <a:ln w="57150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800" b="1" u="sng" dirty="0">
                <a:solidFill>
                  <a:srgbClr val="FFFFFF"/>
                </a:solidFill>
                <a:latin typeface="Helvetica Neue"/>
              </a:rPr>
              <a:t>1971 - 1992</a:t>
            </a:r>
          </a:p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Extreme Volatility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9525001" y="1447800"/>
            <a:ext cx="2407918" cy="686812"/>
          </a:xfrm>
          <a:prstGeom prst="rect">
            <a:avLst/>
          </a:prstGeom>
          <a:solidFill>
            <a:schemeClr val="accent3"/>
          </a:solidFill>
          <a:ln w="57150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800" b="1" u="sng" dirty="0">
                <a:solidFill>
                  <a:srgbClr val="FFFFFF"/>
                </a:solidFill>
                <a:latin typeface="Helvetica Neue"/>
              </a:rPr>
              <a:t>1993 - 2008</a:t>
            </a:r>
          </a:p>
          <a:p>
            <a:pPr marL="489833" indent="-489833" algn="ctr">
              <a:buClr>
                <a:schemeClr val="tx1"/>
              </a:buClr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Moderate Volatility</a:t>
            </a: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12115800" y="1447800"/>
            <a:ext cx="2277432" cy="686812"/>
          </a:xfrm>
          <a:prstGeom prst="rect">
            <a:avLst/>
          </a:prstGeom>
          <a:solidFill>
            <a:schemeClr val="accent3"/>
          </a:solidFill>
          <a:ln w="57150">
            <a:noFill/>
            <a:miter lim="800000"/>
            <a:headEnd/>
            <a:tailEnd/>
          </a:ln>
        </p:spPr>
        <p:txBody>
          <a:bodyPr wrap="square" lIns="131529" tIns="65765" rIns="131529" bIns="65765">
            <a:spAutoFit/>
          </a:bodyPr>
          <a:lstStyle/>
          <a:p>
            <a:pPr marL="489833" indent="-489833" algn="ctr">
              <a:buClr>
                <a:schemeClr val="tx1"/>
              </a:buClr>
            </a:pPr>
            <a:r>
              <a:rPr lang="en-US" sz="1800" b="1" u="sng" dirty="0">
                <a:solidFill>
                  <a:srgbClr val="FFFFFF"/>
                </a:solidFill>
                <a:latin typeface="Helvetica Neue"/>
              </a:rPr>
              <a:t>2009 - Present</a:t>
            </a:r>
          </a:p>
          <a:p>
            <a:pPr marL="489833" indent="-489833" algn="ctr">
              <a:buClr>
                <a:schemeClr val="tx1"/>
              </a:buClr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Modest Volatility</a:t>
            </a:r>
          </a:p>
        </p:txBody>
      </p:sp>
    </p:spTree>
    <p:extLst>
      <p:ext uri="{BB962C8B-B14F-4D97-AF65-F5344CB8AC3E}">
        <p14:creationId xmlns:p14="http://schemas.microsoft.com/office/powerpoint/2010/main" val="7966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data breaches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by Number of Breaches and Records Exposed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6224654"/>
              </p:ext>
            </p:extLst>
          </p:nvPr>
        </p:nvGraphicFramePr>
        <p:xfrm>
          <a:off x="548640" y="1839336"/>
          <a:ext cx="13514063" cy="402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2200" y="1311025"/>
            <a:ext cx="5360356" cy="32579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# Data Breaches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47177" y="1214075"/>
            <a:ext cx="1588670" cy="51969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Millions of Records Exposed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blackWhite">
          <a:xfrm>
            <a:off x="609599" y="5813804"/>
            <a:ext cx="13404851" cy="779764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latin typeface="Helvetica Neue"/>
                <a:cs typeface="Arial" charset="0"/>
              </a:rPr>
              <a:t>The total number of data breaches (+27.5%) hit a record high of 783 in 2014, exposing 85.6 million record through June 30; this year has seen 117.6 million records exposed in 400 breaches*</a:t>
            </a:r>
          </a:p>
        </p:txBody>
      </p:sp>
      <p:pic>
        <p:nvPicPr>
          <p:cNvPr id="13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5" y="1537948"/>
            <a:ext cx="1184093" cy="88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631" r="-9371" b="38519"/>
          <a:stretch/>
        </p:blipFill>
        <p:spPr>
          <a:xfrm>
            <a:off x="9969718" y="1495221"/>
            <a:ext cx="1169099" cy="2905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817" y="1461115"/>
            <a:ext cx="1243349" cy="33843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76" y="1892453"/>
            <a:ext cx="1774024" cy="1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73" y="2527519"/>
            <a:ext cx="746999" cy="7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71" y="1917236"/>
            <a:ext cx="980234" cy="9802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01" y="1949472"/>
            <a:ext cx="1083416" cy="5462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80" y="2123540"/>
            <a:ext cx="1092566" cy="7443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01" y="2898171"/>
            <a:ext cx="1206635" cy="787330"/>
          </a:xfrm>
          <a:prstGeom prst="rect">
            <a:avLst/>
          </a:prstGeom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2005 ̶ 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295" y="6653947"/>
            <a:ext cx="5031249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Identity Theft Resource Center,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http://www.idtheftcenter.org/images/breach/ITRCBreachReport2015.pdf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*2007-2012 figures exclude mortgage and financial guaranty segments.</a:t>
            </a:r>
          </a:p>
        </p:txBody>
      </p:sp>
    </p:spTree>
    <p:extLst>
      <p:ext uri="{BB962C8B-B14F-4D97-AF65-F5344CB8AC3E}">
        <p14:creationId xmlns:p14="http://schemas.microsoft.com/office/powerpoint/2010/main" val="31252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marsh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Percentage of US Companies Purchasing Cyber Insurance Increased in 2014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295" y="6858000"/>
            <a:ext cx="1010635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*Take-up rate refers to the overall percentage of clients that purchased standalone cyber insurance.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Benchmarking Trends: As Cyber Concerns Broaden, Insurance Purchases Rise, Marsh Risk Management Research Briefing, March 2015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51236"/>
              </p:ext>
            </p:extLst>
          </p:nvPr>
        </p:nvGraphicFramePr>
        <p:xfrm>
          <a:off x="419742" y="1140111"/>
          <a:ext cx="13590619" cy="48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609601" y="6025049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Ever larger numbers of insureds seek financial protection via cyber insurance. The percentage of US companies buying cyber insurance rose to 16 percent in 2014.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12976" y="4114800"/>
            <a:ext cx="5455920" cy="4556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0"/>
          </a:p>
        </p:txBody>
      </p:sp>
    </p:spTree>
    <p:extLst>
      <p:ext uri="{BB962C8B-B14F-4D97-AF65-F5344CB8AC3E}">
        <p14:creationId xmlns:p14="http://schemas.microsoft.com/office/powerpoint/2010/main" val="42885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cyber insurance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Growth Rates by Industry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95" y="6858000"/>
            <a:ext cx="1010635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*Marsh clients.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Benchmarking Trends: As Cyber Concerns Broaden, Insurance Purchases Rise, Marsh Risk Management Research Briefing, March 2015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810347"/>
              </p:ext>
            </p:extLst>
          </p:nvPr>
        </p:nvGraphicFramePr>
        <p:xfrm>
          <a:off x="419742" y="1140111"/>
          <a:ext cx="13590619" cy="48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609601" y="6025049"/>
            <a:ext cx="13404850" cy="812800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Ever larger numbers of insureds seek financial protection via cyber insurance.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The growth rate in cyber premiums written was 27% percent in 2015.*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5501" y="4114800"/>
            <a:ext cx="5055959" cy="4556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20"/>
          </a:p>
        </p:txBody>
      </p:sp>
    </p:spTree>
    <p:extLst>
      <p:ext uri="{BB962C8B-B14F-4D97-AF65-F5344CB8AC3E}">
        <p14:creationId xmlns:p14="http://schemas.microsoft.com/office/powerpoint/2010/main" val="35362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marsh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Total Limits Purchased, by Industry – Cyber Liability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All Revenue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95" y="7042666"/>
            <a:ext cx="10106356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Benchmarking Trends: As Cyber Concerns Broaden, Insurance Purchases Rise, Marsh Risk Management Research Briefing, March 2015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609601" y="5819956"/>
            <a:ext cx="13404850" cy="1114244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Average limits purchased for cyber risk rose 15% to $16.9 million for all industries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and all company sizes in 2015. Power and utility companies witnessed a sharper percentage increase in average limits, at 22 percent.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46702"/>
              </p:ext>
            </p:extLst>
          </p:nvPr>
        </p:nvGraphicFramePr>
        <p:xfrm>
          <a:off x="609600" y="1611075"/>
          <a:ext cx="13453103" cy="41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 rot="16200000">
            <a:off x="9068494" y="3507744"/>
            <a:ext cx="2892362" cy="12173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blackWhite">
          <a:xfrm>
            <a:off x="10058400" y="1086181"/>
            <a:ext cx="3720592" cy="1011206"/>
          </a:xfrm>
          <a:prstGeom prst="wedgeRectCallout">
            <a:avLst>
              <a:gd name="adj1" fmla="val -36160"/>
              <a:gd name="adj2" fmla="val 963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Limits purchased for the power &amp; utility sector were up 22.1% in 2015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200" y="1311025"/>
            <a:ext cx="5360356" cy="32579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Millions</a:t>
            </a:r>
          </a:p>
        </p:txBody>
      </p:sp>
    </p:spTree>
    <p:extLst>
      <p:ext uri="{BB962C8B-B14F-4D97-AF65-F5344CB8AC3E}">
        <p14:creationId xmlns:p14="http://schemas.microsoft.com/office/powerpoint/2010/main" val="4740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marsh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Total Limits Purchased, by Industry – Cyber Liability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Revenue &gt; $1 Billion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295" y="7042666"/>
            <a:ext cx="953453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Benchmarking Trends: Operational Risks Drive Cyber Insurance Purchases, Marsh Management Research Briefing, March 2016.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609601" y="5819956"/>
            <a:ext cx="13404850" cy="1114244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Among larger companies, average cyber insurance limits purchased increased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by 14.6 percent to $39.2 million in 2015, from $34.2 million in 2014; Power and Utility purchases were up 21.8%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03139"/>
              </p:ext>
            </p:extLst>
          </p:nvPr>
        </p:nvGraphicFramePr>
        <p:xfrm>
          <a:off x="561347" y="1610707"/>
          <a:ext cx="13453103" cy="418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 rot="16200000">
            <a:off x="9068494" y="3507744"/>
            <a:ext cx="2892362" cy="121734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2200" y="1311025"/>
            <a:ext cx="5360356" cy="32579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$ Millions</a:t>
            </a:r>
          </a:p>
        </p:txBody>
      </p:sp>
    </p:spTree>
    <p:extLst>
      <p:ext uri="{BB962C8B-B14F-4D97-AF65-F5344CB8AC3E}">
        <p14:creationId xmlns:p14="http://schemas.microsoft.com/office/powerpoint/2010/main" val="24128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cyber liability </a:t>
            </a:r>
            <a:r>
              <a:rPr 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Historical Rate Changes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Price per 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295" y="7042666"/>
            <a:ext cx="9534533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Benchmarking Trends: Operational Risks Drive Cyber Insurance Purchases, Marsh Management Research Briefing, March 2016.</a:t>
            </a: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113693"/>
              </p:ext>
            </p:extLst>
          </p:nvPr>
        </p:nvGraphicFramePr>
        <p:xfrm>
          <a:off x="609600" y="1716087"/>
          <a:ext cx="14020800" cy="537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utoShape 5"/>
          <p:cNvSpPr>
            <a:spLocks noChangeArrowheads="1"/>
          </p:cNvSpPr>
          <p:nvPr/>
        </p:nvSpPr>
        <p:spPr bwMode="blackWhite">
          <a:xfrm>
            <a:off x="4310743" y="5029667"/>
            <a:ext cx="7484424" cy="747451"/>
          </a:xfrm>
          <a:prstGeom prst="wedgeRectCallout">
            <a:avLst>
              <a:gd name="adj1" fmla="val 34467"/>
              <a:gd name="adj2" fmla="val -115424"/>
            </a:avLst>
          </a:prstGeom>
          <a:solidFill>
            <a:schemeClr val="accent5"/>
          </a:solidFill>
          <a:ln>
            <a:noFill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Cyber insurance premiums trended lower in 2015 despite increased frequency and severity of losses in some sectors</a:t>
            </a:r>
          </a:p>
        </p:txBody>
      </p:sp>
    </p:spTree>
    <p:extLst>
      <p:ext uri="{BB962C8B-B14F-4D97-AF65-F5344CB8AC3E}">
        <p14:creationId xmlns:p14="http://schemas.microsoft.com/office/powerpoint/2010/main" val="8338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528838"/>
            <a:ext cx="12954000" cy="2308324"/>
          </a:xfrm>
        </p:spPr>
        <p:txBody>
          <a:bodyPr/>
          <a:lstStyle/>
          <a:p>
            <a:r>
              <a:rPr lang="en-US" sz="3600" dirty="0"/>
              <a:t>THE STRENGTH OF THE ECONOMY WILL GREATLY INFLUENCE INSURER EXPOSURE BASE AND DRIVE ENERGY DEMAND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the economy</a:t>
            </a:r>
          </a:p>
        </p:txBody>
      </p:sp>
    </p:spTree>
    <p:extLst>
      <p:ext uri="{BB962C8B-B14F-4D97-AF65-F5344CB8AC3E}">
        <p14:creationId xmlns:p14="http://schemas.microsoft.com/office/powerpoint/2010/main" val="24214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1926090"/>
              </p:ext>
            </p:extLst>
          </p:nvPr>
        </p:nvGraphicFramePr>
        <p:xfrm>
          <a:off x="519343" y="1768576"/>
          <a:ext cx="13514063" cy="394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95" y="6858000"/>
            <a:ext cx="7135287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         Estimates/Forecasts from Blue Chip Economic Indicators.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US Department of Commerce, Blue Economic Indicators 7/16;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altLang="en-US" dirty="0"/>
              <a:t>us real </a:t>
            </a:r>
            <a:r>
              <a:rPr lang="en-US" altLang="en-US" dirty="0" err="1"/>
              <a:t>gdp</a:t>
            </a:r>
            <a:r>
              <a:rPr lang="en-US" altLang="en-US" dirty="0"/>
              <a:t> growth</a:t>
            </a:r>
            <a:r>
              <a:rPr lang="en-US" dirty="0"/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609601" y="5638800"/>
            <a:ext cx="13404850" cy="1114244"/>
          </a:xfrm>
          <a:prstGeom prst="rect">
            <a:avLst/>
          </a:prstGeom>
          <a:solidFill>
            <a:schemeClr val="accent3"/>
          </a:solidFill>
          <a:ln w="12700" algn="ctr">
            <a:noFill/>
            <a:miter lim="800000"/>
            <a:headEnd/>
            <a:tailEnd/>
          </a:ln>
        </p:spPr>
        <p:txBody>
          <a:bodyPr lIns="130622" tIns="65311" rIns="130622" bIns="91435" anchor="ctr"/>
          <a:lstStyle/>
          <a:p>
            <a:pPr algn="ctr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Demand for energy should increase in 2016-17 as GDP growth continues at a steady, </a:t>
            </a:r>
            <a:b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</a:br>
            <a:r>
              <a:rPr lang="en-US" sz="2400" b="1" dirty="0">
                <a:solidFill>
                  <a:srgbClr val="FFFFFF"/>
                </a:solidFill>
                <a:latin typeface="Helvetica Neue"/>
                <a:cs typeface="Arial" pitchFamily="34" charset="0"/>
              </a:rPr>
              <a:t>albeit moderate pace and gradually benefits the economy broadly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1256675" y="3666626"/>
            <a:ext cx="1735014" cy="1264310"/>
          </a:xfrm>
          <a:prstGeom prst="wedgeRectCallout">
            <a:avLst>
              <a:gd name="adj1" fmla="val 57194"/>
              <a:gd name="adj2" fmla="val -6565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Recession began in Dec. 2007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blackWhite">
          <a:xfrm>
            <a:off x="2970994" y="1129999"/>
            <a:ext cx="4977699" cy="638578"/>
          </a:xfrm>
          <a:prstGeom prst="wedgeRectCallout">
            <a:avLst>
              <a:gd name="adj1" fmla="val -27303"/>
              <a:gd name="adj2" fmla="val 17939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The Q4:2008 decline was the steepest since the Q1:1982 drop of 6.8%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blackWhite">
          <a:xfrm>
            <a:off x="5459843" y="3673553"/>
            <a:ext cx="3138451" cy="1168079"/>
          </a:xfrm>
          <a:prstGeom prst="wedgeRectCallout">
            <a:avLst>
              <a:gd name="adj1" fmla="val 66218"/>
              <a:gd name="adj2" fmla="val -103824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Q1 2014/15 GDP data were hit hard by the  “Polar Vortex” and harsh winter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White">
          <a:xfrm>
            <a:off x="3121814" y="2885704"/>
            <a:ext cx="1627270" cy="195592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6922325"/>
            <a:ext cx="2286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2716045"/>
              </p:ext>
            </p:extLst>
          </p:nvPr>
        </p:nvGraphicFramePr>
        <p:xfrm>
          <a:off x="609600" y="1574239"/>
          <a:ext cx="13423806" cy="515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295" y="6858000"/>
            <a:ext cx="820128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         = actual;          = forecasts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US Bureau of Labor Statistics; Blue Chip Economic Indicators (7/16 edition);  Insurance Information Institute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altLang="en-US" dirty="0"/>
              <a:t>us unemployment rate forecast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" y="1295400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6922325"/>
            <a:ext cx="2286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blackWhite">
          <a:xfrm>
            <a:off x="8667579" y="696010"/>
            <a:ext cx="4110307" cy="1814333"/>
          </a:xfrm>
          <a:prstGeom prst="wedgeRectCallout">
            <a:avLst>
              <a:gd name="adj1" fmla="val -129204"/>
              <a:gd name="adj2" fmla="val 15180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Rising unemployment </a:t>
            </a:r>
            <a:b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eroded payrolls and WC’s </a:t>
            </a:r>
            <a:b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exposure base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Unemployment peaked at 10% in late 2009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blackWhite">
          <a:xfrm>
            <a:off x="10984674" y="3080825"/>
            <a:ext cx="3228019" cy="1280160"/>
          </a:xfrm>
          <a:prstGeom prst="wedgeRectCallout">
            <a:avLst>
              <a:gd name="adj1" fmla="val 6272"/>
              <a:gd name="adj2" fmla="val 113667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Jobless figures have been revised downwards for 2016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2007:Q1 to 2017:Q4F*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9527" y="6922325"/>
            <a:ext cx="2286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12150093" y="7019450"/>
            <a:ext cx="53721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10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10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brexit</a:t>
            </a:r>
            <a:r>
              <a:rPr lang="en-US" dirty="0"/>
              <a:t> </a:t>
            </a:r>
            <a:r>
              <a:rPr lang="en-US" altLang="en-US"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Potential Impacts on the Global (Re)insurance Industry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42" y="1673352"/>
            <a:ext cx="10825158" cy="53347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Brexit is a net negative for the global (re)insurance industry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Fundamentally, Brexit is a protectionist measure and antithetical to free trade; economic negatives:</a:t>
            </a:r>
          </a:p>
          <a:p>
            <a:pPr marL="795338" lvl="2" indent="-338138">
              <a:spcBef>
                <a:spcPts val="2200"/>
              </a:spcBef>
            </a:pPr>
            <a:r>
              <a:rPr lang="en-US" sz="1800" kern="0" dirty="0">
                <a:latin typeface="Times New Roman" charset="0"/>
                <a:cs typeface="+mn-cs"/>
              </a:rPr>
              <a:t>Dollar appreciates weakening US exports</a:t>
            </a:r>
          </a:p>
          <a:p>
            <a:pPr marL="795338" lvl="2" indent="-338138">
              <a:spcBef>
                <a:spcPts val="2200"/>
              </a:spcBef>
            </a:pPr>
            <a:r>
              <a:rPr lang="en-US" sz="1800" kern="0" dirty="0">
                <a:latin typeface="Times New Roman" charset="0"/>
                <a:cs typeface="+mn-cs"/>
              </a:rPr>
              <a:t>Delays Fed rate hikes</a:t>
            </a:r>
          </a:p>
          <a:p>
            <a:pPr marL="795338" lvl="2" indent="-338138">
              <a:spcBef>
                <a:spcPts val="2200"/>
              </a:spcBef>
            </a:pPr>
            <a:r>
              <a:rPr lang="en-US" sz="1800" kern="0" dirty="0">
                <a:latin typeface="Times New Roman" charset="0"/>
                <a:cs typeface="+mn-cs"/>
              </a:rPr>
              <a:t>Uncertainty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Free flow of financial capital, human capital and coordinated regulatory policy </a:t>
            </a:r>
            <a:br>
              <a:rPr lang="en-US" sz="2000" dirty="0"/>
            </a:br>
            <a:r>
              <a:rPr lang="en-US" sz="2000" dirty="0"/>
              <a:t>across EU states is on net good for Europe’s economy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Concern that UK’s action could initiate a domino effect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Economic integration is the cornerstone of keeping (most of) Europe free of war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Does Brexit weaken Solvency II and efforts to implement European-like regulations in the US?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790701" y="90582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973581" y="104298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156461" y="118014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2339341" y="131730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2522221" y="145446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2705101" y="159162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2887981" y="1728787"/>
            <a:ext cx="36576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17730" name="Picture 2" descr="http://www.freeworldmaps.net/printable/europe/european-union-countri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13" y="4766984"/>
            <a:ext cx="2745435" cy="19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987" y="2209800"/>
            <a:ext cx="2758581" cy="20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81185"/>
              </p:ext>
            </p:extLst>
          </p:nvPr>
        </p:nvGraphicFramePr>
        <p:xfrm>
          <a:off x="0" y="1536701"/>
          <a:ext cx="13960475" cy="590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</a:rPr>
              <a:t>npw</a:t>
            </a:r>
            <a:r>
              <a:rPr lang="en-US" dirty="0">
                <a:latin typeface="Arial" panose="020B0604020202020204" pitchFamily="34" charset="0"/>
              </a:rPr>
              <a:t> premium growth</a:t>
            </a:r>
            <a:r>
              <a:rPr lang="en-US" dirty="0"/>
              <a:t>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Peaks &amp; Troughs in the P/C Insurance Industry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1926 – 2016:Q1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" y="6655158"/>
            <a:ext cx="7327455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*Q1 data.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Data through 1934 are based on stock companies only. Data include state funds beginning in 1998.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A.M. Best; Insurance Information Institute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5410200" y="2362200"/>
            <a:ext cx="2096497" cy="831199"/>
          </a:xfrm>
          <a:prstGeom prst="wedgeRectCallout">
            <a:avLst>
              <a:gd name="adj1" fmla="val 71757"/>
              <a:gd name="adj2" fmla="val -317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Economic shocks, inflation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1976: 22.0%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9753600" y="2438400"/>
            <a:ext cx="2079859" cy="518720"/>
          </a:xfrm>
          <a:prstGeom prst="wedgeRectCallout">
            <a:avLst>
              <a:gd name="adj1" fmla="val -54742"/>
              <a:gd name="adj2" fmla="val -255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Tort crisis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1985/86: 22.2%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12192000" y="2590800"/>
            <a:ext cx="1616898" cy="553056"/>
          </a:xfrm>
          <a:prstGeom prst="wedgeRectCallout">
            <a:avLst>
              <a:gd name="adj1" fmla="val -68899"/>
              <a:gd name="adj2" fmla="val 30453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Post-9/11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2002:15.3%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9220200" y="4724400"/>
            <a:ext cx="1981200" cy="1066800"/>
          </a:xfrm>
          <a:prstGeom prst="wedgeRectCallout">
            <a:avLst>
              <a:gd name="adj1" fmla="val -60424"/>
              <a:gd name="adj2" fmla="val -96415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Twin recessions; interest rate hikes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1987: 3.7%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11353800" y="5105400"/>
            <a:ext cx="1660075" cy="838200"/>
          </a:xfrm>
          <a:prstGeom prst="wedgeRectCallout">
            <a:avLst>
              <a:gd name="adj1" fmla="val 25014"/>
              <a:gd name="adj2" fmla="val -77479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Great Recession:2010: -4.9%</a:t>
            </a:r>
            <a:endParaRPr lang="en-US" sz="12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13106400" y="3200400"/>
            <a:ext cx="1164274" cy="516944"/>
          </a:xfrm>
          <a:prstGeom prst="wedgeRectCallout">
            <a:avLst>
              <a:gd name="adj1" fmla="val -12519"/>
              <a:gd name="adj2" fmla="val 99655"/>
            </a:avLst>
          </a:prstGeom>
          <a:solidFill>
            <a:schemeClr val="accent5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2015 3.4%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2362200" y="5410200"/>
            <a:ext cx="2590800" cy="604688"/>
          </a:xfrm>
          <a:prstGeom prst="wedgeRectCallout">
            <a:avLst>
              <a:gd name="adj1" fmla="val -61774"/>
              <a:gd name="adj2" fmla="val -13467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Great Depression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1932: -15.9% max drop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363331" y="1386840"/>
            <a:ext cx="2496074" cy="594360"/>
          </a:xfrm>
          <a:prstGeom prst="wedgeRectCallout">
            <a:avLst>
              <a:gd name="adj1" fmla="val -19425"/>
              <a:gd name="adj2" fmla="val 8905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Post WW II peak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1947: 26.2%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1524000" y="2133600"/>
            <a:ext cx="1914131" cy="587328"/>
          </a:xfrm>
          <a:prstGeom prst="wedgeRectCallout">
            <a:avLst>
              <a:gd name="adj1" fmla="val 36234"/>
              <a:gd name="adj2" fmla="val 10254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Start of WW II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1941: 15.8%</a:t>
            </a:r>
            <a:endParaRPr lang="en-US" sz="16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blackWhite">
          <a:xfrm>
            <a:off x="3814379" y="4572000"/>
            <a:ext cx="5329621" cy="762000"/>
          </a:xfrm>
          <a:prstGeom prst="wedgeRectCallout">
            <a:avLst>
              <a:gd name="adj1" fmla="val -7240"/>
              <a:gd name="adj2" fmla="val -81506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1950-70: Extended period of stability in growth and profitability.  Low interest rates, low inflation, “Bureau” rate regulation all played a role</a:t>
            </a: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blackWhite">
          <a:xfrm>
            <a:off x="6324600" y="1143000"/>
            <a:ext cx="5171066" cy="1043002"/>
          </a:xfrm>
          <a:prstGeom prst="wedgeRectCallout">
            <a:avLst>
              <a:gd name="adj1" fmla="val 14"/>
              <a:gd name="adj2" fmla="val 83950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1970-90: Peak premium growth was much higher in this period while troughs were comparable.  Rapid inflation, economic volatility, high interest rates, tort environment all played roles</a:t>
            </a:r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blackWhite">
          <a:xfrm>
            <a:off x="9753600" y="3025026"/>
            <a:ext cx="1728659" cy="708774"/>
          </a:xfrm>
          <a:prstGeom prst="wedgeRectCallout">
            <a:avLst>
              <a:gd name="adj1" fmla="val 8930"/>
              <a:gd name="adj2" fmla="val 84426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1988-2000: Period of inter-cycle stability</a:t>
            </a: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blackWhite">
          <a:xfrm>
            <a:off x="13030200" y="4419600"/>
            <a:ext cx="1475685" cy="1342764"/>
          </a:xfrm>
          <a:prstGeom prst="wedgeRectCallout">
            <a:avLst>
              <a:gd name="adj1" fmla="val -12802"/>
              <a:gd name="adj2" fmla="val -62735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2010-20XX? Post-recession period of stable growth?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08572"/>
            <a:ext cx="13411200" cy="4154984"/>
          </a:xfrm>
        </p:spPr>
        <p:txBody>
          <a:bodyPr/>
          <a:lstStyle/>
          <a:p>
            <a:r>
              <a:rPr lang="en-US" sz="4000" dirty="0"/>
              <a:t>WWW.III.ORG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THANK YOU FOR YOUR TIME</a:t>
            </a:r>
            <a:br>
              <a:rPr lang="en-US" sz="4000" dirty="0"/>
            </a:br>
            <a:r>
              <a:rPr lang="en-US" sz="4000" dirty="0"/>
              <a:t>AND YOUR ATTENTION!</a:t>
            </a:r>
            <a:br>
              <a:rPr lang="en-US" sz="4000" dirty="0"/>
            </a:br>
            <a:br>
              <a:rPr lang="en-US" sz="4800" dirty="0"/>
            </a:br>
            <a:r>
              <a:rPr lang="en-US" sz="2800" dirty="0"/>
              <a:t>TWITTER: TWITTER.COM/BOB_HARTWIG</a:t>
            </a:r>
            <a:br>
              <a:rPr lang="en-US" sz="2800" dirty="0"/>
            </a:br>
            <a:r>
              <a:rPr lang="en-US" sz="2800" dirty="0"/>
              <a:t>DOWNLOAD AT WWW.III.ORG/PRESENTATIONS </a:t>
            </a:r>
            <a:endParaRPr lang="en-US" sz="4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insurance information institute online</a:t>
            </a:r>
          </a:p>
        </p:txBody>
      </p:sp>
    </p:spTree>
    <p:extLst>
      <p:ext uri="{BB962C8B-B14F-4D97-AF65-F5344CB8AC3E}">
        <p14:creationId xmlns:p14="http://schemas.microsoft.com/office/powerpoint/2010/main" val="38583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935531"/>
              </p:ext>
            </p:extLst>
          </p:nvPr>
        </p:nvGraphicFramePr>
        <p:xfrm>
          <a:off x="0" y="1536701"/>
          <a:ext cx="13960475" cy="577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commercial lines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NPW Premium Growth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1975 – 2015E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295" y="6858000"/>
            <a:ext cx="365632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Note: Data include state funds beginning in 1998.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Source:  A.M. Best; Insurance Information Institute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ROE</a:t>
            </a:r>
            <a:endParaRPr lang="en-US" dirty="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279567" y="1600200"/>
            <a:ext cx="2507902" cy="831199"/>
          </a:xfrm>
          <a:prstGeom prst="wedgeRectCallout">
            <a:avLst>
              <a:gd name="adj1" fmla="val -34073"/>
              <a:gd name="adj2" fmla="val 9489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Economic Shocks, Inflation: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1976: 22.2%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5149104" y="2400355"/>
            <a:ext cx="2079859" cy="518720"/>
          </a:xfrm>
          <a:prstGeom prst="wedgeRectCallout">
            <a:avLst>
              <a:gd name="adj1" fmla="val -63451"/>
              <a:gd name="adj2" fmla="val -67846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Tort Crisis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1986: 30.5%</a:t>
            </a: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10439400" y="2819400"/>
            <a:ext cx="1781098" cy="553056"/>
          </a:xfrm>
          <a:prstGeom prst="wedgeRectCallout">
            <a:avLst>
              <a:gd name="adj1" fmla="val -85272"/>
              <a:gd name="adj2" fmla="val -2245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Post-9/11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2002: 22.4%</a:t>
            </a:r>
          </a:p>
        </p:txBody>
      </p:sp>
      <p:sp>
        <p:nvSpPr>
          <p:cNvPr id="28" name="AutoShape 20"/>
          <p:cNvSpPr>
            <a:spLocks noChangeArrowheads="1"/>
          </p:cNvSpPr>
          <p:nvPr/>
        </p:nvSpPr>
        <p:spPr bwMode="auto">
          <a:xfrm>
            <a:off x="9525000" y="5257800"/>
            <a:ext cx="1660075" cy="766674"/>
          </a:xfrm>
          <a:prstGeom prst="wedgeRectCallout">
            <a:avLst>
              <a:gd name="adj1" fmla="val 76214"/>
              <a:gd name="adj2" fmla="val -17626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Great Recession:2009: -9.0%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13030200" y="3597856"/>
            <a:ext cx="1164274" cy="516944"/>
          </a:xfrm>
          <a:prstGeom prst="wedgeRectCallout">
            <a:avLst>
              <a:gd name="adj1" fmla="val -12519"/>
              <a:gd name="adj2" fmla="val 99655"/>
            </a:avLst>
          </a:prstGeom>
          <a:solidFill>
            <a:schemeClr val="accent5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2015E 3.3%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1584801" y="5257800"/>
            <a:ext cx="1856827" cy="528488"/>
          </a:xfrm>
          <a:prstGeom prst="wedgeRectCallout">
            <a:avLst>
              <a:gd name="adj1" fmla="val 36802"/>
              <a:gd name="adj2" fmla="val -124201"/>
            </a:avLst>
          </a:prstGeom>
          <a:solidFill>
            <a:schemeClr val="accent1">
              <a:alpha val="83136"/>
            </a:schemeClr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Recessions: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1982: 1.1% </a:t>
            </a: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7315200" y="1386840"/>
            <a:ext cx="4038600" cy="887988"/>
          </a:xfrm>
          <a:prstGeom prst="wedgeRectCallout">
            <a:avLst>
              <a:gd name="adj1" fmla="val 35171"/>
              <a:gd name="adj2" fmla="val 108664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Commercial lines prone to more cyclical volatility that personal lines.  Recently, growth has stabilized in the 4% to 5% range.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7315200" y="3124200"/>
            <a:ext cx="1602384" cy="937374"/>
          </a:xfrm>
          <a:prstGeom prst="wedgeRectCallout">
            <a:avLst>
              <a:gd name="adj1" fmla="val 824"/>
              <a:gd name="adj2" fmla="val 101627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1988-2000: Period of inter-cycle stability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blackWhite">
          <a:xfrm>
            <a:off x="12496800" y="4800600"/>
            <a:ext cx="1905000" cy="1066800"/>
          </a:xfrm>
          <a:prstGeom prst="wedgeRectCallout">
            <a:avLst>
              <a:gd name="adj1" fmla="val -7674"/>
              <a:gd name="adj2" fmla="val -64144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  <a:effectLst/>
        </p:spPr>
        <p:txBody>
          <a:bodyPr lIns="130622" tIns="130622" rIns="130622" bIns="130622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Helvetica Neue"/>
                <a:cs typeface="Arial" panose="020B0604020202020204" pitchFamily="34" charset="0"/>
              </a:rPr>
              <a:t>2010-20XX? Post-recession period of stable growth?</a:t>
            </a: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5171463" y="3048000"/>
            <a:ext cx="2079859" cy="732418"/>
          </a:xfrm>
          <a:prstGeom prst="wedgeRectCallout">
            <a:avLst>
              <a:gd name="adj1" fmla="val 25986"/>
              <a:gd name="adj2" fmla="val 910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Post-Hurricane Andrew Bump: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1993: 6.3%</a:t>
            </a: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10591800" y="3429000"/>
            <a:ext cx="2286000" cy="533400"/>
          </a:xfrm>
          <a:prstGeom prst="wedgeRectCallout">
            <a:avLst>
              <a:gd name="adj1" fmla="val -35204"/>
              <a:gd name="adj2" fmla="val 66351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31529" tIns="65765" rIns="131529" bIns="657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Post Katrina Bump: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Helvetica Neue"/>
              </a:rPr>
              <a:t>2006: 7.7%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457200"/>
            <a:ext cx="13166725" cy="461665"/>
          </a:xfrm>
        </p:spPr>
        <p:txBody>
          <a:bodyPr/>
          <a:lstStyle/>
          <a:p>
            <a:r>
              <a:rPr lang="en-US" dirty="0"/>
              <a:t>p/c insurance industry </a:t>
            </a:r>
            <a:r>
              <a:rPr b="0" i="1" cap="none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Combined Ratio</a:t>
            </a:r>
            <a:endParaRPr lang="en-US" b="0" i="1" cap="none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9343" y="838200"/>
            <a:ext cx="1272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6" rIns="91414" bIns="45706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r>
              <a:rPr lang="en-US" altLang="en-US" sz="1800" i="1" spc="100" dirty="0">
                <a:solidFill>
                  <a:srgbClr val="F06F18"/>
                </a:solidFill>
                <a:latin typeface="Times New Roman" charset="0"/>
                <a:ea typeface="Times New Roman" charset="0"/>
                <a:cs typeface="Times New Roman" charset="0"/>
              </a:rPr>
              <a:t>2001–2016:Q1*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35959"/>
              </p:ext>
            </p:extLst>
          </p:nvPr>
        </p:nvGraphicFramePr>
        <p:xfrm>
          <a:off x="516294" y="3276600"/>
          <a:ext cx="1388550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295" y="6861358"/>
            <a:ext cx="13491001" cy="45384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* Excludes Mortgage &amp; Financial Guaranty insurers 2008--2014. Including M&amp;FG, 2008=105.1, 2009=100.7, 2010=102.4, 2011=108.1; 2012:=103.2; 2013: = 96.1; 2014: = 97.0.                              </a:t>
            </a: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200" dirty="0">
                <a:solidFill>
                  <a:schemeClr val="tx2"/>
                </a:solidFill>
                <a:latin typeface="Helvetica Neue"/>
              </a:rPr>
              <a:t>Sources: 2016 figure from ISO/</a:t>
            </a:r>
            <a:r>
              <a:rPr lang="en-US" sz="1200" dirty="0" err="1">
                <a:solidFill>
                  <a:schemeClr val="tx2"/>
                </a:solidFill>
                <a:latin typeface="Helvetica Neue"/>
              </a:rPr>
              <a:t>Verisk</a:t>
            </a:r>
            <a:r>
              <a:rPr lang="en-US" sz="1200" dirty="0">
                <a:solidFill>
                  <a:schemeClr val="tx2"/>
                </a:solidFill>
                <a:latin typeface="Helvetica Neue"/>
              </a:rPr>
              <a:t>; A.M. Best, ISO (2014-2015); Figure for 2010-2013 is from A.M. Best P&amp;C Review and Preview, Feb. 16, 2016.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95400"/>
            <a:ext cx="79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14042"/>
                </a:solidFill>
                <a:latin typeface="Times New Roman" pitchFamily="18" charset="0"/>
                <a:cs typeface="Times New Roman" pitchFamily="18" charset="0"/>
              </a:rPr>
              <a:t>Millions</a:t>
            </a:r>
            <a:endParaRPr lang="en-US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292102" y="1828801"/>
            <a:ext cx="3289298" cy="1185526"/>
          </a:xfrm>
          <a:prstGeom prst="wedgeRectCallout">
            <a:avLst>
              <a:gd name="adj1" fmla="val -11509"/>
              <a:gd name="adj2" fmla="val 9419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5744702" y="2511670"/>
            <a:ext cx="1917701" cy="1474470"/>
          </a:xfrm>
          <a:prstGeom prst="wedgeRectCallout">
            <a:avLst>
              <a:gd name="adj1" fmla="val -21117"/>
              <a:gd name="adj2" fmla="val 159801"/>
            </a:avLst>
          </a:prstGeom>
          <a:solidFill>
            <a:schemeClr val="accent5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Relatively low CAT losses, reserve releases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3705645" y="1523999"/>
            <a:ext cx="2735581" cy="887959"/>
          </a:xfrm>
          <a:prstGeom prst="wedgeRectCallout">
            <a:avLst>
              <a:gd name="adj1" fmla="val -15839"/>
              <a:gd name="adj2" fmla="val 345338"/>
            </a:avLst>
          </a:prstGeom>
          <a:solidFill>
            <a:schemeClr val="accent3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Heavy use of reinsurance lowered net losses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7841358" y="1422722"/>
            <a:ext cx="1785621" cy="1447800"/>
          </a:xfrm>
          <a:prstGeom prst="wedgeRectCallout">
            <a:avLst>
              <a:gd name="adj1" fmla="val -47267"/>
              <a:gd name="adj2" fmla="val 220085"/>
            </a:avLst>
          </a:prstGeom>
          <a:solidFill>
            <a:schemeClr val="accent6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Relatively low CAT losses, reserve releases</a:t>
            </a:r>
          </a:p>
        </p:txBody>
      </p:sp>
      <p:sp>
        <p:nvSpPr>
          <p:cNvPr id="17" name="PPTShape_1"/>
          <p:cNvSpPr>
            <a:spLocks noChangeArrowheads="1"/>
          </p:cNvSpPr>
          <p:nvPr/>
        </p:nvSpPr>
        <p:spPr bwMode="blackWhite">
          <a:xfrm>
            <a:off x="10402108" y="1318718"/>
            <a:ext cx="1762760" cy="1985010"/>
          </a:xfrm>
          <a:prstGeom prst="wedgeRectCallout">
            <a:avLst>
              <a:gd name="adj1" fmla="val -86902"/>
              <a:gd name="adj2" fmla="val 138317"/>
            </a:avLst>
          </a:prstGeom>
          <a:solidFill>
            <a:schemeClr val="accent3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8" name="PPTShape_3"/>
          <p:cNvSpPr>
            <a:spLocks noChangeArrowheads="1"/>
          </p:cNvSpPr>
          <p:nvPr/>
        </p:nvSpPr>
        <p:spPr bwMode="blackWhite">
          <a:xfrm>
            <a:off x="10744200" y="3765117"/>
            <a:ext cx="1465184" cy="699365"/>
          </a:xfrm>
          <a:prstGeom prst="wedgeRectCallout">
            <a:avLst>
              <a:gd name="adj1" fmla="val -66875"/>
              <a:gd name="adj2" fmla="val 122678"/>
            </a:avLst>
          </a:prstGeom>
          <a:solidFill>
            <a:schemeClr val="accent6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Sandy impacts</a:t>
            </a:r>
          </a:p>
        </p:txBody>
      </p:sp>
      <p:sp>
        <p:nvSpPr>
          <p:cNvPr id="19" name="PPTShape_4"/>
          <p:cNvSpPr>
            <a:spLocks noChangeArrowheads="1"/>
          </p:cNvSpPr>
          <p:nvPr/>
        </p:nvSpPr>
        <p:spPr bwMode="blackWhite">
          <a:xfrm>
            <a:off x="11277600" y="4572000"/>
            <a:ext cx="1465184" cy="821956"/>
          </a:xfrm>
          <a:prstGeom prst="wedgeRectCallout">
            <a:avLst>
              <a:gd name="adj1" fmla="val -52749"/>
              <a:gd name="adj2" fmla="val 77745"/>
            </a:avLst>
          </a:prstGeom>
          <a:solidFill>
            <a:schemeClr val="tx2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Lower CAT losses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blackWhite">
          <a:xfrm>
            <a:off x="4934725" y="4219944"/>
            <a:ext cx="2002381" cy="885456"/>
          </a:xfrm>
          <a:prstGeom prst="wedgeRectCallout">
            <a:avLst>
              <a:gd name="adj1" fmla="val -23253"/>
              <a:gd name="adj2" fmla="val 136694"/>
            </a:avLst>
          </a:prstGeom>
          <a:solidFill>
            <a:schemeClr val="accent4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Best combined ratio since 1949 (87.6)</a:t>
            </a:r>
          </a:p>
        </p:txBody>
      </p:sp>
      <p:sp>
        <p:nvSpPr>
          <p:cNvPr id="21" name="PPTShape_0"/>
          <p:cNvSpPr>
            <a:spLocks noChangeArrowheads="1"/>
          </p:cNvSpPr>
          <p:nvPr/>
        </p:nvSpPr>
        <p:spPr bwMode="blackWhite">
          <a:xfrm>
            <a:off x="8635606" y="2953367"/>
            <a:ext cx="1661160" cy="1343026"/>
          </a:xfrm>
          <a:prstGeom prst="wedgeRectCallout">
            <a:avLst>
              <a:gd name="adj1" fmla="val -46311"/>
              <a:gd name="adj2" fmla="val 114669"/>
            </a:avLst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Average CAT losses, more reserve releases</a:t>
            </a:r>
          </a:p>
        </p:txBody>
      </p:sp>
      <p:sp>
        <p:nvSpPr>
          <p:cNvPr id="22" name="PPTShape_4"/>
          <p:cNvSpPr>
            <a:spLocks noChangeArrowheads="1"/>
          </p:cNvSpPr>
          <p:nvPr/>
        </p:nvSpPr>
        <p:spPr bwMode="blackWhite">
          <a:xfrm>
            <a:off x="12496800" y="2895600"/>
            <a:ext cx="1878879" cy="1486831"/>
          </a:xfrm>
          <a:prstGeom prst="wedgeRectCallout">
            <a:avLst>
              <a:gd name="adj1" fmla="val -36419"/>
              <a:gd name="adj2" fmla="val 120374"/>
            </a:avLst>
          </a:prstGeom>
          <a:solidFill>
            <a:schemeClr val="tx2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3 consecutive years of U/W profits: first time since 1971-73</a:t>
            </a:r>
          </a:p>
        </p:txBody>
      </p:sp>
      <p:sp>
        <p:nvSpPr>
          <p:cNvPr id="23" name="PPTShape_2"/>
          <p:cNvSpPr>
            <a:spLocks noChangeArrowheads="1"/>
          </p:cNvSpPr>
          <p:nvPr/>
        </p:nvSpPr>
        <p:spPr bwMode="blackWhite">
          <a:xfrm>
            <a:off x="7010400" y="4314241"/>
            <a:ext cx="2040248" cy="685800"/>
          </a:xfrm>
          <a:prstGeom prst="wedgeRectCallout">
            <a:avLst>
              <a:gd name="adj1" fmla="val -29529"/>
              <a:gd name="adj2" fmla="val 88034"/>
            </a:avLst>
          </a:prstGeom>
          <a:solidFill>
            <a:schemeClr val="accent4"/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800" b="1" dirty="0">
                <a:solidFill>
                  <a:srgbClr val="FFFFFF"/>
                </a:solidFill>
                <a:latin typeface="Helvetica Neue"/>
                <a:cs typeface="Arial" charset="0"/>
              </a:rPr>
              <a:t>Cyclical deterioration</a:t>
            </a:r>
          </a:p>
        </p:txBody>
      </p:sp>
      <p:sp>
        <p:nvSpPr>
          <p:cNvPr id="24" name="PPTShape_4"/>
          <p:cNvSpPr>
            <a:spLocks noChangeArrowheads="1"/>
          </p:cNvSpPr>
          <p:nvPr/>
        </p:nvSpPr>
        <p:spPr bwMode="blackWhite">
          <a:xfrm>
            <a:off x="12954000" y="4648200"/>
            <a:ext cx="1472563" cy="503112"/>
          </a:xfrm>
          <a:prstGeom prst="wedgeRectCallout">
            <a:avLst>
              <a:gd name="adj1" fmla="val -15377"/>
              <a:gd name="adj2" fmla="val 102591"/>
            </a:avLst>
          </a:prstGeom>
          <a:solidFill>
            <a:schemeClr val="accent2">
              <a:lumMod val="7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130622" tIns="130622" rIns="130622" bIns="130622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 Neue"/>
              </a:rPr>
              <a:t>Elevated CATs</a:t>
            </a:r>
          </a:p>
        </p:txBody>
      </p:sp>
    </p:spTree>
    <p:extLst>
      <p:ext uri="{BB962C8B-B14F-4D97-AF65-F5344CB8AC3E}">
        <p14:creationId xmlns:p14="http://schemas.microsoft.com/office/powerpoint/2010/main" val="512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805837"/>
            <a:ext cx="13487400" cy="1754326"/>
          </a:xfrm>
        </p:spPr>
        <p:txBody>
          <a:bodyPr/>
          <a:lstStyle/>
          <a:p>
            <a:r>
              <a:rPr lang="en-US" sz="3600" dirty="0"/>
              <a:t>CAPACITY/INDUSTRY CAPITAL REMAINS AT RECORD HIGHS BUT HAS STABILIZED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8716" y="438329"/>
            <a:ext cx="12801600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1306220" rtl="0" eaLnBrk="1" latinLnBrk="0" hangingPunct="1">
              <a:spcBef>
                <a:spcPct val="0"/>
              </a:spcBef>
              <a:buNone/>
              <a:defRPr lang="en-US" altLang="en-US" sz="5400" b="0" i="0" kern="0" cap="none" spc="1000" baseline="0">
                <a:solidFill>
                  <a:schemeClr val="bg2"/>
                </a:solidFill>
                <a:latin typeface="Helvetica Neue" charset="0"/>
                <a:ea typeface="Arial Black" charset="0"/>
                <a:cs typeface="Helvetica Neue"/>
              </a:defRPr>
            </a:lvl1pPr>
          </a:lstStyle>
          <a:p>
            <a:pPr>
              <a:defRPr/>
            </a:pPr>
            <a:r>
              <a:rPr lang="en-US" sz="2400" b="1" cap="small" dirty="0">
                <a:solidFill>
                  <a:srgbClr val="F06F18"/>
                </a:solidFill>
              </a:rPr>
              <a:t>capital/capacit</a:t>
            </a:r>
            <a:r>
              <a:rPr sz="2400" b="1" cap="small" dirty="0">
                <a:solidFill>
                  <a:srgbClr val="F06F18"/>
                </a:solidFill>
              </a:rPr>
              <a:t>y</a:t>
            </a:r>
            <a:endParaRPr lang="en-US" sz="2400" i="1" spc="100" dirty="0">
              <a:solidFill>
                <a:srgbClr val="F06F1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n1100201\Desktop\NATCAT\Articulate\08CH.mp3"/>
  <p:tag name="ELAPSEDTIME" val="36.432"/>
  <p:tag name="ARTICULATE_TITLE_TAG" val="Loss events in the U.S. 1980 – 2014 - Overall and insured losses (annual totals 1980 – 2013 vs. first six months 2014)"/>
  <p:tag name="ARTICULATE_NAV_LEVEL" val="2"/>
  <p:tag name="ARTICULATE_SLIDE_PRESENTER_GUID" val="6a29da7b-ddb8-4065-9744-cac789f5645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630"/>
  <p:tag name="ARTICULATE_USED_LAYOUT" val="6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n1100201\Desktop\NATCAT\Articulate\08CH.mp3"/>
  <p:tag name="ELAPSEDTIME" val="36.432"/>
  <p:tag name="ARTICULATE_TITLE_TAG" val="Loss events in the U.S. 1980 – 2014 - Overall and insured losses (annual totals 1980 – 2013 vs. first six months 2014)"/>
  <p:tag name="ARTICULATE_NAV_LEVEL" val="2"/>
  <p:tag name="ARTICULATE_SLIDE_PRESENTER_GUID" val="6a29da7b-ddb8-4065-9744-cac789f56456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630"/>
  <p:tag name="ARTICULATE_USED_LAYOUT" val="6"/>
  <p:tag name="ARTICULATE_SLIDE_THUMBNAIL_REFRESH" val="1"/>
</p:tagLst>
</file>

<file path=ppt/theme/theme1.xml><?xml version="1.0" encoding="utf-8"?>
<a:theme xmlns:a="http://schemas.openxmlformats.org/drawingml/2006/main" name="Title and Content">
  <a:themeElements>
    <a:clrScheme name="AEGIS PHC 2016">
      <a:dk1>
        <a:srgbClr val="BAECE7"/>
      </a:dk1>
      <a:lt1>
        <a:srgbClr val="FF5050"/>
      </a:lt1>
      <a:dk2>
        <a:srgbClr val="414042"/>
      </a:dk2>
      <a:lt2>
        <a:srgbClr val="F06F18"/>
      </a:lt2>
      <a:accent1>
        <a:srgbClr val="F62C60"/>
      </a:accent1>
      <a:accent2>
        <a:srgbClr val="7EBF36"/>
      </a:accent2>
      <a:accent3>
        <a:srgbClr val="6799C8"/>
      </a:accent3>
      <a:accent4>
        <a:srgbClr val="FAC323"/>
      </a:accent4>
      <a:accent5>
        <a:srgbClr val="903388"/>
      </a:accent5>
      <a:accent6>
        <a:srgbClr val="00BCB4"/>
      </a:accent6>
      <a:hlink>
        <a:srgbClr val="F06F18"/>
      </a:hlink>
      <a:folHlink>
        <a:srgbClr val="3C73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3967</Words>
  <Application>Microsoft Office PowerPoint</Application>
  <PresentationFormat>Custom</PresentationFormat>
  <Paragraphs>647</Paragraphs>
  <Slides>61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ＭＳ Ｐゴシック</vt:lpstr>
      <vt:lpstr>Arial</vt:lpstr>
      <vt:lpstr>Arial Black</vt:lpstr>
      <vt:lpstr>Calibri</vt:lpstr>
      <vt:lpstr>Helvetica Neue</vt:lpstr>
      <vt:lpstr>Symbol</vt:lpstr>
      <vt:lpstr>Times New Roman</vt:lpstr>
      <vt:lpstr>Wingdings</vt:lpstr>
      <vt:lpstr>ヒラギノ角ゴ Pro W3</vt:lpstr>
      <vt:lpstr>Title and Content</vt:lpstr>
      <vt:lpstr>ROBERT P. HARTWIG,  PH.D., CPCU</vt:lpstr>
      <vt:lpstr>p/c industry Net Income After Taxes</vt:lpstr>
      <vt:lpstr>profitability peaks &amp; troughs in the P/C Insurance Industry</vt:lpstr>
      <vt:lpstr>roe Property/Casualty Insurance by Major Event</vt:lpstr>
      <vt:lpstr>p/c insurance industry roe Magnitude of Cyclicality, Volatility Changes Over Time</vt:lpstr>
      <vt:lpstr>npw premium growth Peaks &amp; Troughs in the P/C Insurance Industry</vt:lpstr>
      <vt:lpstr>commercial lines NPW Premium Growth</vt:lpstr>
      <vt:lpstr>p/c insurance industry Combined Ratio</vt:lpstr>
      <vt:lpstr>CAPACITY/INDUSTRY CAPITAL REMAINS AT RECORD HIGHS BUT HAS STABILIZED</vt:lpstr>
      <vt:lpstr>policyholder surplus 2016</vt:lpstr>
      <vt:lpstr>ARE CAPITAL ACCUMULATION,  DRIVE FOR GROWTH AND SCALE STIMULATING M&amp;A ACTIVITY?</vt:lpstr>
      <vt:lpstr>us insurance mergers and acquisitions P/C Sector </vt:lpstr>
      <vt:lpstr>non-us insurance mergers and acquisitions P/C Sector</vt:lpstr>
      <vt:lpstr>huge shift from domestic m&amp;a activity to cross-border</vt:lpstr>
      <vt:lpstr>m&amp;a activity has shifted away from europe and towards asia and north america</vt:lpstr>
      <vt:lpstr>INVESTMENT PERFORMANCE IS A KEY DRIVER OF PROFITABILITY  DEPRESSED YIELDS WILL NECESSARILY INFLUENCE UNDERWRITING &amp; PRICING</vt:lpstr>
      <vt:lpstr>p/c insurance industry Investment Income</vt:lpstr>
      <vt:lpstr>us treasury security yields A Long Downward Trend</vt:lpstr>
      <vt:lpstr>net investment yield on p/c insurance Invested Assets</vt:lpstr>
      <vt:lpstr>interest rate forecasts</vt:lpstr>
      <vt:lpstr>HOW IS PROFITABILITY AFFECTED BY THE PRESIDENT’S POLITICAL PARTY?</vt:lpstr>
      <vt:lpstr>p/c insurance industry ROE by Presidential Administration</vt:lpstr>
      <vt:lpstr>p/c insurance industry ROE by Presidential Party Affiliation</vt:lpstr>
      <vt:lpstr>trump vs. clinton</vt:lpstr>
      <vt:lpstr>trump vs. clinton Differences on Energy Policy Are Large, but Energy Is Not a Major Issue this Election Cycle</vt:lpstr>
      <vt:lpstr>UNDERWRITING PERFORMANCE</vt:lpstr>
      <vt:lpstr>commercial lines Combined Ratio</vt:lpstr>
      <vt:lpstr>commercial property Combined Ratio</vt:lpstr>
      <vt:lpstr>general liability Combined Ratio</vt:lpstr>
      <vt:lpstr>commercial auto Combined Ratio</vt:lpstr>
      <vt:lpstr>workers compensation Combined Ratio</vt:lpstr>
      <vt:lpstr>PRICING TRENDS   SURVEY RESULTS SUGGEST COMMERCIAL PRICING HAS FLATTENED OUT</vt:lpstr>
      <vt:lpstr>change in commercial rate renewals by Account Size</vt:lpstr>
      <vt:lpstr>ciab Average Commercial Rate Change, All Lines</vt:lpstr>
      <vt:lpstr>change in commercial rate renewals by Line</vt:lpstr>
      <vt:lpstr>2013/14/15 EXPERIENCED BELOW AVERAGE CAT ACTIVITY AFTER VERY HIGH CAT LOSSES IN 2011/12  2016 CAT LOSSES YTD RUNNING HIGHER</vt:lpstr>
      <vt:lpstr>us insured catastrophe losses</vt:lpstr>
      <vt:lpstr>combined ratio points associated with catastrophe losses</vt:lpstr>
      <vt:lpstr>top 16 most costly disasters in us history Katrina Still Ranks #1</vt:lpstr>
      <vt:lpstr>inflation adjusted us catastrophe losses by Cause of Loss</vt:lpstr>
      <vt:lpstr>convective loss events in the us Overall and Insured Losses</vt:lpstr>
      <vt:lpstr>insured homeowners losses Due to Lightning</vt:lpstr>
      <vt:lpstr>selected large outages associated with tropical systems  by State</vt:lpstr>
      <vt:lpstr>winter storm losses in the us Overall and Insured Losses*</vt:lpstr>
      <vt:lpstr>first half 2016 cat losses by Type</vt:lpstr>
      <vt:lpstr>first half 2016 cat losses</vt:lpstr>
      <vt:lpstr>us property cat rate on Line Index &amp; Global Reinsurance ROE</vt:lpstr>
      <vt:lpstr>loss events Worldwide</vt:lpstr>
      <vt:lpstr>CYBER RISK IS A RAPIDLY EMERGING EXPOSURE FOR BUSINESSES LARGE AND SMALL IN EVERY INDUSTRY</vt:lpstr>
      <vt:lpstr>data breaches by Number of Breaches and Records Exposed</vt:lpstr>
      <vt:lpstr>marsh Percentage of US Companies Purchasing Cyber Insurance Increased in 2014</vt:lpstr>
      <vt:lpstr>cyber insurance Growth Rates by Industry</vt:lpstr>
      <vt:lpstr>marsh Total Limits Purchased, by Industry – Cyber Liability</vt:lpstr>
      <vt:lpstr>marsh Total Limits Purchased, by Industry – Cyber Liability</vt:lpstr>
      <vt:lpstr>cyber liability Historical Rate Changes</vt:lpstr>
      <vt:lpstr>THE STRENGTH OF THE ECONOMY WILL GREATLY INFLUENCE INSURER EXPOSURE BASE AND DRIVE ENERGY DEMAND</vt:lpstr>
      <vt:lpstr>us real gdp growth*</vt:lpstr>
      <vt:lpstr>us unemployment rate forecast</vt:lpstr>
      <vt:lpstr>brexit Potential Impacts on the Global (Re)insurance Industry</vt:lpstr>
      <vt:lpstr>WWW.III.ORG  THANK YOU FOR YOUR TIME AND YOUR ATTENTION!  TWITTER: TWITTER.COM/BOB_HARTWIG DOWNLOAD AT WWW.III.ORG/PRESENTATIONS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maureenpbrady</dc:creator>
  <cp:lastModifiedBy>Rodriguez, Marielle</cp:lastModifiedBy>
  <cp:revision>215</cp:revision>
  <cp:lastPrinted>2016-07-26T16:18:38Z</cp:lastPrinted>
  <dcterms:created xsi:type="dcterms:W3CDTF">2016-06-09T18:30:16Z</dcterms:created>
  <dcterms:modified xsi:type="dcterms:W3CDTF">2016-07-27T14:19:09Z</dcterms:modified>
</cp:coreProperties>
</file>