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4234" r:id="rId2"/>
    <p:sldId id="4236" r:id="rId3"/>
    <p:sldId id="4237" r:id="rId4"/>
    <p:sldId id="4248" r:id="rId5"/>
    <p:sldId id="4249" r:id="rId6"/>
    <p:sldId id="4250" r:id="rId7"/>
    <p:sldId id="4271" r:id="rId8"/>
    <p:sldId id="4251" r:id="rId9"/>
    <p:sldId id="4252" r:id="rId10"/>
    <p:sldId id="4268" r:id="rId11"/>
    <p:sldId id="4269" r:id="rId12"/>
    <p:sldId id="4270" r:id="rId13"/>
    <p:sldId id="4256" r:id="rId14"/>
    <p:sldId id="4276" r:id="rId15"/>
    <p:sldId id="4257" r:id="rId16"/>
    <p:sldId id="4258" r:id="rId17"/>
    <p:sldId id="4259" r:id="rId18"/>
    <p:sldId id="4263" r:id="rId19"/>
    <p:sldId id="4264" r:id="rId20"/>
    <p:sldId id="4265" r:id="rId21"/>
    <p:sldId id="4266" r:id="rId22"/>
    <p:sldId id="4238" r:id="rId23"/>
    <p:sldId id="4239" r:id="rId24"/>
    <p:sldId id="4273" r:id="rId25"/>
    <p:sldId id="4274" r:id="rId26"/>
    <p:sldId id="4275" r:id="rId27"/>
    <p:sldId id="4240" r:id="rId28"/>
    <p:sldId id="4241" r:id="rId29"/>
    <p:sldId id="4225" r:id="rId30"/>
    <p:sldId id="4242" r:id="rId31"/>
    <p:sldId id="4244" r:id="rId32"/>
    <p:sldId id="4227" r:id="rId33"/>
    <p:sldId id="4253" r:id="rId34"/>
    <p:sldId id="4232" r:id="rId35"/>
    <p:sldId id="4233" r:id="rId36"/>
    <p:sldId id="4229" r:id="rId37"/>
    <p:sldId id="4230" r:id="rId38"/>
    <p:sldId id="4279" r:id="rId39"/>
    <p:sldId id="4254"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785" autoAdjust="0"/>
  </p:normalViewPr>
  <p:slideViewPr>
    <p:cSldViewPr snapToGrid="0">
      <p:cViewPr varScale="1">
        <p:scale>
          <a:sx n="108" d="100"/>
          <a:sy n="108" d="100"/>
        </p:scale>
        <p:origin x="1686"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Sheet1!$B$2:$BO$2</c:f>
              <c:numCache>
                <c:formatCode>"$"#,##0.00</c:formatCode>
                <c:ptCount val="66"/>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Sheet1!$B$1:$BO$1</c:f>
              <c:strCache>
                <c:ptCount val="66"/>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279627152"/>
        <c:axId val="279629896"/>
      </c:lineChart>
      <c:catAx>
        <c:axId val="279627152"/>
        <c:scaling>
          <c:orientation val="minMax"/>
        </c:scaling>
        <c:delete val="0"/>
        <c:axPos val="b"/>
        <c:numFmt formatCode="00" sourceLinked="0"/>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79629896"/>
        <c:crossesAt val="0"/>
        <c:auto val="1"/>
        <c:lblAlgn val="ctr"/>
        <c:lblOffset val="180"/>
        <c:noMultiLvlLbl val="0"/>
      </c:catAx>
      <c:valAx>
        <c:axId val="279629896"/>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79627152"/>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ser>
        <c:dLbls>
          <c:dLblPos val="outEnd"/>
          <c:showLegendKey val="0"/>
          <c:showVal val="1"/>
          <c:showCatName val="0"/>
          <c:showSerName val="0"/>
          <c:showPercent val="0"/>
          <c:showBubbleSize val="0"/>
        </c:dLbls>
        <c:gapWidth val="219"/>
        <c:overlap val="-27"/>
        <c:axId val="347898312"/>
        <c:axId val="347894784"/>
      </c:barChart>
      <c:catAx>
        <c:axId val="34789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4784"/>
        <c:crosses val="autoZero"/>
        <c:auto val="1"/>
        <c:lblAlgn val="ctr"/>
        <c:lblOffset val="100"/>
        <c:noMultiLvlLbl val="0"/>
      </c:catAx>
      <c:valAx>
        <c:axId val="34789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smtClean="0">
                    <a:latin typeface="Arial" panose="020B0604020202020204" pitchFamily="34" charset="0"/>
                    <a:cs typeface="Arial" panose="020B0604020202020204" pitchFamily="34" charset="0"/>
                  </a:rPr>
                  <a:t>Claims per 100 Insured Vehicles</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8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Severity</a:t>
            </a:r>
          </a:p>
        </c:rich>
      </c:tx>
      <c:layout>
        <c:manualLayout>
          <c:xMode val="edge"/>
          <c:yMode val="edge"/>
          <c:x val="0.3681761006289308"/>
          <c:y val="1.9642228626261415E-2"/>
        </c:manualLayout>
      </c:layout>
      <c:overlay val="0"/>
      <c:spPr>
        <a:noFill/>
        <a:ln>
          <a:noFill/>
        </a:ln>
        <a:effectLst/>
      </c:spPr>
      <c:txPr>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1963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ser>
        <c:ser>
          <c:idx val="1"/>
          <c:order val="1"/>
          <c:tx>
            <c:strRef>
              <c:f>Sheet1!$C$1</c:f>
              <c:strCache>
                <c:ptCount val="1"/>
                <c:pt idx="0">
                  <c:v>1988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ser>
        <c:ser>
          <c:idx val="2"/>
          <c:order val="2"/>
          <c:tx>
            <c:strRef>
              <c:f>Sheet1!$D$1</c:f>
              <c:strCache>
                <c:ptCount val="1"/>
                <c:pt idx="0">
                  <c:v>2013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ser>
        <c:dLbls>
          <c:showLegendKey val="0"/>
          <c:showVal val="0"/>
          <c:showCatName val="0"/>
          <c:showSerName val="0"/>
          <c:showPercent val="0"/>
          <c:showBubbleSize val="0"/>
        </c:dLbls>
        <c:gapWidth val="219"/>
        <c:overlap val="-27"/>
        <c:axId val="347895960"/>
        <c:axId val="347893608"/>
      </c:barChart>
      <c:catAx>
        <c:axId val="34789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3608"/>
        <c:crosses val="autoZero"/>
        <c:auto val="1"/>
        <c:lblAlgn val="ctr"/>
        <c:lblOffset val="100"/>
        <c:noMultiLvlLbl val="0"/>
      </c:catAx>
      <c:valAx>
        <c:axId val="347893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rPr>
                  <a:t>Claim Severity</a:t>
                </a:r>
              </a:p>
            </c:rich>
          </c:tx>
          <c:overlay val="0"/>
          <c:spPr>
            <a:noFill/>
            <a:ln>
              <a:noFill/>
            </a:ln>
            <a:effectLst/>
          </c:spPr>
          <c:txPr>
            <a:bodyPr rot="-5400000" spcFirstLastPara="1" vertOverflow="ellipsis" vert="horz" wrap="square" anchor="ctr" anchorCtr="1"/>
            <a:lstStyle/>
            <a:p>
              <a:pPr algn="ctr" rtl="0">
                <a:defRPr lang="en-US" sz="1400" b="0" i="0" u="none" strike="noStrike" kern="120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CPI-U</c:v>
                </c:pt>
                <c:pt idx="1">
                  <c:v>Bodily Injury Severity</c:v>
                </c:pt>
                <c:pt idx="2">
                  <c:v>Property Damage Severity</c:v>
                </c:pt>
              </c:strCache>
            </c:strRef>
          </c:cat>
          <c:val>
            <c:numRef>
              <c:f>Sheet1!$B$2:$B$4</c:f>
              <c:numCache>
                <c:formatCode>0%</c:formatCode>
                <c:ptCount val="3"/>
                <c:pt idx="0">
                  <c:v>6.5</c:v>
                </c:pt>
                <c:pt idx="1">
                  <c:v>12.51</c:v>
                </c:pt>
                <c:pt idx="2">
                  <c:v>16.66</c:v>
                </c:pt>
              </c:numCache>
            </c:numRef>
          </c:val>
        </c:ser>
        <c:dLbls>
          <c:dLblPos val="outEnd"/>
          <c:showLegendKey val="0"/>
          <c:showVal val="1"/>
          <c:showCatName val="0"/>
          <c:showSerName val="0"/>
          <c:showPercent val="0"/>
          <c:showBubbleSize val="0"/>
        </c:dLbls>
        <c:gapWidth val="219"/>
        <c:overlap val="-27"/>
        <c:axId val="347897528"/>
        <c:axId val="347897920"/>
      </c:barChart>
      <c:catAx>
        <c:axId val="34789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897920"/>
        <c:crosses val="autoZero"/>
        <c:auto val="1"/>
        <c:lblAlgn val="ctr"/>
        <c:lblOffset val="100"/>
        <c:noMultiLvlLbl val="0"/>
      </c:catAx>
      <c:valAx>
        <c:axId val="34789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897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279627544"/>
        <c:axId val="279628328"/>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279630288"/>
        <c:axId val="279630680"/>
      </c:lineChart>
      <c:catAx>
        <c:axId val="279627544"/>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79628328"/>
        <c:crossesAt val="1"/>
        <c:auto val="1"/>
        <c:lblAlgn val="ctr"/>
        <c:lblOffset val="180"/>
        <c:tickLblSkip val="1"/>
        <c:tickMarkSkip val="1"/>
        <c:noMultiLvlLbl val="0"/>
      </c:catAx>
      <c:valAx>
        <c:axId val="279628328"/>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79627544"/>
        <c:crosses val="autoZero"/>
        <c:crossBetween val="between"/>
        <c:majorUnit val="1"/>
        <c:minorUnit val="0.1"/>
      </c:valAx>
      <c:catAx>
        <c:axId val="279630288"/>
        <c:scaling>
          <c:orientation val="minMax"/>
        </c:scaling>
        <c:delete val="1"/>
        <c:axPos val="b"/>
        <c:numFmt formatCode="General" sourceLinked="1"/>
        <c:majorTickMark val="out"/>
        <c:minorTickMark val="none"/>
        <c:tickLblPos val="nextTo"/>
        <c:crossAx val="279630680"/>
        <c:crossesAt val="2700"/>
        <c:auto val="1"/>
        <c:lblAlgn val="ctr"/>
        <c:lblOffset val="100"/>
        <c:noMultiLvlLbl val="0"/>
      </c:catAx>
      <c:valAx>
        <c:axId val="279630680"/>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279630288"/>
        <c:crosses val="max"/>
        <c:crossBetween val="between"/>
        <c:majorUnit val="50"/>
      </c:valAx>
      <c:spPr>
        <a:noFill/>
        <a:ln w="25400">
          <a:noFill/>
        </a:ln>
      </c:spPr>
    </c:plotArea>
    <c:legend>
      <c:legendPos val="r"/>
      <c:layout>
        <c:manualLayout>
          <c:xMode val="edge"/>
          <c:yMode val="edge"/>
          <c:x val="8.9609428939493099E-2"/>
          <c:y val="8.1967213114754103E-3"/>
          <c:w val="0.29909546198530684"/>
          <c:h val="0.19624614857925368"/>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45586576"/>
        <c:axId val="345581480"/>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45579128"/>
        <c:axId val="345583048"/>
      </c:lineChart>
      <c:catAx>
        <c:axId val="345586576"/>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45581480"/>
        <c:crossesAt val="2.5"/>
        <c:auto val="1"/>
        <c:lblAlgn val="ctr"/>
        <c:lblOffset val="180"/>
        <c:tickLblSkip val="1"/>
        <c:tickMarkSkip val="1"/>
        <c:noMultiLvlLbl val="0"/>
      </c:catAx>
      <c:valAx>
        <c:axId val="345581480"/>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45586576"/>
        <c:crosses val="autoZero"/>
        <c:crossBetween val="between"/>
        <c:majorUnit val="0.25"/>
      </c:valAx>
      <c:catAx>
        <c:axId val="345579128"/>
        <c:scaling>
          <c:orientation val="minMax"/>
        </c:scaling>
        <c:delete val="1"/>
        <c:axPos val="b"/>
        <c:numFmt formatCode="General" sourceLinked="1"/>
        <c:majorTickMark val="out"/>
        <c:minorTickMark val="none"/>
        <c:tickLblPos val="nextTo"/>
        <c:crossAx val="345583048"/>
        <c:crossesAt val="0"/>
        <c:auto val="1"/>
        <c:lblAlgn val="ctr"/>
        <c:lblOffset val="100"/>
        <c:noMultiLvlLbl val="0"/>
      </c:catAx>
      <c:valAx>
        <c:axId val="345583048"/>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4557912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Applicants</a:t>
            </a:r>
            <a:r>
              <a:rPr lang="en-US" sz="1600" b="1" baseline="0" dirty="0" smtClean="0">
                <a:latin typeface="Arial" panose="020B0604020202020204" pitchFamily="34" charset="0"/>
                <a:cs typeface="Arial" panose="020B0604020202020204" pitchFamily="34" charset="0"/>
              </a:rPr>
              <a:t> Through March 27</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rgbClr val="FFC000"/>
              </a:solidFill>
              <a:ln w="25400">
                <a:solidFill>
                  <a:schemeClr val="lt1"/>
                </a:solidFill>
              </a:ln>
              <a:effectLst/>
              <a:sp3d contourW="25400">
                <a:contourClr>
                  <a:schemeClr val="lt1"/>
                </a:contourClr>
              </a:sp3d>
            </c:spPr>
          </c:dPt>
          <c:dLbls>
            <c:dLbl>
              <c:idx val="2"/>
              <c:layout>
                <c:manualLayout>
                  <c:x val="0.22012578616352199"/>
                  <c:y val="-8.418097982683463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871069182389939"/>
                      <c:h val="0.20147314505222425"/>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Docs in Order</c:v>
                </c:pt>
                <c:pt idx="1">
                  <c:v>Some Questions</c:v>
                </c:pt>
                <c:pt idx="2">
                  <c:v>Lack Documentation</c:v>
                </c:pt>
              </c:strCache>
            </c:strRef>
          </c:cat>
          <c:val>
            <c:numRef>
              <c:f>Sheet1!$B$2:$B$4</c:f>
              <c:numCache>
                <c:formatCode>_(* #,##0_);_(* \(#,##0\);_(* "-"??_);_(@_)</c:formatCode>
                <c:ptCount val="3"/>
                <c:pt idx="0">
                  <c:v>448693</c:v>
                </c:pt>
                <c:pt idx="1">
                  <c:v>28163</c:v>
                </c:pt>
                <c:pt idx="2">
                  <c:v>17142</c:v>
                </c:pt>
              </c:numCache>
            </c:numRef>
          </c:val>
        </c:ser>
        <c:dLbls>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latin typeface="Arial" panose="020B0604020202020204" pitchFamily="34" charset="0"/>
                <a:cs typeface="Arial" panose="020B0604020202020204" pitchFamily="34" charset="0"/>
              </a:rPr>
              <a:t>Expected</a:t>
            </a:r>
            <a:r>
              <a:rPr lang="en-US" b="1" baseline="0" dirty="0" smtClean="0">
                <a:latin typeface="Arial" panose="020B0604020202020204" pitchFamily="34" charset="0"/>
                <a:cs typeface="Arial" panose="020B0604020202020204" pitchFamily="34" charset="0"/>
              </a:rPr>
              <a:t> vs. Actual</a:t>
            </a:r>
            <a:endParaRPr lang="en-US"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6-Mo Projection</c:v>
                </c:pt>
                <c:pt idx="1">
                  <c:v>3-Mo Actual</c:v>
                </c:pt>
              </c:strCache>
            </c:strRef>
          </c:cat>
          <c:val>
            <c:numRef>
              <c:f>Sheet1!$B$2:$B$5</c:f>
              <c:numCache>
                <c:formatCode>_(* #,##0_);_(* \(#,##0\);_(* "-"??_);_(@_)</c:formatCode>
                <c:ptCount val="2"/>
                <c:pt idx="0">
                  <c:v>500000</c:v>
                </c:pt>
                <c:pt idx="1">
                  <c:v>493998</c:v>
                </c:pt>
              </c:numCache>
            </c:numRef>
          </c:val>
        </c:ser>
        <c:dLbls>
          <c:showLegendKey val="0"/>
          <c:showVal val="0"/>
          <c:showCatName val="0"/>
          <c:showSerName val="0"/>
          <c:showPercent val="0"/>
          <c:showBubbleSize val="0"/>
        </c:dLbls>
        <c:gapWidth val="75"/>
        <c:overlap val="-27"/>
        <c:axId val="345583832"/>
        <c:axId val="345583440"/>
      </c:barChart>
      <c:catAx>
        <c:axId val="34558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583440"/>
        <c:crosses val="autoZero"/>
        <c:auto val="1"/>
        <c:lblAlgn val="ctr"/>
        <c:lblOffset val="100"/>
        <c:noMultiLvlLbl val="0"/>
      </c:catAx>
      <c:valAx>
        <c:axId val="345583440"/>
        <c:scaling>
          <c:orientation val="minMax"/>
          <c:max val="50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583832"/>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Countrywide</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NSA</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2012</c:v>
                </c:pt>
                <c:pt idx="2">
                  <c:v>2013</c:v>
                </c:pt>
                <c:pt idx="3">
                  <c:v>2014</c:v>
                </c:pt>
              </c:numCache>
            </c:numRef>
          </c:cat>
          <c:val>
            <c:numRef>
              <c:f>Sheet1!$B$2:$B$5</c:f>
              <c:numCache>
                <c:formatCode>0.0%</c:formatCode>
                <c:ptCount val="4"/>
                <c:pt idx="0">
                  <c:v>2.5999999999999999E-2</c:v>
                </c:pt>
                <c:pt idx="1">
                  <c:v>0.06</c:v>
                </c:pt>
                <c:pt idx="2">
                  <c:v>8.3000000000000004E-2</c:v>
                </c:pt>
                <c:pt idx="3">
                  <c:v>5.0999999999999997E-2</c:v>
                </c:pt>
              </c:numCache>
            </c:numRef>
          </c:val>
        </c:ser>
        <c:ser>
          <c:idx val="1"/>
          <c:order val="1"/>
          <c:tx>
            <c:strRef>
              <c:f>Sheet1!$C$1</c:f>
              <c:strCache>
                <c:ptCount val="1"/>
                <c:pt idx="0">
                  <c:v>Std Mkt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2012</c:v>
                </c:pt>
                <c:pt idx="2">
                  <c:v>2013</c:v>
                </c:pt>
                <c:pt idx="3">
                  <c:v>2014</c:v>
                </c:pt>
              </c:numCache>
            </c:numRef>
          </c:cat>
          <c:val>
            <c:numRef>
              <c:f>Sheet1!$C$2:$C$5</c:f>
              <c:numCache>
                <c:formatCode>0.0%</c:formatCode>
                <c:ptCount val="4"/>
                <c:pt idx="0">
                  <c:v>1.7999999999999999E-2</c:v>
                </c:pt>
                <c:pt idx="1">
                  <c:v>7.1999999999999995E-2</c:v>
                </c:pt>
                <c:pt idx="2">
                  <c:v>3.4000000000000002E-2</c:v>
                </c:pt>
                <c:pt idx="3">
                  <c:v>4.3999999999999997E-2</c:v>
                </c:pt>
              </c:numCache>
            </c:numRef>
          </c:val>
        </c:ser>
        <c:dLbls>
          <c:showLegendKey val="0"/>
          <c:showVal val="0"/>
          <c:showCatName val="0"/>
          <c:showSerName val="0"/>
          <c:showPercent val="0"/>
          <c:showBubbleSize val="0"/>
        </c:dLbls>
        <c:gapWidth val="219"/>
        <c:overlap val="-27"/>
        <c:axId val="345585400"/>
        <c:axId val="345581088"/>
      </c:barChart>
      <c:catAx>
        <c:axId val="34558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0" i="0" u="none" strike="noStrike" kern="120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crossAx val="345581088"/>
        <c:crosses val="autoZero"/>
        <c:auto val="1"/>
        <c:lblAlgn val="ctr"/>
        <c:lblOffset val="100"/>
        <c:noMultiLvlLbl val="0"/>
      </c:catAx>
      <c:valAx>
        <c:axId val="345581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smtClean="0">
                    <a:latin typeface="Arial" panose="020B0604020202020204" pitchFamily="34" charset="0"/>
                    <a:cs typeface="Arial" panose="020B0604020202020204" pitchFamily="34" charset="0"/>
                  </a:rPr>
                  <a:t>DPW</a:t>
                </a:r>
                <a:r>
                  <a:rPr lang="en-US" sz="1400" baseline="0" dirty="0" smtClean="0">
                    <a:latin typeface="Arial" panose="020B0604020202020204" pitchFamily="34" charset="0"/>
                    <a:cs typeface="Arial" panose="020B0604020202020204" pitchFamily="34" charset="0"/>
                  </a:rPr>
                  <a:t> Growth From Prior </a:t>
                </a:r>
                <a:r>
                  <a:rPr lang="en-US" sz="1400" baseline="0" dirty="0" err="1" smtClean="0">
                    <a:latin typeface="Arial" panose="020B0604020202020204" pitchFamily="34" charset="0"/>
                    <a:cs typeface="Arial" panose="020B0604020202020204" pitchFamily="34" charset="0"/>
                  </a:rPr>
                  <a:t>Yr</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58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rtl="0">
            <a:defRPr lang="en-US" sz="1200" b="0" i="0" u="none" strike="noStrike" kern="120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California</a:t>
            </a:r>
          </a:p>
        </c:rich>
      </c:tx>
      <c:overlay val="0"/>
      <c:spPr>
        <a:noFill/>
        <a:ln>
          <a:noFill/>
        </a:ln>
        <a:effectLst/>
      </c:spPr>
      <c:txPr>
        <a:bodyPr rot="0" spcFirstLastPara="1" vertOverflow="ellipsis" vert="horz" wrap="square" anchor="ctr" anchorCtr="1"/>
        <a:lstStyle/>
        <a:p>
          <a:pPr algn="ctr" rtl="0">
            <a:defRPr lang="en-US" sz="20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1439261130094586"/>
          <c:y val="9.0997062078170696E-2"/>
          <c:w val="0.74787153964245034"/>
          <c:h val="0.76188465403643912"/>
        </c:manualLayout>
      </c:layout>
      <c:barChart>
        <c:barDir val="col"/>
        <c:grouping val="clustered"/>
        <c:varyColors val="0"/>
        <c:ser>
          <c:idx val="0"/>
          <c:order val="0"/>
          <c:tx>
            <c:strRef>
              <c:f>Sheet1!$B$1</c:f>
              <c:strCache>
                <c:ptCount val="1"/>
                <c:pt idx="0">
                  <c:v>NSA</c:v>
                </c:pt>
              </c:strCache>
            </c:strRef>
          </c:tx>
          <c:spPr>
            <a:solidFill>
              <a:schemeClr val="accent1"/>
            </a:solidFill>
            <a:ln>
              <a:noFill/>
            </a:ln>
            <a:effectLst/>
          </c:spPr>
          <c:invertIfNegative val="0"/>
          <c:dLbls>
            <c:dLbl>
              <c:idx val="0"/>
              <c:layout>
                <c:manualLayout>
                  <c:x val="-3.2994468879980672E-3"/>
                  <c:y val="1.574895883422114E-2"/>
                </c:manualLayout>
              </c:layout>
              <c:tx>
                <c:rich>
                  <a:bodyPr/>
                  <a:lstStyle/>
                  <a:p>
                    <a:fld id="{B0C04B3E-BCD4-48E8-9EA2-F49CBEC1160A}"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2012</c:v>
                </c:pt>
                <c:pt idx="2">
                  <c:v>2013</c:v>
                </c:pt>
                <c:pt idx="3">
                  <c:v>2014</c:v>
                </c:pt>
              </c:numCache>
            </c:numRef>
          </c:cat>
          <c:val>
            <c:numRef>
              <c:f>Sheet1!$B$2:$B$5</c:f>
              <c:numCache>
                <c:formatCode>0.0%</c:formatCode>
                <c:ptCount val="4"/>
                <c:pt idx="0">
                  <c:v>1.4999999999999999E-2</c:v>
                </c:pt>
                <c:pt idx="1">
                  <c:v>4.5999999999999999E-2</c:v>
                </c:pt>
                <c:pt idx="2">
                  <c:v>0.127</c:v>
                </c:pt>
                <c:pt idx="3">
                  <c:v>6.3E-2</c:v>
                </c:pt>
              </c:numCache>
            </c:numRef>
          </c:val>
        </c:ser>
        <c:ser>
          <c:idx val="1"/>
          <c:order val="1"/>
          <c:tx>
            <c:strRef>
              <c:f>Sheet1!$C$1</c:f>
              <c:strCache>
                <c:ptCount val="1"/>
                <c:pt idx="0">
                  <c:v>Std Mkt</c:v>
                </c:pt>
              </c:strCache>
            </c:strRef>
          </c:tx>
          <c:spPr>
            <a:solidFill>
              <a:schemeClr val="accent2"/>
            </a:solidFill>
            <a:ln>
              <a:noFill/>
            </a:ln>
            <a:effectLst/>
          </c:spPr>
          <c:invertIfNegative val="0"/>
          <c:dLbls>
            <c:dLbl>
              <c:idx val="0"/>
              <c:layout>
                <c:manualLayout>
                  <c:x val="0"/>
                  <c:y val="0.11075564752351105"/>
                </c:manualLayout>
              </c:layout>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2012</c:v>
                </c:pt>
                <c:pt idx="2">
                  <c:v>2013</c:v>
                </c:pt>
                <c:pt idx="3">
                  <c:v>2014</c:v>
                </c:pt>
              </c:numCache>
            </c:numRef>
          </c:cat>
          <c:val>
            <c:numRef>
              <c:f>Sheet1!$C$2:$C$5</c:f>
              <c:numCache>
                <c:formatCode>0.0%</c:formatCode>
                <c:ptCount val="4"/>
                <c:pt idx="0">
                  <c:v>-2E-3</c:v>
                </c:pt>
                <c:pt idx="1">
                  <c:v>2.4E-2</c:v>
                </c:pt>
                <c:pt idx="2">
                  <c:v>4.1000000000000002E-2</c:v>
                </c:pt>
                <c:pt idx="3">
                  <c:v>6.5000000000000002E-2</c:v>
                </c:pt>
              </c:numCache>
            </c:numRef>
          </c:val>
        </c:ser>
        <c:dLbls>
          <c:showLegendKey val="0"/>
          <c:showVal val="0"/>
          <c:showCatName val="0"/>
          <c:showSerName val="0"/>
          <c:showPercent val="0"/>
          <c:showBubbleSize val="0"/>
        </c:dLbls>
        <c:gapWidth val="219"/>
        <c:overlap val="-27"/>
        <c:axId val="345579520"/>
        <c:axId val="345584224"/>
      </c:barChart>
      <c:catAx>
        <c:axId val="34557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0" i="0" u="none" strike="noStrike" kern="120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crossAx val="345584224"/>
        <c:crosses val="autoZero"/>
        <c:auto val="1"/>
        <c:lblAlgn val="ctr"/>
        <c:lblOffset val="100"/>
        <c:noMultiLvlLbl val="0"/>
      </c:catAx>
      <c:valAx>
        <c:axId val="345584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smtClean="0">
                    <a:latin typeface="Arial" panose="020B0604020202020204" pitchFamily="34" charset="0"/>
                    <a:cs typeface="Arial" panose="020B0604020202020204" pitchFamily="34" charset="0"/>
                  </a:rPr>
                  <a:t>DPW</a:t>
                </a:r>
                <a:r>
                  <a:rPr lang="en-US" sz="1400" baseline="0" dirty="0" smtClean="0">
                    <a:latin typeface="Arial" panose="020B0604020202020204" pitchFamily="34" charset="0"/>
                    <a:cs typeface="Arial" panose="020B0604020202020204" pitchFamily="34" charset="0"/>
                  </a:rPr>
                  <a:t> Growth From Prior </a:t>
                </a:r>
                <a:r>
                  <a:rPr lang="en-US" sz="1400" baseline="0" dirty="0" err="1" smtClean="0">
                    <a:latin typeface="Arial" panose="020B0604020202020204" pitchFamily="34" charset="0"/>
                    <a:cs typeface="Arial" panose="020B0604020202020204" pitchFamily="34" charset="0"/>
                  </a:rPr>
                  <a:t>Yr</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579520"/>
        <c:crosses val="autoZero"/>
        <c:crossBetween val="between"/>
      </c:valAx>
      <c:spPr>
        <a:noFill/>
        <a:ln>
          <a:noFill/>
        </a:ln>
        <a:effectLst/>
      </c:spPr>
    </c:plotArea>
    <c:legend>
      <c:legendPos val="b"/>
      <c:layout>
        <c:manualLayout>
          <c:xMode val="edge"/>
          <c:yMode val="edge"/>
          <c:x val="0.32283269206288173"/>
          <c:y val="0.87529246201755095"/>
          <c:w val="0.35433461587423654"/>
          <c:h val="4.8783491521715176E-2"/>
        </c:manualLayout>
      </c:layout>
      <c:overlay val="0"/>
      <c:spPr>
        <a:noFill/>
        <a:ln>
          <a:noFill/>
        </a:ln>
        <a:effectLst/>
      </c:spPr>
      <c:txPr>
        <a:bodyPr rot="0" spcFirstLastPara="1" vertOverflow="ellipsis" vert="horz" wrap="square" anchor="ctr" anchorCtr="1"/>
        <a:lstStyle/>
        <a:p>
          <a:pPr algn="ctr" rtl="0">
            <a:defRPr lang="en-US" sz="1200" b="0" i="0" u="none" strike="noStrike" kern="1200" baseline="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smtClean="0">
                <a:latin typeface="Arial" panose="020B0604020202020204" pitchFamily="34" charset="0"/>
                <a:cs typeface="Arial" panose="020B0604020202020204" pitchFamily="34" charset="0"/>
              </a:rPr>
              <a:t>Percent of Vehicle</a:t>
            </a:r>
            <a:r>
              <a:rPr lang="en-US" sz="1800" b="1" baseline="0" dirty="0" smtClean="0">
                <a:latin typeface="Arial" panose="020B0604020202020204" pitchFamily="34" charset="0"/>
                <a:cs typeface="Arial" panose="020B0604020202020204" pitchFamily="34" charset="0"/>
              </a:rPr>
              <a:t> Fleet</a:t>
            </a:r>
            <a:endParaRPr lang="en-US" sz="18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2020s</c:v>
                </c:pt>
                <c:pt idx="1">
                  <c:v>2030s</c:v>
                </c:pt>
                <c:pt idx="2">
                  <c:v>2040s</c:v>
                </c:pt>
                <c:pt idx="3">
                  <c:v>2050s</c:v>
                </c:pt>
              </c:strCache>
            </c:strRef>
          </c:cat>
          <c:val>
            <c:numRef>
              <c:f>Sheet1!$B$2:$B$5</c:f>
              <c:numCache>
                <c:formatCode>0%</c:formatCode>
                <c:ptCount val="4"/>
                <c:pt idx="0">
                  <c:v>0.01</c:v>
                </c:pt>
                <c:pt idx="1">
                  <c:v>0.1</c:v>
                </c:pt>
                <c:pt idx="2">
                  <c:v>0.2</c:v>
                </c:pt>
                <c:pt idx="3">
                  <c:v>0.4</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2020s</c:v>
                </c:pt>
                <c:pt idx="1">
                  <c:v>2030s</c:v>
                </c:pt>
                <c:pt idx="2">
                  <c:v>2040s</c:v>
                </c:pt>
                <c:pt idx="3">
                  <c:v>2050s</c:v>
                </c:pt>
              </c:strCache>
            </c:strRef>
          </c:cat>
          <c:val>
            <c:numRef>
              <c:f>Sheet1!$C$2:$C$5</c:f>
              <c:numCache>
                <c:formatCode>0%</c:formatCode>
                <c:ptCount val="4"/>
                <c:pt idx="0">
                  <c:v>0.01</c:v>
                </c:pt>
                <c:pt idx="1">
                  <c:v>0.1</c:v>
                </c:pt>
                <c:pt idx="2">
                  <c:v>0.2</c:v>
                </c:pt>
                <c:pt idx="3">
                  <c:v>0.2</c:v>
                </c:pt>
              </c:numCache>
            </c:numRef>
          </c:val>
        </c:ser>
        <c:ser>
          <c:idx val="2"/>
          <c:order val="2"/>
          <c:tx>
            <c:strRef>
              <c:f>Sheet1!$D$1</c:f>
              <c:strCache>
                <c:ptCount val="1"/>
                <c:pt idx="0">
                  <c:v>Series 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2020s</c:v>
                </c:pt>
                <c:pt idx="1">
                  <c:v>2030s</c:v>
                </c:pt>
                <c:pt idx="2">
                  <c:v>2040s</c:v>
                </c:pt>
                <c:pt idx="3">
                  <c:v>2050s</c:v>
                </c:pt>
              </c:strCache>
            </c:strRef>
          </c:cat>
          <c:val>
            <c:numRef>
              <c:f>Sheet1!$D$2:$D$5</c:f>
              <c:numCache>
                <c:formatCode>0%</c:formatCode>
                <c:ptCount val="4"/>
                <c:pt idx="0">
                  <c:v>0.02</c:v>
                </c:pt>
                <c:pt idx="1">
                  <c:v>0.2</c:v>
                </c:pt>
                <c:pt idx="2">
                  <c:v>0.4</c:v>
                </c:pt>
                <c:pt idx="3">
                  <c:v>0.6</c:v>
                </c:pt>
              </c:numCache>
            </c:numRef>
          </c:val>
        </c:ser>
        <c:dLbls>
          <c:showLegendKey val="0"/>
          <c:showVal val="0"/>
          <c:showCatName val="0"/>
          <c:showSerName val="0"/>
          <c:showPercent val="0"/>
          <c:showBubbleSize val="0"/>
        </c:dLbls>
        <c:gapWidth val="150"/>
        <c:overlap val="100"/>
        <c:axId val="345581872"/>
        <c:axId val="347896744"/>
      </c:barChart>
      <c:catAx>
        <c:axId val="34558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6744"/>
        <c:crosses val="autoZero"/>
        <c:auto val="1"/>
        <c:lblAlgn val="ctr"/>
        <c:lblOffset val="100"/>
        <c:noMultiLvlLbl val="0"/>
      </c:catAx>
      <c:valAx>
        <c:axId val="347896744"/>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558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r>
              <a:rPr lang="en-US" sz="18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rPr>
              <a:t>Percent of Miles Driven</a:t>
            </a:r>
          </a:p>
        </c:rich>
      </c:tx>
      <c:overlay val="0"/>
      <c:spPr>
        <a:noFill/>
        <a:ln>
          <a:noFill/>
        </a:ln>
        <a:effectLst/>
      </c:spPr>
      <c:txPr>
        <a:bodyPr rot="0" spcFirstLastPara="1" vertOverflow="ellipsis" vert="horz" wrap="square" anchor="ctr" anchorCtr="1"/>
        <a:lstStyle/>
        <a:p>
          <a:pPr algn="ctr" rtl="0">
            <a:defRPr lang="en-US" sz="1800" b="1" i="0" u="none" strike="noStrike" kern="1200" spc="0" baseline="0" dirty="0" smtClean="0">
              <a:solidFill>
                <a:srgbClr val="000000">
                  <a:lumMod val="65000"/>
                  <a:lumOff val="35000"/>
                </a:srgb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2020s</c:v>
                </c:pt>
                <c:pt idx="1">
                  <c:v>2030s</c:v>
                </c:pt>
                <c:pt idx="2">
                  <c:v>2040s</c:v>
                </c:pt>
                <c:pt idx="3">
                  <c:v>2050s</c:v>
                </c:pt>
              </c:strCache>
            </c:strRef>
          </c:cat>
          <c:val>
            <c:numRef>
              <c:f>Sheet1!$B$2:$B$5</c:f>
              <c:numCache>
                <c:formatCode>0%</c:formatCode>
                <c:ptCount val="4"/>
                <c:pt idx="0">
                  <c:v>0.01</c:v>
                </c:pt>
                <c:pt idx="1">
                  <c:v>0.1</c:v>
                </c:pt>
                <c:pt idx="2">
                  <c:v>0.3</c:v>
                </c:pt>
                <c:pt idx="3">
                  <c:v>0.5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2020s</c:v>
                </c:pt>
                <c:pt idx="1">
                  <c:v>2030s</c:v>
                </c:pt>
                <c:pt idx="2">
                  <c:v>2040s</c:v>
                </c:pt>
                <c:pt idx="3">
                  <c:v>2050s</c:v>
                </c:pt>
              </c:strCache>
            </c:strRef>
          </c:cat>
          <c:val>
            <c:numRef>
              <c:f>Sheet1!$C$2:$C$5</c:f>
              <c:numCache>
                <c:formatCode>0%</c:formatCode>
                <c:ptCount val="4"/>
                <c:pt idx="0">
                  <c:v>0.03</c:v>
                </c:pt>
                <c:pt idx="1">
                  <c:v>0.2</c:v>
                </c:pt>
                <c:pt idx="2">
                  <c:v>0.2</c:v>
                </c:pt>
                <c:pt idx="3">
                  <c:v>0.3</c:v>
                </c:pt>
              </c:numCache>
            </c:numRef>
          </c:val>
        </c:ser>
        <c:ser>
          <c:idx val="2"/>
          <c:order val="2"/>
          <c:tx>
            <c:strRef>
              <c:f>Sheet1!$D$1</c:f>
              <c:strCache>
                <c:ptCount val="1"/>
                <c:pt idx="0">
                  <c:v>Series 22</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2020s</c:v>
                </c:pt>
                <c:pt idx="1">
                  <c:v>2030s</c:v>
                </c:pt>
                <c:pt idx="2">
                  <c:v>2040s</c:v>
                </c:pt>
                <c:pt idx="3">
                  <c:v>2050s</c:v>
                </c:pt>
              </c:strCache>
            </c:strRef>
          </c:cat>
          <c:val>
            <c:numRef>
              <c:f>Sheet1!$D$2:$D$5</c:f>
              <c:numCache>
                <c:formatCode>0%</c:formatCode>
                <c:ptCount val="4"/>
                <c:pt idx="0">
                  <c:v>0.04</c:v>
                </c:pt>
                <c:pt idx="1">
                  <c:v>0.3</c:v>
                </c:pt>
                <c:pt idx="2">
                  <c:v>0.5</c:v>
                </c:pt>
                <c:pt idx="3">
                  <c:v>0.8</c:v>
                </c:pt>
              </c:numCache>
            </c:numRef>
          </c:val>
        </c:ser>
        <c:dLbls>
          <c:showLegendKey val="0"/>
          <c:showVal val="0"/>
          <c:showCatName val="0"/>
          <c:showSerName val="0"/>
          <c:showPercent val="0"/>
          <c:showBubbleSize val="0"/>
        </c:dLbls>
        <c:gapWidth val="150"/>
        <c:overlap val="100"/>
        <c:axId val="347893216"/>
        <c:axId val="347896352"/>
      </c:barChart>
      <c:catAx>
        <c:axId val="3478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6352"/>
        <c:crosses val="autoZero"/>
        <c:auto val="1"/>
        <c:lblAlgn val="ctr"/>
        <c:lblOffset val="100"/>
        <c:noMultiLvlLbl val="0"/>
      </c:catAx>
      <c:valAx>
        <c:axId val="347896352"/>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89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0.19888</cdr:x>
      <cdr:y>0.0853</cdr:y>
    </cdr:from>
    <cdr:to>
      <cdr:x>0.51522</cdr:x>
      <cdr:y>0.25783</cdr:y>
    </cdr:to>
    <cdr:sp macro="" textlink="">
      <cdr:nvSpPr>
        <cdr:cNvPr id="2" name="Rectangular Callout 1"/>
        <cdr:cNvSpPr/>
      </cdr:nvSpPr>
      <cdr:spPr>
        <a:xfrm xmlns:a="http://schemas.openxmlformats.org/drawingml/2006/main">
          <a:off x="780672" y="381554"/>
          <a:ext cx="1241718" cy="771743"/>
        </a:xfrm>
        <a:prstGeom xmlns:a="http://schemas.openxmlformats.org/drawingml/2006/main" prst="wedgeRectCallout">
          <a:avLst>
            <a:gd name="adj1" fmla="val -23442"/>
            <a:gd name="adj2" fmla="val 476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latin typeface="Arial" panose="020B0604020202020204" pitchFamily="34" charset="0"/>
              <a:cs typeface="Arial" panose="020B0604020202020204" pitchFamily="34" charset="0"/>
            </a:rPr>
            <a:t>Avg. Growth</a:t>
          </a:r>
        </a:p>
        <a:p xmlns:a="http://schemas.openxmlformats.org/drawingml/2006/main">
          <a:r>
            <a:rPr lang="en-US" sz="1400" b="1" dirty="0" smtClean="0">
              <a:latin typeface="Arial" panose="020B0604020202020204" pitchFamily="34" charset="0"/>
              <a:cs typeface="Arial" panose="020B0604020202020204" pitchFamily="34" charset="0"/>
            </a:rPr>
            <a:t>NSA: 5.2%</a:t>
          </a:r>
        </a:p>
        <a:p xmlns:a="http://schemas.openxmlformats.org/drawingml/2006/main">
          <a:r>
            <a:rPr lang="en-US" sz="1400" b="1" dirty="0" err="1" smtClean="0">
              <a:latin typeface="Arial" panose="020B0604020202020204" pitchFamily="34" charset="0"/>
              <a:cs typeface="Arial" panose="020B0604020202020204" pitchFamily="34" charset="0"/>
            </a:rPr>
            <a:t>Std</a:t>
          </a:r>
          <a:r>
            <a:rPr lang="en-US" sz="1400" b="1" dirty="0" smtClean="0">
              <a:latin typeface="Arial" panose="020B0604020202020204" pitchFamily="34" charset="0"/>
              <a:cs typeface="Arial" panose="020B0604020202020204" pitchFamily="34" charset="0"/>
            </a:rPr>
            <a:t>: 4.2%</a:t>
          </a:r>
        </a:p>
      </cdr:txBody>
    </cdr:sp>
  </cdr:relSizeAnchor>
</c:userShapes>
</file>

<file path=ppt/drawings/drawing2.xml><?xml version="1.0" encoding="utf-8"?>
<c:userShapes xmlns:c="http://schemas.openxmlformats.org/drawingml/2006/chart">
  <cdr:relSizeAnchor xmlns:cdr="http://schemas.openxmlformats.org/drawingml/2006/chartDrawing">
    <cdr:from>
      <cdr:x>0.2266</cdr:x>
      <cdr:y>0.13787</cdr:y>
    </cdr:from>
    <cdr:to>
      <cdr:x>0.54888</cdr:x>
      <cdr:y>0.29818</cdr:y>
    </cdr:to>
    <cdr:sp macro="" textlink="">
      <cdr:nvSpPr>
        <cdr:cNvPr id="2" name="Rectangular Callout 1"/>
        <cdr:cNvSpPr/>
      </cdr:nvSpPr>
      <cdr:spPr>
        <a:xfrm xmlns:a="http://schemas.openxmlformats.org/drawingml/2006/main">
          <a:off x="872222" y="657053"/>
          <a:ext cx="1240498" cy="763971"/>
        </a:xfrm>
        <a:prstGeom xmlns:a="http://schemas.openxmlformats.org/drawingml/2006/main" prst="wedgeRectCallout">
          <a:avLst>
            <a:gd name="adj1" fmla="val -23442"/>
            <a:gd name="adj2" fmla="val 476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latin typeface="Arial" panose="020B0604020202020204" pitchFamily="34" charset="0"/>
              <a:cs typeface="Arial" panose="020B0604020202020204" pitchFamily="34" charset="0"/>
            </a:rPr>
            <a:t>Avg. Growth</a:t>
          </a:r>
        </a:p>
        <a:p xmlns:a="http://schemas.openxmlformats.org/drawingml/2006/main">
          <a:r>
            <a:rPr lang="en-US" sz="1400" b="1" dirty="0" smtClean="0">
              <a:latin typeface="Arial" panose="020B0604020202020204" pitchFamily="34" charset="0"/>
              <a:cs typeface="Arial" panose="020B0604020202020204" pitchFamily="34" charset="0"/>
            </a:rPr>
            <a:t>NSA: 6.3%</a:t>
          </a:r>
        </a:p>
        <a:p xmlns:a="http://schemas.openxmlformats.org/drawingml/2006/main">
          <a:r>
            <a:rPr lang="en-US" sz="1400" b="1" dirty="0" err="1" smtClean="0">
              <a:latin typeface="Arial" panose="020B0604020202020204" pitchFamily="34" charset="0"/>
              <a:cs typeface="Arial" panose="020B0604020202020204" pitchFamily="34" charset="0"/>
            </a:rPr>
            <a:t>Std</a:t>
          </a:r>
          <a:r>
            <a:rPr lang="en-US" sz="1400" b="1" dirty="0" smtClean="0">
              <a:latin typeface="Arial" panose="020B0604020202020204" pitchFamily="34" charset="0"/>
              <a:cs typeface="Arial" panose="020B0604020202020204" pitchFamily="34" charset="0"/>
            </a:rPr>
            <a:t>: 3.2%</a:t>
          </a:r>
        </a:p>
      </cdr:txBody>
    </cdr:sp>
  </cdr:relSizeAnchor>
</c:userShapes>
</file>

<file path=ppt/drawings/drawing3.xml><?xml version="1.0" encoding="utf-8"?>
<c:userShapes xmlns:c="http://schemas.openxmlformats.org/drawingml/2006/chart">
  <cdr:relSizeAnchor xmlns:cdr="http://schemas.openxmlformats.org/drawingml/2006/chartDrawing">
    <cdr:from>
      <cdr:x>0.22542</cdr:x>
      <cdr:y>0.15483</cdr:y>
    </cdr:from>
    <cdr:to>
      <cdr:x>0.8052</cdr:x>
      <cdr:y>0.2513</cdr:y>
    </cdr:to>
    <cdr:sp macro="" textlink="">
      <cdr:nvSpPr>
        <cdr:cNvPr id="2" name="Rectangular Callout 1"/>
        <cdr:cNvSpPr/>
      </cdr:nvSpPr>
      <cdr:spPr>
        <a:xfrm xmlns:a="http://schemas.openxmlformats.org/drawingml/2006/main">
          <a:off x="910366" y="700747"/>
          <a:ext cx="2341519" cy="436606"/>
        </a:xfrm>
        <a:prstGeom xmlns:a="http://schemas.openxmlformats.org/drawingml/2006/main" prst="wedgeRectCallout">
          <a:avLst>
            <a:gd name="adj1" fmla="val 21498"/>
            <a:gd name="adj2" fmla="val 231603"/>
          </a:avLst>
        </a:prstGeom>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600" b="1" dirty="0" smtClean="0">
              <a:latin typeface="Arial" panose="020B0604020202020204" pitchFamily="34" charset="0"/>
              <a:cs typeface="Arial" panose="020B0604020202020204" pitchFamily="34" charset="0"/>
            </a:rPr>
            <a:t>50% of Market - a Generation From Now</a:t>
          </a:r>
          <a:endParaRPr lang="en-US" sz="16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0.65715</cdr:x>
      <cdr:y>0.3468</cdr:y>
    </cdr:from>
    <cdr:to>
      <cdr:x>0.95495</cdr:x>
      <cdr:y>0.40687</cdr:y>
    </cdr:to>
    <cdr:sp macro="" textlink="">
      <cdr:nvSpPr>
        <cdr:cNvPr id="2" name="Rectangular Callout 1"/>
        <cdr:cNvSpPr/>
      </cdr:nvSpPr>
      <cdr:spPr>
        <a:xfrm xmlns:a="http://schemas.openxmlformats.org/drawingml/2006/main">
          <a:off x="2653957" y="1569608"/>
          <a:ext cx="1202724" cy="271848"/>
        </a:xfrm>
        <a:prstGeom xmlns:a="http://schemas.openxmlformats.org/drawingml/2006/main" prst="wedgeRectCallout">
          <a:avLst>
            <a:gd name="adj1" fmla="val 14783"/>
            <a:gd name="adj2" fmla="val 55644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Down 63%!</a:t>
          </a:r>
          <a:endParaRPr lang="en-US" sz="14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0.28387</cdr:x>
      <cdr:y>0.13681</cdr:y>
    </cdr:from>
    <cdr:to>
      <cdr:x>0.58168</cdr:x>
      <cdr:y>0.19688</cdr:y>
    </cdr:to>
    <cdr:sp macro="" textlink="">
      <cdr:nvSpPr>
        <cdr:cNvPr id="3" name="Rectangular Callout 2"/>
        <cdr:cNvSpPr/>
      </cdr:nvSpPr>
      <cdr:spPr>
        <a:xfrm xmlns:a="http://schemas.openxmlformats.org/drawingml/2006/main">
          <a:off x="1146433" y="619210"/>
          <a:ext cx="1202724" cy="271848"/>
        </a:xfrm>
        <a:prstGeom xmlns:a="http://schemas.openxmlformats.org/drawingml/2006/main" prst="wedgeRectCallout">
          <a:avLst>
            <a:gd name="adj1" fmla="val 118208"/>
            <a:gd name="adj2" fmla="val 62500"/>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1,251%</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0.33282</cdr:x>
      <cdr:y>0.4432</cdr:y>
    </cdr:from>
    <cdr:to>
      <cdr:x>0.63063</cdr:x>
      <cdr:y>0.50327</cdr:y>
    </cdr:to>
    <cdr:sp macro="" textlink="">
      <cdr:nvSpPr>
        <cdr:cNvPr id="4" name="Rectangular Callout 3"/>
        <cdr:cNvSpPr/>
      </cdr:nvSpPr>
      <cdr:spPr>
        <a:xfrm xmlns:a="http://schemas.openxmlformats.org/drawingml/2006/main">
          <a:off x="1344141" y="2005918"/>
          <a:ext cx="1202724" cy="271848"/>
        </a:xfrm>
        <a:prstGeom xmlns:a="http://schemas.openxmlformats.org/drawingml/2006/main" prst="wedgeRectCallout">
          <a:avLst>
            <a:gd name="adj1" fmla="val -285"/>
            <a:gd name="adj2" fmla="val 31098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UP 1,666%!</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4/23/2015</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48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defRPr/>
            </a:pPr>
            <a:fld id="{507DA67D-AC83-4980-AE4B-87148425A86D}" type="slidenum">
              <a:rPr lang="en-US" altLang="en-US" sz="1000" smtClean="0"/>
              <a:pPr>
                <a:lnSpc>
                  <a:spcPct val="100000"/>
                </a:lnSpc>
                <a:spcBef>
                  <a:spcPct val="0"/>
                </a:spcBef>
                <a:buClrTx/>
                <a:buSzTx/>
                <a:buFontTx/>
                <a:buNone/>
                <a:defRPr/>
              </a:pPr>
              <a:t>14</a:t>
            </a:fld>
            <a:endParaRPr lang="en-US" altLang="en-US" sz="1000"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148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p:txBody>
          <a:bodyPr/>
          <a:lstStyle/>
          <a:p>
            <a:pPr>
              <a:defRPr/>
            </a:pPr>
            <a:fld id="{B83C41F8-596B-4BF8-9E55-043771940E36}" type="slidenum">
              <a:rPr lang="en-US" smtClean="0"/>
              <a:pPr>
                <a:defRPr/>
              </a:pPr>
              <a:t>16</a:t>
            </a:fld>
            <a:endParaRPr lang="en-US" smtClean="0"/>
          </a:p>
        </p:txBody>
      </p:sp>
      <p:sp>
        <p:nvSpPr>
          <p:cNvPr id="1843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67" tIns="45784" rIns="91567" bIns="45784"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611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p:txBody>
          <a:bodyPr/>
          <a:lstStyle/>
          <a:p>
            <a:pPr>
              <a:defRPr/>
            </a:pPr>
            <a:fld id="{87E1EADB-1393-41FC-8537-A749FE9C3E51}" type="slidenum">
              <a:rPr lang="en-US" smtClean="0"/>
              <a:pPr>
                <a:defRPr/>
              </a:pPr>
              <a:t>17</a:t>
            </a:fld>
            <a:endParaRPr lang="en-US" smtClean="0"/>
          </a:p>
        </p:txBody>
      </p:sp>
      <p:sp>
        <p:nvSpPr>
          <p:cNvPr id="2048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Notes Placeholder 2"/>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67" tIns="45784" rIns="91567" bIns="45784"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9006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defRPr/>
            </a:pPr>
            <a:fld id="{2087F48E-4E4A-4E29-B31C-828755078F92}" type="slidenum">
              <a:rPr lang="en-US" altLang="en-US" sz="1000" smtClean="0"/>
              <a:pPr>
                <a:lnSpc>
                  <a:spcPct val="100000"/>
                </a:lnSpc>
                <a:spcBef>
                  <a:spcPct val="0"/>
                </a:spcBef>
                <a:buClrTx/>
                <a:buSzTx/>
                <a:buFontTx/>
                <a:buNone/>
                <a:defRPr/>
              </a:pPr>
              <a:t>18</a:t>
            </a:fld>
            <a:endParaRPr lang="en-US" altLang="en-US" sz="10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1405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93">
              <a:defRPr/>
            </a:pPr>
            <a:fld id="{8C4BBD22-BECB-4E4E-BE37-957EEBAB569E}" type="slidenum">
              <a:rPr lang="en-US" smtClean="0"/>
              <a:pPr defTabSz="930193">
                <a:defRPr/>
              </a:pPr>
              <a:t>19</a:t>
            </a:fld>
            <a:endParaRPr lang="en-US" dirty="0"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4656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93">
              <a:defRPr/>
            </a:pPr>
            <a:fld id="{8F2CCF03-F770-4C29-A1DD-20B189D0B572}" type="slidenum">
              <a:rPr lang="en-US" smtClean="0"/>
              <a:pPr defTabSz="930193">
                <a:defRPr/>
              </a:pPr>
              <a:t>20</a:t>
            </a:fld>
            <a:endParaRPr lang="en-US" dirty="0"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1340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93">
              <a:defRPr/>
            </a:pPr>
            <a:fld id="{82D3037F-5F71-4D58-B1BD-7DD237453B8B}" type="slidenum">
              <a:rPr lang="en-US" smtClean="0"/>
              <a:pPr defTabSz="930193">
                <a:defRPr/>
              </a:pPr>
              <a:t>21</a:t>
            </a:fld>
            <a:endParaRPr lang="en-US" dirty="0"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3000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22</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6832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7017"/>
            <a:ext cx="690779"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346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30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20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9B50415-719A-4547-B136-61A20A0AEBD1}" type="slidenum">
              <a:rPr lang="en-US" altLang="en-US" sz="1000"/>
              <a:pPr algn="ctr" eaLnBrk="1" hangingPunct="1">
                <a:lnSpc>
                  <a:spcPct val="100000"/>
                </a:lnSpc>
                <a:spcBef>
                  <a:spcPct val="0"/>
                </a:spcBef>
                <a:buClrTx/>
                <a:buSzTx/>
                <a:buFontTx/>
                <a:buNone/>
              </a:pPr>
              <a:t>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7768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82688" y="701675"/>
            <a:ext cx="4645025" cy="3482975"/>
          </a:xfrm>
          <a:solidFill>
            <a:srgbClr val="FFFFFF"/>
          </a:solidFill>
          <a:ln/>
        </p:spPr>
      </p:sp>
      <p:sp>
        <p:nvSpPr>
          <p:cNvPr id="199683" name="Rectangle 3"/>
          <p:cNvSpPr>
            <a:spLocks noGrp="1" noChangeArrowheads="1"/>
          </p:cNvSpPr>
          <p:nvPr>
            <p:ph type="body" idx="1"/>
          </p:nvPr>
        </p:nvSpPr>
        <p:spPr>
          <a:xfrm>
            <a:off x="903337" y="4416108"/>
            <a:ext cx="5198956"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9948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53726" y="8987973"/>
            <a:ext cx="706129" cy="246523"/>
          </a:xfrm>
          <a:noFill/>
        </p:spPr>
        <p:txBody>
          <a:bodyPr/>
          <a:lstStyle/>
          <a:p>
            <a:pPr defTabSz="928787"/>
            <a:fld id="{30532359-0848-4907-AD08-97107569C8AF}" type="slidenum">
              <a:rPr lang="en-US" smtClean="0"/>
              <a:pPr defTabSz="928787"/>
              <a:t>32</a:t>
            </a:fld>
            <a:endParaRPr lang="en-US" dirty="0" smtClean="0"/>
          </a:p>
        </p:txBody>
      </p:sp>
      <p:sp>
        <p:nvSpPr>
          <p:cNvPr id="6147" name="Slide Image Placeholder 1"/>
          <p:cNvSpPr>
            <a:spLocks noGrp="1" noRot="1" noChangeAspect="1" noTextEdit="1"/>
          </p:cNvSpPr>
          <p:nvPr>
            <p:ph type="sldImg"/>
          </p:nvPr>
        </p:nvSpPr>
        <p:spPr>
          <a:xfrm>
            <a:off x="1196975" y="693738"/>
            <a:ext cx="4616450" cy="3462337"/>
          </a:xfrm>
          <a:ln w="12700"/>
        </p:spPr>
      </p:sp>
      <p:sp>
        <p:nvSpPr>
          <p:cNvPr id="6148" name="Notes Placeholder 2"/>
          <p:cNvSpPr>
            <a:spLocks noGrp="1"/>
          </p:cNvSpPr>
          <p:nvPr>
            <p:ph type="body" idx="1"/>
          </p:nvPr>
        </p:nvSpPr>
        <p:spPr>
          <a:xfrm>
            <a:off x="701675" y="4387767"/>
            <a:ext cx="5607050" cy="4154342"/>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10941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33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80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36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620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37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8603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39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26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3</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6287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4</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2632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5</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8758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6</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174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7</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89973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A1DE63B-9BF7-4CD8-99DC-46729C8FB2C0}" type="slidenum">
              <a:rPr lang="en-US" altLang="en-US" sz="1000" smtClean="0"/>
              <a:pPr>
                <a:lnSpc>
                  <a:spcPct val="100000"/>
                </a:lnSpc>
                <a:spcBef>
                  <a:spcPct val="0"/>
                </a:spcBef>
                <a:buClrTx/>
                <a:buSzTx/>
                <a:buFontTx/>
                <a:buNone/>
              </a:pPr>
              <a:t>8</a:t>
            </a:fld>
            <a:endParaRPr lang="en-US" altLang="en-US" sz="10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302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8706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3370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mv.ca.gov/portal/dmv/detail/pubs/newsrel/newsrel15/2015_27" TargetMode="Externa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Microsoft_Excel_97-2003_Worksheet3.xls"/><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68287" y="2438040"/>
            <a:ext cx="9104313" cy="1138773"/>
          </a:xfrm>
          <a:ln/>
        </p:spPr>
        <p:txBody>
          <a:bodyPr/>
          <a:lstStyle/>
          <a:p>
            <a:r>
              <a:rPr lang="en-US" sz="4400" dirty="0" smtClean="0"/>
              <a:t>Automobile Trends:</a:t>
            </a:r>
            <a:br>
              <a:rPr lang="en-US" sz="4400" dirty="0" smtClean="0"/>
            </a:br>
            <a:r>
              <a:rPr lang="en-US" sz="3600" i="1" dirty="0" smtClean="0"/>
              <a:t>Who (or What) is at the Wheel</a:t>
            </a:r>
            <a:endParaRPr lang="en-US" sz="3400" i="1" dirty="0">
              <a:solidFill>
                <a:srgbClr val="00B0F0"/>
              </a:solidFill>
            </a:endParaRPr>
          </a:p>
        </p:txBody>
      </p:sp>
      <p:sp>
        <p:nvSpPr>
          <p:cNvPr id="94211" name="Rectangle 3"/>
          <p:cNvSpPr>
            <a:spLocks noGrp="1" noChangeArrowheads="1"/>
          </p:cNvSpPr>
          <p:nvPr>
            <p:ph type="subTitle" idx="1"/>
          </p:nvPr>
        </p:nvSpPr>
        <p:spPr>
          <a:xfrm>
            <a:off x="191729" y="4052171"/>
            <a:ext cx="8952271" cy="1708160"/>
          </a:xfrm>
        </p:spPr>
        <p:txBody>
          <a:bodyPr/>
          <a:lstStyle/>
          <a:p>
            <a:pPr>
              <a:lnSpc>
                <a:spcPct val="75000"/>
              </a:lnSpc>
            </a:pPr>
            <a:r>
              <a:rPr lang="en-US" sz="2800" dirty="0" smtClean="0"/>
              <a:t>AIPSO Residual Market Forum</a:t>
            </a:r>
          </a:p>
          <a:p>
            <a:pPr>
              <a:lnSpc>
                <a:spcPct val="75000"/>
              </a:lnSpc>
            </a:pPr>
            <a:r>
              <a:rPr lang="en-US" sz="2800" dirty="0" smtClean="0"/>
              <a:t>Providence, RI</a:t>
            </a:r>
          </a:p>
          <a:p>
            <a:pPr>
              <a:lnSpc>
                <a:spcPct val="75000"/>
              </a:lnSpc>
            </a:pPr>
            <a:r>
              <a:rPr lang="en-US" sz="2800" dirty="0" smtClean="0"/>
              <a:t>April 14, 2015</a:t>
            </a: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James P. Lynch, FCAS MAAA, chief 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8394032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California AB60</a:t>
            </a:r>
            <a:endParaRPr lang="en-US" dirty="0"/>
          </a:p>
        </p:txBody>
      </p:sp>
      <p:sp>
        <p:nvSpPr>
          <p:cNvPr id="7" name="Content Placeholder 6"/>
          <p:cNvSpPr>
            <a:spLocks noGrp="1"/>
          </p:cNvSpPr>
          <p:nvPr>
            <p:ph sz="half" idx="1"/>
          </p:nvPr>
        </p:nvSpPr>
        <p:spPr/>
        <p:txBody>
          <a:bodyPr/>
          <a:lstStyle/>
          <a:p>
            <a:r>
              <a:rPr lang="en-US" sz="2400" dirty="0" smtClean="0"/>
              <a:t>In Addition to Standard Driving Tests (Vision/Written/Behind the Wheel), Illegal Immigrants Need:</a:t>
            </a:r>
          </a:p>
          <a:p>
            <a:pPr lvl="1"/>
            <a:r>
              <a:rPr lang="en-US" sz="1800" dirty="0" smtClean="0"/>
              <a:t>Proof of Identity (Foreign passport/ID card/birth certificate OR tax returns/school documents/marriage license, etc.)</a:t>
            </a:r>
          </a:p>
          <a:p>
            <a:pPr lvl="1"/>
            <a:r>
              <a:rPr lang="en-US" sz="1800" dirty="0" smtClean="0"/>
              <a:t>Proof of California Residency (Lease/mortgage bills/medical documents, etc.)</a:t>
            </a:r>
          </a:p>
          <a:p>
            <a:pPr lvl="1"/>
            <a:endParaRPr lang="en-US" sz="1800" dirty="0" smtClean="0"/>
          </a:p>
          <a:p>
            <a:endParaRPr lang="en-US" dirty="0"/>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524207501"/>
              </p:ext>
            </p:extLst>
          </p:nvPr>
        </p:nvGraphicFramePr>
        <p:xfrm>
          <a:off x="4672913"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10</a:t>
            </a:fld>
            <a:endParaRPr lang="en-US"/>
          </a:p>
        </p:txBody>
      </p:sp>
      <p:sp>
        <p:nvSpPr>
          <p:cNvPr id="16" name="TextBox 15"/>
          <p:cNvSpPr txBox="1"/>
          <p:nvPr/>
        </p:nvSpPr>
        <p:spPr>
          <a:xfrm>
            <a:off x="4911639" y="5864553"/>
            <a:ext cx="3433291" cy="600164"/>
          </a:xfrm>
          <a:prstGeom prst="rect">
            <a:avLst/>
          </a:prstGeom>
          <a:noFill/>
        </p:spPr>
        <p:txBody>
          <a:bodyPr wrap="square" rtlCol="0">
            <a:spAutoFit/>
          </a:bodyPr>
          <a:lstStyle/>
          <a:p>
            <a:r>
              <a:rPr lang="en-US" sz="1100" dirty="0" smtClean="0"/>
              <a:t>SOURCE: California Department of </a:t>
            </a:r>
            <a:r>
              <a:rPr lang="en-US" sz="1100" dirty="0"/>
              <a:t>Motor Vehicles: </a:t>
            </a:r>
            <a:r>
              <a:rPr lang="en-US" sz="1100" dirty="0">
                <a:hlinkClick r:id="rId3"/>
              </a:rPr>
              <a:t>http://</a:t>
            </a:r>
            <a:r>
              <a:rPr lang="en-US" sz="1100" dirty="0" smtClean="0">
                <a:hlinkClick r:id="rId3"/>
              </a:rPr>
              <a:t>dmv.ca.gov/portal/dmv/detail/pubs/newsrel/newsrel15/2015_27</a:t>
            </a:r>
            <a:r>
              <a:rPr lang="en-US" sz="1100" dirty="0" smtClean="0"/>
              <a:t> .</a:t>
            </a:r>
            <a:endParaRPr lang="en-US" sz="1100" dirty="0"/>
          </a:p>
        </p:txBody>
      </p:sp>
    </p:spTree>
    <p:extLst>
      <p:ext uri="{BB962C8B-B14F-4D97-AF65-F5344CB8AC3E}">
        <p14:creationId xmlns:p14="http://schemas.microsoft.com/office/powerpoint/2010/main" val="491266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California AB60</a:t>
            </a:r>
            <a:endParaRPr lang="en-US" dirty="0"/>
          </a:p>
        </p:txBody>
      </p:sp>
      <p:sp>
        <p:nvSpPr>
          <p:cNvPr id="9" name="Content Placeholder 8"/>
          <p:cNvSpPr>
            <a:spLocks noGrp="1"/>
          </p:cNvSpPr>
          <p:nvPr>
            <p:ph sz="half" idx="1"/>
          </p:nvPr>
        </p:nvSpPr>
        <p:spPr>
          <a:xfrm>
            <a:off x="457200" y="1600200"/>
            <a:ext cx="5342238" cy="1865376"/>
          </a:xfrm>
        </p:spPr>
        <p:txBody>
          <a:bodyPr/>
          <a:lstStyle/>
          <a:p>
            <a:r>
              <a:rPr lang="en-US" sz="2400" dirty="0" smtClean="0"/>
              <a:t>DMV estimated 1.5 million applicants in 3 years</a:t>
            </a:r>
          </a:p>
          <a:p>
            <a:pPr lvl="1"/>
            <a:r>
              <a:rPr lang="en-US" sz="1800" dirty="0" smtClean="0"/>
              <a:t>900 new employees</a:t>
            </a:r>
          </a:p>
          <a:p>
            <a:pPr lvl="1"/>
            <a:r>
              <a:rPr lang="en-US" sz="1800" dirty="0" smtClean="0"/>
              <a:t>Added Saturday hours</a:t>
            </a:r>
          </a:p>
          <a:p>
            <a:pPr lvl="1"/>
            <a:r>
              <a:rPr lang="en-US" sz="1800" dirty="0" smtClean="0"/>
              <a:t>200,000 New Licenses</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821818408"/>
              </p:ext>
            </p:extLst>
          </p:nvPr>
        </p:nvGraphicFramePr>
        <p:xfrm>
          <a:off x="5931243" y="1600200"/>
          <a:ext cx="275555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11</a:t>
            </a:fld>
            <a:endParaRPr lang="en-US"/>
          </a:p>
        </p:txBody>
      </p:sp>
      <p:sp>
        <p:nvSpPr>
          <p:cNvPr id="14" name="Content Placeholder 8"/>
          <p:cNvSpPr txBox="1">
            <a:spLocks/>
          </p:cNvSpPr>
          <p:nvPr/>
        </p:nvSpPr>
        <p:spPr bwMode="auto">
          <a:xfrm>
            <a:off x="457200" y="3648563"/>
            <a:ext cx="5342238" cy="2197336"/>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r>
              <a:rPr lang="en-US" sz="2400" kern="0" dirty="0" smtClean="0"/>
              <a:t>Insurance Issues</a:t>
            </a:r>
          </a:p>
          <a:p>
            <a:pPr lvl="1"/>
            <a:r>
              <a:rPr lang="en-US" sz="2000" kern="0" dirty="0" smtClean="0"/>
              <a:t>Eligible for Low-Cost </a:t>
            </a:r>
            <a:r>
              <a:rPr lang="en-US" sz="2000" kern="0" dirty="0"/>
              <a:t>A</a:t>
            </a:r>
            <a:r>
              <a:rPr lang="en-US" sz="2000" kern="0" dirty="0" smtClean="0"/>
              <a:t>uto (CLCA)</a:t>
            </a:r>
          </a:p>
          <a:p>
            <a:pPr lvl="1"/>
            <a:r>
              <a:rPr lang="en-US" sz="2000" kern="0" dirty="0" smtClean="0"/>
              <a:t>Low Limits: $200-$500 a Year</a:t>
            </a:r>
          </a:p>
          <a:p>
            <a:pPr lvl="1"/>
            <a:r>
              <a:rPr lang="en-US" sz="2000" kern="0" dirty="0" err="1" smtClean="0"/>
              <a:t>Takeup</a:t>
            </a:r>
            <a:r>
              <a:rPr lang="en-US" sz="2000" kern="0" dirty="0" smtClean="0"/>
              <a:t> Seems Low</a:t>
            </a:r>
          </a:p>
          <a:p>
            <a:pPr lvl="1"/>
            <a:r>
              <a:rPr lang="en-US" sz="2000" kern="0" dirty="0" smtClean="0"/>
              <a:t>Standard, Nonstandard Pursuing</a:t>
            </a:r>
          </a:p>
        </p:txBody>
      </p:sp>
      <p:sp>
        <p:nvSpPr>
          <p:cNvPr id="8" name="TextBox 7"/>
          <p:cNvSpPr txBox="1"/>
          <p:nvPr/>
        </p:nvSpPr>
        <p:spPr>
          <a:xfrm>
            <a:off x="5167784" y="6141933"/>
            <a:ext cx="3433291" cy="261610"/>
          </a:xfrm>
          <a:prstGeom prst="rect">
            <a:avLst/>
          </a:prstGeom>
          <a:noFill/>
        </p:spPr>
        <p:txBody>
          <a:bodyPr wrap="square" rtlCol="0">
            <a:spAutoFit/>
          </a:bodyPr>
          <a:lstStyle/>
          <a:p>
            <a:pPr algn="r"/>
            <a:r>
              <a:rPr lang="en-US" sz="1100" dirty="0" smtClean="0"/>
              <a:t>SOURCE: California Department of </a:t>
            </a:r>
            <a:r>
              <a:rPr lang="en-US" sz="1100" dirty="0"/>
              <a:t>Motor </a:t>
            </a:r>
            <a:r>
              <a:rPr lang="en-US" sz="1100" dirty="0" smtClean="0"/>
              <a:t>Vehicles.</a:t>
            </a:r>
            <a:endParaRPr lang="en-US" sz="1100" dirty="0"/>
          </a:p>
        </p:txBody>
      </p:sp>
    </p:spTree>
    <p:extLst>
      <p:ext uri="{BB962C8B-B14F-4D97-AF65-F5344CB8AC3E}">
        <p14:creationId xmlns:p14="http://schemas.microsoft.com/office/powerpoint/2010/main" val="11729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7" dur="500"/>
                                        <p:tgtEl>
                                          <p:spTgt spid="13">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wipe(down)">
                                      <p:cBhvr>
                                        <p:cTn id="10" dur="1000"/>
                                        <p:tgtEl>
                                          <p:spTgt spid="13">
                                            <p:graphicEl>
                                              <a:chart seriesIdx="0" categoryIdx="0" bldStep="ptIn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500"/>
                                  </p:stCondLst>
                                  <p:childTnLst>
                                    <p:set>
                                      <p:cBhvr>
                                        <p:cTn id="1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wipe(down)">
                                      <p:cBhvr>
                                        <p:cTn id="15" dur="1000"/>
                                        <p:tgtEl>
                                          <p:spTgt spid="13">
                                            <p:graphicEl>
                                              <a:chart seriesIdx="0" categoryIdx="1" bldStep="ptIn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El"/>
        </p:bldSub>
      </p:bldGraphic>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Non-standard: A Growing Niche</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621109355"/>
              </p:ext>
            </p:extLst>
          </p:nvPr>
        </p:nvGraphicFramePr>
        <p:xfrm>
          <a:off x="457200" y="1252152"/>
          <a:ext cx="3925330" cy="4473064"/>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12</a:t>
            </a:fld>
            <a:endParaRPr lang="en-US"/>
          </a:p>
        </p:txBody>
      </p:sp>
      <p:sp>
        <p:nvSpPr>
          <p:cNvPr id="11" name="TextBox 10"/>
          <p:cNvSpPr txBox="1"/>
          <p:nvPr/>
        </p:nvSpPr>
        <p:spPr>
          <a:xfrm>
            <a:off x="634313" y="6394778"/>
            <a:ext cx="6063049" cy="261610"/>
          </a:xfrm>
          <a:prstGeom prst="rect">
            <a:avLst/>
          </a:prstGeom>
          <a:noFill/>
        </p:spPr>
        <p:txBody>
          <a:bodyPr wrap="square" rtlCol="0">
            <a:spAutoFit/>
          </a:bodyPr>
          <a:lstStyle/>
          <a:p>
            <a:r>
              <a:rPr lang="en-US" sz="1100" dirty="0" smtClean="0"/>
              <a:t>SOURCES: SNL Financial data; Insurance Information Institute calculations.</a:t>
            </a:r>
            <a:endParaRPr lang="en-US" sz="1100" dirty="0"/>
          </a:p>
        </p:txBody>
      </p:sp>
      <p:sp>
        <p:nvSpPr>
          <p:cNvPr id="2" name="Rectangle 1"/>
          <p:cNvSpPr/>
          <p:nvPr/>
        </p:nvSpPr>
        <p:spPr>
          <a:xfrm>
            <a:off x="2286000" y="3429000"/>
            <a:ext cx="4572000" cy="0"/>
          </a:xfrm>
          <a:prstGeom prst="rect">
            <a:avLst/>
          </a:prstGeom>
        </p:spPr>
        <p:txBody>
          <a:bodyPr/>
          <a:lstStyle/>
          <a:p>
            <a:endParaRPr lang="en-US" dirty="0"/>
          </a:p>
        </p:txBody>
      </p:sp>
      <p:graphicFrame>
        <p:nvGraphicFramePr>
          <p:cNvPr id="12" name="Content Placeholder 9"/>
          <p:cNvGraphicFramePr>
            <a:graphicFrameLocks noGrp="1"/>
          </p:cNvGraphicFramePr>
          <p:nvPr>
            <p:ph sz="half" idx="1"/>
            <p:extLst>
              <p:ext uri="{D42A27DB-BD31-4B8C-83A1-F6EECF244321}">
                <p14:modId xmlns:p14="http://schemas.microsoft.com/office/powerpoint/2010/main" val="735088153"/>
              </p:ext>
            </p:extLst>
          </p:nvPr>
        </p:nvGraphicFramePr>
        <p:xfrm>
          <a:off x="4473145" y="1256272"/>
          <a:ext cx="3849130" cy="476558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
          <p:cNvSpPr txBox="1">
            <a:spLocks noChangeArrowheads="1"/>
          </p:cNvSpPr>
          <p:nvPr/>
        </p:nvSpPr>
        <p:spPr bwMode="blackWhite">
          <a:xfrm>
            <a:off x="298450" y="5725216"/>
            <a:ext cx="8612414" cy="669562"/>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1800" kern="0" dirty="0" smtClean="0">
                <a:solidFill>
                  <a:schemeClr val="bg1"/>
                </a:solidFill>
                <a:latin typeface="Arial" panose="020B0604020202020204" pitchFamily="34" charset="0"/>
              </a:rPr>
              <a:t>Insurers Have Become More Sophisticated, Can Price Risks More Precisely.</a:t>
            </a:r>
          </a:p>
        </p:txBody>
      </p:sp>
    </p:spTree>
    <p:extLst>
      <p:ext uri="{BB962C8B-B14F-4D97-AF65-F5344CB8AC3E}">
        <p14:creationId xmlns:p14="http://schemas.microsoft.com/office/powerpoint/2010/main" val="7207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30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13</a:t>
            </a:fld>
            <a:endParaRPr lang="en-US" smtClean="0"/>
          </a:p>
        </p:txBody>
      </p:sp>
      <p:sp>
        <p:nvSpPr>
          <p:cNvPr id="12294" name="Rectangle 2"/>
          <p:cNvSpPr>
            <a:spLocks noGrp="1" noChangeArrowheads="1"/>
          </p:cNvSpPr>
          <p:nvPr>
            <p:ph type="title"/>
          </p:nvPr>
        </p:nvSpPr>
        <p:spPr/>
        <p:txBody>
          <a:bodyPr/>
          <a:lstStyle/>
          <a:p>
            <a:r>
              <a:rPr lang="en-US" sz="2600" dirty="0" smtClean="0"/>
              <a:t>Impact on Uninsured Motorists</a:t>
            </a:r>
          </a:p>
        </p:txBody>
      </p:sp>
      <p:graphicFrame>
        <p:nvGraphicFramePr>
          <p:cNvPr id="12290" name="Object 3"/>
          <p:cNvGraphicFramePr>
            <a:graphicFrameLocks/>
          </p:cNvGraphicFramePr>
          <p:nvPr>
            <p:extLst>
              <p:ext uri="{D42A27DB-BD31-4B8C-83A1-F6EECF244321}">
                <p14:modId xmlns:p14="http://schemas.microsoft.com/office/powerpoint/2010/main" val="2465243568"/>
              </p:ext>
            </p:extLst>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9274150" name="Chart" r:id="rId4" imgW="8610629" imgH="3991078" progId="MSGraph.Chart.8">
                  <p:embed followColorScheme="full"/>
                </p:oleObj>
              </mc:Choice>
              <mc:Fallback>
                <p:oleObj name="Chart" r:id="rId4" imgW="8610629" imgH="3991078" progId="MSGraph.Chart.8">
                  <p:embed followColorScheme="full"/>
                  <p:pic>
                    <p:nvPicPr>
                      <p:cNvPr id="0" name=""/>
                      <p:cNvPicPr>
                        <a:picLocks noChangeArrowheads="1"/>
                      </p:cNvPicPr>
                      <p:nvPr/>
                    </p:nvPicPr>
                    <p:blipFill>
                      <a:blip r:embed="rId5"/>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Why? Auto Insurance Is Gradually Becoming More Affordable.</a:t>
            </a:r>
            <a:endParaRPr lang="en-US" b="1" dirty="0">
              <a:solidFill>
                <a:srgbClr val="FFFFFF"/>
              </a:solidFill>
            </a:endParaRPr>
          </a:p>
        </p:txBody>
      </p:sp>
      <p:sp>
        <p:nvSpPr>
          <p:cNvPr id="12296" name="Rectangle 5"/>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Insurance Research Council. </a:t>
            </a:r>
            <a:endParaRPr lang="en-US" sz="1100" dirty="0"/>
          </a:p>
        </p:txBody>
      </p:sp>
      <p:sp>
        <p:nvSpPr>
          <p:cNvPr id="9" name="AutoShape 13"/>
          <p:cNvSpPr>
            <a:spLocks noChangeArrowheads="1"/>
          </p:cNvSpPr>
          <p:nvPr/>
        </p:nvSpPr>
        <p:spPr bwMode="blackWhite">
          <a:xfrm>
            <a:off x="6219567" y="1131842"/>
            <a:ext cx="2381507" cy="398416"/>
          </a:xfrm>
          <a:prstGeom prst="wedgeRectCallout">
            <a:avLst>
              <a:gd name="adj1" fmla="val 43008"/>
              <a:gd name="adj2" fmla="val 2174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UM Rate Slowly Declining</a:t>
            </a:r>
            <a:endParaRPr lang="en-US" sz="1400" b="1" dirty="0">
              <a:solidFill>
                <a:schemeClr val="bg1"/>
              </a:solidFill>
            </a:endParaRPr>
          </a:p>
        </p:txBody>
      </p:sp>
    </p:spTree>
    <p:extLst>
      <p:ext uri="{BB962C8B-B14F-4D97-AF65-F5344CB8AC3E}">
        <p14:creationId xmlns:p14="http://schemas.microsoft.com/office/powerpoint/2010/main" val="4294920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3" presetClass="entr" presetSubtype="16" fill="hold" grpId="0" nodeType="withEffect">
                                  <p:stCondLst>
                                    <p:cond delay="1000"/>
                                  </p:stCondLst>
                                  <p:childTnLst>
                                    <p:set>
                                      <p:cBhvr>
                                        <p:cTn id="14" dur="1" fill="hold">
                                          <p:stCondLst>
                                            <p:cond delay="0"/>
                                          </p:stCondLst>
                                        </p:cTn>
                                        <p:tgtEl>
                                          <p:spTgt spid="2036740"/>
                                        </p:tgtEl>
                                        <p:attrNameLst>
                                          <p:attrName>style.visibility</p:attrName>
                                        </p:attrNameLst>
                                      </p:cBhvr>
                                      <p:to>
                                        <p:strVal val="visible"/>
                                      </p:to>
                                    </p:set>
                                    <p:anim calcmode="lin" valueType="num">
                                      <p:cBhvr>
                                        <p:cTn id="15" dur="500" fill="hold"/>
                                        <p:tgtEl>
                                          <p:spTgt spid="2036740"/>
                                        </p:tgtEl>
                                        <p:attrNameLst>
                                          <p:attrName>ppt_w</p:attrName>
                                        </p:attrNameLst>
                                      </p:cBhvr>
                                      <p:tavLst>
                                        <p:tav tm="0">
                                          <p:val>
                                            <p:fltVal val="0"/>
                                          </p:val>
                                        </p:tav>
                                        <p:tav tm="100000">
                                          <p:val>
                                            <p:strVal val="#ppt_w"/>
                                          </p:val>
                                        </p:tav>
                                      </p:tavLst>
                                    </p:anim>
                                    <p:anim calcmode="lin" valueType="num">
                                      <p:cBhvr>
                                        <p:cTn id="16"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r>
              <a:rPr lang="en-US" altLang="en-US" sz="900" smtClean="0">
                <a:solidFill>
                  <a:schemeClr val="bg1"/>
                </a:solidFill>
              </a:rPr>
              <a:t>12/02/09 - 6pm</a:t>
            </a:r>
          </a:p>
        </p:txBody>
      </p:sp>
      <p:sp>
        <p:nvSpPr>
          <p:cNvPr id="5123" name="Rectangle 106"/>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r>
              <a:rPr lang="en-US" altLang="en-US" sz="900" smtClean="0">
                <a:solidFill>
                  <a:schemeClr val="bg1"/>
                </a:solidFill>
              </a:rPr>
              <a:t>eSlide – P6466 – iii template</a:t>
            </a:r>
          </a:p>
        </p:txBody>
      </p:sp>
      <p:sp>
        <p:nvSpPr>
          <p:cNvPr id="5124" name="Rectangle 110"/>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fld id="{2FA0AC73-F267-46E1-B809-5562558360CB}" type="slidenum">
              <a:rPr lang="en-US" altLang="en-US" sz="900" smtClean="0"/>
              <a:pPr>
                <a:lnSpc>
                  <a:spcPct val="85000"/>
                </a:lnSpc>
                <a:spcBef>
                  <a:spcPct val="20000"/>
                </a:spcBef>
                <a:buClrTx/>
                <a:buFontTx/>
                <a:buNone/>
                <a:defRPr/>
              </a:pPr>
              <a:t>14</a:t>
            </a:fld>
            <a:endParaRPr lang="en-US" altLang="en-US" sz="900" smtClean="0"/>
          </a:p>
        </p:txBody>
      </p:sp>
      <p:sp>
        <p:nvSpPr>
          <p:cNvPr id="23557" name="Rectangle 2"/>
          <p:cNvSpPr>
            <a:spLocks noGrp="1" noChangeArrowheads="1"/>
          </p:cNvSpPr>
          <p:nvPr>
            <p:ph type="title"/>
          </p:nvPr>
        </p:nvSpPr>
        <p:spPr>
          <a:xfrm>
            <a:off x="609600" y="398463"/>
            <a:ext cx="6711950" cy="644525"/>
          </a:xfrm>
        </p:spPr>
        <p:txBody>
          <a:bodyPr/>
          <a:lstStyle/>
          <a:p>
            <a:r>
              <a:rPr lang="en-US" altLang="en-US" smtClean="0">
                <a:latin typeface="Arial" panose="020B0604020202020204" pitchFamily="34" charset="0"/>
              </a:rPr>
              <a:t>Auto Insurance vs. Other Essentials</a:t>
            </a:r>
          </a:p>
        </p:txBody>
      </p:sp>
      <p:graphicFrame>
        <p:nvGraphicFramePr>
          <p:cNvPr id="23558" name="Object 3"/>
          <p:cNvGraphicFramePr>
            <a:graphicFrameLocks noChangeAspect="1"/>
          </p:cNvGraphicFramePr>
          <p:nvPr/>
        </p:nvGraphicFramePr>
        <p:xfrm>
          <a:off x="304800" y="2133600"/>
          <a:ext cx="8420100" cy="4000500"/>
        </p:xfrm>
        <a:graphic>
          <a:graphicData uri="http://schemas.openxmlformats.org/presentationml/2006/ole">
            <mc:AlternateContent xmlns:mc="http://schemas.openxmlformats.org/markup-compatibility/2006">
              <mc:Choice xmlns:v="urn:schemas-microsoft-com:vml" Requires="v">
                <p:oleObj spid="_x0000_s29288459" name="Chart" r:id="rId5" imgW="8425402" imgH="4005419" progId="Excel.Chart.8">
                  <p:embed/>
                </p:oleObj>
              </mc:Choice>
              <mc:Fallback>
                <p:oleObj name="Chart" r:id="rId5" imgW="8425402" imgH="4005419"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133600"/>
                        <a:ext cx="8420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Rectangle 4"/>
          <p:cNvSpPr>
            <a:spLocks noChangeArrowheads="1"/>
          </p:cNvSpPr>
          <p:nvPr/>
        </p:nvSpPr>
        <p:spPr bwMode="auto">
          <a:xfrm>
            <a:off x="0" y="6430963"/>
            <a:ext cx="7569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5000"/>
              </a:lnSpc>
              <a:spcBef>
                <a:spcPct val="25000"/>
              </a:spcBef>
              <a:buFont typeface="Wingdings" panose="05000000000000000000" pitchFamily="2" charset="2"/>
              <a:buNone/>
            </a:pPr>
            <a:r>
              <a:rPr lang="en-US" altLang="en-US" sz="1100"/>
              <a:t>Source: Insurance Information Institute calculation based on data from Bureau of Labor Statistics, Consumer Expenditure Surveys for 2001 and 2011, and National Association of Insurance Commissioners.</a:t>
            </a:r>
          </a:p>
        </p:txBody>
      </p:sp>
      <p:sp>
        <p:nvSpPr>
          <p:cNvPr id="23560" name="Rectangle 5"/>
          <p:cNvSpPr>
            <a:spLocks noChangeArrowheads="1"/>
          </p:cNvSpPr>
          <p:nvPr/>
        </p:nvSpPr>
        <p:spPr bwMode="black">
          <a:xfrm>
            <a:off x="298450" y="1701800"/>
            <a:ext cx="8221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tIns="0" rIns="4572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spcBef>
                <a:spcPct val="20000"/>
              </a:spcBef>
              <a:buClrTx/>
              <a:buFontTx/>
              <a:buNone/>
            </a:pPr>
            <a:r>
              <a:rPr lang="en-US" altLang="en-US" sz="1800" b="1">
                <a:solidFill>
                  <a:srgbClr val="225A7A"/>
                </a:solidFill>
              </a:rPr>
              <a:t>Percent Growth, 2001-2011</a:t>
            </a:r>
          </a:p>
        </p:txBody>
      </p:sp>
      <p:sp>
        <p:nvSpPr>
          <p:cNvPr id="23561" name="Rectangle 6"/>
          <p:cNvSpPr>
            <a:spLocks noChangeArrowheads="1"/>
          </p:cNvSpPr>
          <p:nvPr/>
        </p:nvSpPr>
        <p:spPr bwMode="black">
          <a:xfrm>
            <a:off x="298450" y="1190625"/>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spcBef>
                <a:spcPct val="20000"/>
              </a:spcBef>
              <a:buClrTx/>
              <a:buFontTx/>
              <a:buNone/>
            </a:pPr>
            <a:r>
              <a:rPr lang="en-US" altLang="en-US" sz="2200" b="1">
                <a:solidFill>
                  <a:srgbClr val="225A7A"/>
                </a:solidFill>
              </a:rPr>
              <a:t>Auto insurance expenditures growing more slowly</a:t>
            </a:r>
          </a:p>
        </p:txBody>
      </p:sp>
    </p:spTree>
    <p:extLst>
      <p:ext uri="{BB962C8B-B14F-4D97-AF65-F5344CB8AC3E}">
        <p14:creationId xmlns:p14="http://schemas.microsoft.com/office/powerpoint/2010/main" val="32854959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8450"/>
            <a:ext cx="6900863" cy="738188"/>
          </a:xfrm>
        </p:spPr>
        <p:txBody>
          <a:bodyPr/>
          <a:lstStyle/>
          <a:p>
            <a:r>
              <a:rPr lang="en-US" altLang="en-US" sz="2800" dirty="0" smtClean="0">
                <a:latin typeface="Arial" panose="020B0604020202020204" pitchFamily="34" charset="0"/>
              </a:rPr>
              <a:t>Spending Pattern in 2012 of Americans</a:t>
            </a:r>
            <a:br>
              <a:rPr lang="en-US" altLang="en-US" sz="2800" dirty="0" smtClean="0">
                <a:latin typeface="Arial" panose="020B0604020202020204" pitchFamily="34" charset="0"/>
              </a:rPr>
            </a:br>
            <a:r>
              <a:rPr lang="en-US" altLang="en-US" sz="2800" dirty="0" smtClean="0">
                <a:latin typeface="Arial" panose="020B0604020202020204" pitchFamily="34" charset="0"/>
              </a:rPr>
              <a:t>in the Lowest-Income Quintile</a:t>
            </a:r>
          </a:p>
        </p:txBody>
      </p:sp>
      <p:graphicFrame>
        <p:nvGraphicFramePr>
          <p:cNvPr id="16387" name="Content Placeholder 9"/>
          <p:cNvGraphicFramePr>
            <a:graphicFrameLocks noGrp="1"/>
          </p:cNvGraphicFramePr>
          <p:nvPr>
            <p:ph idx="1"/>
          </p:nvPr>
        </p:nvGraphicFramePr>
        <p:xfrm>
          <a:off x="1143000" y="2352675"/>
          <a:ext cx="7815263" cy="3703638"/>
        </p:xfrm>
        <a:graphic>
          <a:graphicData uri="http://schemas.openxmlformats.org/presentationml/2006/ole">
            <mc:AlternateContent xmlns:mc="http://schemas.openxmlformats.org/markup-compatibility/2006">
              <mc:Choice xmlns:v="urn:schemas-microsoft-com:vml" Requires="v">
                <p:oleObj spid="_x0000_s29275172" name="Worksheet" r:id="rId4" imgW="8763135" imgH="4152980" progId="Excel.Sheet.8">
                  <p:embed/>
                </p:oleObj>
              </mc:Choice>
              <mc:Fallback>
                <p:oleObj name="Worksheet" r:id="rId4" imgW="8763135" imgH="415298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352675"/>
                        <a:ext cx="7815263"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mtClean="0">
                <a:solidFill>
                  <a:schemeClr val="bg1"/>
                </a:solidFill>
              </a:rPr>
              <a:t>12/02/09 - 6pm</a:t>
            </a:r>
          </a:p>
        </p:txBody>
      </p:sp>
      <p:sp>
        <p:nvSpPr>
          <p:cNvPr id="512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mtClean="0">
                <a:solidFill>
                  <a:schemeClr val="bg1"/>
                </a:solidFill>
              </a:rPr>
              <a:t>eSlide – P6466 – iii template</a:t>
            </a:r>
          </a:p>
        </p:txBody>
      </p:sp>
      <p:sp>
        <p:nvSpPr>
          <p:cNvPr id="512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85AF418E-C79D-4299-AB20-5DF7DEF463B0}" type="slidenum">
              <a:rPr lang="en-US" altLang="en-US" smtClean="0"/>
              <a:pPr>
                <a:defRPr/>
              </a:pPr>
              <a:t>15</a:t>
            </a:fld>
            <a:endParaRPr lang="en-US" altLang="en-US" smtClean="0"/>
          </a:p>
        </p:txBody>
      </p:sp>
      <p:sp>
        <p:nvSpPr>
          <p:cNvPr id="16391" name="Rectangle 4"/>
          <p:cNvSpPr>
            <a:spLocks noChangeArrowheads="1"/>
          </p:cNvSpPr>
          <p:nvPr/>
        </p:nvSpPr>
        <p:spPr bwMode="auto">
          <a:xfrm>
            <a:off x="0" y="6223000"/>
            <a:ext cx="86010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5000"/>
              </a:lnSpc>
              <a:spcBef>
                <a:spcPct val="25000"/>
              </a:spcBef>
              <a:buFont typeface="Wingdings" panose="05000000000000000000" pitchFamily="2" charset="2"/>
              <a:buNone/>
            </a:pPr>
            <a:r>
              <a:rPr lang="en-US" altLang="en-US" sz="1100"/>
              <a:t>*Range computed by adding or subtracting two standard deviations from the mean expenditure.</a:t>
            </a:r>
            <a:br>
              <a:rPr lang="en-US" altLang="en-US" sz="1100"/>
            </a:br>
            <a:r>
              <a:rPr lang="en-US" altLang="en-US" sz="1100"/>
              <a:t>Source: Insurance Information Institute calculations based on data from Bureau of Labor Statistics, Consumer Expenditure Surveys for 2012.</a:t>
            </a:r>
          </a:p>
        </p:txBody>
      </p:sp>
      <p:sp>
        <p:nvSpPr>
          <p:cNvPr id="16392" name="TextBox 1"/>
          <p:cNvSpPr txBox="1">
            <a:spLocks noChangeArrowheads="1"/>
          </p:cNvSpPr>
          <p:nvPr/>
        </p:nvSpPr>
        <p:spPr bwMode="auto">
          <a:xfrm>
            <a:off x="1338263" y="1236663"/>
            <a:ext cx="6324600" cy="8302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Income range for this quintile:		                 $0 to $19,111</a:t>
            </a:r>
          </a:p>
          <a:p>
            <a:pPr eaLnBrk="1" hangingPunct="1"/>
            <a:r>
              <a:rPr lang="en-US" altLang="en-US" sz="1600" dirty="0"/>
              <a:t>Average annual expenditure range*:	        $21,382 to $22,926</a:t>
            </a:r>
          </a:p>
          <a:p>
            <a:pPr eaLnBrk="1" hangingPunct="1"/>
            <a:r>
              <a:rPr lang="en-US" altLang="en-US" sz="1600" dirty="0"/>
              <a:t>Average annual expenditure for auto insurance*: $406 to $616</a:t>
            </a:r>
          </a:p>
        </p:txBody>
      </p:sp>
      <p:sp>
        <p:nvSpPr>
          <p:cNvPr id="16395" name="TextBox 3"/>
          <p:cNvSpPr txBox="1">
            <a:spLocks noChangeArrowheads="1"/>
          </p:cNvSpPr>
          <p:nvPr/>
        </p:nvSpPr>
        <p:spPr bwMode="auto">
          <a:xfrm>
            <a:off x="5410200" y="4419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40%</a:t>
            </a:r>
          </a:p>
        </p:txBody>
      </p:sp>
      <p:sp>
        <p:nvSpPr>
          <p:cNvPr id="16396" name="TextBox 11"/>
          <p:cNvSpPr txBox="1">
            <a:spLocks noChangeArrowheads="1"/>
          </p:cNvSpPr>
          <p:nvPr/>
        </p:nvSpPr>
        <p:spPr bwMode="auto">
          <a:xfrm>
            <a:off x="5181600" y="3152775"/>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16%</a:t>
            </a:r>
          </a:p>
        </p:txBody>
      </p:sp>
      <p:sp>
        <p:nvSpPr>
          <p:cNvPr id="16397" name="TextBox 12"/>
          <p:cNvSpPr txBox="1">
            <a:spLocks noChangeArrowheads="1"/>
          </p:cNvSpPr>
          <p:nvPr/>
        </p:nvSpPr>
        <p:spPr bwMode="auto">
          <a:xfrm>
            <a:off x="4157663" y="33385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21%</a:t>
            </a:r>
          </a:p>
        </p:txBody>
      </p:sp>
      <p:sp>
        <p:nvSpPr>
          <p:cNvPr id="16398" name="TextBox 13"/>
          <p:cNvSpPr txBox="1">
            <a:spLocks noChangeArrowheads="1"/>
          </p:cNvSpPr>
          <p:nvPr/>
        </p:nvSpPr>
        <p:spPr bwMode="auto">
          <a:xfrm>
            <a:off x="3733800" y="42037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13%</a:t>
            </a:r>
          </a:p>
        </p:txBody>
      </p:sp>
      <p:sp>
        <p:nvSpPr>
          <p:cNvPr id="16399" name="TextBox 14"/>
          <p:cNvSpPr txBox="1">
            <a:spLocks noChangeArrowheads="1"/>
          </p:cNvSpPr>
          <p:nvPr/>
        </p:nvSpPr>
        <p:spPr bwMode="auto">
          <a:xfrm>
            <a:off x="4157663" y="49450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8%</a:t>
            </a:r>
          </a:p>
        </p:txBody>
      </p:sp>
      <p:sp>
        <p:nvSpPr>
          <p:cNvPr id="16400" name="TextBox 15"/>
          <p:cNvSpPr txBox="1">
            <a:spLocks noChangeArrowheads="1"/>
          </p:cNvSpPr>
          <p:nvPr/>
        </p:nvSpPr>
        <p:spPr bwMode="auto">
          <a:xfrm>
            <a:off x="3771900" y="47879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a:t>
            </a:r>
          </a:p>
        </p:txBody>
      </p:sp>
      <p:sp>
        <p:nvSpPr>
          <p:cNvPr id="17" name="AutoShape 13"/>
          <p:cNvSpPr>
            <a:spLocks noChangeArrowheads="1"/>
          </p:cNvSpPr>
          <p:nvPr/>
        </p:nvSpPr>
        <p:spPr bwMode="blackWhite">
          <a:xfrm>
            <a:off x="414337" y="4675017"/>
            <a:ext cx="2133600" cy="758825"/>
          </a:xfrm>
          <a:prstGeom prst="wedgeRectCallout">
            <a:avLst>
              <a:gd name="adj1" fmla="val 102793"/>
              <a:gd name="adj2" fmla="val -14705"/>
            </a:avLst>
          </a:prstGeom>
          <a:gradFill rotWithShape="1">
            <a:gsLst>
              <a:gs pos="100000">
                <a:schemeClr val="accent2"/>
              </a:gs>
              <a:gs pos="100000">
                <a:srgbClr val="173C51"/>
              </a:gs>
            </a:gsLst>
            <a:lin ang="5400000" scaled="1"/>
          </a:gradFill>
          <a:ln w="28575" algn="ctr">
            <a:solidFill>
              <a:schemeClr val="accent2"/>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dirty="0" smtClean="0">
                <a:solidFill>
                  <a:schemeClr val="bg1"/>
                </a:solidFill>
              </a:rPr>
              <a:t>Auto Insurance – Not A Big Bill, Even Among Least Affluent</a:t>
            </a:r>
            <a:endParaRPr lang="en-US" altLang="en-US" sz="1400" b="1" dirty="0">
              <a:solidFill>
                <a:schemeClr val="bg1"/>
              </a:solidFill>
            </a:endParaRPr>
          </a:p>
        </p:txBody>
      </p:sp>
    </p:spTree>
    <p:extLst>
      <p:ext uri="{BB962C8B-B14F-4D97-AF65-F5344CB8AC3E}">
        <p14:creationId xmlns:p14="http://schemas.microsoft.com/office/powerpoint/2010/main" val="100098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p:txBody>
          <a:bodyPr/>
          <a:lstStyle/>
          <a:p>
            <a:pPr>
              <a:defRPr/>
            </a:pPr>
            <a:fld id="{C6314DBF-BB6C-4C23-94A3-CBBE75B9C119}" type="slidenum">
              <a:rPr lang="en-US" smtClean="0"/>
              <a:pPr>
                <a:defRPr/>
              </a:pPr>
              <a:t>16</a:t>
            </a:fld>
            <a:endParaRPr lang="en-US" smtClean="0"/>
          </a:p>
        </p:txBody>
      </p:sp>
      <p:graphicFrame>
        <p:nvGraphicFramePr>
          <p:cNvPr id="17411" name="Object 3"/>
          <p:cNvGraphicFramePr>
            <a:graphicFrameLocks noGrp="1" noChangeAspect="1"/>
          </p:cNvGraphicFramePr>
          <p:nvPr>
            <p:ph idx="4294967295"/>
            <p:extLst>
              <p:ext uri="{D42A27DB-BD31-4B8C-83A1-F6EECF244321}">
                <p14:modId xmlns:p14="http://schemas.microsoft.com/office/powerpoint/2010/main" val="3954222243"/>
              </p:ext>
            </p:extLst>
          </p:nvPr>
        </p:nvGraphicFramePr>
        <p:xfrm>
          <a:off x="26988" y="1171575"/>
          <a:ext cx="9144000" cy="5080000"/>
        </p:xfrm>
        <a:graphic>
          <a:graphicData uri="http://schemas.openxmlformats.org/presentationml/2006/ole">
            <mc:AlternateContent xmlns:mc="http://schemas.openxmlformats.org/markup-compatibility/2006">
              <mc:Choice xmlns:v="urn:schemas-microsoft-com:vml" Requires="v">
                <p:oleObj spid="_x0000_s29276196" name="Chart" r:id="rId4" imgW="8820230" imgH="4572154" progId="MSGraph.Chart.8">
                  <p:embed followColorScheme="full"/>
                </p:oleObj>
              </mc:Choice>
              <mc:Fallback>
                <p:oleObj name="Chart" r:id="rId4" imgW="8820230" imgH="4572154" progId="MSGraph.Chart.8">
                  <p:embed followColorScheme="full"/>
                  <p:pic>
                    <p:nvPicPr>
                      <p:cNvPr id="0" name=""/>
                      <p:cNvPicPr>
                        <a:picLocks noGrp="1" noChangeAspect="1" noChangeArrowheads="1"/>
                      </p:cNvPicPr>
                      <p:nvPr/>
                    </p:nvPicPr>
                    <p:blipFill>
                      <a:blip r:embed="rId5"/>
                      <a:srcRect/>
                      <a:stretch>
                        <a:fillRect/>
                      </a:stretch>
                    </p:blipFill>
                    <p:spPr bwMode="auto">
                      <a:xfrm>
                        <a:off x="26988" y="1171575"/>
                        <a:ext cx="9144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ext Box 4"/>
          <p:cNvSpPr txBox="1">
            <a:spLocks noChangeArrowheads="1"/>
          </p:cNvSpPr>
          <p:nvPr/>
        </p:nvSpPr>
        <p:spPr bwMode="auto">
          <a:xfrm>
            <a:off x="685800" y="6283325"/>
            <a:ext cx="6705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*Average auto insurance expenditure as a percentage of the 2011 median income for a family of four</a:t>
            </a:r>
          </a:p>
          <a:p>
            <a:pPr eaLnBrk="1" hangingPunct="1"/>
            <a:r>
              <a:rPr lang="en-US" altLang="en-US" sz="1100"/>
              <a:t>Source:  </a:t>
            </a:r>
            <a:r>
              <a:rPr lang="en-US" altLang="en-US" sz="1100" i="1"/>
              <a:t>Auto Insurance Report</a:t>
            </a:r>
            <a:r>
              <a:rPr lang="en-US" altLang="en-US" sz="1100"/>
              <a:t>, January 20, 2014.		</a:t>
            </a:r>
          </a:p>
        </p:txBody>
      </p:sp>
      <p:sp>
        <p:nvSpPr>
          <p:cNvPr id="17413" name="Rectangle 2"/>
          <p:cNvSpPr txBox="1">
            <a:spLocks noChangeArrowheads="1"/>
          </p:cNvSpPr>
          <p:nvPr/>
        </p:nvSpPr>
        <p:spPr bwMode="auto">
          <a:xfrm>
            <a:off x="457200" y="152400"/>
            <a:ext cx="73644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rPr>
              <a:t>Average Expenditure for Pvt. Passenger Auto</a:t>
            </a:r>
            <a:br>
              <a:rPr lang="en-US" altLang="en-US" sz="2400" b="1" dirty="0">
                <a:solidFill>
                  <a:schemeClr val="accent1"/>
                </a:solidFill>
              </a:rPr>
            </a:br>
            <a:r>
              <a:rPr lang="en-US" altLang="en-US" sz="2400" b="1" dirty="0">
                <a:solidFill>
                  <a:schemeClr val="accent1"/>
                </a:solidFill>
              </a:rPr>
              <a:t>Insurance as Pct. of Median Family Income*, 2011</a:t>
            </a:r>
          </a:p>
        </p:txBody>
      </p:sp>
      <p:sp>
        <p:nvSpPr>
          <p:cNvPr id="17414" name="Rectangle 3"/>
          <p:cNvSpPr>
            <a:spLocks noChangeArrowheads="1"/>
          </p:cNvSpPr>
          <p:nvPr/>
        </p:nvSpPr>
        <p:spPr bwMode="black">
          <a:xfrm>
            <a:off x="293688" y="1200150"/>
            <a:ext cx="8534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400" b="1" dirty="0">
                <a:solidFill>
                  <a:srgbClr val="225A7A"/>
                </a:solidFill>
              </a:rPr>
              <a:t>Highest </a:t>
            </a:r>
            <a:r>
              <a:rPr lang="en-US" altLang="en-US" sz="2400" b="1" dirty="0" smtClean="0">
                <a:solidFill>
                  <a:srgbClr val="225A7A"/>
                </a:solidFill>
              </a:rPr>
              <a:t>States</a:t>
            </a:r>
            <a:endParaRPr lang="en-US" altLang="en-US" sz="2400" b="1" dirty="0">
              <a:solidFill>
                <a:srgbClr val="225A7A"/>
              </a:solidFill>
            </a:endParaRPr>
          </a:p>
        </p:txBody>
      </p:sp>
      <p:sp>
        <p:nvSpPr>
          <p:cNvPr id="2" name="TextBox 1"/>
          <p:cNvSpPr txBox="1"/>
          <p:nvPr/>
        </p:nvSpPr>
        <p:spPr>
          <a:xfrm>
            <a:off x="3099816" y="1691640"/>
            <a:ext cx="5501259" cy="369332"/>
          </a:xfrm>
          <a:prstGeom prst="rect">
            <a:avLst/>
          </a:prstGeom>
          <a:solidFill>
            <a:schemeClr val="accent2"/>
          </a:solidFill>
        </p:spPr>
        <p:txBody>
          <a:bodyPr wrap="square" rtlCol="0">
            <a:spAutoFit/>
          </a:bodyPr>
          <a:lstStyle/>
          <a:p>
            <a:r>
              <a:rPr lang="en-US" b="1" dirty="0" smtClean="0">
                <a:solidFill>
                  <a:schemeClr val="bg1"/>
                </a:solidFill>
              </a:rPr>
              <a:t>States Allowing Unauthorized Immigrant Drivers</a:t>
            </a:r>
            <a:endParaRPr lang="en-US" b="1" dirty="0">
              <a:solidFill>
                <a:schemeClr val="bg1"/>
              </a:solidFill>
            </a:endParaRPr>
          </a:p>
        </p:txBody>
      </p:sp>
      <p:cxnSp>
        <p:nvCxnSpPr>
          <p:cNvPr id="4" name="Straight Arrow Connector 3"/>
          <p:cNvCxnSpPr/>
          <p:nvPr/>
        </p:nvCxnSpPr>
        <p:spPr>
          <a:xfrm flipH="1">
            <a:off x="3511296" y="2060972"/>
            <a:ext cx="2331720" cy="947404"/>
          </a:xfrm>
          <a:prstGeom prst="straightConnector1">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43016" y="2060972"/>
            <a:ext cx="786384" cy="123086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843016" y="2060972"/>
            <a:ext cx="1088136" cy="122172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2024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p:txBody>
          <a:bodyPr/>
          <a:lstStyle/>
          <a:p>
            <a:pPr>
              <a:defRPr/>
            </a:pPr>
            <a:fld id="{5FFDC4E7-7D76-4877-AD53-146785E65B9D}" type="slidenum">
              <a:rPr lang="en-US" smtClean="0"/>
              <a:pPr>
                <a:defRPr/>
              </a:pPr>
              <a:t>17</a:t>
            </a:fld>
            <a:endParaRPr lang="en-US" smtClean="0"/>
          </a:p>
        </p:txBody>
      </p:sp>
      <p:graphicFrame>
        <p:nvGraphicFramePr>
          <p:cNvPr id="19459" name="Object 3"/>
          <p:cNvGraphicFramePr>
            <a:graphicFrameLocks noGrp="1" noChangeAspect="1"/>
          </p:cNvGraphicFramePr>
          <p:nvPr>
            <p:ph idx="4294967295"/>
            <p:extLst>
              <p:ext uri="{D42A27DB-BD31-4B8C-83A1-F6EECF244321}">
                <p14:modId xmlns:p14="http://schemas.microsoft.com/office/powerpoint/2010/main" val="278504339"/>
              </p:ext>
            </p:extLst>
          </p:nvPr>
        </p:nvGraphicFramePr>
        <p:xfrm>
          <a:off x="0" y="1001713"/>
          <a:ext cx="9144000" cy="4986337"/>
        </p:xfrm>
        <a:graphic>
          <a:graphicData uri="http://schemas.openxmlformats.org/presentationml/2006/ole">
            <mc:AlternateContent xmlns:mc="http://schemas.openxmlformats.org/markup-compatibility/2006">
              <mc:Choice xmlns:v="urn:schemas-microsoft-com:vml" Requires="v">
                <p:oleObj spid="_x0000_s29277221" name="Chart" r:id="rId4" imgW="8820230" imgH="4572154" progId="MSGraph.Chart.8">
                  <p:embed followColorScheme="full"/>
                </p:oleObj>
              </mc:Choice>
              <mc:Fallback>
                <p:oleObj name="Chart" r:id="rId4" imgW="8820230" imgH="4572154" progId="MSGraph.Chart.8">
                  <p:embed followColorScheme="full"/>
                  <p:pic>
                    <p:nvPicPr>
                      <p:cNvPr id="0" name=""/>
                      <p:cNvPicPr>
                        <a:picLocks noGrp="1" noChangeAspect="1" noChangeArrowheads="1"/>
                      </p:cNvPicPr>
                      <p:nvPr/>
                    </p:nvPicPr>
                    <p:blipFill>
                      <a:blip r:embed="rId5"/>
                      <a:srcRect/>
                      <a:stretch>
                        <a:fillRect/>
                      </a:stretch>
                    </p:blipFill>
                    <p:spPr bwMode="auto">
                      <a:xfrm>
                        <a:off x="0" y="1001713"/>
                        <a:ext cx="91440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7"/>
          <p:cNvSpPr>
            <a:spLocks noChangeArrowheads="1"/>
          </p:cNvSpPr>
          <p:nvPr/>
        </p:nvSpPr>
        <p:spPr bwMode="auto">
          <a:xfrm>
            <a:off x="322263" y="6270625"/>
            <a:ext cx="708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*Average auto insurance expenditure as a percentage of the 2011 median income for a family of four</a:t>
            </a:r>
          </a:p>
          <a:p>
            <a:pPr eaLnBrk="1" hangingPunct="1"/>
            <a:r>
              <a:rPr lang="en-US" altLang="en-US" sz="1100"/>
              <a:t>Source:  </a:t>
            </a:r>
            <a:r>
              <a:rPr lang="en-US" altLang="en-US" sz="1100" i="1"/>
              <a:t>Auto Insurance Report</a:t>
            </a:r>
            <a:r>
              <a:rPr lang="en-US" altLang="en-US" sz="1100"/>
              <a:t>, January 20, 2014.</a:t>
            </a:r>
          </a:p>
        </p:txBody>
      </p:sp>
      <p:sp>
        <p:nvSpPr>
          <p:cNvPr id="19461" name="Rectangle 3"/>
          <p:cNvSpPr>
            <a:spLocks noChangeArrowheads="1"/>
          </p:cNvSpPr>
          <p:nvPr/>
        </p:nvSpPr>
        <p:spPr bwMode="black">
          <a:xfrm>
            <a:off x="293688" y="1200150"/>
            <a:ext cx="8534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altLang="en-US" sz="2400" b="1" dirty="0">
                <a:solidFill>
                  <a:srgbClr val="225A7A"/>
                </a:solidFill>
              </a:rPr>
              <a:t>Lowest </a:t>
            </a:r>
            <a:r>
              <a:rPr lang="en-US" altLang="en-US" sz="2400" b="1" dirty="0" smtClean="0">
                <a:solidFill>
                  <a:srgbClr val="225A7A"/>
                </a:solidFill>
              </a:rPr>
              <a:t>States</a:t>
            </a:r>
            <a:endParaRPr lang="en-US" altLang="en-US" sz="2400" b="1" dirty="0">
              <a:solidFill>
                <a:srgbClr val="225A7A"/>
              </a:solidFill>
            </a:endParaRPr>
          </a:p>
        </p:txBody>
      </p:sp>
      <p:sp>
        <p:nvSpPr>
          <p:cNvPr id="19462" name="Rectangle 2"/>
          <p:cNvSpPr txBox="1">
            <a:spLocks noChangeArrowheads="1"/>
          </p:cNvSpPr>
          <p:nvPr/>
        </p:nvSpPr>
        <p:spPr bwMode="auto">
          <a:xfrm>
            <a:off x="322263" y="211138"/>
            <a:ext cx="74501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rPr>
              <a:t>Average Expenditure for Pvt. Passenger Auto</a:t>
            </a:r>
            <a:br>
              <a:rPr lang="en-US" altLang="en-US" sz="2400" b="1" dirty="0">
                <a:solidFill>
                  <a:schemeClr val="accent1"/>
                </a:solidFill>
              </a:rPr>
            </a:br>
            <a:r>
              <a:rPr lang="en-US" altLang="en-US" sz="2400" b="1" dirty="0">
                <a:solidFill>
                  <a:schemeClr val="accent1"/>
                </a:solidFill>
              </a:rPr>
              <a:t>Insurance as Pct. of Median Family Income*, 2011</a:t>
            </a:r>
          </a:p>
        </p:txBody>
      </p:sp>
      <p:sp>
        <p:nvSpPr>
          <p:cNvPr id="7" name="Rectangle 4"/>
          <p:cNvSpPr>
            <a:spLocks noChangeArrowheads="1"/>
          </p:cNvSpPr>
          <p:nvPr/>
        </p:nvSpPr>
        <p:spPr bwMode="blackWhite">
          <a:xfrm>
            <a:off x="192088" y="5610226"/>
            <a:ext cx="8756650" cy="6604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 Most States With Illegal Immigrant Laws, Insurance Costs Trail National Average. </a:t>
            </a:r>
            <a:endParaRPr lang="en-US" b="1" dirty="0">
              <a:solidFill>
                <a:srgbClr val="FFFFFF"/>
              </a:solidFill>
            </a:endParaRPr>
          </a:p>
        </p:txBody>
      </p:sp>
      <p:sp>
        <p:nvSpPr>
          <p:cNvPr id="2" name="Rectangular Callout 1"/>
          <p:cNvSpPr/>
          <p:nvPr/>
        </p:nvSpPr>
        <p:spPr>
          <a:xfrm>
            <a:off x="1120347" y="1730375"/>
            <a:ext cx="6652054" cy="510317"/>
          </a:xfrm>
          <a:prstGeom prst="wedgeRectCallout">
            <a:avLst>
              <a:gd name="adj1" fmla="val -20169"/>
              <a:gd name="adj2" fmla="val 51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FFFFFF"/>
              </a:solidFill>
              <a:latin typeface="Arial" panose="020B0604020202020204" pitchFamily="34" charset="0"/>
              <a:cs typeface="Arial" panose="020B0604020202020204" pitchFamily="34" charset="0"/>
            </a:endParaRPr>
          </a:p>
          <a:p>
            <a:pPr algn="ctr"/>
            <a:r>
              <a:rPr lang="en-US" sz="1600" b="1" dirty="0" smtClean="0">
                <a:solidFill>
                  <a:srgbClr val="FFFFFF"/>
                </a:solidFill>
                <a:latin typeface="Arial" panose="020B0604020202020204" pitchFamily="34" charset="0"/>
                <a:cs typeface="Arial" panose="020B0604020202020204" pitchFamily="34" charset="0"/>
              </a:rPr>
              <a:t>More </a:t>
            </a:r>
            <a:r>
              <a:rPr lang="en-US" sz="1600" b="1" dirty="0">
                <a:solidFill>
                  <a:srgbClr val="FFFFFF"/>
                </a:solidFill>
                <a:latin typeface="Arial" panose="020B0604020202020204" pitchFamily="34" charset="0"/>
                <a:cs typeface="Arial" panose="020B0604020202020204" pitchFamily="34" charset="0"/>
              </a:rPr>
              <a:t>Affordable → More Flexible U/W → Smaller Residual Market</a:t>
            </a:r>
          </a:p>
          <a:p>
            <a:pPr algn="ct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481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500"/>
                                  </p:stCondLst>
                                  <p:iterate type="lt">
                                    <p:tmAbs val="100"/>
                                  </p:iterate>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5"/>
          <p:cNvSpPr>
            <a:spLocks noGrp="1" noChangeArrowheads="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r>
              <a:rPr lang="en-US" altLang="en-US" sz="900" smtClean="0">
                <a:solidFill>
                  <a:schemeClr val="bg1"/>
                </a:solidFill>
              </a:rPr>
              <a:t>12/02/09 - 6pm</a:t>
            </a:r>
          </a:p>
        </p:txBody>
      </p:sp>
      <p:sp>
        <p:nvSpPr>
          <p:cNvPr id="8195" name="Rectangle 106"/>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r>
              <a:rPr lang="en-US" altLang="en-US" sz="900" smtClean="0">
                <a:solidFill>
                  <a:schemeClr val="bg1"/>
                </a:solidFill>
              </a:rPr>
              <a:t>eSlide – P6466 – iii template</a:t>
            </a:r>
          </a:p>
        </p:txBody>
      </p:sp>
      <p:sp>
        <p:nvSpPr>
          <p:cNvPr id="8196" name="Rectangle 110"/>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defRPr/>
            </a:pPr>
            <a:fld id="{18E34986-BD12-4F34-85C3-AA82F2161889}" type="slidenum">
              <a:rPr lang="en-US" altLang="en-US" sz="900" smtClean="0"/>
              <a:pPr>
                <a:lnSpc>
                  <a:spcPct val="85000"/>
                </a:lnSpc>
                <a:spcBef>
                  <a:spcPct val="20000"/>
                </a:spcBef>
                <a:buClrTx/>
                <a:buFontTx/>
                <a:buNone/>
                <a:defRPr/>
              </a:pPr>
              <a:t>18</a:t>
            </a:fld>
            <a:endParaRPr lang="en-US" altLang="en-US" sz="900" smtClean="0"/>
          </a:p>
        </p:txBody>
      </p:sp>
      <p:sp>
        <p:nvSpPr>
          <p:cNvPr id="27653" name="Rectangle 2"/>
          <p:cNvSpPr>
            <a:spLocks noGrp="1" noChangeArrowheads="1"/>
          </p:cNvSpPr>
          <p:nvPr>
            <p:ph type="title"/>
          </p:nvPr>
        </p:nvSpPr>
        <p:spPr>
          <a:xfrm>
            <a:off x="906463" y="187325"/>
            <a:ext cx="6419850" cy="860425"/>
          </a:xfrm>
        </p:spPr>
        <p:txBody>
          <a:bodyPr/>
          <a:lstStyle/>
          <a:p>
            <a:r>
              <a:rPr lang="en-US" altLang="en-US" smtClean="0">
                <a:latin typeface="Arial" panose="020B0604020202020204" pitchFamily="34" charset="0"/>
              </a:rPr>
              <a:t>Auto Insurance Burden Easing,</a:t>
            </a:r>
            <a:br>
              <a:rPr lang="en-US" altLang="en-US" smtClean="0">
                <a:latin typeface="Arial" panose="020B0604020202020204" pitchFamily="34" charset="0"/>
              </a:rPr>
            </a:br>
            <a:r>
              <a:rPr lang="en-US" altLang="en-US" smtClean="0">
                <a:latin typeface="Arial" panose="020B0604020202020204" pitchFamily="34" charset="0"/>
              </a:rPr>
              <a:t>Lower-Income* Americans Say</a:t>
            </a:r>
          </a:p>
        </p:txBody>
      </p:sp>
      <p:sp>
        <p:nvSpPr>
          <p:cNvPr id="27654" name="Rectangle 4"/>
          <p:cNvSpPr>
            <a:spLocks noChangeArrowheads="1"/>
          </p:cNvSpPr>
          <p:nvPr/>
        </p:nvSpPr>
        <p:spPr bwMode="auto">
          <a:xfrm>
            <a:off x="49213" y="6510338"/>
            <a:ext cx="87185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85000"/>
              </a:lnSpc>
              <a:spcBef>
                <a:spcPct val="25000"/>
              </a:spcBef>
              <a:buFont typeface="Wingdings" panose="05000000000000000000" pitchFamily="2" charset="2"/>
              <a:buNone/>
            </a:pPr>
            <a:r>
              <a:rPr lang="en-US" altLang="en-US" sz="1100"/>
              <a:t>*Annual income less than $35,000.                                 Source: Insurance Information Institute Annual Pulse Surveys (1997-2014).</a:t>
            </a:r>
          </a:p>
        </p:txBody>
      </p:sp>
      <p:sp>
        <p:nvSpPr>
          <p:cNvPr id="27655" name="Rectangle 5"/>
          <p:cNvSpPr>
            <a:spLocks noChangeArrowheads="1"/>
          </p:cNvSpPr>
          <p:nvPr/>
        </p:nvSpPr>
        <p:spPr bwMode="black">
          <a:xfrm>
            <a:off x="177800" y="1627188"/>
            <a:ext cx="23971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tIns="0" rIns="4572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spcBef>
                <a:spcPct val="20000"/>
              </a:spcBef>
              <a:buClrTx/>
              <a:buFontTx/>
              <a:buNone/>
            </a:pPr>
            <a:r>
              <a:rPr lang="en-US" altLang="en-US" sz="1400" b="1">
                <a:solidFill>
                  <a:srgbClr val="225A7A"/>
                </a:solidFill>
              </a:rPr>
              <a:t>% Saying Auto Insurance is a ‘Significant Burden’</a:t>
            </a:r>
          </a:p>
        </p:txBody>
      </p:sp>
      <p:sp>
        <p:nvSpPr>
          <p:cNvPr id="27656" name="Rectangle 6"/>
          <p:cNvSpPr>
            <a:spLocks noChangeArrowheads="1"/>
          </p:cNvSpPr>
          <p:nvPr/>
        </p:nvSpPr>
        <p:spPr bwMode="black">
          <a:xfrm>
            <a:off x="298450" y="1190625"/>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spcBef>
                <a:spcPct val="20000"/>
              </a:spcBef>
              <a:buClrTx/>
              <a:buFontTx/>
              <a:buNone/>
            </a:pPr>
            <a:endParaRPr lang="en-US" altLang="en-US" sz="2200" b="1">
              <a:solidFill>
                <a:srgbClr val="225A7A"/>
              </a:solidFill>
            </a:endParaRPr>
          </a:p>
        </p:txBody>
      </p:sp>
      <p:graphicFrame>
        <p:nvGraphicFramePr>
          <p:cNvPr id="27657" name="Chart 5"/>
          <p:cNvGraphicFramePr>
            <a:graphicFrameLocks/>
          </p:cNvGraphicFramePr>
          <p:nvPr/>
        </p:nvGraphicFramePr>
        <p:xfrm>
          <a:off x="614363" y="2268538"/>
          <a:ext cx="8253412" cy="4087812"/>
        </p:xfrm>
        <a:graphic>
          <a:graphicData uri="http://schemas.openxmlformats.org/presentationml/2006/ole">
            <mc:AlternateContent xmlns:mc="http://schemas.openxmlformats.org/markup-compatibility/2006">
              <mc:Choice xmlns:v="urn:schemas-microsoft-com:vml" Requires="v">
                <p:oleObj spid="_x0000_s29281315" name="Worksheet" r:id="rId5" imgW="8258192" imgH="4095701" progId="Excel.Sheet.8">
                  <p:embed/>
                </p:oleObj>
              </mc:Choice>
              <mc:Fallback>
                <p:oleObj name="Worksheet" r:id="rId5" imgW="8258192" imgH="4095701"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2268538"/>
                        <a:ext cx="8253412"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Rectangle 6"/>
          <p:cNvSpPr>
            <a:spLocks noChangeArrowheads="1"/>
          </p:cNvSpPr>
          <p:nvPr/>
        </p:nvSpPr>
        <p:spPr bwMode="black">
          <a:xfrm>
            <a:off x="298450" y="1190625"/>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spcBef>
                <a:spcPct val="20000"/>
              </a:spcBef>
              <a:buClrTx/>
              <a:buFontTx/>
              <a:buNone/>
            </a:pPr>
            <a:r>
              <a:rPr lang="en-US" altLang="en-US" sz="2200" b="1">
                <a:solidFill>
                  <a:srgbClr val="225A7A"/>
                </a:solidFill>
              </a:rPr>
              <a:t>Fewer Than 1 in 4 Finds Cost a Significant Burden </a:t>
            </a:r>
          </a:p>
        </p:txBody>
      </p:sp>
      <p:sp>
        <p:nvSpPr>
          <p:cNvPr id="11" name="AutoShape 6"/>
          <p:cNvSpPr>
            <a:spLocks noChangeArrowheads="1"/>
          </p:cNvSpPr>
          <p:nvPr/>
        </p:nvSpPr>
        <p:spPr bwMode="blackWhite">
          <a:xfrm>
            <a:off x="3429000" y="4953000"/>
            <a:ext cx="3236913" cy="1095375"/>
          </a:xfrm>
          <a:prstGeom prst="wedgeRectCallout">
            <a:avLst>
              <a:gd name="adj1" fmla="val 77970"/>
              <a:gd name="adj2" fmla="val -78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For the last 4 years (since 2010), among those with incomes in the two lowest quintiles, fewer than 1 in 4 said auto insurance premiums were a significant burden</a:t>
            </a:r>
          </a:p>
        </p:txBody>
      </p:sp>
      <p:sp>
        <p:nvSpPr>
          <p:cNvPr id="12" name="AutoShape 6"/>
          <p:cNvSpPr>
            <a:spLocks noChangeArrowheads="1"/>
          </p:cNvSpPr>
          <p:nvPr/>
        </p:nvSpPr>
        <p:spPr bwMode="blackWhite">
          <a:xfrm>
            <a:off x="4379913" y="1527175"/>
            <a:ext cx="1944687" cy="1544638"/>
          </a:xfrm>
          <a:prstGeom prst="wedgeRectCallout">
            <a:avLst>
              <a:gd name="adj1" fmla="val 30453"/>
              <a:gd name="adj2" fmla="val 679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The effects of the “Great Recession” briefly caused auto insurance premiums to be burdensome for more low-income people</a:t>
            </a:r>
          </a:p>
        </p:txBody>
      </p:sp>
    </p:spTree>
    <p:extLst>
      <p:ext uri="{BB962C8B-B14F-4D97-AF65-F5344CB8AC3E}">
        <p14:creationId xmlns:p14="http://schemas.microsoft.com/office/powerpoint/2010/main" val="2706903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panose="020B0604020202020204" pitchFamily="34" charset="0"/>
              </a:rPr>
              <a:t>I.I.I. Poll: Shopping for Insurance</a:t>
            </a:r>
          </a:p>
        </p:txBody>
      </p:sp>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3739A068-AF12-4726-A8CF-F068F5424C7D}" type="slidenum">
              <a:rPr lang="en-US" smtClean="0"/>
              <a:pPr>
                <a:defRPr/>
              </a:pPr>
              <a:t>19</a:t>
            </a:fld>
            <a:endParaRPr lang="en-US" smtClean="0"/>
          </a:p>
        </p:txBody>
      </p:sp>
      <p:sp>
        <p:nvSpPr>
          <p:cNvPr id="29702" name="Rectangle 3"/>
          <p:cNvSpPr>
            <a:spLocks noChangeArrowheads="1"/>
          </p:cNvSpPr>
          <p:nvPr/>
        </p:nvSpPr>
        <p:spPr bwMode="black">
          <a:xfrm>
            <a:off x="347663" y="1266825"/>
            <a:ext cx="853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Q. When your auto insurance policy was up for renewal did you compare prices at different insurance companies in any of the following ways (Phone, Online, Agent)?</a:t>
            </a:r>
            <a:endParaRPr lang="en-US" altLang="en-US" sz="1600" b="1" baseline="30000">
              <a:solidFill>
                <a:srgbClr val="225A7A"/>
              </a:solidFill>
            </a:endParaRPr>
          </a:p>
        </p:txBody>
      </p:sp>
      <p:sp>
        <p:nvSpPr>
          <p:cNvPr id="29703"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4325" y="5494338"/>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smtClean="0">
                <a:solidFill>
                  <a:srgbClr val="FFFFFF"/>
                </a:solidFill>
              </a:rPr>
              <a:t>Insurance Has Also Gotten Easier to Shop For.</a:t>
            </a:r>
            <a:endParaRPr lang="en-US" altLang="en-US" sz="2000" b="1" dirty="0">
              <a:solidFill>
                <a:srgbClr val="FFFFFF"/>
              </a:solidFill>
            </a:endParaRPr>
          </a:p>
        </p:txBody>
      </p:sp>
      <p:graphicFrame>
        <p:nvGraphicFramePr>
          <p:cNvPr id="29705" name="Object 2"/>
          <p:cNvGraphicFramePr>
            <a:graphicFrameLocks noChangeAspect="1"/>
          </p:cNvGraphicFramePr>
          <p:nvPr/>
        </p:nvGraphicFramePr>
        <p:xfrm>
          <a:off x="312738" y="2097088"/>
          <a:ext cx="8520112" cy="3506787"/>
        </p:xfrm>
        <a:graphic>
          <a:graphicData uri="http://schemas.openxmlformats.org/presentationml/2006/ole">
            <mc:AlternateContent xmlns:mc="http://schemas.openxmlformats.org/markup-compatibility/2006">
              <mc:Choice xmlns:v="urn:schemas-microsoft-com:vml" Requires="v">
                <p:oleObj spid="_x0000_s29282339" name="Chart" r:id="rId4" imgW="8467656" imgH="3962233" progId="MSGraph.Chart.8">
                  <p:embed followColorScheme="full"/>
                </p:oleObj>
              </mc:Choice>
              <mc:Fallback>
                <p:oleObj name="Chart" r:id="rId4" imgW="8467656" imgH="3962233" progId="MSGraph.Chart.8">
                  <p:embed followColorScheme="full"/>
                  <p:pic>
                    <p:nvPicPr>
                      <p:cNvPr id="0" name=""/>
                      <p:cNvPicPr>
                        <a:picLocks noChangeAspect="1" noChangeArrowheads="1"/>
                      </p:cNvPicPr>
                      <p:nvPr/>
                    </p:nvPicPr>
                    <p:blipFill>
                      <a:blip r:embed="rId5"/>
                      <a:srcRect/>
                      <a:stretch>
                        <a:fillRect/>
                      </a:stretch>
                    </p:blipFill>
                    <p:spPr bwMode="gray">
                      <a:xfrm>
                        <a:off x="312738" y="2097088"/>
                        <a:ext cx="8520112"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9091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E579C6C-966D-451A-9829-3304FEC2A30C}" type="slidenum">
              <a:rPr lang="en-US" altLang="en-US" sz="900"/>
              <a:pPr algn="r">
                <a:lnSpc>
                  <a:spcPct val="85000"/>
                </a:lnSpc>
                <a:spcBef>
                  <a:spcPct val="20000"/>
                </a:spcBef>
                <a:buClrTx/>
                <a:buFontTx/>
                <a:buNone/>
              </a:pPr>
              <a:t>2</a:t>
            </a:fld>
            <a:endParaRPr lang="en-US" altLang="en-US" sz="900"/>
          </a:p>
        </p:txBody>
      </p:sp>
      <p:sp>
        <p:nvSpPr>
          <p:cNvPr id="7173"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Automobile Trends: Outline</a:t>
            </a:r>
          </a:p>
        </p:txBody>
      </p:sp>
      <p:sp>
        <p:nvSpPr>
          <p:cNvPr id="1922051" name="Rectangle 3"/>
          <p:cNvSpPr>
            <a:spLocks noGrp="1" noChangeArrowheads="1"/>
          </p:cNvSpPr>
          <p:nvPr>
            <p:ph type="body" idx="4294967295"/>
          </p:nvPr>
        </p:nvSpPr>
        <p:spPr>
          <a:xfrm>
            <a:off x="581025" y="1428750"/>
            <a:ext cx="8153400" cy="4652963"/>
          </a:xfrm>
        </p:spPr>
        <p:txBody>
          <a:bodyPr/>
          <a:lstStyle/>
          <a:p>
            <a:pPr marL="457200" indent="-457200">
              <a:spcBef>
                <a:spcPct val="50000"/>
              </a:spcBef>
              <a:buFont typeface="Wingdings" panose="05000000000000000000" pitchFamily="2" charset="2"/>
              <a:buAutoNum type="arabicPeriod"/>
            </a:pPr>
            <a:endParaRPr lang="en-US" altLang="en-US" b="1" dirty="0" smtClean="0">
              <a:latin typeface="Arial" panose="020B0604020202020204" pitchFamily="34" charset="0"/>
            </a:endParaRPr>
          </a:p>
          <a:p>
            <a:pPr marL="457200" indent="-457200">
              <a:spcBef>
                <a:spcPct val="50000"/>
              </a:spcBef>
              <a:buFont typeface="Wingdings" panose="05000000000000000000" pitchFamily="2" charset="2"/>
              <a:buAutoNum type="arabicPeriod"/>
            </a:pPr>
            <a:endParaRPr lang="en-US" altLang="en-US" b="1" dirty="0">
              <a:latin typeface="Arial" panose="020B0604020202020204" pitchFamily="34" charset="0"/>
            </a:endParaRPr>
          </a:p>
          <a:p>
            <a:pPr marL="457200" indent="-457200">
              <a:spcBef>
                <a:spcPct val="50000"/>
              </a:spcBef>
              <a:buFont typeface="Wingdings" panose="05000000000000000000" pitchFamily="2" charset="2"/>
              <a:buAutoNum type="arabicPeriod"/>
            </a:pPr>
            <a:r>
              <a:rPr lang="en-US" altLang="en-US" b="1" dirty="0" smtClean="0">
                <a:latin typeface="Arial" panose="020B0604020202020204" pitchFamily="34" charset="0"/>
              </a:rPr>
              <a:t>Trends in Auto Usage</a:t>
            </a:r>
          </a:p>
          <a:p>
            <a:pPr marL="457200" indent="-457200">
              <a:spcBef>
                <a:spcPct val="50000"/>
              </a:spcBef>
              <a:buFont typeface="Wingdings" panose="05000000000000000000" pitchFamily="2" charset="2"/>
              <a:buAutoNum type="arabicPeriod"/>
            </a:pPr>
            <a:r>
              <a:rPr lang="en-US" altLang="en-US" b="1" dirty="0" smtClean="0">
                <a:latin typeface="Arial" panose="020B0604020202020204" pitchFamily="34" charset="0"/>
              </a:rPr>
              <a:t>Driving Trends </a:t>
            </a:r>
          </a:p>
          <a:p>
            <a:pPr marL="685800" lvl="1" indent="-342900">
              <a:buFontTx/>
              <a:buChar char="-"/>
            </a:pPr>
            <a:r>
              <a:rPr lang="en-US" altLang="en-US" b="1" smtClean="0">
                <a:latin typeface="Arial" panose="020B0604020202020204" pitchFamily="34" charset="0"/>
              </a:rPr>
              <a:t>Unauthorized Immigrants</a:t>
            </a:r>
            <a:endParaRPr lang="en-US" altLang="en-US" b="1" dirty="0" smtClean="0">
              <a:latin typeface="Arial" panose="020B0604020202020204" pitchFamily="34" charset="0"/>
            </a:endParaRPr>
          </a:p>
          <a:p>
            <a:pPr marL="685800" lvl="1" indent="-342900">
              <a:buFontTx/>
              <a:buChar char="-"/>
            </a:pPr>
            <a:r>
              <a:rPr lang="en-US" altLang="en-US" b="1" dirty="0" smtClean="0">
                <a:latin typeface="Arial" panose="020B0604020202020204" pitchFamily="34" charset="0"/>
              </a:rPr>
              <a:t>Uninsured Motorists</a:t>
            </a:r>
          </a:p>
          <a:p>
            <a:pPr marL="685800" lvl="1" indent="-342900">
              <a:buFontTx/>
              <a:buChar char="-"/>
            </a:pPr>
            <a:r>
              <a:rPr lang="en-US" altLang="en-US" b="1" dirty="0" smtClean="0">
                <a:latin typeface="Arial" panose="020B0604020202020204" pitchFamily="34" charset="0"/>
              </a:rPr>
              <a:t>Insurance Affordability</a:t>
            </a:r>
          </a:p>
          <a:p>
            <a:pPr marL="457200" indent="-457200">
              <a:spcBef>
                <a:spcPct val="50000"/>
              </a:spcBef>
              <a:buFont typeface="Wingdings" panose="05000000000000000000" pitchFamily="2" charset="2"/>
              <a:buAutoNum type="arabicPeriod"/>
            </a:pPr>
            <a:r>
              <a:rPr lang="en-US" altLang="en-US" b="1" dirty="0" smtClean="0">
                <a:latin typeface="Arial" panose="020B0604020202020204" pitchFamily="34" charset="0"/>
              </a:rPr>
              <a:t>Autonomous Vehicles</a:t>
            </a:r>
            <a:endParaRPr lang="en-US" altLang="en-US" dirty="0" smtClean="0">
              <a:latin typeface="Arial" panose="020B0604020202020204" pitchFamily="34" charset="0"/>
            </a:endParaRPr>
          </a:p>
          <a:p>
            <a:pPr marL="0" indent="0">
              <a:spcBef>
                <a:spcPct val="50000"/>
              </a:spcBef>
              <a:buNone/>
            </a:pPr>
            <a:endParaRPr lang="en-US" altLang="en-US" sz="1800" dirty="0" smtClean="0">
              <a:latin typeface="Arial" panose="020B0604020202020204" pitchFamily="34" charset="0"/>
            </a:endParaRPr>
          </a:p>
        </p:txBody>
      </p:sp>
    </p:spTree>
    <p:extLst>
      <p:ext uri="{BB962C8B-B14F-4D97-AF65-F5344CB8AC3E}">
        <p14:creationId xmlns:p14="http://schemas.microsoft.com/office/powerpoint/2010/main" val="1152506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22051">
                                            <p:txEl>
                                              <p:pRg st="2" end="2"/>
                                            </p:txEl>
                                          </p:spTgt>
                                        </p:tgtEl>
                                        <p:attrNameLst>
                                          <p:attrName>style.visibility</p:attrName>
                                        </p:attrNameLst>
                                      </p:cBhvr>
                                      <p:to>
                                        <p:strVal val="visible"/>
                                      </p:to>
                                    </p:set>
                                    <p:animEffect transition="in" filter="wipe(left)">
                                      <p:cBhvr>
                                        <p:cTn id="7" dur="500"/>
                                        <p:tgtEl>
                                          <p:spTgt spid="1922051">
                                            <p:txEl>
                                              <p:pRg st="2" end="2"/>
                                            </p:txEl>
                                          </p:spTgt>
                                        </p:tgtEl>
                                      </p:cBhvr>
                                    </p:animEffect>
                                  </p:childTnLst>
                                </p:cTn>
                              </p:par>
                            </p:childTnLst>
                          </p:cTn>
                        </p:par>
                        <p:par>
                          <p:cTn id="8" fill="hold" nodeType="with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922051">
                                            <p:txEl>
                                              <p:pRg st="3" end="3"/>
                                            </p:txEl>
                                          </p:spTgt>
                                        </p:tgtEl>
                                        <p:attrNameLst>
                                          <p:attrName>style.visibility</p:attrName>
                                        </p:attrNameLst>
                                      </p:cBhvr>
                                      <p:to>
                                        <p:strVal val="visible"/>
                                      </p:to>
                                    </p:set>
                                    <p:animEffect transition="in" filter="wipe(left)">
                                      <p:cBhvr>
                                        <p:cTn id="11" dur="500"/>
                                        <p:tgtEl>
                                          <p:spTgt spid="1922051">
                                            <p:txEl>
                                              <p:pRg st="3" end="3"/>
                                            </p:txEl>
                                          </p:spTgt>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922051">
                                            <p:txEl>
                                              <p:pRg st="4" end="4"/>
                                            </p:txEl>
                                          </p:spTgt>
                                        </p:tgtEl>
                                        <p:attrNameLst>
                                          <p:attrName>style.visibility</p:attrName>
                                        </p:attrNameLst>
                                      </p:cBhvr>
                                      <p:to>
                                        <p:strVal val="visible"/>
                                      </p:to>
                                    </p:set>
                                    <p:animEffect transition="in" filter="wipe(left)">
                                      <p:cBhvr>
                                        <p:cTn id="14" dur="500"/>
                                        <p:tgtEl>
                                          <p:spTgt spid="1922051">
                                            <p:txEl>
                                              <p:pRg st="4" end="4"/>
                                            </p:txEl>
                                          </p:spTgt>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922051">
                                            <p:txEl>
                                              <p:pRg st="5" end="5"/>
                                            </p:txEl>
                                          </p:spTgt>
                                        </p:tgtEl>
                                        <p:attrNameLst>
                                          <p:attrName>style.visibility</p:attrName>
                                        </p:attrNameLst>
                                      </p:cBhvr>
                                      <p:to>
                                        <p:strVal val="visible"/>
                                      </p:to>
                                    </p:set>
                                    <p:animEffect transition="in" filter="wipe(left)">
                                      <p:cBhvr>
                                        <p:cTn id="17" dur="500"/>
                                        <p:tgtEl>
                                          <p:spTgt spid="1922051">
                                            <p:txEl>
                                              <p:pRg st="5" end="5"/>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922051">
                                            <p:txEl>
                                              <p:pRg st="6" end="6"/>
                                            </p:txEl>
                                          </p:spTgt>
                                        </p:tgtEl>
                                        <p:attrNameLst>
                                          <p:attrName>style.visibility</p:attrName>
                                        </p:attrNameLst>
                                      </p:cBhvr>
                                      <p:to>
                                        <p:strVal val="visible"/>
                                      </p:to>
                                    </p:set>
                                    <p:animEffect transition="in" filter="wipe(left)">
                                      <p:cBhvr>
                                        <p:cTn id="20" dur="500"/>
                                        <p:tgtEl>
                                          <p:spTgt spid="1922051">
                                            <p:txEl>
                                              <p:pRg st="6" end="6"/>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922051">
                                            <p:txEl>
                                              <p:pRg st="7" end="7"/>
                                            </p:txEl>
                                          </p:spTgt>
                                        </p:tgtEl>
                                        <p:attrNameLst>
                                          <p:attrName>style.visibility</p:attrName>
                                        </p:attrNameLst>
                                      </p:cBhvr>
                                      <p:to>
                                        <p:strVal val="visible"/>
                                      </p:to>
                                    </p:set>
                                    <p:animEffect transition="in" filter="wipe(left)">
                                      <p:cBhvr>
                                        <p:cTn id="2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panose="020B0604020202020204" pitchFamily="34" charset="0"/>
              </a:rPr>
              <a:t>I.I.I. Poll: Shopping for Insurance</a:t>
            </a:r>
          </a:p>
        </p:txBody>
      </p:sp>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DC3CD041-0333-4DF5-B1FA-1CC7BBAAD1BE}" type="slidenum">
              <a:rPr lang="en-US" smtClean="0"/>
              <a:pPr>
                <a:defRPr/>
              </a:pPr>
              <a:t>20</a:t>
            </a:fld>
            <a:endParaRPr lang="en-US" smtClean="0"/>
          </a:p>
        </p:txBody>
      </p:sp>
      <p:sp>
        <p:nvSpPr>
          <p:cNvPr id="31750" name="Rectangle 3"/>
          <p:cNvSpPr>
            <a:spLocks noChangeArrowheads="1"/>
          </p:cNvSpPr>
          <p:nvPr/>
        </p:nvSpPr>
        <p:spPr bwMode="black">
          <a:xfrm>
            <a:off x="347663" y="1266825"/>
            <a:ext cx="853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Q. Do you think you have more choices today among auto insurers than people had 10 years ago?</a:t>
            </a:r>
            <a:endParaRPr lang="en-US" altLang="en-US" sz="1600" b="1" baseline="30000">
              <a:solidFill>
                <a:srgbClr val="225A7A"/>
              </a:solidFill>
            </a:endParaRPr>
          </a:p>
        </p:txBody>
      </p:sp>
      <p:sp>
        <p:nvSpPr>
          <p:cNvPr id="3175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4325" y="5494338"/>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smtClean="0">
                <a:solidFill>
                  <a:srgbClr val="FFFFFF"/>
                </a:solidFill>
              </a:rPr>
              <a:t>People Say They Have More Choices for Auto Insurance. Lowest-Income </a:t>
            </a:r>
            <a:r>
              <a:rPr lang="en-US" altLang="en-US" sz="2000" b="1" dirty="0">
                <a:solidFill>
                  <a:srgbClr val="FFFFFF"/>
                </a:solidFill>
              </a:rPr>
              <a:t>Americans Are the Most Likely to Say So.</a:t>
            </a:r>
          </a:p>
        </p:txBody>
      </p:sp>
      <p:graphicFrame>
        <p:nvGraphicFramePr>
          <p:cNvPr id="31753" name="Object 2"/>
          <p:cNvGraphicFramePr>
            <a:graphicFrameLocks noChangeAspect="1"/>
          </p:cNvGraphicFramePr>
          <p:nvPr/>
        </p:nvGraphicFramePr>
        <p:xfrm>
          <a:off x="312738" y="2097088"/>
          <a:ext cx="8520112" cy="3506787"/>
        </p:xfrm>
        <a:graphic>
          <a:graphicData uri="http://schemas.openxmlformats.org/presentationml/2006/ole">
            <mc:AlternateContent xmlns:mc="http://schemas.openxmlformats.org/markup-compatibility/2006">
              <mc:Choice xmlns:v="urn:schemas-microsoft-com:vml" Requires="v">
                <p:oleObj spid="_x0000_s29283363" name="Chart" r:id="rId4" imgW="8467656" imgH="3962233" progId="MSGraph.Chart.8">
                  <p:embed followColorScheme="full"/>
                </p:oleObj>
              </mc:Choice>
              <mc:Fallback>
                <p:oleObj name="Chart" r:id="rId4" imgW="8467656" imgH="3962233" progId="MSGraph.Chart.8">
                  <p:embed followColorScheme="full"/>
                  <p:pic>
                    <p:nvPicPr>
                      <p:cNvPr id="0" name=""/>
                      <p:cNvPicPr>
                        <a:picLocks noChangeAspect="1" noChangeArrowheads="1"/>
                      </p:cNvPicPr>
                      <p:nvPr/>
                    </p:nvPicPr>
                    <p:blipFill>
                      <a:blip r:embed="rId5"/>
                      <a:srcRect/>
                      <a:stretch>
                        <a:fillRect/>
                      </a:stretch>
                    </p:blipFill>
                    <p:spPr bwMode="gray">
                      <a:xfrm>
                        <a:off x="312738" y="2097088"/>
                        <a:ext cx="8520112"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1868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panose="020B0604020202020204" pitchFamily="34" charset="0"/>
              </a:rPr>
              <a:t>I.I.I. Poll: Ads Are Everywhere</a:t>
            </a:r>
          </a:p>
        </p:txBody>
      </p:sp>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BFEDBEB9-EAA3-410D-9C11-231481467538}" type="slidenum">
              <a:rPr lang="en-US" smtClean="0"/>
              <a:pPr>
                <a:defRPr/>
              </a:pPr>
              <a:t>21</a:t>
            </a:fld>
            <a:endParaRPr lang="en-US" smtClean="0"/>
          </a:p>
        </p:txBody>
      </p:sp>
      <p:sp>
        <p:nvSpPr>
          <p:cNvPr id="33798" name="Rectangle 3"/>
          <p:cNvSpPr>
            <a:spLocks noChangeArrowheads="1"/>
          </p:cNvSpPr>
          <p:nvPr/>
        </p:nvSpPr>
        <p:spPr bwMode="black">
          <a:xfrm>
            <a:off x="347663" y="1266825"/>
            <a:ext cx="853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Q. How long has it been since you have seen or heard an advertisement for auto insurance?</a:t>
            </a:r>
            <a:endParaRPr lang="en-US" altLang="en-US" sz="1600" b="1" baseline="30000">
              <a:solidFill>
                <a:srgbClr val="225A7A"/>
              </a:solidFill>
            </a:endParaRPr>
          </a:p>
        </p:txBody>
      </p:sp>
      <p:sp>
        <p:nvSpPr>
          <p:cNvPr id="33799"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a:p>
          <a:p>
            <a:pPr>
              <a:lnSpc>
                <a:spcPct val="85000"/>
              </a:lnSpc>
              <a:spcBef>
                <a:spcPct val="25000"/>
              </a:spcBef>
              <a:buClr>
                <a:schemeClr val="accent2"/>
              </a:buClr>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sp>
        <p:nvSpPr>
          <p:cNvPr id="2069509" name="Text Box 5"/>
          <p:cNvSpPr txBox="1">
            <a:spLocks noChangeArrowheads="1"/>
          </p:cNvSpPr>
          <p:nvPr/>
        </p:nvSpPr>
        <p:spPr bwMode="blackWhite">
          <a:xfrm>
            <a:off x="314325" y="5494338"/>
            <a:ext cx="8518525" cy="942975"/>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2000" b="1" dirty="0" smtClean="0">
                <a:solidFill>
                  <a:srgbClr val="FFFFFF"/>
                </a:solidFill>
              </a:rPr>
              <a:t>Insurers Are Spending More on Ads, and the Ads Are Effective, </a:t>
            </a:r>
            <a:r>
              <a:rPr lang="en-US" altLang="en-US" sz="2000" b="1" dirty="0">
                <a:solidFill>
                  <a:srgbClr val="FFFFFF"/>
                </a:solidFill>
              </a:rPr>
              <a:t>Including </a:t>
            </a:r>
            <a:r>
              <a:rPr lang="en-US" altLang="en-US" sz="2000" b="1" dirty="0" smtClean="0">
                <a:solidFill>
                  <a:srgbClr val="FFFFFF"/>
                </a:solidFill>
              </a:rPr>
              <a:t>Among Lowest-Income </a:t>
            </a:r>
            <a:r>
              <a:rPr lang="en-US" altLang="en-US" sz="2000" b="1" dirty="0">
                <a:solidFill>
                  <a:srgbClr val="FFFFFF"/>
                </a:solidFill>
              </a:rPr>
              <a:t>Americans.</a:t>
            </a:r>
          </a:p>
        </p:txBody>
      </p:sp>
      <p:graphicFrame>
        <p:nvGraphicFramePr>
          <p:cNvPr id="33801" name="Object 2"/>
          <p:cNvGraphicFramePr>
            <a:graphicFrameLocks noChangeAspect="1"/>
          </p:cNvGraphicFramePr>
          <p:nvPr/>
        </p:nvGraphicFramePr>
        <p:xfrm>
          <a:off x="312738" y="2097088"/>
          <a:ext cx="8520112" cy="3506787"/>
        </p:xfrm>
        <a:graphic>
          <a:graphicData uri="http://schemas.openxmlformats.org/presentationml/2006/ole">
            <mc:AlternateContent xmlns:mc="http://schemas.openxmlformats.org/markup-compatibility/2006">
              <mc:Choice xmlns:v="urn:schemas-microsoft-com:vml" Requires="v">
                <p:oleObj spid="_x0000_s29284387" name="Chart" r:id="rId4" imgW="8467656" imgH="3962233" progId="MSGraph.Chart.8">
                  <p:embed followColorScheme="full"/>
                </p:oleObj>
              </mc:Choice>
              <mc:Fallback>
                <p:oleObj name="Chart" r:id="rId4" imgW="8467656" imgH="3962233" progId="MSGraph.Chart.8">
                  <p:embed followColorScheme="full"/>
                  <p:pic>
                    <p:nvPicPr>
                      <p:cNvPr id="0" name=""/>
                      <p:cNvPicPr>
                        <a:picLocks noChangeAspect="1" noChangeArrowheads="1"/>
                      </p:cNvPicPr>
                      <p:nvPr/>
                    </p:nvPicPr>
                    <p:blipFill>
                      <a:blip r:embed="rId5"/>
                      <a:srcRect/>
                      <a:stretch>
                        <a:fillRect/>
                      </a:stretch>
                    </p:blipFill>
                    <p:spPr bwMode="gray">
                      <a:xfrm>
                        <a:off x="312738" y="2097088"/>
                        <a:ext cx="8520112"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9999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Autonomous Vehicles</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22</a:t>
            </a:fld>
            <a:endParaRPr lang="en-US" altLang="en-US" sz="900">
              <a:solidFill>
                <a:schemeClr val="bg1"/>
              </a:solidFill>
            </a:endParaRPr>
          </a:p>
        </p:txBody>
      </p:sp>
      <p:sp>
        <p:nvSpPr>
          <p:cNvPr id="5" name="Rectangle 7"/>
          <p:cNvSpPr>
            <a:spLocks noChangeArrowheads="1"/>
          </p:cNvSpPr>
          <p:nvPr/>
        </p:nvSpPr>
        <p:spPr bwMode="auto">
          <a:xfrm>
            <a:off x="325438" y="4203700"/>
            <a:ext cx="8020050" cy="5909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They’ll Change Insurance - Slowly</a:t>
            </a:r>
            <a:endParaRPr lang="en-US" sz="3600" b="1" i="1" dirty="0">
              <a:solidFill>
                <a:srgbClr val="225A7A"/>
              </a:solidFill>
            </a:endParaRPr>
          </a:p>
        </p:txBody>
      </p:sp>
    </p:spTree>
    <p:extLst>
      <p:ext uri="{BB962C8B-B14F-4D97-AF65-F5344CB8AC3E}">
        <p14:creationId xmlns:p14="http://schemas.microsoft.com/office/powerpoint/2010/main" val="5095966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pic>
        <p:nvPicPr>
          <p:cNvPr id="4" name="Picture 3"/>
          <p:cNvPicPr>
            <a:picLocks noChangeAspect="1"/>
          </p:cNvPicPr>
          <p:nvPr/>
        </p:nvPicPr>
        <p:blipFill>
          <a:blip r:embed="rId2"/>
          <a:stretch>
            <a:fillRect/>
          </a:stretch>
        </p:blipFill>
        <p:spPr>
          <a:xfrm>
            <a:off x="1438275" y="2887791"/>
            <a:ext cx="6248400" cy="3400425"/>
          </a:xfrm>
          <a:prstGeom prst="rect">
            <a:avLst/>
          </a:prstGeom>
        </p:spPr>
      </p:pic>
      <p:pic>
        <p:nvPicPr>
          <p:cNvPr id="5" name="Picture 4"/>
          <p:cNvPicPr>
            <a:picLocks noChangeAspect="1"/>
          </p:cNvPicPr>
          <p:nvPr/>
        </p:nvPicPr>
        <p:blipFill>
          <a:blip r:embed="rId3"/>
          <a:stretch>
            <a:fillRect/>
          </a:stretch>
        </p:blipFill>
        <p:spPr>
          <a:xfrm>
            <a:off x="1438275" y="1067700"/>
            <a:ext cx="6000750" cy="1905000"/>
          </a:xfrm>
          <a:prstGeom prst="rect">
            <a:avLst/>
          </a:prstGeom>
        </p:spPr>
      </p:pic>
      <p:sp>
        <p:nvSpPr>
          <p:cNvPr id="6" name="Rectangle 2"/>
          <p:cNvSpPr txBox="1">
            <a:spLocks noChangeArrowheads="1"/>
          </p:cNvSpPr>
          <p:nvPr/>
        </p:nvSpPr>
        <p:spPr bwMode="black">
          <a:xfrm>
            <a:off x="0" y="-123825"/>
            <a:ext cx="86868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When Computers Take the Wheel . . .</a:t>
            </a:r>
          </a:p>
        </p:txBody>
      </p:sp>
    </p:spTree>
    <p:extLst>
      <p:ext uri="{BB962C8B-B14F-4D97-AF65-F5344CB8AC3E}">
        <p14:creationId xmlns:p14="http://schemas.microsoft.com/office/powerpoint/2010/main" val="246998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1: Co-pilot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9273364"/>
              </p:ext>
            </p:extLst>
          </p:nvPr>
        </p:nvGraphicFramePr>
        <p:xfrm>
          <a:off x="495300" y="1647825"/>
          <a:ext cx="8153400" cy="2225040"/>
        </p:xfrm>
        <a:graphic>
          <a:graphicData uri="http://schemas.openxmlformats.org/drawingml/2006/table">
            <a:tbl>
              <a:tblPr firstRow="1" bandRow="1">
                <a:tableStyleId>{5C22544A-7EE6-4342-B048-85BDC9FD1C3A}</a:tableStyleId>
              </a:tblPr>
              <a:tblGrid>
                <a:gridCol w="3590668"/>
                <a:gridCol w="1491048"/>
                <a:gridCol w="1696995"/>
                <a:gridCol w="1374689"/>
              </a:tblGrid>
              <a:tr h="370840">
                <a:tc>
                  <a:txBody>
                    <a:bodyPr/>
                    <a:lstStyle/>
                    <a:p>
                      <a:r>
                        <a:rPr lang="en-US" dirty="0" smtClean="0">
                          <a:latin typeface="Arial" panose="020B0604020202020204" pitchFamily="34" charset="0"/>
                          <a:cs typeface="Arial" panose="020B0604020202020204" pitchFamily="34" charset="0"/>
                        </a:rPr>
                        <a:t>Crashes Avoided Per Year</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All</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Injury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Fatal</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Forward Collision Warning</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1,165,000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66,000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879</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Lane Departure Warning</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179,000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37,000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7,529</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Side Assist View (Blind Spots)</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395,000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20,000</a:t>
                      </a:r>
                      <a:endParaRPr lang="en-US" dirty="0">
                        <a:latin typeface="Arial" panose="020B0604020202020204" pitchFamily="34" charset="0"/>
                        <a:cs typeface="Arial" panose="020B0604020202020204" pitchFamily="34" charset="0"/>
                      </a:endParaRPr>
                    </a:p>
                  </a:txBody>
                  <a:tcPr/>
                </a:tc>
                <a:tc>
                  <a:txBody>
                    <a:bodyPr/>
                    <a:lstStyle/>
                    <a:p>
                      <a:pPr algn="r"/>
                      <a:r>
                        <a:rPr lang="en-US" dirty="0" smtClean="0">
                          <a:latin typeface="Arial" panose="020B0604020202020204" pitchFamily="34" charset="0"/>
                          <a:cs typeface="Arial" panose="020B0604020202020204" pitchFamily="34" charset="0"/>
                        </a:rPr>
                        <a:t>393</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Adaptive Headlights</a:t>
                      </a:r>
                      <a:endParaRPr lang="en-U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smtClean="0">
                          <a:latin typeface="Arial" panose="020B0604020202020204" pitchFamily="34" charset="0"/>
                          <a:cs typeface="Arial" panose="020B0604020202020204" pitchFamily="34" charset="0"/>
                        </a:rPr>
                        <a:t>142,000</a:t>
                      </a:r>
                      <a:endParaRPr lang="en-U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smtClean="0">
                          <a:latin typeface="Arial" panose="020B0604020202020204" pitchFamily="34" charset="0"/>
                          <a:cs typeface="Arial" panose="020B0604020202020204" pitchFamily="34" charset="0"/>
                        </a:rPr>
                        <a:t>29,000</a:t>
                      </a:r>
                      <a:endParaRPr lang="en-U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dirty="0" smtClean="0">
                          <a:latin typeface="Arial" panose="020B0604020202020204" pitchFamily="34" charset="0"/>
                          <a:cs typeface="Arial" panose="020B0604020202020204" pitchFamily="34" charset="0"/>
                        </a:rPr>
                        <a:t>2,484</a:t>
                      </a:r>
                      <a:endParaRPr lang="en-U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r>
                        <a:rPr lang="en-US" dirty="0" smtClean="0">
                          <a:latin typeface="Arial" panose="020B0604020202020204" pitchFamily="34" charset="0"/>
                          <a:cs typeface="Arial" panose="020B0604020202020204" pitchFamily="34" charset="0"/>
                        </a:rPr>
                        <a:t>Total Unique Crashes</a:t>
                      </a:r>
                      <a:endParaRPr lang="en-U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dirty="0" smtClean="0">
                          <a:latin typeface="Arial" panose="020B0604020202020204" pitchFamily="34" charset="0"/>
                          <a:cs typeface="Arial" panose="020B0604020202020204" pitchFamily="34" charset="0"/>
                        </a:rPr>
                        <a:t>1,866,000</a:t>
                      </a:r>
                      <a:endParaRPr lang="en-U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dirty="0" smtClean="0">
                          <a:latin typeface="Arial" panose="020B0604020202020204" pitchFamily="34" charset="0"/>
                          <a:cs typeface="Arial" panose="020B0604020202020204" pitchFamily="34" charset="0"/>
                        </a:rPr>
                        <a:t>149,000</a:t>
                      </a:r>
                      <a:endParaRPr lang="en-U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dirty="0" smtClean="0">
                          <a:latin typeface="Arial" panose="020B0604020202020204" pitchFamily="34" charset="0"/>
                          <a:cs typeface="Arial" panose="020B0604020202020204" pitchFamily="34" charset="0"/>
                        </a:rPr>
                        <a:t>10,238</a:t>
                      </a:r>
                      <a:endParaRPr lang="en-U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
        <p:nvSpPr>
          <p:cNvPr id="7" name="TextBox 6"/>
          <p:cNvSpPr txBox="1"/>
          <p:nvPr/>
        </p:nvSpPr>
        <p:spPr>
          <a:xfrm>
            <a:off x="502508" y="1202724"/>
            <a:ext cx="4456670" cy="461665"/>
          </a:xfrm>
          <a:prstGeom prst="rect">
            <a:avLst/>
          </a:prstGeom>
          <a:noFill/>
        </p:spPr>
        <p:txBody>
          <a:bodyPr wrap="square" rtlCol="0">
            <a:spAutoFit/>
          </a:bodyPr>
          <a:lstStyle/>
          <a:p>
            <a:r>
              <a:rPr lang="en-US" sz="2400" b="1" dirty="0" smtClean="0">
                <a:solidFill>
                  <a:schemeClr val="accent1"/>
                </a:solidFill>
              </a:rPr>
              <a:t>In Theory</a:t>
            </a:r>
            <a:endParaRPr lang="en-US" sz="2400" b="1" dirty="0">
              <a:solidFill>
                <a:schemeClr val="accent1"/>
              </a:solidFill>
            </a:endParaRPr>
          </a:p>
        </p:txBody>
      </p:sp>
      <p:sp>
        <p:nvSpPr>
          <p:cNvPr id="11" name="Rectangle 2"/>
          <p:cNvSpPr txBox="1">
            <a:spLocks noChangeArrowheads="1"/>
          </p:cNvSpPr>
          <p:nvPr/>
        </p:nvSpPr>
        <p:spPr bwMode="blackWhite">
          <a:xfrm>
            <a:off x="298450" y="5269920"/>
            <a:ext cx="8612414"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2400" kern="0" dirty="0" smtClean="0">
                <a:solidFill>
                  <a:schemeClr val="bg1"/>
                </a:solidFill>
                <a:latin typeface="Arial" panose="020B0604020202020204" pitchFamily="34" charset="0"/>
              </a:rPr>
              <a:t>Some of These Features Are Already on Vehicles. Others Are On Their Way Soon.</a:t>
            </a:r>
          </a:p>
        </p:txBody>
      </p:sp>
      <p:sp>
        <p:nvSpPr>
          <p:cNvPr id="12" name="Rectangle 3"/>
          <p:cNvSpPr>
            <a:spLocks noChangeArrowheads="1"/>
          </p:cNvSpPr>
          <p:nvPr/>
        </p:nvSpPr>
        <p:spPr bwMode="auto">
          <a:xfrm>
            <a:off x="-38869" y="6378518"/>
            <a:ext cx="8863781" cy="45550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Highway Loss Data Institute, Insurance Institute for Highway Safety, National Highway Traffic Safety Administration.</a:t>
            </a:r>
            <a:endParaRPr lang="en-US" sz="1100" dirty="0"/>
          </a:p>
        </p:txBody>
      </p:sp>
      <p:sp>
        <p:nvSpPr>
          <p:cNvPr id="13" name="Rectangular Callout 12"/>
          <p:cNvSpPr/>
          <p:nvPr/>
        </p:nvSpPr>
        <p:spPr>
          <a:xfrm>
            <a:off x="7430530" y="4226011"/>
            <a:ext cx="1394382" cy="576648"/>
          </a:xfrm>
          <a:prstGeom prst="wedgeRectCallout">
            <a:avLst>
              <a:gd name="adj1" fmla="val 2208"/>
              <a:gd name="adj2" fmla="val -110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30% of Fatalities</a:t>
            </a:r>
            <a:endParaRPr lang="en-US" b="1" dirty="0">
              <a:latin typeface="Arial" panose="020B0604020202020204" pitchFamily="34" charset="0"/>
              <a:cs typeface="Arial" panose="020B0604020202020204" pitchFamily="34" charset="0"/>
            </a:endParaRPr>
          </a:p>
        </p:txBody>
      </p:sp>
      <p:sp>
        <p:nvSpPr>
          <p:cNvPr id="14" name="Rectangular Callout 13"/>
          <p:cNvSpPr/>
          <p:nvPr/>
        </p:nvSpPr>
        <p:spPr>
          <a:xfrm>
            <a:off x="5885936" y="4226011"/>
            <a:ext cx="1394382" cy="576648"/>
          </a:xfrm>
          <a:prstGeom prst="wedgeRectCallout">
            <a:avLst>
              <a:gd name="adj1" fmla="val 2208"/>
              <a:gd name="adj2" fmla="val -1103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6% of Injuries</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502508" y="3995178"/>
            <a:ext cx="4456670" cy="1292662"/>
          </a:xfrm>
          <a:prstGeom prst="rect">
            <a:avLst/>
          </a:prstGeom>
          <a:noFill/>
        </p:spPr>
        <p:txBody>
          <a:bodyPr wrap="square" rtlCol="0">
            <a:spAutoFit/>
          </a:bodyPr>
          <a:lstStyle/>
          <a:p>
            <a:r>
              <a:rPr lang="en-US" sz="2400" b="1" dirty="0" smtClean="0">
                <a:solidFill>
                  <a:schemeClr val="accent1"/>
                </a:solidFill>
              </a:rPr>
              <a:t>In Practice</a:t>
            </a:r>
          </a:p>
          <a:p>
            <a:pPr marL="342900" indent="-342900">
              <a:buFontTx/>
              <a:buChar char="-"/>
            </a:pPr>
            <a:r>
              <a:rPr lang="en-US" dirty="0" smtClean="0"/>
              <a:t>Forward Collision Warning Working</a:t>
            </a:r>
          </a:p>
          <a:p>
            <a:pPr marL="342900" indent="-342900">
              <a:buFontTx/>
              <a:buChar char="-"/>
            </a:pPr>
            <a:r>
              <a:rPr lang="en-US" dirty="0" smtClean="0"/>
              <a:t>Adaptive Headlights Working</a:t>
            </a:r>
          </a:p>
          <a:p>
            <a:pPr marL="342900" indent="-342900">
              <a:buFontTx/>
              <a:buChar char="-"/>
            </a:pPr>
            <a:r>
              <a:rPr lang="en-US" dirty="0" smtClean="0"/>
              <a:t>Others: Benefits ‘Less Clear’</a:t>
            </a:r>
            <a:endParaRPr lang="en-US" dirty="0"/>
          </a:p>
        </p:txBody>
      </p:sp>
    </p:spTree>
    <p:extLst>
      <p:ext uri="{BB962C8B-B14F-4D97-AF65-F5344CB8AC3E}">
        <p14:creationId xmlns:p14="http://schemas.microsoft.com/office/powerpoint/2010/main" val="3642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Co-pilot</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25</a:t>
            </a:fld>
            <a:endParaRPr lang="en-US"/>
          </a:p>
        </p:txBody>
      </p:sp>
      <p:pic>
        <p:nvPicPr>
          <p:cNvPr id="5" name="Picture 4"/>
          <p:cNvPicPr>
            <a:picLocks noChangeAspect="1"/>
          </p:cNvPicPr>
          <p:nvPr/>
        </p:nvPicPr>
        <p:blipFill>
          <a:blip r:embed="rId2"/>
          <a:stretch>
            <a:fillRect/>
          </a:stretch>
        </p:blipFill>
        <p:spPr>
          <a:xfrm>
            <a:off x="298450" y="1194798"/>
            <a:ext cx="7486307" cy="5113197"/>
          </a:xfrm>
          <a:prstGeom prst="rect">
            <a:avLst/>
          </a:prstGeom>
        </p:spPr>
      </p:pic>
      <p:sp>
        <p:nvSpPr>
          <p:cNvPr id="6" name="Rectangle 3"/>
          <p:cNvSpPr>
            <a:spLocks noChangeArrowheads="1"/>
          </p:cNvSpPr>
          <p:nvPr/>
        </p:nvSpPr>
        <p:spPr bwMode="auto">
          <a:xfrm>
            <a:off x="-38869" y="6378518"/>
            <a:ext cx="8863781" cy="45550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Highway Loss Data Institute, Insurance Institute for Highway Safety.</a:t>
            </a:r>
            <a:endParaRPr lang="en-US" sz="1100" dirty="0"/>
          </a:p>
        </p:txBody>
      </p:sp>
      <p:sp>
        <p:nvSpPr>
          <p:cNvPr id="7" name="Rectangular Callout 6"/>
          <p:cNvSpPr/>
          <p:nvPr/>
        </p:nvSpPr>
        <p:spPr>
          <a:xfrm>
            <a:off x="7430530" y="3657599"/>
            <a:ext cx="1524000" cy="848498"/>
          </a:xfrm>
          <a:prstGeom prst="wedgeRectCallout">
            <a:avLst>
              <a:gd name="adj1" fmla="val -42116"/>
              <a:gd name="adj2" fmla="val 8770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Technology Emerges Slowly.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86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6225" y="1159229"/>
            <a:ext cx="7525007" cy="5289196"/>
          </a:xfrm>
          <a:prstGeom prst="rect">
            <a:avLst/>
          </a:prstGeom>
        </p:spPr>
      </p:pic>
      <p:sp>
        <p:nvSpPr>
          <p:cNvPr id="2" name="Title 1"/>
          <p:cNvSpPr>
            <a:spLocks noGrp="1"/>
          </p:cNvSpPr>
          <p:nvPr>
            <p:ph type="title"/>
          </p:nvPr>
        </p:nvSpPr>
        <p:spPr/>
        <p:txBody>
          <a:bodyPr/>
          <a:lstStyle/>
          <a:p>
            <a:r>
              <a:rPr lang="en-US" dirty="0" smtClean="0"/>
              <a:t>Step 1: Co-pilot</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
        <p:nvSpPr>
          <p:cNvPr id="6" name="Rectangle 3"/>
          <p:cNvSpPr>
            <a:spLocks noChangeArrowheads="1"/>
          </p:cNvSpPr>
          <p:nvPr/>
        </p:nvSpPr>
        <p:spPr bwMode="auto">
          <a:xfrm>
            <a:off x="-38869" y="6378518"/>
            <a:ext cx="8863781" cy="45550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Highway Loss Data Institute, Insurance Institute for Highway Safety.</a:t>
            </a:r>
            <a:endParaRPr lang="en-US" sz="1100" dirty="0"/>
          </a:p>
        </p:txBody>
      </p:sp>
      <p:sp>
        <p:nvSpPr>
          <p:cNvPr id="7" name="Rectangular Callout 6"/>
          <p:cNvSpPr/>
          <p:nvPr/>
        </p:nvSpPr>
        <p:spPr>
          <a:xfrm>
            <a:off x="6293708" y="1820561"/>
            <a:ext cx="2019364" cy="848498"/>
          </a:xfrm>
          <a:prstGeom prst="wedgeRectCallout">
            <a:avLst>
              <a:gd name="adj1" fmla="val -174697"/>
              <a:gd name="adj2" fmla="val 11974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20 Years With Mandate, Longer Without.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440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pic>
        <p:nvPicPr>
          <p:cNvPr id="4" name="Picture 3"/>
          <p:cNvPicPr>
            <a:picLocks noChangeAspect="1"/>
          </p:cNvPicPr>
          <p:nvPr/>
        </p:nvPicPr>
        <p:blipFill>
          <a:blip r:embed="rId2"/>
          <a:stretch>
            <a:fillRect/>
          </a:stretch>
        </p:blipFill>
        <p:spPr>
          <a:xfrm>
            <a:off x="152645" y="1219971"/>
            <a:ext cx="6578338" cy="4118147"/>
          </a:xfrm>
          <a:prstGeom prst="rect">
            <a:avLst/>
          </a:prstGeom>
        </p:spPr>
      </p:pic>
      <p:sp>
        <p:nvSpPr>
          <p:cNvPr id="6" name="Rectangle 2"/>
          <p:cNvSpPr txBox="1">
            <a:spLocks noChangeArrowheads="1"/>
          </p:cNvSpPr>
          <p:nvPr/>
        </p:nvSpPr>
        <p:spPr bwMode="black">
          <a:xfrm>
            <a:off x="0" y="-123825"/>
            <a:ext cx="86868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Step 2: The ‘Dream Vehicle’</a:t>
            </a:r>
          </a:p>
        </p:txBody>
      </p:sp>
      <p:sp>
        <p:nvSpPr>
          <p:cNvPr id="7" name="Rectangle 6"/>
          <p:cNvSpPr/>
          <p:nvPr/>
        </p:nvSpPr>
        <p:spPr>
          <a:xfrm>
            <a:off x="6820930" y="1219972"/>
            <a:ext cx="1944129" cy="7653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Delphi prototype “Roadrunner”</a:t>
            </a:r>
            <a:endParaRPr lang="en-US" sz="1600" b="1" dirty="0">
              <a:latin typeface="Arial" panose="020B0604020202020204" pitchFamily="34" charset="0"/>
              <a:cs typeface="Arial" panose="020B0604020202020204" pitchFamily="34" charset="0"/>
            </a:endParaRPr>
          </a:p>
        </p:txBody>
      </p:sp>
      <p:sp>
        <p:nvSpPr>
          <p:cNvPr id="8" name="Rectangle 7"/>
          <p:cNvSpPr/>
          <p:nvPr/>
        </p:nvSpPr>
        <p:spPr>
          <a:xfrm>
            <a:off x="6820930" y="2113777"/>
            <a:ext cx="1944129" cy="76534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SF to NYC in Nine Days (4/2015)</a:t>
            </a:r>
            <a:endParaRPr lang="en-US" sz="1600" b="1" dirty="0">
              <a:latin typeface="Arial" panose="020B0604020202020204" pitchFamily="34" charset="0"/>
              <a:cs typeface="Arial" panose="020B0604020202020204" pitchFamily="34" charset="0"/>
            </a:endParaRPr>
          </a:p>
        </p:txBody>
      </p:sp>
      <p:sp>
        <p:nvSpPr>
          <p:cNvPr id="9" name="Rectangle 8"/>
          <p:cNvSpPr/>
          <p:nvPr/>
        </p:nvSpPr>
        <p:spPr>
          <a:xfrm>
            <a:off x="6820930" y="3007582"/>
            <a:ext cx="1944129" cy="7653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3,400 Miles – All but 50 Autonomous</a:t>
            </a:r>
            <a:endParaRPr lang="en-US" sz="1600" b="1" dirty="0">
              <a:latin typeface="Arial" panose="020B0604020202020204" pitchFamily="34" charset="0"/>
              <a:cs typeface="Arial" panose="020B0604020202020204" pitchFamily="34" charset="0"/>
            </a:endParaRPr>
          </a:p>
        </p:txBody>
      </p:sp>
      <p:sp>
        <p:nvSpPr>
          <p:cNvPr id="10" name="Rectangle 9"/>
          <p:cNvSpPr/>
          <p:nvPr/>
        </p:nvSpPr>
        <p:spPr>
          <a:xfrm>
            <a:off x="6820930" y="3901387"/>
            <a:ext cx="1944129" cy="14367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Issues: ‘Unmarked Lanes, Heavy </a:t>
            </a:r>
            <a:r>
              <a:rPr lang="en-US" sz="1600" b="1" dirty="0" err="1" smtClean="0">
                <a:latin typeface="Arial" panose="020B0604020202020204" pitchFamily="34" charset="0"/>
                <a:cs typeface="Arial" panose="020B0604020202020204" pitchFamily="34" charset="0"/>
              </a:rPr>
              <a:t>Roadworks</a:t>
            </a:r>
            <a:r>
              <a:rPr lang="en-US" sz="1600" b="1" dirty="0" smtClean="0">
                <a:latin typeface="Arial" panose="020B0604020202020204" pitchFamily="34" charset="0"/>
                <a:cs typeface="Arial" panose="020B0604020202020204" pitchFamily="34" charset="0"/>
              </a:rPr>
              <a:t>,’ When Sun Was Low in Sky</a:t>
            </a:r>
            <a:endParaRPr lang="en-US" sz="1600" b="1" dirty="0">
              <a:latin typeface="Arial" panose="020B0604020202020204" pitchFamily="34" charset="0"/>
              <a:cs typeface="Arial" panose="020B0604020202020204" pitchFamily="34" charset="0"/>
            </a:endParaRPr>
          </a:p>
        </p:txBody>
      </p:sp>
      <p:sp>
        <p:nvSpPr>
          <p:cNvPr id="11" name="Rectangle 2"/>
          <p:cNvSpPr txBox="1">
            <a:spLocks noChangeArrowheads="1"/>
          </p:cNvSpPr>
          <p:nvPr/>
        </p:nvSpPr>
        <p:spPr bwMode="blackWhite">
          <a:xfrm>
            <a:off x="152645" y="5451152"/>
            <a:ext cx="8612414"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2400" kern="0" dirty="0" smtClean="0">
                <a:solidFill>
                  <a:schemeClr val="bg1"/>
                </a:solidFill>
                <a:latin typeface="Arial" panose="020B0604020202020204" pitchFamily="34" charset="0"/>
              </a:rPr>
              <a:t>These Are on the Drawing Boards of Almost All Automakers. But the Dream Vehicle Is a Long Ways Away.</a:t>
            </a:r>
          </a:p>
        </p:txBody>
      </p:sp>
    </p:spTree>
    <p:extLst>
      <p:ext uri="{BB962C8B-B14F-4D97-AF65-F5344CB8AC3E}">
        <p14:creationId xmlns:p14="http://schemas.microsoft.com/office/powerpoint/2010/main" val="36522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16" presetClass="entr" presetSubtype="37" fill="hold" grpId="0" nodeType="after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This Happen?</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0627857"/>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8911969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28</a:t>
            </a:fld>
            <a:endParaRPr lang="en-US"/>
          </a:p>
        </p:txBody>
      </p:sp>
      <p:sp>
        <p:nvSpPr>
          <p:cNvPr id="15" name="Rectangular Callout 14"/>
          <p:cNvSpPr/>
          <p:nvPr/>
        </p:nvSpPr>
        <p:spPr>
          <a:xfrm>
            <a:off x="927958" y="4087587"/>
            <a:ext cx="1219200" cy="436606"/>
          </a:xfrm>
          <a:prstGeom prst="wedgeRectCallout">
            <a:avLst>
              <a:gd name="adj1" fmla="val -14858"/>
              <a:gd name="adj2" fmla="val 25801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Expensive</a:t>
            </a:r>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a:off x="298450" y="6191250"/>
            <a:ext cx="7816850" cy="261610"/>
          </a:xfrm>
          <a:prstGeom prst="rect">
            <a:avLst/>
          </a:prstGeom>
          <a:noFill/>
        </p:spPr>
        <p:txBody>
          <a:bodyPr wrap="square" rtlCol="0">
            <a:spAutoFit/>
          </a:bodyPr>
          <a:lstStyle/>
          <a:p>
            <a:r>
              <a:rPr lang="en-US" sz="1100" dirty="0" smtClean="0"/>
              <a:t>SOURCE: </a:t>
            </a:r>
            <a:r>
              <a:rPr lang="en-US" sz="1100" i="1" dirty="0" smtClean="0"/>
              <a:t>Autonomous Vehicle Implementation Predictions</a:t>
            </a:r>
            <a:r>
              <a:rPr lang="en-US" sz="1100" dirty="0" smtClean="0"/>
              <a:t>, Victoria Transport Policy Institute, 2015.</a:t>
            </a:r>
            <a:endParaRPr lang="en-US" sz="1100" dirty="0"/>
          </a:p>
        </p:txBody>
      </p:sp>
      <p:sp>
        <p:nvSpPr>
          <p:cNvPr id="18" name="Rectangular Callout 17"/>
          <p:cNvSpPr/>
          <p:nvPr/>
        </p:nvSpPr>
        <p:spPr>
          <a:xfrm>
            <a:off x="1771417" y="3031187"/>
            <a:ext cx="1219200" cy="436606"/>
          </a:xfrm>
          <a:prstGeom prst="wedgeRectCallout">
            <a:avLst>
              <a:gd name="adj1" fmla="val -5205"/>
              <a:gd name="adj2" fmla="val 332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Moderate</a:t>
            </a:r>
            <a:endParaRPr lang="en-US" sz="1600" b="1" dirty="0">
              <a:latin typeface="Arial" panose="020B0604020202020204" pitchFamily="34" charset="0"/>
              <a:cs typeface="Arial" panose="020B0604020202020204" pitchFamily="34" charset="0"/>
            </a:endParaRPr>
          </a:p>
        </p:txBody>
      </p:sp>
      <p:sp>
        <p:nvSpPr>
          <p:cNvPr id="19" name="Rectangular Callout 18"/>
          <p:cNvSpPr/>
          <p:nvPr/>
        </p:nvSpPr>
        <p:spPr>
          <a:xfrm>
            <a:off x="2317665" y="2521293"/>
            <a:ext cx="1219200" cy="436606"/>
          </a:xfrm>
          <a:prstGeom prst="wedgeRectCallout">
            <a:avLst>
              <a:gd name="adj1" fmla="val 11875"/>
              <a:gd name="adj2" fmla="val 258018"/>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Minimal Price</a:t>
            </a:r>
            <a:endParaRPr lang="en-US" sz="1600" b="1" dirty="0">
              <a:latin typeface="Arial" panose="020B0604020202020204" pitchFamily="34" charset="0"/>
              <a:cs typeface="Arial" panose="020B0604020202020204" pitchFamily="34" charset="0"/>
            </a:endParaRPr>
          </a:p>
        </p:txBody>
      </p:sp>
      <p:sp>
        <p:nvSpPr>
          <p:cNvPr id="20" name="Rectangular Callout 19"/>
          <p:cNvSpPr/>
          <p:nvPr/>
        </p:nvSpPr>
        <p:spPr>
          <a:xfrm>
            <a:off x="3229232" y="1952368"/>
            <a:ext cx="1312568" cy="468162"/>
          </a:xfrm>
          <a:prstGeom prst="wedgeRectCallout">
            <a:avLst>
              <a:gd name="adj1" fmla="val 4272"/>
              <a:gd name="adj2" fmla="val 19373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Standard Equipment</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0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29</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Why Will It Take So Long?</a:t>
            </a:r>
          </a:p>
        </p:txBody>
      </p:sp>
      <p:graphicFrame>
        <p:nvGraphicFramePr>
          <p:cNvPr id="39938" name="Object 3"/>
          <p:cNvGraphicFramePr>
            <a:graphicFrameLocks noChangeAspect="1"/>
          </p:cNvGraphicFramePr>
          <p:nvPr>
            <p:extLst>
              <p:ext uri="{D42A27DB-BD31-4B8C-83A1-F6EECF244321}">
                <p14:modId xmlns:p14="http://schemas.microsoft.com/office/powerpoint/2010/main" val="2145075831"/>
              </p:ext>
            </p:extLst>
          </p:nvPr>
        </p:nvGraphicFramePr>
        <p:xfrm>
          <a:off x="0" y="1177271"/>
          <a:ext cx="8445500" cy="5016500"/>
        </p:xfrm>
        <a:graphic>
          <a:graphicData uri="http://schemas.openxmlformats.org/presentationml/2006/ole">
            <mc:AlternateContent xmlns:mc="http://schemas.openxmlformats.org/markup-compatibility/2006">
              <mc:Choice xmlns:v="urn:schemas-microsoft-com:vml" Requires="v">
                <p:oleObj spid="_x0000_s29262942" name="Chart" r:id="rId4" imgW="8544001" imgH="3524340" progId="MSGraph.Chart.8">
                  <p:embed followColorScheme="full"/>
                </p:oleObj>
              </mc:Choice>
              <mc:Fallback>
                <p:oleObj name="Chart" r:id="rId4" imgW="8544001" imgH="3524340" progId="MSGraph.Chart.8">
                  <p:embed followColorScheme="full"/>
                  <p:pic>
                    <p:nvPicPr>
                      <p:cNvPr id="0" name=""/>
                      <p:cNvPicPr>
                        <a:picLocks noChangeAspect="1" noChangeArrowheads="1"/>
                      </p:cNvPicPr>
                      <p:nvPr/>
                    </p:nvPicPr>
                    <p:blipFill>
                      <a:blip r:embed="rId5"/>
                      <a:srcRect/>
                      <a:stretch>
                        <a:fillRect/>
                      </a:stretch>
                    </p:blipFill>
                    <p:spPr bwMode="gray">
                      <a:xfrm>
                        <a:off x="0" y="1177271"/>
                        <a:ext cx="8445500" cy="5016500"/>
                      </a:xfrm>
                      <a:prstGeom prst="rect">
                        <a:avLst/>
                      </a:prstGeom>
                      <a:noFill/>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IHS Automotive June 2014;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175725" y="1203702"/>
            <a:ext cx="4066872" cy="492443"/>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
        <p:nvSpPr>
          <p:cNvPr id="14" name="Rectangle 2"/>
          <p:cNvSpPr txBox="1">
            <a:spLocks noChangeArrowheads="1"/>
          </p:cNvSpPr>
          <p:nvPr/>
        </p:nvSpPr>
        <p:spPr bwMode="blackWhite">
          <a:xfrm>
            <a:off x="179806" y="5451152"/>
            <a:ext cx="8612414"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2400" kern="0" dirty="0" smtClean="0">
                <a:solidFill>
                  <a:schemeClr val="bg1"/>
                </a:solidFill>
                <a:latin typeface="Arial" panose="020B0604020202020204" pitchFamily="34" charset="0"/>
              </a:rPr>
              <a:t>Recession Hangover – People Struggling to Afford Major Purchase; Cars Are Built Better, Last Longer.</a:t>
            </a:r>
          </a:p>
        </p:txBody>
      </p:sp>
    </p:spTree>
    <p:extLst>
      <p:ext uri="{BB962C8B-B14F-4D97-AF65-F5344CB8AC3E}">
        <p14:creationId xmlns:p14="http://schemas.microsoft.com/office/powerpoint/2010/main" val="252277974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Trends in Auto Usage</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3</a:t>
            </a:fld>
            <a:endParaRPr lang="en-US" altLang="en-US" sz="900">
              <a:solidFill>
                <a:schemeClr val="bg1"/>
              </a:solidFill>
            </a:endParaRPr>
          </a:p>
        </p:txBody>
      </p:sp>
      <p:sp>
        <p:nvSpPr>
          <p:cNvPr id="5" name="Rectangle 7"/>
          <p:cNvSpPr>
            <a:spLocks noChangeArrowheads="1"/>
          </p:cNvSpPr>
          <p:nvPr/>
        </p:nvSpPr>
        <p:spPr bwMode="auto">
          <a:xfrm>
            <a:off x="325438" y="4203700"/>
            <a:ext cx="80200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Shaking off the Recessionary Hangover</a:t>
            </a:r>
            <a:endParaRPr lang="en-US" sz="3600" b="1" i="1" dirty="0">
              <a:solidFill>
                <a:srgbClr val="225A7A"/>
              </a:solidFill>
            </a:endParaRPr>
          </a:p>
        </p:txBody>
      </p:sp>
    </p:spTree>
    <p:extLst>
      <p:ext uri="{BB962C8B-B14F-4D97-AF65-F5344CB8AC3E}">
        <p14:creationId xmlns:p14="http://schemas.microsoft.com/office/powerpoint/2010/main" val="3451021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30</a:t>
            </a:fld>
            <a:endParaRPr lang="en-US" smtClean="0"/>
          </a:p>
        </p:txBody>
      </p:sp>
      <p:sp>
        <p:nvSpPr>
          <p:cNvPr id="14342" name="Rectangle 2"/>
          <p:cNvSpPr>
            <a:spLocks noGrp="1" noChangeArrowheads="1"/>
          </p:cNvSpPr>
          <p:nvPr>
            <p:ph type="title"/>
          </p:nvPr>
        </p:nvSpPr>
        <p:spPr/>
        <p:txBody>
          <a:bodyPr/>
          <a:lstStyle/>
          <a:p>
            <a:r>
              <a:rPr lang="en-US" dirty="0" smtClean="0"/>
              <a:t>Why Will It Take So Long?</a:t>
            </a:r>
          </a:p>
        </p:txBody>
      </p:sp>
      <p:sp>
        <p:nvSpPr>
          <p:cNvPr id="14343" name="Rectangle 3"/>
          <p:cNvSpPr>
            <a:spLocks noChangeArrowheads="1"/>
          </p:cNvSpPr>
          <p:nvPr/>
        </p:nvSpPr>
        <p:spPr bwMode="black">
          <a:xfrm>
            <a:off x="347663" y="1266825"/>
            <a:ext cx="8534400"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Would You Be Willing to Ride in a Driverless Car?</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t>
            </a:r>
            <a:r>
              <a:rPr lang="en-US" sz="1100" dirty="0" smtClean="0"/>
              <a:t>annual </a:t>
            </a:r>
            <a:r>
              <a:rPr lang="en-US" sz="1100" i="1" dirty="0"/>
              <a:t>Pulse</a:t>
            </a:r>
            <a:r>
              <a:rPr lang="en-US" sz="1100" dirty="0"/>
              <a:t> </a:t>
            </a:r>
            <a:r>
              <a:rPr lang="en-US" sz="1100" dirty="0" smtClean="0"/>
              <a:t>Survey, June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Nearly Three Out of Five People Say They Would Not Ride in a Driverless Car.</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9269051" name="Chart" r:id="rId4" imgW="4457830" imgH="3790899" progId="MSGraph.Chart.8">
                  <p:embed followColorScheme="full"/>
                </p:oleObj>
              </mc:Choice>
              <mc:Fallback>
                <p:oleObj name="Chart" r:id="rId4" imgW="4457830" imgH="3790899"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18163" y="3939319"/>
            <a:ext cx="830262" cy="1938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Yes</a:t>
            </a:r>
            <a:endParaRPr lang="en-US" sz="1400" b="1" dirty="0"/>
          </a:p>
        </p:txBody>
      </p:sp>
      <p:sp>
        <p:nvSpPr>
          <p:cNvPr id="15" name="Text Box 8"/>
          <p:cNvSpPr txBox="1">
            <a:spLocks noChangeArrowheads="1"/>
          </p:cNvSpPr>
          <p:nvPr/>
        </p:nvSpPr>
        <p:spPr bwMode="auto">
          <a:xfrm>
            <a:off x="1675608" y="3767469"/>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No</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40487471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Enhanced Vehicle and Road Safety Have Made Driving Much Safer</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31</a:t>
            </a:fld>
            <a:endParaRPr lang="en-US" sz="1000" dirty="0">
              <a:solidFill>
                <a:srgbClr val="000000">
                  <a:lumMod val="75000"/>
                </a:srgbClr>
              </a:solidFill>
              <a:cs typeface="Arial" charset="0"/>
            </a:endParaRPr>
          </a:p>
        </p:txBody>
      </p:sp>
      <p:pic>
        <p:nvPicPr>
          <p:cNvPr id="25274370" name="Picture 2"/>
          <p:cNvPicPr>
            <a:picLocks noChangeAspect="1" noChangeArrowheads="1"/>
          </p:cNvPicPr>
          <p:nvPr/>
        </p:nvPicPr>
        <p:blipFill>
          <a:blip r:embed="rId3" cstate="print"/>
          <a:srcRect/>
          <a:stretch>
            <a:fillRect/>
          </a:stretch>
        </p:blipFill>
        <p:spPr bwMode="auto">
          <a:xfrm>
            <a:off x="176981" y="1226064"/>
            <a:ext cx="8642554" cy="5128496"/>
          </a:xfrm>
          <a:prstGeom prst="rect">
            <a:avLst/>
          </a:prstGeom>
          <a:noFill/>
          <a:ln w="9525">
            <a:noFill/>
            <a:miter lim="800000"/>
            <a:headEnd/>
            <a:tailEnd/>
          </a:ln>
        </p:spPr>
      </p:pic>
      <p:sp>
        <p:nvSpPr>
          <p:cNvPr id="10" name="AutoShape 7"/>
          <p:cNvSpPr>
            <a:spLocks noChangeArrowheads="1"/>
          </p:cNvSpPr>
          <p:nvPr/>
        </p:nvSpPr>
        <p:spPr bwMode="blackWhite">
          <a:xfrm>
            <a:off x="6238563" y="1430593"/>
            <a:ext cx="2625217" cy="836717"/>
          </a:xfrm>
          <a:prstGeom prst="wedgeRectCallout">
            <a:avLst>
              <a:gd name="adj1" fmla="val 718"/>
              <a:gd name="adj2" fmla="val 235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Crash deaths are down 40% since the early 1970s</a:t>
            </a:r>
            <a:endParaRPr lang="en-US" b="1" dirty="0">
              <a:solidFill>
                <a:srgbClr val="FFFFFF"/>
              </a:solidFill>
              <a:latin typeface="Arial" pitchFamily="34" charset="0"/>
              <a:cs typeface="Arial" pitchFamily="34" charset="0"/>
            </a:endParaRPr>
          </a:p>
        </p:txBody>
      </p:sp>
      <p:sp>
        <p:nvSpPr>
          <p:cNvPr id="15" name="Rectangle 3"/>
          <p:cNvSpPr>
            <a:spLocks noChangeArrowheads="1"/>
          </p:cNvSpPr>
          <p:nvPr/>
        </p:nvSpPr>
        <p:spPr bwMode="auto">
          <a:xfrm>
            <a:off x="-162229" y="6288613"/>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a:t>
            </a:r>
            <a:r>
              <a:rPr lang="en-US" sz="1000" dirty="0"/>
              <a:t>: </a:t>
            </a:r>
            <a:r>
              <a:rPr lang="en-US" sz="1000" dirty="0" smtClean="0"/>
              <a:t>National Highway Transportation Safety Administration as cited in Insurance Institute for Highway Safety presentation by Adrian Lund, Ph.D., </a:t>
            </a:r>
            <a:r>
              <a:rPr lang="en-US" sz="1000" i="1" dirty="0" smtClean="0"/>
              <a:t>Drivers and Driver Assistance Systems: How Well Do They Match?’,</a:t>
            </a:r>
            <a:r>
              <a:rPr lang="en-US" sz="1000" dirty="0" smtClean="0"/>
              <a:t> June 18, 2013; Insurance Information Institute.</a:t>
            </a:r>
            <a:endParaRPr lang="en-US" sz="1000" dirty="0"/>
          </a:p>
        </p:txBody>
      </p:sp>
      <p:sp>
        <p:nvSpPr>
          <p:cNvPr id="17" name="AutoShape 7"/>
          <p:cNvSpPr>
            <a:spLocks noChangeArrowheads="1"/>
          </p:cNvSpPr>
          <p:nvPr/>
        </p:nvSpPr>
        <p:spPr bwMode="blackWhite">
          <a:xfrm>
            <a:off x="2880846" y="4694903"/>
            <a:ext cx="2625217" cy="1028446"/>
          </a:xfrm>
          <a:prstGeom prst="wedgeRectCallout">
            <a:avLst>
              <a:gd name="adj1" fmla="val 4089"/>
              <a:gd name="adj2" fmla="val -1030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Fatal crash rates have fallen by 85% over the past 60 years</a:t>
            </a:r>
            <a:endParaRPr lang="en-US" b="1" dirty="0">
              <a:solidFill>
                <a:srgbClr val="FFFFFF"/>
              </a:solidFill>
              <a:latin typeface="Arial" pitchFamily="34" charset="0"/>
              <a:cs typeface="Arial" pitchFamily="34" charset="0"/>
            </a:endParaRPr>
          </a:p>
        </p:txBody>
      </p:sp>
      <p:sp>
        <p:nvSpPr>
          <p:cNvPr id="8" name="Rectangle 3"/>
          <p:cNvSpPr>
            <a:spLocks noChangeArrowheads="1"/>
          </p:cNvSpPr>
          <p:nvPr/>
        </p:nvSpPr>
        <p:spPr bwMode="black">
          <a:xfrm>
            <a:off x="236283" y="1098814"/>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Motor Vehicle Crash Deaths and Crash Death Rate, 1950-2012</a:t>
            </a:r>
            <a:endParaRPr lang="en-US" sz="2000" b="1" dirty="0">
              <a:solidFill>
                <a:srgbClr val="225A7A"/>
              </a:solidFill>
            </a:endParaRPr>
          </a:p>
        </p:txBody>
      </p:sp>
    </p:spTree>
    <p:extLst>
      <p:ext uri="{BB962C8B-B14F-4D97-AF65-F5344CB8AC3E}">
        <p14:creationId xmlns:p14="http://schemas.microsoft.com/office/powerpoint/2010/main" val="1061654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32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Fatalities per Hundred </a:t>
            </a:r>
            <a:br>
              <a:rPr lang="en-US" dirty="0" smtClean="0"/>
            </a:br>
            <a:r>
              <a:rPr lang="en-US" dirty="0" smtClean="0"/>
              <a:t>Million Miles Driven</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167325552"/>
              </p:ext>
            </p:extLst>
          </p:nvPr>
        </p:nvGraphicFramePr>
        <p:xfrm>
          <a:off x="0" y="935638"/>
          <a:ext cx="9144000" cy="4749800"/>
        </p:xfrm>
        <a:graphic>
          <a:graphicData uri="http://schemas.openxmlformats.org/presentationml/2006/ole">
            <mc:AlternateContent xmlns:mc="http://schemas.openxmlformats.org/markup-compatibility/2006">
              <mc:Choice xmlns:v="urn:schemas-microsoft-com:vml" Requires="v">
                <p:oleObj spid="_x0000_s29264988" name="Chart" r:id="rId4" imgW="8820230" imgH="4581538" progId="MSGraph.Chart.8">
                  <p:embed followColorScheme="full"/>
                </p:oleObj>
              </mc:Choice>
              <mc:Fallback>
                <p:oleObj name="Chart" r:id="rId4" imgW="8820230" imgH="4581538" progId="MSGraph.Chart.8">
                  <p:embed followColorScheme="full"/>
                  <p:pic>
                    <p:nvPicPr>
                      <p:cNvPr id="0" name=""/>
                      <p:cNvPicPr>
                        <a:picLocks noChangeAspect="1" noChangeArrowheads="1"/>
                      </p:cNvPicPr>
                      <p:nvPr/>
                    </p:nvPicPr>
                    <p:blipFill>
                      <a:blip r:embed="rId5"/>
                      <a:srcRect/>
                      <a:stretch>
                        <a:fillRect/>
                      </a:stretch>
                    </p:blipFill>
                    <p:spPr bwMode="auto">
                      <a:xfrm>
                        <a:off x="0" y="935638"/>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National Highway Traffic Safety Administration.</a:t>
            </a:r>
            <a:r>
              <a:rPr lang="en-US" sz="1100" dirty="0"/>
              <a:t>		</a:t>
            </a:r>
          </a:p>
        </p:txBody>
      </p:sp>
      <p:sp>
        <p:nvSpPr>
          <p:cNvPr id="2" name="Rectangular Callout 1"/>
          <p:cNvSpPr/>
          <p:nvPr/>
        </p:nvSpPr>
        <p:spPr>
          <a:xfrm>
            <a:off x="4950940" y="1218707"/>
            <a:ext cx="3237470" cy="571886"/>
          </a:xfrm>
          <a:prstGeom prst="wedgeRectCallout">
            <a:avLst>
              <a:gd name="adj1" fmla="val 59066"/>
              <a:gd name="adj2" fmla="val 199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latin typeface="Arial" panose="020B0604020202020204" pitchFamily="34" charset="0"/>
                <a:cs typeface="Arial" panose="020B0604020202020204" pitchFamily="34" charset="0"/>
              </a:rPr>
              <a:t>32,719 Traffic Deaths in 2013, 2.1% Less Than 2012.</a:t>
            </a:r>
            <a:endParaRPr lang="en-US" b="1" dirty="0">
              <a:solidFill>
                <a:schemeClr val="bg1"/>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blackWhite">
          <a:xfrm>
            <a:off x="152645" y="5451152"/>
            <a:ext cx="8612414" cy="10922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2400" kern="0" dirty="0" smtClean="0">
                <a:solidFill>
                  <a:schemeClr val="bg1"/>
                </a:solidFill>
                <a:latin typeface="Arial" panose="020B0604020202020204" pitchFamily="34" charset="0"/>
              </a:rPr>
              <a:t>Auto Fatality/Injury Rates Have Been Falling for Decades.</a:t>
            </a:r>
          </a:p>
        </p:txBody>
      </p:sp>
    </p:spTree>
    <p:extLst>
      <p:ext uri="{BB962C8B-B14F-4D97-AF65-F5344CB8AC3E}">
        <p14:creationId xmlns:p14="http://schemas.microsoft.com/office/powerpoint/2010/main" val="505991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33</a:t>
            </a:fld>
            <a:endParaRPr lang="en-US" smtClean="0"/>
          </a:p>
        </p:txBody>
      </p:sp>
      <p:sp>
        <p:nvSpPr>
          <p:cNvPr id="12294" name="Rectangle 2"/>
          <p:cNvSpPr>
            <a:spLocks noGrp="1" noChangeArrowheads="1"/>
          </p:cNvSpPr>
          <p:nvPr>
            <p:ph type="title"/>
          </p:nvPr>
        </p:nvSpPr>
        <p:spPr/>
        <p:txBody>
          <a:bodyPr/>
          <a:lstStyle/>
          <a:p>
            <a:r>
              <a:rPr lang="en-US" sz="2600" dirty="0" smtClean="0"/>
              <a:t>But Auto Insurance Expenditures Rise</a:t>
            </a:r>
          </a:p>
        </p:txBody>
      </p:sp>
      <p:graphicFrame>
        <p:nvGraphicFramePr>
          <p:cNvPr id="12290" name="Object 3"/>
          <p:cNvGraphicFramePr>
            <a:graphicFrameLocks/>
          </p:cNvGraphicFramePr>
          <p:nvPr>
            <p:extLst>
              <p:ext uri="{D42A27DB-BD31-4B8C-83A1-F6EECF244321}">
                <p14:modId xmlns:p14="http://schemas.microsoft.com/office/powerpoint/2010/main" val="3328413628"/>
              </p:ext>
            </p:extLst>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9272104" name="Chart" r:id="rId4" imgW="8610629" imgH="3991078" progId="MSGraph.Chart.8">
                  <p:embed followColorScheme="full"/>
                </p:oleObj>
              </mc:Choice>
              <mc:Fallback>
                <p:oleObj name="Chart" r:id="rId4" imgW="8610629" imgH="3991078" progId="MSGraph.Chart.8">
                  <p:embed followColorScheme="full"/>
                  <p:pic>
                    <p:nvPicPr>
                      <p:cNvPr id="0" name=""/>
                      <p:cNvPicPr>
                        <a:picLocks noChangeArrowheads="1"/>
                      </p:cNvPicPr>
                      <p:nvPr/>
                    </p:nvPicPr>
                    <p:blipFill>
                      <a:blip r:embed="rId5"/>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If Cars Are Safer, Why Are Insurance Costs Rising?</a:t>
            </a:r>
            <a:endParaRPr lang="en-US" b="1" dirty="0">
              <a:solidFill>
                <a:srgbClr val="FFFFFF"/>
              </a:solidFill>
            </a:endParaRPr>
          </a:p>
        </p:txBody>
      </p:sp>
      <p:sp>
        <p:nvSpPr>
          <p:cNvPr id="12296" name="Rectangle 5"/>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2013-2014 </a:t>
            </a:r>
            <a:r>
              <a:rPr lang="en-US" sz="1100" dirty="0"/>
              <a:t>based on </a:t>
            </a:r>
            <a:r>
              <a:rPr lang="en-US" sz="1100" dirty="0" smtClean="0"/>
              <a:t>Motor Insurance CPI.</a:t>
            </a:r>
            <a:endParaRPr lang="en-US" sz="1100" dirty="0"/>
          </a:p>
        </p:txBody>
      </p:sp>
      <p:sp>
        <p:nvSpPr>
          <p:cNvPr id="9" name="AutoShape 13"/>
          <p:cNvSpPr>
            <a:spLocks noChangeArrowheads="1"/>
          </p:cNvSpPr>
          <p:nvPr/>
        </p:nvSpPr>
        <p:spPr bwMode="blackWhite">
          <a:xfrm>
            <a:off x="5115697" y="1304925"/>
            <a:ext cx="3396478" cy="631825"/>
          </a:xfrm>
          <a:prstGeom prst="wedgeRectCallout">
            <a:avLst>
              <a:gd name="adj1" fmla="val 44598"/>
              <a:gd name="adj2" fmla="val 793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For Past 20 Years, Expenditures Rising About 1.5% Annually</a:t>
            </a:r>
            <a:endParaRPr lang="en-US" sz="1400" b="1" dirty="0">
              <a:solidFill>
                <a:schemeClr val="bg1"/>
              </a:solidFill>
            </a:endParaRPr>
          </a:p>
        </p:txBody>
      </p:sp>
    </p:spTree>
    <p:extLst>
      <p:ext uri="{BB962C8B-B14F-4D97-AF65-F5344CB8AC3E}">
        <p14:creationId xmlns:p14="http://schemas.microsoft.com/office/powerpoint/2010/main" val="519235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36740"/>
                                        </p:tgtEl>
                                        <p:attrNameLst>
                                          <p:attrName>style.visibility</p:attrName>
                                        </p:attrNameLst>
                                      </p:cBhvr>
                                      <p:to>
                                        <p:strVal val="visible"/>
                                      </p:to>
                                    </p:set>
                                    <p:anim calcmode="lin" valueType="num">
                                      <p:cBhvr>
                                        <p:cTn id="17" dur="500" fill="hold"/>
                                        <p:tgtEl>
                                          <p:spTgt spid="2036740"/>
                                        </p:tgtEl>
                                        <p:attrNameLst>
                                          <p:attrName>ppt_w</p:attrName>
                                        </p:attrNameLst>
                                      </p:cBhvr>
                                      <p:tavLst>
                                        <p:tav tm="0">
                                          <p:val>
                                            <p:fltVal val="0"/>
                                          </p:val>
                                        </p:tav>
                                        <p:tav tm="100000">
                                          <p:val>
                                            <p:strVal val="#ppt_w"/>
                                          </p:val>
                                        </p:tav>
                                      </p:tavLst>
                                    </p:anim>
                                    <p:anim calcmode="lin" valueType="num">
                                      <p:cBhvr>
                                        <p:cTn id="18"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Insurance: Frequency vs. Severity</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12210321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401973193"/>
              </p:ext>
            </p:extLst>
          </p:nvPr>
        </p:nvGraphicFramePr>
        <p:xfrm>
          <a:off x="4562475" y="1678284"/>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pPr>
                <a:defRPr/>
              </a:pPr>
              <a:t>34</a:t>
            </a:fld>
            <a:endParaRPr lang="en-US"/>
          </a:p>
        </p:txBody>
      </p:sp>
      <p:sp>
        <p:nvSpPr>
          <p:cNvPr id="13" name="TextBox 12"/>
          <p:cNvSpPr txBox="1"/>
          <p:nvPr/>
        </p:nvSpPr>
        <p:spPr>
          <a:xfrm>
            <a:off x="521293" y="6204247"/>
            <a:ext cx="7178082" cy="246221"/>
          </a:xfrm>
          <a:prstGeom prst="rect">
            <a:avLst/>
          </a:prstGeom>
          <a:noFill/>
        </p:spPr>
        <p:txBody>
          <a:bodyPr wrap="square" rtlCol="0">
            <a:spAutoFit/>
          </a:bodyPr>
          <a:lstStyle/>
          <a:p>
            <a:r>
              <a:rPr lang="en-US" sz="1000" dirty="0" smtClean="0"/>
              <a:t>Sources: Insurance Institute for Highway Safety, Insurance Services Office, Insurance Information Institute.</a:t>
            </a:r>
            <a:endParaRPr lang="en-US" sz="1000" dirty="0"/>
          </a:p>
        </p:txBody>
      </p:sp>
      <p:sp>
        <p:nvSpPr>
          <p:cNvPr id="3" name="Rectangular Callout 2"/>
          <p:cNvSpPr/>
          <p:nvPr/>
        </p:nvSpPr>
        <p:spPr>
          <a:xfrm>
            <a:off x="1845276" y="2726724"/>
            <a:ext cx="1202724" cy="271848"/>
          </a:xfrm>
          <a:prstGeom prst="wedgeRectCallout">
            <a:avLst>
              <a:gd name="adj1" fmla="val -13984"/>
              <a:gd name="adj2" fmla="val 368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Down 55%!</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Claims Have Grown Faster Than Inflation for 50 Years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0628060"/>
              </p:ext>
            </p:extLst>
          </p:nvPr>
        </p:nvGraphicFramePr>
        <p:xfrm>
          <a:off x="495300" y="1647825"/>
          <a:ext cx="8153400" cy="467059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35</a:t>
            </a:fld>
            <a:endParaRPr lang="en-US"/>
          </a:p>
        </p:txBody>
      </p:sp>
      <p:sp>
        <p:nvSpPr>
          <p:cNvPr id="9" name="TextBox 8"/>
          <p:cNvSpPr txBox="1"/>
          <p:nvPr/>
        </p:nvSpPr>
        <p:spPr>
          <a:xfrm>
            <a:off x="298450" y="1230594"/>
            <a:ext cx="3530066" cy="338554"/>
          </a:xfrm>
          <a:prstGeom prst="rect">
            <a:avLst/>
          </a:prstGeom>
          <a:noFill/>
        </p:spPr>
        <p:txBody>
          <a:bodyPr wrap="square" rtlCol="0">
            <a:spAutoFit/>
          </a:bodyPr>
          <a:lstStyle/>
          <a:p>
            <a:r>
              <a:rPr lang="en-US" sz="1600" b="1" dirty="0" smtClean="0">
                <a:solidFill>
                  <a:schemeClr val="accent1"/>
                </a:solidFill>
              </a:rPr>
              <a:t>Percentage Change, 1963-2013</a:t>
            </a:r>
            <a:endParaRPr lang="en-US" sz="1600" b="1" dirty="0">
              <a:solidFill>
                <a:schemeClr val="accent1"/>
              </a:solidFill>
            </a:endParaRPr>
          </a:p>
        </p:txBody>
      </p:sp>
    </p:spTree>
    <p:extLst>
      <p:ext uri="{BB962C8B-B14F-4D97-AF65-F5344CB8AC3E}">
        <p14:creationId xmlns:p14="http://schemas.microsoft.com/office/powerpoint/2010/main" val="161292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36</a:t>
            </a:fld>
            <a:endParaRPr lang="en-US" smtClean="0"/>
          </a:p>
        </p:txBody>
      </p:sp>
      <p:sp>
        <p:nvSpPr>
          <p:cNvPr id="14342" name="Rectangle 2"/>
          <p:cNvSpPr>
            <a:spLocks noGrp="1" noChangeArrowheads="1"/>
          </p:cNvSpPr>
          <p:nvPr>
            <p:ph type="title"/>
          </p:nvPr>
        </p:nvSpPr>
        <p:spPr/>
        <p:txBody>
          <a:bodyPr/>
          <a:lstStyle/>
          <a:p>
            <a:r>
              <a:rPr lang="en-US" dirty="0" smtClean="0"/>
              <a:t>I.I.I. Poll: Who Is Responsible?</a:t>
            </a:r>
          </a:p>
        </p:txBody>
      </p:sp>
      <p:sp>
        <p:nvSpPr>
          <p:cNvPr id="14343" name="Rectangle 3"/>
          <p:cNvSpPr>
            <a:spLocks noChangeArrowheads="1"/>
          </p:cNvSpPr>
          <p:nvPr/>
        </p:nvSpPr>
        <p:spPr bwMode="black">
          <a:xfrm>
            <a:off x="347663" y="1266825"/>
            <a:ext cx="8534400"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Who should be responsible if an accident occurred involving a driverless car?</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Half of Respondents Think a Driverless Car’s Manufacturer Should Bear Responsibility in Case of an Accident.</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9267029" name="Chart" r:id="rId4" imgW="4457830" imgH="3790899" progId="MSGraph.Chart.8">
                  <p:embed followColorScheme="full"/>
                </p:oleObj>
              </mc:Choice>
              <mc:Fallback>
                <p:oleObj name="Chart" r:id="rId4" imgW="4457830" imgH="3790899"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762346" y="3781557"/>
            <a:ext cx="1062358"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Car’s Manufacturer</a:t>
            </a:r>
            <a:endParaRPr lang="en-US" sz="1400" b="1" dirty="0"/>
          </a:p>
        </p:txBody>
      </p:sp>
      <p:sp>
        <p:nvSpPr>
          <p:cNvPr id="15" name="Text Box 8"/>
          <p:cNvSpPr txBox="1">
            <a:spLocks noChangeArrowheads="1"/>
          </p:cNvSpPr>
          <p:nvPr/>
        </p:nvSpPr>
        <p:spPr bwMode="auto">
          <a:xfrm>
            <a:off x="1973657" y="416641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Car’s Owner</a:t>
            </a:r>
            <a:endParaRPr lang="en-US" sz="1400" b="1" dirty="0"/>
          </a:p>
        </p:txBody>
      </p:sp>
      <p:sp>
        <p:nvSpPr>
          <p:cNvPr id="13" name="Text Box 8"/>
          <p:cNvSpPr txBox="1">
            <a:spLocks noChangeArrowheads="1"/>
          </p:cNvSpPr>
          <p:nvPr/>
        </p:nvSpPr>
        <p:spPr bwMode="auto">
          <a:xfrm>
            <a:off x="3530991" y="2172507"/>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4" name="Text Box 8"/>
          <p:cNvSpPr txBox="1">
            <a:spLocks noChangeArrowheads="1"/>
          </p:cNvSpPr>
          <p:nvPr/>
        </p:nvSpPr>
        <p:spPr bwMode="auto">
          <a:xfrm>
            <a:off x="2243137" y="2436872"/>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Car’s Occupant</a:t>
            </a:r>
            <a:endParaRPr lang="en-US" sz="1400" b="1" dirty="0"/>
          </a:p>
        </p:txBody>
      </p:sp>
      <p:sp>
        <p:nvSpPr>
          <p:cNvPr id="16" name="Text Box 8"/>
          <p:cNvSpPr txBox="1">
            <a:spLocks noChangeArrowheads="1"/>
          </p:cNvSpPr>
          <p:nvPr/>
        </p:nvSpPr>
        <p:spPr bwMode="auto">
          <a:xfrm>
            <a:off x="1895791" y="3019782"/>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Car’s Insurer</a:t>
            </a:r>
            <a:endParaRPr lang="en-US" sz="1400" b="1" dirty="0"/>
          </a:p>
        </p:txBody>
      </p:sp>
    </p:spTree>
    <p:extLst>
      <p:ext uri="{BB962C8B-B14F-4D97-AF65-F5344CB8AC3E}">
        <p14:creationId xmlns:p14="http://schemas.microsoft.com/office/powerpoint/2010/main" val="3564204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37</a:t>
            </a:fld>
            <a:endParaRPr lang="en-US" smtClean="0"/>
          </a:p>
        </p:txBody>
      </p:sp>
      <p:sp>
        <p:nvSpPr>
          <p:cNvPr id="14342" name="Rectangle 2"/>
          <p:cNvSpPr>
            <a:spLocks noGrp="1" noChangeArrowheads="1"/>
          </p:cNvSpPr>
          <p:nvPr>
            <p:ph type="title"/>
          </p:nvPr>
        </p:nvSpPr>
        <p:spPr/>
        <p:txBody>
          <a:bodyPr/>
          <a:lstStyle/>
          <a:p>
            <a:r>
              <a:rPr lang="en-US" dirty="0" smtClean="0"/>
              <a:t>I.I.I. Poll: Who Is Responsible?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Would you be willing to pay more for your car to cover the manufacturer’s liability in case of an accident?</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Only a Quarter of Americans Would Be Willing to Pay More for a Driverless Car to Cover the Manufacturer’s Liability in Case of an Accident.</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9268053" name="Chart" r:id="rId4" imgW="4457830" imgH="3790899" progId="MSGraph.Chart.8">
                  <p:embed followColorScheme="full"/>
                </p:oleObj>
              </mc:Choice>
              <mc:Fallback>
                <p:oleObj name="Chart" r:id="rId4" imgW="4457830" imgH="3790899"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557044" y="3327146"/>
            <a:ext cx="830262" cy="193899"/>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Yes</a:t>
            </a:r>
            <a:endParaRPr lang="en-US" sz="1400" b="1" dirty="0"/>
          </a:p>
        </p:txBody>
      </p:sp>
      <p:sp>
        <p:nvSpPr>
          <p:cNvPr id="15" name="Text Box 8"/>
          <p:cNvSpPr txBox="1">
            <a:spLocks noChangeArrowheads="1"/>
          </p:cNvSpPr>
          <p:nvPr/>
        </p:nvSpPr>
        <p:spPr bwMode="auto">
          <a:xfrm>
            <a:off x="1675608" y="3767469"/>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No</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1694680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the Car of the Future</a:t>
            </a:r>
            <a:endParaRPr lang="en-US" dirty="0"/>
          </a:p>
        </p:txBody>
      </p:sp>
      <p:sp>
        <p:nvSpPr>
          <p:cNvPr id="5" name="Content Placeholder 4"/>
          <p:cNvSpPr>
            <a:spLocks noGrp="1"/>
          </p:cNvSpPr>
          <p:nvPr>
            <p:ph idx="1"/>
          </p:nvPr>
        </p:nvSpPr>
        <p:spPr/>
        <p:txBody>
          <a:bodyPr/>
          <a:lstStyle/>
          <a:p>
            <a:r>
              <a:rPr lang="en-US" dirty="0" smtClean="0"/>
              <a:t>Technology Has Been Making Cars Safer for Decades.</a:t>
            </a:r>
          </a:p>
          <a:p>
            <a:r>
              <a:rPr lang="en-US" dirty="0"/>
              <a:t>It takes a Long Time for Technology to Penetrate the </a:t>
            </a:r>
            <a:r>
              <a:rPr lang="en-US" dirty="0" smtClean="0"/>
              <a:t>Marketplace.</a:t>
            </a:r>
            <a:endParaRPr lang="en-US" dirty="0"/>
          </a:p>
          <a:p>
            <a:r>
              <a:rPr lang="en-US" dirty="0" smtClean="0"/>
              <a:t>The Size of Claims Has Grown Faster Than the Frequency of Claims Has Shrunk.</a:t>
            </a:r>
          </a:p>
          <a:p>
            <a:r>
              <a:rPr lang="en-US" dirty="0" smtClean="0"/>
              <a:t>Auto Insurers Should Be Up to the Challenge.</a:t>
            </a:r>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38</a:t>
            </a:fld>
            <a:endParaRPr lang="en-US"/>
          </a:p>
        </p:txBody>
      </p:sp>
    </p:spTree>
    <p:extLst>
      <p:ext uri="{BB962C8B-B14F-4D97-AF65-F5344CB8AC3E}">
        <p14:creationId xmlns:p14="http://schemas.microsoft.com/office/powerpoint/2010/main" val="299458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4201"/>
                            </p:stCondLst>
                            <p:childTnLst>
                              <p:par>
                                <p:cTn id="8" presetID="1" presetClass="entr" presetSubtype="0" fill="hold" grpId="0"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9602"/>
                            </p:stCondLst>
                            <p:childTnLst>
                              <p:par>
                                <p:cTn id="11" presetID="1" presetClass="entr" presetSubtype="0" fill="hold" grpId="0"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15803"/>
                            </p:stCondLst>
                            <p:childTnLst>
                              <p:par>
                                <p:cTn id="14" presetID="1" presetClass="entr" presetSubtype="0" fill="hold" grpId="0"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spTree>
    <p:extLst>
      <p:ext uri="{BB962C8B-B14F-4D97-AF65-F5344CB8AC3E}">
        <p14:creationId xmlns:p14="http://schemas.microsoft.com/office/powerpoint/2010/main" val="13561083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2955615493"/>
              </p:ext>
            </p:extLst>
          </p:nvPr>
        </p:nvGraphicFramePr>
        <p:xfrm>
          <a:off x="233363" y="1352612"/>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4</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2014-2015</a:t>
            </a:r>
          </a:p>
        </p:txBody>
      </p:sp>
      <p:sp>
        <p:nvSpPr>
          <p:cNvPr id="25607" name="Rectangle 3"/>
          <p:cNvSpPr>
            <a:spLocks noChangeArrowheads="1"/>
          </p:cNvSpPr>
          <p:nvPr/>
        </p:nvSpPr>
        <p:spPr bwMode="auto">
          <a:xfrm>
            <a:off x="85725" y="6282116"/>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Weekly U.S. All Grades All Formulations Retail Gasoline Prices</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(http://www.eia.gov/petroleum/gasdiesel/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583902"/>
            <a:ext cx="8405812" cy="60316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Over the Course of the Second Half of the 2014 Calendar Year,</a:t>
            </a:r>
            <a:br>
              <a:rPr lang="en-US" altLang="en-US" sz="1800" b="1" dirty="0" smtClean="0">
                <a:solidFill>
                  <a:srgbClr val="FFFFFF"/>
                </a:solidFill>
                <a:cs typeface="Arial" charset="0"/>
              </a:rPr>
            </a:br>
            <a:r>
              <a:rPr lang="en-US" altLang="en-US" sz="1800" b="1" dirty="0" smtClean="0">
                <a:solidFill>
                  <a:srgbClr val="FFFFFF"/>
                </a:solidFill>
                <a:cs typeface="Arial" charset="0"/>
              </a:rPr>
              <a:t>Gas </a:t>
            </a:r>
            <a:r>
              <a:rPr lang="en-US" altLang="en-US" sz="1800" b="1" dirty="0">
                <a:solidFill>
                  <a:srgbClr val="FFFFFF"/>
                </a:solidFill>
              </a:rPr>
              <a:t>P</a:t>
            </a:r>
            <a:r>
              <a:rPr lang="en-US" altLang="en-US" sz="1800" b="1" dirty="0" smtClean="0">
                <a:solidFill>
                  <a:srgbClr val="FFFFFF"/>
                </a:solidFill>
                <a:cs typeface="Arial" charset="0"/>
              </a:rPr>
              <a:t>rices </a:t>
            </a:r>
            <a:r>
              <a:rPr lang="en-US" altLang="en-US" sz="1800" b="1" dirty="0">
                <a:solidFill>
                  <a:srgbClr val="FFFFFF"/>
                </a:solidFill>
              </a:rPr>
              <a:t>F</a:t>
            </a:r>
            <a:r>
              <a:rPr lang="en-US" altLang="en-US" sz="1800" b="1" dirty="0" smtClean="0">
                <a:solidFill>
                  <a:srgbClr val="FFFFFF"/>
                </a:solidFill>
                <a:cs typeface="Arial" charset="0"/>
              </a:rPr>
              <a:t>ell 34%. </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3089571" y="388544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383957"/>
            <a:ext cx="2625079" cy="684094"/>
          </a:xfrm>
          <a:prstGeom prst="wedgeRectCallout">
            <a:avLst>
              <a:gd name="adj1" fmla="val 7405"/>
              <a:gd name="adj2" fmla="val 31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Even after rebound, prices remain 30% below the July peak.</a:t>
            </a:r>
            <a:endParaRPr lang="en-US" sz="1400" b="1" dirty="0">
              <a:solidFill>
                <a:srgbClr val="FFFFFF"/>
              </a:solidFill>
              <a:cs typeface="Arial" charset="0"/>
            </a:endParaRPr>
          </a:p>
        </p:txBody>
      </p:sp>
      <p:sp>
        <p:nvSpPr>
          <p:cNvPr id="12" name="AutoShape 38"/>
          <p:cNvSpPr>
            <a:spLocks noChangeArrowheads="1"/>
          </p:cNvSpPr>
          <p:nvPr/>
        </p:nvSpPr>
        <p:spPr bwMode="blackWhite">
          <a:xfrm>
            <a:off x="894578" y="3123942"/>
            <a:ext cx="2484186" cy="705856"/>
          </a:xfrm>
          <a:prstGeom prst="wedgeRectCallout">
            <a:avLst>
              <a:gd name="adj1" fmla="val 58007"/>
              <a:gd name="adj2" fmla="val -1886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4889705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333571144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5</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Lots of Factors Affect Miles Driven: State of Economy, Weather, Gas Prices, Etc.</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3" name="Rectangular Callout 2"/>
          <p:cNvSpPr/>
          <p:nvPr/>
        </p:nvSpPr>
        <p:spPr>
          <a:xfrm>
            <a:off x="3336323" y="4036541"/>
            <a:ext cx="2594920" cy="469556"/>
          </a:xfrm>
          <a:prstGeom prst="wedgeRectCallout">
            <a:avLst>
              <a:gd name="adj1" fmla="val -45912"/>
              <a:gd name="adj2" fmla="val -17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2002-2007: People Drive More Despite Higher Prices</a:t>
            </a:r>
            <a:endParaRPr lang="en-US" sz="1400" b="1" dirty="0">
              <a:latin typeface="Arial" panose="020B0604020202020204" pitchFamily="34" charset="0"/>
              <a:cs typeface="Arial" panose="020B0604020202020204" pitchFamily="34" charset="0"/>
            </a:endParaRPr>
          </a:p>
        </p:txBody>
      </p:sp>
      <p:sp>
        <p:nvSpPr>
          <p:cNvPr id="13" name="Oval 12"/>
          <p:cNvSpPr/>
          <p:nvPr/>
        </p:nvSpPr>
        <p:spPr>
          <a:xfrm>
            <a:off x="6969211" y="1867930"/>
            <a:ext cx="1070919" cy="84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noFill/>
            </a:endParaRPr>
          </a:p>
        </p:txBody>
      </p:sp>
      <p:sp>
        <p:nvSpPr>
          <p:cNvPr id="4" name="TextBox 3"/>
          <p:cNvSpPr txBox="1"/>
          <p:nvPr/>
        </p:nvSpPr>
        <p:spPr>
          <a:xfrm>
            <a:off x="6543031" y="2702137"/>
            <a:ext cx="2281881" cy="369332"/>
          </a:xfrm>
          <a:prstGeom prst="rect">
            <a:avLst/>
          </a:prstGeom>
          <a:noFill/>
        </p:spPr>
        <p:txBody>
          <a:bodyPr wrap="square" rtlCol="0">
            <a:spAutoFit/>
          </a:bodyPr>
          <a:lstStyle/>
          <a:p>
            <a:r>
              <a:rPr lang="en-US" b="1" dirty="0" smtClean="0">
                <a:solidFill>
                  <a:schemeClr val="accent1"/>
                </a:solidFill>
              </a:rPr>
              <a:t>Focus On 2014</a:t>
            </a:r>
            <a:endParaRPr lang="en-US" b="1" dirty="0">
              <a:solidFill>
                <a:schemeClr val="accent1"/>
              </a:solidFill>
            </a:endParaRPr>
          </a:p>
        </p:txBody>
      </p:sp>
    </p:spTree>
    <p:extLst>
      <p:ext uri="{BB962C8B-B14F-4D97-AF65-F5344CB8AC3E}">
        <p14:creationId xmlns:p14="http://schemas.microsoft.com/office/powerpoint/2010/main" val="4034106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1" dur="1000"/>
                                        <p:tgtEl>
                                          <p:spTgt spid="2">
                                            <p:graphicEl>
                                              <a:chart seriesIdx="1" categoryIdx="-4" bldStep="series"/>
                                            </p:graphicEl>
                                          </p:spTgt>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P spid="1911821" grpId="0" animBg="1"/>
      <p:bldP spid="3" grpId="0" animBg="1"/>
      <p:bldP spid="1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914233873"/>
              </p:ext>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6</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Do Changes in Gas Prices Affect Miles Driven? A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3707484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7</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figure is through January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ext uri="{D42A27DB-BD31-4B8C-83A1-F6EECF244321}">
                <p14:modId xmlns:p14="http://schemas.microsoft.com/office/powerpoint/2010/main" val="4103063586"/>
              </p:ext>
            </p:extLst>
          </p:nvPr>
        </p:nvGraphicFramePr>
        <p:xfrm>
          <a:off x="377824" y="1185863"/>
          <a:ext cx="8363839" cy="4849340"/>
        </p:xfrm>
        <a:graphic>
          <a:graphicData uri="http://schemas.openxmlformats.org/presentationml/2006/ole">
            <mc:AlternateContent xmlns:mc="http://schemas.openxmlformats.org/markup-compatibility/2006">
              <mc:Choice xmlns:v="urn:schemas-microsoft-com:vml" Requires="v">
                <p:oleObj spid="_x0000_s29285398"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77824" y="1185863"/>
                        <a:ext cx="8363839"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5459767" y="2912267"/>
            <a:ext cx="3141308" cy="1354933"/>
          </a:xfrm>
          <a:prstGeom prst="wedgeRectCallout">
            <a:avLst>
              <a:gd name="adj1" fmla="val 27817"/>
              <a:gd name="adj2" fmla="val -10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cs typeface="Arial" charset="0"/>
              </a:rPr>
              <a:t>A </a:t>
            </a:r>
            <a:r>
              <a:rPr lang="en-US" sz="1400" b="1" dirty="0" smtClean="0">
                <a:solidFill>
                  <a:srgbClr val="FFFFFF"/>
                </a:solidFill>
              </a:rPr>
              <a:t>new record in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8" y="1296194"/>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growth in miles driven is due to population growth: </a:t>
            </a:r>
            <a:br>
              <a:rPr lang="en-US" sz="1200" b="1" dirty="0">
                <a:solidFill>
                  <a:srgbClr val="FFFFFF"/>
                </a:solidFill>
                <a:cs typeface="Arial" charset="0"/>
              </a:rPr>
            </a:br>
            <a:r>
              <a:rPr lang="en-US" sz="1200" b="1" dirty="0">
                <a:solidFill>
                  <a:srgbClr val="FFFFFF"/>
                </a:solidFill>
                <a:cs typeface="Arial" charset="0"/>
              </a:rPr>
              <a:t>1997 vs. 1992:  +5.1%</a:t>
            </a:r>
          </a:p>
          <a:p>
            <a:pPr fontAlgn="base">
              <a:lnSpc>
                <a:spcPct val="100000"/>
              </a:lnSpc>
              <a:spcBef>
                <a:spcPct val="0"/>
              </a:spcBef>
              <a:spcAft>
                <a:spcPct val="0"/>
              </a:spcAft>
              <a:buClrTx/>
              <a:buFontTx/>
              <a:buNone/>
            </a:pPr>
            <a:r>
              <a:rPr lang="en-US" sz="1200" b="1" dirty="0">
                <a:solidFill>
                  <a:srgbClr val="FFFFFF"/>
                </a:solidFill>
                <a:cs typeface="Arial" charset="0"/>
              </a:rPr>
              <a:t>2002 vs. 1997:  +7.4%</a:t>
            </a:r>
            <a:br>
              <a:rPr lang="en-US" sz="1200" b="1" dirty="0">
                <a:solidFill>
                  <a:srgbClr val="FFFFFF"/>
                </a:solidFill>
                <a:cs typeface="Arial" charset="0"/>
              </a:rPr>
            </a:br>
            <a:r>
              <a:rPr lang="en-US" sz="1200" b="1" dirty="0">
                <a:solidFill>
                  <a:srgbClr val="FFFFFF"/>
                </a:solidFill>
                <a:cs typeface="Arial" charset="0"/>
              </a:rPr>
              <a:t>2007 vs. 2002:  +4.7%</a:t>
            </a:r>
            <a:br>
              <a:rPr lang="en-US" sz="1200" b="1" dirty="0">
                <a:solidFill>
                  <a:srgbClr val="FFFFFF"/>
                </a:solidFill>
                <a:cs typeface="Arial" charset="0"/>
              </a:rPr>
            </a:br>
            <a:r>
              <a:rPr lang="en-US" sz="1200" b="1" dirty="0">
                <a:solidFill>
                  <a:srgbClr val="FFFFFF"/>
                </a:solidFill>
                <a:cs typeface="Arial" charset="0"/>
              </a:rPr>
              <a:t>2012 vs. 2007:  +3.4%</a:t>
            </a:r>
          </a:p>
        </p:txBody>
      </p:sp>
      <p:sp>
        <p:nvSpPr>
          <p:cNvPr id="13" name="Oval 16"/>
          <p:cNvSpPr>
            <a:spLocks noChangeArrowheads="1"/>
          </p:cNvSpPr>
          <p:nvPr/>
        </p:nvSpPr>
        <p:spPr bwMode="auto">
          <a:xfrm rot="16200000">
            <a:off x="7243504" y="487768"/>
            <a:ext cx="762002" cy="2562740"/>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Tree>
    <p:extLst>
      <p:ext uri="{BB962C8B-B14F-4D97-AF65-F5344CB8AC3E}">
        <p14:creationId xmlns:p14="http://schemas.microsoft.com/office/powerpoint/2010/main" val="3586463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Driving Trends</a:t>
            </a:r>
          </a:p>
        </p:txBody>
      </p:sp>
      <p:sp>
        <p:nvSpPr>
          <p:cNvPr id="5120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0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23897E4-00AD-42D4-9B56-C467D37A9425}" type="slidenum">
              <a:rPr lang="en-US" altLang="en-US" sz="900">
                <a:solidFill>
                  <a:schemeClr val="bg1"/>
                </a:solidFill>
              </a:rPr>
              <a:pPr algn="r">
                <a:lnSpc>
                  <a:spcPct val="85000"/>
                </a:lnSpc>
                <a:spcBef>
                  <a:spcPct val="20000"/>
                </a:spcBef>
                <a:buClrTx/>
                <a:buFontTx/>
                <a:buNone/>
              </a:pPr>
              <a:t>8</a:t>
            </a:fld>
            <a:endParaRPr lang="en-US" altLang="en-US" sz="900">
              <a:solidFill>
                <a:schemeClr val="bg1"/>
              </a:solidFill>
            </a:endParaRPr>
          </a:p>
        </p:txBody>
      </p:sp>
      <p:sp>
        <p:nvSpPr>
          <p:cNvPr id="5" name="Rectangle 7"/>
          <p:cNvSpPr>
            <a:spLocks noChangeArrowheads="1"/>
          </p:cNvSpPr>
          <p:nvPr/>
        </p:nvSpPr>
        <p:spPr bwMode="auto">
          <a:xfrm>
            <a:off x="325438" y="4203700"/>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Illegal Immigrants, </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Legal Drivers</a:t>
            </a:r>
            <a:endParaRPr lang="en-US" sz="3600" b="1" i="1" dirty="0">
              <a:solidFill>
                <a:srgbClr val="225A7A"/>
              </a:solidFill>
            </a:endParaRPr>
          </a:p>
        </p:txBody>
      </p:sp>
    </p:spTree>
    <p:extLst>
      <p:ext uri="{BB962C8B-B14F-4D97-AF65-F5344CB8AC3E}">
        <p14:creationId xmlns:p14="http://schemas.microsoft.com/office/powerpoint/2010/main" val="17483494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Unauthorized Immigrants</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pic>
        <p:nvPicPr>
          <p:cNvPr id="6" name="Picture 5"/>
          <p:cNvPicPr>
            <a:picLocks noChangeAspect="1"/>
          </p:cNvPicPr>
          <p:nvPr/>
        </p:nvPicPr>
        <p:blipFill>
          <a:blip r:embed="rId2"/>
          <a:stretch>
            <a:fillRect/>
          </a:stretch>
        </p:blipFill>
        <p:spPr>
          <a:xfrm>
            <a:off x="298450" y="1096652"/>
            <a:ext cx="5813914" cy="4317936"/>
          </a:xfrm>
          <a:prstGeom prst="rect">
            <a:avLst/>
          </a:prstGeom>
        </p:spPr>
      </p:pic>
      <p:sp>
        <p:nvSpPr>
          <p:cNvPr id="7" name="TextBox 6"/>
          <p:cNvSpPr txBox="1"/>
          <p:nvPr/>
        </p:nvSpPr>
        <p:spPr>
          <a:xfrm>
            <a:off x="298450" y="6260757"/>
            <a:ext cx="7511020" cy="430887"/>
          </a:xfrm>
          <a:prstGeom prst="rect">
            <a:avLst/>
          </a:prstGeom>
          <a:noFill/>
        </p:spPr>
        <p:txBody>
          <a:bodyPr wrap="square" rtlCol="0">
            <a:spAutoFit/>
          </a:bodyPr>
          <a:lstStyle/>
          <a:p>
            <a:r>
              <a:rPr lang="en-US" sz="1100" dirty="0" smtClean="0"/>
              <a:t>DACA: Deferred Action for Childhood Arrivals (arrived in U.S before age 16, not automatically eligible for license)</a:t>
            </a:r>
          </a:p>
          <a:p>
            <a:r>
              <a:rPr lang="en-US" sz="1100" dirty="0" smtClean="0"/>
              <a:t>SOURCE: National Immigration Law Center.</a:t>
            </a:r>
            <a:endParaRPr lang="en-US" sz="1100" dirty="0"/>
          </a:p>
        </p:txBody>
      </p:sp>
      <p:sp>
        <p:nvSpPr>
          <p:cNvPr id="8" name="TextBox 7"/>
          <p:cNvSpPr txBox="1"/>
          <p:nvPr/>
        </p:nvSpPr>
        <p:spPr>
          <a:xfrm>
            <a:off x="6219568" y="1186249"/>
            <a:ext cx="2636108"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accent1"/>
                </a:solidFill>
              </a:rPr>
              <a:t>10 States Allow Illegal Immigrants to Get Licenses, plus DC, Puerto Rico</a:t>
            </a:r>
          </a:p>
          <a:p>
            <a:pPr marL="285750" indent="-285750">
              <a:buFont typeface="Arial" panose="020B0604020202020204" pitchFamily="34" charset="0"/>
              <a:buChar char="•"/>
            </a:pPr>
            <a:endParaRPr lang="en-US" b="1" dirty="0">
              <a:solidFill>
                <a:schemeClr val="accent1"/>
              </a:solidFill>
            </a:endParaRPr>
          </a:p>
          <a:p>
            <a:pPr marL="285750" indent="-285750">
              <a:buFont typeface="Arial" panose="020B0604020202020204" pitchFamily="34" charset="0"/>
              <a:buChar char="•"/>
            </a:pPr>
            <a:r>
              <a:rPr lang="en-US" b="1" dirty="0" smtClean="0">
                <a:solidFill>
                  <a:schemeClr val="accent1"/>
                </a:solidFill>
              </a:rPr>
              <a:t>Could Always Get Insurance, Usually Non-standard Before</a:t>
            </a:r>
          </a:p>
          <a:p>
            <a:pPr marL="285750" indent="-285750">
              <a:buFont typeface="Arial" panose="020B0604020202020204" pitchFamily="34" charset="0"/>
              <a:buChar char="•"/>
            </a:pPr>
            <a:endParaRPr lang="en-US" b="1" dirty="0">
              <a:solidFill>
                <a:schemeClr val="accent1"/>
              </a:solidFill>
            </a:endParaRPr>
          </a:p>
        </p:txBody>
      </p:sp>
      <p:sp>
        <p:nvSpPr>
          <p:cNvPr id="9" name="Rectangle 2"/>
          <p:cNvSpPr txBox="1">
            <a:spLocks noChangeArrowheads="1"/>
          </p:cNvSpPr>
          <p:nvPr/>
        </p:nvSpPr>
        <p:spPr bwMode="blackWhite">
          <a:xfrm>
            <a:off x="152645" y="5451152"/>
            <a:ext cx="8612414" cy="669562"/>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1800" kern="0" dirty="0" smtClean="0">
                <a:solidFill>
                  <a:schemeClr val="bg1"/>
                </a:solidFill>
                <a:latin typeface="Arial" panose="020B0604020202020204" pitchFamily="34" charset="0"/>
              </a:rPr>
              <a:t>California Became Latest State to Allow Unauthorized Immigrants to Get Driver’s Licenses (AB60 – 1/1/15) – And by Far the Largest</a:t>
            </a:r>
          </a:p>
        </p:txBody>
      </p:sp>
    </p:spTree>
    <p:extLst>
      <p:ext uri="{BB962C8B-B14F-4D97-AF65-F5344CB8AC3E}">
        <p14:creationId xmlns:p14="http://schemas.microsoft.com/office/powerpoint/2010/main" val="17614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196797</TotalTime>
  <Words>2208</Words>
  <Application>Microsoft Office PowerPoint</Application>
  <PresentationFormat>On-screen Show (4:3)</PresentationFormat>
  <Paragraphs>386</Paragraphs>
  <Slides>39</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7" baseType="lpstr">
      <vt:lpstr>Arial Unicode MS</vt:lpstr>
      <vt:lpstr>Arial</vt:lpstr>
      <vt:lpstr>Symbol</vt:lpstr>
      <vt:lpstr>Verdana</vt:lpstr>
      <vt:lpstr>Wingdings</vt:lpstr>
      <vt:lpstr>Default Design</vt:lpstr>
      <vt:lpstr>Chart</vt:lpstr>
      <vt:lpstr>Worksheet</vt:lpstr>
      <vt:lpstr>Automobile Trends: Who (or What) is at the Wheel</vt:lpstr>
      <vt:lpstr>Automobile Trends: Outline</vt:lpstr>
      <vt:lpstr>Trends in Auto Usage</vt:lpstr>
      <vt:lpstr>The Price of Gas, 2014-2015</vt:lpstr>
      <vt:lpstr>Do Changes in Gas Prices Affect Miles Driven? 2000-2014</vt:lpstr>
      <vt:lpstr>Do Changes in Gas Prices Affect Miles Driven? A Look at 2014</vt:lpstr>
      <vt:lpstr>Something Unusual is Happening: Miles Driven*, 1990–2015</vt:lpstr>
      <vt:lpstr>Driving Trends</vt:lpstr>
      <vt:lpstr>Unauthorized Immigrants</vt:lpstr>
      <vt:lpstr>California AB60</vt:lpstr>
      <vt:lpstr>California AB60</vt:lpstr>
      <vt:lpstr>Non-standard: A Growing Niche</vt:lpstr>
      <vt:lpstr>Impact on Uninsured Motorists</vt:lpstr>
      <vt:lpstr>Auto Insurance vs. Other Essentials</vt:lpstr>
      <vt:lpstr>Spending Pattern in 2012 of Americans in the Lowest-Income Quintile</vt:lpstr>
      <vt:lpstr>PowerPoint Presentation</vt:lpstr>
      <vt:lpstr>PowerPoint Presentation</vt:lpstr>
      <vt:lpstr>Auto Insurance Burden Easing, Lower-Income* Americans Say</vt:lpstr>
      <vt:lpstr>I.I.I. Poll: Shopping for Insurance</vt:lpstr>
      <vt:lpstr>I.I.I. Poll: Shopping for Insurance</vt:lpstr>
      <vt:lpstr>I.I.I. Poll: Ads Are Everywhere</vt:lpstr>
      <vt:lpstr>Autonomous Vehicles</vt:lpstr>
      <vt:lpstr>PowerPoint Presentation</vt:lpstr>
      <vt:lpstr>Step 1: Co-pilot</vt:lpstr>
      <vt:lpstr>Step 1: Co-pilot</vt:lpstr>
      <vt:lpstr>Step 1: Co-pilot</vt:lpstr>
      <vt:lpstr>PowerPoint Presentation</vt:lpstr>
      <vt:lpstr>When Will This Happen?</vt:lpstr>
      <vt:lpstr>Why Will It Take So Long?</vt:lpstr>
      <vt:lpstr>Why Will It Take So Long?</vt:lpstr>
      <vt:lpstr>Enhanced Vehicle and Road Safety Have Made Driving Much Safer</vt:lpstr>
      <vt:lpstr>Fatalities per Hundred  Million Miles Driven</vt:lpstr>
      <vt:lpstr>But Auto Insurance Expenditures Rise</vt:lpstr>
      <vt:lpstr>Auto Insurance: Frequency vs. Severity</vt:lpstr>
      <vt:lpstr>Auto Claims Have Grown Faster Than Inflation for 50 Years</vt:lpstr>
      <vt:lpstr>I.I.I. Poll: Who Is Responsible?</vt:lpstr>
      <vt:lpstr>I.I.I. Poll: Who Is Responsible?</vt:lpstr>
      <vt:lpstr>The Future of the Car of the Future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Rosario, Alba</cp:lastModifiedBy>
  <cp:revision>4141</cp:revision>
  <cp:lastPrinted>2015-04-09T15:38:07Z</cp:lastPrinted>
  <dcterms:modified xsi:type="dcterms:W3CDTF">2015-04-23T14:03:35Z</dcterms:modified>
</cp:coreProperties>
</file>