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5"/>
  </p:notesMasterIdLst>
  <p:handoutMasterIdLst>
    <p:handoutMasterId r:id="rId56"/>
  </p:handoutMasterIdLst>
  <p:sldIdLst>
    <p:sldId id="3270" r:id="rId2"/>
    <p:sldId id="3485" r:id="rId3"/>
    <p:sldId id="3683" r:id="rId4"/>
    <p:sldId id="3684" r:id="rId5"/>
    <p:sldId id="3685" r:id="rId6"/>
    <p:sldId id="3686" r:id="rId7"/>
    <p:sldId id="3687" r:id="rId8"/>
    <p:sldId id="3688" r:id="rId9"/>
    <p:sldId id="3561" r:id="rId10"/>
    <p:sldId id="3583" r:id="rId11"/>
    <p:sldId id="3582" r:id="rId12"/>
    <p:sldId id="3581" r:id="rId13"/>
    <p:sldId id="3584" r:id="rId14"/>
    <p:sldId id="3585" r:id="rId15"/>
    <p:sldId id="3586" r:id="rId16"/>
    <p:sldId id="3587" r:id="rId17"/>
    <p:sldId id="3433" r:id="rId18"/>
    <p:sldId id="3676" r:id="rId19"/>
    <p:sldId id="3636" r:id="rId20"/>
    <p:sldId id="3682" r:id="rId21"/>
    <p:sldId id="3654" r:id="rId22"/>
    <p:sldId id="3655" r:id="rId23"/>
    <p:sldId id="3642" r:id="rId24"/>
    <p:sldId id="3615" r:id="rId25"/>
    <p:sldId id="3616" r:id="rId26"/>
    <p:sldId id="3648" r:id="rId27"/>
    <p:sldId id="3647" r:id="rId28"/>
    <p:sldId id="3621" r:id="rId29"/>
    <p:sldId id="3650" r:id="rId30"/>
    <p:sldId id="3681" r:id="rId31"/>
    <p:sldId id="3627" r:id="rId32"/>
    <p:sldId id="3628" r:id="rId33"/>
    <p:sldId id="3630" r:id="rId34"/>
    <p:sldId id="3631" r:id="rId35"/>
    <p:sldId id="3632" r:id="rId36"/>
    <p:sldId id="3633" r:id="rId37"/>
    <p:sldId id="3634" r:id="rId38"/>
    <p:sldId id="3543" r:id="rId39"/>
    <p:sldId id="3657" r:id="rId40"/>
    <p:sldId id="3672" r:id="rId41"/>
    <p:sldId id="3660" r:id="rId42"/>
    <p:sldId id="3661" r:id="rId43"/>
    <p:sldId id="3662" r:id="rId44"/>
    <p:sldId id="3664" r:id="rId45"/>
    <p:sldId id="3670" r:id="rId46"/>
    <p:sldId id="3667" r:id="rId47"/>
    <p:sldId id="3673" r:id="rId48"/>
    <p:sldId id="1693" r:id="rId49"/>
    <p:sldId id="3651" r:id="rId50"/>
    <p:sldId id="3679" r:id="rId51"/>
    <p:sldId id="3653" r:id="rId52"/>
    <p:sldId id="3652" r:id="rId53"/>
    <p:sldId id="1136"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28688C"/>
    <a:srgbClr val="3691C4"/>
    <a:srgbClr val="3333C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785" autoAdjust="0"/>
  </p:normalViewPr>
  <p:slideViewPr>
    <p:cSldViewPr snapToGrid="0">
      <p:cViewPr varScale="1">
        <p:scale>
          <a:sx n="98" d="100"/>
          <a:sy n="98" d="100"/>
        </p:scale>
        <p:origin x="186"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06094808126408E-2"/>
          <c:y val="0.11320754716981132"/>
          <c:w val="0.93002257336343119"/>
          <c:h val="0.78436657681940702"/>
        </c:manualLayout>
      </c:layout>
      <c:barChart>
        <c:barDir val="col"/>
        <c:grouping val="clustered"/>
        <c:varyColors val="0"/>
        <c:ser>
          <c:idx val="0"/>
          <c:order val="0"/>
          <c:tx>
            <c:strRef>
              <c:f>Sheet1!$A$2</c:f>
              <c:strCache>
                <c:ptCount val="1"/>
                <c:pt idx="0">
                  <c:v>Life/Annuity</c:v>
                </c:pt>
              </c:strCache>
            </c:strRef>
          </c:tx>
          <c:spPr>
            <a:solidFill>
              <a:schemeClr val="accent1"/>
            </a:solidFill>
            <a:ln w="25528">
              <a:noFill/>
            </a:ln>
          </c:spPr>
          <c:invertIfNegative val="0"/>
          <c:dLbls>
            <c:dLbl>
              <c:idx val="0"/>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7"/>
              <c:numFmt formatCode="0.00%" sourceLinked="0"/>
              <c:spPr>
                <a:noFill/>
                <a:ln w="25528">
                  <a:noFill/>
                </a:ln>
              </c:spPr>
              <c:txPr>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0.00%" sourceLinked="0"/>
            <c:spPr>
              <a:noFill/>
              <a:ln w="25528">
                <a:noFill/>
              </a:ln>
            </c:spPr>
            <c:txPr>
              <a:bodyPr wrap="square" lIns="38100" tIns="19050" rIns="38100" bIns="19050" anchor="ctr">
                <a:spAutoFit/>
              </a:bodyPr>
              <a:lstStyle/>
              <a:p>
                <a:pPr>
                  <a:defRPr sz="140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Sheet1!$B$1:$H$1</c:f>
              <c:strCache>
                <c:ptCount val="7"/>
                <c:pt idx="0">
                  <c:v>2007</c:v>
                </c:pt>
                <c:pt idx="1">
                  <c:v>2008</c:v>
                </c:pt>
                <c:pt idx="2">
                  <c:v>2009</c:v>
                </c:pt>
                <c:pt idx="3">
                  <c:v>2010</c:v>
                </c:pt>
                <c:pt idx="4">
                  <c:v>2011</c:v>
                </c:pt>
                <c:pt idx="5">
                  <c:v>2012</c:v>
                </c:pt>
                <c:pt idx="6">
                  <c:v>2013</c:v>
                </c:pt>
              </c:strCache>
            </c:strRef>
          </c:cat>
          <c:val>
            <c:numRef>
              <c:f>Sheet1!$B$2:$H$2</c:f>
              <c:numCache>
                <c:formatCode>0.00%</c:formatCode>
                <c:ptCount val="7"/>
                <c:pt idx="0">
                  <c:v>5.7500000000000002E-2</c:v>
                </c:pt>
                <c:pt idx="1">
                  <c:v>5.4100000000000002E-2</c:v>
                </c:pt>
                <c:pt idx="2">
                  <c:v>5.1400000000000001E-2</c:v>
                </c:pt>
                <c:pt idx="3">
                  <c:v>5.2400000000000002E-2</c:v>
                </c:pt>
                <c:pt idx="4">
                  <c:v>5.0999999999999997E-2</c:v>
                </c:pt>
                <c:pt idx="5">
                  <c:v>4.9299999999999997E-2</c:v>
                </c:pt>
                <c:pt idx="6">
                  <c:v>4.87E-2</c:v>
                </c:pt>
              </c:numCache>
            </c:numRef>
          </c:val>
        </c:ser>
        <c:ser>
          <c:idx val="2"/>
          <c:order val="1"/>
          <c:tx>
            <c:strRef>
              <c:f>Sheet1!$A$3</c:f>
              <c:strCache>
                <c:ptCount val="1"/>
                <c:pt idx="0">
                  <c:v>Property/Casualty</c:v>
                </c:pt>
              </c:strCache>
            </c:strRef>
          </c:tx>
          <c:spPr>
            <a:solidFill>
              <a:srgbClr val="FF6600"/>
            </a:solidFill>
            <a:ln w="12764">
              <a:solidFill>
                <a:schemeClr val="tx1"/>
              </a:solidFill>
              <a:prstDash val="solid"/>
            </a:ln>
          </c:spPr>
          <c:invertIfNegative val="0"/>
          <c:dLbls>
            <c:spPr>
              <a:noFill/>
              <a:ln w="25528">
                <a:noFill/>
              </a:ln>
            </c:spPr>
            <c:txPr>
              <a:bodyPr wrap="square" lIns="38100" tIns="19050" rIns="38100" bIns="19050" anchor="ctr">
                <a:spAutoFit/>
              </a:bodyPr>
              <a:lstStyle/>
              <a:p>
                <a:pPr>
                  <a:defRPr sz="140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2007</c:v>
                </c:pt>
                <c:pt idx="1">
                  <c:v>2008</c:v>
                </c:pt>
                <c:pt idx="2">
                  <c:v>2009</c:v>
                </c:pt>
                <c:pt idx="3">
                  <c:v>2010</c:v>
                </c:pt>
                <c:pt idx="4">
                  <c:v>2011</c:v>
                </c:pt>
                <c:pt idx="5">
                  <c:v>2012</c:v>
                </c:pt>
                <c:pt idx="6">
                  <c:v>2013</c:v>
                </c:pt>
              </c:strCache>
            </c:strRef>
          </c:cat>
          <c:val>
            <c:numRef>
              <c:f>Sheet1!$B$3:$H$3</c:f>
              <c:numCache>
                <c:formatCode>0.00%</c:formatCode>
                <c:ptCount val="7"/>
                <c:pt idx="0">
                  <c:v>4.4900000000000002E-2</c:v>
                </c:pt>
                <c:pt idx="1">
                  <c:v>4.2000000000000003E-2</c:v>
                </c:pt>
                <c:pt idx="2">
                  <c:v>3.9300000000000002E-2</c:v>
                </c:pt>
                <c:pt idx="3">
                  <c:v>3.73E-2</c:v>
                </c:pt>
                <c:pt idx="4">
                  <c:v>3.8300000000000001E-2</c:v>
                </c:pt>
                <c:pt idx="5">
                  <c:v>3.6799999999999999E-2</c:v>
                </c:pt>
                <c:pt idx="6">
                  <c:v>3.4299999999999997E-2</c:v>
                </c:pt>
              </c:numCache>
            </c:numRef>
          </c:val>
        </c:ser>
        <c:dLbls>
          <c:showLegendKey val="0"/>
          <c:showVal val="1"/>
          <c:showCatName val="0"/>
          <c:showSerName val="0"/>
          <c:showPercent val="0"/>
          <c:showBubbleSize val="0"/>
        </c:dLbls>
        <c:gapWidth val="60"/>
        <c:axId val="146670568"/>
        <c:axId val="177717408"/>
        <c:extLst/>
      </c:barChart>
      <c:catAx>
        <c:axId val="146670568"/>
        <c:scaling>
          <c:orientation val="minMax"/>
        </c:scaling>
        <c:delete val="0"/>
        <c:axPos val="b"/>
        <c:numFmt formatCode="General" sourceLinked="1"/>
        <c:majorTickMark val="out"/>
        <c:minorTickMark val="none"/>
        <c:tickLblPos val="nextTo"/>
        <c:spPr>
          <a:ln w="12764">
            <a:solidFill>
              <a:schemeClr val="tx1"/>
            </a:solidFill>
            <a:prstDash val="solid"/>
          </a:ln>
        </c:spPr>
        <c:txPr>
          <a:bodyPr rot="0" vert="horz"/>
          <a:lstStyle/>
          <a:p>
            <a:pPr>
              <a:defRPr sz="1407" b="0" i="0" u="none" strike="noStrike" baseline="0">
                <a:solidFill>
                  <a:schemeClr val="tx1"/>
                </a:solidFill>
                <a:latin typeface="Arial"/>
                <a:ea typeface="Arial"/>
                <a:cs typeface="Arial"/>
              </a:defRPr>
            </a:pPr>
            <a:endParaRPr lang="en-US"/>
          </a:p>
        </c:txPr>
        <c:crossAx val="177717408"/>
        <c:crossesAt val="0"/>
        <c:auto val="1"/>
        <c:lblAlgn val="ctr"/>
        <c:lblOffset val="20"/>
        <c:tickLblSkip val="1"/>
        <c:tickMarkSkip val="1"/>
        <c:noMultiLvlLbl val="0"/>
      </c:catAx>
      <c:valAx>
        <c:axId val="177717408"/>
        <c:scaling>
          <c:orientation val="minMax"/>
          <c:max val="6.0000000000000012E-2"/>
          <c:min val="0"/>
        </c:scaling>
        <c:delete val="0"/>
        <c:axPos val="l"/>
        <c:numFmt formatCode="0.0%" sourceLinked="0"/>
        <c:majorTickMark val="out"/>
        <c:minorTickMark val="none"/>
        <c:tickLblPos val="nextTo"/>
        <c:spPr>
          <a:ln w="3191">
            <a:solidFill>
              <a:schemeClr val="tx1"/>
            </a:solidFill>
            <a:prstDash val="solid"/>
          </a:ln>
        </c:spPr>
        <c:txPr>
          <a:bodyPr rot="0" vert="horz"/>
          <a:lstStyle/>
          <a:p>
            <a:pPr>
              <a:defRPr sz="1407" b="0" i="0" u="none" strike="noStrike" baseline="0">
                <a:solidFill>
                  <a:schemeClr val="tx1"/>
                </a:solidFill>
                <a:latin typeface="Arial"/>
                <a:ea typeface="Arial"/>
                <a:cs typeface="Arial"/>
              </a:defRPr>
            </a:pPr>
            <a:endParaRPr lang="en-US"/>
          </a:p>
        </c:txPr>
        <c:crossAx val="146670568"/>
        <c:crosses val="autoZero"/>
        <c:crossBetween val="between"/>
        <c:majorUnit val="1.0000000000000002E-2"/>
        <c:minorUnit val="0.01"/>
      </c:valAx>
      <c:spPr>
        <a:noFill/>
        <a:ln w="25528">
          <a:noFill/>
        </a:ln>
      </c:spPr>
    </c:plotArea>
    <c:plotVisOnly val="1"/>
    <c:dispBlanksAs val="gap"/>
    <c:showDLblsOverMax val="0"/>
  </c:chart>
  <c:spPr>
    <a:noFill/>
    <a:ln>
      <a:noFill/>
    </a:ln>
  </c:spPr>
  <c:txPr>
    <a:bodyPr/>
    <a:lstStyle/>
    <a:p>
      <a:pPr>
        <a:defRPr sz="1206"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defTabSz="914182" eaLnBrk="0" hangingPunct="0">
              <a:defRPr sz="1200">
                <a:latin typeface="Arial" charset="0"/>
                <a:cs typeface="+mn-cs"/>
              </a:defRPr>
            </a:lvl1pPr>
          </a:lstStyle>
          <a:p>
            <a:pPr>
              <a:defRPr/>
            </a:pPr>
            <a:fld id="{23CE8471-792D-488C-A874-022B22378A9B}" type="datetime1">
              <a:rPr lang="en-US"/>
              <a:pPr>
                <a:defRPr/>
              </a:pPr>
              <a:t>10/6/2014</a:t>
            </a:fld>
            <a:endParaRPr lang="en-US"/>
          </a:p>
        </p:txBody>
      </p:sp>
      <p:sp>
        <p:nvSpPr>
          <p:cNvPr id="229380" name="Rectangle 1028"/>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defTabSz="914182"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defTabSz="914182" eaLnBrk="0" hangingPunct="0">
              <a:defRPr sz="1200"/>
            </a:lvl1pPr>
          </a:lstStyle>
          <a:p>
            <a:pPr>
              <a:defRPr/>
            </a:pPr>
            <a:fld id="{F17491FD-0F7F-4F6A-8671-80FC72276C1F}" type="slidenum">
              <a:rPr lang="en-US"/>
              <a:pPr>
                <a:defRPr/>
              </a:pPr>
              <a:t>‹#›</a:t>
            </a:fld>
            <a:endParaRPr lang="en-US"/>
          </a:p>
        </p:txBody>
      </p:sp>
    </p:spTree>
    <p:extLst>
      <p:ext uri="{BB962C8B-B14F-4D97-AF65-F5344CB8AC3E}">
        <p14:creationId xmlns:p14="http://schemas.microsoft.com/office/powerpoint/2010/main" val="36553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075"/>
          <p:cNvSpPr>
            <a:spLocks noGrp="1" noRot="1" noChangeAspect="1" noChangeArrowheads="1" noTextEdit="1"/>
          </p:cNvSpPr>
          <p:nvPr>
            <p:ph type="sldImg" idx="2"/>
          </p:nvPr>
        </p:nvSpPr>
        <p:spPr bwMode="auto">
          <a:xfrm>
            <a:off x="1474788" y="582613"/>
            <a:ext cx="4059237" cy="30448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Notes Placeholder 3076"/>
          <p:cNvSpPr>
            <a:spLocks noGrp="1" noChangeArrowheads="1"/>
          </p:cNvSpPr>
          <p:nvPr>
            <p:ph type="body" sz="quarter" idx="3"/>
          </p:nvPr>
        </p:nvSpPr>
        <p:spPr bwMode="auto">
          <a:xfrm>
            <a:off x="573088" y="3824288"/>
            <a:ext cx="5865812" cy="5156200"/>
          </a:xfrm>
          <a:prstGeom prst="rect">
            <a:avLst/>
          </a:prstGeom>
          <a:noFill/>
          <a:ln w="9525" algn="ctr">
            <a:noFill/>
            <a:miter lim="800000"/>
            <a:headEnd/>
            <a:tailEnd/>
          </a:ln>
          <a:effectLst/>
        </p:spPr>
        <p:txBody>
          <a:bodyPr vert="horz" wrap="square" lIns="46135" tIns="46135" rIns="46135"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4363" y="9047163"/>
            <a:ext cx="704850" cy="247650"/>
          </a:xfrm>
          <a:prstGeom prst="rect">
            <a:avLst/>
          </a:prstGeom>
          <a:noFill/>
          <a:ln w="9525">
            <a:noFill/>
            <a:miter lim="800000"/>
            <a:headEnd/>
            <a:tailEnd/>
          </a:ln>
        </p:spPr>
        <p:txBody>
          <a:bodyPr vert="horz" wrap="square" lIns="45956" tIns="46569" rIns="45956" bIns="46569" numCol="1" anchor="b" anchorCtr="0" compatLnSpc="1">
            <a:prstTxWarp prst="textNoShape">
              <a:avLst/>
            </a:prstTxWarp>
            <a:spAutoFit/>
          </a:bodyPr>
          <a:lstStyle>
            <a:lvl1pPr algn="ctr" defTabSz="931670" eaLnBrk="1" hangingPunct="1">
              <a:defRPr sz="1000"/>
            </a:lvl1pPr>
          </a:lstStyle>
          <a:p>
            <a:pPr>
              <a:defRPr/>
            </a:pPr>
            <a:fld id="{3A0CC380-153A-4426-86D4-4AEFA103F062}" type="slidenum">
              <a:rPr lang="en-US"/>
              <a:pPr>
                <a:defRPr/>
              </a:pPr>
              <a:t>‹#›</a:t>
            </a:fld>
            <a:endParaRPr lang="en-US"/>
          </a:p>
        </p:txBody>
      </p:sp>
    </p:spTree>
    <p:extLst>
      <p:ext uri="{BB962C8B-B14F-4D97-AF65-F5344CB8AC3E}">
        <p14:creationId xmlns:p14="http://schemas.microsoft.com/office/powerpoint/2010/main" val="3581800902"/>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01452B0-A71C-4509-839B-A0DF824BFE29}" type="slidenum">
              <a:rPr lang="en-US" sz="1000" smtClean="0"/>
              <a:pPr>
                <a:lnSpc>
                  <a:spcPct val="100000"/>
                </a:lnSpc>
                <a:spcBef>
                  <a:spcPct val="0"/>
                </a:spcBef>
                <a:buClrTx/>
                <a:buSzTx/>
                <a:buFontTx/>
                <a:buNone/>
              </a:pPr>
              <a:t>1</a:t>
            </a:fld>
            <a:endParaRPr lang="en-US" sz="10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936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D60FD6E8-54D1-4775-9A05-375DC00B985B}" type="slidenum">
              <a:rPr lang="en-US" sz="1000"/>
              <a:pPr algn="ctr"/>
              <a:t>10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21526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D7ACA9D7-4F8D-4183-B560-2545B2ABC5B8}" type="slidenum">
              <a:rPr lang="en-US" sz="1000"/>
              <a:pPr algn="ctr"/>
              <a:t>11</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20520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BC46443D-7B48-478F-9032-88934E70FD39}" type="slidenum">
              <a:rPr lang="en-US" sz="1000"/>
              <a:pPr algn="ctr"/>
              <a:t>12</a:t>
            </a:fld>
            <a:endParaRPr lang="en-US" sz="1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0361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0AC9C54E-1CA3-463A-98F4-81962EA1C3E1}" type="slidenum">
              <a:rPr lang="en-US" sz="1000"/>
              <a:pPr algn="ctr"/>
              <a:t>13</a:t>
            </a:fld>
            <a:endParaRPr 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651632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1F42EE2-86DC-44FD-8F93-C08F74F24C47}" type="slidenum">
              <a:rPr lang="en-US" sz="1000"/>
              <a:pPr algn="ctr"/>
              <a:t>14</a:t>
            </a:fld>
            <a:endParaRPr lang="en-US" sz="10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10299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C7020840-1C29-4499-B481-ACAC69AA3F8C}" type="slidenum">
              <a:rPr lang="en-US" sz="1000"/>
              <a:pPr algn="ctr"/>
              <a:t>15</a:t>
            </a:fld>
            <a:endParaRPr 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88684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8013" y="90344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4A0536A-4653-4999-B648-0710B8B887E8}" type="slidenum">
              <a:rPr lang="en-US" sz="1000"/>
              <a:pPr algn="ctr"/>
              <a:t>16</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4210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1F3A07FE-1A83-48C3-9543-026374A76A6F}" type="slidenum">
              <a:rPr lang="en-US" sz="1000" smtClean="0"/>
              <a:pPr>
                <a:lnSpc>
                  <a:spcPct val="100000"/>
                </a:lnSpc>
                <a:spcBef>
                  <a:spcPct val="0"/>
                </a:spcBef>
                <a:buClrTx/>
                <a:buSzTx/>
                <a:buFontTx/>
                <a:buNone/>
              </a:pPr>
              <a:t>17</a:t>
            </a:fld>
            <a:endParaRPr lang="en-US" sz="10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4988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152775" y="9047163"/>
            <a:ext cx="708025"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83F920B-EBE6-4796-83CA-FD5186128D61}" type="slidenum">
              <a:rPr lang="en-US" sz="1000" smtClean="0"/>
              <a:pPr>
                <a:lnSpc>
                  <a:spcPct val="100000"/>
                </a:lnSpc>
                <a:spcBef>
                  <a:spcPct val="0"/>
                </a:spcBef>
                <a:buClrTx/>
                <a:buSzTx/>
                <a:buFontTx/>
                <a:buNone/>
              </a:pPr>
              <a:t>18</a:t>
            </a:fld>
            <a:endParaRPr lang="en-US" sz="10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364822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ldNum" sz="quarter" idx="5"/>
          </p:nvPr>
        </p:nvSpPr>
        <p:spPr>
          <a:xfrm>
            <a:off x="3152775" y="9047163"/>
            <a:ext cx="708025"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083F920B-EBE6-4796-83CA-FD5186128D61}" type="slidenum">
              <a:rPr lang="en-US" sz="1000" smtClean="0"/>
              <a:pPr>
                <a:lnSpc>
                  <a:spcPct val="100000"/>
                </a:lnSpc>
                <a:spcBef>
                  <a:spcPct val="0"/>
                </a:spcBef>
                <a:buClrTx/>
                <a:buSzTx/>
                <a:buFontTx/>
                <a:buNone/>
              </a:pPr>
              <a:t>19</a:t>
            </a:fld>
            <a:endParaRPr lang="en-US" sz="10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69716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17C07-7DE5-416D-8509-621CFF8152F6}" type="slidenum">
              <a:rPr lang="en-US" smtClean="0">
                <a:solidFill>
                  <a:srgbClr val="000000"/>
                </a:solidFill>
              </a:rPr>
              <a:pPr/>
              <a:t>2</a:t>
            </a:fld>
            <a:endParaRPr lang="en-US" smtClean="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98327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3653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062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A4CB9-A249-4D16-A7EE-00D0DD445217}" type="slidenum">
              <a:rPr lang="en-US" altLang="en-US"/>
              <a:pPr>
                <a:spcBef>
                  <a:spcPct val="0"/>
                </a:spcBef>
              </a:pPr>
              <a:t>24</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6536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AE0A1A-9289-45C5-8A0D-D102239B6D8F}" type="slidenum">
              <a:rPr lang="en-US" smtClean="0"/>
              <a:pPr/>
              <a:t>25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01106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D79A5-57B2-4421-BA32-8732E9DEFDAA}" type="slidenum">
              <a:rPr lang="en-US" smtClean="0"/>
              <a:pPr/>
              <a:t>26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3526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75573868-E497-461B-A76E-CA8ACAC77194}" type="slidenum">
              <a:rPr lang="en-US" altLang="en-US" sz="1000">
                <a:latin typeface="Arial" panose="020B0604020202020204" pitchFamily="34" charset="0"/>
              </a:rPr>
              <a:pPr algn="ctr" eaLnBrk="1" hangingPunct="1">
                <a:spcBef>
                  <a:spcPct val="0"/>
                </a:spcBef>
              </a:pPr>
              <a:t>27</a:t>
            </a:fld>
            <a:endParaRPr lang="en-US" altLang="en-US" sz="1000">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96241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p:txBody>
          <a:bodyPr/>
          <a:lstStyle/>
          <a:p>
            <a:pPr>
              <a:defRPr/>
            </a:pPr>
            <a:fld id="{B9D90101-61DE-411D-A84C-6E553EAAC6FD}" type="slidenum">
              <a:rPr lang="en-US" smtClean="0"/>
              <a:pPr>
                <a:defRPr/>
              </a:pPr>
              <a:t>28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3156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F32964D-CAC1-40E5-A025-AABFF43F0A10}" type="slidenum">
              <a:rPr lang="en-US" sz="1000"/>
              <a:pPr algn="ctr" eaLnBrk="1" hangingPunct="1">
                <a:lnSpc>
                  <a:spcPct val="100000"/>
                </a:lnSpc>
                <a:spcBef>
                  <a:spcPct val="0"/>
                </a:spcBef>
                <a:buClrTx/>
                <a:buSzTx/>
                <a:buFontTx/>
                <a:buNone/>
              </a:pPr>
              <a:t>29</a:t>
            </a:fld>
            <a:endParaRPr 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smtClean="0">
              <a:latin typeface="Arial" panose="020B0604020202020204" pitchFamily="34" charset="0"/>
            </a:endParaRPr>
          </a:p>
        </p:txBody>
      </p:sp>
    </p:spTree>
    <p:extLst>
      <p:ext uri="{BB962C8B-B14F-4D97-AF65-F5344CB8AC3E}">
        <p14:creationId xmlns:p14="http://schemas.microsoft.com/office/powerpoint/2010/main" val="260627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242959EB-1C55-4581-9F89-8F84A760C8BB}" type="slidenum">
              <a:rPr lang="en-US" sz="1000"/>
              <a:pPr algn="ctr" eaLnBrk="1" hangingPunct="1">
                <a:lnSpc>
                  <a:spcPct val="100000"/>
                </a:lnSpc>
                <a:spcBef>
                  <a:spcPct val="0"/>
                </a:spcBef>
                <a:buClrTx/>
                <a:buSzTx/>
                <a:buFontTx/>
                <a:buNone/>
              </a:pPr>
              <a:t>30</a:t>
            </a:fld>
            <a:endParaRPr 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055312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7A4CB9-A249-4D16-A7EE-00D0DD445217}" type="slidenum">
              <a:rPr lang="en-US" altLang="en-US"/>
              <a:pPr>
                <a:spcBef>
                  <a:spcPct val="0"/>
                </a:spcBef>
              </a:pPr>
              <a:t>31</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2467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47" tIns="46560" rIns="45947" bIns="46560"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01216200-B716-469D-BC24-79327F601BE4}" type="slidenum">
              <a:rPr lang="en-US" sz="1000">
                <a:solidFill>
                  <a:srgbClr val="000000"/>
                </a:solidFill>
              </a:rPr>
              <a:pPr algn="ctr"/>
              <a:t>3</a:t>
            </a:fld>
            <a:endParaRPr lang="en-US" sz="1000">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837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a:fld id="{0EAA8C4A-BC29-40DC-9F9E-31DE45237C83}" type="slidenum">
              <a:rPr lang="en-US" sz="1000"/>
              <a:pPr algn="ctr" defTabSz="931863"/>
              <a:t>32</a:t>
            </a:fld>
            <a:endParaRPr lang="en-US" sz="10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428752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33</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501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3DE58167-4326-49AF-8D6D-746603D2A7F0}" type="slidenum">
              <a:rPr lang="en-US" sz="1000"/>
              <a:pPr algn="ctr"/>
              <a:t>34</a:t>
            </a:fld>
            <a:endParaRPr lang="en-US" sz="10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709684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B7D63D24-E111-4B6A-8F96-C4A0A7FD567A}" type="slidenum">
              <a:rPr lang="en-US" sz="1000"/>
              <a:pPr algn="ctr"/>
              <a:t>35</a:t>
            </a:fld>
            <a:endParaRPr lang="en-US" sz="10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smtClean="0">
              <a:latin typeface="Arial" panose="020B0604020202020204" pitchFamily="34" charset="0"/>
            </a:endParaRPr>
          </a:p>
        </p:txBody>
      </p:sp>
    </p:spTree>
    <p:extLst>
      <p:ext uri="{BB962C8B-B14F-4D97-AF65-F5344CB8AC3E}">
        <p14:creationId xmlns:p14="http://schemas.microsoft.com/office/powerpoint/2010/main" val="1095294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36</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76220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37</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99501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8D429C6-BE57-4797-9872-A26521F41F57}" type="slidenum">
              <a:rPr lang="en-US" sz="1000" smtClean="0"/>
              <a:pPr>
                <a:lnSpc>
                  <a:spcPct val="100000"/>
                </a:lnSpc>
                <a:spcBef>
                  <a:spcPct val="0"/>
                </a:spcBef>
                <a:buClrTx/>
                <a:buSzTx/>
                <a:buFontTx/>
                <a:buNone/>
              </a:pPr>
              <a:t>38</a:t>
            </a:fld>
            <a:endParaRPr lang="en-US" sz="10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5970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380367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41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5261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F621CE-E397-4120-ACD9-4DA87F46BB8B}" type="slidenum">
              <a:rPr lang="en-US" altLang="en-US" smtClean="0"/>
              <a:pPr/>
              <a:t>42</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75274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16863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43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5412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36153C-416A-448E-A343-5E93BFFDB37F}" type="slidenum">
              <a:rPr lang="en-US" altLang="en-US" smtClean="0"/>
              <a:pPr/>
              <a:t>44</a:t>
            </a:fld>
            <a:endParaRPr lang="en-US" altLang="en-US" smtClean="0"/>
          </a:p>
        </p:txBody>
      </p:sp>
      <p:sp>
        <p:nvSpPr>
          <p:cNvPr id="79875" name="Rectangle 4"/>
          <p:cNvSpPr>
            <a:spLocks noGrp="1" noRot="1" noChangeAspect="1" noChangeArrowheads="1" noTextEdit="1"/>
          </p:cNvSpPr>
          <p:nvPr>
            <p:ph type="sldImg"/>
          </p:nvPr>
        </p:nvSpPr>
        <p:spPr>
          <a:ln/>
        </p:spPr>
      </p:sp>
      <p:sp>
        <p:nvSpPr>
          <p:cNvPr id="79876"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47833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46929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10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A7D0BFB-2183-41D6-A6E0-560F2AF755DD}" type="slidenum">
              <a:rPr lang="en-US" sz="1000" smtClean="0"/>
              <a:pPr>
                <a:lnSpc>
                  <a:spcPct val="100000"/>
                </a:lnSpc>
                <a:spcBef>
                  <a:spcPct val="0"/>
                </a:spcBef>
                <a:buClrTx/>
                <a:buSzTx/>
                <a:buFontTx/>
                <a:buNone/>
              </a:pPr>
              <a:t>48</a:t>
            </a:fld>
            <a:endParaRPr lang="en-US" sz="10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67802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1ECABD82-5FE7-4618-9C78-0F1F01779C23}" type="slidenum">
              <a:rPr lang="en-US" sz="1000" smtClean="0">
                <a:solidFill>
                  <a:srgbClr val="000000"/>
                </a:solidFill>
              </a:rPr>
              <a:pPr>
                <a:lnSpc>
                  <a:spcPct val="100000"/>
                </a:lnSpc>
                <a:spcBef>
                  <a:spcPct val="0"/>
                </a:spcBef>
                <a:buClrTx/>
                <a:buSzTx/>
                <a:buFontTx/>
                <a:buNone/>
              </a:pPr>
              <a:t>49</a:t>
            </a:fld>
            <a:endParaRPr lang="en-US" sz="1000" smtClean="0">
              <a:solidFill>
                <a:srgbClr val="000000"/>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1298606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a:fld id="{D3184FB0-C81A-4638-BEE7-D10B4E8B1A67}" type="slidenum">
              <a:rPr lang="en-US" sz="1000">
                <a:cs typeface="Arial" panose="020B0604020202020204" pitchFamily="34" charset="0"/>
              </a:rPr>
              <a:pPr algn="ctr"/>
              <a:t>50</a:t>
            </a:fld>
            <a:endParaRPr lang="en-US" sz="1000">
              <a:cs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smtClean="0">
              <a:latin typeface="Arial" panose="020B0604020202020204" pitchFamily="34" charset="0"/>
            </a:endParaRPr>
          </a:p>
        </p:txBody>
      </p:sp>
    </p:spTree>
    <p:extLst>
      <p:ext uri="{BB962C8B-B14F-4D97-AF65-F5344CB8AC3E}">
        <p14:creationId xmlns:p14="http://schemas.microsoft.com/office/powerpoint/2010/main" val="2192696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10318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78168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E7BE1A6-7F8C-4196-89DC-3992B7F8D005}" type="slidenum">
              <a:rPr lang="en-US" sz="1000" smtClean="0"/>
              <a:pPr>
                <a:lnSpc>
                  <a:spcPct val="100000"/>
                </a:lnSpc>
                <a:spcBef>
                  <a:spcPct val="0"/>
                </a:spcBef>
                <a:buClrTx/>
                <a:buSzTx/>
                <a:buFontTx/>
                <a:buNone/>
              </a:pPr>
              <a:t>53</a:t>
            </a:fld>
            <a:endParaRPr lang="en-US" sz="10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11019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5571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28018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85980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74" tIns="46487" rIns="45874" bIns="46487" anchor="b">
            <a:spAutoFit/>
          </a:bodyPr>
          <a:lstStyle>
            <a:lvl1pPr defTabSz="928688">
              <a:defRPr>
                <a:solidFill>
                  <a:schemeClr val="tx1"/>
                </a:solidFill>
                <a:latin typeface="Arial" panose="020B0604020202020204" pitchFamily="34" charset="0"/>
                <a:cs typeface="Arial" panose="020B0604020202020204" pitchFamily="34" charset="0"/>
              </a:defRPr>
            </a:lvl1pPr>
            <a:lvl2pPr marL="742950" indent="-285750" defTabSz="928688">
              <a:defRPr>
                <a:solidFill>
                  <a:schemeClr val="tx1"/>
                </a:solidFill>
                <a:latin typeface="Arial" panose="020B0604020202020204" pitchFamily="34" charset="0"/>
                <a:cs typeface="Arial" panose="020B0604020202020204" pitchFamily="34" charset="0"/>
              </a:defRPr>
            </a:lvl2pPr>
            <a:lvl3pPr marL="1143000" indent="-228600" defTabSz="928688">
              <a:defRPr>
                <a:solidFill>
                  <a:schemeClr val="tx1"/>
                </a:solidFill>
                <a:latin typeface="Arial" panose="020B0604020202020204" pitchFamily="34" charset="0"/>
                <a:cs typeface="Arial" panose="020B0604020202020204" pitchFamily="34" charset="0"/>
              </a:defRPr>
            </a:lvl3pPr>
            <a:lvl4pPr marL="1600200" indent="-228600" defTabSz="928688">
              <a:defRPr>
                <a:solidFill>
                  <a:schemeClr val="tx1"/>
                </a:solidFill>
                <a:latin typeface="Arial" panose="020B0604020202020204" pitchFamily="34" charset="0"/>
                <a:cs typeface="Arial" panose="020B0604020202020204" pitchFamily="34" charset="0"/>
              </a:defRPr>
            </a:lvl4pPr>
            <a:lvl5pPr marL="2057400" indent="-228600" defTabSz="928688">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111E3FE3-76EB-4FEA-806C-5E3C1F1A32FD}" type="slidenum">
              <a:rPr lang="en-US" sz="1000">
                <a:solidFill>
                  <a:srgbClr val="000000"/>
                </a:solidFill>
              </a:rPr>
              <a:pPr algn="ctr"/>
              <a:t>8</a:t>
            </a:fld>
            <a:endParaRPr lang="en-US" sz="10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smtClean="0">
              <a:latin typeface="Arial" panose="020B0604020202020204" pitchFamily="34" charset="0"/>
            </a:endParaRPr>
          </a:p>
        </p:txBody>
      </p:sp>
    </p:spTree>
    <p:extLst>
      <p:ext uri="{BB962C8B-B14F-4D97-AF65-F5344CB8AC3E}">
        <p14:creationId xmlns:p14="http://schemas.microsoft.com/office/powerpoint/2010/main" val="191665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2235FA-E8CA-442A-A6C3-ED7D0B3FFAFA}" type="slidenum">
              <a:rPr lang="en-US" smtClean="0"/>
              <a:pPr/>
              <a:t>9</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849497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pic>
        <p:nvPicPr>
          <p:cNvPr id="5" name="Picture 1188" descr="Title Page bar_112409_1p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C7CE44A6-08A3-4EDC-9AA1-B75CAD25D284}" type="slidenum">
              <a:rPr lang="en-US"/>
              <a:pPr>
                <a:defRPr/>
              </a:pPr>
              <a:t>‹#›</a:t>
            </a:fld>
            <a:endParaRPr lang="en-US"/>
          </a:p>
        </p:txBody>
      </p:sp>
    </p:spTree>
    <p:extLst>
      <p:ext uri="{BB962C8B-B14F-4D97-AF65-F5344CB8AC3E}">
        <p14:creationId xmlns:p14="http://schemas.microsoft.com/office/powerpoint/2010/main" val="343742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CA3F832-405F-473A-AEBF-6BBA17722A7F}" type="slidenum">
              <a:rPr lang="en-US"/>
              <a:pPr>
                <a:defRPr/>
              </a:pPr>
              <a:t>‹#›</a:t>
            </a:fld>
            <a:endParaRPr lang="en-US"/>
          </a:p>
        </p:txBody>
      </p:sp>
    </p:spTree>
    <p:extLst>
      <p:ext uri="{BB962C8B-B14F-4D97-AF65-F5344CB8AC3E}">
        <p14:creationId xmlns:p14="http://schemas.microsoft.com/office/powerpoint/2010/main" val="317019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988CC8D-BC15-42C3-BD28-93F118DEB587}" type="slidenum">
              <a:rPr lang="en-US"/>
              <a:pPr>
                <a:defRPr/>
              </a:pPr>
              <a:t>‹#›</a:t>
            </a:fld>
            <a:endParaRPr lang="en-US"/>
          </a:p>
        </p:txBody>
      </p:sp>
    </p:spTree>
    <p:extLst>
      <p:ext uri="{BB962C8B-B14F-4D97-AF65-F5344CB8AC3E}">
        <p14:creationId xmlns:p14="http://schemas.microsoft.com/office/powerpoint/2010/main" val="288774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238861E-E66A-44C6-BC05-549F3B21ECC8}" type="slidenum">
              <a:rPr lang="en-US"/>
              <a:pPr>
                <a:defRPr/>
              </a:pPr>
              <a:t>‹#›</a:t>
            </a:fld>
            <a:endParaRPr lang="en-US"/>
          </a:p>
        </p:txBody>
      </p:sp>
    </p:spTree>
    <p:extLst>
      <p:ext uri="{BB962C8B-B14F-4D97-AF65-F5344CB8AC3E}">
        <p14:creationId xmlns:p14="http://schemas.microsoft.com/office/powerpoint/2010/main" val="1483207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0000" indent="-270000">
              <a:buFont typeface="+mj-lt"/>
              <a:buAutoNum type="arabicPeriod"/>
              <a:defRPr/>
            </a:lvl1pPr>
            <a:lvl5pPr>
              <a:defRPr/>
            </a:lvl5pPr>
            <a:lvl6pPr>
              <a:defRPr baseline="0"/>
            </a:lvl6pPr>
            <a:lvl7pPr>
              <a:defRPr baseline="0"/>
            </a:lvl7pPr>
            <a:lvl8pPr>
              <a:defRPr baseline="0"/>
            </a:lvl8pPr>
            <a:lvl9pPr>
              <a:defRPr baseline="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itle 3"/>
          <p:cNvSpPr>
            <a:spLocks noGrp="1"/>
          </p:cNvSpPr>
          <p:nvPr>
            <p:ph type="title"/>
          </p:nvPr>
        </p:nvSpPr>
        <p:spPr/>
        <p:txBody>
          <a:bodyPr/>
          <a:lstStyle/>
          <a:p>
            <a:r>
              <a:rPr lang="en-GB" noProof="0" dirty="0" smtClean="0"/>
              <a:t>Click to edit Master title style</a:t>
            </a:r>
            <a:endParaRPr lang="en-GB" noProof="0" dirty="0"/>
          </a:p>
        </p:txBody>
      </p:sp>
      <p:sp>
        <p:nvSpPr>
          <p:cNvPr id="5" name="Slide Number Placeholder 5"/>
          <p:cNvSpPr>
            <a:spLocks noGrp="1"/>
          </p:cNvSpPr>
          <p:nvPr>
            <p:ph type="sldNum" sz="quarter" idx="10"/>
          </p:nvPr>
        </p:nvSpPr>
        <p:spPr/>
        <p:txBody>
          <a:bodyPr/>
          <a:lstStyle>
            <a:lvl1pPr>
              <a:defRPr/>
            </a:lvl1pPr>
          </a:lstStyle>
          <a:p>
            <a:pPr>
              <a:defRPr/>
            </a:pPr>
            <a:fld id="{D2724B58-48F7-4E28-8E9D-367CD8204675}" type="slidenum">
              <a:rPr lang="en-GB"/>
              <a:pPr>
                <a:defRPr/>
              </a:pPr>
              <a:t>‹#›</a:t>
            </a:fld>
            <a:endParaRPr lang="en-GB" dirty="0"/>
          </a:p>
        </p:txBody>
      </p:sp>
    </p:spTree>
    <p:extLst>
      <p:ext uri="{BB962C8B-B14F-4D97-AF65-F5344CB8AC3E}">
        <p14:creationId xmlns:p14="http://schemas.microsoft.com/office/powerpoint/2010/main" val="176161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753E19BC-72EA-4944-A6D5-E76C09A3E3EB}" type="slidenum">
              <a:rPr lang="en-US"/>
              <a:pPr>
                <a:defRPr/>
              </a:pPr>
              <a:t>‹#›</a:t>
            </a:fld>
            <a:endParaRPr lang="en-US"/>
          </a:p>
        </p:txBody>
      </p:sp>
    </p:spTree>
    <p:extLst>
      <p:ext uri="{BB962C8B-B14F-4D97-AF65-F5344CB8AC3E}">
        <p14:creationId xmlns:p14="http://schemas.microsoft.com/office/powerpoint/2010/main" val="388239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D8B6903F-C881-4C4B-B417-A78D6B888238}" type="slidenum">
              <a:rPr lang="en-US"/>
              <a:pPr>
                <a:defRPr/>
              </a:pPr>
              <a:t>‹#›</a:t>
            </a:fld>
            <a:endParaRPr lang="en-US"/>
          </a:p>
        </p:txBody>
      </p:sp>
    </p:spTree>
    <p:extLst>
      <p:ext uri="{BB962C8B-B14F-4D97-AF65-F5344CB8AC3E}">
        <p14:creationId xmlns:p14="http://schemas.microsoft.com/office/powerpoint/2010/main" val="92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5389C89F-D7B2-464A-8F94-EABCE06EE3EB}" type="slidenum">
              <a:rPr lang="en-US"/>
              <a:pPr>
                <a:defRPr/>
              </a:pPr>
              <a:t>‹#›</a:t>
            </a:fld>
            <a:endParaRPr lang="en-US"/>
          </a:p>
        </p:txBody>
      </p:sp>
    </p:spTree>
    <p:extLst>
      <p:ext uri="{BB962C8B-B14F-4D97-AF65-F5344CB8AC3E}">
        <p14:creationId xmlns:p14="http://schemas.microsoft.com/office/powerpoint/2010/main" val="185954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DF73E5DB-D9E3-46FD-B988-65A0DC0D4D46}" type="slidenum">
              <a:rPr lang="en-US"/>
              <a:pPr>
                <a:defRPr/>
              </a:pPr>
              <a:t>‹#›</a:t>
            </a:fld>
            <a:endParaRPr lang="en-US"/>
          </a:p>
        </p:txBody>
      </p:sp>
    </p:spTree>
    <p:extLst>
      <p:ext uri="{BB962C8B-B14F-4D97-AF65-F5344CB8AC3E}">
        <p14:creationId xmlns:p14="http://schemas.microsoft.com/office/powerpoint/2010/main" val="31972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34144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929A08F0-F4EC-497E-B6F2-860E348B2268}" type="slidenum">
              <a:rPr lang="en-US"/>
              <a:pPr>
                <a:defRPr/>
              </a:pPr>
              <a:t>‹#›</a:t>
            </a:fld>
            <a:endParaRPr lang="en-US"/>
          </a:p>
        </p:txBody>
      </p:sp>
    </p:spTree>
    <p:extLst>
      <p:ext uri="{BB962C8B-B14F-4D97-AF65-F5344CB8AC3E}">
        <p14:creationId xmlns:p14="http://schemas.microsoft.com/office/powerpoint/2010/main" val="302657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46C3F27-F676-440C-A6C8-BB8F85BCDE90}" type="slidenum">
              <a:rPr lang="en-US"/>
              <a:pPr>
                <a:defRPr/>
              </a:pPr>
              <a:t>‹#›</a:t>
            </a:fld>
            <a:endParaRPr lang="en-US"/>
          </a:p>
        </p:txBody>
      </p:sp>
    </p:spTree>
    <p:extLst>
      <p:ext uri="{BB962C8B-B14F-4D97-AF65-F5344CB8AC3E}">
        <p14:creationId xmlns:p14="http://schemas.microsoft.com/office/powerpoint/2010/main" val="99939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8A606CA0-55FB-420E-A6FC-FEA7F53FB00D}" type="slidenum">
              <a:rPr lang="en-US"/>
              <a:pPr>
                <a:defRPr/>
              </a:pPr>
              <a:t>‹#›</a:t>
            </a:fld>
            <a:endParaRPr lang="en-US"/>
          </a:p>
        </p:txBody>
      </p:sp>
    </p:spTree>
    <p:extLst>
      <p:ext uri="{BB962C8B-B14F-4D97-AF65-F5344CB8AC3E}">
        <p14:creationId xmlns:p14="http://schemas.microsoft.com/office/powerpoint/2010/main" val="263587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pic>
        <p:nvPicPr>
          <p:cNvPr id="1027" name="Picture 109" descr="Text Page"/>
          <p:cNvPicPr>
            <a:picLocks noChangeAspect="1" noChangeArrowheads="1"/>
          </p:cNvPicPr>
          <p:nvPr/>
        </p:nvPicPr>
        <p:blipFill>
          <a:blip r:embed="rId15">
            <a:extLst>
              <a:ext uri="{28A0092B-C50C-407E-A947-70E740481C1C}">
                <a14:useLocalDpi xmlns:a14="http://schemas.microsoft.com/office/drawing/2010/main" val="0"/>
              </a:ext>
            </a:extLst>
          </a:blip>
          <a:srcRect t="4605"/>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101"/>
          <p:cNvSpPr>
            <a:spLocks noChangeArrowheads="1"/>
          </p:cNvSpPr>
          <p:nvPr/>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pic>
        <p:nvPicPr>
          <p:cNvPr id="1031" name="Picture 10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42A55064-2322-4C4E-BEE8-B455950874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51"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 id="2147486250" r:id="rId12"/>
    <p:sldLayoutId id="2147486252"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oleObject14.bin"/><Relationship Id="rId4" Type="http://schemas.openxmlformats.org/officeDocument/2006/relationships/hyperlink" Target="http://www.bea.gov/national/index.htm#gdp"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hyperlink" Target="http://www.bea.gov/newsreleases/regional/gdp_state/2014/pdf/qgsp081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hyperlink" Target="http://www.bls.gov/data/" TargetMode="Externa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7.emf"/><Relationship Id="rId5" Type="http://schemas.openxmlformats.org/officeDocument/2006/relationships/oleObject" Target="../embeddings/oleObject24.bin"/><Relationship Id="rId4" Type="http://schemas.openxmlformats.org/officeDocument/2006/relationships/hyperlink" Target="http://www.federalreserve.gov/datadownload/Download.aspx?rel=G19&amp;series=8ee7aa36107a130bcc862d44824a3b86&amp;lastObs=&amp;from=&amp;to=&amp;filetype=csv&amp;label=include&amp;layout=seriescolumn&amp;type=package"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28.emf"/><Relationship Id="rId5" Type="http://schemas.openxmlformats.org/officeDocument/2006/relationships/oleObject" Target="../embeddings/oleObject25.bin"/><Relationship Id="rId4" Type="http://schemas.openxmlformats.org/officeDocument/2006/relationships/hyperlink" Target="http://www.fhwa.dot.gov/ohim/tvtw/tvtpage.cf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Microsoft_Excel_97-2003_Worksheet2.xls"/><Relationship Id="rId5" Type="http://schemas.openxmlformats.org/officeDocument/2006/relationships/oleObject" Target="../embeddings/oleObject26.bin"/><Relationship Id="rId4" Type="http://schemas.openxmlformats.org/officeDocument/2006/relationships/hyperlink" Target="http://www.federalreserve.gov/releases/g17/ipdisk/ip_sa.tx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hyperlink" Target="http://www.bls.gov/news.release/cewbd.t08.htm" TargetMode="Externa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census.gov/manufacturing/m3/" TargetMode="Externa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32.emf"/><Relationship Id="rId5" Type="http://schemas.openxmlformats.org/officeDocument/2006/relationships/oleObject" Target="../embeddings/oleObject29.bin"/><Relationship Id="rId4" Type="http://schemas.openxmlformats.org/officeDocument/2006/relationships/hyperlink" Target="http://research.stlouisfed.org/fred2/series/WASCUR"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2.fdic.gov/qbp/" TargetMode="Externa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www2.fdic.gov/qbp/" TargetMode="Externa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spc.noaa.gov/wcm/"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42.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Microsoft_Excel_97-2003_Worksheet3.xls"/><Relationship Id="rId5" Type="http://schemas.openxmlformats.org/officeDocument/2006/relationships/oleObject" Target="../embeddings/oleObject37.bin"/><Relationship Id="rId4" Type="http://schemas.openxmlformats.org/officeDocument/2006/relationships/hyperlink" Target="http://www.federalreserve.gov/releases/h15/data.htm"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5.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6.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2525871"/>
            <a:ext cx="9104313" cy="1818959"/>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4400" dirty="0" smtClean="0">
                <a:latin typeface="Arial" panose="020B0604020202020204" pitchFamily="34" charset="0"/>
              </a:rPr>
              <a:t>Overview </a:t>
            </a:r>
            <a:r>
              <a:rPr lang="en-US" sz="4400" smtClean="0">
                <a:latin typeface="Arial" panose="020B0604020202020204" pitchFamily="34" charset="0"/>
              </a:rPr>
              <a:t>&amp; Outlook</a:t>
            </a:r>
            <a:br>
              <a:rPr lang="en-US" sz="4400" smtClean="0">
                <a:latin typeface="Arial" panose="020B0604020202020204" pitchFamily="34" charset="0"/>
              </a:rPr>
            </a:br>
            <a:r>
              <a:rPr lang="en-US" sz="4400" smtClean="0">
                <a:latin typeface="Arial" panose="020B0604020202020204" pitchFamily="34" charset="0"/>
              </a:rPr>
              <a:t>for </a:t>
            </a:r>
            <a:r>
              <a:rPr lang="en-US" sz="4400" dirty="0" smtClean="0">
                <a:latin typeface="Arial" panose="020B0604020202020204" pitchFamily="34" charset="0"/>
              </a:rPr>
              <a:t>the P/C Insurance Industry:</a:t>
            </a:r>
            <a:br>
              <a:rPr lang="en-US" sz="4400" dirty="0" smtClean="0">
                <a:latin typeface="Arial" panose="020B0604020202020204" pitchFamily="34" charset="0"/>
              </a:rPr>
            </a:br>
            <a:r>
              <a:rPr lang="en-US" sz="4400" dirty="0" smtClean="0">
                <a:latin typeface="Arial" panose="020B0604020202020204" pitchFamily="34" charset="0"/>
              </a:rPr>
              <a:t>Behind the Numbers</a:t>
            </a:r>
            <a:endParaRPr lang="en-US" sz="3400" i="1" dirty="0">
              <a:solidFill>
                <a:srgbClr val="C00000"/>
              </a:solidFill>
              <a:latin typeface="Arial" panose="020B0604020202020204" pitchFamily="34" charset="0"/>
            </a:endParaRPr>
          </a:p>
        </p:txBody>
      </p:sp>
      <p:sp>
        <p:nvSpPr>
          <p:cNvPr id="6147" name="Rectangle 3"/>
          <p:cNvSpPr>
            <a:spLocks noGrp="1" noChangeArrowheads="1"/>
          </p:cNvSpPr>
          <p:nvPr>
            <p:ph type="subTitle" idx="1"/>
          </p:nvPr>
        </p:nvSpPr>
        <p:spPr>
          <a:xfrm>
            <a:off x="76199" y="4678764"/>
            <a:ext cx="8951913" cy="1101840"/>
          </a:xfrm>
        </p:spPr>
        <p:txBody>
          <a:bodyPr/>
          <a:lstStyle/>
          <a:p>
            <a:pPr>
              <a:lnSpc>
                <a:spcPct val="80000"/>
              </a:lnSpc>
            </a:pPr>
            <a:r>
              <a:rPr lang="en-US" dirty="0" smtClean="0">
                <a:latin typeface="Arial" panose="020B0604020202020204" pitchFamily="34" charset="0"/>
              </a:rPr>
              <a:t>Alabama I-Day</a:t>
            </a:r>
            <a:r>
              <a:rPr lang="en-US" dirty="0">
                <a:latin typeface="Arial" panose="020B0604020202020204" pitchFamily="34" charset="0"/>
              </a:rPr>
              <a:t/>
            </a:r>
            <a:br>
              <a:rPr lang="en-US" dirty="0">
                <a:latin typeface="Arial" panose="020B0604020202020204" pitchFamily="34" charset="0"/>
              </a:rPr>
            </a:br>
            <a:r>
              <a:rPr lang="en-US" sz="2800" dirty="0" smtClean="0">
                <a:latin typeface="Arial" panose="020B0604020202020204" pitchFamily="34" charset="0"/>
              </a:rPr>
              <a:t>Tuscaloosa, AL</a:t>
            </a:r>
            <a:r>
              <a:rPr lang="en-US" sz="2800" dirty="0">
                <a:latin typeface="Arial" panose="020B0604020202020204" pitchFamily="34" charset="0"/>
              </a:rPr>
              <a:t/>
            </a:r>
            <a:br>
              <a:rPr lang="en-US" sz="2800" dirty="0">
                <a:latin typeface="Arial" panose="020B0604020202020204" pitchFamily="34" charset="0"/>
              </a:rPr>
            </a:br>
            <a:r>
              <a:rPr lang="en-US" sz="2800" dirty="0" smtClean="0">
                <a:latin typeface="Arial" panose="020B0604020202020204" pitchFamily="34" charset="0"/>
              </a:rPr>
              <a:t>October 8, </a:t>
            </a:r>
            <a:r>
              <a:rPr lang="en-US" sz="2800" dirty="0">
                <a:latin typeface="Arial" panose="020B0604020202020204" pitchFamily="34" charset="0"/>
              </a:rPr>
              <a:t>2014</a:t>
            </a:r>
          </a:p>
        </p:txBody>
      </p:sp>
      <p:sp>
        <p:nvSpPr>
          <p:cNvPr id="6148"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chemeClr val="accent1"/>
              </a:buClr>
              <a:buFont typeface="Wingdings" panose="05000000000000000000" pitchFamily="2" charset="2"/>
              <a:buNone/>
            </a:pPr>
            <a:r>
              <a:rPr lang="en-US" sz="1800" b="1">
                <a:solidFill>
                  <a:schemeClr val="bg2"/>
                </a:solidFill>
              </a:rPr>
              <a:t>Steven N. Weisbart, Ph.D., CLU, Senior Vice President &amp; Chief Economist</a:t>
            </a:r>
          </a:p>
          <a:p>
            <a:pPr algn="ctr">
              <a:spcBef>
                <a:spcPct val="25000"/>
              </a:spcBef>
              <a:buClr>
                <a:schemeClr val="accent1"/>
              </a:buClr>
              <a:buFontTx/>
              <a:buNone/>
            </a:pPr>
            <a:r>
              <a:rPr lang="en-US" sz="1800" b="1">
                <a:solidFill>
                  <a:schemeClr val="bg2"/>
                </a:solidFill>
                <a:sym typeface="Symbol" panose="05050102010706020507" pitchFamily="18" charset="2"/>
              </a:rPr>
              <a:t>Insurance Information Institute  110 William Street  New York, NY 10038</a:t>
            </a:r>
          </a:p>
          <a:p>
            <a:pPr algn="ctr">
              <a:spcBef>
                <a:spcPct val="25000"/>
              </a:spcBef>
              <a:buClr>
                <a:schemeClr val="accent1"/>
              </a:buClr>
              <a:buFontTx/>
              <a:buNone/>
            </a:pPr>
            <a:r>
              <a:rPr lang="en-US" sz="1800" b="1">
                <a:solidFill>
                  <a:schemeClr val="bg1"/>
                </a:solidFill>
                <a:sym typeface="Symbol" panose="05050102010706020507" pitchFamily="18" charset="2"/>
              </a:rPr>
              <a:t>Tel: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A99C9D5-F5CB-480C-B827-5B5D85FF399D}" type="slidenum">
              <a:rPr lang="en-US" sz="900"/>
              <a:pPr algn="r">
                <a:lnSpc>
                  <a:spcPct val="85000"/>
                </a:lnSpc>
                <a:spcBef>
                  <a:spcPct val="20000"/>
                </a:spcBef>
              </a:pPr>
              <a:t>10</a:t>
            </a:fld>
            <a:endParaRPr lang="en-US" sz="900"/>
          </a:p>
        </p:txBody>
      </p:sp>
      <p:sp>
        <p:nvSpPr>
          <p:cNvPr id="26627" name="Rectangle 2"/>
          <p:cNvSpPr>
            <a:spLocks noGrp="1" noChangeArrowheads="1"/>
          </p:cNvSpPr>
          <p:nvPr>
            <p:ph type="title" idx="4294967295"/>
          </p:nvPr>
        </p:nvSpPr>
        <p:spPr>
          <a:xfrm>
            <a:off x="833438" y="200025"/>
            <a:ext cx="6151562" cy="860425"/>
          </a:xfrm>
        </p:spPr>
        <p:txBody>
          <a:bodyPr/>
          <a:lstStyle/>
          <a:p>
            <a:r>
              <a:rPr lang="en-US" dirty="0" smtClean="0">
                <a:latin typeface="Arial" panose="020B0604020202020204" pitchFamily="34" charset="0"/>
              </a:rPr>
              <a:t>Return on Net Worth, All Lines:</a:t>
            </a:r>
            <a:br>
              <a:rPr lang="en-US" dirty="0" smtClean="0">
                <a:latin typeface="Arial" panose="020B0604020202020204" pitchFamily="34" charset="0"/>
              </a:rPr>
            </a:br>
            <a:r>
              <a:rPr lang="en-US" dirty="0" smtClean="0">
                <a:latin typeface="Arial" panose="020B0604020202020204" pitchFamily="34" charset="0"/>
              </a:rPr>
              <a:t>2002-2012</a:t>
            </a:r>
          </a:p>
        </p:txBody>
      </p:sp>
      <p:sp>
        <p:nvSpPr>
          <p:cNvPr id="26628" name="Rectangle 3"/>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a:t>
            </a:r>
            <a:r>
              <a:rPr lang="en-US" sz="1100" smtClean="0"/>
              <a:t>Source: </a:t>
            </a:r>
            <a:r>
              <a:rPr lang="en-US" sz="1100"/>
              <a:t>NAIC.</a:t>
            </a:r>
          </a:p>
        </p:txBody>
      </p:sp>
      <p:graphicFrame>
        <p:nvGraphicFramePr>
          <p:cNvPr id="2026500" name="Object 2"/>
          <p:cNvGraphicFramePr>
            <a:graphicFrameLocks/>
          </p:cNvGraphicFramePr>
          <p:nvPr>
            <p:extLst>
              <p:ext uri="{D42A27DB-BD31-4B8C-83A1-F6EECF244321}">
                <p14:modId xmlns:p14="http://schemas.microsoft.com/office/powerpoint/2010/main" val="476996584"/>
              </p:ext>
            </p:extLst>
          </p:nvPr>
        </p:nvGraphicFramePr>
        <p:xfrm>
          <a:off x="333375" y="1060450"/>
          <a:ext cx="8569325" cy="5510213"/>
        </p:xfrm>
        <a:graphic>
          <a:graphicData uri="http://schemas.openxmlformats.org/presentationml/2006/ole">
            <mc:AlternateContent xmlns:mc="http://schemas.openxmlformats.org/markup-compatibility/2006">
              <mc:Choice xmlns:v="urn:schemas-microsoft-com:vml" Requires="v">
                <p:oleObj spid="_x0000_s26741"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1B98BAEB-1EC5-4CFD-B92B-DE12CB444A0A}" type="slidenum">
              <a:rPr lang="en-US" sz="900"/>
              <a:pPr algn="r">
                <a:lnSpc>
                  <a:spcPct val="85000"/>
                </a:lnSpc>
                <a:spcBef>
                  <a:spcPct val="20000"/>
                </a:spcBef>
              </a:pPr>
              <a:t>11</a:t>
            </a:fld>
            <a:endParaRPr lang="en-US" sz="900"/>
          </a:p>
        </p:txBody>
      </p:sp>
      <p:sp>
        <p:nvSpPr>
          <p:cNvPr id="28675" name="Rectangle 2"/>
          <p:cNvSpPr>
            <a:spLocks noGrp="1" noChangeArrowheads="1"/>
          </p:cNvSpPr>
          <p:nvPr>
            <p:ph type="title" idx="4294967295"/>
          </p:nvPr>
        </p:nvSpPr>
        <p:spPr>
          <a:xfrm>
            <a:off x="833438" y="200025"/>
            <a:ext cx="6151562" cy="860425"/>
          </a:xfrm>
        </p:spPr>
        <p:txBody>
          <a:bodyPr/>
          <a:lstStyle/>
          <a:p>
            <a:r>
              <a:rPr lang="en-US" dirty="0" smtClean="0">
                <a:latin typeface="Arial" panose="020B0604020202020204" pitchFamily="34" charset="0"/>
              </a:rPr>
              <a:t>Return on Net Worth, All Lines:</a:t>
            </a:r>
            <a:br>
              <a:rPr lang="en-US" dirty="0" smtClean="0">
                <a:latin typeface="Arial" panose="020B0604020202020204" pitchFamily="34" charset="0"/>
              </a:rPr>
            </a:br>
            <a:r>
              <a:rPr lang="en-US" dirty="0" smtClean="0">
                <a:latin typeface="Arial" panose="020B0604020202020204" pitchFamily="34" charset="0"/>
              </a:rPr>
              <a:t>2002-2012</a:t>
            </a:r>
          </a:p>
        </p:txBody>
      </p:sp>
      <p:sp>
        <p:nvSpPr>
          <p:cNvPr id="2867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2819828791"/>
              </p:ext>
            </p:extLst>
          </p:nvPr>
        </p:nvGraphicFramePr>
        <p:xfrm>
          <a:off x="333375" y="1060450"/>
          <a:ext cx="8569325" cy="5510213"/>
        </p:xfrm>
        <a:graphic>
          <a:graphicData uri="http://schemas.openxmlformats.org/presentationml/2006/ole">
            <mc:AlternateContent xmlns:mc="http://schemas.openxmlformats.org/markup-compatibility/2006">
              <mc:Choice xmlns:v="urn:schemas-microsoft-com:vml" Requires="v">
                <p:oleObj spid="_x0000_s28789"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75430684-6565-4430-A09E-BD1C4C8E2D28}" type="slidenum">
              <a:rPr lang="en-US" sz="900"/>
              <a:pPr algn="r">
                <a:lnSpc>
                  <a:spcPct val="85000"/>
                </a:lnSpc>
                <a:spcBef>
                  <a:spcPct val="20000"/>
                </a:spcBef>
              </a:pPr>
              <a:t>12</a:t>
            </a:fld>
            <a:endParaRPr lang="en-US" sz="900"/>
          </a:p>
        </p:txBody>
      </p:sp>
      <p:sp>
        <p:nvSpPr>
          <p:cNvPr id="30723" name="Rectangle 2"/>
          <p:cNvSpPr>
            <a:spLocks noGrp="1" noChangeArrowheads="1"/>
          </p:cNvSpPr>
          <p:nvPr>
            <p:ph type="title" idx="4294967295"/>
          </p:nvPr>
        </p:nvSpPr>
        <p:spPr>
          <a:xfrm>
            <a:off x="833438" y="200025"/>
            <a:ext cx="6151562" cy="860425"/>
          </a:xfrm>
        </p:spPr>
        <p:txBody>
          <a:bodyPr/>
          <a:lstStyle/>
          <a:p>
            <a:r>
              <a:rPr lang="en-US" dirty="0" smtClean="0">
                <a:latin typeface="Arial" panose="020B0604020202020204" pitchFamily="34" charset="0"/>
              </a:rPr>
              <a:t>Return on Net Worth, All Lines:</a:t>
            </a:r>
            <a:br>
              <a:rPr lang="en-US" dirty="0" smtClean="0">
                <a:latin typeface="Arial" panose="020B0604020202020204" pitchFamily="34" charset="0"/>
              </a:rPr>
            </a:br>
            <a:r>
              <a:rPr lang="en-US" dirty="0" smtClean="0">
                <a:latin typeface="Arial" panose="020B0604020202020204" pitchFamily="34" charset="0"/>
              </a:rPr>
              <a:t>2003-2012 Average, by State</a:t>
            </a:r>
          </a:p>
        </p:txBody>
      </p:sp>
      <p:sp>
        <p:nvSpPr>
          <p:cNvPr id="30724"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13701850"/>
              </p:ext>
            </p:extLst>
          </p:nvPr>
        </p:nvGraphicFramePr>
        <p:xfrm>
          <a:off x="333375" y="1060450"/>
          <a:ext cx="8569325" cy="4875213"/>
        </p:xfrm>
        <a:graphic>
          <a:graphicData uri="http://schemas.openxmlformats.org/presentationml/2006/ole">
            <mc:AlternateContent xmlns:mc="http://schemas.openxmlformats.org/markup-compatibility/2006">
              <mc:Choice xmlns:v="urn:schemas-microsoft-com:vml" Requires="v">
                <p:oleObj spid="_x0000_s30837"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22A60C1A-2264-4F07-AE56-B24D1F84E82D}" type="slidenum">
              <a:rPr lang="en-US" sz="900"/>
              <a:pPr algn="r">
                <a:lnSpc>
                  <a:spcPct val="85000"/>
                </a:lnSpc>
                <a:spcBef>
                  <a:spcPct val="20000"/>
                </a:spcBef>
              </a:pPr>
              <a:t>13</a:t>
            </a:fld>
            <a:endParaRPr lang="en-US" sz="900"/>
          </a:p>
        </p:txBody>
      </p:sp>
      <p:sp>
        <p:nvSpPr>
          <p:cNvPr id="32771" name="Rectangle 2"/>
          <p:cNvSpPr>
            <a:spLocks noGrp="1" noChangeArrowheads="1"/>
          </p:cNvSpPr>
          <p:nvPr>
            <p:ph type="title" idx="4294967295"/>
          </p:nvPr>
        </p:nvSpPr>
        <p:spPr>
          <a:xfrm>
            <a:off x="463787" y="200025"/>
            <a:ext cx="7863090" cy="860425"/>
          </a:xfrm>
        </p:spPr>
        <p:txBody>
          <a:bodyPr/>
          <a:lstStyle/>
          <a:p>
            <a:r>
              <a:rPr lang="en-US" sz="2700" dirty="0" smtClean="0">
                <a:latin typeface="Arial" panose="020B0604020202020204" pitchFamily="34" charset="0"/>
              </a:rPr>
              <a:t>RNW PP Auto: Alabama and Neighboring States, 2003-2012, 10-year average</a:t>
            </a:r>
          </a:p>
        </p:txBody>
      </p:sp>
      <p:sp>
        <p:nvSpPr>
          <p:cNvPr id="32772"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200210682"/>
              </p:ext>
            </p:extLst>
          </p:nvPr>
        </p:nvGraphicFramePr>
        <p:xfrm>
          <a:off x="333375" y="1060450"/>
          <a:ext cx="8569325" cy="4875213"/>
        </p:xfrm>
        <a:graphic>
          <a:graphicData uri="http://schemas.openxmlformats.org/presentationml/2006/ole">
            <mc:AlternateContent xmlns:mc="http://schemas.openxmlformats.org/markup-compatibility/2006">
              <mc:Choice xmlns:v="urn:schemas-microsoft-com:vml" Requires="v">
                <p:oleObj spid="_x0000_s32885"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BCA1871E-197E-4626-9525-2991814EBD11}" type="slidenum">
              <a:rPr lang="en-US" sz="900"/>
              <a:pPr algn="r">
                <a:lnSpc>
                  <a:spcPct val="85000"/>
                </a:lnSpc>
                <a:spcBef>
                  <a:spcPct val="20000"/>
                </a:spcBef>
              </a:pPr>
              <a:t>14</a:t>
            </a:fld>
            <a:endParaRPr lang="en-US" sz="900"/>
          </a:p>
        </p:txBody>
      </p:sp>
      <p:sp>
        <p:nvSpPr>
          <p:cNvPr id="34819" name="Rectangle 2"/>
          <p:cNvSpPr>
            <a:spLocks noGrp="1" noChangeArrowheads="1"/>
          </p:cNvSpPr>
          <p:nvPr>
            <p:ph type="title" idx="4294967295"/>
          </p:nvPr>
        </p:nvSpPr>
        <p:spPr>
          <a:xfrm>
            <a:off x="833437" y="200025"/>
            <a:ext cx="7435073" cy="860425"/>
          </a:xfrm>
        </p:spPr>
        <p:txBody>
          <a:bodyPr/>
          <a:lstStyle/>
          <a:p>
            <a:r>
              <a:rPr lang="en-US" sz="2800" dirty="0" smtClean="0">
                <a:latin typeface="Arial" panose="020B0604020202020204" pitchFamily="34" charset="0"/>
              </a:rPr>
              <a:t>RNW HO: </a:t>
            </a:r>
            <a:r>
              <a:rPr lang="en-US" sz="2800" dirty="0">
                <a:latin typeface="Arial" panose="020B0604020202020204" pitchFamily="34" charset="0"/>
              </a:rPr>
              <a:t>Alabama and </a:t>
            </a:r>
            <a:r>
              <a:rPr lang="en-US" sz="2800" dirty="0" smtClean="0">
                <a:latin typeface="Arial" panose="020B0604020202020204" pitchFamily="34" charset="0"/>
              </a:rPr>
              <a:t>Neighboring</a:t>
            </a:r>
            <a:br>
              <a:rPr lang="en-US" sz="2800" dirty="0" smtClean="0">
                <a:latin typeface="Arial" panose="020B0604020202020204" pitchFamily="34" charset="0"/>
              </a:rPr>
            </a:br>
            <a:r>
              <a:rPr lang="en-US" sz="2800" dirty="0" smtClean="0">
                <a:latin typeface="Arial" panose="020B0604020202020204" pitchFamily="34" charset="0"/>
              </a:rPr>
              <a:t>States</a:t>
            </a:r>
            <a:r>
              <a:rPr lang="en-US" sz="2800" dirty="0">
                <a:latin typeface="Arial" panose="020B0604020202020204" pitchFamily="34" charset="0"/>
              </a:rPr>
              <a:t>, 2003-2012, 10-year average</a:t>
            </a:r>
            <a:endParaRPr lang="en-US" sz="2800" dirty="0" smtClean="0">
              <a:latin typeface="Arial" panose="020B0604020202020204" pitchFamily="34" charset="0"/>
            </a:endParaRPr>
          </a:p>
        </p:txBody>
      </p:sp>
      <p:sp>
        <p:nvSpPr>
          <p:cNvPr id="34820"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1357456253"/>
              </p:ext>
            </p:extLst>
          </p:nvPr>
        </p:nvGraphicFramePr>
        <p:xfrm>
          <a:off x="333375" y="1060450"/>
          <a:ext cx="8569325" cy="4875213"/>
        </p:xfrm>
        <a:graphic>
          <a:graphicData uri="http://schemas.openxmlformats.org/presentationml/2006/ole">
            <mc:AlternateContent xmlns:mc="http://schemas.openxmlformats.org/markup-compatibility/2006">
              <mc:Choice xmlns:v="urn:schemas-microsoft-com:vml" Requires="v">
                <p:oleObj spid="_x0000_s34933"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19038D85-0ACB-43D9-A62B-E88005BEBDC0}" type="slidenum">
              <a:rPr lang="en-US" sz="900"/>
              <a:pPr algn="r">
                <a:lnSpc>
                  <a:spcPct val="85000"/>
                </a:lnSpc>
                <a:spcBef>
                  <a:spcPct val="20000"/>
                </a:spcBef>
              </a:pPr>
              <a:t>15</a:t>
            </a:fld>
            <a:endParaRPr lang="en-US" sz="900"/>
          </a:p>
        </p:txBody>
      </p:sp>
      <p:sp>
        <p:nvSpPr>
          <p:cNvPr id="36867" name="Rectangle 2"/>
          <p:cNvSpPr>
            <a:spLocks noGrp="1" noChangeArrowheads="1"/>
          </p:cNvSpPr>
          <p:nvPr>
            <p:ph type="title" idx="4294967295"/>
          </p:nvPr>
        </p:nvSpPr>
        <p:spPr>
          <a:xfrm>
            <a:off x="833437" y="200025"/>
            <a:ext cx="7191881" cy="860425"/>
          </a:xfrm>
        </p:spPr>
        <p:txBody>
          <a:bodyPr/>
          <a:lstStyle/>
          <a:p>
            <a:r>
              <a:rPr lang="en-US" sz="2700" dirty="0" smtClean="0">
                <a:latin typeface="Arial" panose="020B0604020202020204" pitchFamily="34" charset="0"/>
              </a:rPr>
              <a:t>RNW CMP: </a:t>
            </a:r>
            <a:r>
              <a:rPr lang="en-US" sz="2700" dirty="0">
                <a:latin typeface="Arial" panose="020B0604020202020204" pitchFamily="34" charset="0"/>
              </a:rPr>
              <a:t>Alabama and Neighboring</a:t>
            </a:r>
            <a:br>
              <a:rPr lang="en-US" sz="2700" dirty="0">
                <a:latin typeface="Arial" panose="020B0604020202020204" pitchFamily="34" charset="0"/>
              </a:rPr>
            </a:br>
            <a:r>
              <a:rPr lang="en-US" sz="2700" dirty="0">
                <a:latin typeface="Arial" panose="020B0604020202020204" pitchFamily="34" charset="0"/>
              </a:rPr>
              <a:t>States, 2003-2012, 10-year average</a:t>
            </a:r>
            <a:endParaRPr lang="en-US" sz="2700" dirty="0" smtClean="0">
              <a:latin typeface="Arial" panose="020B0604020202020204" pitchFamily="34" charset="0"/>
            </a:endParaRPr>
          </a:p>
        </p:txBody>
      </p:sp>
      <p:sp>
        <p:nvSpPr>
          <p:cNvPr id="36868"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693196648"/>
              </p:ext>
            </p:extLst>
          </p:nvPr>
        </p:nvGraphicFramePr>
        <p:xfrm>
          <a:off x="333375" y="1060450"/>
          <a:ext cx="8569325" cy="4875213"/>
        </p:xfrm>
        <a:graphic>
          <a:graphicData uri="http://schemas.openxmlformats.org/presentationml/2006/ole">
            <mc:AlternateContent xmlns:mc="http://schemas.openxmlformats.org/markup-compatibility/2006">
              <mc:Choice xmlns:v="urn:schemas-microsoft-com:vml" Requires="v">
                <p:oleObj spid="_x0000_s36981"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EB4870B-36DD-4781-928B-9EF88356FD82}" type="slidenum">
              <a:rPr lang="en-US" sz="900"/>
              <a:pPr algn="r">
                <a:lnSpc>
                  <a:spcPct val="85000"/>
                </a:lnSpc>
                <a:spcBef>
                  <a:spcPct val="20000"/>
                </a:spcBef>
              </a:pPr>
              <a:t>16</a:t>
            </a:fld>
            <a:endParaRPr lang="en-US" sz="900"/>
          </a:p>
        </p:txBody>
      </p:sp>
      <p:sp>
        <p:nvSpPr>
          <p:cNvPr id="38915" name="Rectangle 2"/>
          <p:cNvSpPr>
            <a:spLocks noGrp="1" noChangeArrowheads="1"/>
          </p:cNvSpPr>
          <p:nvPr>
            <p:ph type="title" idx="4294967295"/>
          </p:nvPr>
        </p:nvSpPr>
        <p:spPr>
          <a:xfrm>
            <a:off x="833438" y="200025"/>
            <a:ext cx="6578600" cy="860425"/>
          </a:xfrm>
        </p:spPr>
        <p:txBody>
          <a:bodyPr/>
          <a:lstStyle/>
          <a:p>
            <a:r>
              <a:rPr lang="en-US" sz="2700" dirty="0" smtClean="0">
                <a:latin typeface="Arial" panose="020B0604020202020204" pitchFamily="34" charset="0"/>
              </a:rPr>
              <a:t>RNW WC: </a:t>
            </a:r>
            <a:r>
              <a:rPr lang="en-US" sz="2700" dirty="0">
                <a:latin typeface="Arial" panose="020B0604020202020204" pitchFamily="34" charset="0"/>
              </a:rPr>
              <a:t>Alabama and Neighboring</a:t>
            </a:r>
            <a:br>
              <a:rPr lang="en-US" sz="2700" dirty="0">
                <a:latin typeface="Arial" panose="020B0604020202020204" pitchFamily="34" charset="0"/>
              </a:rPr>
            </a:br>
            <a:r>
              <a:rPr lang="en-US" sz="2700" dirty="0">
                <a:latin typeface="Arial" panose="020B0604020202020204" pitchFamily="34" charset="0"/>
              </a:rPr>
              <a:t>States, 2003-2012, 10-year average</a:t>
            </a:r>
            <a:endParaRPr lang="en-US" sz="2700" dirty="0" smtClean="0">
              <a:latin typeface="Arial" panose="020B0604020202020204" pitchFamily="34" charset="0"/>
            </a:endParaRPr>
          </a:p>
        </p:txBody>
      </p:sp>
      <p:sp>
        <p:nvSpPr>
          <p:cNvPr id="38916" name="Rectangle 3"/>
          <p:cNvSpPr>
            <a:spLocks noChangeArrowheads="1"/>
          </p:cNvSpPr>
          <p:nvPr/>
        </p:nvSpPr>
        <p:spPr bwMode="auto">
          <a:xfrm>
            <a:off x="0" y="6570663"/>
            <a:ext cx="75692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a:solidFill>
                  <a:schemeClr val="tx1"/>
                </a:solidFill>
                <a:latin typeface="Arial" panose="020B0604020202020204" pitchFamily="34" charset="0"/>
                <a:cs typeface="Arial" panose="020B0604020202020204" pitchFamily="34" charset="0"/>
              </a:defRPr>
            </a:lvl1pPr>
            <a:lvl2pPr marL="742950" indent="-285750">
              <a:tabLst>
                <a:tab pos="112713" algn="r"/>
              </a:tabLst>
              <a:defRPr>
                <a:solidFill>
                  <a:schemeClr val="tx1"/>
                </a:solidFill>
                <a:latin typeface="Arial" panose="020B0604020202020204" pitchFamily="34" charset="0"/>
                <a:cs typeface="Arial" panose="020B0604020202020204" pitchFamily="34" charset="0"/>
              </a:defRPr>
            </a:lvl2pPr>
            <a:lvl3pPr marL="1143000" indent="-228600">
              <a:tabLst>
                <a:tab pos="112713" algn="r"/>
              </a:tabLst>
              <a:defRPr>
                <a:solidFill>
                  <a:schemeClr val="tx1"/>
                </a:solidFill>
                <a:latin typeface="Arial" panose="020B0604020202020204" pitchFamily="34" charset="0"/>
                <a:cs typeface="Arial" panose="020B0604020202020204" pitchFamily="34" charset="0"/>
              </a:defRPr>
            </a:lvl3pPr>
            <a:lvl4pPr marL="1600200" indent="-228600">
              <a:tabLst>
                <a:tab pos="112713" algn="r"/>
              </a:tabLst>
              <a:defRPr>
                <a:solidFill>
                  <a:schemeClr val="tx1"/>
                </a:solidFill>
                <a:latin typeface="Arial" panose="020B0604020202020204" pitchFamily="34" charset="0"/>
                <a:cs typeface="Arial" panose="020B0604020202020204" pitchFamily="34" charset="0"/>
              </a:defRPr>
            </a:lvl4pPr>
            <a:lvl5pPr marL="2057400" indent="-228600">
              <a:tabLst>
                <a:tab pos="112713"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12713" algn="r"/>
              </a:tabLst>
              <a:defRPr>
                <a:solidFill>
                  <a:schemeClr val="tx1"/>
                </a:solidFill>
                <a:latin typeface="Arial" panose="020B0604020202020204" pitchFamily="34" charset="0"/>
                <a:cs typeface="Arial" panose="020B0604020202020204" pitchFamily="34" charset="0"/>
              </a:defRPr>
            </a:lvl9pPr>
          </a:lstStyle>
          <a:p>
            <a:pPr>
              <a:lnSpc>
                <a:spcPct val="90000"/>
              </a:lnSpc>
              <a:buClr>
                <a:schemeClr val="accent2"/>
              </a:buClr>
              <a:buFont typeface="Wingdings" panose="05000000000000000000" pitchFamily="2" charset="2"/>
              <a:buNone/>
            </a:pPr>
            <a:r>
              <a:rPr lang="en-US" sz="1100"/>
              <a:t>	Sources: NAIC.</a:t>
            </a:r>
          </a:p>
        </p:txBody>
      </p:sp>
      <p:graphicFrame>
        <p:nvGraphicFramePr>
          <p:cNvPr id="2026500" name="Object 2"/>
          <p:cNvGraphicFramePr>
            <a:graphicFrameLocks/>
          </p:cNvGraphicFramePr>
          <p:nvPr>
            <p:extLst>
              <p:ext uri="{D42A27DB-BD31-4B8C-83A1-F6EECF244321}">
                <p14:modId xmlns:p14="http://schemas.microsoft.com/office/powerpoint/2010/main" val="2902654836"/>
              </p:ext>
            </p:extLst>
          </p:nvPr>
        </p:nvGraphicFramePr>
        <p:xfrm>
          <a:off x="333375" y="1060450"/>
          <a:ext cx="8569325" cy="4875213"/>
        </p:xfrm>
        <a:graphic>
          <a:graphicData uri="http://schemas.openxmlformats.org/presentationml/2006/ole">
            <mc:AlternateContent xmlns:mc="http://schemas.openxmlformats.org/markup-compatibility/2006">
              <mc:Choice xmlns:v="urn:schemas-microsoft-com:vml" Requires="v">
                <p:oleObj spid="_x0000_s39029"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srcRect/>
                      <a:stretch>
                        <a:fillRect/>
                      </a:stretch>
                    </p:blipFill>
                    <p:spPr bwMode="gray">
                      <a:xfrm>
                        <a:off x="333375" y="1060450"/>
                        <a:ext cx="85693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6975"/>
            <a:ext cx="7981950" cy="20161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sz="4200" smtClean="0">
                <a:solidFill>
                  <a:schemeClr val="bg1"/>
                </a:solidFill>
                <a:latin typeface="Arial" panose="020B0604020202020204" pitchFamily="34" charset="0"/>
              </a:rPr>
              <a:t>The Strength of the Economy Will Influence P/C Insurer Growth Opportunities</a:t>
            </a:r>
          </a:p>
        </p:txBody>
      </p:sp>
      <p:sp>
        <p:nvSpPr>
          <p:cNvPr id="40963"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40964"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F7B33C1-E61B-464B-95F2-06E7BFDDAB3E}" type="slidenum">
              <a:rPr lang="en-US" sz="900">
                <a:solidFill>
                  <a:schemeClr val="bg1"/>
                </a:solidFill>
              </a:rPr>
              <a:pPr algn="r">
                <a:lnSpc>
                  <a:spcPct val="85000"/>
                </a:lnSpc>
                <a:spcBef>
                  <a:spcPct val="20000"/>
                </a:spcBef>
                <a:buClrTx/>
                <a:buFontTx/>
                <a:buNone/>
              </a:pPr>
              <a:t>17</a:t>
            </a:fld>
            <a:endParaRPr lang="en-US" sz="900">
              <a:solidFill>
                <a:schemeClr val="bg1"/>
              </a:solidFill>
            </a:endParaRP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5"/>
          <p:cNvSpPr txBox="1">
            <a:spLocks noChangeArrowheads="1"/>
          </p:cNvSpPr>
          <p:nvPr/>
        </p:nvSpPr>
        <p:spPr bwMode="auto">
          <a:xfrm>
            <a:off x="534988" y="4927600"/>
            <a:ext cx="8189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3200" b="1">
                <a:solidFill>
                  <a:srgbClr val="2B7299"/>
                </a:solidFill>
              </a:rPr>
              <a:t>Growth Will Expand Insurer Exposure Base Across Most Lines</a:t>
            </a:r>
          </a:p>
        </p:txBody>
      </p:sp>
      <p:sp>
        <p:nvSpPr>
          <p:cNvPr id="7" name="Date Placeholder 6"/>
          <p:cNvSpPr>
            <a:spLocks noGrp="1"/>
          </p:cNvSpPr>
          <p:nvPr>
            <p:ph type="dt" sz="quarter" idx="10"/>
          </p:nvPr>
        </p:nvSpPr>
        <p:spPr/>
        <p:txBody>
          <a:bodyPr/>
          <a:lstStyle/>
          <a:p>
            <a:pPr>
              <a:defRPr/>
            </a:pPr>
            <a:r>
              <a:rPr lang="en-US"/>
              <a:t>12/01/09 - 9pm</a:t>
            </a:r>
          </a:p>
        </p:txBody>
      </p:sp>
      <p:sp>
        <p:nvSpPr>
          <p:cNvPr id="4096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79845FD-A93F-4437-9E1F-895F0DF2DC25}" type="slidenum">
              <a:rPr lang="en-US" sz="900" smtClean="0"/>
              <a:pPr>
                <a:lnSpc>
                  <a:spcPct val="85000"/>
                </a:lnSpc>
                <a:spcBef>
                  <a:spcPct val="20000"/>
                </a:spcBef>
                <a:buClrTx/>
                <a:buFontTx/>
                <a:buNone/>
              </a:pPr>
              <a:t>17</a:t>
            </a:fld>
            <a:endParaRPr lang="en-US" sz="9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301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3682F7-7F61-44E8-A796-1EE8D55E57AE}" type="slidenum">
              <a:rPr lang="en-US" sz="900" smtClean="0"/>
              <a:pPr>
                <a:lnSpc>
                  <a:spcPct val="85000"/>
                </a:lnSpc>
                <a:spcBef>
                  <a:spcPct val="20000"/>
                </a:spcBef>
                <a:buClrTx/>
                <a:buFontTx/>
                <a:buNone/>
              </a:pPr>
              <a:t>18</a:t>
            </a:fld>
            <a:endParaRPr lang="en-US" sz="900" smtClean="0"/>
          </a:p>
        </p:txBody>
      </p:sp>
      <p:sp>
        <p:nvSpPr>
          <p:cNvPr id="43012" name="Rectangle 11"/>
          <p:cNvSpPr>
            <a:spLocks noGrp="1" noChangeArrowheads="1"/>
          </p:cNvSpPr>
          <p:nvPr>
            <p:ph type="title"/>
          </p:nvPr>
        </p:nvSpPr>
        <p:spPr/>
        <p:txBody>
          <a:bodyPr/>
          <a:lstStyle/>
          <a:p>
            <a:r>
              <a:rPr lang="en-US" smtClean="0">
                <a:latin typeface="Arial" panose="020B0604020202020204" pitchFamily="34" charset="0"/>
              </a:rPr>
              <a:t>Real Quarterly GDP Growth Since</a:t>
            </a:r>
            <a:br>
              <a:rPr lang="en-US" smtClean="0">
                <a:latin typeface="Arial" panose="020B0604020202020204" pitchFamily="34" charset="0"/>
              </a:rPr>
            </a:br>
            <a:r>
              <a:rPr lang="en-US" smtClean="0">
                <a:latin typeface="Arial" panose="020B0604020202020204" pitchFamily="34" charset="0"/>
              </a:rPr>
              <a:t>the “Great Recession, and Forecast</a:t>
            </a:r>
          </a:p>
        </p:txBody>
      </p:sp>
      <p:sp>
        <p:nvSpPr>
          <p:cNvPr id="43013" name="Rectangle 3"/>
          <p:cNvSpPr>
            <a:spLocks noChangeArrowheads="1"/>
          </p:cNvSpPr>
          <p:nvPr/>
        </p:nvSpPr>
        <p:spPr bwMode="auto">
          <a:xfrm>
            <a:off x="0" y="6245525"/>
            <a:ext cx="8682038"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tabLst>
                <a:tab pos="3429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3429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3429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3429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3429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Forecasts from Blue Chip Economic Indicators; data are quarterly changes at annualized </a:t>
            </a:r>
            <a:r>
              <a:rPr lang="en-US" sz="1100" dirty="0" smtClean="0"/>
              <a:t>rates</a:t>
            </a:r>
            <a:r>
              <a:rPr lang="en-US" sz="1100" dirty="0"/>
              <a:t>.</a:t>
            </a:r>
          </a:p>
          <a:p>
            <a:pPr>
              <a:lnSpc>
                <a:spcPct val="85000"/>
              </a:lnSpc>
              <a:spcBef>
                <a:spcPct val="25000"/>
              </a:spcBef>
              <a:buNone/>
            </a:pPr>
            <a:r>
              <a:rPr lang="en-US" sz="1100" dirty="0"/>
              <a:t>Sources: (history) US Department of </a:t>
            </a:r>
            <a:r>
              <a:rPr lang="en-US" sz="1100" dirty="0" err="1" smtClean="0"/>
              <a:t>Commerce,at</a:t>
            </a:r>
            <a:r>
              <a:rPr lang="en-US" sz="1100" dirty="0"/>
              <a:t> </a:t>
            </a:r>
            <a:r>
              <a:rPr lang="en-US" sz="1100" dirty="0">
                <a:hlinkClick r:id="rId4"/>
              </a:rPr>
              <a:t>http://</a:t>
            </a:r>
            <a:r>
              <a:rPr lang="en-US" sz="1100" dirty="0" smtClean="0">
                <a:hlinkClick r:id="rId4"/>
              </a:rPr>
              <a:t>www.bea.gov/national/index.htm#gdp</a:t>
            </a:r>
            <a:r>
              <a:rPr lang="en-US" sz="1100" dirty="0" smtClean="0"/>
              <a:t> ; (forecasts) </a:t>
            </a:r>
            <a:r>
              <a:rPr lang="en-US" sz="1100" dirty="0"/>
              <a:t>Blue Chip Economic Indicators </a:t>
            </a:r>
            <a:r>
              <a:rPr lang="en-US" sz="1100" dirty="0" smtClean="0"/>
              <a:t>9/14</a:t>
            </a:r>
            <a:r>
              <a:rPr lang="en-US" sz="1100" dirty="0"/>
              <a:t>; Insurance Information Institute.</a:t>
            </a:r>
          </a:p>
        </p:txBody>
      </p:sp>
      <p:graphicFrame>
        <p:nvGraphicFramePr>
          <p:cNvPr id="43014" name="Object 4"/>
          <p:cNvGraphicFramePr>
            <a:graphicFrameLocks noChangeAspect="1"/>
          </p:cNvGraphicFramePr>
          <p:nvPr>
            <p:extLst>
              <p:ext uri="{D42A27DB-BD31-4B8C-83A1-F6EECF244321}">
                <p14:modId xmlns:p14="http://schemas.microsoft.com/office/powerpoint/2010/main" val="518270229"/>
              </p:ext>
            </p:extLst>
          </p:nvPr>
        </p:nvGraphicFramePr>
        <p:xfrm>
          <a:off x="39689" y="974081"/>
          <a:ext cx="7557614" cy="4346575"/>
        </p:xfrm>
        <a:graphic>
          <a:graphicData uri="http://schemas.openxmlformats.org/presentationml/2006/ole">
            <mc:AlternateContent xmlns:mc="http://schemas.openxmlformats.org/markup-compatibility/2006">
              <mc:Choice xmlns:v="urn:schemas-microsoft-com:vml" Requires="v">
                <p:oleObj spid="_x0000_s201738" name="Chart" r:id="rId5" imgW="8534400" imgH="3772022" progId="MSGraph.Chart.8">
                  <p:embed followColorScheme="full"/>
                </p:oleObj>
              </mc:Choice>
              <mc:Fallback>
                <p:oleObj name="Chart" r:id="rId5" imgW="8534400" imgH="3772022" progId="MSGraph.Chart.8">
                  <p:embed followColorScheme="full"/>
                  <p:pic>
                    <p:nvPicPr>
                      <p:cNvPr id="0" name=""/>
                      <p:cNvPicPr>
                        <a:picLocks noChangeAspect="1" noChangeArrowheads="1"/>
                      </p:cNvPicPr>
                      <p:nvPr/>
                    </p:nvPicPr>
                    <p:blipFill>
                      <a:blip r:embed="rId6"/>
                      <a:srcRect/>
                      <a:stretch>
                        <a:fillRect/>
                      </a:stretch>
                    </p:blipFill>
                    <p:spPr bwMode="gray">
                      <a:xfrm>
                        <a:off x="39689" y="974081"/>
                        <a:ext cx="7557614" cy="4346575"/>
                      </a:xfrm>
                      <a:prstGeom prst="rect">
                        <a:avLst/>
                      </a:prstGeom>
                      <a:noFill/>
                      <a:ln>
                        <a:noFill/>
                      </a:ln>
                      <a:extLst/>
                    </p:spPr>
                  </p:pic>
                </p:oleObj>
              </mc:Fallback>
            </mc:AlternateContent>
          </a:graphicData>
        </a:graphic>
      </p:graphicFrame>
      <p:sp>
        <p:nvSpPr>
          <p:cNvPr id="1926150" name="Rectangle 6"/>
          <p:cNvSpPr>
            <a:spLocks noChangeArrowheads="1"/>
          </p:cNvSpPr>
          <p:nvPr/>
        </p:nvSpPr>
        <p:spPr bwMode="blackWhite">
          <a:xfrm>
            <a:off x="461963" y="534382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1800" b="1" dirty="0">
                <a:solidFill>
                  <a:srgbClr val="FFFFFF"/>
                </a:solidFill>
              </a:rPr>
              <a:t>Demand for insurance continues to be affected by sluggish economic conditions, but the benefits of even slow growth will compound and gradually benefit the economy broadly.</a:t>
            </a:r>
          </a:p>
        </p:txBody>
      </p:sp>
      <p:sp>
        <p:nvSpPr>
          <p:cNvPr id="9" name="AutoShape 8"/>
          <p:cNvSpPr>
            <a:spLocks noChangeArrowheads="1"/>
          </p:cNvSpPr>
          <p:nvPr/>
        </p:nvSpPr>
        <p:spPr bwMode="blackWhite">
          <a:xfrm>
            <a:off x="7597303" y="1004888"/>
            <a:ext cx="1451447" cy="1616768"/>
          </a:xfrm>
          <a:prstGeom prst="wedgeRectCallout">
            <a:avLst>
              <a:gd name="adj1" fmla="val -123273"/>
              <a:gd name="adj2" fmla="val -3193"/>
            </a:avLst>
          </a:prstGeom>
          <a:solidFill>
            <a:schemeClr val="accent6"/>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defRPr/>
            </a:pPr>
            <a:r>
              <a:rPr lang="en-US" sz="1600" b="1" dirty="0" smtClean="0">
                <a:solidFill>
                  <a:schemeClr val="bg1"/>
                </a:solidFill>
              </a:rPr>
              <a:t>Additional growth forecast by average of 10 most optimistic models</a:t>
            </a:r>
          </a:p>
        </p:txBody>
      </p:sp>
      <p:sp>
        <p:nvSpPr>
          <p:cNvPr id="10" name="AutoShape 8"/>
          <p:cNvSpPr>
            <a:spLocks noChangeArrowheads="1"/>
          </p:cNvSpPr>
          <p:nvPr/>
        </p:nvSpPr>
        <p:spPr bwMode="blackWhite">
          <a:xfrm>
            <a:off x="7781925" y="3360738"/>
            <a:ext cx="1266825" cy="1492250"/>
          </a:xfrm>
          <a:prstGeom prst="wedgeRectCallout">
            <a:avLst>
              <a:gd name="adj1" fmla="val -72667"/>
              <a:gd name="adj2" fmla="val -51040"/>
            </a:avLst>
          </a:prstGeom>
          <a:solidFill>
            <a:srgbClr val="00B05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Growth forecast by average of 10 least optimistic models</a:t>
            </a:r>
          </a:p>
        </p:txBody>
      </p:sp>
      <p:sp>
        <p:nvSpPr>
          <p:cNvPr id="11" name="AutoShape 8"/>
          <p:cNvSpPr>
            <a:spLocks noChangeArrowheads="1"/>
          </p:cNvSpPr>
          <p:nvPr/>
        </p:nvSpPr>
        <p:spPr bwMode="blackWhite">
          <a:xfrm>
            <a:off x="603116" y="3980117"/>
            <a:ext cx="4319080" cy="713512"/>
          </a:xfrm>
          <a:prstGeom prst="wedgeRectCallout">
            <a:avLst>
              <a:gd name="adj1" fmla="val -39310"/>
              <a:gd name="adj2" fmla="val 20347"/>
            </a:avLst>
          </a:prstGeom>
          <a:solidFill>
            <a:srgbClr val="225A7A"/>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None/>
            </a:pPr>
            <a:r>
              <a:rPr lang="en-US" sz="1600" b="1" dirty="0" smtClean="0">
                <a:solidFill>
                  <a:schemeClr val="bg1"/>
                </a:solidFill>
              </a:rPr>
              <a:t>Since </a:t>
            </a:r>
            <a:r>
              <a:rPr lang="en-US" sz="1600" b="1" dirty="0">
                <a:solidFill>
                  <a:schemeClr val="bg1"/>
                </a:solidFill>
              </a:rPr>
              <a:t>the Great Recession </a:t>
            </a:r>
            <a:r>
              <a:rPr lang="en-US" sz="1600" b="1" dirty="0" smtClean="0">
                <a:solidFill>
                  <a:schemeClr val="bg1"/>
                </a:solidFill>
              </a:rPr>
              <a:t>ended, even </a:t>
            </a:r>
            <a:r>
              <a:rPr lang="en-US" sz="1600" b="1" dirty="0">
                <a:solidFill>
                  <a:schemeClr val="bg1"/>
                </a:solidFill>
              </a:rPr>
              <a:t>3% real growth in a quarter </a:t>
            </a:r>
            <a:r>
              <a:rPr lang="en-US" sz="1600" b="1" dirty="0" smtClean="0">
                <a:solidFill>
                  <a:schemeClr val="bg1"/>
                </a:solidFill>
              </a:rPr>
              <a:t>has been </a:t>
            </a:r>
            <a:r>
              <a:rPr lang="en-US" sz="1600" b="1" smtClean="0">
                <a:solidFill>
                  <a:schemeClr val="bg1"/>
                </a:solidFill>
              </a:rPr>
              <a:t>unusual (only 6 </a:t>
            </a:r>
            <a:r>
              <a:rPr lang="en-US" sz="1600" b="1" dirty="0" smtClean="0">
                <a:solidFill>
                  <a:schemeClr val="bg1"/>
                </a:solidFill>
              </a:rPr>
              <a:t>times in 20 quarters)</a:t>
            </a:r>
            <a:endParaRPr lang="en-US" sz="1600" b="1" dirty="0">
              <a:solidFill>
                <a:schemeClr val="bg1"/>
              </a:solidFill>
            </a:endParaRPr>
          </a:p>
        </p:txBody>
      </p:sp>
      <p:sp>
        <p:nvSpPr>
          <p:cNvPr id="12" name="TextBox 11"/>
          <p:cNvSpPr txBox="1"/>
          <p:nvPr/>
        </p:nvSpPr>
        <p:spPr>
          <a:xfrm rot="16200000">
            <a:off x="3870089" y="2941073"/>
            <a:ext cx="634084" cy="307777"/>
          </a:xfrm>
          <a:prstGeom prst="rect">
            <a:avLst/>
          </a:prstGeom>
          <a:noFill/>
        </p:spPr>
        <p:txBody>
          <a:bodyPr wrap="square" rtlCol="0">
            <a:spAutoFit/>
          </a:bodyPr>
          <a:lstStyle/>
          <a:p>
            <a:r>
              <a:rPr lang="en-US" sz="1400" b="1" dirty="0" smtClean="0"/>
              <a:t>0.1%</a:t>
            </a:r>
            <a:endParaRPr lang="en-US" sz="1400" b="1" dirty="0"/>
          </a:p>
        </p:txBody>
      </p:sp>
    </p:spTree>
    <p:extLst>
      <p:ext uri="{BB962C8B-B14F-4D97-AF65-F5344CB8AC3E}">
        <p14:creationId xmlns:p14="http://schemas.microsoft.com/office/powerpoint/2010/main" val="2021531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par>
                          <p:cTn id="13" fill="hold" nodeType="afterGroup">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nodeType="afterGroup">
                            <p:stCondLst>
                              <p:cond delay="3900"/>
                            </p:stCondLst>
                            <p:childTnLst>
                              <p:par>
                                <p:cTn id="18" presetID="22" presetClass="entr" presetSubtype="2"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3011"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B3682F7-7F61-44E8-A796-1EE8D55E57AE}" type="slidenum">
              <a:rPr lang="en-US" sz="900" smtClean="0"/>
              <a:pPr>
                <a:lnSpc>
                  <a:spcPct val="85000"/>
                </a:lnSpc>
                <a:spcBef>
                  <a:spcPct val="20000"/>
                </a:spcBef>
                <a:buClrTx/>
                <a:buFontTx/>
                <a:buNone/>
              </a:pPr>
              <a:t>19</a:t>
            </a:fld>
            <a:endParaRPr lang="en-US" sz="900" smtClean="0"/>
          </a:p>
        </p:txBody>
      </p:sp>
      <p:sp>
        <p:nvSpPr>
          <p:cNvPr id="43012" name="Rectangle 11"/>
          <p:cNvSpPr>
            <a:spLocks noGrp="1" noChangeArrowheads="1"/>
          </p:cNvSpPr>
          <p:nvPr>
            <p:ph type="title"/>
          </p:nvPr>
        </p:nvSpPr>
        <p:spPr/>
        <p:txBody>
          <a:bodyPr/>
          <a:lstStyle/>
          <a:p>
            <a:r>
              <a:rPr lang="en-US" dirty="0" smtClean="0">
                <a:latin typeface="Arial" panose="020B0604020202020204" pitchFamily="34" charset="0"/>
              </a:rPr>
              <a:t>Real Quarterly GDP Growth by State, 2013</a:t>
            </a:r>
          </a:p>
        </p:txBody>
      </p:sp>
      <p:sp>
        <p:nvSpPr>
          <p:cNvPr id="43013" name="Rectangle 3"/>
          <p:cNvSpPr>
            <a:spLocks noChangeArrowheads="1"/>
          </p:cNvSpPr>
          <p:nvPr/>
        </p:nvSpPr>
        <p:spPr bwMode="auto">
          <a:xfrm>
            <a:off x="0" y="6431729"/>
            <a:ext cx="8682038"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tabLst>
                <a:tab pos="3429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3429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3429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3429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3429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342900" algn="l"/>
              </a:tabLst>
              <a:defRPr sz="1600">
                <a:solidFill>
                  <a:schemeClr val="tx1"/>
                </a:solidFill>
                <a:latin typeface="Arial" panose="020B0604020202020204" pitchFamily="34" charset="0"/>
              </a:defRPr>
            </a:lvl9pPr>
          </a:lstStyle>
          <a:p>
            <a:pPr>
              <a:lnSpc>
                <a:spcPct val="85000"/>
              </a:lnSpc>
              <a:spcBef>
                <a:spcPct val="25000"/>
              </a:spcBef>
              <a:buNone/>
            </a:pPr>
            <a:r>
              <a:rPr lang="en-US" sz="1100" dirty="0" smtClean="0"/>
              <a:t>Data </a:t>
            </a:r>
            <a:r>
              <a:rPr lang="en-US" sz="1100" dirty="0"/>
              <a:t>are </a:t>
            </a:r>
            <a:r>
              <a:rPr lang="en-US" sz="1100" dirty="0" smtClean="0"/>
              <a:t>seasonally-adjusted quarterly </a:t>
            </a:r>
            <a:r>
              <a:rPr lang="en-US" sz="1100" dirty="0"/>
              <a:t>changes at annualized </a:t>
            </a:r>
            <a:r>
              <a:rPr lang="en-US" sz="1100" dirty="0" smtClean="0"/>
              <a:t>rates</a:t>
            </a:r>
            <a:br>
              <a:rPr lang="en-US" sz="1100" dirty="0" smtClean="0"/>
            </a:br>
            <a:r>
              <a:rPr lang="en-US" sz="1100" dirty="0" smtClean="0"/>
              <a:t>Source: US </a:t>
            </a:r>
            <a:r>
              <a:rPr lang="en-US" sz="1100" dirty="0"/>
              <a:t>Department of </a:t>
            </a:r>
            <a:r>
              <a:rPr lang="en-US" sz="1100" dirty="0" err="1" smtClean="0"/>
              <a:t>Commerce,at</a:t>
            </a:r>
            <a:r>
              <a:rPr lang="en-US" sz="1100" dirty="0"/>
              <a:t> </a:t>
            </a:r>
            <a:r>
              <a:rPr lang="en-US" sz="1100" dirty="0">
                <a:hlinkClick r:id="rId4"/>
              </a:rPr>
              <a:t>http://</a:t>
            </a:r>
            <a:r>
              <a:rPr lang="en-US" sz="1100" dirty="0" smtClean="0">
                <a:hlinkClick r:id="rId4"/>
              </a:rPr>
              <a:t>www.bea.gov/newsreleases/regional/gdp_state/2014/pdf/qgsp0814.pdf</a:t>
            </a:r>
            <a:r>
              <a:rPr lang="en-US" sz="1100" dirty="0" smtClean="0"/>
              <a:t> </a:t>
            </a:r>
            <a:endParaRPr lang="en-US" sz="1100" dirty="0"/>
          </a:p>
        </p:txBody>
      </p:sp>
      <p:graphicFrame>
        <p:nvGraphicFramePr>
          <p:cNvPr id="43014" name="Object 4"/>
          <p:cNvGraphicFramePr>
            <a:graphicFrameLocks noChangeAspect="1"/>
          </p:cNvGraphicFramePr>
          <p:nvPr>
            <p:extLst>
              <p:ext uri="{D42A27DB-BD31-4B8C-83A1-F6EECF244321}">
                <p14:modId xmlns:p14="http://schemas.microsoft.com/office/powerpoint/2010/main" val="755965551"/>
              </p:ext>
            </p:extLst>
          </p:nvPr>
        </p:nvGraphicFramePr>
        <p:xfrm>
          <a:off x="321791" y="1227166"/>
          <a:ext cx="8822209" cy="4233806"/>
        </p:xfrm>
        <a:graphic>
          <a:graphicData uri="http://schemas.openxmlformats.org/presentationml/2006/ole">
            <mc:AlternateContent xmlns:mc="http://schemas.openxmlformats.org/markup-compatibility/2006">
              <mc:Choice xmlns:v="urn:schemas-microsoft-com:vml" Requires="v">
                <p:oleObj spid="_x0000_s175166" name="Chart" r:id="rId5" imgW="8534400" imgH="3772022" progId="MSGraph.Chart.8">
                  <p:embed followColorScheme="full"/>
                </p:oleObj>
              </mc:Choice>
              <mc:Fallback>
                <p:oleObj name="Chart" r:id="rId5" imgW="8534400" imgH="3772022" progId="MSGraph.Chart.8">
                  <p:embed followColorScheme="full"/>
                  <p:pic>
                    <p:nvPicPr>
                      <p:cNvPr id="0" name=""/>
                      <p:cNvPicPr>
                        <a:picLocks noChangeAspect="1" noChangeArrowheads="1"/>
                      </p:cNvPicPr>
                      <p:nvPr/>
                    </p:nvPicPr>
                    <p:blipFill>
                      <a:blip r:embed="rId6"/>
                      <a:srcRect/>
                      <a:stretch>
                        <a:fillRect/>
                      </a:stretch>
                    </p:blipFill>
                    <p:spPr bwMode="gray">
                      <a:xfrm>
                        <a:off x="321791" y="1227166"/>
                        <a:ext cx="8822209" cy="4233806"/>
                      </a:xfrm>
                      <a:prstGeom prst="rect">
                        <a:avLst/>
                      </a:prstGeom>
                      <a:noFill/>
                      <a:ln>
                        <a:noFill/>
                      </a:ln>
                      <a:extLst/>
                    </p:spPr>
                  </p:pic>
                </p:oleObj>
              </mc:Fallback>
            </mc:AlternateContent>
          </a:graphicData>
        </a:graphic>
      </p:graphicFrame>
      <p:sp>
        <p:nvSpPr>
          <p:cNvPr id="1926150" name="Rectangle 6"/>
          <p:cNvSpPr>
            <a:spLocks noChangeArrowheads="1"/>
          </p:cNvSpPr>
          <p:nvPr/>
        </p:nvSpPr>
        <p:spPr bwMode="blackWhite">
          <a:xfrm>
            <a:off x="461963" y="5564160"/>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1800" b="1" dirty="0" smtClean="0">
                <a:solidFill>
                  <a:srgbClr val="FFFFFF"/>
                </a:solidFill>
              </a:rPr>
              <a:t>Economic growth varied widely among Alabama and its neighbors in 2013.  Not only were the rates of growth different from state to state,</a:t>
            </a:r>
            <a:br>
              <a:rPr lang="en-US" sz="1800" b="1" dirty="0" smtClean="0">
                <a:solidFill>
                  <a:srgbClr val="FFFFFF"/>
                </a:solidFill>
              </a:rPr>
            </a:br>
            <a:r>
              <a:rPr lang="en-US" sz="1800" b="1" dirty="0" smtClean="0">
                <a:solidFill>
                  <a:srgbClr val="FFFFFF"/>
                </a:solidFill>
              </a:rPr>
              <a:t>but even the direction of growth differed.</a:t>
            </a:r>
            <a:endParaRPr lang="en-US" sz="1800" b="1" dirty="0">
              <a:solidFill>
                <a:srgbClr val="FFFFFF"/>
              </a:solidFill>
            </a:endParaRPr>
          </a:p>
        </p:txBody>
      </p:sp>
    </p:spTree>
    <p:extLst>
      <p:ext uri="{BB962C8B-B14F-4D97-AF65-F5344CB8AC3E}">
        <p14:creationId xmlns:p14="http://schemas.microsoft.com/office/powerpoint/2010/main" val="3868497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srgbClr val="000000"/>
              </a:solidFill>
            </a:endParaRPr>
          </a:p>
        </p:txBody>
      </p:sp>
      <p:sp>
        <p:nvSpPr>
          <p:cNvPr id="8195"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EA583B78-7A52-400A-8775-36F5C521168C}" type="slidenum">
              <a:rPr lang="en-US" sz="900">
                <a:solidFill>
                  <a:srgbClr val="FFFFFF"/>
                </a:solidFill>
              </a:rPr>
              <a:pPr algn="r">
                <a:lnSpc>
                  <a:spcPct val="85000"/>
                </a:lnSpc>
                <a:spcBef>
                  <a:spcPct val="20000"/>
                </a:spcBef>
              </a:pPr>
              <a:t>2</a:t>
            </a:fld>
            <a:endParaRPr lang="en-US" sz="900">
              <a:solidFill>
                <a:srgbClr val="FFFFFF"/>
              </a:solidFill>
            </a:endParaRPr>
          </a:p>
        </p:txBody>
      </p:sp>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Tx/>
              <a:buNone/>
            </a:pPr>
            <a:r>
              <a:rPr lang="en-US" sz="4400" b="1">
                <a:solidFill>
                  <a:schemeClr val="bg1"/>
                </a:solidFill>
              </a:rPr>
              <a:t>2013: Best Year (So Far)</a:t>
            </a:r>
            <a:br>
              <a:rPr lang="en-US" sz="4400" b="1">
                <a:solidFill>
                  <a:schemeClr val="bg1"/>
                </a:solidFill>
              </a:rPr>
            </a:br>
            <a:r>
              <a:rPr lang="en-US" sz="4400" b="1">
                <a:solidFill>
                  <a:schemeClr val="bg1"/>
                </a:solidFill>
              </a:rPr>
              <a:t>in the Post-Crisis Era</a:t>
            </a:r>
          </a:p>
        </p:txBody>
      </p:sp>
      <p:sp>
        <p:nvSpPr>
          <p:cNvPr id="2152456" name="Rectangle 8"/>
          <p:cNvSpPr>
            <a:spLocks noChangeArrowheads="1"/>
          </p:cNvSpPr>
          <p:nvPr/>
        </p:nvSpPr>
        <p:spPr bwMode="auto">
          <a:xfrm>
            <a:off x="581025" y="3825875"/>
            <a:ext cx="79819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rgbClr val="FF6801"/>
              </a:buClr>
              <a:buFont typeface="Wingdings" panose="05000000000000000000" pitchFamily="2" charset="2"/>
              <a:buNone/>
            </a:pPr>
            <a:r>
              <a:rPr lang="en-US" sz="4000" b="1">
                <a:solidFill>
                  <a:srgbClr val="225A7A"/>
                </a:solidFill>
              </a:rPr>
              <a:t>Performance Improved with Lower CATs, Firming Markets</a:t>
            </a:r>
          </a:p>
        </p:txBody>
      </p:sp>
      <p:sp>
        <p:nvSpPr>
          <p:cNvPr id="7" name="Date Placeholder 6"/>
          <p:cNvSpPr>
            <a:spLocks noGrp="1"/>
          </p:cNvSpPr>
          <p:nvPr>
            <p:ph type="dt" sz="quarter" idx="10"/>
          </p:nvPr>
        </p:nvSpPr>
        <p:spPr/>
        <p:txBody>
          <a:bodyPr/>
          <a:lstStyle/>
          <a:p>
            <a:pPr>
              <a:defRPr/>
            </a:pPr>
            <a:r>
              <a:rPr lang="en-US" smtClean="0"/>
              <a:t>12/01/09 - 9pm</a:t>
            </a:r>
            <a:endParaRPr lang="en-US"/>
          </a:p>
        </p:txBody>
      </p:sp>
      <p:sp>
        <p:nvSpPr>
          <p:cNvPr id="819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AD843-9EA3-41DE-A48A-70A963E58C8B}" type="slidenum">
              <a:rPr lang="en-US" smtClean="0"/>
              <a:pPr/>
              <a:t>2</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3"/>
          <p:cNvGraphicFramePr>
            <a:graphicFrameLocks noGrp="1"/>
          </p:cNvGraphicFramePr>
          <p:nvPr>
            <p:ph idx="4294967295"/>
            <p:extLst/>
          </p:nvPr>
        </p:nvGraphicFramePr>
        <p:xfrm>
          <a:off x="430213" y="1571625"/>
          <a:ext cx="8418512" cy="3924300"/>
        </p:xfrm>
        <a:graphic>
          <a:graphicData uri="http://schemas.openxmlformats.org/presentationml/2006/ole">
            <mc:AlternateContent xmlns:mc="http://schemas.openxmlformats.org/markup-compatibility/2006">
              <mc:Choice xmlns:v="urn:schemas-microsoft-com:vml" Requires="v">
                <p:oleObj spid="_x0000_s207875" name="Worksheet" r:id="rId5" imgW="6191216" imgH="3752839" progId="Excel.Sheet.8">
                  <p:embed/>
                </p:oleObj>
              </mc:Choice>
              <mc:Fallback>
                <p:oleObj name="Worksheet" r:id="rId5" imgW="6191216" imgH="3752839" progId="Excel.Sheet.8">
                  <p:embed/>
                  <p:pic>
                    <p:nvPicPr>
                      <p:cNvPr id="0" name=""/>
                      <p:cNvPicPr>
                        <a:picLocks noGrp="1" noChangeArrowheads="1"/>
                      </p:cNvPicPr>
                      <p:nvPr/>
                    </p:nvPicPr>
                    <p:blipFill>
                      <a:blip r:embed="rId6"/>
                      <a:srcRect/>
                      <a:stretch>
                        <a:fillRect/>
                      </a:stretch>
                    </p:blipFill>
                    <p:spPr bwMode="auto">
                      <a:xfrm>
                        <a:off x="430213" y="1571625"/>
                        <a:ext cx="8418512" cy="3924300"/>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430213" y="176213"/>
            <a:ext cx="7700962"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800" b="1" kern="0" dirty="0">
                <a:solidFill>
                  <a:srgbClr val="225A7A"/>
                </a:solidFill>
              </a:rPr>
              <a:t>Monthly Change in </a:t>
            </a:r>
            <a:r>
              <a:rPr lang="en-US" sz="2800" b="1" kern="0" dirty="0">
                <a:solidFill>
                  <a:srgbClr val="225A7A"/>
                </a:solidFill>
                <a:ea typeface="+mj-ea"/>
                <a:cs typeface="+mj-cs"/>
              </a:rPr>
              <a:t>Nonfarm Employment,</a:t>
            </a:r>
            <a:r>
              <a:rPr lang="en-US" sz="2800" b="1" kern="0" dirty="0">
                <a:solidFill>
                  <a:srgbClr val="225A7A"/>
                </a:solidFill>
              </a:rPr>
              <a:t> </a:t>
            </a:r>
            <a:r>
              <a:rPr lang="en-US" sz="2800" b="1" dirty="0">
                <a:solidFill>
                  <a:srgbClr val="225A7A"/>
                </a:solidFill>
              </a:rPr>
              <a:t>2011 - </a:t>
            </a:r>
            <a:r>
              <a:rPr lang="en-US" sz="2800" b="1" dirty="0" smtClean="0">
                <a:solidFill>
                  <a:srgbClr val="225A7A"/>
                </a:solidFill>
              </a:rPr>
              <a:t>2014 </a:t>
            </a:r>
            <a:endParaRPr lang="en-US" sz="2800" b="1" kern="0" dirty="0">
              <a:solidFill>
                <a:srgbClr val="225A7A"/>
              </a:solidFill>
              <a:ea typeface="+mj-ea"/>
              <a:cs typeface="+mj-cs"/>
            </a:endParaRPr>
          </a:p>
        </p:txBody>
      </p:sp>
      <p:sp>
        <p:nvSpPr>
          <p:cNvPr id="18436" name="Rectangle 8"/>
          <p:cNvSpPr>
            <a:spLocks noChangeArrowheads="1"/>
          </p:cNvSpPr>
          <p:nvPr/>
        </p:nvSpPr>
        <p:spPr bwMode="black">
          <a:xfrm>
            <a:off x="150743" y="1298575"/>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381000" y="5641975"/>
            <a:ext cx="8467725" cy="5600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The pace of job growth varies considerably from month to month.</a:t>
            </a:r>
          </a:p>
        </p:txBody>
      </p:sp>
      <p:sp>
        <p:nvSpPr>
          <p:cNvPr id="18438" name="Rectangle 6"/>
          <p:cNvSpPr>
            <a:spLocks noChangeArrowheads="1"/>
          </p:cNvSpPr>
          <p:nvPr/>
        </p:nvSpPr>
        <p:spPr bwMode="auto">
          <a:xfrm>
            <a:off x="107259" y="6327093"/>
            <a:ext cx="85391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Aug 2014 and Sept 2014 are </a:t>
            </a:r>
            <a:r>
              <a:rPr lang="en-US" sz="1100" dirty="0"/>
              <a:t>preliminary data</a:t>
            </a:r>
            <a:r>
              <a:rPr lang="en-US" sz="1100" dirty="0" smtClean="0"/>
              <a:t>. </a:t>
            </a:r>
            <a:r>
              <a:rPr lang="en-US" sz="1100" dirty="0"/>
              <a:t>M</a:t>
            </a:r>
            <a:r>
              <a:rPr lang="en-US" sz="1100" dirty="0" smtClean="0"/>
              <a:t>onthly gain for 2014 is average for January-August</a:t>
            </a:r>
            <a:r>
              <a:rPr lang="en-US" sz="1100" dirty="0"/>
              <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smtClean="0"/>
              <a:t>12/01/09 - 9pm</a:t>
            </a:r>
          </a:p>
        </p:txBody>
      </p:sp>
      <p:sp>
        <p:nvSpPr>
          <p:cNvPr id="5129" name="Slide Number Placeholder 10"/>
          <p:cNvSpPr>
            <a:spLocks noGrp="1"/>
          </p:cNvSpPr>
          <p:nvPr>
            <p:ph type="sldNum" sz="quarter" idx="12"/>
          </p:nvPr>
        </p:nvSpPr>
        <p:spPr/>
        <p:txBody>
          <a:bodyPr/>
          <a:lstStyle/>
          <a:p>
            <a:pPr>
              <a:defRPr/>
            </a:pPr>
            <a:fld id="{C634AAF6-20D8-40AE-AF9E-97189C1CB096}" type="slidenum">
              <a:rPr lang="en-US" smtClean="0"/>
              <a:pPr>
                <a:defRPr/>
              </a:pPr>
              <a:t>20</a:t>
            </a:fld>
            <a:endParaRPr lang="en-US" smtClean="0"/>
          </a:p>
        </p:txBody>
      </p:sp>
      <p:sp>
        <p:nvSpPr>
          <p:cNvPr id="18441" name="TextBox 11"/>
          <p:cNvSpPr txBox="1">
            <a:spLocks noChangeArrowheads="1"/>
          </p:cNvSpPr>
          <p:nvPr/>
        </p:nvSpPr>
        <p:spPr bwMode="auto">
          <a:xfrm>
            <a:off x="1676400" y="1066800"/>
            <a:ext cx="6807200" cy="584200"/>
          </a:xfrm>
          <a:prstGeom prst="rect">
            <a:avLst/>
          </a:prstGeom>
          <a:noFill/>
          <a:ln w="9525">
            <a:solidFill>
              <a:schemeClr val="tx1"/>
            </a:solidFill>
            <a:miter lim="800000"/>
            <a:headEnd/>
            <a:tailEnd/>
          </a:ln>
        </p:spPr>
        <p:txBody>
          <a:bodyPr wrap="square">
            <a:spAutoFit/>
          </a:bodyPr>
          <a:lstStyle/>
          <a:p>
            <a:pPr algn="ctr"/>
            <a:r>
              <a:rPr lang="en-US" sz="1600" u="sng" dirty="0"/>
              <a:t>Average Monthly Gain</a:t>
            </a:r>
            <a:r>
              <a:rPr lang="en-US" sz="1600" dirty="0"/>
              <a:t/>
            </a:r>
            <a:br>
              <a:rPr lang="en-US" sz="1600" dirty="0"/>
            </a:br>
            <a:r>
              <a:rPr lang="en-US" sz="1600" dirty="0"/>
              <a:t>2011: </a:t>
            </a:r>
            <a:r>
              <a:rPr lang="en-US" sz="1600" dirty="0" smtClean="0"/>
              <a:t>173,600     </a:t>
            </a:r>
            <a:r>
              <a:rPr lang="en-US" sz="1600" dirty="0"/>
              <a:t>2012: </a:t>
            </a:r>
            <a:r>
              <a:rPr lang="en-US" sz="1600" dirty="0" smtClean="0"/>
              <a:t>186,300     2013: 194,250     2014*: 226,700</a:t>
            </a:r>
            <a:endParaRPr lang="en-US" sz="1600" dirty="0"/>
          </a:p>
        </p:txBody>
      </p:sp>
      <p:sp>
        <p:nvSpPr>
          <p:cNvPr id="11" name="Oval 8"/>
          <p:cNvSpPr>
            <a:spLocks noChangeArrowheads="1"/>
          </p:cNvSpPr>
          <p:nvPr/>
        </p:nvSpPr>
        <p:spPr bwMode="auto">
          <a:xfrm rot="16200000">
            <a:off x="4746247" y="-1758504"/>
            <a:ext cx="814388" cy="6450498"/>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471110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7" presetClass="entr" presetSubtype="4"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ppt_h/2"/>
                                          </p:val>
                                        </p:tav>
                                        <p:tav tm="100000">
                                          <p:val>
                                            <p:strVal val="#ppt_y"/>
                                          </p:val>
                                        </p:tav>
                                      </p:tavLst>
                                    </p:anim>
                                    <p:anim calcmode="lin" valueType="num">
                                      <p:cBhvr>
                                        <p:cTn id="14" dur="500" fill="hold"/>
                                        <p:tgtEl>
                                          <p:spTgt spid="11"/>
                                        </p:tgtEl>
                                        <p:attrNameLst>
                                          <p:attrName>ppt_w</p:attrName>
                                        </p:attrNameLst>
                                      </p:cBhvr>
                                      <p:tavLst>
                                        <p:tav tm="0">
                                          <p:val>
                                            <p:strVal val="#ppt_w"/>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21</a:t>
            </a:fld>
            <a:endParaRPr lang="en-US" smtClean="0"/>
          </a:p>
        </p:txBody>
      </p:sp>
      <p:sp>
        <p:nvSpPr>
          <p:cNvPr id="51206" name="Rectangle 2"/>
          <p:cNvSpPr>
            <a:spLocks noGrp="1" noChangeArrowheads="1"/>
          </p:cNvSpPr>
          <p:nvPr>
            <p:ph type="title"/>
          </p:nvPr>
        </p:nvSpPr>
        <p:spPr>
          <a:xfrm>
            <a:off x="454093" y="272942"/>
            <a:ext cx="7400925" cy="746091"/>
          </a:xfrm>
        </p:spPr>
        <p:txBody>
          <a:bodyPr/>
          <a:lstStyle/>
          <a:p>
            <a:r>
              <a:rPr lang="en-US" dirty="0" smtClean="0"/>
              <a:t>AL Change in Nonfarm Employment: Quarterly, 2009:Q3—2014:Q3*</a:t>
            </a:r>
          </a:p>
        </p:txBody>
      </p:sp>
      <p:graphicFrame>
        <p:nvGraphicFramePr>
          <p:cNvPr id="51202" name="Object 2"/>
          <p:cNvGraphicFramePr>
            <a:graphicFrameLocks/>
          </p:cNvGraphicFramePr>
          <p:nvPr>
            <p:extLst>
              <p:ext uri="{D42A27DB-BD31-4B8C-83A1-F6EECF244321}">
                <p14:modId xmlns:p14="http://schemas.microsoft.com/office/powerpoint/2010/main" val="393526395"/>
              </p:ext>
            </p:extLst>
          </p:nvPr>
        </p:nvGraphicFramePr>
        <p:xfrm>
          <a:off x="325437" y="1143599"/>
          <a:ext cx="8493125" cy="4343400"/>
        </p:xfrm>
        <a:graphic>
          <a:graphicData uri="http://schemas.openxmlformats.org/presentationml/2006/ole">
            <mc:AlternateContent xmlns:mc="http://schemas.openxmlformats.org/markup-compatibility/2006">
              <mc:Choice xmlns:v="urn:schemas-microsoft-com:vml" Requires="v">
                <p:oleObj spid="_x0000_s191522" name="Chart" r:id="rId4" imgW="8439184" imgH="4334003" progId="MSGraph.Chart.8">
                  <p:embed followColorScheme="full"/>
                </p:oleObj>
              </mc:Choice>
              <mc:Fallback>
                <p:oleObj name="Chart" r:id="rId4" imgW="8439184" imgH="4334003" progId="MSGraph.Chart.8">
                  <p:embed followColorScheme="full"/>
                  <p:pic>
                    <p:nvPicPr>
                      <p:cNvPr id="0" name=""/>
                      <p:cNvPicPr>
                        <a:picLocks noChangeArrowheads="1"/>
                      </p:cNvPicPr>
                      <p:nvPr/>
                    </p:nvPicPr>
                    <p:blipFill>
                      <a:blip r:embed="rId5"/>
                      <a:srcRect/>
                      <a:stretch>
                        <a:fillRect/>
                      </a:stretch>
                    </p:blipFill>
                    <p:spPr bwMode="auto">
                      <a:xfrm>
                        <a:off x="325437" y="1143599"/>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163487" y="1143599"/>
            <a:ext cx="1451304"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Rectangle 6"/>
          <p:cNvSpPr>
            <a:spLocks noChangeArrowheads="1"/>
          </p:cNvSpPr>
          <p:nvPr/>
        </p:nvSpPr>
        <p:spPr bwMode="auto">
          <a:xfrm>
            <a:off x="85725" y="638941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*seasonally-adjusted</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3" name="Rectangle 7"/>
          <p:cNvSpPr>
            <a:spLocks noChangeArrowheads="1"/>
          </p:cNvSpPr>
          <p:nvPr/>
        </p:nvSpPr>
        <p:spPr bwMode="blackWhite">
          <a:xfrm>
            <a:off x="357187" y="5486999"/>
            <a:ext cx="8467725" cy="90241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Nonfarm employment growth in Alabama since the end of the “Great Recession” is still very variable, quarter to quarter; still, there are now 36,000 more people working in Alabama than in June 2009.</a:t>
            </a:r>
            <a:endParaRPr lang="en-US" sz="2000" b="1" dirty="0">
              <a:solidFill>
                <a:srgbClr val="FFFFFF"/>
              </a:solidFill>
            </a:endParaRPr>
          </a:p>
        </p:txBody>
      </p:sp>
    </p:spTree>
    <p:extLst>
      <p:ext uri="{BB962C8B-B14F-4D97-AF65-F5344CB8AC3E}">
        <p14:creationId xmlns:p14="http://schemas.microsoft.com/office/powerpoint/2010/main" val="4263397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271463"/>
            <a:ext cx="7723762" cy="815975"/>
          </a:xfrm>
        </p:spPr>
        <p:txBody>
          <a:bodyPr anchor="t" anchorCtr="1"/>
          <a:lstStyle/>
          <a:p>
            <a:pPr>
              <a:lnSpc>
                <a:spcPct val="85000"/>
              </a:lnSpc>
            </a:pPr>
            <a:r>
              <a:rPr lang="en-US" sz="2200" dirty="0" smtClean="0"/>
              <a:t>Nonfarm Employment, </a:t>
            </a:r>
            <a:r>
              <a:rPr lang="en-US" sz="2200" dirty="0"/>
              <a:t>Birmingham </a:t>
            </a:r>
            <a:r>
              <a:rPr lang="en-US" sz="2200" dirty="0" smtClean="0"/>
              <a:t>vs. Montgomery, Mobile, &amp; Tuscaloosa: </a:t>
            </a:r>
            <a:r>
              <a:rPr lang="en-US" sz="2200" dirty="0"/>
              <a:t>Quarterly, </a:t>
            </a:r>
            <a:r>
              <a:rPr lang="en-US" sz="2200" dirty="0" smtClean="0"/>
              <a:t>2008:Q1—2014:Q2*</a:t>
            </a:r>
            <a:endParaRPr lang="en-US" sz="2200" dirty="0" smtClean="0">
              <a:latin typeface="Arial" panose="020B0604020202020204" pitchFamily="34" charset="0"/>
            </a:endParaRPr>
          </a:p>
        </p:txBody>
      </p:sp>
      <p:graphicFrame>
        <p:nvGraphicFramePr>
          <p:cNvPr id="124931" name="Object 2"/>
          <p:cNvGraphicFramePr>
            <a:graphicFrameLocks noGrp="1" noChangeAspect="1"/>
          </p:cNvGraphicFramePr>
          <p:nvPr>
            <p:ph type="chart" idx="1"/>
            <p:extLst>
              <p:ext uri="{D42A27DB-BD31-4B8C-83A1-F6EECF244321}">
                <p14:modId xmlns:p14="http://schemas.microsoft.com/office/powerpoint/2010/main" val="116219281"/>
              </p:ext>
            </p:extLst>
          </p:nvPr>
        </p:nvGraphicFramePr>
        <p:xfrm>
          <a:off x="168275" y="1087438"/>
          <a:ext cx="8699500" cy="4708525"/>
        </p:xfrm>
        <a:graphic>
          <a:graphicData uri="http://schemas.openxmlformats.org/presentationml/2006/ole">
            <mc:AlternateContent xmlns:mc="http://schemas.openxmlformats.org/markup-compatibility/2006">
              <mc:Choice xmlns:v="urn:schemas-microsoft-com:vml" Requires="v">
                <p:oleObj spid="_x0000_s192539" name="Chart" r:id="rId3" imgW="9010751" imgH="4876800" progId="MSGraph.Chart.8">
                  <p:embed followColorScheme="full"/>
                </p:oleObj>
              </mc:Choice>
              <mc:Fallback>
                <p:oleObj name="Chart" r:id="rId3" imgW="9010751" imgH="4876800" progId="MSGraph.Chart.8">
                  <p:embed followColorScheme="full"/>
                  <p:pic>
                    <p:nvPicPr>
                      <p:cNvPr id="0" name=""/>
                      <p:cNvPicPr>
                        <a:picLocks noGrp="1" noChangeAspect="1" noChangeArrowheads="1"/>
                      </p:cNvPicPr>
                      <p:nvPr/>
                    </p:nvPicPr>
                    <p:blipFill>
                      <a:blip r:embed="rId4"/>
                      <a:srcRect/>
                      <a:stretch>
                        <a:fillRect/>
                      </a:stretch>
                    </p:blipFill>
                    <p:spPr bwMode="auto">
                      <a:xfrm>
                        <a:off x="168275" y="1087438"/>
                        <a:ext cx="8699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2" name="Rectangle 4"/>
          <p:cNvSpPr>
            <a:spLocks noChangeArrowheads="1"/>
          </p:cNvSpPr>
          <p:nvPr/>
        </p:nvSpPr>
        <p:spPr bwMode="auto">
          <a:xfrm>
            <a:off x="114300" y="6519863"/>
            <a:ext cx="8413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smtClean="0"/>
              <a:t>*seasonally </a:t>
            </a:r>
            <a:r>
              <a:rPr lang="en-US" sz="1100" dirty="0"/>
              <a:t>adjusted.                 Sources: US Bureau of Labor Statistics, US Department of Labor; Insurance Information Institute.</a:t>
            </a:r>
          </a:p>
        </p:txBody>
      </p:sp>
      <p:sp>
        <p:nvSpPr>
          <p:cNvPr id="124933" name="Text Box 6"/>
          <p:cNvSpPr txBox="1">
            <a:spLocks noChangeArrowheads="1"/>
          </p:cNvSpPr>
          <p:nvPr/>
        </p:nvSpPr>
        <p:spPr bwMode="auto">
          <a:xfrm>
            <a:off x="160506" y="1087438"/>
            <a:ext cx="175260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smtClean="0"/>
              <a:t>Index 2008:Q1=100</a:t>
            </a:r>
            <a:endParaRPr lang="en-US" sz="1400" b="1" dirty="0"/>
          </a:p>
        </p:txBody>
      </p:sp>
      <p:sp>
        <p:nvSpPr>
          <p:cNvPr id="7" name="Rectangle 6"/>
          <p:cNvSpPr>
            <a:spLocks noChangeArrowheads="1"/>
          </p:cNvSpPr>
          <p:nvPr/>
        </p:nvSpPr>
        <p:spPr bwMode="blackWhite">
          <a:xfrm>
            <a:off x="288925" y="5776203"/>
            <a:ext cx="8458200" cy="74366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900" b="1" dirty="0" smtClean="0">
                <a:solidFill>
                  <a:schemeClr val="bg1"/>
                </a:solidFill>
              </a:rPr>
              <a:t>Employment in Alabama’s major urban areas slumped sharply in the “Great Recession,” and all but Tuscaloosa are still down vs. 2008:Q1</a:t>
            </a:r>
            <a:endParaRPr lang="en-US" sz="1900" b="1" dirty="0">
              <a:solidFill>
                <a:schemeClr val="bg1"/>
              </a:solidFill>
            </a:endParaRPr>
          </a:p>
        </p:txBody>
      </p:sp>
    </p:spTree>
    <p:extLst>
      <p:ext uri="{BB962C8B-B14F-4D97-AF65-F5344CB8AC3E}">
        <p14:creationId xmlns:p14="http://schemas.microsoft.com/office/powerpoint/2010/main" val="2875276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smtClean="0">
                <a:latin typeface="Arial" panose="020B0604020202020204" pitchFamily="34" charset="0"/>
              </a:rPr>
              <a:t>Full-time vs. Part-time Employment,</a:t>
            </a:r>
            <a:br>
              <a:rPr lang="en-US" sz="2800" dirty="0" smtClean="0">
                <a:latin typeface="Arial" panose="020B0604020202020204" pitchFamily="34" charset="0"/>
              </a:rPr>
            </a:br>
            <a:r>
              <a:rPr lang="en-US" sz="2800" dirty="0" smtClean="0">
                <a:latin typeface="Arial" panose="020B0604020202020204" pitchFamily="34" charset="0"/>
              </a:rPr>
              <a:t>Quarterly</a:t>
            </a:r>
            <a:r>
              <a:rPr lang="en-US" sz="2800" smtClean="0">
                <a:latin typeface="Arial" panose="020B0604020202020204" pitchFamily="34" charset="0"/>
              </a:rPr>
              <a:t>, 2003-2014: </a:t>
            </a:r>
            <a:r>
              <a:rPr lang="en-US" sz="2800" dirty="0" smtClean="0">
                <a:latin typeface="Arial" panose="020B0604020202020204" pitchFamily="34" charset="0"/>
              </a:rPr>
              <a:t>WC Implications</a:t>
            </a:r>
          </a:p>
        </p:txBody>
      </p:sp>
      <p:graphicFrame>
        <p:nvGraphicFramePr>
          <p:cNvPr id="93187" name="Object 3"/>
          <p:cNvGraphicFramePr>
            <a:graphicFrameLocks noGrp="1" noChangeAspect="1"/>
          </p:cNvGraphicFramePr>
          <p:nvPr>
            <p:ph type="chart" idx="1"/>
            <p:extLst/>
          </p:nvPr>
        </p:nvGraphicFramePr>
        <p:xfrm>
          <a:off x="136525" y="1063625"/>
          <a:ext cx="8902700" cy="4813300"/>
        </p:xfrm>
        <a:graphic>
          <a:graphicData uri="http://schemas.openxmlformats.org/presentationml/2006/ole">
            <mc:AlternateContent xmlns:mc="http://schemas.openxmlformats.org/markup-compatibility/2006">
              <mc:Choice xmlns:v="urn:schemas-microsoft-com:vml" Requires="v">
                <p:oleObj spid="_x0000_s181305" name="Chart" r:id="rId3" imgW="9020192" imgH="4876800" progId="MSGraph.Chart.8">
                  <p:embed followColorScheme="full"/>
                </p:oleObj>
              </mc:Choice>
              <mc:Fallback>
                <p:oleObj name="Chart" r:id="rId3" imgW="9020192" imgH="4876800" progId="MSGraph.Chart.8">
                  <p:embed followColorScheme="full"/>
                  <p:pic>
                    <p:nvPicPr>
                      <p:cNvPr id="0" name=""/>
                      <p:cNvPicPr>
                        <a:picLocks noGrp="1" noChangeAspect="1" noChangeArrowheads="1"/>
                      </p:cNvPicPr>
                      <p:nvPr/>
                    </p:nvPicPr>
                    <p:blipFill>
                      <a:blip r:embed="rId4"/>
                      <a:srcRect/>
                      <a:stretch>
                        <a:fillRect/>
                      </a:stretch>
                    </p:blipFill>
                    <p:spPr bwMode="auto">
                      <a:xfrm>
                        <a:off x="136525" y="1063625"/>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500063" y="6510338"/>
            <a:ext cx="8066311"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smtClean="0"/>
              <a:t>Data are seasonally-adjusted. Sources</a:t>
            </a:r>
            <a:r>
              <a:rPr lang="en-US" sz="1100" dirty="0"/>
              <a:t>: US Bureau of Labor Statistics, US Department of Labor; Insurance Information Institute.</a:t>
            </a:r>
          </a:p>
        </p:txBody>
      </p:sp>
      <p:sp>
        <p:nvSpPr>
          <p:cNvPr id="471045" name="Text Box 5"/>
          <p:cNvSpPr txBox="1">
            <a:spLocks noChangeArrowheads="1"/>
          </p:cNvSpPr>
          <p:nvPr/>
        </p:nvSpPr>
        <p:spPr bwMode="auto">
          <a:xfrm>
            <a:off x="425450" y="5780088"/>
            <a:ext cx="8324850" cy="720725"/>
          </a:xfrm>
          <a:prstGeom prst="rect">
            <a:avLst/>
          </a:prstGeom>
          <a:solidFill>
            <a:schemeClr val="accent2"/>
          </a:solidFill>
          <a:ln w="12700">
            <a:solidFill>
              <a:srgbClr val="FF0000"/>
            </a:solidFill>
            <a:miter lim="800000"/>
            <a:headEnd type="none" w="sm" len="sm"/>
            <a:tailEnd type="none" w="sm" len="sm"/>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700" b="1" dirty="0">
                <a:solidFill>
                  <a:schemeClr val="bg1"/>
                </a:solidFill>
              </a:rPr>
              <a:t>The Great Recession shifted employment from full-time to part-time, and the recovery to date hasn’t changed that. Full-time employment is </a:t>
            </a:r>
            <a:r>
              <a:rPr lang="en-US" sz="1700" b="1">
                <a:solidFill>
                  <a:schemeClr val="bg1"/>
                </a:solidFill>
              </a:rPr>
              <a:t>still </a:t>
            </a:r>
            <a:r>
              <a:rPr lang="en-US" sz="1700" b="1" smtClean="0">
                <a:solidFill>
                  <a:schemeClr val="bg1"/>
                </a:solidFill>
              </a:rPr>
              <a:t>3.2 </a:t>
            </a:r>
            <a:r>
              <a:rPr lang="en-US" sz="1700" b="1" dirty="0">
                <a:solidFill>
                  <a:schemeClr val="bg1"/>
                </a:solidFill>
              </a:rPr>
              <a:t>million below its pre-recession peak, but part-time recently reached a new peak.</a:t>
            </a:r>
          </a:p>
        </p:txBody>
      </p:sp>
      <p:sp>
        <p:nvSpPr>
          <p:cNvPr id="93190" name="Text Box 6"/>
          <p:cNvSpPr txBox="1">
            <a:spLocks noChangeArrowheads="1"/>
          </p:cNvSpPr>
          <p:nvPr/>
        </p:nvSpPr>
        <p:spPr bwMode="auto">
          <a:xfrm>
            <a:off x="68263" y="1189038"/>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a:t>Millions</a:t>
            </a:r>
          </a:p>
        </p:txBody>
      </p:sp>
      <p:sp>
        <p:nvSpPr>
          <p:cNvPr id="93191" name="Text Box 6"/>
          <p:cNvSpPr txBox="1">
            <a:spLocks noChangeArrowheads="1"/>
          </p:cNvSpPr>
          <p:nvPr/>
        </p:nvSpPr>
        <p:spPr bwMode="auto">
          <a:xfrm>
            <a:off x="8256588" y="1189038"/>
            <a:ext cx="85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a:t>Millions</a:t>
            </a:r>
          </a:p>
        </p:txBody>
      </p:sp>
      <p:sp>
        <p:nvSpPr>
          <p:cNvPr id="9" name="Rectangle 7"/>
          <p:cNvSpPr>
            <a:spLocks noChangeArrowheads="1"/>
          </p:cNvSpPr>
          <p:nvPr/>
        </p:nvSpPr>
        <p:spPr bwMode="grayWhite">
          <a:xfrm>
            <a:off x="4103010" y="1483031"/>
            <a:ext cx="1033194"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3193" name="TextBox 11"/>
          <p:cNvSpPr txBox="1">
            <a:spLocks noChangeArrowheads="1"/>
          </p:cNvSpPr>
          <p:nvPr/>
        </p:nvSpPr>
        <p:spPr bwMode="auto">
          <a:xfrm>
            <a:off x="4054457" y="1452464"/>
            <a:ext cx="113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600" dirty="0"/>
              <a:t>Recession</a:t>
            </a:r>
          </a:p>
        </p:txBody>
      </p:sp>
      <p:sp>
        <p:nvSpPr>
          <p:cNvPr id="11" name="AutoShape 38"/>
          <p:cNvSpPr>
            <a:spLocks noChangeArrowheads="1"/>
          </p:cNvSpPr>
          <p:nvPr/>
        </p:nvSpPr>
        <p:spPr bwMode="blackWhite">
          <a:xfrm>
            <a:off x="5841189" y="1189038"/>
            <a:ext cx="2324911" cy="669043"/>
          </a:xfrm>
          <a:prstGeom prst="wedgeRectCallout">
            <a:avLst>
              <a:gd name="adj1" fmla="val -97376"/>
              <a:gd name="adj2" fmla="val 213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dirty="0">
                <a:solidFill>
                  <a:schemeClr val="bg1"/>
                </a:solidFill>
              </a:rPr>
              <a:t>Recession shifted </a:t>
            </a:r>
            <a:r>
              <a:rPr lang="en-US" sz="1400" b="1" dirty="0" smtClean="0">
                <a:solidFill>
                  <a:schemeClr val="bg1"/>
                </a:solidFill>
              </a:rPr>
              <a:t>employment growth </a:t>
            </a:r>
            <a:r>
              <a:rPr lang="en-US" sz="1400" b="1" dirty="0">
                <a:solidFill>
                  <a:schemeClr val="bg1"/>
                </a:solidFill>
              </a:rPr>
              <a:t>from full-time to part-time</a:t>
            </a:r>
          </a:p>
        </p:txBody>
      </p:sp>
      <p:sp>
        <p:nvSpPr>
          <p:cNvPr id="12" name="AutoShape 38"/>
          <p:cNvSpPr>
            <a:spLocks noChangeArrowheads="1"/>
          </p:cNvSpPr>
          <p:nvPr/>
        </p:nvSpPr>
        <p:spPr bwMode="blackWhite">
          <a:xfrm>
            <a:off x="904875" y="1827213"/>
            <a:ext cx="1624013" cy="839787"/>
          </a:xfrm>
          <a:prstGeom prst="wedgeRectCallout">
            <a:avLst>
              <a:gd name="adj1" fmla="val 74847"/>
              <a:gd name="adj2" fmla="val 34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Pre-recession, most new jobs were full-time</a:t>
            </a:r>
          </a:p>
        </p:txBody>
      </p:sp>
    </p:spTree>
    <p:extLst>
      <p:ext uri="{BB962C8B-B14F-4D97-AF65-F5344CB8AC3E}">
        <p14:creationId xmlns:p14="http://schemas.microsoft.com/office/powerpoint/2010/main" val="2533724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634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9AB6979-8685-4AEE-8F67-BF772FD0F6E2}" type="slidenum">
              <a:rPr lang="en-US" altLang="en-US" sz="900">
                <a:solidFill>
                  <a:schemeClr val="bg1"/>
                </a:solidFill>
              </a:rPr>
              <a:pPr algn="r">
                <a:lnSpc>
                  <a:spcPct val="85000"/>
                </a:lnSpc>
                <a:spcBef>
                  <a:spcPct val="20000"/>
                </a:spcBef>
                <a:buClrTx/>
                <a:buFontTx/>
                <a:buNone/>
              </a:pPr>
              <a:t>24</a:t>
            </a:fld>
            <a:endParaRPr lang="en-US" alt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eaLnBrk="1" hangingPunct="1">
              <a:spcBef>
                <a:spcPct val="25000"/>
              </a:spcBef>
              <a:defRPr/>
            </a:pPr>
            <a:r>
              <a:rPr lang="en-US" sz="3200" b="1" dirty="0" smtClean="0">
                <a:solidFill>
                  <a:schemeClr val="bg1"/>
                </a:solidFill>
                <a:latin typeface="Arial" charset="0"/>
                <a:cs typeface="Arial" charset="0"/>
              </a:rPr>
              <a:t>Forces Affecting Personal Lines </a:t>
            </a:r>
            <a:endParaRPr lang="en-US" sz="3200" b="1" dirty="0">
              <a:solidFill>
                <a:schemeClr val="bg1"/>
              </a:solidFill>
              <a:latin typeface="Arial" charset="0"/>
              <a:cs typeface="Arial" charset="0"/>
            </a:endParaRPr>
          </a:p>
        </p:txBody>
      </p:sp>
    </p:spTree>
    <p:extLst>
      <p:ext uri="{BB962C8B-B14F-4D97-AF65-F5344CB8AC3E}">
        <p14:creationId xmlns:p14="http://schemas.microsoft.com/office/powerpoint/2010/main" val="163968576"/>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45059"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638B94-C124-4F57-89C8-D2372D04E925}" type="slidenum">
              <a:rPr lang="en-US" smtClean="0"/>
              <a:pPr/>
              <a:t>25</a:t>
            </a:fld>
            <a:endParaRPr lang="en-US" smtClean="0"/>
          </a:p>
        </p:txBody>
      </p:sp>
      <p:sp>
        <p:nvSpPr>
          <p:cNvPr id="45060" name="Rectangle 2"/>
          <p:cNvSpPr>
            <a:spLocks noChangeArrowheads="1"/>
          </p:cNvSpPr>
          <p:nvPr/>
        </p:nvSpPr>
        <p:spPr bwMode="black">
          <a:xfrm>
            <a:off x="163513" y="1130300"/>
            <a:ext cx="9159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Millions of Units</a:t>
            </a:r>
          </a:p>
        </p:txBody>
      </p:sp>
      <p:sp>
        <p:nvSpPr>
          <p:cNvPr id="45061" name="Rectangle 3"/>
          <p:cNvSpPr>
            <a:spLocks noGrp="1" noChangeArrowheads="1"/>
          </p:cNvSpPr>
          <p:nvPr>
            <p:ph type="title"/>
          </p:nvPr>
        </p:nvSpPr>
        <p:spPr/>
        <p:txBody>
          <a:bodyPr/>
          <a:lstStyle/>
          <a:p>
            <a:r>
              <a:rPr lang="en-US" smtClean="0">
                <a:latin typeface="Arial" panose="020B0604020202020204" pitchFamily="34" charset="0"/>
              </a:rPr>
              <a:t>Private Housing Unit Starts, 1990-2015F</a:t>
            </a:r>
          </a:p>
        </p:txBody>
      </p:sp>
      <p:graphicFrame>
        <p:nvGraphicFramePr>
          <p:cNvPr id="45062" name="Object 4"/>
          <p:cNvGraphicFramePr>
            <a:graphicFrameLocks noChangeAspect="1"/>
          </p:cNvGraphicFramePr>
          <p:nvPr>
            <p:extLst/>
          </p:nvPr>
        </p:nvGraphicFramePr>
        <p:xfrm>
          <a:off x="163513" y="1276350"/>
          <a:ext cx="8656637" cy="4314825"/>
        </p:xfrm>
        <a:graphic>
          <a:graphicData uri="http://schemas.openxmlformats.org/presentationml/2006/ole">
            <mc:AlternateContent xmlns:mc="http://schemas.openxmlformats.org/markup-compatibility/2006">
              <mc:Choice xmlns:v="urn:schemas-microsoft-com:vml" Requires="v">
                <p:oleObj spid="_x0000_s154690" name="Chart" r:id="rId4" imgW="7829584" imgH="4105158" progId="MSGraph.Chart.8">
                  <p:embed followColorScheme="full"/>
                </p:oleObj>
              </mc:Choice>
              <mc:Fallback>
                <p:oleObj name="Chart" r:id="rId4" imgW="7829584" imgH="4105158" progId="MSGraph.Chart.8">
                  <p:embed followColorScheme="full"/>
                  <p:pic>
                    <p:nvPicPr>
                      <p:cNvPr id="0" name=""/>
                      <p:cNvPicPr>
                        <a:picLocks noChangeAspect="1" noChangeArrowheads="1"/>
                      </p:cNvPicPr>
                      <p:nvPr/>
                    </p:nvPicPr>
                    <p:blipFill>
                      <a:blip r:embed="rId5"/>
                      <a:srcRect/>
                      <a:stretch>
                        <a:fillRect/>
                      </a:stretch>
                    </p:blipFill>
                    <p:spPr bwMode="gray">
                      <a:xfrm>
                        <a:off x="163513" y="1276350"/>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Rectangle 5"/>
          <p:cNvSpPr>
            <a:spLocks noChangeArrowheads="1"/>
          </p:cNvSpPr>
          <p:nvPr/>
        </p:nvSpPr>
        <p:spPr bwMode="auto">
          <a:xfrm>
            <a:off x="0" y="6580188"/>
            <a:ext cx="85518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sz="1100" dirty="0"/>
              <a:t>Sources: U.S. Department of Commerce; Blue Chip Economic Indicators </a:t>
            </a:r>
            <a:r>
              <a:rPr lang="en-US" sz="1100" dirty="0" smtClean="0"/>
              <a:t>(8/14</a:t>
            </a:r>
            <a:r>
              <a:rPr lang="en-US" sz="1100" dirty="0"/>
              <a:t>); Insurance Information Institute.</a:t>
            </a:r>
          </a:p>
        </p:txBody>
      </p:sp>
      <p:sp>
        <p:nvSpPr>
          <p:cNvPr id="1915910" name="Rectangle 6"/>
          <p:cNvSpPr>
            <a:spLocks noChangeArrowheads="1"/>
          </p:cNvSpPr>
          <p:nvPr/>
        </p:nvSpPr>
        <p:spPr bwMode="blackWhite">
          <a:xfrm>
            <a:off x="328613" y="5437188"/>
            <a:ext cx="8596312"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b="1">
                <a:solidFill>
                  <a:srgbClr val="FFFFFF"/>
                </a:solidFill>
              </a:rPr>
              <a:t>Housing starts are rising, but this could be retarded by rising mortgage interest rates. Recently, the fastest growth is in multi-unit residences. Personal lines exposure will grow, and commercial insurers with Workers Comp, Construction risk exposure, and Surety also benefit.</a:t>
            </a:r>
          </a:p>
        </p:txBody>
      </p:sp>
      <p:sp>
        <p:nvSpPr>
          <p:cNvPr id="1915917" name="AutoShape 13"/>
          <p:cNvSpPr>
            <a:spLocks noChangeArrowheads="1"/>
          </p:cNvSpPr>
          <p:nvPr/>
        </p:nvSpPr>
        <p:spPr bwMode="blackWhite">
          <a:xfrm>
            <a:off x="2998788" y="3714750"/>
            <a:ext cx="2478087" cy="1173163"/>
          </a:xfrm>
          <a:prstGeom prst="wedgeRectCallout">
            <a:avLst>
              <a:gd name="adj1" fmla="val 98065"/>
              <a:gd name="adj2" fmla="val 3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400" b="1">
                <a:solidFill>
                  <a:schemeClr val="bg1"/>
                </a:solidFill>
              </a:rPr>
              <a:t>Housing unit starts plunged 72% from 2005-2009, down 1.5 million, to lowest level since records began in 1959</a:t>
            </a:r>
          </a:p>
        </p:txBody>
      </p:sp>
      <p:sp>
        <p:nvSpPr>
          <p:cNvPr id="12" name="AutoShape 8"/>
          <p:cNvSpPr>
            <a:spLocks noChangeArrowheads="1"/>
          </p:cNvSpPr>
          <p:nvPr/>
        </p:nvSpPr>
        <p:spPr bwMode="blackWhite">
          <a:xfrm>
            <a:off x="6859588" y="1152525"/>
            <a:ext cx="1936750" cy="1179513"/>
          </a:xfrm>
          <a:prstGeom prst="wedgeRectCallout">
            <a:avLst>
              <a:gd name="adj1" fmla="val 24324"/>
              <a:gd name="adj2" fmla="val 1015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500" b="1" dirty="0" smtClean="0">
                <a:solidFill>
                  <a:schemeClr val="bg1"/>
                </a:solidFill>
              </a:rPr>
              <a:t>Still well below the levels reached in 1998-2002, before the bubble began</a:t>
            </a:r>
            <a:endParaRPr lang="en-US" sz="1500" b="1" dirty="0">
              <a:solidFill>
                <a:schemeClr val="bg1"/>
              </a:solidFill>
            </a:endParaRPr>
          </a:p>
        </p:txBody>
      </p:sp>
    </p:spTree>
    <p:extLst>
      <p:ext uri="{BB962C8B-B14F-4D97-AF65-F5344CB8AC3E}">
        <p14:creationId xmlns:p14="http://schemas.microsoft.com/office/powerpoint/2010/main" val="1994208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3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4710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CDDD0A-2D0B-4A7C-8034-75F973131C04}" type="slidenum">
              <a:rPr lang="en-US" smtClean="0"/>
              <a:pPr/>
              <a:t>26</a:t>
            </a:fld>
            <a:endParaRPr lang="en-US" smtClean="0"/>
          </a:p>
        </p:txBody>
      </p:sp>
      <p:sp>
        <p:nvSpPr>
          <p:cNvPr id="47108"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Units in Multiple-Unit Projects</a:t>
            </a:r>
            <a:br>
              <a:rPr lang="en-US" sz="1600" b="1">
                <a:solidFill>
                  <a:srgbClr val="225A7A"/>
                </a:solidFill>
              </a:rPr>
            </a:br>
            <a:r>
              <a:rPr lang="en-US" sz="1600" b="1">
                <a:solidFill>
                  <a:srgbClr val="225A7A"/>
                </a:solidFill>
              </a:rPr>
              <a:t>as Percent of Total</a:t>
            </a:r>
          </a:p>
        </p:txBody>
      </p:sp>
      <p:sp>
        <p:nvSpPr>
          <p:cNvPr id="47109" name="Rectangle 3"/>
          <p:cNvSpPr>
            <a:spLocks noGrp="1" noChangeArrowheads="1"/>
          </p:cNvSpPr>
          <p:nvPr>
            <p:ph type="title"/>
          </p:nvPr>
        </p:nvSpPr>
        <p:spPr/>
        <p:txBody>
          <a:bodyPr/>
          <a:lstStyle/>
          <a:p>
            <a:r>
              <a:rPr lang="en-US" dirty="0" smtClean="0">
                <a:latin typeface="Arial" panose="020B0604020202020204" pitchFamily="34" charset="0"/>
              </a:rPr>
              <a:t>US: Pct. Of Private Housing Unit Starts</a:t>
            </a:r>
            <a:br>
              <a:rPr lang="en-US" dirty="0" smtClean="0">
                <a:latin typeface="Arial" panose="020B0604020202020204" pitchFamily="34" charset="0"/>
              </a:rPr>
            </a:br>
            <a:r>
              <a:rPr lang="en-US" dirty="0" smtClean="0">
                <a:latin typeface="Arial" panose="020B0604020202020204" pitchFamily="34" charset="0"/>
              </a:rPr>
              <a:t>In Multi-Unit Projects, 1990-2014*</a:t>
            </a:r>
          </a:p>
        </p:txBody>
      </p:sp>
      <p:graphicFrame>
        <p:nvGraphicFramePr>
          <p:cNvPr id="47110" name="Object 4"/>
          <p:cNvGraphicFramePr>
            <a:graphicFrameLocks noChangeAspect="1"/>
          </p:cNvGraphicFramePr>
          <p:nvPr>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186423" name="Chart" r:id="rId4" imgW="7829584" imgH="4105158" progId="MSGraph.Chart.8">
                  <p:embed followColorScheme="full"/>
                </p:oleObj>
              </mc:Choice>
              <mc:Fallback>
                <p:oleObj name="Chart" r:id="rId4" imgW="7829584" imgH="4105158" progId="MSGraph.Chart.8">
                  <p:embed followColorScheme="full"/>
                  <p:pic>
                    <p:nvPicPr>
                      <p:cNvPr id="0" name=""/>
                      <p:cNvPicPr>
                        <a:picLocks noChangeAspect="1" noChangeArrowheads="1"/>
                      </p:cNvPicPr>
                      <p:nvPr/>
                    </p:nvPicPr>
                    <p:blipFill>
                      <a:blip r:embed="rId5"/>
                      <a:srcRect/>
                      <a:stretch>
                        <a:fillRect/>
                      </a:stretch>
                    </p:blipFill>
                    <p:spPr bwMode="gray">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Rectangle 5"/>
          <p:cNvSpPr>
            <a:spLocks noChangeArrowheads="1"/>
          </p:cNvSpPr>
          <p:nvPr/>
        </p:nvSpPr>
        <p:spPr bwMode="auto">
          <a:xfrm>
            <a:off x="0" y="6580188"/>
            <a:ext cx="85518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sz="1100" dirty="0" smtClean="0"/>
              <a:t>*through July 2014                           Sources</a:t>
            </a:r>
            <a:r>
              <a:rPr lang="en-US" sz="1100" dirty="0"/>
              <a:t>: U.S. Census Bureau; Insurance Information Institute.</a:t>
            </a:r>
          </a:p>
        </p:txBody>
      </p:sp>
      <p:sp>
        <p:nvSpPr>
          <p:cNvPr id="1915910" name="Rectangle 6"/>
          <p:cNvSpPr>
            <a:spLocks noChangeArrowheads="1"/>
          </p:cNvSpPr>
          <p:nvPr/>
        </p:nvSpPr>
        <p:spPr bwMode="blackWhite">
          <a:xfrm>
            <a:off x="328613" y="5437188"/>
            <a:ext cx="8596312"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8519" y="1228725"/>
            <a:ext cx="2476500" cy="1173162"/>
          </a:xfrm>
          <a:prstGeom prst="wedgeRectCallout">
            <a:avLst>
              <a:gd name="adj1" fmla="val 98851"/>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600" b="1" dirty="0" smtClean="0">
                <a:solidFill>
                  <a:schemeClr val="bg1"/>
                </a:solidFill>
              </a:rPr>
              <a:t>A NEW NORMAL?</a:t>
            </a:r>
            <a:br>
              <a:rPr lang="en-US" sz="1600" b="1" dirty="0" smtClean="0">
                <a:solidFill>
                  <a:schemeClr val="bg1"/>
                </a:solidFill>
              </a:rPr>
            </a:br>
            <a:r>
              <a:rPr lang="en-US" sz="1600" b="1" dirty="0" smtClean="0">
                <a:solidFill>
                  <a:schemeClr val="bg1"/>
                </a:solidFill>
              </a:rPr>
              <a:t>In 4 of the last 6 years, over 30% of housing unit starts were in multi-unit projects</a:t>
            </a:r>
            <a:endParaRPr lang="en-US" sz="1600" b="1" dirty="0">
              <a:solidFill>
                <a:schemeClr val="bg1"/>
              </a:solidFill>
            </a:endParaRPr>
          </a:p>
        </p:txBody>
      </p:sp>
      <p:sp>
        <p:nvSpPr>
          <p:cNvPr id="10" name="Oval 5"/>
          <p:cNvSpPr>
            <a:spLocks noChangeArrowheads="1"/>
          </p:cNvSpPr>
          <p:nvPr/>
        </p:nvSpPr>
        <p:spPr bwMode="auto">
          <a:xfrm>
            <a:off x="6392971" y="2176600"/>
            <a:ext cx="2208104"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extLst>
      <p:ext uri="{BB962C8B-B14F-4D97-AF65-F5344CB8AC3E}">
        <p14:creationId xmlns:p14="http://schemas.microsoft.com/office/powerpoint/2010/main" val="4281950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4505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4506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191A89F-264D-4328-AC09-934A69FC7B1B}" type="slidenum">
              <a:rPr lang="en-US" altLang="en-US" sz="900"/>
              <a:pPr algn="r">
                <a:lnSpc>
                  <a:spcPct val="85000"/>
                </a:lnSpc>
                <a:spcBef>
                  <a:spcPct val="20000"/>
                </a:spcBef>
                <a:buClrTx/>
                <a:buFontTx/>
                <a:buNone/>
              </a:pPr>
              <a:t>27</a:t>
            </a:fld>
            <a:endParaRPr lang="en-US" altLang="en-US" sz="900"/>
          </a:p>
        </p:txBody>
      </p:sp>
      <p:sp>
        <p:nvSpPr>
          <p:cNvPr id="45061" name="Rectangle 2"/>
          <p:cNvSpPr>
            <a:spLocks noGrp="1" noChangeArrowheads="1"/>
          </p:cNvSpPr>
          <p:nvPr>
            <p:ph type="title" idx="4294967295"/>
          </p:nvPr>
        </p:nvSpPr>
        <p:spPr>
          <a:xfrm>
            <a:off x="142875" y="0"/>
            <a:ext cx="7524750" cy="989013"/>
          </a:xfrm>
        </p:spPr>
        <p:txBody>
          <a:bodyPr/>
          <a:lstStyle/>
          <a:p>
            <a:r>
              <a:rPr lang="en-US" altLang="en-US" sz="2800" dirty="0" smtClean="0">
                <a:latin typeface="Arial" panose="020B0604020202020204" pitchFamily="34" charset="0"/>
              </a:rPr>
              <a:t>Rental Vacancy Rates, Quarterly, 1990-2014</a:t>
            </a:r>
          </a:p>
        </p:txBody>
      </p:sp>
      <p:graphicFrame>
        <p:nvGraphicFramePr>
          <p:cNvPr id="45062" name="Object 2"/>
          <p:cNvGraphicFramePr>
            <a:graphicFrameLocks noGrp="1"/>
          </p:cNvGraphicFramePr>
          <p:nvPr>
            <p:ph idx="4294967295"/>
            <p:extLst/>
          </p:nvPr>
        </p:nvGraphicFramePr>
        <p:xfrm>
          <a:off x="242888" y="1144588"/>
          <a:ext cx="8358187" cy="4699766"/>
        </p:xfrm>
        <a:graphic>
          <a:graphicData uri="http://schemas.openxmlformats.org/presentationml/2006/ole">
            <mc:AlternateContent xmlns:mc="http://schemas.openxmlformats.org/markup-compatibility/2006">
              <mc:Choice xmlns:v="urn:schemas-microsoft-com:vml" Requires="v">
                <p:oleObj spid="_x0000_s185399" name="Chart" r:id="rId4" imgW="7096176" imgH="4876800" progId="MSGraph.Chart.8">
                  <p:embed followColorScheme="full"/>
                </p:oleObj>
              </mc:Choice>
              <mc:Fallback>
                <p:oleObj name="Chart" r:id="rId4" imgW="7096176" imgH="4876800" progId="MSGraph.Chart.8">
                  <p:embed followColorScheme="full"/>
                  <p:pic>
                    <p:nvPicPr>
                      <p:cNvPr id="0" name=""/>
                      <p:cNvPicPr>
                        <a:picLocks noChangeArrowheads="1"/>
                      </p:cNvPicPr>
                      <p:nvPr/>
                    </p:nvPicPr>
                    <p:blipFill>
                      <a:blip r:embed="rId5"/>
                      <a:srcRect/>
                      <a:stretch>
                        <a:fillRect/>
                      </a:stretch>
                    </p:blipFill>
                    <p:spPr bwMode="gray">
                      <a:xfrm>
                        <a:off x="242888" y="1144588"/>
                        <a:ext cx="8358187" cy="4699766"/>
                      </a:xfrm>
                      <a:prstGeom prst="rect">
                        <a:avLst/>
                      </a:prstGeom>
                      <a:noFill/>
                      <a:ln>
                        <a:noFill/>
                      </a:ln>
                      <a:extLst/>
                    </p:spPr>
                  </p:pic>
                </p:oleObj>
              </mc:Fallback>
            </mc:AlternateContent>
          </a:graphicData>
        </a:graphic>
      </p:graphicFrame>
      <p:sp>
        <p:nvSpPr>
          <p:cNvPr id="45063" name="Rectangle 8"/>
          <p:cNvSpPr>
            <a:spLocks noChangeArrowheads="1"/>
          </p:cNvSpPr>
          <p:nvPr/>
        </p:nvSpPr>
        <p:spPr bwMode="auto">
          <a:xfrm>
            <a:off x="-1" y="6431729"/>
            <a:ext cx="8682037"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hangingPunct="0">
              <a:lnSpc>
                <a:spcPct val="85000"/>
              </a:lnSpc>
              <a:spcBef>
                <a:spcPct val="25000"/>
              </a:spcBef>
              <a:buNone/>
            </a:pPr>
            <a:r>
              <a:rPr lang="en-US" sz="1100" dirty="0"/>
              <a:t>Sources: US Census Bureau, </a:t>
            </a:r>
            <a:r>
              <a:rPr lang="en-US" sz="1100" i="1" dirty="0"/>
              <a:t>Residential Vacancies &amp; Home Ownership in the Second Quarter of 2014 </a:t>
            </a:r>
            <a:r>
              <a:rPr lang="en-US" sz="1100" dirty="0"/>
              <a:t>(released July 29, 2014) and earlier issues; Insurance Information Institute. </a:t>
            </a:r>
            <a:r>
              <a:rPr lang="en-US" sz="1100" b="1" dirty="0"/>
              <a:t>Next Census Bureau report to be released on October 28, 2014</a:t>
            </a:r>
            <a:r>
              <a:rPr lang="en-US" sz="1100" dirty="0"/>
              <a:t>.</a:t>
            </a:r>
          </a:p>
        </p:txBody>
      </p:sp>
      <p:sp>
        <p:nvSpPr>
          <p:cNvPr id="2094089" name="AutoShape 38"/>
          <p:cNvSpPr>
            <a:spLocks noChangeArrowheads="1"/>
          </p:cNvSpPr>
          <p:nvPr/>
        </p:nvSpPr>
        <p:spPr bwMode="blackWhite">
          <a:xfrm>
            <a:off x="4543425" y="1041400"/>
            <a:ext cx="1905000" cy="811213"/>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4" name="Rectangle 6"/>
          <p:cNvSpPr>
            <a:spLocks noChangeArrowheads="1"/>
          </p:cNvSpPr>
          <p:nvPr/>
        </p:nvSpPr>
        <p:spPr bwMode="blackWhite">
          <a:xfrm>
            <a:off x="461962" y="5844354"/>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a:t>
            </a:r>
            <a:r>
              <a:rPr lang="en-US" altLang="en-US" sz="1800" b="1" dirty="0" smtClean="0">
                <a:solidFill>
                  <a:srgbClr val="FFFFFF"/>
                </a:solidFill>
              </a:rPr>
              <a:t>recession, </a:t>
            </a:r>
            <a:r>
              <a:rPr lang="en-US" altLang="en-US" sz="1800" b="1" dirty="0">
                <a:solidFill>
                  <a:srgbClr val="FFFFFF"/>
                </a:solidFill>
              </a:rPr>
              <a:t>rental vacancy rates were 8% or less.</a:t>
            </a:r>
            <a:br>
              <a:rPr lang="en-US" altLang="en-US" sz="1800" b="1" dirty="0">
                <a:solidFill>
                  <a:srgbClr val="FFFFFF"/>
                </a:solidFill>
              </a:rPr>
            </a:br>
            <a:r>
              <a:rPr lang="en-US" altLang="en-US" sz="1800" b="1" dirty="0" smtClean="0">
                <a:solidFill>
                  <a:srgbClr val="FFFFFF"/>
                </a:solidFill>
              </a:rPr>
              <a:t>We’re close to those levels again. =&gt; More multi-unit construction?</a:t>
            </a:r>
            <a:endParaRPr lang="en-US" altLang="en-US" sz="1800"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45067"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2FE1650-F069-4BBA-B27D-B21B08FC42F0}" type="slidenum">
              <a:rPr lang="en-US" altLang="en-US" sz="900">
                <a:solidFill>
                  <a:srgbClr val="000000"/>
                </a:solidFill>
              </a:rPr>
              <a:pPr>
                <a:lnSpc>
                  <a:spcPct val="85000"/>
                </a:lnSpc>
                <a:spcBef>
                  <a:spcPct val="20000"/>
                </a:spcBef>
                <a:buClrTx/>
                <a:buFontTx/>
                <a:buNone/>
              </a:pPr>
              <a:t>27</a:t>
            </a:fld>
            <a:endParaRPr lang="en-US" altLang="en-US" sz="900">
              <a:solidFill>
                <a:srgbClr val="000000"/>
              </a:solidFill>
            </a:endParaRPr>
          </a:p>
        </p:txBody>
      </p:sp>
      <p:sp>
        <p:nvSpPr>
          <p:cNvPr id="45068"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5638800" y="4220798"/>
            <a:ext cx="1905000" cy="812800"/>
          </a:xfrm>
          <a:prstGeom prst="wedgeRectCallout">
            <a:avLst>
              <a:gd name="adj1" fmla="val 81372"/>
              <a:gd name="adj2" fmla="val -245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Latest vacancy rate was </a:t>
            </a:r>
            <a:r>
              <a:rPr lang="en-US" b="1" dirty="0" smtClean="0">
                <a:solidFill>
                  <a:schemeClr val="bg1"/>
                </a:solidFill>
                <a:cs typeface="+mn-cs"/>
              </a:rPr>
              <a:t>7.5</a:t>
            </a:r>
            <a:r>
              <a:rPr lang="en-US" b="1" dirty="0" smtClean="0">
                <a:solidFill>
                  <a:schemeClr val="bg1"/>
                </a:solidFill>
                <a:latin typeface="Arial" charset="0"/>
                <a:cs typeface="+mn-cs"/>
              </a:rPr>
              <a:t>% </a:t>
            </a:r>
            <a:r>
              <a:rPr lang="en-US" b="1" dirty="0">
                <a:solidFill>
                  <a:schemeClr val="bg1"/>
                </a:solidFill>
                <a:latin typeface="Arial" charset="0"/>
                <a:cs typeface="+mn-cs"/>
              </a:rPr>
              <a:t>in </a:t>
            </a:r>
            <a:r>
              <a:rPr lang="en-US" b="1" dirty="0" smtClean="0">
                <a:solidFill>
                  <a:schemeClr val="bg1"/>
                </a:solidFill>
                <a:latin typeface="Arial" charset="0"/>
                <a:cs typeface="+mn-cs"/>
              </a:rPr>
              <a:t>2014:Q2</a:t>
            </a:r>
            <a:endParaRPr lang="en-US" b="1" dirty="0">
              <a:solidFill>
                <a:schemeClr val="bg1"/>
              </a:solidFill>
              <a:latin typeface="Arial" charset="0"/>
              <a:cs typeface="+mn-cs"/>
            </a:endParaRPr>
          </a:p>
        </p:txBody>
      </p:sp>
      <p:sp>
        <p:nvSpPr>
          <p:cNvPr id="16" name="AutoShape 38"/>
          <p:cNvSpPr>
            <a:spLocks noChangeArrowheads="1"/>
          </p:cNvSpPr>
          <p:nvPr/>
        </p:nvSpPr>
        <p:spPr bwMode="blackWhite">
          <a:xfrm>
            <a:off x="2778107" y="2277652"/>
            <a:ext cx="1562910" cy="811213"/>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smtClean="0">
                <a:solidFill>
                  <a:schemeClr val="bg1"/>
                </a:solidFill>
                <a:latin typeface="Arial" charset="0"/>
                <a:cs typeface="+mn-cs"/>
              </a:rPr>
              <a:t>Vacancy </a:t>
            </a:r>
            <a:r>
              <a:rPr lang="en-US" b="1" dirty="0">
                <a:solidFill>
                  <a:schemeClr val="bg1"/>
                </a:solidFill>
                <a:latin typeface="Arial" charset="0"/>
                <a:cs typeface="+mn-cs"/>
              </a:rPr>
              <a:t>rate </a:t>
            </a:r>
            <a:r>
              <a:rPr lang="en-US" b="1" dirty="0" smtClean="0">
                <a:solidFill>
                  <a:schemeClr val="bg1"/>
                </a:solidFill>
                <a:latin typeface="Arial" charset="0"/>
                <a:cs typeface="+mn-cs"/>
              </a:rPr>
              <a:t>10.4% </a:t>
            </a:r>
            <a:r>
              <a:rPr lang="en-US" b="1" dirty="0">
                <a:solidFill>
                  <a:schemeClr val="bg1"/>
                </a:solidFill>
                <a:latin typeface="Arial" charset="0"/>
                <a:cs typeface="+mn-cs"/>
              </a:rPr>
              <a:t>in </a:t>
            </a:r>
            <a:r>
              <a:rPr lang="en-US" b="1" dirty="0" smtClean="0">
                <a:solidFill>
                  <a:schemeClr val="bg1"/>
                </a:solidFill>
                <a:latin typeface="Arial" charset="0"/>
                <a:cs typeface="+mn-cs"/>
              </a:rPr>
              <a:t>2004:Q1</a:t>
            </a:r>
            <a:endParaRPr lang="en-US" b="1" dirty="0">
              <a:solidFill>
                <a:schemeClr val="bg1"/>
              </a:solidFill>
              <a:latin typeface="Arial" charset="0"/>
              <a:cs typeface="+mn-cs"/>
            </a:endParaRPr>
          </a:p>
        </p:txBody>
      </p:sp>
    </p:spTree>
    <p:extLst>
      <p:ext uri="{BB962C8B-B14F-4D97-AF65-F5344CB8AC3E}">
        <p14:creationId xmlns:p14="http://schemas.microsoft.com/office/powerpoint/2010/main" val="23783597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36C35B98-8E8C-46CC-95D7-758755714E8A}" type="slidenum">
              <a:rPr lang="en-US" smtClean="0"/>
              <a:pPr>
                <a:defRPr/>
              </a:pPr>
              <a:t>28</a:t>
            </a:fld>
            <a:endParaRPr lang="en-US" smtClean="0"/>
          </a:p>
        </p:txBody>
      </p:sp>
      <p:graphicFrame>
        <p:nvGraphicFramePr>
          <p:cNvPr id="10242" name="Object 11"/>
          <p:cNvGraphicFramePr>
            <a:graphicFrameLocks noChangeAspect="1"/>
          </p:cNvGraphicFramePr>
          <p:nvPr>
            <p:extLst/>
          </p:nvPr>
        </p:nvGraphicFramePr>
        <p:xfrm>
          <a:off x="373063" y="1136650"/>
          <a:ext cx="8188325" cy="4505325"/>
        </p:xfrm>
        <a:graphic>
          <a:graphicData uri="http://schemas.openxmlformats.org/presentationml/2006/ole">
            <mc:AlternateContent xmlns:mc="http://schemas.openxmlformats.org/markup-compatibility/2006">
              <mc:Choice xmlns:v="urn:schemas-microsoft-com:vml" Requires="v">
                <p:oleObj spid="_x0000_s159810" name="Chart" r:id="rId4" imgW="7829584" imgH="3848214" progId="MSGraph.Chart.8">
                  <p:embed followColorScheme="full"/>
                </p:oleObj>
              </mc:Choice>
              <mc:Fallback>
                <p:oleObj name="Chart" r:id="rId4" imgW="7829584" imgH="3848214" progId="MSGraph.Chart.8">
                  <p:embed followColorScheme="full"/>
                  <p:pic>
                    <p:nvPicPr>
                      <p:cNvPr id="0" name=""/>
                      <p:cNvPicPr>
                        <a:picLocks noChangeAspect="1" noChangeArrowheads="1"/>
                      </p:cNvPicPr>
                      <p:nvPr/>
                    </p:nvPicPr>
                    <p:blipFill>
                      <a:blip r:embed="rId5"/>
                      <a:srcRect/>
                      <a:stretch>
                        <a:fillRect/>
                      </a:stretch>
                    </p:blipFill>
                    <p:spPr bwMode="gray">
                      <a:xfrm>
                        <a:off x="373063" y="1136650"/>
                        <a:ext cx="8188325"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5" name="Rectangle 2"/>
          <p:cNvSpPr>
            <a:spLocks noChangeArrowheads="1"/>
          </p:cNvSpPr>
          <p:nvPr/>
        </p:nvSpPr>
        <p:spPr bwMode="black">
          <a:xfrm>
            <a:off x="228600" y="1138238"/>
            <a:ext cx="1003300" cy="44132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10246" name="Rectangle 3"/>
          <p:cNvSpPr>
            <a:spLocks noGrp="1" noChangeArrowheads="1"/>
          </p:cNvSpPr>
          <p:nvPr>
            <p:ph type="title"/>
          </p:nvPr>
        </p:nvSpPr>
        <p:spPr/>
        <p:txBody>
          <a:bodyPr/>
          <a:lstStyle/>
          <a:p>
            <a:r>
              <a:rPr lang="en-US" smtClean="0"/>
              <a:t>Auto/Light Truck Sales, 1999-2015F</a:t>
            </a:r>
          </a:p>
        </p:txBody>
      </p:sp>
      <p:sp>
        <p:nvSpPr>
          <p:cNvPr id="10247"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U.S. Department of Commerce; Blue Chip Economic Indicators, </a:t>
            </a:r>
            <a:r>
              <a:rPr lang="en-US" sz="1100" dirty="0" smtClean="0"/>
              <a:t>8/14 </a:t>
            </a:r>
            <a:r>
              <a:rPr lang="en-US" sz="1100" dirty="0"/>
              <a:t>issue (forecasts); Insurance Information Institute.</a:t>
            </a:r>
          </a:p>
        </p:txBody>
      </p:sp>
      <p:sp>
        <p:nvSpPr>
          <p:cNvPr id="2079750" name="Rectangle 6"/>
          <p:cNvSpPr>
            <a:spLocks noChangeArrowheads="1"/>
          </p:cNvSpPr>
          <p:nvPr/>
        </p:nvSpPr>
        <p:spPr bwMode="blackWhite">
          <a:xfrm>
            <a:off x="501650" y="5464175"/>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Yearly car/light truck sales will keep rising, in part replacing cars that were held onto in 2008-12. New vehicles will generate more physical damage insurance coverage but will be more expensive to repair.</a:t>
            </a:r>
            <a:br>
              <a:rPr lang="en-US" b="1">
                <a:solidFill>
                  <a:srgbClr val="FFFFFF"/>
                </a:solidFill>
              </a:rPr>
            </a:br>
            <a:r>
              <a:rPr lang="en-US" b="1">
                <a:solidFill>
                  <a:srgbClr val="FFFFFF"/>
                </a:solidFill>
              </a:rPr>
              <a:t>PP Auto premium might grow by 6%.</a:t>
            </a:r>
          </a:p>
        </p:txBody>
      </p:sp>
      <p:sp>
        <p:nvSpPr>
          <p:cNvPr id="2079752" name="AutoShape 8"/>
          <p:cNvSpPr>
            <a:spLocks noChangeArrowheads="1"/>
          </p:cNvSpPr>
          <p:nvPr/>
        </p:nvSpPr>
        <p:spPr bwMode="blackWhite">
          <a:xfrm>
            <a:off x="5535613" y="1054100"/>
            <a:ext cx="2724150" cy="735013"/>
          </a:xfrm>
          <a:prstGeom prst="wedgeRectCallout">
            <a:avLst>
              <a:gd name="adj1" fmla="val 35912"/>
              <a:gd name="adj2" fmla="val 92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It seems likely that we’re back to new vehicle sales levels last seen pre-recession</a:t>
            </a:r>
          </a:p>
        </p:txBody>
      </p:sp>
      <p:sp>
        <p:nvSpPr>
          <p:cNvPr id="10" name="Oval 8"/>
          <p:cNvSpPr>
            <a:spLocks noChangeArrowheads="1"/>
          </p:cNvSpPr>
          <p:nvPr/>
        </p:nvSpPr>
        <p:spPr bwMode="auto">
          <a:xfrm rot="-5400000">
            <a:off x="4070350" y="1824038"/>
            <a:ext cx="814388" cy="963612"/>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Oval 8"/>
          <p:cNvSpPr>
            <a:spLocks noChangeArrowheads="1"/>
          </p:cNvSpPr>
          <p:nvPr/>
        </p:nvSpPr>
        <p:spPr bwMode="auto">
          <a:xfrm rot="-5400000">
            <a:off x="7660481" y="1877220"/>
            <a:ext cx="815975" cy="963612"/>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510104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079752"/>
                                        </p:tgtEl>
                                        <p:attrNameLst>
                                          <p:attrName>style.visibility</p:attrName>
                                        </p:attrNameLst>
                                      </p:cBhvr>
                                      <p:to>
                                        <p:strVal val="visible"/>
                                      </p:to>
                                    </p:set>
                                    <p:animEffect transition="in" filter="wipe(right)">
                                      <p:cBhvr>
                                        <p:cTn id="7" dur="500"/>
                                        <p:tgtEl>
                                          <p:spTgt spid="2079752"/>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9750"/>
                                        </p:tgtEl>
                                        <p:attrNameLst>
                                          <p:attrName>style.visibility</p:attrName>
                                        </p:attrNameLst>
                                      </p:cBhvr>
                                      <p:to>
                                        <p:strVal val="visible"/>
                                      </p:to>
                                    </p:set>
                                    <p:anim calcmode="lin" valueType="num">
                                      <p:cBhvr>
                                        <p:cTn id="11" dur="500" fill="hold"/>
                                        <p:tgtEl>
                                          <p:spTgt spid="2079750"/>
                                        </p:tgtEl>
                                        <p:attrNameLst>
                                          <p:attrName>ppt_w</p:attrName>
                                        </p:attrNameLst>
                                      </p:cBhvr>
                                      <p:tavLst>
                                        <p:tav tm="0">
                                          <p:val>
                                            <p:fltVal val="0"/>
                                          </p:val>
                                        </p:tav>
                                        <p:tav tm="100000">
                                          <p:val>
                                            <p:strVal val="#ppt_w"/>
                                          </p:val>
                                        </p:tav>
                                      </p:tavLst>
                                    </p:anim>
                                    <p:anim calcmode="lin" valueType="num">
                                      <p:cBhvr>
                                        <p:cTn id="12" dur="500" fill="hold"/>
                                        <p:tgtEl>
                                          <p:spTgt spid="2079750"/>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17"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ppt_h/2"/>
                                          </p:val>
                                        </p:tav>
                                        <p:tav tm="100000">
                                          <p:val>
                                            <p:strVal val="#ppt_y"/>
                                          </p:val>
                                        </p:tav>
                                      </p:tavLst>
                                    </p:anim>
                                    <p:anim calcmode="lin" valueType="num">
                                      <p:cBhvr>
                                        <p:cTn id="18" dur="500" fill="hold"/>
                                        <p:tgtEl>
                                          <p:spTgt spid="10"/>
                                        </p:tgtEl>
                                        <p:attrNameLst>
                                          <p:attrName>ppt_w</p:attrName>
                                        </p:attrNameLst>
                                      </p:cBhvr>
                                      <p:tavLst>
                                        <p:tav tm="0">
                                          <p:val>
                                            <p:strVal val="#ppt_w"/>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3900"/>
                            </p:stCondLst>
                            <p:childTnLst>
                              <p:par>
                                <p:cTn id="21" presetID="17" presetClass="entr" presetSubtype="4"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ppt_h/2"/>
                                          </p:val>
                                        </p:tav>
                                        <p:tav tm="100000">
                                          <p:val>
                                            <p:strVal val="#ppt_y"/>
                                          </p:val>
                                        </p:tav>
                                      </p:tavLst>
                                    </p:anim>
                                    <p:anim calcmode="lin" valueType="num">
                                      <p:cBhvr>
                                        <p:cTn id="25" dur="500" fill="hold"/>
                                        <p:tgtEl>
                                          <p:spTgt spid="11"/>
                                        </p:tgtEl>
                                        <p:attrNameLst>
                                          <p:attrName>ppt_w</p:attrName>
                                        </p:attrNameLst>
                                      </p:cBhvr>
                                      <p:tavLst>
                                        <p:tav tm="0">
                                          <p:val>
                                            <p:strVal val="#ppt_w"/>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2"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a:solidFill>
                  <a:schemeClr val="bg1"/>
                </a:solidFill>
              </a:rPr>
              <a:t>12/01/09 - 9pm</a:t>
            </a:r>
          </a:p>
        </p:txBody>
      </p:sp>
      <p:sp>
        <p:nvSpPr>
          <p:cNvPr id="1331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sz="900">
                <a:solidFill>
                  <a:schemeClr val="bg1"/>
                </a:solidFill>
              </a:rPr>
              <a:t>eSlide – P6466 – The Financial Crisis and the Future of the P/C</a:t>
            </a:r>
          </a:p>
        </p:txBody>
      </p:sp>
      <p:sp>
        <p:nvSpPr>
          <p:cNvPr id="1331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085B7E2-8966-459E-B205-FBEB6FC2D20D}" type="slidenum">
              <a:rPr lang="en-US" sz="900"/>
              <a:pPr algn="r">
                <a:lnSpc>
                  <a:spcPct val="85000"/>
                </a:lnSpc>
                <a:spcBef>
                  <a:spcPct val="20000"/>
                </a:spcBef>
                <a:buClrTx/>
                <a:buFontTx/>
                <a:buNone/>
              </a:pPr>
              <a:t>29</a:t>
            </a:fld>
            <a:endParaRPr lang="en-US" sz="900"/>
          </a:p>
        </p:txBody>
      </p:sp>
      <p:sp>
        <p:nvSpPr>
          <p:cNvPr id="13317" name="Rectangle 7"/>
          <p:cNvSpPr>
            <a:spLocks noGrp="1" noChangeArrowheads="1"/>
          </p:cNvSpPr>
          <p:nvPr>
            <p:ph type="title" idx="4294967295"/>
          </p:nvPr>
        </p:nvSpPr>
        <p:spPr>
          <a:xfrm>
            <a:off x="565150" y="147638"/>
            <a:ext cx="7102475" cy="860425"/>
          </a:xfrm>
        </p:spPr>
        <p:txBody>
          <a:bodyPr/>
          <a:lstStyle/>
          <a:p>
            <a:r>
              <a:rPr lang="en-US" dirty="0" smtClean="0">
                <a:latin typeface="Arial" panose="020B0604020202020204" pitchFamily="34" charset="0"/>
              </a:rPr>
              <a:t>Auto Loans and other </a:t>
            </a:r>
            <a:r>
              <a:rPr lang="en-US" dirty="0" err="1" smtClean="0">
                <a:latin typeface="Arial" panose="020B0604020202020204" pitchFamily="34" charset="0"/>
              </a:rPr>
              <a:t>Nonrevolving</a:t>
            </a:r>
            <a:r>
              <a:rPr lang="en-US" dirty="0" smtClean="0">
                <a:latin typeface="Arial" panose="020B0604020202020204" pitchFamily="34" charset="0"/>
              </a:rPr>
              <a:t/>
            </a:r>
            <a:br>
              <a:rPr lang="en-US" dirty="0" smtClean="0">
                <a:latin typeface="Arial" panose="020B0604020202020204" pitchFamily="34" charset="0"/>
              </a:rPr>
            </a:br>
            <a:r>
              <a:rPr lang="en-US" dirty="0" smtClean="0">
                <a:latin typeface="Arial" panose="020B0604020202020204" pitchFamily="34" charset="0"/>
              </a:rPr>
              <a:t>Credit Outstanding, 1990–2014*</a:t>
            </a:r>
          </a:p>
        </p:txBody>
      </p:sp>
      <p:sp>
        <p:nvSpPr>
          <p:cNvPr id="13318" name="Text Box 5"/>
          <p:cNvSpPr txBox="1">
            <a:spLocks noChangeArrowheads="1"/>
          </p:cNvSpPr>
          <p:nvPr/>
        </p:nvSpPr>
        <p:spPr bwMode="auto">
          <a:xfrm>
            <a:off x="0" y="5997575"/>
            <a:ext cx="87249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Note: Recessions indicated by gray shaded columns.  *Seasonally adjusted; Latest data is </a:t>
            </a:r>
            <a:r>
              <a:rPr lang="en-US" sz="1100"/>
              <a:t>for </a:t>
            </a:r>
            <a:r>
              <a:rPr lang="en-US" sz="1100" smtClean="0"/>
              <a:t>June </a:t>
            </a:r>
            <a:r>
              <a:rPr lang="en-US" sz="1100" dirty="0" smtClean="0"/>
              <a:t>2014, </a:t>
            </a:r>
            <a:r>
              <a:rPr lang="en-US" sz="1100" dirty="0"/>
              <a:t>preliminary</a:t>
            </a:r>
          </a:p>
          <a:p>
            <a:pPr>
              <a:lnSpc>
                <a:spcPct val="85000"/>
              </a:lnSpc>
              <a:spcBef>
                <a:spcPct val="25000"/>
              </a:spcBef>
              <a:buFont typeface="Wingdings" panose="05000000000000000000" pitchFamily="2" charset="2"/>
              <a:buNone/>
            </a:pPr>
            <a:r>
              <a:rPr lang="en-US" sz="1100" dirty="0"/>
              <a:t>Sources: Federal Reserve at </a:t>
            </a:r>
            <a:r>
              <a:rPr lang="en-US" sz="1100" dirty="0">
                <a:hlinkClick r:id="rId4"/>
              </a:rPr>
              <a:t>http://www.federalreserve.gov/datadownload/Download.aspx?rel=G19&amp;series=8ee7aa36107a130bcc862d44824a3b86&amp;lastObs=&amp;from=&amp;to=&amp;filetype=csv&amp;label=include&amp;layout=seriescolumn&amp;type=package</a:t>
            </a:r>
            <a:r>
              <a:rPr lang="en-US" sz="1100" dirty="0"/>
              <a:t> </a:t>
            </a:r>
            <a:br>
              <a:rPr lang="en-US" sz="1100" dirty="0"/>
            </a:br>
            <a:r>
              <a:rPr lang="en-US" sz="1100" dirty="0"/>
              <a:t>National Bureau of Economic Research (recession dates); Insurance Information Institutes.</a:t>
            </a:r>
          </a:p>
        </p:txBody>
      </p:sp>
      <p:graphicFrame>
        <p:nvGraphicFramePr>
          <p:cNvPr id="13319" name="Object 2"/>
          <p:cNvGraphicFramePr>
            <a:graphicFrameLocks noChangeAspect="1"/>
          </p:cNvGraphicFramePr>
          <p:nvPr>
            <p:extLst/>
          </p:nvPr>
        </p:nvGraphicFramePr>
        <p:xfrm>
          <a:off x="244475" y="1273175"/>
          <a:ext cx="8404225" cy="4838700"/>
        </p:xfrm>
        <a:graphic>
          <a:graphicData uri="http://schemas.openxmlformats.org/presentationml/2006/ole">
            <mc:AlternateContent xmlns:mc="http://schemas.openxmlformats.org/markup-compatibility/2006">
              <mc:Choice xmlns:v="urn:schemas-microsoft-com:vml" Requires="v">
                <p:oleObj spid="_x0000_s188470"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auto">
                      <a:xfrm>
                        <a:off x="244475" y="1273175"/>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Oval 8"/>
          <p:cNvSpPr>
            <a:spLocks noChangeArrowheads="1"/>
          </p:cNvSpPr>
          <p:nvPr/>
        </p:nvSpPr>
        <p:spPr bwMode="auto">
          <a:xfrm rot="16200000">
            <a:off x="6783667" y="2474893"/>
            <a:ext cx="661727" cy="1332211"/>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sz="1000">
              <a:latin typeface="Times New Roman" panose="02020603050405020304" pitchFamily="18" charset="0"/>
            </a:endParaRPr>
          </a:p>
        </p:txBody>
      </p:sp>
      <p:sp>
        <p:nvSpPr>
          <p:cNvPr id="11" name="AutoShape 38"/>
          <p:cNvSpPr>
            <a:spLocks noChangeArrowheads="1"/>
          </p:cNvSpPr>
          <p:nvPr/>
        </p:nvSpPr>
        <p:spPr bwMode="blackWhite">
          <a:xfrm>
            <a:off x="3630439" y="2239963"/>
            <a:ext cx="2447925" cy="733425"/>
          </a:xfrm>
          <a:prstGeom prst="wedgeRectCallout">
            <a:avLst>
              <a:gd name="adj1" fmla="val 66530"/>
              <a:gd name="adj2" fmla="val 589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No growth in outstanding nonrevolving credit for three years</a:t>
            </a:r>
          </a:p>
        </p:txBody>
      </p:sp>
      <p:sp>
        <p:nvSpPr>
          <p:cNvPr id="13322"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3323"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CD2761C-8BA0-4212-92BD-57E53FE398F1}" type="slidenum">
              <a:rPr lang="en-US" sz="900" smtClean="0"/>
              <a:pPr>
                <a:lnSpc>
                  <a:spcPct val="85000"/>
                </a:lnSpc>
                <a:spcBef>
                  <a:spcPct val="20000"/>
                </a:spcBef>
                <a:buClrTx/>
                <a:buFontTx/>
                <a:buNone/>
              </a:pPr>
              <a:t>29</a:t>
            </a:fld>
            <a:endParaRPr lang="en-US" sz="900" smtClean="0"/>
          </a:p>
        </p:txBody>
      </p:sp>
      <p:sp>
        <p:nvSpPr>
          <p:cNvPr id="13324" name="TextBox 13"/>
          <p:cNvSpPr txBox="1">
            <a:spLocks noChangeArrowheads="1"/>
          </p:cNvSpPr>
          <p:nvPr/>
        </p:nvSpPr>
        <p:spPr bwMode="auto">
          <a:xfrm>
            <a:off x="219075" y="1076325"/>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 Billions</a:t>
            </a:r>
          </a:p>
        </p:txBody>
      </p:sp>
      <p:sp>
        <p:nvSpPr>
          <p:cNvPr id="13" name="AutoShape 38"/>
          <p:cNvSpPr>
            <a:spLocks noChangeArrowheads="1"/>
          </p:cNvSpPr>
          <p:nvPr/>
        </p:nvSpPr>
        <p:spPr bwMode="blackWhite">
          <a:xfrm>
            <a:off x="7319664" y="4129087"/>
            <a:ext cx="1066800" cy="636588"/>
          </a:xfrm>
          <a:prstGeom prst="wedgeRectCallout">
            <a:avLst>
              <a:gd name="adj1" fmla="val -20477"/>
              <a:gd name="adj2" fmla="val -205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Spurt began in Dec. 2010</a:t>
            </a:r>
          </a:p>
        </p:txBody>
      </p:sp>
      <p:sp>
        <p:nvSpPr>
          <p:cNvPr id="14" name="AutoShape 38"/>
          <p:cNvSpPr>
            <a:spLocks noChangeArrowheads="1"/>
          </p:cNvSpPr>
          <p:nvPr/>
        </p:nvSpPr>
        <p:spPr bwMode="blackWhite">
          <a:xfrm>
            <a:off x="6118310" y="1105371"/>
            <a:ext cx="1992439" cy="733425"/>
          </a:xfrm>
          <a:prstGeom prst="wedgeRectCallout">
            <a:avLst>
              <a:gd name="adj1" fmla="val 61986"/>
              <a:gd name="adj2" fmla="val 750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dirty="0">
                <a:solidFill>
                  <a:schemeClr val="bg1"/>
                </a:solidFill>
              </a:rPr>
              <a:t>O</a:t>
            </a:r>
            <a:r>
              <a:rPr lang="en-US" sz="1400" b="1" dirty="0" smtClean="0">
                <a:solidFill>
                  <a:schemeClr val="bg1"/>
                </a:solidFill>
              </a:rPr>
              <a:t>utstanding </a:t>
            </a:r>
            <a:r>
              <a:rPr lang="en-US" sz="1400" b="1" dirty="0" err="1">
                <a:solidFill>
                  <a:schemeClr val="bg1"/>
                </a:solidFill>
              </a:rPr>
              <a:t>nonrevolving</a:t>
            </a:r>
            <a:r>
              <a:rPr lang="en-US" sz="1400" b="1" dirty="0">
                <a:solidFill>
                  <a:schemeClr val="bg1"/>
                </a:solidFill>
              </a:rPr>
              <a:t> credit </a:t>
            </a:r>
            <a:r>
              <a:rPr lang="en-US" sz="1400" b="1" dirty="0" smtClean="0">
                <a:solidFill>
                  <a:schemeClr val="bg1"/>
                </a:solidFill>
              </a:rPr>
              <a:t>grew by 7.8% in 2013</a:t>
            </a:r>
            <a:endParaRPr lang="en-US" sz="1400" b="1" dirty="0">
              <a:solidFill>
                <a:schemeClr val="bg1"/>
              </a:solidFill>
            </a:endParaRPr>
          </a:p>
        </p:txBody>
      </p:sp>
    </p:spTree>
    <p:extLst>
      <p:ext uri="{BB962C8B-B14F-4D97-AF65-F5344CB8AC3E}">
        <p14:creationId xmlns:p14="http://schemas.microsoft.com/office/powerpoint/2010/main" val="50173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nodeType="afterGroup">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rgbClr val="FFFFFF"/>
                </a:solidFill>
              </a:rPr>
              <a:t>12/01/09 - 9pm</a:t>
            </a:r>
          </a:p>
        </p:txBody>
      </p:sp>
      <p:sp>
        <p:nvSpPr>
          <p:cNvPr id="1024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rgbClr val="FFFFFF"/>
                </a:solidFill>
              </a:rPr>
              <a:t>eSlide – P6466 – The Financial Crisis and the Future of the P/C</a:t>
            </a:r>
          </a:p>
        </p:txBody>
      </p:sp>
      <p:sp>
        <p:nvSpPr>
          <p:cNvPr id="1024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48FD48F-413B-448E-8594-93DCD081BD6F}" type="slidenum">
              <a:rPr lang="en-US" sz="900">
                <a:solidFill>
                  <a:srgbClr val="000000"/>
                </a:solidFill>
              </a:rPr>
              <a:pPr algn="r">
                <a:lnSpc>
                  <a:spcPct val="85000"/>
                </a:lnSpc>
                <a:spcBef>
                  <a:spcPct val="20000"/>
                </a:spcBef>
              </a:pPr>
              <a:t>3</a:t>
            </a:fld>
            <a:endParaRPr lang="en-US" sz="900">
              <a:solidFill>
                <a:srgbClr val="000000"/>
              </a:solidFill>
            </a:endParaRPr>
          </a:p>
        </p:txBody>
      </p:sp>
      <p:sp>
        <p:nvSpPr>
          <p:cNvPr id="10245" name="Rectangle 2"/>
          <p:cNvSpPr>
            <a:spLocks noGrp="1" noChangeArrowheads="1"/>
          </p:cNvSpPr>
          <p:nvPr>
            <p:ph type="title" idx="4294967295"/>
          </p:nvPr>
        </p:nvSpPr>
        <p:spPr>
          <a:xfrm>
            <a:off x="417513" y="168275"/>
            <a:ext cx="7096125" cy="874713"/>
          </a:xfrm>
        </p:spPr>
        <p:txBody>
          <a:bodyPr/>
          <a:lstStyle/>
          <a:p>
            <a:r>
              <a:rPr lang="en-US" smtClean="0">
                <a:latin typeface="Arial" panose="020B0604020202020204" pitchFamily="34" charset="0"/>
              </a:rPr>
              <a:t>P/C Net Premiums Written: % Change, Quarter vs. Year-Prior Quarter</a:t>
            </a:r>
          </a:p>
        </p:txBody>
      </p:sp>
      <p:sp>
        <p:nvSpPr>
          <p:cNvPr id="10246"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dirty="0">
                <a:solidFill>
                  <a:srgbClr val="000000"/>
                </a:solidFill>
              </a:rPr>
              <a:t>Sources: </a:t>
            </a:r>
            <a:r>
              <a:rPr lang="en-US" sz="1100" dirty="0" smtClean="0">
                <a:solidFill>
                  <a:srgbClr val="000000"/>
                </a:solidFill>
              </a:rPr>
              <a:t>ISO, Insurance </a:t>
            </a:r>
            <a:r>
              <a:rPr lang="en-US" sz="1100" dirty="0">
                <a:solidFill>
                  <a:srgbClr val="000000"/>
                </a:solidFill>
              </a:rPr>
              <a:t>Information Institute. </a:t>
            </a:r>
          </a:p>
        </p:txBody>
      </p:sp>
      <p:sp>
        <p:nvSpPr>
          <p:cNvPr id="1024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sz="2000" b="1">
                <a:solidFill>
                  <a:srgbClr val="FFFFFF"/>
                </a:solidFill>
              </a:rPr>
              <a:t>Sustained growth in written premiums</a:t>
            </a:r>
            <a:br>
              <a:rPr lang="en-US" sz="2000" b="1">
                <a:solidFill>
                  <a:srgbClr val="FFFFFF"/>
                </a:solidFill>
              </a:rPr>
            </a:br>
            <a:r>
              <a:rPr lang="en-US" sz="2000" b="1">
                <a:solidFill>
                  <a:srgbClr val="FFFFFF"/>
                </a:solidFill>
              </a:rPr>
              <a:t>(vs. the same quarter, prior year) should continue through 2014.</a:t>
            </a:r>
          </a:p>
        </p:txBody>
      </p:sp>
      <p:graphicFrame>
        <p:nvGraphicFramePr>
          <p:cNvPr id="10248" name="Object 7"/>
          <p:cNvGraphicFramePr>
            <a:graphicFrameLocks noChangeAspect="1"/>
          </p:cNvGraphicFramePr>
          <p:nvPr>
            <p:extLst/>
          </p:nvPr>
        </p:nvGraphicFramePr>
        <p:xfrm>
          <a:off x="325437" y="964862"/>
          <a:ext cx="8499475" cy="4602500"/>
        </p:xfrm>
        <a:graphic>
          <a:graphicData uri="http://schemas.openxmlformats.org/presentationml/2006/ole">
            <mc:AlternateContent xmlns:mc="http://schemas.openxmlformats.org/markup-compatibility/2006">
              <mc:Choice xmlns:v="urn:schemas-microsoft-com:vml" Requires="v">
                <p:oleObj spid="_x0000_s208898" name="Chart" r:id="rId5" imgW="8296224" imgH="3762296" progId="MSGraph.Chart.8">
                  <p:embed followColorScheme="full"/>
                </p:oleObj>
              </mc:Choice>
              <mc:Fallback>
                <p:oleObj name="Chart" r:id="rId5" imgW="8296224" imgH="3762296" progId="MSGraph.Chart.8">
                  <p:embed followColorScheme="full"/>
                  <p:pic>
                    <p:nvPicPr>
                      <p:cNvPr id="0" name=""/>
                      <p:cNvPicPr>
                        <a:picLocks noChangeAspect="1" noChangeArrowheads="1"/>
                      </p:cNvPicPr>
                      <p:nvPr/>
                    </p:nvPicPr>
                    <p:blipFill>
                      <a:blip r:embed="rId6"/>
                      <a:srcRect/>
                      <a:stretch>
                        <a:fillRect/>
                      </a:stretch>
                    </p:blipFill>
                    <p:spPr bwMode="gray">
                      <a:xfrm>
                        <a:off x="325437" y="964862"/>
                        <a:ext cx="8499475" cy="4602500"/>
                      </a:xfrm>
                      <a:prstGeom prst="rect">
                        <a:avLst/>
                      </a:prstGeom>
                      <a:noFill/>
                      <a:ln>
                        <a:noFill/>
                      </a:ln>
                      <a:extLst/>
                    </p:spPr>
                  </p:pic>
                </p:oleObj>
              </mc:Fallback>
            </mc:AlternateContent>
          </a:graphicData>
        </a:graphic>
      </p:graphicFrame>
      <p:sp>
        <p:nvSpPr>
          <p:cNvPr id="10249" name="AutoShape 14"/>
          <p:cNvSpPr>
            <a:spLocks noChangeArrowheads="1"/>
          </p:cNvSpPr>
          <p:nvPr/>
        </p:nvSpPr>
        <p:spPr bwMode="blackWhite">
          <a:xfrm>
            <a:off x="6653719" y="1092234"/>
            <a:ext cx="2147381" cy="954054"/>
          </a:xfrm>
          <a:prstGeom prst="wedgeRectCallout">
            <a:avLst>
              <a:gd name="adj1" fmla="val 41151"/>
              <a:gd name="adj2" fmla="val 1140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600" b="1" dirty="0" smtClean="0">
                <a:solidFill>
                  <a:srgbClr val="FFFFFF"/>
                </a:solidFill>
              </a:rPr>
              <a:t>2014:Q1 marked </a:t>
            </a:r>
            <a:r>
              <a:rPr lang="en-US" sz="1600" b="1" dirty="0">
                <a:solidFill>
                  <a:srgbClr val="FFFFFF"/>
                </a:solidFill>
              </a:rPr>
              <a:t>the </a:t>
            </a:r>
            <a:r>
              <a:rPr lang="en-US" sz="1600" b="1" dirty="0" smtClean="0">
                <a:solidFill>
                  <a:srgbClr val="FFFFFF"/>
                </a:solidFill>
              </a:rPr>
              <a:t>16</a:t>
            </a:r>
            <a:r>
              <a:rPr lang="en-US" sz="1600" b="1" baseline="30000" dirty="0" smtClean="0">
                <a:solidFill>
                  <a:srgbClr val="FFFFFF"/>
                </a:solidFill>
              </a:rPr>
              <a:t>th</a:t>
            </a:r>
            <a:r>
              <a:rPr lang="en-US" sz="1600" b="1" dirty="0" smtClean="0">
                <a:solidFill>
                  <a:srgbClr val="FFFFFF"/>
                </a:solidFill>
              </a:rPr>
              <a:t> </a:t>
            </a:r>
            <a:r>
              <a:rPr lang="en-US" sz="1600" b="1" dirty="0">
                <a:solidFill>
                  <a:srgbClr val="FFFFFF"/>
                </a:solidFill>
              </a:rPr>
              <a:t>consecutive quarter of y-o-y growth</a:t>
            </a:r>
          </a:p>
        </p:txBody>
      </p:sp>
    </p:spTree>
    <p:custDataLst>
      <p:tags r:id="rId2"/>
    </p:custDataLst>
    <p:extLst>
      <p:ext uri="{BB962C8B-B14F-4D97-AF65-F5344CB8AC3E}">
        <p14:creationId xmlns:p14="http://schemas.microsoft.com/office/powerpoint/2010/main" val="39037401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a:solidFill>
                  <a:schemeClr val="bg1"/>
                </a:solidFill>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sz="900">
                <a:solidFill>
                  <a:schemeClr val="bg1"/>
                </a:solidFill>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5D49B8-3886-4FBD-9202-FBFD6D7CA659}" type="slidenum">
              <a:rPr lang="en-US" sz="900"/>
              <a:pPr algn="r">
                <a:lnSpc>
                  <a:spcPct val="85000"/>
                </a:lnSpc>
                <a:spcBef>
                  <a:spcPct val="20000"/>
                </a:spcBef>
                <a:buClrTx/>
                <a:buFontTx/>
                <a:buNone/>
              </a:pPr>
              <a:t>30</a:t>
            </a:fld>
            <a:endParaRPr lang="en-US" sz="900"/>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Something Unusual is Happening:</a:t>
            </a:r>
            <a:br>
              <a:rPr lang="en-US" dirty="0" smtClean="0">
                <a:latin typeface="Arial" panose="020B0604020202020204" pitchFamily="34" charset="0"/>
              </a:rPr>
            </a:br>
            <a:r>
              <a:rPr lang="en-US" dirty="0" smtClean="0">
                <a:latin typeface="Arial" panose="020B0604020202020204" pitchFamily="34" charset="0"/>
              </a:rPr>
              <a:t>Miles Driven*, 1990–2014</a:t>
            </a:r>
          </a:p>
        </p:txBody>
      </p:sp>
      <p:sp>
        <p:nvSpPr>
          <p:cNvPr id="17414" name="Text Box 5"/>
          <p:cNvSpPr txBox="1">
            <a:spLocks noChangeArrowheads="1"/>
          </p:cNvSpPr>
          <p:nvPr/>
        </p:nvSpPr>
        <p:spPr bwMode="auto">
          <a:xfrm>
            <a:off x="0" y="6245225"/>
            <a:ext cx="8905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t>*Moving 12-month total. The latest data is for </a:t>
            </a:r>
            <a:r>
              <a:rPr lang="en-US" sz="1100" dirty="0" smtClean="0"/>
              <a:t>July 2014.                   </a:t>
            </a:r>
            <a:r>
              <a:rPr lang="en-US" sz="1100" dirty="0"/>
              <a:t>Note: Recessions indicated by gray shaded columns..</a:t>
            </a:r>
          </a:p>
          <a:p>
            <a:pPr>
              <a:lnSpc>
                <a:spcPct val="85000"/>
              </a:lnSpc>
              <a:spcBef>
                <a:spcPct val="25000"/>
              </a:spcBef>
              <a:buFont typeface="Wingdings" panose="05000000000000000000" pitchFamily="2" charset="2"/>
              <a:buNone/>
            </a:pPr>
            <a:r>
              <a:rPr lang="en-US" sz="1100" dirty="0"/>
              <a:t>Sources:  Federal Highway Administration (</a:t>
            </a:r>
            <a:r>
              <a:rPr lang="en-US" sz="1100" dirty="0">
                <a:hlinkClick r:id="rId4"/>
              </a:rPr>
              <a:t>http://www.fhwa.dot.gov/ohim/tvtw/tvtpage.cfm</a:t>
            </a:r>
            <a:r>
              <a:rPr lang="en-US" sz="1100" dirty="0"/>
              <a:t> ); </a:t>
            </a:r>
            <a:br>
              <a:rPr lang="en-US" sz="1100" dirty="0"/>
            </a:br>
            <a:r>
              <a:rPr lang="en-US" sz="1100" dirty="0"/>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sz="1600" b="1">
                <a:solidFill>
                  <a:srgbClr val="225A7A"/>
                </a:solidFill>
              </a:rPr>
              <a:t>Billions</a:t>
            </a:r>
          </a:p>
        </p:txBody>
      </p:sp>
      <p:graphicFrame>
        <p:nvGraphicFramePr>
          <p:cNvPr id="17416" name="Object 8"/>
          <p:cNvGraphicFramePr>
            <a:graphicFrameLocks noChangeAspect="1"/>
          </p:cNvGraphicFramePr>
          <p:nvPr>
            <p:extLst/>
          </p:nvPr>
        </p:nvGraphicFramePr>
        <p:xfrm>
          <a:off x="377825" y="1185863"/>
          <a:ext cx="8343900" cy="4838700"/>
        </p:xfrm>
        <a:graphic>
          <a:graphicData uri="http://schemas.openxmlformats.org/presentationml/2006/ole">
            <mc:AlternateContent xmlns:mc="http://schemas.openxmlformats.org/markup-compatibility/2006">
              <mc:Choice xmlns:v="urn:schemas-microsoft-com:vml" Requires="v">
                <p:oleObj spid="_x0000_s206852"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8343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AutoShape 38"/>
          <p:cNvSpPr>
            <a:spLocks noChangeArrowheads="1"/>
          </p:cNvSpPr>
          <p:nvPr/>
        </p:nvSpPr>
        <p:spPr bwMode="blackWhite">
          <a:xfrm>
            <a:off x="5703888" y="2698750"/>
            <a:ext cx="2897187" cy="1204913"/>
          </a:xfrm>
          <a:prstGeom prst="wedgeRectCallout">
            <a:avLst>
              <a:gd name="adj1" fmla="val 19056"/>
              <a:gd name="adj2" fmla="val -1003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400" b="1" dirty="0">
                <a:solidFill>
                  <a:schemeClr val="bg1"/>
                </a:solidFill>
              </a:rPr>
              <a:t>A record: miles driven has been below the prior peak </a:t>
            </a:r>
            <a:r>
              <a:rPr lang="en-US" sz="1400" b="1">
                <a:solidFill>
                  <a:schemeClr val="bg1"/>
                </a:solidFill>
              </a:rPr>
              <a:t>for </a:t>
            </a:r>
            <a:r>
              <a:rPr lang="en-US" sz="1400" b="1" smtClean="0">
                <a:solidFill>
                  <a:schemeClr val="bg1"/>
                </a:solidFill>
              </a:rPr>
              <a:t>80 </a:t>
            </a:r>
            <a:r>
              <a:rPr lang="en-US" sz="1400" b="1" dirty="0">
                <a:solidFill>
                  <a:schemeClr val="bg1"/>
                </a:solidFill>
              </a:rPr>
              <a:t>straight months (through </a:t>
            </a:r>
            <a:r>
              <a:rPr lang="en-US" sz="1400" b="1" dirty="0" smtClean="0">
                <a:solidFill>
                  <a:schemeClr val="bg1"/>
                </a:solidFill>
              </a:rPr>
              <a:t>June 2014). </a:t>
            </a:r>
            <a:r>
              <a:rPr lang="en-US" sz="1400" b="1" dirty="0">
                <a:solidFill>
                  <a:schemeClr val="bg1"/>
                </a:solidFill>
              </a:rPr>
              <a:t>Previous record was in the early 1980s (39 months)</a:t>
            </a:r>
          </a:p>
        </p:txBody>
      </p:sp>
      <p:sp>
        <p:nvSpPr>
          <p:cNvPr id="17418" name="TextBox 12"/>
          <p:cNvSpPr txBox="1">
            <a:spLocks noChangeArrowheads="1"/>
          </p:cNvSpPr>
          <p:nvPr/>
        </p:nvSpPr>
        <p:spPr bwMode="auto">
          <a:xfrm>
            <a:off x="1520825" y="1147763"/>
            <a:ext cx="3213100" cy="11699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b="1" u="sng">
                <a:solidFill>
                  <a:schemeClr val="bg1"/>
                </a:solidFill>
              </a:rPr>
              <a:t>Miles Driven Growth per 5-Yr Span</a:t>
            </a:r>
            <a:r>
              <a:rPr lang="en-US" sz="1400">
                <a:solidFill>
                  <a:schemeClr val="bg1"/>
                </a:solidFill>
              </a:rPr>
              <a:t/>
            </a:r>
            <a:br>
              <a:rPr lang="en-US" sz="1400">
                <a:solidFill>
                  <a:schemeClr val="bg1"/>
                </a:solidFill>
              </a:rPr>
            </a:br>
            <a:r>
              <a:rPr lang="en-US" sz="1400">
                <a:solidFill>
                  <a:schemeClr val="bg1"/>
                </a:solidFill>
              </a:rPr>
              <a:t>1997 vs. 1992:  13.9%</a:t>
            </a:r>
            <a:br>
              <a:rPr lang="en-US" sz="1400">
                <a:solidFill>
                  <a:schemeClr val="bg1"/>
                </a:solidFill>
              </a:rPr>
            </a:br>
            <a:r>
              <a:rPr lang="en-US" sz="1400">
                <a:solidFill>
                  <a:schemeClr val="bg1"/>
                </a:solidFill>
              </a:rPr>
              <a:t>2002 vs. 1997:  11.5%</a:t>
            </a:r>
            <a:br>
              <a:rPr lang="en-US" sz="1400">
                <a:solidFill>
                  <a:schemeClr val="bg1"/>
                </a:solidFill>
              </a:rPr>
            </a:br>
            <a:r>
              <a:rPr lang="en-US" sz="1400">
                <a:solidFill>
                  <a:schemeClr val="bg1"/>
                </a:solidFill>
              </a:rPr>
              <a:t>2007 vs. 2002:    6.1%</a:t>
            </a:r>
          </a:p>
          <a:p>
            <a:pPr eaLnBrk="1" hangingPunct="1">
              <a:lnSpc>
                <a:spcPct val="100000"/>
              </a:lnSpc>
              <a:spcBef>
                <a:spcPct val="0"/>
              </a:spcBef>
              <a:buClrTx/>
              <a:buFontTx/>
              <a:buNone/>
            </a:pPr>
            <a:r>
              <a:rPr lang="en-US" sz="1400">
                <a:solidFill>
                  <a:schemeClr val="bg1"/>
                </a:solidFill>
              </a:rPr>
              <a:t>2012 vs. 2007:   -3.0%</a:t>
            </a:r>
          </a:p>
        </p:txBody>
      </p:sp>
      <p:sp>
        <p:nvSpPr>
          <p:cNvPr id="17419" name="TextBox 12"/>
          <p:cNvSpPr txBox="1">
            <a:spLocks noChangeArrowheads="1"/>
          </p:cNvSpPr>
          <p:nvPr/>
        </p:nvSpPr>
        <p:spPr bwMode="auto">
          <a:xfrm>
            <a:off x="1301750" y="2519363"/>
            <a:ext cx="1831975" cy="1384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200" b="1">
                <a:solidFill>
                  <a:schemeClr val="bg1"/>
                </a:solidFill>
              </a:rPr>
              <a:t>Some of the growth in miles driven is due to population growth: </a:t>
            </a:r>
            <a:br>
              <a:rPr lang="en-US" sz="1200" b="1">
                <a:solidFill>
                  <a:schemeClr val="bg1"/>
                </a:solidFill>
              </a:rPr>
            </a:br>
            <a:r>
              <a:rPr lang="en-US" sz="1200" b="1">
                <a:solidFill>
                  <a:schemeClr val="bg1"/>
                </a:solidFill>
              </a:rPr>
              <a:t>1997 vs. 1992:  +5.1%</a:t>
            </a:r>
          </a:p>
          <a:p>
            <a:pPr eaLnBrk="1" hangingPunct="1">
              <a:lnSpc>
                <a:spcPct val="100000"/>
              </a:lnSpc>
              <a:spcBef>
                <a:spcPct val="0"/>
              </a:spcBef>
              <a:buClrTx/>
              <a:buFontTx/>
              <a:buNone/>
            </a:pPr>
            <a:r>
              <a:rPr lang="en-US" sz="1200" b="1">
                <a:solidFill>
                  <a:schemeClr val="bg1"/>
                </a:solidFill>
              </a:rPr>
              <a:t>2002 vs. 1997:  +7.4%</a:t>
            </a:r>
            <a:br>
              <a:rPr lang="en-US" sz="1200" b="1">
                <a:solidFill>
                  <a:schemeClr val="bg1"/>
                </a:solidFill>
              </a:rPr>
            </a:br>
            <a:r>
              <a:rPr lang="en-US" sz="1200" b="1">
                <a:solidFill>
                  <a:schemeClr val="bg1"/>
                </a:solidFill>
              </a:rPr>
              <a:t>2007 vs. 2002:  +4.7%</a:t>
            </a:r>
            <a:br>
              <a:rPr lang="en-US" sz="1200" b="1">
                <a:solidFill>
                  <a:schemeClr val="bg1"/>
                </a:solidFill>
              </a:rPr>
            </a:br>
            <a:r>
              <a:rPr lang="en-US" sz="1200" b="1">
                <a:solidFill>
                  <a:schemeClr val="bg1"/>
                </a:solidFill>
              </a:rPr>
              <a:t>2012 vs. 2007:  +3.4%</a:t>
            </a:r>
          </a:p>
        </p:txBody>
      </p:sp>
      <p:sp>
        <p:nvSpPr>
          <p:cNvPr id="13" name="Oval 16"/>
          <p:cNvSpPr>
            <a:spLocks noChangeArrowheads="1"/>
          </p:cNvSpPr>
          <p:nvPr/>
        </p:nvSpPr>
        <p:spPr bwMode="auto">
          <a:xfrm rot="16200000">
            <a:off x="7193756" y="578641"/>
            <a:ext cx="762002" cy="2500314"/>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Tree>
    <p:extLst>
      <p:ext uri="{BB962C8B-B14F-4D97-AF65-F5344CB8AC3E}">
        <p14:creationId xmlns:p14="http://schemas.microsoft.com/office/powerpoint/2010/main" val="1675574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6349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9AB6979-8685-4AEE-8F67-BF772FD0F6E2}" type="slidenum">
              <a:rPr lang="en-US" altLang="en-US" sz="900">
                <a:solidFill>
                  <a:schemeClr val="bg1"/>
                </a:solidFill>
              </a:rPr>
              <a:pPr algn="r">
                <a:lnSpc>
                  <a:spcPct val="85000"/>
                </a:lnSpc>
                <a:spcBef>
                  <a:spcPct val="20000"/>
                </a:spcBef>
                <a:buClrTx/>
                <a:buFontTx/>
                <a:buNone/>
              </a:pPr>
              <a:t>31</a:t>
            </a:fld>
            <a:endParaRPr lang="en-US" altLang="en-US" sz="900">
              <a:solidFill>
                <a:schemeClr val="bg1"/>
              </a:solidFill>
            </a:endParaRPr>
          </a:p>
        </p:txBody>
      </p:sp>
      <p:sp>
        <p:nvSpPr>
          <p:cNvPr id="13" name="Rectangle 10"/>
          <p:cNvSpPr>
            <a:spLocks noChangeArrowheads="1"/>
          </p:cNvSpPr>
          <p:nvPr/>
        </p:nvSpPr>
        <p:spPr bwMode="blackWhite">
          <a:xfrm>
            <a:off x="269875" y="2324100"/>
            <a:ext cx="8532813" cy="11811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eaLnBrk="1" hangingPunct="1">
              <a:spcBef>
                <a:spcPct val="25000"/>
              </a:spcBef>
              <a:defRPr/>
            </a:pPr>
            <a:r>
              <a:rPr lang="en-US" sz="3200" b="1" dirty="0" smtClean="0">
                <a:solidFill>
                  <a:schemeClr val="bg1"/>
                </a:solidFill>
                <a:latin typeface="Arial" charset="0"/>
                <a:cs typeface="Arial" charset="0"/>
              </a:rPr>
              <a:t>Forces </a:t>
            </a:r>
            <a:r>
              <a:rPr lang="en-US" sz="3200" b="1" smtClean="0">
                <a:solidFill>
                  <a:schemeClr val="bg1"/>
                </a:solidFill>
                <a:latin typeface="Arial" charset="0"/>
                <a:cs typeface="Arial" charset="0"/>
              </a:rPr>
              <a:t>Affecting Commercial Lines </a:t>
            </a:r>
            <a:endParaRPr lang="en-US" sz="3200" b="1" dirty="0">
              <a:solidFill>
                <a:schemeClr val="bg1"/>
              </a:solidFill>
              <a:latin typeface="Arial" charset="0"/>
              <a:cs typeface="Arial" charset="0"/>
            </a:endParaRPr>
          </a:p>
        </p:txBody>
      </p:sp>
    </p:spTree>
    <p:extLst>
      <p:ext uri="{BB962C8B-B14F-4D97-AF65-F5344CB8AC3E}">
        <p14:creationId xmlns:p14="http://schemas.microsoft.com/office/powerpoint/2010/main" val="628576311"/>
      </p:ext>
    </p:extLst>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24E1F3-4F6E-4FA8-9113-C51FC343ED7E}" type="slidenum">
              <a:rPr lang="en-US" sz="900"/>
              <a:pPr algn="r" eaLnBrk="0" hangingPunct="0">
                <a:lnSpc>
                  <a:spcPct val="85000"/>
                </a:lnSpc>
                <a:spcBef>
                  <a:spcPct val="20000"/>
                </a:spcBef>
              </a:pPr>
              <a:t>32</a:t>
            </a:fld>
            <a:endParaRPr lang="en-US" sz="900"/>
          </a:p>
        </p:txBody>
      </p:sp>
      <p:sp>
        <p:nvSpPr>
          <p:cNvPr id="8198" name="Rectangle 7"/>
          <p:cNvSpPr>
            <a:spLocks noGrp="1" noChangeArrowheads="1"/>
          </p:cNvSpPr>
          <p:nvPr>
            <p:ph type="title" idx="4294967295"/>
          </p:nvPr>
        </p:nvSpPr>
        <p:spPr>
          <a:xfrm>
            <a:off x="565150" y="147638"/>
            <a:ext cx="7102475" cy="860425"/>
          </a:xfrm>
        </p:spPr>
        <p:txBody>
          <a:bodyPr/>
          <a:lstStyle/>
          <a:p>
            <a:r>
              <a:rPr lang="en-US" dirty="0" smtClean="0"/>
              <a:t>Index of Total Industrial Production:*</a:t>
            </a:r>
            <a:br>
              <a:rPr lang="en-US" dirty="0" smtClean="0"/>
            </a:br>
            <a:r>
              <a:rPr lang="en-US" dirty="0" smtClean="0"/>
              <a:t>A New Peak in July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seasonally adjusted, </a:t>
            </a:r>
            <a:r>
              <a:rPr lang="en-US" sz="1100"/>
              <a:t>through </a:t>
            </a:r>
            <a:r>
              <a:rPr lang="en-US" sz="1100" smtClean="0"/>
              <a:t>July </a:t>
            </a:r>
            <a:r>
              <a:rPr lang="en-US" sz="1100" dirty="0" smtClean="0"/>
              <a:t>2014 </a:t>
            </a:r>
            <a:r>
              <a:rPr lang="en-US" sz="1100" dirty="0"/>
              <a:t>(which is preliminary). Index based on year 2007 = 100</a:t>
            </a:r>
          </a:p>
          <a:p>
            <a:pPr eaLnBrk="0" hangingPunct="0">
              <a:lnSpc>
                <a:spcPct val="85000"/>
              </a:lnSpc>
              <a:spcBef>
                <a:spcPct val="25000"/>
              </a:spcBef>
              <a:buClr>
                <a:schemeClr val="accent2"/>
              </a:buClr>
              <a:buFont typeface="Wingdings" pitchFamily="2" charset="2"/>
              <a:buNone/>
            </a:pPr>
            <a:r>
              <a:rPr lang="en-US" sz="1100" dirty="0"/>
              <a:t>Sources: Federal Reserve Board at </a:t>
            </a:r>
            <a:r>
              <a:rPr lang="en-US" sz="1100" dirty="0">
                <a:hlinkClick r:id="rId4"/>
              </a:rPr>
              <a:t>http://www.federalreserve.gov/releases/g17/ipdisk/ip_sa.txt</a:t>
            </a:r>
            <a:r>
              <a:rPr lang="en-US" sz="1100" dirty="0"/>
              <a:t> .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8194" name="Object 2"/>
          <p:cNvGraphicFramePr>
            <a:graphicFrameLocks noChangeAspect="1"/>
          </p:cNvGraphicFramePr>
          <p:nvPr>
            <p:extLst/>
          </p:nvPr>
        </p:nvGraphicFramePr>
        <p:xfrm>
          <a:off x="228600" y="990600"/>
          <a:ext cx="8629650" cy="4538663"/>
        </p:xfrm>
        <a:graphic>
          <a:graphicData uri="http://schemas.openxmlformats.org/presentationml/2006/ole">
            <mc:AlternateContent xmlns:mc="http://schemas.openxmlformats.org/markup-compatibility/2006">
              <mc:Choice xmlns:v="urn:schemas-microsoft-com:vml" Requires="v">
                <p:oleObj spid="_x0000_s165954" name="Worksheet" r:id="rId6" imgW="8562992" imgH="4724417" progId="Excel.Sheet.8">
                  <p:embed/>
                </p:oleObj>
              </mc:Choice>
              <mc:Fallback>
                <p:oleObj name="Worksheet" r:id="rId6" imgW="8562992" imgH="4724417" progId="Excel.Sheet.8">
                  <p:embed/>
                  <p:pic>
                    <p:nvPicPr>
                      <p:cNvPr id="0" name=""/>
                      <p:cNvPicPr>
                        <a:picLocks noChangeAspect="1" noChangeArrowheads="1"/>
                      </p:cNvPicPr>
                      <p:nvPr/>
                    </p:nvPicPr>
                    <p:blipFill>
                      <a:blip r:embed="rId7"/>
                      <a:srcRect/>
                      <a:stretch>
                        <a:fillRect/>
                      </a:stretch>
                    </p:blipFill>
                    <p:spPr bwMode="auto">
                      <a:xfrm>
                        <a:off x="228600" y="990600"/>
                        <a:ext cx="8629650" cy="453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4799832" y="3210844"/>
            <a:ext cx="1947862" cy="1052512"/>
          </a:xfrm>
          <a:prstGeom prst="wedgeRectCallout">
            <a:avLst>
              <a:gd name="adj1" fmla="val 41757"/>
              <a:gd name="adj2" fmla="val -195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Peak at 100.82 in December 2007 (officially  the 1</a:t>
            </a:r>
            <a:r>
              <a:rPr lang="en-US" sz="1400" b="1" baseline="30000">
                <a:solidFill>
                  <a:schemeClr val="bg1"/>
                </a:solidFill>
              </a:rPr>
              <a:t>st</a:t>
            </a:r>
            <a:r>
              <a:rPr lang="en-US" sz="1400" b="1">
                <a:solidFill>
                  <a:schemeClr val="bg1"/>
                </a:solidFill>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2000" b="1" dirty="0">
                <a:solidFill>
                  <a:schemeClr val="bg1"/>
                </a:solidFill>
              </a:rPr>
              <a:t>Insurance exposures for industrial production will continue growing in 2014, and commercial insurance premium volume with them</a:t>
            </a:r>
            <a:r>
              <a:rPr lang="en-US" sz="2000" b="1" dirty="0" smtClean="0">
                <a:solidFill>
                  <a:schemeClr val="bg1"/>
                </a:solidFill>
              </a:rPr>
              <a:t>.</a:t>
            </a:r>
            <a:endParaRPr lang="en-US" sz="20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pPr>
                <a:defRPr/>
              </a:pPr>
              <a:t>32</a:t>
            </a:fld>
            <a:endParaRPr lang="en-US"/>
          </a:p>
        </p:txBody>
      </p:sp>
      <p:sp>
        <p:nvSpPr>
          <p:cNvPr id="15" name="AutoShape 38"/>
          <p:cNvSpPr>
            <a:spLocks noChangeArrowheads="1"/>
          </p:cNvSpPr>
          <p:nvPr/>
        </p:nvSpPr>
        <p:spPr bwMode="blackWhite">
          <a:xfrm>
            <a:off x="7791855" y="2100286"/>
            <a:ext cx="1152728" cy="843419"/>
          </a:xfrm>
          <a:prstGeom prst="wedgeRectCallout">
            <a:avLst>
              <a:gd name="adj1" fmla="val 35431"/>
              <a:gd name="adj2" fmla="val -143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July 2014 </a:t>
            </a:r>
            <a:r>
              <a:rPr lang="en-US" sz="1400" b="1" dirty="0">
                <a:solidFill>
                  <a:schemeClr val="bg1"/>
                </a:solidFill>
              </a:rPr>
              <a:t>Index at </a:t>
            </a:r>
            <a:r>
              <a:rPr lang="en-US" sz="1400" b="1" dirty="0" smtClean="0">
                <a:solidFill>
                  <a:schemeClr val="bg1"/>
                </a:solidFill>
              </a:rPr>
              <a:t>103.9,</a:t>
            </a:r>
            <a:r>
              <a:rPr lang="en-US" sz="1400" b="1" dirty="0">
                <a:solidFill>
                  <a:schemeClr val="bg1"/>
                </a:solidFill>
              </a:rPr>
              <a:t/>
            </a:r>
            <a:br>
              <a:rPr lang="en-US" sz="1400" b="1" dirty="0">
                <a:solidFill>
                  <a:schemeClr val="bg1"/>
                </a:solidFill>
              </a:rPr>
            </a:br>
            <a:r>
              <a:rPr lang="en-US" sz="1400" b="1" dirty="0">
                <a:solidFill>
                  <a:schemeClr val="bg1"/>
                </a:solidFill>
              </a:rPr>
              <a:t>a new </a:t>
            </a:r>
            <a:r>
              <a:rPr lang="en-US" sz="1400" b="1" dirty="0" smtClean="0">
                <a:solidFill>
                  <a:schemeClr val="bg1"/>
                </a:solidFill>
              </a:rPr>
              <a:t>peak</a:t>
            </a:r>
            <a:endParaRPr lang="en-US" sz="1400" b="1" dirty="0">
              <a:solidFill>
                <a:schemeClr val="bg1"/>
              </a:solidFill>
            </a:endParaRPr>
          </a:p>
        </p:txBody>
      </p:sp>
      <p:sp>
        <p:nvSpPr>
          <p:cNvPr id="16" name="AutoShape 7"/>
          <p:cNvSpPr>
            <a:spLocks noChangeArrowheads="1"/>
          </p:cNvSpPr>
          <p:nvPr/>
        </p:nvSpPr>
        <p:spPr bwMode="blackWhite">
          <a:xfrm>
            <a:off x="1230999" y="1323801"/>
            <a:ext cx="1911035" cy="1127569"/>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t>Many economists expect business investment to rise in 2014, 2015, and 2016</a:t>
            </a:r>
            <a:endParaRPr lang="en-US" sz="1600" b="1" dirty="0">
              <a:latin typeface="Arial" charset="0"/>
              <a:cs typeface="Arial" charset="0"/>
            </a:endParaRPr>
          </a:p>
        </p:txBody>
      </p:sp>
    </p:spTree>
    <p:extLst>
      <p:ext uri="{BB962C8B-B14F-4D97-AF65-F5344CB8AC3E}">
        <p14:creationId xmlns:p14="http://schemas.microsoft.com/office/powerpoint/2010/main" val="1144244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33</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168002"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*Data posted Jul 30, 2014, the </a:t>
            </a:r>
            <a:r>
              <a:rPr lang="en-US" sz="1100" dirty="0"/>
              <a:t>latest available; a classification change in 2013:Q1 </a:t>
            </a:r>
            <a:r>
              <a:rPr lang="en-US" sz="1100" dirty="0" smtClean="0"/>
              <a:t>resulted in a report of 578,000 businesses started in that quarter. Seasonally </a:t>
            </a:r>
            <a:r>
              <a:rPr lang="en-US" sz="1100" dirty="0"/>
              <a:t>adjusted</a:t>
            </a:r>
            <a:r>
              <a:rPr lang="en-US" sz="1100" dirty="0" smtClean="0"/>
              <a:t>. **2013 number assumes 1</a:t>
            </a:r>
            <a:r>
              <a:rPr lang="en-US" sz="1100" baseline="30000" dirty="0" smtClean="0"/>
              <a:t>st</a:t>
            </a:r>
            <a:r>
              <a:rPr lang="en-US" sz="1100" dirty="0" smtClean="0"/>
              <a:t> quarter equals average of </a:t>
            </a:r>
            <a:r>
              <a:rPr lang="en-US" sz="1100" smtClean="0"/>
              <a:t>second-through-fourth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33</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849806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5734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5734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61021DE1-0780-4105-B7F7-E2C03E736F33}" type="slidenum">
              <a:rPr lang="en-US" sz="900"/>
              <a:pPr algn="r">
                <a:lnSpc>
                  <a:spcPct val="85000"/>
                </a:lnSpc>
                <a:spcBef>
                  <a:spcPct val="20000"/>
                </a:spcBef>
              </a:pPr>
              <a:t>34</a:t>
            </a:fld>
            <a:endParaRPr lang="en-US" sz="900"/>
          </a:p>
        </p:txBody>
      </p:sp>
      <p:graphicFrame>
        <p:nvGraphicFramePr>
          <p:cNvPr id="57349"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169026" name="Chart" r:id="rId4" imgW="8286784" imgH="4010053" progId="MSGraph.Chart.8">
                  <p:embed followColorScheme="full"/>
                </p:oleObj>
              </mc:Choice>
              <mc:Fallback>
                <p:oleObj name="Chart" r:id="rId4" imgW="8286784" imgH="4010053" progId="MSGraph.Chart.8">
                  <p:embed followColorScheme="full"/>
                  <p:pic>
                    <p:nvPicPr>
                      <p:cNvPr id="0" name=""/>
                      <p:cNvPicPr>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350" name="Rectangle 2"/>
          <p:cNvSpPr>
            <a:spLocks noGrp="1" noChangeArrowheads="1"/>
          </p:cNvSpPr>
          <p:nvPr>
            <p:ph type="title" idx="4294967295"/>
          </p:nvPr>
        </p:nvSpPr>
        <p:spPr>
          <a:xfrm>
            <a:off x="523875" y="131763"/>
            <a:ext cx="7219950" cy="860425"/>
          </a:xfrm>
        </p:spPr>
        <p:txBody>
          <a:bodyPr/>
          <a:lstStyle/>
          <a:p>
            <a:r>
              <a:rPr lang="en-US" dirty="0" smtClean="0">
                <a:latin typeface="Arial" panose="020B0604020202020204" pitchFamily="34" charset="0"/>
              </a:rPr>
              <a:t>Dollar Value* of Manufacturers’ Shipments </a:t>
            </a:r>
            <a:r>
              <a:rPr lang="en-US" sz="2000" dirty="0" smtClean="0">
                <a:latin typeface="Arial" panose="020B0604020202020204" pitchFamily="34" charset="0"/>
              </a:rPr>
              <a:t>Monthly, January 1992—June 2014</a:t>
            </a:r>
          </a:p>
        </p:txBody>
      </p:sp>
      <p:sp>
        <p:nvSpPr>
          <p:cNvPr id="57351" name="Rectangle 4"/>
          <p:cNvSpPr>
            <a:spLocks noChangeArrowheads="1"/>
          </p:cNvSpPr>
          <p:nvPr/>
        </p:nvSpPr>
        <p:spPr bwMode="auto">
          <a:xfrm>
            <a:off x="-147638" y="6430963"/>
            <a:ext cx="909002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sz="1100" dirty="0"/>
              <a:t>*seasonally adjusted; </a:t>
            </a:r>
            <a:r>
              <a:rPr lang="en-US" sz="1100" dirty="0" smtClean="0"/>
              <a:t>June 2014 </a:t>
            </a:r>
            <a:r>
              <a:rPr lang="en-US" sz="1100" dirty="0"/>
              <a:t>is preliminary; data published </a:t>
            </a:r>
            <a:r>
              <a:rPr lang="en-US" sz="1100" dirty="0" smtClean="0"/>
              <a:t>July 25,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141288" y="5367338"/>
            <a:ext cx="8885237"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b="1" dirty="0">
                <a:solidFill>
                  <a:schemeClr val="bg1"/>
                </a:solidFill>
              </a:rPr>
              <a:t>Monthly shipments in </a:t>
            </a:r>
            <a:r>
              <a:rPr lang="en-US" b="1" dirty="0" smtClean="0">
                <a:solidFill>
                  <a:schemeClr val="bg1"/>
                </a:solidFill>
              </a:rPr>
              <a:t>November </a:t>
            </a:r>
            <a:r>
              <a:rPr lang="en-US" b="1" dirty="0">
                <a:solidFill>
                  <a:schemeClr val="bg1"/>
                </a:solidFill>
              </a:rPr>
              <a:t>2013 </a:t>
            </a:r>
            <a:r>
              <a:rPr lang="en-US" b="1" dirty="0" smtClean="0">
                <a:solidFill>
                  <a:schemeClr val="bg1"/>
                </a:solidFill>
              </a:rPr>
              <a:t>exceeded </a:t>
            </a:r>
            <a:r>
              <a:rPr lang="en-US" b="1" dirty="0">
                <a:solidFill>
                  <a:schemeClr val="bg1"/>
                </a:solidFill>
              </a:rPr>
              <a:t>the pre-crisis (July 2008) peak; </a:t>
            </a:r>
            <a:r>
              <a:rPr lang="en-US" b="1" dirty="0" smtClean="0">
                <a:solidFill>
                  <a:schemeClr val="bg1"/>
                </a:solidFill>
              </a:rPr>
              <a:t>December 2013, January 2014, and February 2014 slipped </a:t>
            </a:r>
            <a:r>
              <a:rPr lang="en-US" b="1" dirty="0">
                <a:solidFill>
                  <a:schemeClr val="bg1"/>
                </a:solidFill>
              </a:rPr>
              <a:t>a </a:t>
            </a:r>
            <a:r>
              <a:rPr lang="en-US" b="1" dirty="0" smtClean="0">
                <a:solidFill>
                  <a:schemeClr val="bg1"/>
                </a:solidFill>
              </a:rPr>
              <a:t>bit.</a:t>
            </a:r>
            <a:br>
              <a:rPr lang="en-US" b="1" dirty="0" smtClean="0">
                <a:solidFill>
                  <a:schemeClr val="bg1"/>
                </a:solidFill>
              </a:rPr>
            </a:br>
            <a:r>
              <a:rPr lang="en-US" b="1" dirty="0" smtClean="0">
                <a:solidFill>
                  <a:schemeClr val="bg1"/>
                </a:solidFill>
              </a:rPr>
              <a:t>March 2014, then April, then May, then June 2014 (prelim.) set new record highs.</a:t>
            </a:r>
            <a:endParaRPr lang="en-US" b="1" dirty="0">
              <a:solidFill>
                <a:srgbClr val="FFFFFF"/>
              </a:solidFill>
            </a:endParaRPr>
          </a:p>
        </p:txBody>
      </p:sp>
      <p:sp>
        <p:nvSpPr>
          <p:cNvPr id="57353" name="Rectangle 8"/>
          <p:cNvSpPr>
            <a:spLocks noChangeArrowheads="1"/>
          </p:cNvSpPr>
          <p:nvPr/>
        </p:nvSpPr>
        <p:spPr bwMode="black">
          <a:xfrm>
            <a:off x="347663" y="111918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57355"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04FFC-A7E3-423B-AE81-897FEC71A826}" type="slidenum">
              <a:rPr lang="en-US" smtClean="0"/>
              <a:pPr/>
              <a:t>34</a:t>
            </a:fld>
            <a:endParaRPr lang="en-US" smtClean="0"/>
          </a:p>
        </p:txBody>
      </p:sp>
      <p:sp>
        <p:nvSpPr>
          <p:cNvPr id="15" name="AutoShape 5"/>
          <p:cNvSpPr>
            <a:spLocks noChangeArrowheads="1"/>
          </p:cNvSpPr>
          <p:nvPr/>
        </p:nvSpPr>
        <p:spPr bwMode="blackWhite">
          <a:xfrm>
            <a:off x="2524125" y="1173163"/>
            <a:ext cx="3048000" cy="914400"/>
          </a:xfrm>
          <a:prstGeom prst="wedgeRectCallout">
            <a:avLst>
              <a:gd name="adj1" fmla="val 147454"/>
              <a:gd name="adj2" fmla="val -2251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600" b="1" dirty="0">
                <a:solidFill>
                  <a:schemeClr val="bg1"/>
                </a:solidFill>
              </a:rPr>
              <a:t>The value of Manufacturing Shipments </a:t>
            </a:r>
            <a:r>
              <a:rPr lang="en-US" sz="1600" b="1">
                <a:solidFill>
                  <a:schemeClr val="bg1"/>
                </a:solidFill>
              </a:rPr>
              <a:t>in </a:t>
            </a:r>
            <a:r>
              <a:rPr lang="en-US" sz="1600" b="1" smtClean="0">
                <a:solidFill>
                  <a:schemeClr val="bg1"/>
                </a:solidFill>
              </a:rPr>
              <a:t>June </a:t>
            </a:r>
            <a:r>
              <a:rPr lang="en-US" sz="1600" b="1" dirty="0" smtClean="0">
                <a:solidFill>
                  <a:schemeClr val="bg1"/>
                </a:solidFill>
              </a:rPr>
              <a:t>2014 </a:t>
            </a:r>
            <a:r>
              <a:rPr lang="en-US" sz="1600" b="1" dirty="0">
                <a:solidFill>
                  <a:schemeClr val="bg1"/>
                </a:solidFill>
              </a:rPr>
              <a:t>was </a:t>
            </a:r>
            <a:r>
              <a:rPr lang="en-US" sz="1600" b="1">
                <a:solidFill>
                  <a:schemeClr val="bg1"/>
                </a:solidFill>
              </a:rPr>
              <a:t>$</a:t>
            </a:r>
            <a:r>
              <a:rPr lang="en-US" sz="1600" b="1" smtClean="0">
                <a:solidFill>
                  <a:schemeClr val="bg1"/>
                </a:solidFill>
              </a:rPr>
              <a:t>499.8B—a </a:t>
            </a:r>
            <a:r>
              <a:rPr lang="en-US" sz="1600" b="1" dirty="0">
                <a:solidFill>
                  <a:schemeClr val="bg1"/>
                </a:solidFill>
              </a:rPr>
              <a:t>new record high.</a:t>
            </a:r>
          </a:p>
        </p:txBody>
      </p:sp>
    </p:spTree>
    <p:extLst>
      <p:ext uri="{BB962C8B-B14F-4D97-AF65-F5344CB8AC3E}">
        <p14:creationId xmlns:p14="http://schemas.microsoft.com/office/powerpoint/2010/main" val="1849333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nodeType="afterGroup">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CA991FF1-D386-452B-AB1B-AF8148D285B8}" type="slidenum">
              <a:rPr lang="en-US" sz="900"/>
              <a:pPr algn="r">
                <a:lnSpc>
                  <a:spcPct val="85000"/>
                </a:lnSpc>
                <a:spcBef>
                  <a:spcPct val="20000"/>
                </a:spcBef>
              </a:pPr>
              <a:t>35</a:t>
            </a:fld>
            <a:endParaRPr lang="en-US" sz="900"/>
          </a:p>
        </p:txBody>
      </p:sp>
      <p:sp>
        <p:nvSpPr>
          <p:cNvPr id="84997" name="Rectangle 7"/>
          <p:cNvSpPr>
            <a:spLocks noGrp="1" noChangeArrowheads="1"/>
          </p:cNvSpPr>
          <p:nvPr>
            <p:ph type="title" idx="4294967295"/>
          </p:nvPr>
        </p:nvSpPr>
        <p:spPr>
          <a:xfrm>
            <a:off x="658813" y="182563"/>
            <a:ext cx="6711950" cy="860425"/>
          </a:xfrm>
        </p:spPr>
        <p:txBody>
          <a:bodyPr/>
          <a:lstStyle/>
          <a:p>
            <a:r>
              <a:rPr lang="en-US" sz="2800" dirty="0" smtClean="0">
                <a:latin typeface="Arial" panose="020B0604020202020204" pitchFamily="34" charset="0"/>
              </a:rPr>
              <a:t>Nonfarm Payroll (Wages and Salaries):</a:t>
            </a:r>
            <a:br>
              <a:rPr lang="en-US" sz="2800" dirty="0" smtClean="0">
                <a:latin typeface="Arial" panose="020B0604020202020204" pitchFamily="34" charset="0"/>
              </a:rPr>
            </a:br>
            <a:r>
              <a:rPr lang="en-US" sz="2800" dirty="0" smtClean="0">
                <a:latin typeface="Arial" panose="020B0604020202020204" pitchFamily="34" charset="0"/>
              </a:rPr>
              <a:t>Quarterly, 2005–2014:Q2</a:t>
            </a:r>
          </a:p>
        </p:txBody>
      </p:sp>
      <p:sp>
        <p:nvSpPr>
          <p:cNvPr id="84998"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sz="1100" dirty="0"/>
              <a:t>Sources: </a:t>
            </a:r>
            <a:r>
              <a:rPr lang="en-US" sz="1100" dirty="0">
                <a:hlinkClick r:id="rId4"/>
              </a:rPr>
              <a:t>http://research.stlouisfed.org/fred2/series/WASCUR</a:t>
            </a:r>
            <a:r>
              <a:rPr lang="en-US" sz="1100" dirty="0"/>
              <a:t>; National Bureau of Economic Research (recession dates); Insurance Information Institute.</a:t>
            </a:r>
          </a:p>
        </p:txBody>
      </p:sp>
      <p:sp>
        <p:nvSpPr>
          <p:cNvPr id="84999"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Billions</a:t>
            </a:r>
          </a:p>
        </p:txBody>
      </p:sp>
      <p:graphicFrame>
        <p:nvGraphicFramePr>
          <p:cNvPr id="85000"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170050"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63410"/>
              <a:gd name="adj2" fmla="val 1977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400" b="1">
                <a:solidFill>
                  <a:schemeClr val="bg1"/>
                </a:solidFill>
              </a:rPr>
              <a:t>Prior Peak was 2008:Q3 at $6.54 trillion</a:t>
            </a:r>
          </a:p>
        </p:txBody>
      </p:sp>
      <p:sp>
        <p:nvSpPr>
          <p:cNvPr id="11" name="AutoShape 14"/>
          <p:cNvSpPr>
            <a:spLocks noChangeArrowheads="1"/>
          </p:cNvSpPr>
          <p:nvPr/>
        </p:nvSpPr>
        <p:spPr bwMode="blackWhite">
          <a:xfrm>
            <a:off x="5299075" y="1084263"/>
            <a:ext cx="2328863" cy="1090612"/>
          </a:xfrm>
          <a:prstGeom prst="wedgeRectCallout">
            <a:avLst>
              <a:gd name="adj1" fmla="val 89815"/>
              <a:gd name="adj2" fmla="val 23801"/>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b="1" dirty="0"/>
              <a:t>Latest (</a:t>
            </a:r>
            <a:r>
              <a:rPr lang="en-US" b="1" dirty="0" smtClean="0"/>
              <a:t>2014:Q2) </a:t>
            </a:r>
            <a:r>
              <a:rPr lang="en-US" b="1" dirty="0"/>
              <a:t>was $</a:t>
            </a:r>
            <a:r>
              <a:rPr lang="en-US" b="1" dirty="0" smtClean="0"/>
              <a:t>7.46 </a:t>
            </a:r>
            <a:r>
              <a:rPr lang="en-US" b="1" dirty="0"/>
              <a:t>trillion, a new peak--$1T above 2009 trough</a:t>
            </a:r>
          </a:p>
        </p:txBody>
      </p:sp>
      <p:sp>
        <p:nvSpPr>
          <p:cNvPr id="12" name="AutoShape 14"/>
          <p:cNvSpPr>
            <a:spLocks noChangeArrowheads="1"/>
          </p:cNvSpPr>
          <p:nvPr/>
        </p:nvSpPr>
        <p:spPr bwMode="blackWhite">
          <a:xfrm>
            <a:off x="2879725" y="4502150"/>
            <a:ext cx="2419350" cy="779463"/>
          </a:xfrm>
          <a:prstGeom prst="wedgeRectCallout">
            <a:avLst>
              <a:gd name="adj1" fmla="val 17715"/>
              <a:gd name="adj2" fmla="val -965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sz="1400" b="1">
                <a:solidFill>
                  <a:schemeClr val="bg1"/>
                </a:solidFill>
              </a:rPr>
              <a:t>Recent trough (2009:Q1) was $6.23 trillion, down 5.3% from prior peak</a:t>
            </a:r>
          </a:p>
        </p:txBody>
      </p:sp>
      <p:sp>
        <p:nvSpPr>
          <p:cNvPr id="15" name="Date Placeholder 14"/>
          <p:cNvSpPr>
            <a:spLocks noGrp="1"/>
          </p:cNvSpPr>
          <p:nvPr>
            <p:ph type="dt" sz="quarter" idx="10"/>
          </p:nvPr>
        </p:nvSpPr>
        <p:spPr/>
        <p:txBody>
          <a:bodyPr/>
          <a:lstStyle/>
          <a:p>
            <a:pPr>
              <a:defRPr/>
            </a:pPr>
            <a:r>
              <a:rPr lang="en-US"/>
              <a:t>12/01/09 - 9pm</a:t>
            </a:r>
          </a:p>
        </p:txBody>
      </p:sp>
      <p:sp>
        <p:nvSpPr>
          <p:cNvPr id="85006"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38FA03-9C9B-4042-97E5-9DF4551D7B4B}" type="slidenum">
              <a:rPr lang="en-US" smtClean="0"/>
              <a:pPr/>
              <a:t>35</a:t>
            </a:fld>
            <a:endParaRPr lang="en-US" smtClean="0"/>
          </a:p>
        </p:txBody>
      </p:sp>
    </p:spTree>
    <p:extLst>
      <p:ext uri="{BB962C8B-B14F-4D97-AF65-F5344CB8AC3E}">
        <p14:creationId xmlns:p14="http://schemas.microsoft.com/office/powerpoint/2010/main" val="42212361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36</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2006-2014:Q1</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171074"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a:solidFill>
                  <a:schemeClr val="bg1"/>
                </a:solidFill>
              </a:rPr>
              <a:t>Outstanding Commercial Loan Volume Has Been Growing for Over Two 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814513" y="3822700"/>
            <a:ext cx="2684462" cy="914400"/>
          </a:xfrm>
          <a:prstGeom prst="wedgeRectCallout">
            <a:avLst>
              <a:gd name="adj1" fmla="val 71866"/>
              <a:gd name="adj2" fmla="val -161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724400" y="1160463"/>
            <a:ext cx="2555875" cy="914400"/>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activity exceeds pre-crisis levels (+36.75% or $430B above mid-2010 trough)</a:t>
            </a:r>
          </a:p>
        </p:txBody>
      </p:sp>
    </p:spTree>
    <p:extLst>
      <p:ext uri="{BB962C8B-B14F-4D97-AF65-F5344CB8AC3E}">
        <p14:creationId xmlns:p14="http://schemas.microsoft.com/office/powerpoint/2010/main" val="3689168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37</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172098" name="Chart" r:id="rId4" imgW="8801167" imgH="3990871" progId="MSGraph.Chart.8">
                  <p:embed followColorScheme="full"/>
                </p:oleObj>
              </mc:Choice>
              <mc:Fallback>
                <p:oleObj name="Chart" r:id="rId4" imgW="8801167" imgH="3990871"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4098571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6975"/>
            <a:ext cx="7981950" cy="1395413"/>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sz="4200" smtClean="0">
                <a:solidFill>
                  <a:schemeClr val="bg1"/>
                </a:solidFill>
                <a:latin typeface="Arial" panose="020B0604020202020204" pitchFamily="34" charset="0"/>
              </a:rPr>
              <a:t>Tornados and</a:t>
            </a:r>
            <a:br>
              <a:rPr lang="en-US" sz="4200" smtClean="0">
                <a:solidFill>
                  <a:schemeClr val="bg1"/>
                </a:solidFill>
                <a:latin typeface="Arial" panose="020B0604020202020204" pitchFamily="34" charset="0"/>
              </a:rPr>
            </a:br>
            <a:r>
              <a:rPr lang="en-US" sz="4200" smtClean="0">
                <a:solidFill>
                  <a:schemeClr val="bg1"/>
                </a:solidFill>
                <a:latin typeface="Arial" panose="020B0604020202020204" pitchFamily="34" charset="0"/>
              </a:rPr>
              <a:t>Other </a:t>
            </a:r>
            <a:r>
              <a:rPr lang="en-US" sz="4200" dirty="0" smtClean="0">
                <a:solidFill>
                  <a:schemeClr val="bg1"/>
                </a:solidFill>
                <a:latin typeface="Arial" panose="020B0604020202020204" pitchFamily="34" charset="0"/>
              </a:rPr>
              <a:t>Natural Catastrophes</a:t>
            </a:r>
          </a:p>
        </p:txBody>
      </p:sp>
      <p:sp>
        <p:nvSpPr>
          <p:cNvPr id="94211"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94212"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E0AE5C7-5F74-4F67-A1BC-B498CFC0C3E2}" type="slidenum">
              <a:rPr lang="en-US" sz="900">
                <a:solidFill>
                  <a:schemeClr val="bg1"/>
                </a:solidFill>
              </a:rPr>
              <a:pPr algn="r">
                <a:lnSpc>
                  <a:spcPct val="85000"/>
                </a:lnSpc>
                <a:spcBef>
                  <a:spcPct val="20000"/>
                </a:spcBef>
                <a:buClrTx/>
                <a:buFontTx/>
                <a:buNone/>
              </a:pPr>
              <a:t>38</a:t>
            </a:fld>
            <a:endParaRPr lang="en-US" sz="900">
              <a:solidFill>
                <a:schemeClr val="bg1"/>
              </a:solidFill>
            </a:endParaRPr>
          </a:p>
        </p:txBody>
      </p:sp>
      <p:sp>
        <p:nvSpPr>
          <p:cNvPr id="94213" name="TextBox 5"/>
          <p:cNvSpPr txBox="1">
            <a:spLocks noChangeArrowheads="1"/>
          </p:cNvSpPr>
          <p:nvPr/>
        </p:nvSpPr>
        <p:spPr bwMode="auto">
          <a:xfrm>
            <a:off x="581025" y="4246563"/>
            <a:ext cx="818991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buNone/>
            </a:pPr>
            <a:r>
              <a:rPr lang="en-US" sz="2800" b="1" dirty="0">
                <a:solidFill>
                  <a:srgbClr val="225A7A"/>
                </a:solidFill>
              </a:rPr>
              <a:t>2013 Was a Welcome Respite from the High Catastrophe Losses in Recent </a:t>
            </a:r>
            <a:r>
              <a:rPr lang="en-US" sz="2800" b="1" dirty="0" smtClean="0">
                <a:solidFill>
                  <a:srgbClr val="225A7A"/>
                </a:solidFill>
              </a:rPr>
              <a:t>Years</a:t>
            </a:r>
            <a:br>
              <a:rPr lang="en-US" sz="2800" b="1" dirty="0" smtClean="0">
                <a:solidFill>
                  <a:srgbClr val="225A7A"/>
                </a:solidFill>
              </a:rPr>
            </a:br>
            <a:r>
              <a:rPr lang="en-US" sz="2800" b="1" i="1" dirty="0" smtClean="0">
                <a:solidFill>
                  <a:srgbClr val="FF0000"/>
                </a:solidFill>
              </a:rPr>
              <a:t>2014 </a:t>
            </a:r>
            <a:r>
              <a:rPr lang="en-US" sz="2800" b="1" i="1" dirty="0">
                <a:solidFill>
                  <a:srgbClr val="FF0000"/>
                </a:solidFill>
              </a:rPr>
              <a:t>Winter Storm Losses Manageable</a:t>
            </a:r>
          </a:p>
        </p:txBody>
      </p:sp>
      <p:sp>
        <p:nvSpPr>
          <p:cNvPr id="7" name="Date Placeholder 6"/>
          <p:cNvSpPr>
            <a:spLocks noGrp="1"/>
          </p:cNvSpPr>
          <p:nvPr>
            <p:ph type="dt" sz="quarter" idx="10"/>
          </p:nvPr>
        </p:nvSpPr>
        <p:spPr/>
        <p:txBody>
          <a:bodyPr/>
          <a:lstStyle/>
          <a:p>
            <a:pPr>
              <a:defRPr/>
            </a:pPr>
            <a:r>
              <a:rPr lang="en-US"/>
              <a:t>12/01/09 - 9pm</a:t>
            </a:r>
          </a:p>
        </p:txBody>
      </p:sp>
      <p:sp>
        <p:nvSpPr>
          <p:cNvPr id="9421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4E89209-3621-4A34-84E1-A3FA2C7B2FAE}" type="slidenum">
              <a:rPr lang="en-US" sz="900" smtClean="0"/>
              <a:pPr>
                <a:lnSpc>
                  <a:spcPct val="85000"/>
                </a:lnSpc>
                <a:spcBef>
                  <a:spcPct val="20000"/>
                </a:spcBef>
                <a:buClrTx/>
                <a:buFontTx/>
                <a:buNone/>
              </a:pPr>
              <a:t>38</a:t>
            </a:fld>
            <a:endParaRPr lang="en-US" sz="9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3"/>
          <p:cNvSpPr txBox="1">
            <a:spLocks noChangeArrowheads="1"/>
          </p:cNvSpPr>
          <p:nvPr/>
        </p:nvSpPr>
        <p:spPr bwMode="auto">
          <a:xfrm rot="-5400000">
            <a:off x="-170656" y="3382169"/>
            <a:ext cx="960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solidFill>
                  <a:srgbClr val="2B7299"/>
                </a:solidFill>
              </a:rPr>
              <a:t>Number</a:t>
            </a:r>
          </a:p>
        </p:txBody>
      </p:sp>
      <p:sp>
        <p:nvSpPr>
          <p:cNvPr id="82947"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2948"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2949"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2950"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2951" name="Text Box 9"/>
          <p:cNvSpPr txBox="1">
            <a:spLocks noChangeArrowheads="1"/>
          </p:cNvSpPr>
          <p:nvPr/>
        </p:nvSpPr>
        <p:spPr bwMode="auto">
          <a:xfrm>
            <a:off x="1450975" y="5757863"/>
            <a:ext cx="1778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100">
                <a:solidFill>
                  <a:srgbClr val="28688C"/>
                </a:solidFill>
              </a:rPr>
              <a:t>Geophysical </a:t>
            </a:r>
          </a:p>
          <a:p>
            <a:r>
              <a:rPr lang="de-DE" altLang="en-US" sz="1100">
                <a:solidFill>
                  <a:srgbClr val="28688C"/>
                </a:solidFill>
              </a:rPr>
              <a:t>(earthquake, tsunami, </a:t>
            </a:r>
          </a:p>
          <a:p>
            <a:r>
              <a:rPr lang="de-DE" altLang="en-US" sz="1100">
                <a:solidFill>
                  <a:srgbClr val="28688C"/>
                </a:solidFill>
              </a:rPr>
              <a:t>volcanic activity)</a:t>
            </a:r>
          </a:p>
        </p:txBody>
      </p:sp>
      <p:sp>
        <p:nvSpPr>
          <p:cNvPr id="82952" name="Text Box 10"/>
          <p:cNvSpPr txBox="1">
            <a:spLocks noChangeArrowheads="1"/>
          </p:cNvSpPr>
          <p:nvPr/>
        </p:nvSpPr>
        <p:spPr bwMode="auto">
          <a:xfrm>
            <a:off x="6764338" y="5741988"/>
            <a:ext cx="21240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100">
                <a:solidFill>
                  <a:srgbClr val="28688C"/>
                </a:solidFill>
              </a:rPr>
              <a:t>Climatological </a:t>
            </a:r>
          </a:p>
          <a:p>
            <a:r>
              <a:rPr lang="de-DE" altLang="en-US" sz="1100">
                <a:solidFill>
                  <a:srgbClr val="28688C"/>
                </a:solidFill>
              </a:rPr>
              <a:t>(temperature extremes, </a:t>
            </a:r>
          </a:p>
          <a:p>
            <a:r>
              <a:rPr lang="de-DE" altLang="en-US" sz="1100">
                <a:solidFill>
                  <a:srgbClr val="28688C"/>
                </a:solidFill>
              </a:rPr>
              <a:t>drought, wildfire)</a:t>
            </a:r>
          </a:p>
        </p:txBody>
      </p:sp>
      <p:sp>
        <p:nvSpPr>
          <p:cNvPr id="82953" name="Text Box 11"/>
          <p:cNvSpPr txBox="1">
            <a:spLocks noChangeArrowheads="1"/>
          </p:cNvSpPr>
          <p:nvPr/>
        </p:nvSpPr>
        <p:spPr bwMode="auto">
          <a:xfrm>
            <a:off x="3881438" y="5740400"/>
            <a:ext cx="1981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100">
                <a:solidFill>
                  <a:srgbClr val="28688C"/>
                </a:solidFill>
              </a:rPr>
              <a:t>Meteorological (storm)</a:t>
            </a:r>
          </a:p>
        </p:txBody>
      </p:sp>
      <p:sp>
        <p:nvSpPr>
          <p:cNvPr id="82954" name="Text Box 12"/>
          <p:cNvSpPr txBox="1">
            <a:spLocks noChangeArrowheads="1"/>
          </p:cNvSpPr>
          <p:nvPr/>
        </p:nvSpPr>
        <p:spPr bwMode="auto">
          <a:xfrm>
            <a:off x="3884613" y="5989638"/>
            <a:ext cx="3165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altLang="en-US" sz="1100">
                <a:solidFill>
                  <a:srgbClr val="28688C"/>
                </a:solidFill>
              </a:rPr>
              <a:t>Hydrological </a:t>
            </a:r>
          </a:p>
          <a:p>
            <a:r>
              <a:rPr lang="de-DE" altLang="en-US" sz="1100">
                <a:solidFill>
                  <a:srgbClr val="28688C"/>
                </a:solidFill>
              </a:rPr>
              <a:t>(flood, mass movement)</a:t>
            </a:r>
          </a:p>
        </p:txBody>
      </p:sp>
      <p:sp>
        <p:nvSpPr>
          <p:cNvPr id="82955" name="Title 56"/>
          <p:cNvSpPr>
            <a:spLocks noGrp="1"/>
          </p:cNvSpPr>
          <p:nvPr>
            <p:ph type="title"/>
          </p:nvPr>
        </p:nvSpPr>
        <p:spPr>
          <a:xfrm>
            <a:off x="227013" y="241300"/>
            <a:ext cx="7343775" cy="719138"/>
          </a:xfrm>
        </p:spPr>
        <p:txBody>
          <a:bodyPr/>
          <a:lstStyle/>
          <a:p>
            <a:r>
              <a:rPr lang="en-US" altLang="en-US" smtClean="0">
                <a:solidFill>
                  <a:srgbClr val="28688C"/>
                </a:solidFill>
                <a:latin typeface="Arial" panose="020B0604020202020204" pitchFamily="34" charset="0"/>
              </a:rPr>
              <a:t>Natural Disasters in the United States </a:t>
            </a:r>
            <a:r>
              <a:rPr lang="en-US" altLang="en-US" sz="1800" smtClean="0">
                <a:solidFill>
                  <a:srgbClr val="28688C"/>
                </a:solidFill>
                <a:latin typeface="Arial" panose="020B0604020202020204" pitchFamily="34" charset="0"/>
              </a:rPr>
              <a:t>Number of Events (Annual Totals 1980 – 2013)</a:t>
            </a:r>
            <a:endParaRPr lang="en-US" altLang="en-US" smtClean="0">
              <a:solidFill>
                <a:srgbClr val="28688C"/>
              </a:solidFill>
              <a:latin typeface="Arial" panose="020B0604020202020204" pitchFamily="34" charset="0"/>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C063A6AD-5A33-44E2-AF5C-A59DC0F40796}" type="slidenum">
              <a:rPr lang="en-US" sz="1000">
                <a:solidFill>
                  <a:schemeClr val="accent4">
                    <a:lumMod val="75000"/>
                  </a:schemeClr>
                </a:solidFill>
                <a:latin typeface="+mn-lt"/>
                <a:cs typeface="+mn-cs"/>
              </a:rPr>
              <a:pPr algn="r" fontAlgn="auto">
                <a:spcBef>
                  <a:spcPts val="0"/>
                </a:spcBef>
                <a:spcAft>
                  <a:spcPts val="0"/>
                </a:spcAft>
                <a:defRPr/>
              </a:pPr>
              <a:t>39</a:t>
            </a:fld>
            <a:endParaRPr lang="en-US" sz="1000" dirty="0">
              <a:solidFill>
                <a:schemeClr val="accent4">
                  <a:lumMod val="75000"/>
                </a:schemeClr>
              </a:solidFill>
              <a:latin typeface="+mn-lt"/>
              <a:cs typeface="+mn-cs"/>
            </a:endParaRPr>
          </a:p>
        </p:txBody>
      </p:sp>
      <p:sp>
        <p:nvSpPr>
          <p:cNvPr id="82958" name="Textfeld 41"/>
          <p:cNvSpPr txBox="1">
            <a:spLocks noChangeArrowheads="1"/>
          </p:cNvSpPr>
          <p:nvPr/>
        </p:nvSpPr>
        <p:spPr bwMode="auto">
          <a:xfrm>
            <a:off x="8632825" y="4189413"/>
            <a:ext cx="457200" cy="2460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en-US" sz="1000" b="1">
                <a:solidFill>
                  <a:schemeClr val="bg1"/>
                </a:solidFill>
              </a:rPr>
              <a:t>22</a:t>
            </a: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a:solidFill>
                  <a:schemeClr val="bg1"/>
                </a:solidFill>
              </a:rPr>
              <a:t>19</a:t>
            </a:r>
          </a:p>
        </p:txBody>
      </p:sp>
      <p:sp>
        <p:nvSpPr>
          <p:cNvPr id="82960" name="Textfeld 39"/>
          <p:cNvSpPr txBox="1">
            <a:spLocks noChangeArrowheads="1"/>
          </p:cNvSpPr>
          <p:nvPr/>
        </p:nvSpPr>
        <p:spPr bwMode="auto">
          <a:xfrm>
            <a:off x="8610600" y="4887913"/>
            <a:ext cx="457200" cy="246062"/>
          </a:xfrm>
          <a:prstGeom prst="rect">
            <a:avLst/>
          </a:prstGeom>
          <a:solidFill>
            <a:srgbClr val="92D050"/>
          </a:solidFill>
          <a:ln w="9525">
            <a:solidFill>
              <a:srgbClr val="92D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en-US" sz="1000" b="1">
                <a:solidFill>
                  <a:schemeClr val="bg1"/>
                </a:solidFill>
              </a:rPr>
              <a:t>81</a:t>
            </a:r>
          </a:p>
        </p:txBody>
      </p:sp>
      <p:sp>
        <p:nvSpPr>
          <p:cNvPr id="82961" name="Textfeld 24"/>
          <p:cNvSpPr txBox="1">
            <a:spLocks noChangeArrowheads="1"/>
          </p:cNvSpPr>
          <p:nvPr/>
        </p:nvSpPr>
        <p:spPr bwMode="auto">
          <a:xfrm>
            <a:off x="8610600" y="5189538"/>
            <a:ext cx="457200" cy="2460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en-US" sz="1000" b="1">
                <a:solidFill>
                  <a:schemeClr val="bg1"/>
                </a:solidFill>
              </a:rPr>
              <a:t>6</a:t>
            </a:r>
          </a:p>
        </p:txBody>
      </p:sp>
      <p:pic>
        <p:nvPicPr>
          <p:cNvPr id="82962"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58775" y="1322388"/>
            <a:ext cx="811212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7"/>
          <p:cNvSpPr>
            <a:spLocks noChangeArrowheads="1"/>
          </p:cNvSpPr>
          <p:nvPr/>
        </p:nvSpPr>
        <p:spPr bwMode="blackWhite">
          <a:xfrm>
            <a:off x="6254750" y="1133475"/>
            <a:ext cx="2633663" cy="958850"/>
          </a:xfrm>
          <a:prstGeom prst="wedgeRectCallout">
            <a:avLst>
              <a:gd name="adj1" fmla="val 23935"/>
              <a:gd name="adj2" fmla="val 1784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2013 was the first year since 2005 with fewer than 150 natural disaster events (it had 128)</a:t>
            </a:r>
          </a:p>
        </p:txBody>
      </p:sp>
    </p:spTree>
    <p:extLst>
      <p:ext uri="{BB962C8B-B14F-4D97-AF65-F5344CB8AC3E}">
        <p14:creationId xmlns:p14="http://schemas.microsoft.com/office/powerpoint/2010/main" val="627104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61987" y="101600"/>
            <a:ext cx="6245225" cy="860425"/>
          </a:xfrm>
        </p:spPr>
        <p:txBody>
          <a:bodyPr/>
          <a:lstStyle/>
          <a:p>
            <a:r>
              <a:rPr lang="en-US" dirty="0" smtClean="0">
                <a:latin typeface="Arial" panose="020B0604020202020204" pitchFamily="34" charset="0"/>
              </a:rPr>
              <a:t>Underwriting Gain (Loss)</a:t>
            </a:r>
            <a:br>
              <a:rPr lang="en-US" dirty="0" smtClean="0">
                <a:latin typeface="Arial" panose="020B0604020202020204" pitchFamily="34" charset="0"/>
              </a:rPr>
            </a:br>
            <a:r>
              <a:rPr lang="en-US" dirty="0" smtClean="0">
                <a:latin typeface="Arial" panose="020B0604020202020204" pitchFamily="34" charset="0"/>
              </a:rPr>
              <a:t>All Lines Combined, 1975–2014*</a:t>
            </a:r>
          </a:p>
        </p:txBody>
      </p:sp>
      <p:sp>
        <p:nvSpPr>
          <p:cNvPr id="12291" name="Rectangle 3"/>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dirty="0">
                <a:solidFill>
                  <a:srgbClr val="000000"/>
                </a:solidFill>
              </a:rPr>
              <a:t>* Includes mortgage and financial guaranty insurers in all years</a:t>
            </a:r>
            <a:r>
              <a:rPr lang="en-US" sz="1100" dirty="0" smtClean="0">
                <a:solidFill>
                  <a:srgbClr val="000000"/>
                </a:solidFill>
              </a:rPr>
              <a:t>. </a:t>
            </a:r>
            <a:r>
              <a:rPr lang="en-US" sz="1100" smtClean="0">
                <a:solidFill>
                  <a:srgbClr val="000000"/>
                </a:solidFill>
              </a:rPr>
              <a:t>2014:1H </a:t>
            </a:r>
            <a:r>
              <a:rPr lang="en-US" sz="1100" dirty="0" smtClean="0">
                <a:solidFill>
                  <a:srgbClr val="000000"/>
                </a:solidFill>
              </a:rPr>
              <a:t>is estimated.</a:t>
            </a:r>
            <a:endParaRPr lang="en-US" sz="1100" dirty="0">
              <a:solidFill>
                <a:srgbClr val="000000"/>
              </a:solidFill>
            </a:endParaRPr>
          </a:p>
          <a:p>
            <a:pPr>
              <a:lnSpc>
                <a:spcPct val="85000"/>
              </a:lnSpc>
              <a:spcBef>
                <a:spcPct val="25000"/>
              </a:spcBef>
              <a:buClr>
                <a:srgbClr val="FF6801"/>
              </a:buClr>
              <a:buFont typeface="Wingdings" panose="05000000000000000000" pitchFamily="2" charset="2"/>
              <a:buNone/>
            </a:pPr>
            <a:r>
              <a:rPr lang="en-US" sz="1100" dirty="0">
                <a:solidFill>
                  <a:srgbClr val="000000"/>
                </a:solidFill>
              </a:rPr>
              <a:t>Sources: A.M. Best, </a:t>
            </a:r>
            <a:r>
              <a:rPr lang="en-US" sz="1100" dirty="0" smtClean="0">
                <a:solidFill>
                  <a:srgbClr val="000000"/>
                </a:solidFill>
              </a:rPr>
              <a:t>ISO, </a:t>
            </a:r>
            <a:r>
              <a:rPr lang="en-US" sz="1100" dirty="0">
                <a:solidFill>
                  <a:srgbClr val="000000"/>
                </a:solidFill>
              </a:rPr>
              <a:t>Insurance Information Institute.</a:t>
            </a:r>
          </a:p>
        </p:txBody>
      </p:sp>
      <p:sp>
        <p:nvSpPr>
          <p:cNvPr id="254980" name="Rectangle 4"/>
          <p:cNvSpPr>
            <a:spLocks noChangeArrowheads="1"/>
          </p:cNvSpPr>
          <p:nvPr/>
        </p:nvSpPr>
        <p:spPr bwMode="blackWhite">
          <a:xfrm>
            <a:off x="362744" y="5467350"/>
            <a:ext cx="8458200" cy="88558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sz="2000" b="1" dirty="0">
                <a:solidFill>
                  <a:srgbClr val="FFFFFF"/>
                </a:solidFill>
                <a:latin typeface="Arial" charset="0"/>
                <a:cs typeface="Arial" charset="0"/>
              </a:rPr>
              <a:t>High </a:t>
            </a:r>
            <a:r>
              <a:rPr lang="en-US" sz="2000" b="1" dirty="0" smtClean="0">
                <a:solidFill>
                  <a:srgbClr val="FFFFFF"/>
                </a:solidFill>
                <a:latin typeface="Arial" charset="0"/>
                <a:cs typeface="Arial" charset="0"/>
              </a:rPr>
              <a:t>CAT losses </a:t>
            </a:r>
            <a:r>
              <a:rPr lang="en-US" sz="2000" b="1" dirty="0">
                <a:solidFill>
                  <a:srgbClr val="FFFFFF"/>
                </a:solidFill>
                <a:latin typeface="Arial" charset="0"/>
                <a:cs typeface="Arial" charset="0"/>
              </a:rPr>
              <a:t>in 2011 led to the highest underwriting loss </a:t>
            </a:r>
            <a:r>
              <a:rPr lang="en-US" sz="2000" b="1">
                <a:solidFill>
                  <a:srgbClr val="FFFFFF"/>
                </a:solidFill>
                <a:latin typeface="Arial" charset="0"/>
                <a:cs typeface="Arial" charset="0"/>
              </a:rPr>
              <a:t>since </a:t>
            </a:r>
            <a:r>
              <a:rPr lang="en-US" sz="2000" b="1" smtClean="0">
                <a:solidFill>
                  <a:srgbClr val="FFFFFF"/>
                </a:solidFill>
                <a:latin typeface="Arial" charset="0"/>
                <a:cs typeface="Arial" charset="0"/>
              </a:rPr>
              <a:t>2001. </a:t>
            </a:r>
            <a:r>
              <a:rPr lang="en-US" sz="2000" b="1" dirty="0" smtClean="0">
                <a:solidFill>
                  <a:srgbClr val="FFFFFF"/>
                </a:solidFill>
              </a:rPr>
              <a:t>Lower CAT losses in 2013</a:t>
            </a:r>
            <a:br>
              <a:rPr lang="en-US" sz="2000" b="1" dirty="0" smtClean="0">
                <a:solidFill>
                  <a:srgbClr val="FFFFFF"/>
                </a:solidFill>
              </a:rPr>
            </a:br>
            <a:r>
              <a:rPr lang="en-US" sz="2000" b="1" dirty="0" smtClean="0">
                <a:solidFill>
                  <a:srgbClr val="FFFFFF"/>
                </a:solidFill>
              </a:rPr>
              <a:t>led to the </a:t>
            </a:r>
            <a:r>
              <a:rPr lang="en-US" sz="2000" b="1" dirty="0">
                <a:solidFill>
                  <a:srgbClr val="FFFFFF"/>
                </a:solidFill>
                <a:latin typeface="Arial" charset="0"/>
                <a:cs typeface="Arial" charset="0"/>
              </a:rPr>
              <a:t>highest underwriting </a:t>
            </a:r>
            <a:r>
              <a:rPr lang="en-US" sz="2000" b="1" dirty="0" smtClean="0">
                <a:solidFill>
                  <a:srgbClr val="FFFFFF"/>
                </a:solidFill>
              </a:rPr>
              <a:t>profit since 2007.</a:t>
            </a:r>
            <a:endParaRPr lang="en-US" sz="2000" b="1" dirty="0">
              <a:solidFill>
                <a:srgbClr val="FFFFFF"/>
              </a:solidFill>
            </a:endParaRPr>
          </a:p>
        </p:txBody>
      </p:sp>
      <p:graphicFrame>
        <p:nvGraphicFramePr>
          <p:cNvPr id="12293" name="Object 5"/>
          <p:cNvGraphicFramePr>
            <a:graphicFrameLocks noChangeAspect="1"/>
          </p:cNvGraphicFramePr>
          <p:nvPr>
            <p:extLst/>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209922" name="Chart" r:id="rId5" imgW="8582143" imgH="4219445" progId="MSGraph.Chart.8">
                  <p:embed followColorScheme="full"/>
                </p:oleObj>
              </mc:Choice>
              <mc:Fallback>
                <p:oleObj name="Chart" r:id="rId5" imgW="8582143" imgH="4219445" progId="MSGraph.Chart.8">
                  <p:embed followColorScheme="full"/>
                  <p:pic>
                    <p:nvPicPr>
                      <p:cNvPr id="0" name=""/>
                      <p:cNvPicPr>
                        <a:picLocks noChangeAspect="1" noChangeArrowheads="1"/>
                      </p:cNvPicPr>
                      <p:nvPr/>
                    </p:nvPicPr>
                    <p:blipFill>
                      <a:blip r:embed="rId6"/>
                      <a:srcRect/>
                      <a:stretch>
                        <a:fillRect/>
                      </a:stretch>
                    </p:blipFill>
                    <p:spPr bwMode="gray">
                      <a:xfrm>
                        <a:off x="352425" y="1300163"/>
                        <a:ext cx="8478838"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5" name="Rectangle 8"/>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 Billions)</a:t>
            </a:r>
          </a:p>
        </p:txBody>
      </p:sp>
      <p:sp>
        <p:nvSpPr>
          <p:cNvPr id="9" name="PPTShape_0"/>
          <p:cNvSpPr>
            <a:spLocks noChangeArrowheads="1"/>
          </p:cNvSpPr>
          <p:nvPr/>
        </p:nvSpPr>
        <p:spPr bwMode="blackWhite">
          <a:xfrm>
            <a:off x="7279482" y="1113345"/>
            <a:ext cx="1357312" cy="678437"/>
          </a:xfrm>
          <a:prstGeom prst="wedgeRectCallout">
            <a:avLst>
              <a:gd name="adj1" fmla="val 28948"/>
              <a:gd name="adj2" fmla="val 967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latin typeface="Arial" charset="0"/>
                <a:cs typeface="Arial" charset="0"/>
              </a:rPr>
              <a:t>Underwriting profit </a:t>
            </a:r>
            <a:r>
              <a:rPr lang="en-US" sz="1400" b="1" dirty="0" smtClean="0">
                <a:solidFill>
                  <a:srgbClr val="FFFFFF"/>
                </a:solidFill>
                <a:latin typeface="Arial" charset="0"/>
                <a:cs typeface="Arial" charset="0"/>
              </a:rPr>
              <a:t>in 2013 was $15.5B</a:t>
            </a:r>
            <a:endParaRPr lang="en-US" sz="1400" b="1" dirty="0">
              <a:solidFill>
                <a:srgbClr val="FFFFFF"/>
              </a:solidFill>
              <a:latin typeface="Arial" charset="0"/>
              <a:cs typeface="Arial" charset="0"/>
            </a:endParaRPr>
          </a:p>
        </p:txBody>
      </p:sp>
      <p:sp>
        <p:nvSpPr>
          <p:cNvPr id="10" name="PPTShape_1"/>
          <p:cNvSpPr>
            <a:spLocks noChangeArrowheads="1"/>
          </p:cNvSpPr>
          <p:nvPr/>
        </p:nvSpPr>
        <p:spPr bwMode="blackWhite">
          <a:xfrm>
            <a:off x="7812156" y="4144858"/>
            <a:ext cx="901355" cy="725316"/>
          </a:xfrm>
          <a:prstGeom prst="wedgeRectCallout">
            <a:avLst>
              <a:gd name="adj1" fmla="val 31360"/>
              <a:gd name="adj2" fmla="val -234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charset="0"/>
                <a:cs typeface="Arial" charset="0"/>
              </a:rPr>
              <a:t>$1.22B 2014:1H profit  </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663638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nodeType="afterGroup">
                            <p:stCondLst>
                              <p:cond delay="1200"/>
                            </p:stCondLst>
                            <p:childTnLst>
                              <p:par>
                                <p:cTn id="11" presetID="22" presetClass="entr" presetSubtype="4" fill="hold" grpId="0" nodeType="after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nodeType="afterGroup">
                            <p:stCondLst>
                              <p:cond delay="2400"/>
                            </p:stCondLst>
                            <p:childTnLst>
                              <p:par>
                                <p:cTn id="15" presetID="22" presetClass="entr" presetSubtype="1" fill="hold" grpId="0" nodeType="afterEffect">
                                  <p:stCondLst>
                                    <p:cond delay="7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150035082"/>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199695"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5175250"/>
            <a:ext cx="6465787" cy="87653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Longer-term </a:t>
            </a:r>
            <a:r>
              <a:rPr lang="en-US" sz="2000" b="1" dirty="0">
                <a:solidFill>
                  <a:srgbClr val="FFFFFF"/>
                </a:solidFill>
              </a:rPr>
              <a:t>t</a:t>
            </a:r>
            <a:r>
              <a:rPr lang="en-US" sz="2000" b="1" dirty="0" smtClean="0">
                <a:solidFill>
                  <a:srgbClr val="FFFFFF"/>
                </a:solidFill>
              </a:rPr>
              <a:t>rend is for more costly years.</a:t>
            </a:r>
            <a:endParaRPr lang="en-US" sz="2000" b="1" i="1" dirty="0">
              <a:solidFill>
                <a:srgbClr val="FFFFFF"/>
              </a:solidFill>
            </a:endParaRPr>
          </a:p>
        </p:txBody>
      </p:sp>
      <p:sp>
        <p:nvSpPr>
          <p:cNvPr id="2120712" name="AutoShape 8"/>
          <p:cNvSpPr>
            <a:spLocks noChangeArrowheads="1"/>
          </p:cNvSpPr>
          <p:nvPr/>
        </p:nvSpPr>
        <p:spPr bwMode="blackWhite">
          <a:xfrm>
            <a:off x="6672263" y="5068206"/>
            <a:ext cx="2147272" cy="1004887"/>
          </a:xfrm>
          <a:prstGeom prst="wedgeRectCallout">
            <a:avLst>
              <a:gd name="adj1" fmla="val 41402"/>
              <a:gd name="adj2" fmla="val -723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$9.1 billion in insured CAT losses through June 30</a:t>
            </a:r>
            <a:endParaRPr lang="en-US"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40</a:t>
            </a:fld>
            <a:endParaRPr lang="en-US"/>
          </a:p>
        </p:txBody>
      </p:sp>
      <p:sp>
        <p:nvSpPr>
          <p:cNvPr id="14" name="Rectangle 7"/>
          <p:cNvSpPr>
            <a:spLocks noChangeArrowheads="1"/>
          </p:cNvSpPr>
          <p:nvPr/>
        </p:nvSpPr>
        <p:spPr bwMode="grayWhite">
          <a:xfrm>
            <a:off x="4467629" y="1162050"/>
            <a:ext cx="4351906" cy="388922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5" name="AutoShape 7"/>
          <p:cNvSpPr>
            <a:spLocks noChangeArrowheads="1"/>
          </p:cNvSpPr>
          <p:nvPr/>
        </p:nvSpPr>
        <p:spPr bwMode="blackWhite">
          <a:xfrm>
            <a:off x="2106917" y="1185382"/>
            <a:ext cx="2271251" cy="965657"/>
          </a:xfrm>
          <a:prstGeom prst="wedgeRectCallout">
            <a:avLst>
              <a:gd name="adj1" fmla="val 91247"/>
              <a:gd name="adj2" fmla="val 51523"/>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 In 6 of the last 13 years, CAT claims exceeded $29 billion (in 2012 dollars)</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95227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par>
                                <p:cTn id="14" presetID="16" presetClass="entr" presetSubtype="26"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barn(inHorizontal)">
                                      <p:cBhvr>
                                        <p:cTn id="16" dur="500"/>
                                        <p:tgtEl>
                                          <p:spTgt spid="14"/>
                                        </p:tgtEl>
                                      </p:cBhvr>
                                    </p:animEffect>
                                  </p:childTnLst>
                                </p:cTn>
                              </p:par>
                            </p:childTnLst>
                          </p:cTn>
                        </p:par>
                        <p:par>
                          <p:cTn id="17" fill="hold">
                            <p:stCondLst>
                              <p:cond delay="2700"/>
                            </p:stCondLst>
                            <p:childTnLst>
                              <p:par>
                                <p:cTn id="18" presetID="22" presetClass="entr" presetSubtype="2"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2"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nvPr>
        </p:nvGraphicFramePr>
        <p:xfrm>
          <a:off x="271464" y="1301750"/>
          <a:ext cx="8616950" cy="4243388"/>
        </p:xfrm>
        <a:graphic>
          <a:graphicData uri="http://schemas.openxmlformats.org/presentationml/2006/ole">
            <mc:AlternateContent xmlns:mc="http://schemas.openxmlformats.org/markup-compatibility/2006">
              <mc:Choice xmlns:v="urn:schemas-microsoft-com:vml" Requires="v">
                <p:oleObj spid="_x0000_s194580"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4" y="1301750"/>
                        <a:ext cx="8616950" cy="4243388"/>
                      </a:xfrm>
                      <a:prstGeom prst="rect">
                        <a:avLst/>
                      </a:prstGeom>
                      <a:noFill/>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catastrophe </a:t>
            </a:r>
            <a:r>
              <a:rPr lang="en-US" b="1" dirty="0">
                <a:solidFill>
                  <a:srgbClr val="FFFFFF"/>
                </a:solidFill>
              </a:rPr>
              <a:t>l</a:t>
            </a:r>
            <a:r>
              <a:rPr lang="en-US" b="1" dirty="0" smtClean="0">
                <a:solidFill>
                  <a:srgbClr val="FFFFFF"/>
                </a:solidFill>
              </a:rPr>
              <a:t>oss </a:t>
            </a:r>
            <a:r>
              <a:rPr lang="en-US" b="1" dirty="0">
                <a:solidFill>
                  <a:srgbClr val="FFFFFF"/>
                </a:solidFill>
              </a:rPr>
              <a:t>c</a:t>
            </a:r>
            <a:r>
              <a:rPr lang="en-US" b="1" dirty="0" smtClean="0">
                <a:solidFill>
                  <a:srgbClr val="FFFFFF"/>
                </a:solidFill>
              </a:rPr>
              <a:t>omponent </a:t>
            </a:r>
            <a:r>
              <a:rPr lang="en-US" b="1" dirty="0">
                <a:solidFill>
                  <a:srgbClr val="FFFFFF"/>
                </a:solidFill>
              </a:rPr>
              <a:t>of p</a:t>
            </a:r>
            <a:r>
              <a:rPr lang="en-US" b="1" dirty="0" smtClean="0">
                <a:solidFill>
                  <a:srgbClr val="FFFFFF"/>
                </a:solidFill>
              </a:rPr>
              <a:t>rivate </a:t>
            </a:r>
            <a:r>
              <a:rPr lang="en-US" b="1" dirty="0">
                <a:solidFill>
                  <a:srgbClr val="FFFFFF"/>
                </a:solidFill>
              </a:rPr>
              <a:t>i</a:t>
            </a:r>
            <a:r>
              <a:rPr lang="en-US" b="1" dirty="0" smtClean="0">
                <a:solidFill>
                  <a:srgbClr val="FFFFFF"/>
                </a:solidFill>
              </a:rPr>
              <a:t>nsurer losses</a:t>
            </a:r>
            <a:br>
              <a:rPr lang="en-US" b="1" dirty="0" smtClean="0">
                <a:solidFill>
                  <a:srgbClr val="FFFFFF"/>
                </a:solidFill>
              </a:rPr>
            </a:br>
            <a:r>
              <a:rPr lang="en-US" b="1" dirty="0" smtClean="0">
                <a:solidFill>
                  <a:srgbClr val="FFFFFF"/>
                </a:solidFill>
              </a:rPr>
              <a:t>has </a:t>
            </a:r>
            <a:r>
              <a:rPr lang="en-US" b="1" dirty="0">
                <a:solidFill>
                  <a:srgbClr val="FFFFFF"/>
                </a:solidFill>
              </a:rPr>
              <a:t>i</a:t>
            </a:r>
            <a:r>
              <a:rPr lang="en-US" b="1" dirty="0" smtClean="0">
                <a:solidFill>
                  <a:srgbClr val="FFFFFF"/>
                </a:solidFill>
              </a:rPr>
              <a:t>ncreased </a:t>
            </a:r>
            <a:r>
              <a:rPr lang="en-US" b="1" dirty="0">
                <a:solidFill>
                  <a:srgbClr val="FFFFFF"/>
                </a:solidFill>
              </a:rPr>
              <a:t>s</a:t>
            </a:r>
            <a:r>
              <a:rPr lang="en-US" b="1" dirty="0" smtClean="0">
                <a:solidFill>
                  <a:srgbClr val="FFFFFF"/>
                </a:solidFill>
              </a:rPr>
              <a:t>harply </a:t>
            </a:r>
            <a:r>
              <a:rPr lang="en-US" b="1" dirty="0">
                <a:solidFill>
                  <a:srgbClr val="FFFFFF"/>
                </a:solidFill>
              </a:rPr>
              <a:t>in </a:t>
            </a:r>
            <a:r>
              <a:rPr lang="en-US" b="1" dirty="0" smtClean="0">
                <a:solidFill>
                  <a:srgbClr val="FFFFFF"/>
                </a:solidFill>
              </a:rPr>
              <a:t>the last 20 years.</a:t>
            </a:r>
            <a:endParaRPr lang="en-US" b="1" i="1" dirty="0">
              <a:solidFill>
                <a:srgbClr val="FFFFFF"/>
              </a:solidFill>
            </a:endParaRPr>
          </a:p>
        </p:txBody>
      </p:sp>
      <p:sp>
        <p:nvSpPr>
          <p:cNvPr id="11" name="AutoShape 38"/>
          <p:cNvSpPr>
            <a:spLocks noChangeArrowheads="1"/>
          </p:cNvSpPr>
          <p:nvPr/>
        </p:nvSpPr>
        <p:spPr bwMode="blackWhite">
          <a:xfrm>
            <a:off x="2789238" y="1063625"/>
            <a:ext cx="2130425" cy="2477243"/>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7"/>
            <a:ext cx="1413178"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36794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7475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46658C-5144-4999-9B08-7041FFBE0A6A}" type="slidenum">
              <a:rPr lang="en-US" altLang="en-US" smtClean="0"/>
              <a:pPr/>
              <a:t>42</a:t>
            </a:fld>
            <a:endParaRPr lang="en-US" altLang="en-US" smtClean="0"/>
          </a:p>
        </p:txBody>
      </p:sp>
      <p:sp>
        <p:nvSpPr>
          <p:cNvPr id="74756" name="Freeform 2"/>
          <p:cNvSpPr>
            <a:spLocks/>
          </p:cNvSpPr>
          <p:nvPr/>
        </p:nvSpPr>
        <p:spPr bwMode="gray">
          <a:xfrm>
            <a:off x="4151313" y="2535238"/>
            <a:ext cx="161925" cy="285750"/>
          </a:xfrm>
          <a:custGeom>
            <a:avLst/>
            <a:gdLst>
              <a:gd name="T0" fmla="*/ 0 w 102"/>
              <a:gd name="T1" fmla="*/ 2147483646 h 180"/>
              <a:gd name="T2" fmla="*/ 0 w 102"/>
              <a:gd name="T3" fmla="*/ 0 h 180"/>
              <a:gd name="T4" fmla="*/ 2147483646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57" name="Rectangle 3"/>
          <p:cNvSpPr>
            <a:spLocks noGrp="1" noChangeArrowheads="1"/>
          </p:cNvSpPr>
          <p:nvPr>
            <p:ph type="title"/>
          </p:nvPr>
        </p:nvSpPr>
        <p:spPr>
          <a:xfrm>
            <a:off x="298450" y="157163"/>
            <a:ext cx="7400925" cy="860425"/>
          </a:xfrm>
        </p:spPr>
        <p:txBody>
          <a:bodyPr/>
          <a:lstStyle/>
          <a:p>
            <a:r>
              <a:rPr lang="en-US" altLang="en-US" smtClean="0">
                <a:latin typeface="Arial" panose="020B0604020202020204" pitchFamily="34" charset="0"/>
              </a:rPr>
              <a:t>States with Most Inflation-Adjusted Insured Catastrophe Losses, 1983–2012</a:t>
            </a:r>
          </a:p>
        </p:txBody>
      </p:sp>
      <p:graphicFrame>
        <p:nvGraphicFramePr>
          <p:cNvPr id="74758" name="Object 8"/>
          <p:cNvGraphicFramePr>
            <a:graphicFrameLocks noGrp="1"/>
          </p:cNvGraphicFramePr>
          <p:nvPr>
            <p:ph idx="4294967295"/>
          </p:nvPr>
        </p:nvGraphicFramePr>
        <p:xfrm>
          <a:off x="2244725" y="2678113"/>
          <a:ext cx="4486275" cy="3695700"/>
        </p:xfrm>
        <a:graphic>
          <a:graphicData uri="http://schemas.openxmlformats.org/presentationml/2006/ole">
            <mc:AlternateContent xmlns:mc="http://schemas.openxmlformats.org/markup-compatibility/2006">
              <mc:Choice xmlns:v="urn:schemas-microsoft-com:vml" Requires="v">
                <p:oleObj spid="_x0000_s195604" name="Chart" r:id="rId4" imgW="4486224" imgH="3695831" progId="MSGraph.Chart.8">
                  <p:embed followColorScheme="full"/>
                </p:oleObj>
              </mc:Choice>
              <mc:Fallback>
                <p:oleObj name="Chart" r:id="rId4" imgW="4486224" imgH="3695831" progId="MSGraph.Chart.8">
                  <p:embed followColorScheme="full"/>
                  <p:pic>
                    <p:nvPicPr>
                      <p:cNvPr id="0" name=""/>
                      <p:cNvPicPr>
                        <a:picLocks noGrp="1" noChangeArrowheads="1"/>
                      </p:cNvPicPr>
                      <p:nvPr/>
                    </p:nvPicPr>
                    <p:blipFill>
                      <a:blip r:embed="rId5"/>
                      <a:srcRect/>
                      <a:stretch>
                        <a:fillRect/>
                      </a:stretch>
                    </p:blipFill>
                    <p:spPr bwMode="gray">
                      <a:xfrm>
                        <a:off x="2244725" y="2678113"/>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9" name="Rectangle 5"/>
          <p:cNvSpPr>
            <a:spLocks noChangeArrowheads="1"/>
          </p:cNvSpPr>
          <p:nvPr/>
        </p:nvSpPr>
        <p:spPr bwMode="auto">
          <a:xfrm>
            <a:off x="0" y="6392863"/>
            <a:ext cx="81073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							</a:t>
            </a:r>
          </a:p>
          <a:p>
            <a:pPr>
              <a:lnSpc>
                <a:spcPct val="85000"/>
              </a:lnSpc>
              <a:spcBef>
                <a:spcPct val="25000"/>
              </a:spcBef>
              <a:buClr>
                <a:schemeClr val="accent2"/>
              </a:buClr>
              <a:buFont typeface="Wingdings" panose="05000000000000000000" pitchFamily="2" charset="2"/>
              <a:buNone/>
            </a:pPr>
            <a:r>
              <a:rPr lang="en-US" altLang="en-US" sz="1100"/>
              <a:t>Source: PCS unit of ISO, a Verisk Company.; Insurance Information Institute.  </a:t>
            </a:r>
          </a:p>
        </p:txBody>
      </p:sp>
      <p:sp>
        <p:nvSpPr>
          <p:cNvPr id="2006022" name="Rectangle 6"/>
          <p:cNvSpPr>
            <a:spLocks noChangeArrowheads="1"/>
          </p:cNvSpPr>
          <p:nvPr/>
        </p:nvSpPr>
        <p:spPr bwMode="blackWhite">
          <a:xfrm>
            <a:off x="354013" y="1206500"/>
            <a:ext cx="8437562" cy="677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Over the past  30 years, just three states—Florida, Texas, and Louisiana—accounted for one-third of all catastrophe claims in the U.S.</a:t>
            </a:r>
          </a:p>
        </p:txBody>
      </p:sp>
      <p:sp>
        <p:nvSpPr>
          <p:cNvPr id="44042" name="Rectangle 7"/>
          <p:cNvSpPr>
            <a:spLocks noChangeArrowheads="1"/>
          </p:cNvSpPr>
          <p:nvPr/>
        </p:nvSpPr>
        <p:spPr bwMode="gray">
          <a:xfrm>
            <a:off x="6499225" y="3935413"/>
            <a:ext cx="1984375" cy="469900"/>
          </a:xfrm>
          <a:prstGeom prst="rect">
            <a:avLst/>
          </a:prstGeom>
          <a:noFill/>
          <a:ln w="9525">
            <a:noFill/>
            <a:miter lim="800000"/>
            <a:headEnd/>
            <a:tailEnd/>
          </a:ln>
        </p:spPr>
        <p:txBody>
          <a:bodyPr lIns="0" tIns="0" rIns="0" bIns="0" anchor="ctr">
            <a:spAutoFit/>
          </a:bodyPr>
          <a:lstStyle/>
          <a:p>
            <a:pPr algn="ctr">
              <a:lnSpc>
                <a:spcPct val="85000"/>
              </a:lnSpc>
              <a:defRPr/>
            </a:pPr>
            <a:r>
              <a:rPr lang="en-US" b="1" dirty="0">
                <a:effectLst>
                  <a:outerShdw blurRad="38100" dist="38100" dir="2700000" algn="tl">
                    <a:srgbClr val="000000">
                      <a:alpha val="43137"/>
                    </a:srgbClr>
                  </a:outerShdw>
                </a:effectLst>
              </a:rPr>
              <a:t>Rest of the U.S.</a:t>
            </a:r>
          </a:p>
          <a:p>
            <a:pPr algn="ctr">
              <a:lnSpc>
                <a:spcPct val="85000"/>
              </a:lnSpc>
              <a:defRPr/>
            </a:pPr>
            <a:r>
              <a:rPr lang="en-US" b="1" dirty="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413" y="4246563"/>
            <a:ext cx="1984375" cy="419100"/>
          </a:xfrm>
          <a:prstGeom prst="rect">
            <a:avLst/>
          </a:prstGeom>
          <a:noFill/>
          <a:ln w="9525">
            <a:noFill/>
            <a:miter lim="800000"/>
            <a:headEnd/>
            <a:tailEnd/>
          </a:ln>
        </p:spPr>
        <p:txBody>
          <a:bodyPr lIns="0" tIns="0" rIns="0" bIns="0" anchor="ctr">
            <a:spAutoFit/>
          </a:bodyPr>
          <a:lstStyle/>
          <a:p>
            <a:pPr algn="ctr">
              <a:lnSpc>
                <a:spcPct val="85000"/>
              </a:lnSpc>
              <a:defRPr/>
            </a:pPr>
            <a:r>
              <a:rPr lang="en-US" sz="1600" b="1" dirty="0">
                <a:effectLst>
                  <a:outerShdw blurRad="38100" dist="38100" dir="2700000" algn="tl">
                    <a:srgbClr val="000000">
                      <a:alpha val="43137"/>
                    </a:srgbClr>
                  </a:outerShdw>
                </a:effectLst>
              </a:rPr>
              <a:t>Florida</a:t>
            </a:r>
          </a:p>
          <a:p>
            <a:pPr algn="ctr">
              <a:lnSpc>
                <a:spcPct val="85000"/>
              </a:lnSpc>
              <a:defRPr/>
            </a:pPr>
            <a:r>
              <a:rPr lang="en-US" sz="1600" b="1" dirty="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900" y="2894013"/>
            <a:ext cx="1984375" cy="419100"/>
          </a:xfrm>
          <a:prstGeom prst="rect">
            <a:avLst/>
          </a:prstGeom>
          <a:noFill/>
          <a:ln w="9525">
            <a:noFill/>
            <a:miter lim="800000"/>
            <a:headEnd/>
            <a:tailEnd/>
          </a:ln>
        </p:spPr>
        <p:txBody>
          <a:bodyPr lIns="0" tIns="0" rIns="0" bIns="0" anchor="ctr">
            <a:spAutoFit/>
          </a:bodyPr>
          <a:lstStyle/>
          <a:p>
            <a:pPr algn="ctr">
              <a:lnSpc>
                <a:spcPct val="85000"/>
              </a:lnSpc>
              <a:defRPr/>
            </a:pPr>
            <a:r>
              <a:rPr lang="en-US" sz="1600" b="1" dirty="0">
                <a:effectLst>
                  <a:outerShdw blurRad="38100" dist="38100" dir="2700000" algn="tl">
                    <a:srgbClr val="000000">
                      <a:alpha val="43137"/>
                    </a:srgbClr>
                  </a:outerShdw>
                </a:effectLst>
              </a:rPr>
              <a:t>Texas</a:t>
            </a:r>
          </a:p>
          <a:p>
            <a:pPr algn="ctr">
              <a:lnSpc>
                <a:spcPct val="85000"/>
              </a:lnSpc>
              <a:defRPr/>
            </a:pPr>
            <a:r>
              <a:rPr lang="en-US" sz="1600" b="1" dirty="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30638" y="2265363"/>
            <a:ext cx="1984375" cy="419100"/>
          </a:xfrm>
          <a:prstGeom prst="rect">
            <a:avLst/>
          </a:prstGeom>
          <a:noFill/>
          <a:ln w="9525">
            <a:noFill/>
            <a:miter lim="800000"/>
            <a:headEnd/>
            <a:tailEnd/>
          </a:ln>
        </p:spPr>
        <p:txBody>
          <a:bodyPr lIns="0" tIns="0" rIns="0" bIns="0" anchor="ctr">
            <a:spAutoFit/>
          </a:bodyPr>
          <a:lstStyle/>
          <a:p>
            <a:pPr algn="ctr">
              <a:lnSpc>
                <a:spcPct val="85000"/>
              </a:lnSpc>
              <a:defRPr/>
            </a:pPr>
            <a:r>
              <a:rPr lang="en-US" sz="1600" b="1" dirty="0">
                <a:effectLst>
                  <a:outerShdw blurRad="38100" dist="38100" dir="2700000" algn="tl">
                    <a:srgbClr val="000000">
                      <a:alpha val="43137"/>
                    </a:srgbClr>
                  </a:outerShdw>
                </a:effectLst>
              </a:rPr>
              <a:t>Louisiana</a:t>
            </a:r>
          </a:p>
          <a:p>
            <a:pPr algn="ctr">
              <a:lnSpc>
                <a:spcPct val="85000"/>
              </a:lnSpc>
              <a:defRPr/>
            </a:pPr>
            <a:r>
              <a:rPr lang="en-US" sz="1600" b="1" dirty="0">
                <a:effectLst>
                  <a:outerShdw blurRad="38100" dist="38100" dir="2700000" algn="tl">
                    <a:srgbClr val="000000">
                      <a:alpha val="43137"/>
                    </a:srgbClr>
                  </a:outerShdw>
                </a:effectLst>
              </a:rPr>
              <a:t>$42.0B</a:t>
            </a:r>
          </a:p>
        </p:txBody>
      </p:sp>
      <p:sp>
        <p:nvSpPr>
          <p:cNvPr id="74765" name="Text Box 6"/>
          <p:cNvSpPr txBox="1">
            <a:spLocks noChangeArrowheads="1"/>
          </p:cNvSpPr>
          <p:nvPr/>
        </p:nvSpPr>
        <p:spPr bwMode="blackWhite">
          <a:xfrm>
            <a:off x="6357938" y="2065338"/>
            <a:ext cx="2682875" cy="95408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50000"/>
              </a:spcBef>
              <a:buClr>
                <a:srgbClr val="FFFFFF"/>
              </a:buClr>
              <a:buFont typeface="Wingdings" panose="05000000000000000000" pitchFamily="2" charset="2"/>
              <a:buNone/>
            </a:pPr>
            <a:r>
              <a:rPr lang="en-US" altLang="en-US" sz="2000" b="1">
                <a:solidFill>
                  <a:srgbClr val="FFFFFF"/>
                </a:solidFill>
              </a:rPr>
              <a:t>Total: $467.5 billion, an average of $16.6B per year</a:t>
            </a:r>
          </a:p>
        </p:txBody>
      </p:sp>
      <p:sp>
        <p:nvSpPr>
          <p:cNvPr id="14" name="AutoShape 8"/>
          <p:cNvSpPr>
            <a:spLocks noChangeArrowheads="1"/>
          </p:cNvSpPr>
          <p:nvPr/>
        </p:nvSpPr>
        <p:spPr bwMode="blackWhite">
          <a:xfrm>
            <a:off x="223838" y="4724400"/>
            <a:ext cx="2060575" cy="1397000"/>
          </a:xfrm>
          <a:prstGeom prst="wedgeRectCallout">
            <a:avLst>
              <a:gd name="adj1" fmla="val 79074"/>
              <a:gd name="adj2" fmla="val -35759"/>
            </a:avLst>
          </a:prstGeom>
          <a:solidFill>
            <a:schemeClr val="accent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a:solidFill>
                  <a:srgbClr val="FFFFFF"/>
                </a:solidFill>
              </a:rPr>
              <a:t>FL is the most   costly state for CATs, with nearly $67B in insured losses over the past 30 years</a:t>
            </a:r>
          </a:p>
        </p:txBody>
      </p:sp>
    </p:spTree>
    <p:extLst>
      <p:ext uri="{BB962C8B-B14F-4D97-AF65-F5344CB8AC3E}">
        <p14:creationId xmlns:p14="http://schemas.microsoft.com/office/powerpoint/2010/main" val="491217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43</a:t>
            </a:fld>
            <a:endParaRPr lang="en-US" smtClean="0"/>
          </a:p>
        </p:txBody>
      </p:sp>
      <p:graphicFrame>
        <p:nvGraphicFramePr>
          <p:cNvPr id="51202" name="Object 2"/>
          <p:cNvGraphicFramePr>
            <a:graphicFrameLocks/>
          </p:cNvGraphicFramePr>
          <p:nvPr>
            <p:extLst/>
          </p:nvPr>
        </p:nvGraphicFramePr>
        <p:xfrm>
          <a:off x="325437" y="1281087"/>
          <a:ext cx="8493125" cy="4343400"/>
        </p:xfrm>
        <a:graphic>
          <a:graphicData uri="http://schemas.openxmlformats.org/presentationml/2006/ole">
            <mc:AlternateContent xmlns:mc="http://schemas.openxmlformats.org/markup-compatibility/2006">
              <mc:Choice xmlns:v="urn:schemas-microsoft-com:vml" Requires="v">
                <p:oleObj spid="_x0000_s196628" name="Chart" r:id="rId4" imgW="8439184" imgH="4334003" progId="MSGraph.Chart.8">
                  <p:embed followColorScheme="full"/>
                </p:oleObj>
              </mc:Choice>
              <mc:Fallback>
                <p:oleObj name="Chart" r:id="rId4" imgW="8439184" imgH="4334003" progId="MSGraph.Chart.8">
                  <p:embed followColorScheme="full"/>
                  <p:pic>
                    <p:nvPicPr>
                      <p:cNvPr id="0" name=""/>
                      <p:cNvPicPr>
                        <a:picLocks noChangeArrowheads="1"/>
                      </p:cNvPicPr>
                      <p:nvPr/>
                    </p:nvPicPr>
                    <p:blipFill>
                      <a:blip r:embed="rId5"/>
                      <a:srcRect/>
                      <a:stretch>
                        <a:fillRect/>
                      </a:stretch>
                    </p:blipFill>
                    <p:spPr bwMode="auto">
                      <a:xfrm>
                        <a:off x="325437" y="128108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389409"/>
            <a:ext cx="919162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catastrophe losses of at least $</a:t>
            </a:r>
            <a:r>
              <a:rPr lang="en-US" sz="1100" smtClean="0"/>
              <a:t>25 million.</a:t>
            </a: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PCS unit of ISO; Insurance Information Institute. </a:t>
            </a:r>
            <a:endParaRPr lang="en-US" sz="1100" dirty="0"/>
          </a:p>
        </p:txBody>
      </p:sp>
      <p:sp>
        <p:nvSpPr>
          <p:cNvPr id="14" name="Rectangle 2"/>
          <p:cNvSpPr txBox="1">
            <a:spLocks noChangeArrowheads="1"/>
          </p:cNvSpPr>
          <p:nvPr/>
        </p:nvSpPr>
        <p:spPr bwMode="black">
          <a:xfrm>
            <a:off x="568848" y="153683"/>
            <a:ext cx="695063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Five States with the Most Insured Catastrophe Claims* in 2012 &amp; 2013</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2482692" y="1136684"/>
            <a:ext cx="2753516" cy="946760"/>
          </a:xfrm>
          <a:prstGeom prst="wedgeRectCallout">
            <a:avLst>
              <a:gd name="adj1" fmla="val -34014"/>
              <a:gd name="adj2" fmla="val 2578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was the only state to be in the top 5 in both years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30931" y="1158511"/>
            <a:ext cx="1714601"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2012, </a:t>
            </a:r>
            <a:r>
              <a:rPr lang="en-US" sz="1600" b="1" dirty="0">
                <a:solidFill>
                  <a:srgbClr val="225A7A"/>
                </a:solidFill>
              </a:rPr>
              <a:t>$ </a:t>
            </a:r>
            <a:r>
              <a:rPr lang="en-US" sz="1600" b="1" dirty="0" smtClean="0">
                <a:solidFill>
                  <a:srgbClr val="225A7A"/>
                </a:solidFill>
              </a:rPr>
              <a:t>Millions</a:t>
            </a:r>
            <a:endParaRPr lang="en-US" sz="1600" b="1" dirty="0">
              <a:solidFill>
                <a:srgbClr val="225A7A"/>
              </a:solidFill>
            </a:endParaRPr>
          </a:p>
        </p:txBody>
      </p:sp>
      <p:sp>
        <p:nvSpPr>
          <p:cNvPr id="10" name="AutoShape 8"/>
          <p:cNvSpPr>
            <a:spLocks noChangeArrowheads="1"/>
          </p:cNvSpPr>
          <p:nvPr/>
        </p:nvSpPr>
        <p:spPr bwMode="blackWhite">
          <a:xfrm>
            <a:off x="2482692" y="1174531"/>
            <a:ext cx="2753516" cy="946760"/>
          </a:xfrm>
          <a:prstGeom prst="wedgeRectCallout">
            <a:avLst>
              <a:gd name="adj1" fmla="val 89635"/>
              <a:gd name="adj2" fmla="val 2630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was the only state to be in the top 5 in both years</a:t>
            </a:r>
            <a:endParaRPr lang="en-US" sz="2000" b="1" dirty="0">
              <a:solidFill>
                <a:srgbClr val="FFFFFF"/>
              </a:solidFill>
              <a:latin typeface="Arial" pitchFamily="34" charset="0"/>
              <a:cs typeface="Arial" pitchFamily="34" charset="0"/>
            </a:endParaRPr>
          </a:p>
        </p:txBody>
      </p:sp>
      <p:sp>
        <p:nvSpPr>
          <p:cNvPr id="2" name="TextBox 1"/>
          <p:cNvSpPr txBox="1"/>
          <p:nvPr/>
        </p:nvSpPr>
        <p:spPr>
          <a:xfrm>
            <a:off x="2651379" y="5637616"/>
            <a:ext cx="836578" cy="369332"/>
          </a:xfrm>
          <a:prstGeom prst="rect">
            <a:avLst/>
          </a:prstGeom>
          <a:noFill/>
        </p:spPr>
        <p:txBody>
          <a:bodyPr wrap="square" rtlCol="0">
            <a:spAutoFit/>
          </a:bodyPr>
          <a:lstStyle/>
          <a:p>
            <a:r>
              <a:rPr lang="en-US" dirty="0" smtClean="0"/>
              <a:t>2012</a:t>
            </a:r>
            <a:endParaRPr lang="en-US" dirty="0"/>
          </a:p>
        </p:txBody>
      </p:sp>
      <p:sp>
        <p:nvSpPr>
          <p:cNvPr id="16" name="TextBox 15"/>
          <p:cNvSpPr txBox="1"/>
          <p:nvPr/>
        </p:nvSpPr>
        <p:spPr>
          <a:xfrm>
            <a:off x="6630009" y="5491416"/>
            <a:ext cx="927370" cy="369332"/>
          </a:xfrm>
          <a:prstGeom prst="rect">
            <a:avLst/>
          </a:prstGeom>
          <a:noFill/>
        </p:spPr>
        <p:txBody>
          <a:bodyPr wrap="square" rtlCol="0">
            <a:spAutoFit/>
          </a:bodyPr>
          <a:lstStyle/>
          <a:p>
            <a:r>
              <a:rPr lang="en-US" dirty="0" smtClean="0"/>
              <a:t>2013</a:t>
            </a:r>
            <a:endParaRPr lang="en-US" dirty="0"/>
          </a:p>
        </p:txBody>
      </p:sp>
    </p:spTree>
    <p:extLst>
      <p:ext uri="{BB962C8B-B14F-4D97-AF65-F5344CB8AC3E}">
        <p14:creationId xmlns:p14="http://schemas.microsoft.com/office/powerpoint/2010/main" val="3687244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p:txBody>
          <a:bodyPr/>
          <a:lstStyle/>
          <a:p>
            <a:pPr>
              <a:defRPr/>
            </a:pPr>
            <a:r>
              <a:rPr lang="en-US" smtClean="0"/>
              <a:t>12/01/09 - 9pm</a:t>
            </a:r>
          </a:p>
        </p:txBody>
      </p:sp>
      <p:sp>
        <p:nvSpPr>
          <p:cNvPr id="115716"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7885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141C68-2FC1-4DCA-9513-769089554ED4}" type="slidenum">
              <a:rPr lang="en-US" altLang="en-US" smtClean="0"/>
              <a:pPr/>
              <a:t>44</a:t>
            </a:fld>
            <a:endParaRPr lang="en-US" altLang="en-US" smtClean="0"/>
          </a:p>
        </p:txBody>
      </p:sp>
      <p:sp>
        <p:nvSpPr>
          <p:cNvPr id="78853" name="Rectangle 10"/>
          <p:cNvSpPr>
            <a:spLocks noGrp="1" noChangeArrowheads="1"/>
          </p:cNvSpPr>
          <p:nvPr>
            <p:ph type="title"/>
          </p:nvPr>
        </p:nvSpPr>
        <p:spPr/>
        <p:txBody>
          <a:bodyPr/>
          <a:lstStyle/>
          <a:p>
            <a:r>
              <a:rPr lang="en-US" altLang="en-US" sz="2800" smtClean="0">
                <a:latin typeface="Arial" panose="020B0604020202020204" pitchFamily="34" charset="0"/>
              </a:rPr>
              <a:t>12 States with Most Growth in Total Value of Insured Coastal Exposure, 2012 vs. 2007</a:t>
            </a:r>
          </a:p>
        </p:txBody>
      </p:sp>
      <p:sp>
        <p:nvSpPr>
          <p:cNvPr id="78854" name="Rectangle 3"/>
          <p:cNvSpPr>
            <a:spLocks noChangeArrowheads="1"/>
          </p:cNvSpPr>
          <p:nvPr/>
        </p:nvSpPr>
        <p:spPr bwMode="black">
          <a:xfrm>
            <a:off x="333375" y="1146175"/>
            <a:ext cx="1104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 Billions</a:t>
            </a:r>
          </a:p>
        </p:txBody>
      </p:sp>
      <p:sp>
        <p:nvSpPr>
          <p:cNvPr id="7885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a:t>Source: AIR Worldwide; I.I.I.</a:t>
            </a:r>
          </a:p>
        </p:txBody>
      </p:sp>
      <p:graphicFrame>
        <p:nvGraphicFramePr>
          <p:cNvPr id="78856" name="Object 5"/>
          <p:cNvGraphicFramePr>
            <a:graphicFrameLocks noChangeAspect="1"/>
          </p:cNvGraphicFramePr>
          <p:nvPr>
            <p:extLst>
              <p:ext uri="{D42A27DB-BD31-4B8C-83A1-F6EECF244321}">
                <p14:modId xmlns:p14="http://schemas.microsoft.com/office/powerpoint/2010/main" val="505360873"/>
              </p:ext>
            </p:extLst>
          </p:nvPr>
        </p:nvGraphicFramePr>
        <p:xfrm>
          <a:off x="153988" y="1162050"/>
          <a:ext cx="8447087" cy="4789488"/>
        </p:xfrm>
        <a:graphic>
          <a:graphicData uri="http://schemas.openxmlformats.org/presentationml/2006/ole">
            <mc:AlternateContent xmlns:mc="http://schemas.openxmlformats.org/markup-compatibility/2006">
              <mc:Choice xmlns:v="urn:schemas-microsoft-com:vml" Requires="v">
                <p:oleObj spid="_x0000_s198676" name="Chart" r:id="rId4" imgW="8543841" imgH="4848161" progId="MSGraph.Chart.8">
                  <p:embed followColorScheme="full"/>
                </p:oleObj>
              </mc:Choice>
              <mc:Fallback>
                <p:oleObj name="Chart" r:id="rId4" imgW="8543841" imgH="4848161" progId="MSGraph.Chart.8">
                  <p:embed followColorScheme="full"/>
                  <p:pic>
                    <p:nvPicPr>
                      <p:cNvPr id="0" name=""/>
                      <p:cNvPicPr>
                        <a:picLocks noChangeAspect="1" noChangeArrowheads="1"/>
                      </p:cNvPicPr>
                      <p:nvPr/>
                    </p:nvPicPr>
                    <p:blipFill>
                      <a:blip r:embed="rId5"/>
                      <a:srcRect/>
                      <a:stretch>
                        <a:fillRect/>
                      </a:stretch>
                    </p:blipFill>
                    <p:spPr bwMode="gray">
                      <a:xfrm>
                        <a:off x="153988" y="1162050"/>
                        <a:ext cx="8447087"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73608" name="Text Box 5"/>
          <p:cNvSpPr txBox="1">
            <a:spLocks noChangeArrowheads="1"/>
          </p:cNvSpPr>
          <p:nvPr/>
        </p:nvSpPr>
        <p:spPr bwMode="blackWhite">
          <a:xfrm>
            <a:off x="333375" y="5918200"/>
            <a:ext cx="8418513" cy="60801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b="1">
                <a:solidFill>
                  <a:srgbClr val="FFFFFF"/>
                </a:solidFill>
              </a:rPr>
              <a:t>The insured value of all coastal property was $10.6 trillion in 2012,</a:t>
            </a:r>
            <a:br>
              <a:rPr lang="en-US" altLang="en-US" b="1">
                <a:solidFill>
                  <a:srgbClr val="FFFFFF"/>
                </a:solidFill>
              </a:rPr>
            </a:br>
            <a:r>
              <a:rPr lang="en-US" altLang="en-US" b="1">
                <a:solidFill>
                  <a:srgbClr val="FFFFFF"/>
                </a:solidFill>
              </a:rPr>
              <a:t>up 20% from $8.9 trillion in 2007, and up 48% from $7.2 trillion in 2004 </a:t>
            </a:r>
          </a:p>
        </p:txBody>
      </p:sp>
      <p:sp>
        <p:nvSpPr>
          <p:cNvPr id="11" name="AutoShape 7"/>
          <p:cNvSpPr>
            <a:spLocks noChangeArrowheads="1"/>
          </p:cNvSpPr>
          <p:nvPr/>
        </p:nvSpPr>
        <p:spPr bwMode="blackWhite">
          <a:xfrm>
            <a:off x="2551113" y="1157288"/>
            <a:ext cx="2262187" cy="1157287"/>
          </a:xfrm>
          <a:prstGeom prst="wedgeRectCallout">
            <a:avLst>
              <a:gd name="adj1" fmla="val -40469"/>
              <a:gd name="adj2" fmla="val 1029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Texas added $280 billion after Hurricanes Gustav and Ike in 2008</a:t>
            </a:r>
          </a:p>
        </p:txBody>
      </p:sp>
      <p:sp>
        <p:nvSpPr>
          <p:cNvPr id="12" name="AutoShape 7"/>
          <p:cNvSpPr>
            <a:spLocks noChangeArrowheads="1"/>
          </p:cNvSpPr>
          <p:nvPr/>
        </p:nvSpPr>
        <p:spPr bwMode="blackWhite">
          <a:xfrm>
            <a:off x="5056188" y="1916349"/>
            <a:ext cx="2260600" cy="1314214"/>
          </a:xfrm>
          <a:prstGeom prst="wedgeRectCallout">
            <a:avLst>
              <a:gd name="adj1" fmla="val 7296"/>
              <a:gd name="adj2" fmla="val 130674"/>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Alabama added $36 </a:t>
            </a:r>
            <a:r>
              <a:rPr lang="en-US" b="1" dirty="0">
                <a:solidFill>
                  <a:srgbClr val="FFFFFF"/>
                </a:solidFill>
              </a:rPr>
              <a:t>billion </a:t>
            </a:r>
            <a:r>
              <a:rPr lang="en-US" b="1" dirty="0" smtClean="0">
                <a:solidFill>
                  <a:srgbClr val="FFFFFF"/>
                </a:solidFill>
              </a:rPr>
              <a:t>in insured value after </a:t>
            </a:r>
            <a:r>
              <a:rPr lang="en-US" b="1" dirty="0">
                <a:solidFill>
                  <a:srgbClr val="FFFFFF"/>
                </a:solidFill>
              </a:rPr>
              <a:t>Hurricanes Katrina and </a:t>
            </a:r>
            <a:r>
              <a:rPr lang="en-US" b="1" dirty="0" smtClean="0">
                <a:solidFill>
                  <a:srgbClr val="FFFFFF"/>
                </a:solidFill>
              </a:rPr>
              <a:t>Rita</a:t>
            </a:r>
            <a:endParaRPr lang="en-US" b="1" dirty="0">
              <a:solidFill>
                <a:srgbClr val="FFFFFF"/>
              </a:solidFill>
            </a:endParaRPr>
          </a:p>
        </p:txBody>
      </p:sp>
    </p:spTree>
    <p:extLst>
      <p:ext uri="{BB962C8B-B14F-4D97-AF65-F5344CB8AC3E}">
        <p14:creationId xmlns:p14="http://schemas.microsoft.com/office/powerpoint/2010/main" val="2028301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nodeType="afterGroup">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7349" y="129769"/>
            <a:ext cx="6588125" cy="860425"/>
          </a:xfrm>
        </p:spPr>
        <p:txBody>
          <a:bodyPr/>
          <a:lstStyle/>
          <a:p>
            <a:pPr>
              <a:defRPr/>
            </a:pPr>
            <a:r>
              <a:rPr lang="en-US" sz="2700" kern="1200" dirty="0">
                <a:solidFill>
                  <a:srgbClr val="28688C"/>
                </a:solidFill>
                <a:latin typeface="Arial"/>
                <a:ea typeface="Arial Unicode MS"/>
                <a:cs typeface="Arial"/>
              </a:rPr>
              <a:t>U.S. Tornado </a:t>
            </a:r>
            <a:r>
              <a:rPr lang="en-US" sz="2700" dirty="0" smtClean="0">
                <a:solidFill>
                  <a:srgbClr val="28688C"/>
                </a:solidFill>
              </a:rPr>
              <a:t>Count, EF-1 and Stronger,</a:t>
            </a:r>
            <a:br>
              <a:rPr lang="en-US" sz="2700" dirty="0" smtClean="0">
                <a:solidFill>
                  <a:srgbClr val="28688C"/>
                </a:solidFill>
              </a:rPr>
            </a:br>
            <a:r>
              <a:rPr lang="en-US" sz="2700" dirty="0" smtClean="0">
                <a:solidFill>
                  <a:srgbClr val="28688C"/>
                </a:solidFill>
              </a:rPr>
              <a:t>(through May each year), 1953-2014</a:t>
            </a:r>
            <a:endParaRPr lang="en-US" sz="2700" dirty="0"/>
          </a:p>
        </p:txBody>
      </p:sp>
      <p:sp>
        <p:nvSpPr>
          <p:cNvPr id="839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FC41AF-32FD-4BC5-B4D2-E05F4DFFF411}" type="slidenum">
              <a:rPr lang="en-GB" altLang="en-US" smtClean="0"/>
              <a:pPr/>
              <a:t>45</a:t>
            </a:fld>
            <a:endParaRPr lang="en-GB" altLang="en-US" smtClean="0"/>
          </a:p>
        </p:txBody>
      </p:sp>
      <p:sp>
        <p:nvSpPr>
          <p:cNvPr id="83972" name="TextBox 5"/>
          <p:cNvSpPr txBox="1">
            <a:spLocks noChangeArrowheads="1"/>
          </p:cNvSpPr>
          <p:nvPr/>
        </p:nvSpPr>
        <p:spPr bwMode="auto">
          <a:xfrm>
            <a:off x="447877" y="6476966"/>
            <a:ext cx="6759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dirty="0"/>
              <a:t>Source: </a:t>
            </a:r>
            <a:r>
              <a:rPr lang="en-US" altLang="en-US" sz="1100" dirty="0">
                <a:hlinkClick r:id="rId2"/>
              </a:rPr>
              <a:t>http://www.spc.noaa.gov/wcm/</a:t>
            </a:r>
            <a:r>
              <a:rPr lang="en-US" altLang="en-US" sz="11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49" y="1059963"/>
            <a:ext cx="8112868" cy="5417003"/>
          </a:xfrm>
          <a:prstGeom prst="rect">
            <a:avLst/>
          </a:prstGeom>
        </p:spPr>
      </p:pic>
      <p:sp>
        <p:nvSpPr>
          <p:cNvPr id="10" name="AutoShape 7"/>
          <p:cNvSpPr>
            <a:spLocks noChangeArrowheads="1"/>
          </p:cNvSpPr>
          <p:nvPr/>
        </p:nvSpPr>
        <p:spPr bwMode="blackWhite">
          <a:xfrm>
            <a:off x="5038928" y="2698581"/>
            <a:ext cx="2168524" cy="531001"/>
          </a:xfrm>
          <a:prstGeom prst="wedgeRectCallout">
            <a:avLst>
              <a:gd name="adj1" fmla="val 84487"/>
              <a:gd name="adj2" fmla="val 33463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2014 count was 152, lowest since 2005</a:t>
            </a:r>
            <a:endParaRPr lang="en-US" sz="1600" b="1" dirty="0">
              <a:solidFill>
                <a:srgbClr val="FFFFFF"/>
              </a:solidFill>
            </a:endParaRPr>
          </a:p>
        </p:txBody>
      </p:sp>
      <p:sp>
        <p:nvSpPr>
          <p:cNvPr id="7" name="AutoShape 7"/>
          <p:cNvSpPr>
            <a:spLocks noChangeArrowheads="1"/>
          </p:cNvSpPr>
          <p:nvPr/>
        </p:nvSpPr>
        <p:spPr bwMode="blackWhite">
          <a:xfrm>
            <a:off x="2477311" y="2092223"/>
            <a:ext cx="2168524" cy="531001"/>
          </a:xfrm>
          <a:prstGeom prst="wedgeRectCallout">
            <a:avLst>
              <a:gd name="adj1" fmla="val -35734"/>
              <a:gd name="adj2" fmla="val 23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Tornado occurrence is very variable</a:t>
            </a:r>
            <a:endParaRPr lang="en-US" sz="1600" b="1" dirty="0">
              <a:solidFill>
                <a:srgbClr val="FFFFFF"/>
              </a:solidFill>
            </a:endParaRPr>
          </a:p>
        </p:txBody>
      </p:sp>
    </p:spTree>
    <p:extLst>
      <p:ext uri="{BB962C8B-B14F-4D97-AF65-F5344CB8AC3E}">
        <p14:creationId xmlns:p14="http://schemas.microsoft.com/office/powerpoint/2010/main" val="233435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46</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9" y="1480219"/>
            <a:ext cx="3056638" cy="757143"/>
          </a:xfrm>
          <a:prstGeom prst="wedgeRectCallout">
            <a:avLst>
              <a:gd name="adj1" fmla="val 70302"/>
              <a:gd name="adj2" fmla="val 91279"/>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There </a:t>
            </a:r>
            <a:r>
              <a:rPr lang="en-US" sz="1400" b="1" dirty="0" smtClean="0">
                <a:solidFill>
                  <a:srgbClr val="FFFFFF"/>
                </a:solidFill>
                <a:latin typeface="Arial" pitchFamily="34" charset="0"/>
                <a:cs typeface="Arial" pitchFamily="34" charset="0"/>
              </a:rPr>
              <a:t>were 1,897 tornadoes </a:t>
            </a:r>
            <a:r>
              <a:rPr lang="en-US" sz="1400" b="1" dirty="0">
                <a:solidFill>
                  <a:srgbClr val="FFFFFF"/>
                </a:solidFill>
                <a:latin typeface="Arial" pitchFamily="34" charset="0"/>
                <a:cs typeface="Arial" pitchFamily="34" charset="0"/>
              </a:rPr>
              <a:t>in the </a:t>
            </a:r>
            <a:r>
              <a:rPr lang="en-US" sz="1400" b="1" dirty="0" smtClean="0">
                <a:solidFill>
                  <a:srgbClr val="FFFFFF"/>
                </a:solidFill>
                <a:latin typeface="Arial" pitchFamily="34" charset="0"/>
                <a:cs typeface="Arial" pitchFamily="34" charset="0"/>
              </a:rPr>
              <a:t>U.S. </a:t>
            </a:r>
            <a:r>
              <a:rPr lang="en-US" sz="1400" b="1" dirty="0">
                <a:solidFill>
                  <a:srgbClr val="FFFFFF"/>
                </a:solidFill>
                <a:latin typeface="Arial" pitchFamily="34" charset="0"/>
                <a:cs typeface="Arial" pitchFamily="34" charset="0"/>
              </a:rPr>
              <a:t>in </a:t>
            </a:r>
            <a:r>
              <a:rPr lang="en-US" sz="1400" b="1" dirty="0" smtClean="0">
                <a:solidFill>
                  <a:srgbClr val="FFFFFF"/>
                </a:solidFill>
                <a:latin typeface="Arial" pitchFamily="34" charset="0"/>
                <a:cs typeface="Arial" pitchFamily="34" charset="0"/>
              </a:rPr>
              <a:t>2011—far above average, but well below 2008’s record</a:t>
            </a:r>
            <a:endParaRPr lang="en-US" sz="1400"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6186791" y="4542817"/>
            <a:ext cx="1645307" cy="1155199"/>
          </a:xfrm>
          <a:prstGeom prst="wedgeRectCallout">
            <a:avLst>
              <a:gd name="adj1" fmla="val 28376"/>
              <a:gd name="adj2" fmla="val -7087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2013 count was the lowest in a decade</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12458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20430" y="216305"/>
            <a:ext cx="6823578" cy="719138"/>
          </a:xfrm>
        </p:spPr>
        <p:txBody>
          <a:bodyPr/>
          <a:lstStyle/>
          <a:p>
            <a:pPr>
              <a:defRPr/>
            </a:pPr>
            <a:r>
              <a:rPr lang="en-US" kern="1200" dirty="0" smtClean="0">
                <a:solidFill>
                  <a:srgbClr val="28688C"/>
                </a:solidFill>
                <a:latin typeface="Arial"/>
                <a:ea typeface="Arial Unicode MS"/>
                <a:cs typeface="Arial"/>
              </a:rPr>
              <a:t>Reports of Severe Weather* in AL</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 2,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47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379378" y="6265152"/>
            <a:ext cx="7509752" cy="430887"/>
          </a:xfrm>
          <a:prstGeom prst="rect">
            <a:avLst/>
          </a:prstGeom>
          <a:noFill/>
          <a:ln w="9525" algn="ctr">
            <a:noFill/>
            <a:miter lim="800000"/>
            <a:headEnd/>
            <a:tailEnd/>
          </a:ln>
        </p:spPr>
        <p:txBody>
          <a:bodyPr wrap="square" anchor="ctr">
            <a:spAutoFit/>
          </a:bodyPr>
          <a:lstStyle/>
          <a:p>
            <a:pPr fontAlgn="base">
              <a:spcBef>
                <a:spcPct val="0"/>
              </a:spcBef>
              <a:spcAft>
                <a:spcPct val="0"/>
              </a:spcAft>
              <a:defRPr/>
            </a:pPr>
            <a:r>
              <a:rPr lang="en-US" sz="1100" dirty="0" smtClean="0">
                <a:solidFill>
                  <a:srgbClr val="000000">
                    <a:lumMod val="75000"/>
                  </a:srgbClr>
                </a:solidFill>
                <a:latin typeface="Arial" charset="0"/>
                <a:cs typeface="Arial" charset="0"/>
              </a:rPr>
              <a:t>*excluding floods, wildfires, droughts</a:t>
            </a:r>
            <a:br>
              <a:rPr lang="en-US" sz="1100" dirty="0" smtClean="0">
                <a:solidFill>
                  <a:srgbClr val="000000">
                    <a:lumMod val="75000"/>
                  </a:srgbClr>
                </a:solidFill>
                <a:latin typeface="Arial" charset="0"/>
                <a:cs typeface="Arial" charset="0"/>
              </a:rPr>
            </a:br>
            <a:r>
              <a:rPr lang="en-US" sz="1100" dirty="0" smtClean="0">
                <a:solidFill>
                  <a:srgbClr val="000000">
                    <a:lumMod val="75000"/>
                  </a:srgbClr>
                </a:solidFill>
                <a:latin typeface="Arial" charset="0"/>
                <a:cs typeface="Arial" charset="0"/>
              </a:rPr>
              <a:t>Source</a:t>
            </a:r>
            <a:r>
              <a:rPr lang="en-US" sz="1100" dirty="0">
                <a:solidFill>
                  <a:srgbClr val="000000">
                    <a:lumMod val="75000"/>
                  </a:srgbClr>
                </a:solidFill>
                <a:latin typeface="Arial" charset="0"/>
                <a:cs typeface="Arial" charset="0"/>
              </a:rPr>
              <a:t>: NOAA Storm Prediction Center; </a:t>
            </a:r>
            <a:r>
              <a:rPr lang="en-US" sz="1100" dirty="0">
                <a:solidFill>
                  <a:srgbClr val="000000">
                    <a:lumMod val="75000"/>
                  </a:srgbClr>
                </a:solidFill>
                <a:latin typeface="Arial" charset="0"/>
                <a:cs typeface="Arial" charset="0"/>
                <a:hlinkClick r:id="rId3"/>
              </a:rPr>
              <a:t>http://</a:t>
            </a:r>
            <a:r>
              <a:rPr lang="en-US" sz="1100" dirty="0" smtClean="0">
                <a:solidFill>
                  <a:srgbClr val="000000">
                    <a:lumMod val="75000"/>
                  </a:srgbClr>
                </a:solidFill>
                <a:latin typeface="Arial" charset="0"/>
                <a:cs typeface="Arial" charset="0"/>
                <a:hlinkClick r:id="rId3"/>
              </a:rPr>
              <a:t>www.spc.noaa.gov/climo/online/monthly/2014_annual_summary.html</a:t>
            </a:r>
            <a:r>
              <a:rPr lang="en-US" sz="1100" dirty="0">
                <a:solidFill>
                  <a:srgbClr val="000000">
                    <a:lumMod val="75000"/>
                  </a:srgbClr>
                </a:solidFill>
                <a:latin typeface="Arial" charset="0"/>
                <a:cs typeface="Arial" charset="0"/>
                <a:hlinkClick r:id="rId3"/>
              </a:rPr>
              <a:t>#</a:t>
            </a:r>
            <a:r>
              <a:rPr lang="en-US" sz="1100" dirty="0">
                <a:solidFill>
                  <a:srgbClr val="000000">
                    <a:lumMod val="75000"/>
                  </a:srgbClr>
                </a:solidFill>
                <a:latin typeface="Arial" charset="0"/>
                <a:cs typeface="Arial" charset="0"/>
              </a:rPr>
              <a:t> </a:t>
            </a:r>
            <a:endParaRPr lang="en-US" sz="1100" i="1" dirty="0">
              <a:solidFill>
                <a:srgbClr val="000000">
                  <a:lumMod val="75000"/>
                </a:srgbClr>
              </a:solidFill>
              <a:latin typeface="Arial" charset="0"/>
              <a:cs typeface="Arial" charset="0"/>
            </a:endParaRPr>
          </a:p>
        </p:txBody>
      </p:sp>
      <p:pic>
        <p:nvPicPr>
          <p:cNvPr id="3" name="Picture 2"/>
          <p:cNvPicPr>
            <a:picLocks noChangeAspect="1"/>
          </p:cNvPicPr>
          <p:nvPr/>
        </p:nvPicPr>
        <p:blipFill>
          <a:blip r:embed="rId4"/>
          <a:stretch>
            <a:fillRect/>
          </a:stretch>
        </p:blipFill>
        <p:spPr>
          <a:xfrm>
            <a:off x="105181" y="1123950"/>
            <a:ext cx="6946996" cy="5141202"/>
          </a:xfrm>
          <a:prstGeom prst="rect">
            <a:avLst/>
          </a:prstGeom>
        </p:spPr>
      </p:pic>
      <p:sp>
        <p:nvSpPr>
          <p:cNvPr id="8" name="AutoShape 38"/>
          <p:cNvSpPr>
            <a:spLocks noChangeArrowheads="1"/>
          </p:cNvSpPr>
          <p:nvPr/>
        </p:nvSpPr>
        <p:spPr bwMode="blackWhite">
          <a:xfrm>
            <a:off x="7215188" y="1123951"/>
            <a:ext cx="1509712" cy="1261422"/>
          </a:xfrm>
          <a:prstGeom prst="wedgeRectCallout">
            <a:avLst>
              <a:gd name="adj1" fmla="val -185509"/>
              <a:gd name="adj2" fmla="val 989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smtClean="0">
                <a:solidFill>
                  <a:schemeClr val="bg1"/>
                </a:solidFill>
                <a:cs typeface="Arial" panose="020B0604020202020204" pitchFamily="34" charset="0"/>
              </a:rPr>
              <a:t>Almost all of the tornados are in the northern half of the state</a:t>
            </a:r>
            <a:endParaRPr 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315827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0863" y="2232025"/>
            <a:ext cx="7981950" cy="1470025"/>
          </a:xfrm>
          <a:gradFill rotWithShape="1">
            <a:gsLst>
              <a:gs pos="0">
                <a:srgbClr val="FF6801"/>
              </a:gs>
              <a:gs pos="100000">
                <a:srgbClr val="DC5A01"/>
              </a:gs>
            </a:gsLst>
            <a:lin ang="5400000" scaled="1"/>
          </a:gradFill>
          <a:ln w="12700" cap="flat" algn="ctr">
            <a:solidFill>
              <a:srgbClr val="FF6801"/>
            </a:solidFill>
            <a:miter lim="800000"/>
            <a:headEnd/>
            <a:tailEnd/>
          </a:ln>
        </p:spPr>
        <p:txBody>
          <a:bodyPr/>
          <a:lstStyle/>
          <a:p>
            <a:pPr algn="ctr" defTabSz="914400" eaLnBrk="1" hangingPunct="1">
              <a:lnSpc>
                <a:spcPct val="95000"/>
              </a:lnSpc>
              <a:spcBef>
                <a:spcPct val="25000"/>
              </a:spcBef>
            </a:pPr>
            <a:r>
              <a:rPr lang="en-US" sz="3600" smtClean="0">
                <a:solidFill>
                  <a:schemeClr val="bg1"/>
                </a:solidFill>
                <a:latin typeface="Arial" panose="020B0604020202020204" pitchFamily="34" charset="0"/>
              </a:rPr>
              <a:t>Investment Performance</a:t>
            </a:r>
            <a:r>
              <a:rPr lang="en-US" sz="3800" smtClean="0">
                <a:solidFill>
                  <a:schemeClr val="bg1"/>
                </a:solidFill>
                <a:latin typeface="Arial" panose="020B0604020202020204" pitchFamily="34" charset="0"/>
              </a:rPr>
              <a:t>: </a:t>
            </a:r>
            <a:br>
              <a:rPr lang="en-US" sz="3800" smtClean="0">
                <a:solidFill>
                  <a:schemeClr val="bg1"/>
                </a:solidFill>
                <a:latin typeface="Arial" panose="020B0604020202020204" pitchFamily="34" charset="0"/>
              </a:rPr>
            </a:br>
            <a:r>
              <a:rPr lang="en-US" sz="3600" smtClean="0">
                <a:solidFill>
                  <a:schemeClr val="bg1"/>
                </a:solidFill>
                <a:latin typeface="Arial" panose="020B0604020202020204" pitchFamily="34" charset="0"/>
              </a:rPr>
              <a:t>a Key Driver of Profitability</a:t>
            </a:r>
            <a:endParaRPr lang="en-US" sz="3800" smtClean="0">
              <a:solidFill>
                <a:schemeClr val="bg1"/>
              </a:solidFill>
              <a:latin typeface="Arial" panose="020B0604020202020204" pitchFamily="34" charset="0"/>
            </a:endParaRPr>
          </a:p>
        </p:txBody>
      </p:sp>
      <p:sp>
        <p:nvSpPr>
          <p:cNvPr id="105475"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05476"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DBEA7C6D-B543-4368-BB79-E516DFC8B7D5}" type="slidenum">
              <a:rPr lang="en-US" sz="900">
                <a:solidFill>
                  <a:schemeClr val="bg1"/>
                </a:solidFill>
              </a:rPr>
              <a:pPr algn="r">
                <a:lnSpc>
                  <a:spcPct val="85000"/>
                </a:lnSpc>
                <a:spcBef>
                  <a:spcPct val="20000"/>
                </a:spcBef>
                <a:buClrTx/>
                <a:buFontTx/>
                <a:buNone/>
              </a:pPr>
              <a:t>48</a:t>
            </a:fld>
            <a:endParaRPr lang="en-US" sz="900">
              <a:solidFill>
                <a:schemeClr val="bg1"/>
              </a:solidFill>
            </a:endParaRPr>
          </a:p>
        </p:txBody>
      </p:sp>
      <p:pic>
        <p:nvPicPr>
          <p:cNvPr id="105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39725" y="4005263"/>
            <a:ext cx="845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4000" b="1" i="1">
                <a:solidFill>
                  <a:srgbClr val="225A7A"/>
                </a:solidFill>
              </a:rPr>
              <a:t>Depressed Yields Influence Underwriting &amp; Pricing</a:t>
            </a:r>
          </a:p>
        </p:txBody>
      </p:sp>
      <p:sp>
        <p:nvSpPr>
          <p:cNvPr id="7" name="Date Placeholder 6"/>
          <p:cNvSpPr>
            <a:spLocks noGrp="1"/>
          </p:cNvSpPr>
          <p:nvPr>
            <p:ph type="dt" sz="quarter" idx="10"/>
          </p:nvPr>
        </p:nvSpPr>
        <p:spPr/>
        <p:txBody>
          <a:bodyPr/>
          <a:lstStyle/>
          <a:p>
            <a:pPr>
              <a:defRPr/>
            </a:pPr>
            <a:r>
              <a:rPr lang="en-US"/>
              <a:t>12/01/09 - 9pm</a:t>
            </a:r>
          </a:p>
        </p:txBody>
      </p:sp>
      <p:sp>
        <p:nvSpPr>
          <p:cNvPr id="1054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ABDBE28-A5A9-4FBF-BD5E-FEDB4AEFEEC1}" type="slidenum">
              <a:rPr lang="en-US" sz="900" smtClean="0"/>
              <a:pPr>
                <a:lnSpc>
                  <a:spcPct val="85000"/>
                </a:lnSpc>
                <a:spcBef>
                  <a:spcPct val="20000"/>
                </a:spcBef>
                <a:buClrTx/>
                <a:buFontTx/>
                <a:buNone/>
              </a:pPr>
              <a:t>48</a:t>
            </a:fld>
            <a:endParaRPr lang="en-US" sz="9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331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9566B530-2C19-4335-BB50-D71BC6552EC1}" type="slidenum">
              <a:rPr lang="en-US" sz="900" smtClean="0">
                <a:solidFill>
                  <a:srgbClr val="000000"/>
                </a:solidFill>
              </a:rPr>
              <a:pPr>
                <a:lnSpc>
                  <a:spcPct val="85000"/>
                </a:lnSpc>
                <a:spcBef>
                  <a:spcPct val="20000"/>
                </a:spcBef>
                <a:buClrTx/>
                <a:buFontTx/>
                <a:buNone/>
              </a:pPr>
              <a:t>49</a:t>
            </a:fld>
            <a:endParaRPr lang="en-US" sz="900" smtClean="0">
              <a:solidFill>
                <a:srgbClr val="000000"/>
              </a:solidFill>
            </a:endParaRPr>
          </a:p>
        </p:txBody>
      </p:sp>
      <p:sp>
        <p:nvSpPr>
          <p:cNvPr id="13317" name="Rectangle 2"/>
          <p:cNvSpPr>
            <a:spLocks noGrp="1" noChangeArrowheads="1"/>
          </p:cNvSpPr>
          <p:nvPr>
            <p:ph type="title"/>
          </p:nvPr>
        </p:nvSpPr>
        <p:spPr>
          <a:xfrm>
            <a:off x="673100" y="152400"/>
            <a:ext cx="7375525" cy="827088"/>
          </a:xfrm>
        </p:spPr>
        <p:txBody>
          <a:bodyPr/>
          <a:lstStyle/>
          <a:p>
            <a:r>
              <a:rPr lang="en-US" dirty="0" smtClean="0">
                <a:latin typeface="Arial" panose="020B0604020202020204" pitchFamily="34" charset="0"/>
              </a:rPr>
              <a:t>Net Yield on Insurer Invested Assets, 2007-2014:1H</a:t>
            </a:r>
          </a:p>
        </p:txBody>
      </p:sp>
      <p:sp>
        <p:nvSpPr>
          <p:cNvPr id="13318" name="Rectangle 3"/>
          <p:cNvSpPr>
            <a:spLocks noChangeArrowheads="1"/>
          </p:cNvSpPr>
          <p:nvPr/>
        </p:nvSpPr>
        <p:spPr bwMode="auto">
          <a:xfrm>
            <a:off x="0" y="6384925"/>
            <a:ext cx="3009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a:t>Sources: NAIC, via SNL Financial; I.I.I.</a:t>
            </a:r>
          </a:p>
        </p:txBody>
      </p:sp>
      <p:graphicFrame>
        <p:nvGraphicFramePr>
          <p:cNvPr id="2" name="Object 4"/>
          <p:cNvGraphicFramePr>
            <a:graphicFrameLocks noChangeAspect="1"/>
          </p:cNvGraphicFramePr>
          <p:nvPr>
            <p:extLst/>
          </p:nvPr>
        </p:nvGraphicFramePr>
        <p:xfrm>
          <a:off x="298450" y="1106488"/>
          <a:ext cx="8475663" cy="43465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p:cNvSpPr>
            <a:spLocks noChangeArrowheads="1"/>
          </p:cNvSpPr>
          <p:nvPr/>
        </p:nvSpPr>
        <p:spPr bwMode="blackWhite">
          <a:xfrm>
            <a:off x="304801" y="5562600"/>
            <a:ext cx="8401050"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2200" b="1" dirty="0">
                <a:solidFill>
                  <a:srgbClr val="FFFFFF"/>
                </a:solidFill>
              </a:rPr>
              <a:t>P/C Insurer net </a:t>
            </a:r>
            <a:r>
              <a:rPr lang="en-US" sz="2200" b="1" dirty="0" smtClean="0">
                <a:solidFill>
                  <a:srgbClr val="FFFFFF"/>
                </a:solidFill>
              </a:rPr>
              <a:t>yields</a:t>
            </a:r>
            <a:r>
              <a:rPr lang="en-US" sz="2200" b="1" dirty="0">
                <a:solidFill>
                  <a:srgbClr val="FFFFFF"/>
                </a:solidFill>
              </a:rPr>
              <a:t> </a:t>
            </a:r>
            <a:r>
              <a:rPr lang="en-US" sz="2200" b="1" smtClean="0">
                <a:solidFill>
                  <a:srgbClr val="FFFFFF"/>
                </a:solidFill>
              </a:rPr>
              <a:t>to date dropped by 106 </a:t>
            </a:r>
            <a:r>
              <a:rPr lang="en-US" sz="2200" b="1" dirty="0">
                <a:solidFill>
                  <a:srgbClr val="FFFFFF"/>
                </a:solidFill>
              </a:rPr>
              <a:t>basis </a:t>
            </a:r>
            <a:r>
              <a:rPr lang="en-US" sz="2200" b="1" dirty="0" smtClean="0">
                <a:solidFill>
                  <a:srgbClr val="FFFFFF"/>
                </a:solidFill>
              </a:rPr>
              <a:t>points</a:t>
            </a:r>
            <a:br>
              <a:rPr lang="en-US" sz="2200" b="1" dirty="0" smtClean="0">
                <a:solidFill>
                  <a:srgbClr val="FFFFFF"/>
                </a:solidFill>
              </a:rPr>
            </a:br>
            <a:r>
              <a:rPr lang="en-US" sz="2200" b="1" dirty="0" smtClean="0">
                <a:solidFill>
                  <a:srgbClr val="FFFFFF"/>
                </a:solidFill>
              </a:rPr>
              <a:t>since year-end 2007.</a:t>
            </a:r>
            <a:endParaRPr lang="en-US" sz="2200" b="1" dirty="0">
              <a:solidFill>
                <a:srgbClr val="FFFFFF"/>
              </a:solidFill>
            </a:endParaRPr>
          </a:p>
        </p:txBody>
      </p:sp>
    </p:spTree>
    <p:extLst>
      <p:ext uri="{BB962C8B-B14F-4D97-AF65-F5344CB8AC3E}">
        <p14:creationId xmlns:p14="http://schemas.microsoft.com/office/powerpoint/2010/main" val="3525174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2001–2014:1H</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2014.1H: 98.9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74625" y="2645922"/>
          <a:ext cx="8577263" cy="3614738"/>
        </p:xfrm>
        <a:graphic>
          <a:graphicData uri="http://schemas.openxmlformats.org/presentationml/2006/ole">
            <mc:AlternateContent xmlns:mc="http://schemas.openxmlformats.org/markup-compatibility/2006">
              <mc:Choice xmlns:v="urn:schemas-microsoft-com:vml" Requires="v">
                <p:oleObj spid="_x0000_s210946" name="Chart" r:id="rId5" imgW="8543841" imgH="3619369" progId="MSGraph.Chart.8">
                  <p:embed followColorScheme="full"/>
                </p:oleObj>
              </mc:Choice>
              <mc:Fallback>
                <p:oleObj name="Chart" r:id="rId5" imgW="8543841" imgH="3619369" progId="MSGraph.Chart.8">
                  <p:embed followColorScheme="full"/>
                  <p:pic>
                    <p:nvPicPr>
                      <p:cNvPr id="0" name=""/>
                      <p:cNvPicPr>
                        <a:picLocks noChangeAspect="1" noChangeArrowheads="1"/>
                      </p:cNvPicPr>
                      <p:nvPr/>
                    </p:nvPicPr>
                    <p:blipFill>
                      <a:blip r:embed="rId6"/>
                      <a:srcRect/>
                      <a:stretch>
                        <a:fillRect/>
                      </a:stretch>
                    </p:blipFill>
                    <p:spPr bwMode="gray">
                      <a:xfrm>
                        <a:off x="174625" y="2645922"/>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2997294" y="2746497"/>
            <a:ext cx="1112594" cy="1118559"/>
          </a:xfrm>
          <a:prstGeom prst="wedgeRectCallout">
            <a:avLst>
              <a:gd name="adj1" fmla="val 20338"/>
              <a:gd name="adj2" fmla="val 137046"/>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235386" y="1041815"/>
            <a:ext cx="1672927" cy="1231900"/>
          </a:xfrm>
          <a:prstGeom prst="wedgeRectCallout">
            <a:avLst>
              <a:gd name="adj1" fmla="val -9875"/>
              <a:gd name="adj2" fmla="val 1119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47064" y="1141363"/>
            <a:ext cx="1049872" cy="1228725"/>
          </a:xfrm>
          <a:prstGeom prst="wedgeRectCallout">
            <a:avLst>
              <a:gd name="adj1" fmla="val -16348"/>
              <a:gd name="adj2" fmla="val 227852"/>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1483621" y="2318659"/>
            <a:ext cx="1335057" cy="895350"/>
          </a:xfrm>
          <a:prstGeom prst="wedgeRectCallout">
            <a:avLst>
              <a:gd name="adj1" fmla="val 69981"/>
              <a:gd name="adj2" fmla="val 16342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408433" y="1080378"/>
            <a:ext cx="1116013" cy="1206500"/>
          </a:xfrm>
          <a:prstGeom prst="wedgeRectCallout">
            <a:avLst>
              <a:gd name="adj1" fmla="val -37051"/>
              <a:gd name="adj2" fmla="val 217046"/>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802044" y="2580950"/>
            <a:ext cx="1038225" cy="1119188"/>
          </a:xfrm>
          <a:prstGeom prst="wedgeRectCallout">
            <a:avLst>
              <a:gd name="adj1" fmla="val -29740"/>
              <a:gd name="adj2" fmla="val 81844"/>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6993957" y="1009243"/>
            <a:ext cx="1101725" cy="1654175"/>
          </a:xfrm>
          <a:prstGeom prst="wedgeRectCallout">
            <a:avLst>
              <a:gd name="adj1" fmla="val -69979"/>
              <a:gd name="adj2" fmla="val 11389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463256" y="3235068"/>
            <a:ext cx="1316038" cy="571500"/>
          </a:xfrm>
          <a:prstGeom prst="wedgeRectCallout">
            <a:avLst>
              <a:gd name="adj1" fmla="val -17788"/>
              <a:gd name="adj2" fmla="val 128301"/>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124896" y="2985071"/>
            <a:ext cx="915740" cy="582804"/>
          </a:xfrm>
          <a:prstGeom prst="wedgeRectCallout">
            <a:avLst>
              <a:gd name="adj1" fmla="val -37508"/>
              <a:gd name="adj2" fmla="val 129834"/>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544819" y="3606626"/>
            <a:ext cx="915740" cy="684963"/>
          </a:xfrm>
          <a:prstGeom prst="wedgeRectCallout">
            <a:avLst>
              <a:gd name="adj1" fmla="val -16493"/>
              <a:gd name="adj2" fmla="val 84714"/>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72244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a:solidFill>
                  <a:schemeClr val="bg1"/>
                </a:solidFill>
                <a:cs typeface="Arial" panose="020B0604020202020204" pitchFamily="34" charset="0"/>
              </a:rPr>
              <a:t>12/01/09 - 9pm</a:t>
            </a:r>
          </a:p>
        </p:txBody>
      </p:sp>
      <p:sp>
        <p:nvSpPr>
          <p:cNvPr id="41987"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sz="900">
                <a:solidFill>
                  <a:schemeClr val="bg1"/>
                </a:solidFill>
                <a:cs typeface="Arial" panose="020B0604020202020204" pitchFamily="34" charset="0"/>
              </a:rPr>
              <a:t>eSlide – P6466 – The Financial Crisis and the Future of the P/C</a:t>
            </a:r>
          </a:p>
        </p:txBody>
      </p:sp>
      <p:sp>
        <p:nvSpPr>
          <p:cNvPr id="4198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3C4D191-4850-44B2-B002-048C531FFE0F}" type="slidenum">
              <a:rPr lang="en-US" sz="900">
                <a:cs typeface="Arial" panose="020B0604020202020204" pitchFamily="34" charset="0"/>
              </a:rPr>
              <a:pPr algn="r">
                <a:lnSpc>
                  <a:spcPct val="85000"/>
                </a:lnSpc>
                <a:spcBef>
                  <a:spcPct val="20000"/>
                </a:spcBef>
                <a:buClrTx/>
                <a:buFontTx/>
                <a:buNone/>
              </a:pPr>
              <a:t>50</a:t>
            </a:fld>
            <a:endParaRPr lang="en-US" sz="900">
              <a:cs typeface="Arial" panose="020B0604020202020204" pitchFamily="34" charset="0"/>
            </a:endParaRPr>
          </a:p>
        </p:txBody>
      </p:sp>
      <p:sp>
        <p:nvSpPr>
          <p:cNvPr id="41989" name="Rectangle 7"/>
          <p:cNvSpPr>
            <a:spLocks noGrp="1" noChangeArrowheads="1"/>
          </p:cNvSpPr>
          <p:nvPr>
            <p:ph type="title" idx="4294967295"/>
          </p:nvPr>
        </p:nvSpPr>
        <p:spPr>
          <a:xfrm>
            <a:off x="565150" y="147638"/>
            <a:ext cx="7102475" cy="860425"/>
          </a:xfrm>
        </p:spPr>
        <p:txBody>
          <a:bodyPr/>
          <a:lstStyle/>
          <a:p>
            <a:r>
              <a:rPr lang="en-US" smtClean="0">
                <a:latin typeface="Arial" panose="020B0604020202020204" pitchFamily="34" charset="0"/>
              </a:rPr>
              <a:t>U.S. Treasury 2- and 10-Year Note Yields*: 1990–2014</a:t>
            </a:r>
          </a:p>
        </p:txBody>
      </p:sp>
      <p:sp>
        <p:nvSpPr>
          <p:cNvPr id="41990"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sz="1100" dirty="0">
                <a:cs typeface="Arial" panose="020B0604020202020204" pitchFamily="34" charset="0"/>
              </a:rPr>
              <a:t>*Monthly, constant maturity, nominal rates, through </a:t>
            </a:r>
            <a:r>
              <a:rPr lang="en-US" sz="1100" dirty="0" smtClean="0"/>
              <a:t>August</a:t>
            </a:r>
            <a:r>
              <a:rPr lang="en-US" sz="1100" dirty="0" smtClean="0">
                <a:cs typeface="Arial" panose="020B0604020202020204" pitchFamily="34" charset="0"/>
              </a:rPr>
              <a:t> 2014</a:t>
            </a:r>
            <a:r>
              <a:rPr lang="en-US" sz="1100" dirty="0">
                <a:cs typeface="Arial" panose="020B0604020202020204" pitchFamily="34" charset="0"/>
              </a:rPr>
              <a:t>.</a:t>
            </a:r>
          </a:p>
          <a:p>
            <a:pPr>
              <a:lnSpc>
                <a:spcPct val="85000"/>
              </a:lnSpc>
              <a:spcBef>
                <a:spcPct val="25000"/>
              </a:spcBef>
              <a:buFont typeface="Wingdings" panose="05000000000000000000" pitchFamily="2" charset="2"/>
              <a:buNone/>
            </a:pPr>
            <a:r>
              <a:rPr lang="en-US" sz="1100" dirty="0">
                <a:cs typeface="Arial" panose="020B0604020202020204" pitchFamily="34" charset="0"/>
              </a:rPr>
              <a:t>Sources: Federal Reserve Bank at </a:t>
            </a:r>
            <a:r>
              <a:rPr lang="en-US" sz="1100" dirty="0">
                <a:cs typeface="Arial" panose="020B0604020202020204" pitchFamily="34" charset="0"/>
                <a:hlinkClick r:id="rId4"/>
              </a:rPr>
              <a:t>http://www.federalreserve.gov/releases/h15/data.htm</a:t>
            </a:r>
            <a:r>
              <a:rPr lang="en-US" sz="1100" dirty="0">
                <a:cs typeface="Arial" panose="020B0604020202020204" pitchFamily="34" charset="0"/>
              </a:rPr>
              <a:t>.  </a:t>
            </a:r>
            <a:br>
              <a:rPr lang="en-US" sz="1100" dirty="0">
                <a:cs typeface="Arial" panose="020B0604020202020204" pitchFamily="34" charset="0"/>
              </a:rPr>
            </a:br>
            <a:r>
              <a:rPr lang="en-US" sz="1100" dirty="0">
                <a:cs typeface="Arial" panose="020B0604020202020204" pitchFamily="34" charset="0"/>
              </a:rPr>
              <a:t>National Bureau of Economic Research (recession dates); Insurance Information Institutes.</a:t>
            </a:r>
          </a:p>
        </p:txBody>
      </p:sp>
      <p:graphicFrame>
        <p:nvGraphicFramePr>
          <p:cNvPr id="41991" name="Object 2"/>
          <p:cNvGraphicFramePr>
            <a:graphicFrameLocks noChangeAspect="1"/>
          </p:cNvGraphicFramePr>
          <p:nvPr>
            <p:extLst/>
          </p:nvPr>
        </p:nvGraphicFramePr>
        <p:xfrm>
          <a:off x="228600" y="990600"/>
          <a:ext cx="8667750" cy="4870450"/>
        </p:xfrm>
        <a:graphic>
          <a:graphicData uri="http://schemas.openxmlformats.org/presentationml/2006/ole">
            <mc:AlternateContent xmlns:mc="http://schemas.openxmlformats.org/markup-compatibility/2006">
              <mc:Choice xmlns:v="urn:schemas-microsoft-com:vml" Requires="v">
                <p:oleObj spid="_x0000_s204807" name="Worksheet" r:id="rId6" imgW="8582143" imgH="4876800" progId="Excel.Sheet.8">
                  <p:embed/>
                </p:oleObj>
              </mc:Choice>
              <mc:Fallback>
                <p:oleObj name="Worksheet" r:id="rId6" imgW="8582143" imgH="4876800" progId="Excel.Sheet.8">
                  <p:embed/>
                  <p:pic>
                    <p:nvPicPr>
                      <p:cNvPr id="0" name=""/>
                      <p:cNvPicPr>
                        <a:picLocks noChangeAspect="1" noChangeArrowheads="1"/>
                      </p:cNvPicPr>
                      <p:nvPr/>
                    </p:nvPicPr>
                    <p:blipFill>
                      <a:blip r:embed="rId7"/>
                      <a:srcRect/>
                      <a:stretch>
                        <a:fillRect/>
                      </a:stretch>
                    </p:blipFill>
                    <p:spPr bwMode="auto">
                      <a:xfrm>
                        <a:off x="228600" y="990600"/>
                        <a:ext cx="8667750" cy="4870450"/>
                      </a:xfrm>
                      <a:prstGeom prst="rect">
                        <a:avLst/>
                      </a:prstGeom>
                      <a:noFill/>
                      <a:ln>
                        <a:noFill/>
                      </a:ln>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5657"/>
              <a:gd name="adj2" fmla="val 148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cs typeface="Arial" panose="020B0604020202020204" pitchFamily="34" charset="0"/>
              </a:rPr>
              <a:t>Yields on 10-Year U.S. Treasury Notes have been essentially  below 5% for a full decade. </a:t>
            </a:r>
          </a:p>
        </p:txBody>
      </p:sp>
      <p:sp>
        <p:nvSpPr>
          <p:cNvPr id="4199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cs typeface="Arial" panose="020B0604020202020204" pitchFamily="34" charset="0"/>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7215188" y="1442397"/>
            <a:ext cx="1509712" cy="942975"/>
          </a:xfrm>
          <a:prstGeom prst="wedgeRectCallout">
            <a:avLst>
              <a:gd name="adj1" fmla="val 25834"/>
              <a:gd name="adj2" fmla="val 184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cs typeface="Arial" panose="020B0604020202020204" pitchFamily="34" charset="0"/>
              </a:rPr>
              <a:t>U.S. Treasury 10-year note yields recently “spiked” up</a:t>
            </a:r>
          </a:p>
        </p:txBody>
      </p:sp>
      <p:sp>
        <p:nvSpPr>
          <p:cNvPr id="41995"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bg1"/>
                </a:solidFill>
              </a:rPr>
              <a:t>12/01/09 - 9pm</a:t>
            </a:r>
          </a:p>
        </p:txBody>
      </p:sp>
      <p:sp>
        <p:nvSpPr>
          <p:cNvPr id="41996"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FB8A3C8-44E9-4AF4-9280-A7C7B895AADD}" type="slidenum">
              <a:rPr lang="en-US" sz="900" smtClean="0">
                <a:cs typeface="Arial" panose="020B0604020202020204" pitchFamily="34" charset="0"/>
              </a:rPr>
              <a:pPr>
                <a:lnSpc>
                  <a:spcPct val="85000"/>
                </a:lnSpc>
                <a:spcBef>
                  <a:spcPct val="20000"/>
                </a:spcBef>
                <a:buClrTx/>
                <a:buFontTx/>
                <a:buNone/>
              </a:pPr>
              <a:t>50</a:t>
            </a:fld>
            <a:endParaRPr lang="en-US" sz="900" smtClean="0">
              <a:cs typeface="Arial" panose="020B0604020202020204" pitchFamily="34" charset="0"/>
            </a:endParaRPr>
          </a:p>
        </p:txBody>
      </p:sp>
      <p:sp>
        <p:nvSpPr>
          <p:cNvPr id="14" name="Rectangle 7"/>
          <p:cNvSpPr>
            <a:spLocks noChangeArrowheads="1"/>
          </p:cNvSpPr>
          <p:nvPr/>
        </p:nvSpPr>
        <p:spPr bwMode="grayWhite">
          <a:xfrm>
            <a:off x="8153400" y="3394075"/>
            <a:ext cx="742950" cy="22098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sz="1800">
              <a:cs typeface="Arial" panose="020B0604020202020204" pitchFamily="34" charset="0"/>
            </a:endParaRPr>
          </a:p>
        </p:txBody>
      </p:sp>
    </p:spTree>
    <p:extLst>
      <p:ext uri="{BB962C8B-B14F-4D97-AF65-F5344CB8AC3E}">
        <p14:creationId xmlns:p14="http://schemas.microsoft.com/office/powerpoint/2010/main" val="10977976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dirty="0" smtClean="0">
                <a:latin typeface="Arial" pitchFamily="34" charset="0"/>
              </a:rPr>
              <a:t>Bonds Rated NAIC Quality Category 3-6 as a Percent of Total Bonds, 2003–2013</a:t>
            </a:r>
            <a:endParaRPr lang="en-US" baseline="30000" dirty="0" smtClean="0">
              <a:latin typeface="Arial" pitchFamily="34" charset="0"/>
            </a:endParaRPr>
          </a:p>
        </p:txBody>
      </p:sp>
      <p:graphicFrame>
        <p:nvGraphicFramePr>
          <p:cNvPr id="14338" name="Object 3"/>
          <p:cNvGraphicFramePr>
            <a:graphicFrameLocks/>
          </p:cNvGraphicFramePr>
          <p:nvPr>
            <p:extLst/>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190509"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There are many ways to capture higher yields on bond portfolios.</a:t>
            </a:r>
            <a:br>
              <a:rPr lang="en-US" b="1" dirty="0">
                <a:solidFill>
                  <a:srgbClr val="FFFFFF"/>
                </a:solidFill>
              </a:rPr>
            </a:br>
            <a:r>
              <a:rPr lang="en-US" b="1" dirty="0">
                <a:solidFill>
                  <a:srgbClr val="FFFFFF"/>
                </a:solidFill>
              </a:rPr>
              <a:t>One is to accept greater risk, as measured by NAIC bond ratings.</a:t>
            </a:r>
            <a:br>
              <a:rPr lang="en-US" b="1" dirty="0">
                <a:solidFill>
                  <a:srgbClr val="FFFFFF"/>
                </a:solidFill>
              </a:rPr>
            </a:br>
            <a:r>
              <a:rPr lang="en-US" b="1" dirty="0">
                <a:solidFill>
                  <a:srgbClr val="FFFFFF"/>
                </a:solidFill>
              </a:rPr>
              <a:t>The ratings range from 1 to 6, with the highest quality rated 1.</a:t>
            </a:r>
            <a:br>
              <a:rPr lang="en-US" b="1" dirty="0">
                <a:solidFill>
                  <a:srgbClr val="FFFFFF"/>
                </a:solidFill>
              </a:rPr>
            </a:br>
            <a:r>
              <a:rPr lang="en-US" b="1" dirty="0">
                <a:solidFill>
                  <a:srgbClr val="FFFFFF"/>
                </a:solidFill>
              </a:rPr>
              <a:t>Even </a:t>
            </a:r>
            <a:r>
              <a:rPr lang="en-US" b="1">
                <a:solidFill>
                  <a:srgbClr val="FFFFFF"/>
                </a:solidFill>
              </a:rPr>
              <a:t>in </a:t>
            </a:r>
            <a:r>
              <a:rPr lang="en-US" b="1" smtClean="0">
                <a:solidFill>
                  <a:srgbClr val="FFFFFF"/>
                </a:solidFill>
              </a:rPr>
              <a:t>2012-13, over 95% </a:t>
            </a:r>
            <a:r>
              <a:rPr lang="en-US" b="1" dirty="0">
                <a:solidFill>
                  <a:srgbClr val="FFFFFF"/>
                </a:solidFill>
              </a:rPr>
              <a:t>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2590801" y="1143001"/>
            <a:ext cx="3638550" cy="838200"/>
          </a:xfrm>
          <a:prstGeom prst="wedgeRectCallout">
            <a:avLst>
              <a:gd name="adj1" fmla="val 79097"/>
              <a:gd name="adj2" fmla="val 365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From 2006-07 to year-end </a:t>
            </a:r>
            <a:r>
              <a:rPr lang="en-US" sz="1600" b="1" dirty="0" smtClean="0">
                <a:solidFill>
                  <a:schemeClr val="bg1"/>
                </a:solidFill>
              </a:rPr>
              <a:t>2012, </a:t>
            </a:r>
            <a:r>
              <a:rPr lang="en-US" sz="1600" b="1" dirty="0">
                <a:solidFill>
                  <a:schemeClr val="bg1"/>
                </a:solidFill>
              </a:rPr>
              <a:t>the percentage of lower-quality bonds in P/C industry portfolios </a:t>
            </a:r>
            <a:r>
              <a:rPr lang="en-US" sz="1600" b="1" dirty="0" smtClean="0">
                <a:solidFill>
                  <a:schemeClr val="bg1"/>
                </a:solidFill>
              </a:rPr>
              <a:t>doubled</a:t>
            </a:r>
            <a:endParaRPr lang="en-US" sz="1600" b="1" dirty="0">
              <a:solidFill>
                <a:schemeClr val="bg1"/>
              </a:solidFill>
            </a:endParaRPr>
          </a:p>
        </p:txBody>
      </p:sp>
    </p:spTree>
    <p:extLst>
      <p:ext uri="{BB962C8B-B14F-4D97-AF65-F5344CB8AC3E}">
        <p14:creationId xmlns:p14="http://schemas.microsoft.com/office/powerpoint/2010/main" val="40651114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1994–2014:Q1</a:t>
            </a:r>
            <a:r>
              <a:rPr lang="en-US" baseline="30000" dirty="0" smtClean="0"/>
              <a:t>1</a:t>
            </a:r>
          </a:p>
        </p:txBody>
      </p:sp>
      <p:graphicFrame>
        <p:nvGraphicFramePr>
          <p:cNvPr id="58370" name="Object 3"/>
          <p:cNvGraphicFramePr>
            <a:graphicFrameLocks/>
          </p:cNvGraphicFramePr>
          <p:nvPr>
            <p:extLst/>
          </p:nvPr>
        </p:nvGraphicFramePr>
        <p:xfrm>
          <a:off x="298450" y="1377122"/>
          <a:ext cx="8451850" cy="3836903"/>
        </p:xfrm>
        <a:graphic>
          <a:graphicData uri="http://schemas.openxmlformats.org/presentationml/2006/ole">
            <mc:AlternateContent xmlns:mc="http://schemas.openxmlformats.org/markup-compatibility/2006">
              <mc:Choice xmlns:v="urn:schemas-microsoft-com:vml" Requires="v">
                <p:oleObj spid="_x0000_s189485"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298450" y="1377122"/>
                        <a:ext cx="8451850" cy="3836903"/>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484094" y="5389123"/>
            <a:ext cx="8283295" cy="863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Low </a:t>
            </a:r>
            <a:r>
              <a:rPr lang="en-US" b="1" dirty="0" smtClean="0">
                <a:solidFill>
                  <a:srgbClr val="FFFFFF"/>
                </a:solidFill>
              </a:rPr>
              <a:t>interest </a:t>
            </a:r>
            <a:r>
              <a:rPr lang="en-US" b="1" dirty="0">
                <a:solidFill>
                  <a:srgbClr val="FFFFFF"/>
                </a:solidFill>
              </a:rPr>
              <a:t>r</a:t>
            </a:r>
            <a:r>
              <a:rPr lang="en-US" b="1" dirty="0" smtClean="0">
                <a:solidFill>
                  <a:srgbClr val="FFFFFF"/>
                </a:solidFill>
              </a:rPr>
              <a:t>ates </a:t>
            </a:r>
            <a:r>
              <a:rPr lang="en-US" b="1" dirty="0">
                <a:solidFill>
                  <a:srgbClr val="FFFFFF"/>
                </a:solidFill>
              </a:rPr>
              <a:t>in 2013</a:t>
            </a:r>
            <a:r>
              <a:rPr lang="en-US" b="1" dirty="0" smtClean="0">
                <a:solidFill>
                  <a:srgbClr val="FFFFFF"/>
                </a:solidFill>
              </a:rPr>
              <a:t> caused investment income to keep falling</a:t>
            </a:r>
            <a:br>
              <a:rPr lang="en-US" b="1" dirty="0" smtClean="0">
                <a:solidFill>
                  <a:srgbClr val="FFFFFF"/>
                </a:solidFill>
              </a:rPr>
            </a:br>
            <a:r>
              <a:rPr lang="en-US" b="1" dirty="0" smtClean="0">
                <a:solidFill>
                  <a:srgbClr val="FFFFFF"/>
                </a:solidFill>
              </a:rPr>
              <a:t>but </a:t>
            </a:r>
            <a:r>
              <a:rPr lang="en-US" b="1" dirty="0">
                <a:solidFill>
                  <a:srgbClr val="FFFFFF"/>
                </a:solidFill>
              </a:rPr>
              <a:t>r</a:t>
            </a:r>
            <a:r>
              <a:rPr lang="en-US" b="1" dirty="0" smtClean="0">
                <a:solidFill>
                  <a:srgbClr val="FFFFFF"/>
                </a:solidFill>
              </a:rPr>
              <a:t>ealized </a:t>
            </a:r>
            <a:r>
              <a:rPr lang="en-US" b="1" dirty="0">
                <a:solidFill>
                  <a:srgbClr val="FFFFFF"/>
                </a:solidFill>
              </a:rPr>
              <a:t>i</a:t>
            </a:r>
            <a:r>
              <a:rPr lang="en-US" b="1" dirty="0" smtClean="0">
                <a:solidFill>
                  <a:srgbClr val="FFFFFF"/>
                </a:solidFill>
              </a:rPr>
              <a:t>nvestment </a:t>
            </a:r>
            <a:r>
              <a:rPr lang="en-US" b="1" dirty="0">
                <a:solidFill>
                  <a:srgbClr val="FFFFFF"/>
                </a:solidFill>
              </a:rPr>
              <a:t>g</a:t>
            </a:r>
            <a:r>
              <a:rPr lang="en-US" b="1" dirty="0" smtClean="0">
                <a:solidFill>
                  <a:srgbClr val="FFFFFF"/>
                </a:solidFill>
              </a:rPr>
              <a:t>ains </a:t>
            </a:r>
            <a:r>
              <a:rPr lang="en-US" b="1" dirty="0">
                <a:solidFill>
                  <a:srgbClr val="FFFFFF"/>
                </a:solidFill>
              </a:rPr>
              <a:t>w</a:t>
            </a:r>
            <a:r>
              <a:rPr lang="en-US" b="1" dirty="0" smtClean="0">
                <a:solidFill>
                  <a:srgbClr val="FFFFFF"/>
                </a:solidFill>
              </a:rPr>
              <a:t>ere </a:t>
            </a:r>
            <a:r>
              <a:rPr lang="en-US" b="1" dirty="0">
                <a:solidFill>
                  <a:srgbClr val="FFFFFF"/>
                </a:solidFill>
              </a:rPr>
              <a:t>u</a:t>
            </a:r>
            <a:r>
              <a:rPr lang="en-US" b="1" dirty="0" smtClean="0">
                <a:solidFill>
                  <a:srgbClr val="FFFFFF"/>
                </a:solidFill>
              </a:rPr>
              <a:t>p sharply.</a:t>
            </a:r>
            <a:br>
              <a:rPr lang="en-US" b="1" dirty="0" smtClean="0">
                <a:solidFill>
                  <a:srgbClr val="FFFFFF"/>
                </a:solidFill>
              </a:rPr>
            </a:br>
            <a:r>
              <a:rPr lang="en-US" b="1" dirty="0" smtClean="0">
                <a:solidFill>
                  <a:srgbClr val="FFFFFF"/>
                </a:solidFill>
              </a:rPr>
              <a:t>The </a:t>
            </a:r>
            <a:r>
              <a:rPr lang="en-US" b="1" dirty="0">
                <a:solidFill>
                  <a:srgbClr val="FFFFFF"/>
                </a:solidFill>
              </a:rPr>
              <a:t>f</a:t>
            </a:r>
            <a:r>
              <a:rPr lang="en-US" b="1" dirty="0" smtClean="0">
                <a:solidFill>
                  <a:srgbClr val="FFFFFF"/>
                </a:solidFill>
              </a:rPr>
              <a:t>inancial </a:t>
            </a:r>
            <a:r>
              <a:rPr lang="en-US" b="1" dirty="0">
                <a:solidFill>
                  <a:srgbClr val="FFFFFF"/>
                </a:solidFill>
              </a:rPr>
              <a:t>c</a:t>
            </a:r>
            <a:r>
              <a:rPr lang="en-US" b="1" dirty="0" smtClean="0">
                <a:solidFill>
                  <a:srgbClr val="FFFFFF"/>
                </a:solidFill>
              </a:rPr>
              <a:t>risis </a:t>
            </a:r>
            <a:r>
              <a:rPr lang="en-US" b="1" dirty="0">
                <a:solidFill>
                  <a:srgbClr val="FFFFFF"/>
                </a:solidFill>
              </a:rPr>
              <a:t>c</a:t>
            </a:r>
            <a:r>
              <a:rPr lang="en-US" b="1" dirty="0" smtClean="0">
                <a:solidFill>
                  <a:srgbClr val="FFFFFF"/>
                </a:solidFill>
              </a:rPr>
              <a:t>aused </a:t>
            </a:r>
            <a:r>
              <a:rPr lang="en-US" b="1" dirty="0">
                <a:solidFill>
                  <a:srgbClr val="FFFFFF"/>
                </a:solidFill>
              </a:rPr>
              <a:t>i</a:t>
            </a:r>
            <a:r>
              <a:rPr lang="en-US" b="1" dirty="0" smtClean="0">
                <a:solidFill>
                  <a:srgbClr val="FFFFFF"/>
                </a:solidFill>
              </a:rPr>
              <a:t>nvestment gains </a:t>
            </a:r>
            <a:r>
              <a:rPr lang="en-US" b="1" dirty="0">
                <a:solidFill>
                  <a:srgbClr val="FFFFFF"/>
                </a:solidFill>
              </a:rPr>
              <a:t>to </a:t>
            </a:r>
            <a:r>
              <a:rPr lang="en-US" b="1" dirty="0" smtClean="0">
                <a:solidFill>
                  <a:srgbClr val="FFFFFF"/>
                </a:solidFill>
              </a:rPr>
              <a:t>fall </a:t>
            </a:r>
            <a:r>
              <a:rPr lang="en-US" b="1" dirty="0">
                <a:solidFill>
                  <a:srgbClr val="FFFFFF"/>
                </a:solidFill>
              </a:rPr>
              <a:t>by 50% in </a:t>
            </a:r>
            <a:r>
              <a:rPr lang="en-US" b="1" dirty="0" smtClean="0">
                <a:solidFill>
                  <a:srgbClr val="FFFFFF"/>
                </a:solidFill>
              </a:rPr>
              <a:t>2008.</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211476" y="1171078"/>
            <a:ext cx="124767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8" name="AutoShape 7"/>
          <p:cNvSpPr>
            <a:spLocks noChangeArrowheads="1"/>
          </p:cNvSpPr>
          <p:nvPr/>
        </p:nvSpPr>
        <p:spPr bwMode="blackWhite">
          <a:xfrm>
            <a:off x="3814762" y="3852153"/>
            <a:ext cx="2810735" cy="840870"/>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a:t>
            </a:r>
            <a:r>
              <a:rPr lang="en-US" b="1" dirty="0">
                <a:solidFill>
                  <a:schemeClr val="bg1"/>
                </a:solidFill>
                <a:latin typeface="Arial" pitchFamily="34" charset="0"/>
                <a:cs typeface="+mn-cs"/>
              </a:rPr>
              <a:t>gains </a:t>
            </a:r>
            <a:r>
              <a:rPr lang="en-US" b="1" dirty="0" smtClean="0">
                <a:solidFill>
                  <a:schemeClr val="bg1"/>
                </a:solidFill>
                <a:latin typeface="Arial" pitchFamily="34" charset="0"/>
                <a:cs typeface="+mn-cs"/>
              </a:rPr>
              <a:t>in 2013 were the highest in the post-crisis era</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567982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3600" b="1" i="1">
                <a:solidFill>
                  <a:srgbClr val="225A7A"/>
                </a:solidFill>
              </a:rPr>
              <a:t>Thank you for your time</a:t>
            </a:r>
            <a:br>
              <a:rPr lang="en-US" sz="3600" b="1" i="1">
                <a:solidFill>
                  <a:srgbClr val="225A7A"/>
                </a:solidFill>
              </a:rPr>
            </a:br>
            <a:r>
              <a:rPr lang="en-US" sz="3600" b="1" i="1">
                <a:solidFill>
                  <a:srgbClr val="225A7A"/>
                </a:solidFill>
              </a:rPr>
              <a:t>and your attention!</a:t>
            </a:r>
            <a:r>
              <a:rPr lang="en-US" sz="3600" b="1" i="1">
                <a:solidFill>
                  <a:srgbClr val="00B050"/>
                </a:solidFill>
              </a:rPr>
              <a:t> </a:t>
            </a:r>
            <a:endParaRPr lang="en-US" sz="3600" b="1" i="1">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tabLst>
                <a:tab pos="61722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61722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61722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61722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61722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2800" b="1">
                <a:solidFill>
                  <a:srgbClr val="225A7A"/>
                </a:solidFill>
              </a:rPr>
              <a:t>Insurance Information Institute Online:</a:t>
            </a:r>
          </a:p>
        </p:txBody>
      </p:sp>
      <p:sp>
        <p:nvSpPr>
          <p:cNvPr id="5" name="Date Placeholder 4"/>
          <p:cNvSpPr>
            <a:spLocks noGrp="1"/>
          </p:cNvSpPr>
          <p:nvPr>
            <p:ph type="dt" sz="quarter" idx="10"/>
          </p:nvPr>
        </p:nvSpPr>
        <p:spPr/>
        <p:txBody>
          <a:bodyPr/>
          <a:lstStyle/>
          <a:p>
            <a:pPr>
              <a:defRPr/>
            </a:pPr>
            <a:r>
              <a:rPr lang="en-US"/>
              <a:t>12/01/09 - 9pm</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D8D40ED-B17A-4A43-8C3D-E14F010726FA}" type="slidenum">
              <a:rPr lang="en-US" sz="900" smtClean="0"/>
              <a:pPr>
                <a:lnSpc>
                  <a:spcPct val="85000"/>
                </a:lnSpc>
                <a:spcBef>
                  <a:spcPct val="20000"/>
                </a:spcBef>
                <a:buClrTx/>
                <a:buFontTx/>
                <a:buNone/>
              </a:pPr>
              <a:t>53</a:t>
            </a:fld>
            <a:endParaRPr lang="en-US" sz="9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1991–2014:1H</a:t>
            </a:r>
            <a:endParaRPr lang="en-US" dirty="0" smtClean="0">
              <a:latin typeface="Arial" panose="020B0604020202020204" pitchFamily="34" charset="0"/>
            </a:endParaRPr>
          </a:p>
        </p:txBody>
      </p:sp>
      <p:sp>
        <p:nvSpPr>
          <p:cNvPr id="14339" name="Text Box 5"/>
          <p:cNvSpPr txBox="1">
            <a:spLocks noChangeArrowheads="1"/>
          </p:cNvSpPr>
          <p:nvPr/>
        </p:nvSpPr>
        <p:spPr bwMode="auto">
          <a:xfrm>
            <a:off x="1095375" y="1138238"/>
            <a:ext cx="2374900" cy="203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8.9% ROAS through 2013:Q3, 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11970" name="Chart" r:id="rId5" imgW="8724833" imgH="5057822" progId="MSGraph.Chart.8">
                  <p:embed followColorScheme="full"/>
                </p:oleObj>
              </mc:Choice>
              <mc:Fallback>
                <p:oleObj name="Chart" r:id="rId5" imgW="872483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003300"/>
            <a:ext cx="1679713" cy="661175"/>
          </a:xfrm>
          <a:prstGeom prst="wedgeRectCallout">
            <a:avLst>
              <a:gd name="adj1" fmla="val 48161"/>
              <a:gd name="adj2" fmla="val 138077"/>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vs. 2012</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Tree>
    <p:custDataLst>
      <p:tags r:id="rId2"/>
    </p:custDataLst>
    <p:extLst>
      <p:ext uri="{BB962C8B-B14F-4D97-AF65-F5344CB8AC3E}">
        <p14:creationId xmlns:p14="http://schemas.microsoft.com/office/powerpoint/2010/main" val="212497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12994"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2014:1H*</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2011-13 figures are estimates based on ROAS data.  Note:  Data for 2008-2013 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12641" y="5381352"/>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328266" y="5251668"/>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568851" y="5342792"/>
            <a:ext cx="1600200" cy="381000"/>
          </a:xfrm>
          <a:prstGeom prst="wedgeRectCallout">
            <a:avLst>
              <a:gd name="adj1" fmla="val -81430"/>
              <a:gd name="adj2" fmla="val -4336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64463" y="52599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Tree>
    <p:custDataLst>
      <p:tags r:id="rId2"/>
    </p:custDataLst>
    <p:extLst>
      <p:ext uri="{BB962C8B-B14F-4D97-AF65-F5344CB8AC3E}">
        <p14:creationId xmlns:p14="http://schemas.microsoft.com/office/powerpoint/2010/main" val="31341308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sz="900">
                <a:solidFill>
                  <a:srgbClr val="FFFFFF"/>
                </a:solidFill>
              </a:rPr>
              <a:t>12/01/09 - 9pm</a:t>
            </a:r>
          </a:p>
        </p:txBody>
      </p:sp>
      <p:sp>
        <p:nvSpPr>
          <p:cNvPr id="204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sz="900">
                <a:solidFill>
                  <a:srgbClr val="FFFFFF"/>
                </a:solidFill>
              </a:rPr>
              <a:t>eSlide – P6466 – The Financial Crisis and the Future of the P/C</a:t>
            </a:r>
          </a:p>
        </p:txBody>
      </p:sp>
      <p:sp>
        <p:nvSpPr>
          <p:cNvPr id="204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D668D1C9-06FA-4A3C-BD2A-C33343A2005D}" type="slidenum">
              <a:rPr lang="en-US" sz="900">
                <a:solidFill>
                  <a:srgbClr val="000000"/>
                </a:solidFill>
              </a:rPr>
              <a:pPr algn="r">
                <a:lnSpc>
                  <a:spcPct val="85000"/>
                </a:lnSpc>
                <a:spcBef>
                  <a:spcPct val="20000"/>
                </a:spcBef>
              </a:pPr>
              <a:t>8</a:t>
            </a:fld>
            <a:endParaRPr lang="en-US" sz="900">
              <a:solidFill>
                <a:srgbClr val="000000"/>
              </a:solidFill>
            </a:endParaRPr>
          </a:p>
        </p:txBody>
      </p:sp>
      <p:sp>
        <p:nvSpPr>
          <p:cNvPr id="20485" name="Rectangle 2"/>
          <p:cNvSpPr>
            <a:spLocks noGrp="1" noChangeArrowheads="1"/>
          </p:cNvSpPr>
          <p:nvPr>
            <p:ph type="title" idx="4294967295"/>
          </p:nvPr>
        </p:nvSpPr>
        <p:spPr>
          <a:xfrm>
            <a:off x="577850" y="219075"/>
            <a:ext cx="4311650" cy="860425"/>
          </a:xfrm>
        </p:spPr>
        <p:txBody>
          <a:bodyPr/>
          <a:lstStyle/>
          <a:p>
            <a:r>
              <a:rPr lang="en-US" dirty="0" smtClean="0">
                <a:latin typeface="Arial" panose="020B0604020202020204" pitchFamily="34" charset="0"/>
              </a:rPr>
              <a:t>Policyholder Surplus, </a:t>
            </a:r>
            <a:br>
              <a:rPr lang="en-US" dirty="0" smtClean="0">
                <a:latin typeface="Arial" panose="020B0604020202020204" pitchFamily="34" charset="0"/>
              </a:rPr>
            </a:br>
            <a:r>
              <a:rPr lang="en-US" dirty="0" smtClean="0">
                <a:latin typeface="Arial" panose="020B0604020202020204" pitchFamily="34" charset="0"/>
              </a:rPr>
              <a:t>2006:Q4–2014:1H</a:t>
            </a:r>
          </a:p>
        </p:txBody>
      </p:sp>
      <p:sp>
        <p:nvSpPr>
          <p:cNvPr id="20486" name="Rectangle 4"/>
          <p:cNvSpPr>
            <a:spLocks noChangeArrowheads="1"/>
          </p:cNvSpPr>
          <p:nvPr/>
        </p:nvSpPr>
        <p:spPr bwMode="auto">
          <a:xfrm>
            <a:off x="-171450" y="6584950"/>
            <a:ext cx="2057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sz="1100">
                <a:solidFill>
                  <a:srgbClr val="000000"/>
                </a:solidFill>
              </a:rPr>
              <a:t>Sources: ISO, A.M .Best.</a:t>
            </a:r>
          </a:p>
        </p:txBody>
      </p:sp>
      <p:sp>
        <p:nvSpPr>
          <p:cNvPr id="20487" name="PPTShape_0"/>
          <p:cNvSpPr>
            <a:spLocks noChangeArrowheads="1"/>
          </p:cNvSpPr>
          <p:nvPr/>
        </p:nvSpPr>
        <p:spPr bwMode="black">
          <a:xfrm>
            <a:off x="169863" y="1123950"/>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 Billions)</a:t>
            </a:r>
          </a:p>
        </p:txBody>
      </p:sp>
      <p:graphicFrame>
        <p:nvGraphicFramePr>
          <p:cNvPr id="20488" name="Object 3"/>
          <p:cNvGraphicFramePr>
            <a:graphicFrameLocks/>
          </p:cNvGraphicFramePr>
          <p:nvPr>
            <p:extLst/>
          </p:nvPr>
        </p:nvGraphicFramePr>
        <p:xfrm>
          <a:off x="228600" y="1300163"/>
          <a:ext cx="8736013" cy="3362325"/>
        </p:xfrm>
        <a:graphic>
          <a:graphicData uri="http://schemas.openxmlformats.org/presentationml/2006/ole">
            <mc:AlternateContent xmlns:mc="http://schemas.openxmlformats.org/markup-compatibility/2006">
              <mc:Choice xmlns:v="urn:schemas-microsoft-com:vml" Requires="v">
                <p:oleObj spid="_x0000_s214018" name="Chart" r:id="rId5" imgW="8772576" imgH="3305147" progId="MSGraph.Chart.8">
                  <p:embed followColorScheme="full"/>
                </p:oleObj>
              </mc:Choice>
              <mc:Fallback>
                <p:oleObj name="Chart" r:id="rId5" imgW="8772576" imgH="3305147" progId="MSGraph.Chart.8">
                  <p:embed followColorScheme="full"/>
                  <p:pic>
                    <p:nvPicPr>
                      <p:cNvPr id="0" name=""/>
                      <p:cNvPicPr>
                        <a:picLocks noChangeArrowheads="1"/>
                      </p:cNvPicPr>
                      <p:nvPr/>
                    </p:nvPicPr>
                    <p:blipFill>
                      <a:blip r:embed="rId6"/>
                      <a:srcRect/>
                      <a:stretch>
                        <a:fillRect/>
                      </a:stretch>
                    </p:blipFill>
                    <p:spPr bwMode="auto">
                      <a:xfrm>
                        <a:off x="228600" y="1300163"/>
                        <a:ext cx="8736013"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765283" y="1236663"/>
            <a:ext cx="1695450" cy="568325"/>
          </a:xfrm>
          <a:prstGeom prst="wedgeRectCallout">
            <a:avLst>
              <a:gd name="adj1" fmla="val -47889"/>
              <a:gd name="adj2" fmla="val 1966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600" b="1">
                <a:solidFill>
                  <a:srgbClr val="FFFFFF"/>
                </a:solidFill>
              </a:rPr>
              <a:t>2007:Q3</a:t>
            </a:r>
            <a:br>
              <a:rPr lang="en-US" sz="1600" b="1">
                <a:solidFill>
                  <a:srgbClr val="FFFFFF"/>
                </a:solidFill>
              </a:rPr>
            </a:br>
            <a:r>
              <a:rPr lang="en-US" sz="1600" b="1">
                <a:solidFill>
                  <a:srgbClr val="FFFFFF"/>
                </a:solidFill>
              </a:rPr>
              <a:t>Pre-Crisis Peak</a:t>
            </a:r>
          </a:p>
        </p:txBody>
      </p:sp>
      <p:sp>
        <p:nvSpPr>
          <p:cNvPr id="20490" name="Text Box 5"/>
          <p:cNvSpPr txBox="1">
            <a:spLocks noChangeArrowheads="1"/>
          </p:cNvSpPr>
          <p:nvPr/>
        </p:nvSpPr>
        <p:spPr bwMode="auto">
          <a:xfrm>
            <a:off x="5799138" y="5440363"/>
            <a:ext cx="26606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pPr>
            <a:endParaRPr lang="en-US" sz="1600" b="1" i="1">
              <a:solidFill>
                <a:srgbClr val="FF0000"/>
              </a:solidFill>
            </a:endParaRPr>
          </a:p>
          <a:p>
            <a:pPr>
              <a:lnSpc>
                <a:spcPct val="85000"/>
              </a:lnSpc>
              <a:spcBef>
                <a:spcPct val="25000"/>
              </a:spcBef>
            </a:pPr>
            <a:endParaRPr lang="en-US" sz="1600" b="1">
              <a:solidFill>
                <a:srgbClr val="000000"/>
              </a:solidFill>
            </a:endParaRPr>
          </a:p>
          <a:p>
            <a:pPr>
              <a:lnSpc>
                <a:spcPct val="85000"/>
              </a:lnSpc>
              <a:spcBef>
                <a:spcPct val="25000"/>
              </a:spcBef>
            </a:pPr>
            <a:endParaRPr lang="en-US" sz="1600" b="1" i="1">
              <a:solidFill>
                <a:srgbClr val="339966"/>
              </a:solidFill>
            </a:endParaRPr>
          </a:p>
        </p:txBody>
      </p:sp>
      <p:sp>
        <p:nvSpPr>
          <p:cNvPr id="20492" name="Text Box 18"/>
          <p:cNvSpPr txBox="1">
            <a:spLocks noChangeArrowheads="1"/>
          </p:cNvSpPr>
          <p:nvPr/>
        </p:nvSpPr>
        <p:spPr bwMode="auto">
          <a:xfrm>
            <a:off x="190500" y="5438775"/>
            <a:ext cx="31130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1400">
                <a:solidFill>
                  <a:srgbClr val="000000"/>
                </a:solidFill>
              </a:rPr>
              <a:t>2010:Q1 data includes $22.5B of paid-in capital from a holding company parent for one insurer’s investment in a non-insurance business .</a:t>
            </a:r>
          </a:p>
        </p:txBody>
      </p:sp>
      <p:sp>
        <p:nvSpPr>
          <p:cNvPr id="18" name="AutoShape 7"/>
          <p:cNvSpPr>
            <a:spLocks noChangeArrowheads="1"/>
          </p:cNvSpPr>
          <p:nvPr/>
        </p:nvSpPr>
        <p:spPr bwMode="blackWhite">
          <a:xfrm>
            <a:off x="198438" y="4791075"/>
            <a:ext cx="8686800" cy="65563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NPW,</a:t>
            </a:r>
            <a:br>
              <a:rPr lang="en-US" sz="2000" b="1" dirty="0">
                <a:solidFill>
                  <a:srgbClr val="FFFFFF"/>
                </a:solidFill>
                <a:latin typeface="Arial" charset="0"/>
                <a:cs typeface="Arial" charset="0"/>
              </a:rPr>
            </a:br>
            <a:r>
              <a:rPr lang="en-US" sz="2000" b="1" dirty="0" smtClean="0">
                <a:solidFill>
                  <a:srgbClr val="FFFFFF"/>
                </a:solidFill>
                <a:latin typeface="Arial" charset="0"/>
                <a:cs typeface="Arial" charset="0"/>
              </a:rPr>
              <a:t>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972050" y="1005751"/>
            <a:ext cx="2563812" cy="568325"/>
          </a:xfrm>
          <a:prstGeom prst="wedgeRectCallout">
            <a:avLst>
              <a:gd name="adj1" fmla="val -1810"/>
              <a:gd name="adj2" fmla="val 1991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600" b="1">
                <a:solidFill>
                  <a:srgbClr val="FFFFFF"/>
                </a:solidFill>
              </a:rPr>
              <a:t>Drop due to near-record 2011 CAT losses</a:t>
            </a:r>
          </a:p>
        </p:txBody>
      </p:sp>
      <p:sp>
        <p:nvSpPr>
          <p:cNvPr id="15" name="Rectangle 5"/>
          <p:cNvSpPr>
            <a:spLocks noChangeArrowheads="1"/>
          </p:cNvSpPr>
          <p:nvPr/>
        </p:nvSpPr>
        <p:spPr bwMode="blackWhite">
          <a:xfrm>
            <a:off x="3382963" y="5595938"/>
            <a:ext cx="5449887" cy="930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sz="2000" b="1" dirty="0">
                <a:solidFill>
                  <a:srgbClr val="FFFFFF"/>
                </a:solidFill>
              </a:rPr>
              <a:t>The P/C insurance industry </a:t>
            </a:r>
            <a:r>
              <a:rPr lang="en-US" sz="2000" b="1" dirty="0" smtClean="0">
                <a:solidFill>
                  <a:srgbClr val="FFFFFF"/>
                </a:solidFill>
              </a:rPr>
              <a:t>entered</a:t>
            </a:r>
            <a:br>
              <a:rPr lang="en-US" sz="2000" b="1" dirty="0" smtClean="0">
                <a:solidFill>
                  <a:srgbClr val="FFFFFF"/>
                </a:solidFill>
              </a:rPr>
            </a:br>
            <a:r>
              <a:rPr lang="en-US" sz="2000" b="1" dirty="0" smtClean="0">
                <a:solidFill>
                  <a:srgbClr val="FFFFFF"/>
                </a:solidFill>
              </a:rPr>
              <a:t>the second half of 2014</a:t>
            </a:r>
            <a:r>
              <a:rPr lang="en-US" sz="2000" b="1" dirty="0">
                <a:solidFill>
                  <a:srgbClr val="FFFFFF"/>
                </a:solidFill>
              </a:rPr>
              <a:t/>
            </a:r>
            <a:br>
              <a:rPr lang="en-US" sz="2000" b="1" dirty="0">
                <a:solidFill>
                  <a:srgbClr val="FFFFFF"/>
                </a:solidFill>
              </a:rPr>
            </a:br>
            <a:r>
              <a:rPr lang="en-US" sz="2000" b="1" dirty="0">
                <a:solidFill>
                  <a:srgbClr val="FFFFFF"/>
                </a:solidFill>
              </a:rPr>
              <a:t>in </a:t>
            </a:r>
            <a:r>
              <a:rPr lang="en-US" sz="2000" b="1" dirty="0" smtClean="0">
                <a:solidFill>
                  <a:srgbClr val="FFFFFF"/>
                </a:solidFill>
              </a:rPr>
              <a:t>very </a:t>
            </a:r>
            <a:r>
              <a:rPr lang="en-US" sz="2000" b="1" dirty="0">
                <a:solidFill>
                  <a:srgbClr val="FFFFFF"/>
                </a:solidFill>
              </a:rPr>
              <a:t>strong financial shape.</a:t>
            </a:r>
          </a:p>
        </p:txBody>
      </p:sp>
    </p:spTree>
    <p:custDataLst>
      <p:tags r:id="rId2"/>
    </p:custDataLst>
    <p:extLst>
      <p:ext uri="{BB962C8B-B14F-4D97-AF65-F5344CB8AC3E}">
        <p14:creationId xmlns:p14="http://schemas.microsoft.com/office/powerpoint/2010/main" val="2093414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nodeType="afterGroup">
                            <p:stCondLst>
                              <p:cond delay="5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nodeType="afterGroup">
                            <p:stCondLst>
                              <p:cond delay="17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nodeType="afterGroup">
                            <p:stCondLst>
                              <p:cond delay="2200"/>
                            </p:stCondLst>
                            <p:childTnLst>
                              <p:par>
                                <p:cTn id="17" presetID="23" presetClass="entr" presetSubtype="16"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8" grpId="0" animBg="1"/>
      <p:bldP spid="1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22531"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6E44A2F6-D232-45C2-B8EC-53572035C1BC}" type="slidenum">
              <a:rPr lang="en-US" sz="900">
                <a:solidFill>
                  <a:schemeClr val="bg1"/>
                </a:solidFill>
              </a:rPr>
              <a:pPr algn="r">
                <a:lnSpc>
                  <a:spcPct val="85000"/>
                </a:lnSpc>
                <a:spcBef>
                  <a:spcPct val="20000"/>
                </a:spcBef>
              </a:pPr>
              <a:t>9</a:t>
            </a:fld>
            <a:endParaRPr lang="en-US" sz="900">
              <a:solidFill>
                <a:schemeClr val="bg1"/>
              </a:solidFill>
            </a:endParaRPr>
          </a:p>
        </p:txBody>
      </p:sp>
      <p:sp>
        <p:nvSpPr>
          <p:cNvPr id="2152455" name="Rectangle 7"/>
          <p:cNvSpPr>
            <a:spLocks noChangeArrowheads="1"/>
          </p:cNvSpPr>
          <p:nvPr/>
        </p:nvSpPr>
        <p:spPr bwMode="blackWhite">
          <a:xfrm>
            <a:off x="728663" y="1949450"/>
            <a:ext cx="7686675" cy="210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sz="4000" b="1" dirty="0">
                <a:solidFill>
                  <a:schemeClr val="bg1"/>
                </a:solidFill>
              </a:rPr>
              <a:t>Profitability </a:t>
            </a:r>
            <a:r>
              <a:rPr lang="en-US" sz="4000" b="1" dirty="0" smtClean="0">
                <a:solidFill>
                  <a:schemeClr val="bg1"/>
                </a:solidFill>
              </a:rPr>
              <a:t>in </a:t>
            </a:r>
            <a:r>
              <a:rPr lang="en-US" sz="4000" b="1" dirty="0">
                <a:solidFill>
                  <a:schemeClr val="bg1"/>
                </a:solidFill>
              </a:rPr>
              <a:t>P/C </a:t>
            </a:r>
            <a:r>
              <a:rPr lang="en-US" sz="4000" b="1" dirty="0" smtClean="0">
                <a:solidFill>
                  <a:schemeClr val="bg1"/>
                </a:solidFill>
              </a:rPr>
              <a:t>Markets</a:t>
            </a:r>
            <a:br>
              <a:rPr lang="en-US" sz="4000" b="1" dirty="0" smtClean="0">
                <a:solidFill>
                  <a:schemeClr val="bg1"/>
                </a:solidFill>
              </a:rPr>
            </a:br>
            <a:r>
              <a:rPr lang="en-US" sz="4000" b="1" dirty="0" smtClean="0">
                <a:solidFill>
                  <a:schemeClr val="bg1"/>
                </a:solidFill>
              </a:rPr>
              <a:t>in Alabama</a:t>
            </a:r>
            <a:br>
              <a:rPr lang="en-US" sz="4000" b="1" dirty="0" smtClean="0">
                <a:solidFill>
                  <a:schemeClr val="bg1"/>
                </a:solidFill>
              </a:rPr>
            </a:br>
            <a:r>
              <a:rPr lang="en-US" sz="4000" b="1" dirty="0" smtClean="0">
                <a:solidFill>
                  <a:schemeClr val="bg1"/>
                </a:solidFill>
              </a:rPr>
              <a:t>and Neighboring States</a:t>
            </a:r>
            <a:endParaRPr lang="en-US" sz="4000" b="1" dirty="0">
              <a:solidFill>
                <a:schemeClr val="bg1"/>
              </a:solidFill>
            </a:endParaRPr>
          </a:p>
        </p:txBody>
      </p:sp>
      <p:sp>
        <p:nvSpPr>
          <p:cNvPr id="2152456" name="Rectangle 8"/>
          <p:cNvSpPr>
            <a:spLocks noChangeArrowheads="1"/>
          </p:cNvSpPr>
          <p:nvPr/>
        </p:nvSpPr>
        <p:spPr bwMode="auto">
          <a:xfrm>
            <a:off x="766763" y="4337050"/>
            <a:ext cx="764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4000" b="1">
                <a:solidFill>
                  <a:srgbClr val="225A7A"/>
                </a:solidFill>
              </a:rPr>
              <a:t> Analysis by Line and State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2d55f8cf-7bfc-4fdd-b9bb-64e3912dd51b"/>
  <p:tag name="ARTICULATE_SLIDE_NAV" val="5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149916</TotalTime>
  <Words>3398</Words>
  <Application>Microsoft Office PowerPoint</Application>
  <PresentationFormat>On-screen Show (4:3)</PresentationFormat>
  <Paragraphs>459</Paragraphs>
  <Slides>53</Slides>
  <Notes>49</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3" baseType="lpstr">
      <vt:lpstr>Arial Unicode MS</vt:lpstr>
      <vt:lpstr>Arial</vt:lpstr>
      <vt:lpstr>Calibri</vt:lpstr>
      <vt:lpstr>Symbol</vt:lpstr>
      <vt:lpstr>Times New Roman</vt:lpstr>
      <vt:lpstr>Verdana</vt:lpstr>
      <vt:lpstr>Wingdings</vt:lpstr>
      <vt:lpstr>Default Design</vt:lpstr>
      <vt:lpstr>Chart</vt:lpstr>
      <vt:lpstr>Worksheet</vt:lpstr>
      <vt:lpstr>Overview &amp; Outlook for the P/C Insurance Industry: Behind the Numbers</vt:lpstr>
      <vt:lpstr>PowerPoint Presentation</vt:lpstr>
      <vt:lpstr>P/C Net Premiums Written: % Change, Quarter vs. Year-Prior Quarter</vt:lpstr>
      <vt:lpstr>Underwriting Gain (Loss) All Lines Combined, 1975–2014*</vt:lpstr>
      <vt:lpstr>P/C Insurance Industry  Combined Ratio, 2001–2014:1H</vt:lpstr>
      <vt:lpstr>P/C Industry Net Income After Taxes 1991–2014:1H</vt:lpstr>
      <vt:lpstr>Profitability Peaks &amp; Troughs in the P/C Insurance Industry, 1975 – 2014:1H*</vt:lpstr>
      <vt:lpstr>Policyholder Surplus,  2006:Q4–2014:1H</vt:lpstr>
      <vt:lpstr>PowerPoint Presentation</vt:lpstr>
      <vt:lpstr>Return on Net Worth, All Lines: 2002-2012</vt:lpstr>
      <vt:lpstr>Return on Net Worth, All Lines: 2002-2012</vt:lpstr>
      <vt:lpstr>Return on Net Worth, All Lines: 2003-2012 Average, by State</vt:lpstr>
      <vt:lpstr>RNW PP Auto: Alabama and Neighboring States, 2003-2012, 10-year average</vt:lpstr>
      <vt:lpstr>RNW HO: Alabama and Neighboring States, 2003-2012, 10-year average</vt:lpstr>
      <vt:lpstr>RNW CMP: Alabama and Neighboring States, 2003-2012, 10-year average</vt:lpstr>
      <vt:lpstr>RNW WC: Alabama and Neighboring States, 2003-2012, 10-year average</vt:lpstr>
      <vt:lpstr>The Strength of the Economy Will Influence P/C Insurer Growth Opportunities</vt:lpstr>
      <vt:lpstr>Real Quarterly GDP Growth Since the “Great Recession, and Forecast</vt:lpstr>
      <vt:lpstr>Real Quarterly GDP Growth by State, 2013</vt:lpstr>
      <vt:lpstr>PowerPoint Presentation</vt:lpstr>
      <vt:lpstr>AL Change in Nonfarm Employment: Quarterly, 2009:Q3—2014:Q3*</vt:lpstr>
      <vt:lpstr>Nonfarm Employment, Birmingham vs. Montgomery, Mobile, &amp; Tuscaloosa: Quarterly, 2008:Q1—2014:Q2*</vt:lpstr>
      <vt:lpstr>Full-time vs. Part-time Employment, Quarterly, 2003-2014: WC Implications</vt:lpstr>
      <vt:lpstr>PowerPoint Presentation</vt:lpstr>
      <vt:lpstr>Private Housing Unit Starts, 1990-2015F</vt:lpstr>
      <vt:lpstr>US: Pct. Of Private Housing Unit Starts In Multi-Unit Projects, 1990-2014*</vt:lpstr>
      <vt:lpstr>Rental Vacancy Rates, Quarterly, 1990-2014</vt:lpstr>
      <vt:lpstr>Auto/Light Truck Sales, 1999-2015F</vt:lpstr>
      <vt:lpstr>Auto Loans and other Nonrevolving Credit Outstanding, 1990–2014*</vt:lpstr>
      <vt:lpstr>Something Unusual is Happening: Miles Driven*, 1990–2014</vt:lpstr>
      <vt:lpstr>PowerPoint Presentation</vt:lpstr>
      <vt:lpstr>Index of Total Industrial Production:* A New Peak in July 2014</vt:lpstr>
      <vt:lpstr>Private Sector Business Starts: 1993:Q2 – 2013:Q4* As Strong as Ever?</vt:lpstr>
      <vt:lpstr>Dollar Value* of Manufacturers’ Shipments Monthly, January 1992—June 2014</vt:lpstr>
      <vt:lpstr>Nonfarm Payroll (Wages and Salaries): Quarterly, 2005–2014:Q2</vt:lpstr>
      <vt:lpstr>Commercial &amp; Industrial Loans Outstanding at FDIC-Insured Banks, Quarterly, 2006-2014:Q1</vt:lpstr>
      <vt:lpstr>Percent of Non-current Commercial &amp; Industrial Loans Outstanding at FDIC-Insured Banks, Quarterly, 2006-2014:Q1</vt:lpstr>
      <vt:lpstr>Tornados and Other Natural Catastrophes</vt:lpstr>
      <vt:lpstr>Natural Disasters in the United States Number of Events (Annual Totals 1980 – 2013)</vt:lpstr>
      <vt:lpstr>U.S. Insured Catastrophe Losses</vt:lpstr>
      <vt:lpstr>Combined Ratio Points Associated with Catastrophe Losses: 1960 – 2013*</vt:lpstr>
      <vt:lpstr>States with Most Inflation-Adjusted Insured Catastrophe Losses, 1983–2012</vt:lpstr>
      <vt:lpstr>PowerPoint Presentation</vt:lpstr>
      <vt:lpstr>12 States with Most Growth in Total Value of Insured Coastal Exposure, 2012 vs. 2007</vt:lpstr>
      <vt:lpstr>U.S. Tornado Count, EF-1 and Stronger, (through May each year), 1953-2014</vt:lpstr>
      <vt:lpstr>U.S. Tornado Count, 2005-2013 </vt:lpstr>
      <vt:lpstr>Reports of Severe Weather* in AL through Sept 2, 2014</vt:lpstr>
      <vt:lpstr>Investment Performance:  a Key Driver of Profitability</vt:lpstr>
      <vt:lpstr>Net Yield on Insurer Invested Assets, 2007-2014:1H</vt:lpstr>
      <vt:lpstr>U.S. Treasury 2- and 10-Year Note Yields*: 1990–2014</vt:lpstr>
      <vt:lpstr>Bonds Rated NAIC Quality Category 3-6 as a Percent of Total Bonds, 2003–2013</vt:lpstr>
      <vt:lpstr>Property/Casualty Insurance Industry Investment Gain: 1994–2014:Q11</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Weisbart, Steven</cp:lastModifiedBy>
  <cp:revision>3281</cp:revision>
  <cp:lastPrinted>2014-03-06T19:46:54Z</cp:lastPrinted>
  <dcterms:modified xsi:type="dcterms:W3CDTF">2014-10-06T14:22:18Z</dcterms:modified>
</cp:coreProperties>
</file>