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3"/>
  </p:notesMasterIdLst>
  <p:handoutMasterIdLst>
    <p:handoutMasterId r:id="rId34"/>
  </p:handoutMasterIdLst>
  <p:sldIdLst>
    <p:sldId id="2110" r:id="rId2"/>
    <p:sldId id="2115" r:id="rId3"/>
    <p:sldId id="2122" r:id="rId4"/>
    <p:sldId id="2123" r:id="rId5"/>
    <p:sldId id="2125" r:id="rId6"/>
    <p:sldId id="2124" r:id="rId7"/>
    <p:sldId id="2097" r:id="rId8"/>
    <p:sldId id="2098" r:id="rId9"/>
    <p:sldId id="2100" r:id="rId10"/>
    <p:sldId id="2127" r:id="rId11"/>
    <p:sldId id="2126" r:id="rId12"/>
    <p:sldId id="2114" r:id="rId13"/>
    <p:sldId id="2120" r:id="rId14"/>
    <p:sldId id="2121" r:id="rId15"/>
    <p:sldId id="2105" r:id="rId16"/>
    <p:sldId id="2119" r:id="rId17"/>
    <p:sldId id="2107" r:id="rId18"/>
    <p:sldId id="2108" r:id="rId19"/>
    <p:sldId id="2109" r:id="rId20"/>
    <p:sldId id="2112" r:id="rId21"/>
    <p:sldId id="2091" r:id="rId22"/>
    <p:sldId id="2092" r:id="rId23"/>
    <p:sldId id="2093" r:id="rId24"/>
    <p:sldId id="2111" r:id="rId25"/>
    <p:sldId id="2094" r:id="rId26"/>
    <p:sldId id="2118" r:id="rId27"/>
    <p:sldId id="2116" r:id="rId28"/>
    <p:sldId id="2117" r:id="rId29"/>
    <p:sldId id="2128" r:id="rId30"/>
    <p:sldId id="2129" r:id="rId31"/>
    <p:sldId id="2113" r:id="rId3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49"/>
    <a:srgbClr val="28688C"/>
    <a:srgbClr val="CFE7ED"/>
    <a:srgbClr val="D0DCE2"/>
    <a:srgbClr val="4B9FCD"/>
    <a:srgbClr val="2B7299"/>
    <a:srgbClr val="3333CC"/>
    <a:srgbClr val="E5F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9681" autoAdjust="0"/>
  </p:normalViewPr>
  <p:slideViewPr>
    <p:cSldViewPr snapToGrid="0">
      <p:cViewPr varScale="1">
        <p:scale>
          <a:sx n="84" d="100"/>
          <a:sy n="84" d="100"/>
        </p:scale>
        <p:origin x="1602" y="6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 Chg, Miles Driven</c:v>
                </c:pt>
              </c:strCache>
            </c:strRef>
          </c:tx>
          <c:spPr>
            <a:solidFill>
              <a:schemeClr val="accent1"/>
            </a:solidFill>
            <a:ln>
              <a:solidFill>
                <a:schemeClr val="accent1"/>
              </a:solidFill>
            </a:ln>
          </c:spPr>
          <c:invertIfNegative val="0"/>
          <c:dLbls>
            <c:dLbl>
              <c:idx val="0"/>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FFB-4976-A9B6-7683964B18C0}"/>
                </c:ext>
              </c:extLst>
            </c:dLbl>
            <c:dLbl>
              <c:idx val="4"/>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FFB-4976-A9B6-7683964B18C0}"/>
                </c:ext>
              </c:extLst>
            </c:dLbl>
            <c:spPr>
              <a:noFill/>
              <a:ln>
                <a:noFill/>
              </a:ln>
              <a:effectLst/>
            </c:spPr>
            <c:txPr>
              <a:bodyPr wrap="square" lIns="38100" tIns="19050" rIns="38100" bIns="19050" anchor="ctr">
                <a:spAutoFit/>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formatCode="0">
                  <c:v>2000</c:v>
                </c:pt>
                <c:pt idx="2" formatCode="0">
                  <c:v>2002</c:v>
                </c:pt>
                <c:pt idx="4" formatCode="0">
                  <c:v>2004</c:v>
                </c:pt>
                <c:pt idx="6" formatCode="0">
                  <c:v>2006</c:v>
                </c:pt>
                <c:pt idx="8" formatCode="0">
                  <c:v>2008</c:v>
                </c:pt>
                <c:pt idx="10" formatCode="0">
                  <c:v>2010</c:v>
                </c:pt>
                <c:pt idx="12" formatCode="0">
                  <c:v>2012</c:v>
                </c:pt>
                <c:pt idx="14" formatCode="0">
                  <c:v>2014</c:v>
                </c:pt>
                <c:pt idx="16" formatCode="0">
                  <c:v>2016</c:v>
                </c:pt>
              </c:numCache>
            </c:numRef>
          </c:cat>
          <c:val>
            <c:numRef>
              <c:f>Sheet1!$B$2:$B$18</c:f>
              <c:numCache>
                <c:formatCode>0.0%</c:formatCode>
                <c:ptCount val="17"/>
                <c:pt idx="0">
                  <c:v>2.462686567164174E-2</c:v>
                </c:pt>
                <c:pt idx="1">
                  <c:v>1.8208302986161717E-2</c:v>
                </c:pt>
                <c:pt idx="2">
                  <c:v>2.1459227467811148E-2</c:v>
                </c:pt>
                <c:pt idx="3">
                  <c:v>1.225490196078427E-2</c:v>
                </c:pt>
                <c:pt idx="4">
                  <c:v>2.5250778277412733E-2</c:v>
                </c:pt>
                <c:pt idx="5">
                  <c:v>8.4345479082321706E-3</c:v>
                </c:pt>
                <c:pt idx="6">
                  <c:v>8.3640013382402234E-3</c:v>
                </c:pt>
                <c:pt idx="7">
                  <c:v>5.6403450564035396E-3</c:v>
                </c:pt>
                <c:pt idx="8">
                  <c:v>-1.8145826459914249E-2</c:v>
                </c:pt>
                <c:pt idx="9">
                  <c:v>-6.7204301075268758E-3</c:v>
                </c:pt>
                <c:pt idx="10">
                  <c:v>3.721244925575018E-3</c:v>
                </c:pt>
                <c:pt idx="11">
                  <c:v>-5.3926525109537771E-3</c:v>
                </c:pt>
                <c:pt idx="12">
                  <c:v>6.4384954252796334E-3</c:v>
                </c:pt>
                <c:pt idx="13">
                  <c:v>6.3973063973064015E-3</c:v>
                </c:pt>
                <c:pt idx="14">
                  <c:v>1.271328203412514E-2</c:v>
                </c:pt>
                <c:pt idx="15">
                  <c:v>3.4027089527585153E-2</c:v>
                </c:pt>
                <c:pt idx="16">
                  <c:v>2.9000000000000001E-2</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25"/>
        <c:axId val="664367552"/>
        <c:axId val="664377344"/>
      </c:barChart>
      <c:valAx>
        <c:axId val="664377344"/>
        <c:scaling>
          <c:orientation val="minMax"/>
          <c:max val="4.0000000000000008E-2"/>
          <c:min val="-2.5000000000000005E-2"/>
        </c:scaling>
        <c:delete val="0"/>
        <c:axPos val="r"/>
        <c:numFmt formatCode="0.0%" sourceLinked="1"/>
        <c:majorTickMark val="out"/>
        <c:minorTickMark val="none"/>
        <c:tickLblPos val="low"/>
        <c:spPr>
          <a:ln>
            <a:noFill/>
          </a:ln>
        </c:spPr>
        <c:crossAx val="664367552"/>
        <c:crosses val="max"/>
        <c:crossBetween val="between"/>
      </c:valAx>
      <c:catAx>
        <c:axId val="664367552"/>
        <c:scaling>
          <c:orientation val="minMax"/>
        </c:scaling>
        <c:delete val="0"/>
        <c:axPos val="b"/>
        <c:numFmt formatCode="0" sourceLinked="1"/>
        <c:majorTickMark val="none"/>
        <c:minorTickMark val="none"/>
        <c:tickLblPos val="low"/>
        <c:crossAx val="664377344"/>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196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Sheet1!$B$2:$B$43</c:f>
              <c:numCache>
                <c:formatCode>#,##0</c:formatCode>
                <c:ptCount val="42"/>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pt idx="40">
                  <c:v>3159</c:v>
                </c:pt>
                <c:pt idx="41">
                  <c:v>3179</c:v>
                </c:pt>
              </c:numCache>
            </c:numRef>
          </c:val>
          <c:smooth val="0"/>
          <c:extLst>
            <c:ext xmlns:c16="http://schemas.microsoft.com/office/drawing/2014/chart" uri="{C3380CC4-5D6E-409C-BE32-E72D297353CC}">
              <c16:uniqueId val="{00000000-9920-444E-BFAE-3BE8FB3529B9}"/>
            </c:ext>
          </c:extLst>
        </c:ser>
        <c:dLbls>
          <c:showLegendKey val="0"/>
          <c:showVal val="0"/>
          <c:showCatName val="0"/>
          <c:showSerName val="0"/>
          <c:showPercent val="0"/>
          <c:showBubbleSize val="0"/>
        </c:dLbls>
        <c:marker val="1"/>
        <c:smooth val="0"/>
        <c:axId val="664381152"/>
        <c:axId val="664375168"/>
      </c:lineChart>
      <c:lineChart>
        <c:grouping val="standard"/>
        <c:varyColors val="0"/>
        <c:ser>
          <c:idx val="0"/>
          <c:order val="1"/>
          <c:tx>
            <c:strRef>
              <c:f>Sheet1!$C$1</c:f>
              <c:strCache>
                <c:ptCount val="1"/>
                <c:pt idx="0">
                  <c:v># Employed (right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Sheet1!$C$2:$C$43</c:f>
              <c:numCache>
                <c:formatCode>_(* #,##0.0_);_(* \(#,##0.0\);_(* "-"??_);_(@_)</c:formatCode>
                <c:ptCount val="42"/>
                <c:pt idx="0">
                  <c:v>136.04900000000001</c:v>
                </c:pt>
                <c:pt idx="1">
                  <c:v>136.33699999999999</c:v>
                </c:pt>
                <c:pt idx="2">
                  <c:v>136.88300000000001</c:v>
                </c:pt>
                <c:pt idx="3">
                  <c:v>137.26599999999999</c:v>
                </c:pt>
                <c:pt idx="4">
                  <c:v>137.785</c:v>
                </c:pt>
                <c:pt idx="5">
                  <c:v>138.08500000000001</c:v>
                </c:pt>
                <c:pt idx="6">
                  <c:v>138.11600000000001</c:v>
                </c:pt>
                <c:pt idx="7">
                  <c:v>138.41300000000001</c:v>
                </c:pt>
                <c:pt idx="8">
                  <c:v>138.268</c:v>
                </c:pt>
                <c:pt idx="9">
                  <c:v>137.708</c:v>
                </c:pt>
                <c:pt idx="10">
                  <c:v>136.78100000000001</c:v>
                </c:pt>
                <c:pt idx="11">
                  <c:v>134.84399999999999</c:v>
                </c:pt>
                <c:pt idx="12">
                  <c:v>132.52699999999999</c:v>
                </c:pt>
                <c:pt idx="13">
                  <c:v>131.02000000000001</c:v>
                </c:pt>
                <c:pt idx="14">
                  <c:v>130.26</c:v>
                </c:pt>
                <c:pt idx="15">
                  <c:v>129.774</c:v>
                </c:pt>
                <c:pt idx="16">
                  <c:v>129.89599999999999</c:v>
                </c:pt>
                <c:pt idx="17">
                  <c:v>130.52799999999999</c:v>
                </c:pt>
                <c:pt idx="18">
                  <c:v>130.37200000000001</c:v>
                </c:pt>
                <c:pt idx="19">
                  <c:v>130.84</c:v>
                </c:pt>
                <c:pt idx="20">
                  <c:v>131.29499999999999</c:v>
                </c:pt>
                <c:pt idx="21">
                  <c:v>131.94900000000001</c:v>
                </c:pt>
                <c:pt idx="22">
                  <c:v>132.37200000000001</c:v>
                </c:pt>
                <c:pt idx="23">
                  <c:v>132.92699999999999</c:v>
                </c:pt>
                <c:pt idx="24">
                  <c:v>133.761</c:v>
                </c:pt>
                <c:pt idx="25">
                  <c:v>134.03800000000001</c:v>
                </c:pt>
                <c:pt idx="26">
                  <c:v>134.55199999999999</c:v>
                </c:pt>
                <c:pt idx="27">
                  <c:v>135.07599999999999</c:v>
                </c:pt>
                <c:pt idx="28">
                  <c:v>135.71199999999999</c:v>
                </c:pt>
                <c:pt idx="29">
                  <c:v>136.268</c:v>
                </c:pt>
                <c:pt idx="30">
                  <c:v>136.86199999999999</c:v>
                </c:pt>
                <c:pt idx="31">
                  <c:v>137.387</c:v>
                </c:pt>
                <c:pt idx="32">
                  <c:v>138.01400000000001</c:v>
                </c:pt>
                <c:pt idx="33">
                  <c:v>138.84299999999999</c:v>
                </c:pt>
                <c:pt idx="34">
                  <c:v>139.57900000000001</c:v>
                </c:pt>
                <c:pt idx="35">
                  <c:v>140.40199999999999</c:v>
                </c:pt>
                <c:pt idx="36">
                  <c:v>140.97200000000001</c:v>
                </c:pt>
                <c:pt idx="37">
                  <c:v>141.72399999999999</c:v>
                </c:pt>
                <c:pt idx="38">
                  <c:v>142.30000000000001</c:v>
                </c:pt>
                <c:pt idx="39">
                  <c:v>143.14599999999999</c:v>
                </c:pt>
                <c:pt idx="40">
                  <c:v>143.733</c:v>
                </c:pt>
                <c:pt idx="41">
                  <c:v>144.172</c:v>
                </c:pt>
              </c:numCache>
            </c:numRef>
          </c:val>
          <c:smooth val="0"/>
          <c:extLst>
            <c:ext xmlns:c16="http://schemas.microsoft.com/office/drawing/2014/chart" uri="{C3380CC4-5D6E-409C-BE32-E72D297353CC}">
              <c16:uniqueId val="{00000001-9920-444E-BFAE-3BE8FB3529B9}"/>
            </c:ext>
          </c:extLst>
        </c:ser>
        <c:dLbls>
          <c:showLegendKey val="0"/>
          <c:showVal val="0"/>
          <c:showCatName val="0"/>
          <c:showSerName val="0"/>
          <c:showPercent val="0"/>
          <c:showBubbleSize val="0"/>
        </c:dLbls>
        <c:marker val="1"/>
        <c:smooth val="0"/>
        <c:axId val="664368096"/>
        <c:axId val="664368640"/>
      </c:lineChart>
      <c:catAx>
        <c:axId val="66438115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664375168"/>
        <c:crossesAt val="0"/>
        <c:auto val="0"/>
        <c:lblAlgn val="ctr"/>
        <c:lblOffset val="100"/>
        <c:tickLblSkip val="2"/>
        <c:tickMarkSkip val="1"/>
        <c:noMultiLvlLbl val="0"/>
      </c:catAx>
      <c:valAx>
        <c:axId val="664375168"/>
        <c:scaling>
          <c:orientation val="minMax"/>
        </c:scaling>
        <c:delete val="0"/>
        <c:axPos val="l"/>
        <c:numFmt formatCode="#,##0" sourceLinked="0"/>
        <c:majorTickMark val="out"/>
        <c:minorTickMark val="none"/>
        <c:tickLblPos val="nextTo"/>
        <c:txPr>
          <a:bodyPr rot="0" vert="horz"/>
          <a:lstStyle/>
          <a:p>
            <a:pPr>
              <a:defRPr/>
            </a:pPr>
            <a:endParaRPr lang="en-US"/>
          </a:p>
        </c:txPr>
        <c:crossAx val="664381152"/>
        <c:crosses val="autoZero"/>
        <c:crossBetween val="between"/>
        <c:minorUnit val="1"/>
      </c:valAx>
      <c:catAx>
        <c:axId val="664368096"/>
        <c:scaling>
          <c:orientation val="minMax"/>
        </c:scaling>
        <c:delete val="1"/>
        <c:axPos val="b"/>
        <c:numFmt formatCode="General" sourceLinked="1"/>
        <c:majorTickMark val="out"/>
        <c:minorTickMark val="none"/>
        <c:tickLblPos val="nextTo"/>
        <c:crossAx val="664368640"/>
        <c:crossesAt val="5.5"/>
        <c:auto val="0"/>
        <c:lblAlgn val="ctr"/>
        <c:lblOffset val="100"/>
        <c:noMultiLvlLbl val="0"/>
      </c:catAx>
      <c:valAx>
        <c:axId val="664368640"/>
        <c:scaling>
          <c:orientation val="minMax"/>
        </c:scaling>
        <c:delete val="0"/>
        <c:axPos val="r"/>
        <c:numFmt formatCode="0" sourceLinked="0"/>
        <c:majorTickMark val="out"/>
        <c:minorTickMark val="none"/>
        <c:tickLblPos val="nextTo"/>
        <c:txPr>
          <a:bodyPr rot="0" vert="horz"/>
          <a:lstStyle/>
          <a:p>
            <a:pPr>
              <a:defRPr/>
            </a:pPr>
            <a:endParaRPr lang="en-US"/>
          </a:p>
        </c:txPr>
        <c:crossAx val="664368096"/>
        <c:crosses val="max"/>
        <c:crossBetween val="between"/>
      </c:valAx>
    </c:plotArea>
    <c:legend>
      <c:legendPos val="b"/>
      <c:layout>
        <c:manualLayout>
          <c:xMode val="edge"/>
          <c:yMode val="edge"/>
          <c:x val="0.36798829760311202"/>
          <c:y val="5.5036526829100499E-2"/>
          <c:w val="0.52867401623895505"/>
          <c:h val="9.2479691790098906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40472921283339E-2"/>
          <c:y val="5.9753172179890394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Sheet1!$B$2:$B$43</c:f>
              <c:numCache>
                <c:formatCode>#,##0</c:formatCode>
                <c:ptCount val="42"/>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pt idx="40">
                  <c:v>3159</c:v>
                </c:pt>
                <c:pt idx="41">
                  <c:v>3179</c:v>
                </c:pt>
              </c:numCache>
            </c:numRef>
          </c:val>
          <c:smooth val="0"/>
          <c:extLst>
            <c:ext xmlns:c16="http://schemas.microsoft.com/office/drawing/2014/chart" uri="{C3380CC4-5D6E-409C-BE32-E72D297353CC}">
              <c16:uniqueId val="{00000000-B598-444F-B40F-5560093E5937}"/>
            </c:ext>
          </c:extLst>
        </c:ser>
        <c:dLbls>
          <c:showLegendKey val="0"/>
          <c:showVal val="0"/>
          <c:showCatName val="0"/>
          <c:showSerName val="0"/>
          <c:showPercent val="0"/>
          <c:showBubbleSize val="0"/>
        </c:dLbls>
        <c:marker val="1"/>
        <c:smooth val="0"/>
        <c:axId val="664370816"/>
        <c:axId val="664371360"/>
      </c:lineChart>
      <c:lineChart>
        <c:grouping val="standard"/>
        <c:varyColors val="0"/>
        <c:ser>
          <c:idx val="0"/>
          <c:order val="1"/>
          <c:tx>
            <c:strRef>
              <c:f>Sheet1!$C$1</c:f>
              <c:strCache>
                <c:ptCount val="1"/>
                <c:pt idx="0">
                  <c:v>Collision Claim Frequency (right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Sheet1!$C$2:$C$43</c:f>
              <c:numCache>
                <c:formatCode>General</c:formatCode>
                <c:ptCount val="42"/>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5.56</c:v>
                </c:pt>
                <c:pt idx="29">
                  <c:v>5.59</c:v>
                </c:pt>
                <c:pt idx="30">
                  <c:v>5.62</c:v>
                </c:pt>
                <c:pt idx="31">
                  <c:v>5.66</c:v>
                </c:pt>
                <c:pt idx="32">
                  <c:v>5.79</c:v>
                </c:pt>
                <c:pt idx="33">
                  <c:v>5.85</c:v>
                </c:pt>
                <c:pt idx="34">
                  <c:v>5.88</c:v>
                </c:pt>
                <c:pt idx="35">
                  <c:v>5.91</c:v>
                </c:pt>
                <c:pt idx="36">
                  <c:v>5.89</c:v>
                </c:pt>
                <c:pt idx="37">
                  <c:v>5.92</c:v>
                </c:pt>
                <c:pt idx="38">
                  <c:v>5.94</c:v>
                </c:pt>
                <c:pt idx="39">
                  <c:v>5.96</c:v>
                </c:pt>
                <c:pt idx="40">
                  <c:v>5.95</c:v>
                </c:pt>
              </c:numCache>
            </c:numRef>
          </c:val>
          <c:smooth val="0"/>
          <c:extLst>
            <c:ext xmlns:c16="http://schemas.microsoft.com/office/drawing/2014/chart" uri="{C3380CC4-5D6E-409C-BE32-E72D297353CC}">
              <c16:uniqueId val="{00000001-B598-444F-B40F-5560093E5937}"/>
            </c:ext>
          </c:extLst>
        </c:ser>
        <c:dLbls>
          <c:showLegendKey val="0"/>
          <c:showVal val="0"/>
          <c:showCatName val="0"/>
          <c:showSerName val="0"/>
          <c:showPercent val="0"/>
          <c:showBubbleSize val="0"/>
        </c:dLbls>
        <c:marker val="1"/>
        <c:smooth val="0"/>
        <c:axId val="664372992"/>
        <c:axId val="582631216"/>
      </c:lineChart>
      <c:catAx>
        <c:axId val="664370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664371360"/>
        <c:crossesAt val="0"/>
        <c:auto val="0"/>
        <c:lblAlgn val="ctr"/>
        <c:lblOffset val="100"/>
        <c:tickLblSkip val="2"/>
        <c:tickMarkSkip val="1"/>
        <c:noMultiLvlLbl val="0"/>
      </c:catAx>
      <c:valAx>
        <c:axId val="664371360"/>
        <c:scaling>
          <c:orientation val="minMax"/>
        </c:scaling>
        <c:delete val="0"/>
        <c:axPos val="l"/>
        <c:numFmt formatCode="#,##0" sourceLinked="0"/>
        <c:majorTickMark val="out"/>
        <c:minorTickMark val="none"/>
        <c:tickLblPos val="nextTo"/>
        <c:txPr>
          <a:bodyPr rot="0" vert="horz"/>
          <a:lstStyle/>
          <a:p>
            <a:pPr>
              <a:defRPr/>
            </a:pPr>
            <a:endParaRPr lang="en-US"/>
          </a:p>
        </c:txPr>
        <c:crossAx val="664370816"/>
        <c:crosses val="autoZero"/>
        <c:crossBetween val="between"/>
        <c:minorUnit val="1"/>
      </c:valAx>
      <c:catAx>
        <c:axId val="664372992"/>
        <c:scaling>
          <c:orientation val="minMax"/>
        </c:scaling>
        <c:delete val="1"/>
        <c:axPos val="b"/>
        <c:numFmt formatCode="General" sourceLinked="1"/>
        <c:majorTickMark val="out"/>
        <c:minorTickMark val="none"/>
        <c:tickLblPos val="nextTo"/>
        <c:crossAx val="582631216"/>
        <c:crossesAt val="5.5"/>
        <c:auto val="0"/>
        <c:lblAlgn val="ctr"/>
        <c:lblOffset val="100"/>
        <c:noMultiLvlLbl val="0"/>
      </c:catAx>
      <c:valAx>
        <c:axId val="582631216"/>
        <c:scaling>
          <c:orientation val="minMax"/>
          <c:max val="6"/>
          <c:min val="5.5"/>
        </c:scaling>
        <c:delete val="0"/>
        <c:axPos val="r"/>
        <c:numFmt formatCode="0.0" sourceLinked="0"/>
        <c:majorTickMark val="out"/>
        <c:minorTickMark val="none"/>
        <c:tickLblPos val="nextTo"/>
        <c:txPr>
          <a:bodyPr rot="0" vert="horz"/>
          <a:lstStyle/>
          <a:p>
            <a:pPr>
              <a:defRPr/>
            </a:pPr>
            <a:endParaRPr lang="en-US"/>
          </a:p>
        </c:txPr>
        <c:crossAx val="664372992"/>
        <c:crosses val="max"/>
        <c:crossBetween val="between"/>
        <c:majorUnit val="0.1"/>
      </c:valAx>
    </c:plotArea>
    <c:legend>
      <c:legendPos val="b"/>
      <c:layout>
        <c:manualLayout>
          <c:xMode val="edge"/>
          <c:yMode val="edge"/>
          <c:x val="0.38450670684707999"/>
          <c:y val="3.6834026159047802E-2"/>
          <c:w val="0.45792674414220702"/>
          <c:h val="0.12888469313020401"/>
        </c:manualLayout>
      </c:layout>
      <c:overlay val="0"/>
    </c:legend>
    <c:plotVisOnly val="1"/>
    <c:dispBlanksAs val="gap"/>
    <c:showDLblsOverMax val="0"/>
  </c:chart>
  <c:txPr>
    <a:bodyPr/>
    <a:lstStyle/>
    <a:p>
      <a:pPr>
        <a:defRPr sz="1400">
          <a:latin typeface="Arial "/>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10985133986557E-2"/>
          <c:y val="0.14666666050378763"/>
          <c:w val="0.85334872979214782"/>
          <c:h val="0.68666666666666665"/>
        </c:manualLayout>
      </c:layout>
      <c:lineChart>
        <c:grouping val="standard"/>
        <c:varyColors val="0"/>
        <c:ser>
          <c:idx val="1"/>
          <c:order val="0"/>
          <c:tx>
            <c:strRef>
              <c:f>Sheet1!$B$1</c:f>
              <c:strCache>
                <c:ptCount val="1"/>
                <c:pt idx="0">
                  <c:v>Miles Driven (left axis)</c:v>
                </c:pt>
              </c:strCache>
            </c:strRef>
          </c:tx>
          <c:spPr>
            <a:ln w="36056">
              <a:solidFill>
                <a:schemeClr val="accent1"/>
              </a:solidFill>
              <a:prstDash val="solid"/>
            </a:ln>
          </c:spPr>
          <c:marker>
            <c:symbol val="square"/>
            <c:size val="4"/>
            <c:spPr>
              <a:solidFill>
                <a:schemeClr val="accent1"/>
              </a:solidFill>
              <a:ln>
                <a:solidFill>
                  <a:schemeClr val="accent1"/>
                </a:solidFill>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extLst>
            <c:ext xmlns:c16="http://schemas.microsoft.com/office/drawing/2014/chart" uri="{C3380CC4-5D6E-409C-BE32-E72D297353CC}">
              <c16:uniqueId val="{00000000-8A55-4094-91D4-8EA75E99B972}"/>
            </c:ext>
          </c:extLst>
        </c:ser>
        <c:dLbls>
          <c:showLegendKey val="0"/>
          <c:showVal val="0"/>
          <c:showCatName val="0"/>
          <c:showSerName val="0"/>
          <c:showPercent val="0"/>
          <c:showBubbleSize val="0"/>
        </c:dLbls>
        <c:marker val="1"/>
        <c:smooth val="0"/>
        <c:axId val="-1620709872"/>
        <c:axId val="-1620709328"/>
      </c:lineChart>
      <c:lineChart>
        <c:grouping val="standard"/>
        <c:varyColors val="0"/>
        <c:ser>
          <c:idx val="0"/>
          <c:order val="1"/>
          <c:tx>
            <c:strRef>
              <c:f>Sheet1!$C$1</c:f>
              <c:strCache>
                <c:ptCount val="1"/>
                <c:pt idx="0">
                  <c:v>Collision Claim Frequency (right axis)</c:v>
                </c:pt>
              </c:strCache>
            </c:strRef>
          </c:tx>
          <c:spPr>
            <a:ln w="36056">
              <a:solidFill>
                <a:srgbClr val="FF6600"/>
              </a:solidFill>
              <a:prstDash val="solid"/>
            </a:ln>
          </c:spPr>
          <c:marker>
            <c:symbol val="diamond"/>
            <c:size val="4"/>
            <c:spPr>
              <a:solidFill>
                <a:srgbClr val="FF6600"/>
              </a:solidFill>
              <a:ln>
                <a:solidFill>
                  <a:srgbClr val="FF6600"/>
                </a:solidFill>
                <a:prstDash val="solid"/>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General</c:formatCode>
                <c:ptCount val="40"/>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5.56</c:v>
                </c:pt>
                <c:pt idx="29">
                  <c:v>5.59</c:v>
                </c:pt>
                <c:pt idx="30">
                  <c:v>5.62</c:v>
                </c:pt>
                <c:pt idx="31">
                  <c:v>5.66</c:v>
                </c:pt>
                <c:pt idx="32">
                  <c:v>5.79</c:v>
                </c:pt>
                <c:pt idx="33">
                  <c:v>5.85</c:v>
                </c:pt>
                <c:pt idx="34">
                  <c:v>5.88</c:v>
                </c:pt>
                <c:pt idx="35">
                  <c:v>5.91</c:v>
                </c:pt>
                <c:pt idx="36">
                  <c:v>5.89</c:v>
                </c:pt>
                <c:pt idx="37">
                  <c:v>5.92</c:v>
                </c:pt>
                <c:pt idx="38">
                  <c:v>5.94</c:v>
                </c:pt>
                <c:pt idx="39">
                  <c:v>5.96</c:v>
                </c:pt>
              </c:numCache>
            </c:numRef>
          </c:val>
          <c:smooth val="0"/>
          <c:extLst>
            <c:ext xmlns:c16="http://schemas.microsoft.com/office/drawing/2014/chart" uri="{C3380CC4-5D6E-409C-BE32-E72D297353CC}">
              <c16:uniqueId val="{00000001-8A55-4094-91D4-8EA75E99B972}"/>
            </c:ext>
          </c:extLst>
        </c:ser>
        <c:dLbls>
          <c:showLegendKey val="0"/>
          <c:showVal val="0"/>
          <c:showCatName val="0"/>
          <c:showSerName val="0"/>
          <c:showPercent val="0"/>
          <c:showBubbleSize val="0"/>
        </c:dLbls>
        <c:marker val="1"/>
        <c:smooth val="0"/>
        <c:axId val="-1620711504"/>
        <c:axId val="-1620708240"/>
      </c:lineChart>
      <c:catAx>
        <c:axId val="-1620709872"/>
        <c:scaling>
          <c:orientation val="minMax"/>
        </c:scaling>
        <c:delete val="0"/>
        <c:axPos val="b"/>
        <c:numFmt formatCode="General" sourceLinked="1"/>
        <c:majorTickMark val="cross"/>
        <c:minorTickMark val="none"/>
        <c:tickLblPos val="nextTo"/>
        <c:spPr>
          <a:ln w="3005">
            <a:solidFill>
              <a:schemeClr val="tx1"/>
            </a:solidFill>
            <a:prstDash val="solid"/>
          </a:ln>
        </c:spPr>
        <c:txPr>
          <a:bodyPr rot="-5400000" vert="horz"/>
          <a:lstStyle/>
          <a:p>
            <a:pPr algn="ctr">
              <a:defRPr lang="en-US" sz="1514" b="0"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crossAx val="-1620709328"/>
        <c:crossesAt val="0"/>
        <c:auto val="0"/>
        <c:lblAlgn val="ctr"/>
        <c:lblOffset val="100"/>
        <c:tickLblSkip val="2"/>
        <c:tickMarkSkip val="1"/>
        <c:noMultiLvlLbl val="0"/>
      </c:catAx>
      <c:valAx>
        <c:axId val="-1620709328"/>
        <c:scaling>
          <c:orientation val="minMax"/>
        </c:scaling>
        <c:delete val="0"/>
        <c:axPos val="l"/>
        <c:numFmt formatCode="0" sourceLinked="0"/>
        <c:majorTickMark val="cross"/>
        <c:minorTickMark val="none"/>
        <c:tickLblPos val="nextTo"/>
        <c:spPr>
          <a:ln w="3005">
            <a:solidFill>
              <a:schemeClr val="tx1"/>
            </a:solidFill>
            <a:prstDash val="solid"/>
          </a:ln>
        </c:spPr>
        <c:txPr>
          <a:bodyPr rot="0" vert="horz"/>
          <a:lstStyle/>
          <a:p>
            <a:pPr>
              <a:defRPr sz="1514"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1620709872"/>
        <c:crosses val="autoZero"/>
        <c:crossBetween val="between"/>
        <c:minorUnit val="1"/>
      </c:valAx>
      <c:catAx>
        <c:axId val="-1620711504"/>
        <c:scaling>
          <c:orientation val="minMax"/>
        </c:scaling>
        <c:delete val="1"/>
        <c:axPos val="b"/>
        <c:numFmt formatCode="General" sourceLinked="1"/>
        <c:majorTickMark val="out"/>
        <c:minorTickMark val="none"/>
        <c:tickLblPos val="nextTo"/>
        <c:crossAx val="-1620708240"/>
        <c:crossesAt val="5.5"/>
        <c:auto val="0"/>
        <c:lblAlgn val="ctr"/>
        <c:lblOffset val="100"/>
        <c:noMultiLvlLbl val="0"/>
      </c:catAx>
      <c:valAx>
        <c:axId val="-1620708240"/>
        <c:scaling>
          <c:orientation val="minMax"/>
          <c:max val="6"/>
          <c:min val="5.5"/>
        </c:scaling>
        <c:delete val="0"/>
        <c:axPos val="r"/>
        <c:numFmt formatCode="0.0" sourceLinked="0"/>
        <c:majorTickMark val="cross"/>
        <c:minorTickMark val="none"/>
        <c:tickLblPos val="nextTo"/>
        <c:spPr>
          <a:ln w="3005">
            <a:solidFill>
              <a:schemeClr val="tx1"/>
            </a:solidFill>
            <a:prstDash val="solid"/>
          </a:ln>
        </c:spPr>
        <c:txPr>
          <a:bodyPr rot="0" vert="horz"/>
          <a:lstStyle/>
          <a:p>
            <a:pPr>
              <a:defRPr sz="1560" b="0" i="0" u="none" strike="noStrike" baseline="0">
                <a:solidFill>
                  <a:srgbClr val="FF6600"/>
                </a:solidFill>
                <a:latin typeface="Arial" panose="020B0604020202020204" pitchFamily="34" charset="0"/>
                <a:ea typeface="Calibri"/>
                <a:cs typeface="Arial" panose="020B0604020202020204" pitchFamily="34" charset="0"/>
              </a:defRPr>
            </a:pPr>
            <a:endParaRPr lang="en-US"/>
          </a:p>
        </c:txPr>
        <c:crossAx val="-1620711504"/>
        <c:crosses val="max"/>
        <c:crossBetween val="between"/>
        <c:majorUnit val="0.1"/>
      </c:valAx>
      <c:spPr>
        <a:solidFill>
          <a:srgbClr val="FFFFFF"/>
        </a:solidFill>
        <a:ln w="24038">
          <a:noFill/>
        </a:ln>
      </c:spPr>
    </c:plotArea>
    <c:legend>
      <c:legendPos val="t"/>
      <c:layout>
        <c:manualLayout>
          <c:xMode val="edge"/>
          <c:yMode val="edge"/>
          <c:x val="0.18822170900692842"/>
          <c:y val="6.6666666666666671E-3"/>
          <c:w val="0.64665127020785218"/>
          <c:h val="6.8888888888888888E-2"/>
        </c:manualLayout>
      </c:layout>
      <c:overlay val="0"/>
      <c:spPr>
        <a:solidFill>
          <a:schemeClr val="bg1"/>
        </a:solidFill>
        <a:ln w="3005">
          <a:solidFill>
            <a:schemeClr val="tx1"/>
          </a:solidFill>
          <a:prstDash val="solid"/>
        </a:ln>
      </c:spPr>
      <c:txPr>
        <a:bodyPr/>
        <a:lstStyle/>
        <a:p>
          <a:pPr>
            <a:defRPr sz="1216" b="1"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757"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776E-2"/>
          <c:y val="0.14666666666666667"/>
          <c:w val="0.85334872979214782"/>
          <c:h val="0.68666666666666665"/>
        </c:manualLayout>
      </c:layout>
      <c:lineChart>
        <c:grouping val="standard"/>
        <c:varyColors val="0"/>
        <c:ser>
          <c:idx val="1"/>
          <c:order val="0"/>
          <c:tx>
            <c:strRef>
              <c:f>Sheet1!$B$1</c:f>
              <c:strCache>
                <c:ptCount val="1"/>
                <c:pt idx="0">
                  <c:v>Miles Driven (left axis)</c:v>
                </c:pt>
              </c:strCache>
            </c:strRef>
          </c:tx>
          <c:spPr>
            <a:ln w="36056">
              <a:solidFill>
                <a:schemeClr val="accent1"/>
              </a:solidFill>
              <a:prstDash val="solid"/>
            </a:ln>
          </c:spPr>
          <c:marker>
            <c:symbol val="square"/>
            <c:size val="4"/>
            <c:spPr>
              <a:solidFill>
                <a:schemeClr val="accent1"/>
              </a:solidFill>
              <a:ln>
                <a:solidFill>
                  <a:schemeClr val="accent1"/>
                </a:solidFill>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extLst>
            <c:ext xmlns:c16="http://schemas.microsoft.com/office/drawing/2014/chart" uri="{C3380CC4-5D6E-409C-BE32-E72D297353CC}">
              <c16:uniqueId val="{00000000-3C72-49EE-9621-5FB7F27D5B6F}"/>
            </c:ext>
          </c:extLst>
        </c:ser>
        <c:dLbls>
          <c:showLegendKey val="0"/>
          <c:showVal val="0"/>
          <c:showCatName val="0"/>
          <c:showSerName val="0"/>
          <c:showPercent val="0"/>
          <c:showBubbleSize val="0"/>
        </c:dLbls>
        <c:marker val="1"/>
        <c:smooth val="0"/>
        <c:axId val="-1620706064"/>
        <c:axId val="-1620705520"/>
      </c:lineChart>
      <c:lineChart>
        <c:grouping val="standard"/>
        <c:varyColors val="0"/>
        <c:ser>
          <c:idx val="0"/>
          <c:order val="1"/>
          <c:tx>
            <c:strRef>
              <c:f>Sheet1!$C$1</c:f>
              <c:strCache>
                <c:ptCount val="1"/>
                <c:pt idx="0">
                  <c:v>Gas Prices</c:v>
                </c:pt>
              </c:strCache>
            </c:strRef>
          </c:tx>
          <c:spPr>
            <a:ln w="36056">
              <a:solidFill>
                <a:srgbClr val="FF6600"/>
              </a:solidFill>
              <a:prstDash val="solid"/>
            </a:ln>
          </c:spPr>
          <c:marker>
            <c:symbol val="diamond"/>
            <c:size val="4"/>
            <c:spPr>
              <a:solidFill>
                <a:srgbClr val="FF6600"/>
              </a:solidFill>
              <a:ln>
                <a:solidFill>
                  <a:srgbClr val="FF6600"/>
                </a:solidFill>
                <a:prstDash val="solid"/>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_(* #,##0.00_);_(* \(#,##0.00\);_(* "-"??_);_(@_)</c:formatCode>
                <c:ptCount val="40"/>
                <c:pt idx="0">
                  <c:v>2.297333333333333</c:v>
                </c:pt>
                <c:pt idx="1">
                  <c:v>2.5270000000000001</c:v>
                </c:pt>
                <c:pt idx="2">
                  <c:v>2.9693333333333332</c:v>
                </c:pt>
                <c:pt idx="3">
                  <c:v>2.6326666666666667</c:v>
                </c:pt>
                <c:pt idx="4">
                  <c:v>2.3076666666666665</c:v>
                </c:pt>
                <c:pt idx="5">
                  <c:v>2.6076666666666668</c:v>
                </c:pt>
                <c:pt idx="6">
                  <c:v>3.1</c:v>
                </c:pt>
                <c:pt idx="7">
                  <c:v>2.845333333333333</c:v>
                </c:pt>
                <c:pt idx="8">
                  <c:v>3.097666666666667</c:v>
                </c:pt>
                <c:pt idx="9">
                  <c:v>3.2926666666666669</c:v>
                </c:pt>
                <c:pt idx="10">
                  <c:v>4.011333333333333</c:v>
                </c:pt>
                <c:pt idx="11">
                  <c:v>3.5670000000000002</c:v>
                </c:pt>
                <c:pt idx="12">
                  <c:v>1.931</c:v>
                </c:pt>
                <c:pt idx="13">
                  <c:v>2.0293333333333332</c:v>
                </c:pt>
                <c:pt idx="14">
                  <c:v>2.5263333333333331</c:v>
                </c:pt>
                <c:pt idx="15">
                  <c:v>2.6280000000000001</c:v>
                </c:pt>
                <c:pt idx="16">
                  <c:v>2.7126666666666668</c:v>
                </c:pt>
                <c:pt idx="17">
                  <c:v>2.8076666666666665</c:v>
                </c:pt>
                <c:pt idx="18">
                  <c:v>2.8190000000000004</c:v>
                </c:pt>
                <c:pt idx="19">
                  <c:v>2.7976666666666667</c:v>
                </c:pt>
                <c:pt idx="20">
                  <c:v>3.0363333333333333</c:v>
                </c:pt>
                <c:pt idx="21">
                  <c:v>3.577</c:v>
                </c:pt>
                <c:pt idx="22">
                  <c:v>3.8000000000000003</c:v>
                </c:pt>
                <c:pt idx="23">
                  <c:v>3.6229999999999998</c:v>
                </c:pt>
                <c:pt idx="24">
                  <c:v>3.403</c:v>
                </c:pt>
                <c:pt idx="25">
                  <c:v>3.8350000000000004</c:v>
                </c:pt>
                <c:pt idx="26">
                  <c:v>3.6283333333333339</c:v>
                </c:pt>
                <c:pt idx="27">
                  <c:v>3.8339999999999996</c:v>
                </c:pt>
                <c:pt idx="28">
                  <c:v>3.4309999999999996</c:v>
                </c:pt>
                <c:pt idx="29">
                  <c:v>3.7176666666666667</c:v>
                </c:pt>
                <c:pt idx="30">
                  <c:v>3.6750000000000003</c:v>
                </c:pt>
                <c:pt idx="31">
                  <c:v>3.5563333333333333</c:v>
                </c:pt>
                <c:pt idx="32">
                  <c:v>3.3569999999999998</c:v>
                </c:pt>
                <c:pt idx="33">
                  <c:v>3.5916666666666668</c:v>
                </c:pt>
                <c:pt idx="34">
                  <c:v>3.734666666666667</c:v>
                </c:pt>
                <c:pt idx="35">
                  <c:v>3.4346666666666663</c:v>
                </c:pt>
                <c:pt idx="36">
                  <c:v>2.6123333333333334</c:v>
                </c:pt>
                <c:pt idx="37">
                  <c:v>2.4673333333333329</c:v>
                </c:pt>
                <c:pt idx="38">
                  <c:v>2.8556666666666666</c:v>
                </c:pt>
                <c:pt idx="39">
                  <c:v>2.5250000000000004</c:v>
                </c:pt>
              </c:numCache>
            </c:numRef>
          </c:val>
          <c:smooth val="0"/>
          <c:extLst>
            <c:ext xmlns:c16="http://schemas.microsoft.com/office/drawing/2014/chart" uri="{C3380CC4-5D6E-409C-BE32-E72D297353CC}">
              <c16:uniqueId val="{00000001-3C72-49EE-9621-5FB7F27D5B6F}"/>
            </c:ext>
          </c:extLst>
        </c:ser>
        <c:dLbls>
          <c:showLegendKey val="0"/>
          <c:showVal val="0"/>
          <c:showCatName val="0"/>
          <c:showSerName val="0"/>
          <c:showPercent val="0"/>
          <c:showBubbleSize val="0"/>
        </c:dLbls>
        <c:marker val="1"/>
        <c:smooth val="0"/>
        <c:axId val="-1701269152"/>
        <c:axId val="-1701265888"/>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 Employed</c:v>
                      </c:pt>
                    </c:strCache>
                  </c:strRef>
                </c:tx>
                <c:cat>
                  <c:strRef>
                    <c:extLst>
                      <c:ext uri="{02D57815-91ED-43cb-92C2-25804820EDAC}">
                        <c15:formulaRef>
                          <c15:sqref>Sheet1!$A$2:$A$41</c15:sqref>
                        </c15:formulaRef>
                      </c:ext>
                    </c:extLst>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extLst>
                      <c:ext uri="{02D57815-91ED-43cb-92C2-25804820EDAC}">
                        <c15:formulaRef>
                          <c15:sqref>Sheet1!$D$2:$D$41</c15:sqref>
                        </c15:formulaRef>
                      </c:ext>
                    </c:extLst>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extLst>
                  <c:ext xmlns:c16="http://schemas.microsoft.com/office/drawing/2014/chart" uri="{C3380CC4-5D6E-409C-BE32-E72D297353CC}">
                    <c16:uniqueId val="{00000002-3C72-49EE-9621-5FB7F27D5B6F}"/>
                  </c:ext>
                </c:extLst>
              </c15:ser>
            </c15:filteredLineSeries>
          </c:ext>
        </c:extLst>
      </c:lineChart>
      <c:catAx>
        <c:axId val="-1620706064"/>
        <c:scaling>
          <c:orientation val="minMax"/>
        </c:scaling>
        <c:delete val="0"/>
        <c:axPos val="b"/>
        <c:numFmt formatCode="General" sourceLinked="1"/>
        <c:majorTickMark val="cross"/>
        <c:minorTickMark val="none"/>
        <c:tickLblPos val="nextTo"/>
        <c:spPr>
          <a:ln w="3005">
            <a:solidFill>
              <a:schemeClr val="tx1"/>
            </a:solidFill>
            <a:prstDash val="solid"/>
          </a:ln>
        </c:spPr>
        <c:txPr>
          <a:bodyPr rot="-5400000" vert="horz"/>
          <a:lstStyle/>
          <a:p>
            <a:pPr algn="ctr">
              <a:defRPr lang="en-US" sz="1514" b="0"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crossAx val="-1620705520"/>
        <c:crossesAt val="0"/>
        <c:auto val="0"/>
        <c:lblAlgn val="ctr"/>
        <c:lblOffset val="100"/>
        <c:tickLblSkip val="2"/>
        <c:tickMarkSkip val="1"/>
        <c:noMultiLvlLbl val="0"/>
      </c:catAx>
      <c:valAx>
        <c:axId val="-1620705520"/>
        <c:scaling>
          <c:orientation val="minMax"/>
        </c:scaling>
        <c:delete val="0"/>
        <c:axPos val="l"/>
        <c:numFmt formatCode="0" sourceLinked="0"/>
        <c:majorTickMark val="cross"/>
        <c:minorTickMark val="none"/>
        <c:tickLblPos val="nextTo"/>
        <c:spPr>
          <a:ln w="3005">
            <a:solidFill>
              <a:schemeClr val="tx1"/>
            </a:solidFill>
            <a:prstDash val="solid"/>
          </a:ln>
        </c:spPr>
        <c:txPr>
          <a:bodyPr rot="0" vert="horz"/>
          <a:lstStyle/>
          <a:p>
            <a:pPr>
              <a:defRPr sz="1514"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1620706064"/>
        <c:crosses val="autoZero"/>
        <c:crossBetween val="between"/>
        <c:minorUnit val="1"/>
      </c:valAx>
      <c:catAx>
        <c:axId val="-1701269152"/>
        <c:scaling>
          <c:orientation val="minMax"/>
        </c:scaling>
        <c:delete val="1"/>
        <c:axPos val="b"/>
        <c:numFmt formatCode="General" sourceLinked="1"/>
        <c:majorTickMark val="out"/>
        <c:minorTickMark val="none"/>
        <c:tickLblPos val="nextTo"/>
        <c:crossAx val="-1701265888"/>
        <c:crossesAt val="5.5"/>
        <c:auto val="0"/>
        <c:lblAlgn val="ctr"/>
        <c:lblOffset val="100"/>
        <c:noMultiLvlLbl val="0"/>
      </c:catAx>
      <c:valAx>
        <c:axId val="-1701265888"/>
        <c:scaling>
          <c:orientation val="minMax"/>
          <c:max val="4"/>
          <c:min val="1.5"/>
        </c:scaling>
        <c:delete val="0"/>
        <c:axPos val="r"/>
        <c:numFmt formatCode="&quot;$&quot;#,##0.0" sourceLinked="0"/>
        <c:majorTickMark val="cross"/>
        <c:minorTickMark val="none"/>
        <c:tickLblPos val="nextTo"/>
        <c:spPr>
          <a:ln w="3005">
            <a:solidFill>
              <a:schemeClr val="tx1"/>
            </a:solidFill>
            <a:prstDash val="solid"/>
          </a:ln>
        </c:spPr>
        <c:txPr>
          <a:bodyPr rot="0" vert="horz"/>
          <a:lstStyle/>
          <a:p>
            <a:pPr>
              <a:defRPr sz="1560" b="0" i="0" u="none" strike="noStrike" baseline="0">
                <a:solidFill>
                  <a:srgbClr val="FF6600"/>
                </a:solidFill>
                <a:latin typeface="Arial" panose="020B0604020202020204" pitchFamily="34" charset="0"/>
                <a:ea typeface="Calibri"/>
                <a:cs typeface="Arial" panose="020B0604020202020204" pitchFamily="34" charset="0"/>
              </a:defRPr>
            </a:pPr>
            <a:endParaRPr lang="en-US"/>
          </a:p>
        </c:txPr>
        <c:crossAx val="-1701269152"/>
        <c:crosses val="max"/>
        <c:crossBetween val="between"/>
        <c:majorUnit val="0.5"/>
      </c:valAx>
      <c:spPr>
        <a:solidFill>
          <a:srgbClr val="FFFFFF"/>
        </a:solidFill>
        <a:ln w="24038">
          <a:noFill/>
        </a:ln>
      </c:spPr>
    </c:plotArea>
    <c:legend>
      <c:legendPos val="t"/>
      <c:layout>
        <c:manualLayout>
          <c:xMode val="edge"/>
          <c:yMode val="edge"/>
          <c:x val="0.18822170900692842"/>
          <c:y val="6.6666666666666671E-3"/>
          <c:w val="0.46790807768173581"/>
          <c:h val="5.7084591523606995E-2"/>
        </c:manualLayout>
      </c:layout>
      <c:overlay val="0"/>
      <c:spPr>
        <a:solidFill>
          <a:schemeClr val="bg1"/>
        </a:solidFill>
        <a:ln w="3005">
          <a:solidFill>
            <a:schemeClr val="tx1"/>
          </a:solidFill>
          <a:prstDash val="solid"/>
        </a:ln>
      </c:spPr>
      <c:txPr>
        <a:bodyPr/>
        <a:lstStyle/>
        <a:p>
          <a:pPr>
            <a:defRPr sz="1216" b="1"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757"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dirty="0">
                <a:latin typeface="Arial" panose="020B0604020202020204" pitchFamily="34" charset="0"/>
                <a:cs typeface="Arial" panose="020B0604020202020204" pitchFamily="34" charset="0"/>
              </a:rPr>
              <a:t>Gas price vs. Collision Frequency</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Freq'!$C$4:$C$43</c:f>
              <c:numCache>
                <c:formatCode>_(* #,##0.00_);_(* \(#,##0.00\);_(* "-"??_);_(@_)</c:formatCode>
                <c:ptCount val="40"/>
                <c:pt idx="0">
                  <c:v>2.3846666666666665</c:v>
                </c:pt>
                <c:pt idx="1">
                  <c:v>2.89</c:v>
                </c:pt>
                <c:pt idx="2">
                  <c:v>2.8766666666666665</c:v>
                </c:pt>
                <c:pt idx="3">
                  <c:v>2.3089999999999997</c:v>
                </c:pt>
                <c:pt idx="4">
                  <c:v>2.407</c:v>
                </c:pt>
                <c:pt idx="5">
                  <c:v>3.06</c:v>
                </c:pt>
                <c:pt idx="6">
                  <c:v>2.8980000000000001</c:v>
                </c:pt>
                <c:pt idx="7">
                  <c:v>3.0169999999999999</c:v>
                </c:pt>
                <c:pt idx="8">
                  <c:v>3.1553333333333335</c:v>
                </c:pt>
                <c:pt idx="9">
                  <c:v>3.8089999999999997</c:v>
                </c:pt>
                <c:pt idx="10">
                  <c:v>3.9009999999999998</c:v>
                </c:pt>
                <c:pt idx="11">
                  <c:v>2.355</c:v>
                </c:pt>
                <c:pt idx="12">
                  <c:v>1.9420000000000002</c:v>
                </c:pt>
                <c:pt idx="13">
                  <c:v>2.366333333333333</c:v>
                </c:pt>
                <c:pt idx="14">
                  <c:v>2.6203333333333334</c:v>
                </c:pt>
                <c:pt idx="15">
                  <c:v>2.6579999999999999</c:v>
                </c:pt>
                <c:pt idx="16">
                  <c:v>2.7639999999999998</c:v>
                </c:pt>
                <c:pt idx="17">
                  <c:v>2.8583333333333329</c:v>
                </c:pt>
                <c:pt idx="18">
                  <c:v>2.7739999999999996</c:v>
                </c:pt>
                <c:pt idx="19">
                  <c:v>2.9380000000000002</c:v>
                </c:pt>
                <c:pt idx="20">
                  <c:v>3.3423333333333338</c:v>
                </c:pt>
                <c:pt idx="21">
                  <c:v>3.8489999999999998</c:v>
                </c:pt>
                <c:pt idx="22">
                  <c:v>3.6893333333333334</c:v>
                </c:pt>
                <c:pt idx="23">
                  <c:v>3.4250000000000003</c:v>
                </c:pt>
                <c:pt idx="24">
                  <c:v>3.6623333333333332</c:v>
                </c:pt>
                <c:pt idx="25">
                  <c:v>3.7816666666666667</c:v>
                </c:pt>
                <c:pt idx="26">
                  <c:v>3.7293333333333334</c:v>
                </c:pt>
                <c:pt idx="27">
                  <c:v>3.5713333333333335</c:v>
                </c:pt>
                <c:pt idx="28">
                  <c:v>3.6353333333333335</c:v>
                </c:pt>
                <c:pt idx="29">
                  <c:v>3.6673333333333331</c:v>
                </c:pt>
                <c:pt idx="30">
                  <c:v>3.6366666666666667</c:v>
                </c:pt>
                <c:pt idx="31">
                  <c:v>3.3663333333333334</c:v>
                </c:pt>
                <c:pt idx="32">
                  <c:v>3.4773333333333336</c:v>
                </c:pt>
                <c:pt idx="33">
                  <c:v>3.7503333333333333</c:v>
                </c:pt>
                <c:pt idx="34">
                  <c:v>3.5790000000000002</c:v>
                </c:pt>
                <c:pt idx="35">
                  <c:v>2.9613333333333336</c:v>
                </c:pt>
                <c:pt idx="36">
                  <c:v>2.3516666666666666</c:v>
                </c:pt>
                <c:pt idx="37">
                  <c:v>2.7473333333333336</c:v>
                </c:pt>
                <c:pt idx="38">
                  <c:v>2.6893333333333334</c:v>
                </c:pt>
                <c:pt idx="39">
                  <c:v>2.2636666666666669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5.58</c:v>
                </c:pt>
                <c:pt idx="29">
                  <c:v>5.59</c:v>
                </c:pt>
                <c:pt idx="30">
                  <c:v>5.62</c:v>
                </c:pt>
                <c:pt idx="31">
                  <c:v>5.66</c:v>
                </c:pt>
                <c:pt idx="32">
                  <c:v>5.79</c:v>
                </c:pt>
                <c:pt idx="33">
                  <c:v>5.85</c:v>
                </c:pt>
                <c:pt idx="34">
                  <c:v>5.88</c:v>
                </c:pt>
                <c:pt idx="35">
                  <c:v>5.91</c:v>
                </c:pt>
                <c:pt idx="36">
                  <c:v>5.89</c:v>
                </c:pt>
                <c:pt idx="37">
                  <c:v>5.92</c:v>
                </c:pt>
                <c:pt idx="38">
                  <c:v>5.94</c:v>
                </c:pt>
                <c:pt idx="39">
                  <c:v>5.96</c:v>
                </c:pt>
              </c:numCache>
            </c:numRef>
          </c:yVal>
          <c:smooth val="0"/>
          <c:extLst>
            <c:ext xmlns:c16="http://schemas.microsoft.com/office/drawing/2014/chart" uri="{C3380CC4-5D6E-409C-BE32-E72D297353CC}">
              <c16:uniqueId val="{00000000-757F-4B5C-96A2-75EC7121482E}"/>
            </c:ext>
          </c:extLst>
        </c:ser>
        <c:dLbls>
          <c:showLegendKey val="0"/>
          <c:showVal val="0"/>
          <c:showCatName val="0"/>
          <c:showSerName val="0"/>
          <c:showPercent val="0"/>
          <c:showBubbleSize val="0"/>
        </c:dLbls>
        <c:axId val="-1901224352"/>
        <c:axId val="-1901229248"/>
      </c:scatterChart>
      <c:valAx>
        <c:axId val="-1901224352"/>
        <c:scaling>
          <c:orientation val="minMax"/>
        </c:scaling>
        <c:delete val="0"/>
        <c:axPos val="b"/>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1229248"/>
        <c:crosses val="autoZero"/>
        <c:crossBetween val="midCat"/>
      </c:valAx>
      <c:valAx>
        <c:axId val="-1901229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12243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a:t>Number Employed vs. Collision Frequency</a:t>
            </a:r>
          </a:p>
        </c:rich>
      </c:tx>
      <c:overlay val="0"/>
      <c:spPr>
        <a:noFill/>
        <a:ln>
          <a:noFill/>
        </a:ln>
        <a:effectLst/>
      </c:spPr>
      <c:txPr>
        <a:bodyPr rot="0" spcFirstLastPara="1" vertOverflow="ellipsis" vert="horz" wrap="square" anchor="ctr" anchorCtr="1"/>
        <a:lstStyle/>
        <a:p>
          <a:pPr algn="ctr" rtl="0">
            <a:defRPr lang="en-US"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Freq'!$D$4:$D$43</c:f>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5.58</c:v>
                </c:pt>
                <c:pt idx="29">
                  <c:v>5.59</c:v>
                </c:pt>
                <c:pt idx="30">
                  <c:v>5.62</c:v>
                </c:pt>
                <c:pt idx="31">
                  <c:v>5.66</c:v>
                </c:pt>
                <c:pt idx="32">
                  <c:v>5.79</c:v>
                </c:pt>
                <c:pt idx="33">
                  <c:v>5.85</c:v>
                </c:pt>
                <c:pt idx="34">
                  <c:v>5.88</c:v>
                </c:pt>
                <c:pt idx="35">
                  <c:v>5.91</c:v>
                </c:pt>
                <c:pt idx="36">
                  <c:v>5.89</c:v>
                </c:pt>
                <c:pt idx="37">
                  <c:v>5.92</c:v>
                </c:pt>
                <c:pt idx="38">
                  <c:v>5.94</c:v>
                </c:pt>
                <c:pt idx="39">
                  <c:v>5.96</c:v>
                </c:pt>
              </c:numCache>
            </c:numRef>
          </c:yVal>
          <c:smooth val="0"/>
          <c:extLst>
            <c:ext xmlns:c16="http://schemas.microsoft.com/office/drawing/2014/chart" uri="{C3380CC4-5D6E-409C-BE32-E72D297353CC}">
              <c16:uniqueId val="{00000000-3A26-486C-9843-00CB5D4AA1F7}"/>
            </c:ext>
          </c:extLst>
        </c:ser>
        <c:dLbls>
          <c:showLegendKey val="0"/>
          <c:showVal val="0"/>
          <c:showCatName val="0"/>
          <c:showSerName val="0"/>
          <c:showPercent val="0"/>
          <c:showBubbleSize val="0"/>
        </c:dLbls>
        <c:axId val="-1542684032"/>
        <c:axId val="-1542691104"/>
      </c:scatterChart>
      <c:valAx>
        <c:axId val="-1542684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42691104"/>
        <c:crosses val="autoZero"/>
        <c:crossBetween val="midCat"/>
      </c:valAx>
      <c:valAx>
        <c:axId val="-154269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42684032"/>
        <c:crosses val="autoZero"/>
        <c:crossBetween val="midCat"/>
      </c:valAx>
      <c:spPr>
        <a:noFill/>
        <a:ln>
          <a:noFill/>
        </a:ln>
        <a:effectLst/>
      </c:spPr>
    </c:plotArea>
    <c:plotVisOnly val="1"/>
    <c:dispBlanksAs val="gap"/>
    <c:showDLblsOverMax val="0"/>
  </c:chart>
  <c:spPr>
    <a:noFill/>
    <a:ln>
      <a:noFill/>
    </a:ln>
    <a:effectLst/>
  </c:spPr>
  <c:txPr>
    <a:bodyPr/>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Personal</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0.0%</c:formatCode>
                <c:ptCount val="11"/>
                <c:pt idx="0">
                  <c:v>0.95081548437726693</c:v>
                </c:pt>
                <c:pt idx="1">
                  <c:v>0.95628989149955057</c:v>
                </c:pt>
                <c:pt idx="2">
                  <c:v>0.98317768915716131</c:v>
                </c:pt>
                <c:pt idx="3">
                  <c:v>1.001904683000914</c:v>
                </c:pt>
                <c:pt idx="4">
                  <c:v>1.0131609564977941</c:v>
                </c:pt>
                <c:pt idx="5">
                  <c:v>1.0097309667466032</c:v>
                </c:pt>
                <c:pt idx="6">
                  <c:v>1.0199829159435991</c:v>
                </c:pt>
                <c:pt idx="7">
                  <c:v>1.0205871270180717</c:v>
                </c:pt>
                <c:pt idx="8">
                  <c:v>1.0155260463374252</c:v>
                </c:pt>
                <c:pt idx="9">
                  <c:v>1.02463479563102</c:v>
                </c:pt>
                <c:pt idx="10">
                  <c:v>1.0460207361824092</c:v>
                </c:pt>
              </c:numCache>
            </c:numRef>
          </c:val>
          <c:extLst>
            <c:ext xmlns:c16="http://schemas.microsoft.com/office/drawing/2014/chart" uri="{C3380CC4-5D6E-409C-BE32-E72D297353CC}">
              <c16:uniqueId val="{00000000-E31A-4469-A1B7-49F26EEB5F2C}"/>
            </c:ext>
          </c:extLst>
        </c:ser>
        <c:dLbls>
          <c:showLegendKey val="0"/>
          <c:showVal val="0"/>
          <c:showCatName val="0"/>
          <c:showSerName val="0"/>
          <c:showPercent val="0"/>
          <c:showBubbleSize val="0"/>
        </c:dLbls>
        <c:gapWidth val="100"/>
        <c:axId val="-1620714224"/>
        <c:axId val="-1620713680"/>
      </c:barChart>
      <c:catAx>
        <c:axId val="-16207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713680"/>
        <c:crosses val="autoZero"/>
        <c:auto val="1"/>
        <c:lblAlgn val="ctr"/>
        <c:lblOffset val="100"/>
        <c:noMultiLvlLbl val="0"/>
      </c:catAx>
      <c:valAx>
        <c:axId val="-1620713680"/>
        <c:scaling>
          <c:orientation val="minMax"/>
          <c:max val="1.10000000000000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714224"/>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Personal</c:v>
                </c:pt>
              </c:strCache>
            </c:strRef>
          </c:tx>
          <c:spPr>
            <a:solidFill>
              <a:schemeClr val="accent2"/>
            </a:solidFill>
            <a:ln>
              <a:noFill/>
            </a:ln>
            <a:effectLst/>
          </c:spPr>
          <c:invertIfNegative val="0"/>
          <c:dLbls>
            <c:dLbl>
              <c:idx val="9"/>
              <c:layout>
                <c:manualLayout>
                  <c:x val="6.8535825545171333E-2"/>
                  <c:y val="-8.7942961931599742E-2"/>
                </c:manualLayout>
              </c:layout>
              <c:tx>
                <c:rich>
                  <a:bodyPr rot="0" spcFirstLastPara="1" vertOverflow="clip" horzOverflow="clip" vert="horz" wrap="square" lIns="38100" tIns="19050" rIns="38100" bIns="19050" anchor="ctr" anchorCtr="0">
                    <a:spAutoFit/>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4.2%</a:t>
                    </a:r>
                  </a:p>
                </c:rich>
              </c:tx>
              <c:spPr>
                <a:solidFill>
                  <a:srgbClr val="FFFFFF"/>
                </a:solidFill>
                <a:ln w="9525" cap="flat" cmpd="sng" algn="ctr">
                  <a:solidFill>
                    <a:srgbClr val="000000">
                      <a:lumMod val="25000"/>
                      <a:lumOff val="75000"/>
                    </a:srgbClr>
                  </a:solidFill>
                  <a:prstDash val="solid"/>
                  <a:round/>
                  <a:headEnd type="none" w="med" len="med"/>
                  <a:tailEnd type="none" w="med" len="med"/>
                </a:ln>
                <a:effectLst/>
              </c:spPr>
              <c:txPr>
                <a:bodyPr rot="0" spcFirstLastPara="1" vertOverflow="clip" horzOverflow="clip" vert="horz" wrap="square" lIns="38100" tIns="19050" rIns="38100" bIns="19050" anchor="ctr" anchorCtr="0">
                  <a:spAutoFit/>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665"/>
                        <a:gd name="adj2" fmla="val 277004"/>
                      </a:avLst>
                    </a:prstGeom>
                    <a:noFill/>
                    <a:ln>
                      <a:noFill/>
                    </a:ln>
                  </c15:spPr>
                </c:ext>
                <c:ext xmlns:c16="http://schemas.microsoft.com/office/drawing/2014/chart" uri="{C3380CC4-5D6E-409C-BE32-E72D297353CC}">
                  <c16:uniqueId val="{00000000-1297-406D-80C4-EDE5F8E06AB9}"/>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Sheet1!$A$2:$A$12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Sheet1!$C$2:$C$12</c:f>
              <c:numCache>
                <c:formatCode>0.0%</c:formatCode>
                <c:ptCount val="11"/>
                <c:pt idx="0">
                  <c:v>0.11</c:v>
                </c:pt>
                <c:pt idx="1">
                  <c:v>0.121</c:v>
                </c:pt>
                <c:pt idx="2">
                  <c:v>8.7999999999999995E-2</c:v>
                </c:pt>
                <c:pt idx="3">
                  <c:v>4.4999999999999998E-2</c:v>
                </c:pt>
                <c:pt idx="4">
                  <c:v>4.8000000000000001E-2</c:v>
                </c:pt>
                <c:pt idx="5">
                  <c:v>6.0999999999999999E-2</c:v>
                </c:pt>
                <c:pt idx="6">
                  <c:v>2.5999999999999999E-2</c:v>
                </c:pt>
                <c:pt idx="7">
                  <c:v>3.7999999999999999E-2</c:v>
                </c:pt>
                <c:pt idx="8">
                  <c:v>4.2000000000000003E-2</c:v>
                </c:pt>
                <c:pt idx="9">
                  <c:v>4.2999999999999997E-2</c:v>
                </c:pt>
                <c:pt idx="10">
                  <c:v>4.2000000000000003E-2</c:v>
                </c:pt>
              </c:numCache>
            </c:numRef>
          </c:val>
          <c:extLst>
            <c:ext xmlns:c16="http://schemas.microsoft.com/office/drawing/2014/chart" uri="{C3380CC4-5D6E-409C-BE32-E72D297353CC}">
              <c16:uniqueId val="{00000001-1297-406D-80C4-EDE5F8E06AB9}"/>
            </c:ext>
          </c:extLst>
        </c:ser>
        <c:dLbls>
          <c:showLegendKey val="0"/>
          <c:showVal val="0"/>
          <c:showCatName val="0"/>
          <c:showSerName val="0"/>
          <c:showPercent val="0"/>
          <c:showBubbleSize val="0"/>
        </c:dLbls>
        <c:gapWidth val="50"/>
        <c:overlap val="-27"/>
        <c:axId val="-1620718576"/>
        <c:axId val="-1620718032"/>
      </c:barChart>
      <c:lineChart>
        <c:grouping val="standard"/>
        <c:varyColors val="0"/>
        <c:ser>
          <c:idx val="2"/>
          <c:order val="1"/>
          <c:tx>
            <c:strRef>
              <c:f>Sheet1!$D$1</c:f>
              <c:strCache>
                <c:ptCount val="1"/>
                <c:pt idx="0">
                  <c:v>Fortune 500</c:v>
                </c:pt>
              </c:strCache>
            </c:strRef>
          </c:tx>
          <c:spPr>
            <a:ln w="28575" cap="rnd">
              <a:solidFill>
                <a:schemeClr val="tx2"/>
              </a:solidFill>
              <a:round/>
            </a:ln>
            <a:effectLst/>
          </c:spPr>
          <c:marker>
            <c:symbol val="none"/>
          </c:marker>
          <c:dLbls>
            <c:dLbl>
              <c:idx val="9"/>
              <c:layout>
                <c:manualLayout>
                  <c:x val="3.8940809968847349E-2"/>
                  <c:y val="-2.3167667786589297E-2"/>
                </c:manualLayout>
              </c:layout>
              <c:tx>
                <c:rich>
                  <a:bodyPr/>
                  <a:lstStyle/>
                  <a:p>
                    <a:r>
                      <a:rPr lang="en-US" dirty="0"/>
                      <a:t>13.3%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97-406D-80C4-EDE5F8E06AB9}"/>
                </c:ext>
              </c:extLst>
            </c:dLbl>
            <c:spPr>
              <a:noFill/>
              <a:ln>
                <a:noFill/>
              </a:ln>
              <a:effectLst/>
            </c:spPr>
            <c:txPr>
              <a:bodyPr rot="0" spcFirstLastPara="1" vertOverflow="ellipsis" vert="horz" wrap="square" lIns="38100" tIns="19050" rIns="38100" bIns="19050" anchor="ctr" anchorCtr="1">
                <a:spAutoFit/>
              </a:bodyPr>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Sheet1!$D$2:$D$12</c:f>
              <c:numCache>
                <c:formatCode>0.0%</c:formatCode>
                <c:ptCount val="11"/>
                <c:pt idx="0">
                  <c:v>0.14899999999999999</c:v>
                </c:pt>
                <c:pt idx="1">
                  <c:v>0.154</c:v>
                </c:pt>
                <c:pt idx="2">
                  <c:v>0.152</c:v>
                </c:pt>
                <c:pt idx="3">
                  <c:v>0.13100000000000001</c:v>
                </c:pt>
                <c:pt idx="4">
                  <c:v>0.105</c:v>
                </c:pt>
                <c:pt idx="5">
                  <c:v>0.127</c:v>
                </c:pt>
                <c:pt idx="6">
                  <c:v>0.14499999999999999</c:v>
                </c:pt>
                <c:pt idx="7">
                  <c:v>0.15</c:v>
                </c:pt>
                <c:pt idx="8">
                  <c:v>0.13700000000000001</c:v>
                </c:pt>
                <c:pt idx="9">
                  <c:v>0.14199999999999999</c:v>
                </c:pt>
                <c:pt idx="10">
                  <c:v>0.13300000000000001</c:v>
                </c:pt>
              </c:numCache>
            </c:numRef>
          </c:val>
          <c:smooth val="0"/>
          <c:extLst>
            <c:ext xmlns:c16="http://schemas.microsoft.com/office/drawing/2014/chart" uri="{C3380CC4-5D6E-409C-BE32-E72D297353CC}">
              <c16:uniqueId val="{00000003-1297-406D-80C4-EDE5F8E06AB9}"/>
            </c:ext>
          </c:extLst>
        </c:ser>
        <c:dLbls>
          <c:showLegendKey val="0"/>
          <c:showVal val="0"/>
          <c:showCatName val="0"/>
          <c:showSerName val="0"/>
          <c:showPercent val="0"/>
          <c:showBubbleSize val="0"/>
        </c:dLbls>
        <c:marker val="1"/>
        <c:smooth val="0"/>
        <c:axId val="-1620718576"/>
        <c:axId val="-1620718032"/>
      </c:lineChart>
      <c:catAx>
        <c:axId val="-162071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718032"/>
        <c:crosses val="autoZero"/>
        <c:auto val="1"/>
        <c:lblAlgn val="ctr"/>
        <c:lblOffset val="100"/>
        <c:noMultiLvlLbl val="0"/>
      </c:catAx>
      <c:valAx>
        <c:axId val="-1620718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718576"/>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0.02516</cdr:x>
      <cdr:y>0.11558</cdr:y>
    </cdr:from>
    <cdr:to>
      <cdr:x>0.31845</cdr:x>
      <cdr:y>0.17923</cdr:y>
    </cdr:to>
    <cdr:sp macro="" textlink="">
      <cdr:nvSpPr>
        <cdr:cNvPr id="2" name="Rectangle 1"/>
        <cdr:cNvSpPr>
          <a:spLocks xmlns:a="http://schemas.openxmlformats.org/drawingml/2006/main" noChangeArrowheads="1"/>
        </cdr:cNvSpPr>
      </cdr:nvSpPr>
      <cdr:spPr bwMode="black">
        <a:xfrm xmlns:a="http://schemas.openxmlformats.org/drawingml/2006/main">
          <a:off x="101600" y="447040"/>
          <a:ext cx="1184479" cy="24622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cdr:spPr>
      <cdr:txBody>
        <a:bodyPr xmlns:a="http://schemas.openxmlformats.org/drawingml/2006/main" wrap="square" lIns="0" tIns="0" rIns="0" bIns="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pPr>
            <a:spcBef>
              <a:spcPct val="20000"/>
            </a:spcBef>
            <a:buClrTx/>
            <a:buNone/>
          </a:pPr>
          <a:r>
            <a:rPr lang="en-US" altLang="en-US" sz="1600" b="1" dirty="0">
              <a:solidFill>
                <a:srgbClr val="225A7A"/>
              </a:solidFill>
            </a:rPr>
            <a:t>Freq.</a:t>
          </a:r>
        </a:p>
      </cdr:txBody>
    </cdr:sp>
  </cdr:relSizeAnchor>
</c:userShapes>
</file>

<file path=ppt/drawings/drawing2.xml><?xml version="1.0" encoding="utf-8"?>
<c:userShapes xmlns:c="http://schemas.openxmlformats.org/drawingml/2006/chart">
  <cdr:relSizeAnchor xmlns:cdr="http://schemas.openxmlformats.org/drawingml/2006/chartDrawing">
    <cdr:from>
      <cdr:x>0.01761</cdr:x>
      <cdr:y>0.12608</cdr:y>
    </cdr:from>
    <cdr:to>
      <cdr:x>0.3109</cdr:x>
      <cdr:y>0.18178</cdr:y>
    </cdr:to>
    <cdr:sp macro="" textlink="">
      <cdr:nvSpPr>
        <cdr:cNvPr id="2" name="Rectangle 1"/>
        <cdr:cNvSpPr>
          <a:spLocks xmlns:a="http://schemas.openxmlformats.org/drawingml/2006/main" noChangeArrowheads="1"/>
        </cdr:cNvSpPr>
      </cdr:nvSpPr>
      <cdr:spPr bwMode="black">
        <a:xfrm xmlns:a="http://schemas.openxmlformats.org/drawingml/2006/main">
          <a:off x="71120" y="487680"/>
          <a:ext cx="1184479"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cdr:spPr>
      <cdr:txBody>
        <a:bodyPr xmlns:a="http://schemas.openxmlformats.org/drawingml/2006/main" wrap="square" lIns="0" tIns="0" rIns="0" bIns="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ct val="20000"/>
            </a:spcBef>
            <a:buClrTx/>
            <a:buNone/>
          </a:pPr>
          <a:r>
            <a:rPr lang="en-US" altLang="en-US" sz="1400" b="1" dirty="0">
              <a:solidFill>
                <a:srgbClr val="225A7A"/>
              </a:solidFill>
              <a:latin typeface="Arial" panose="020B0604020202020204" pitchFamily="34" charset="0"/>
              <a:cs typeface="Arial" panose="020B0604020202020204" pitchFamily="34" charset="0"/>
            </a:rPr>
            <a:t>Freq.</a:t>
          </a:r>
        </a:p>
      </cdr:txBody>
    </cdr:sp>
  </cdr:relSizeAnchor>
</c:userShapes>
</file>

<file path=ppt/drawings/drawing3.xml><?xml version="1.0" encoding="utf-8"?>
<c:userShapes xmlns:c="http://schemas.openxmlformats.org/drawingml/2006/chart">
  <cdr:relSizeAnchor xmlns:cdr="http://schemas.openxmlformats.org/drawingml/2006/chartDrawing">
    <cdr:from>
      <cdr:x>0.42311</cdr:x>
      <cdr:y>0</cdr:y>
    </cdr:from>
    <cdr:to>
      <cdr:x>0.80362</cdr:x>
      <cdr:y>0.25912</cdr:y>
    </cdr:to>
    <cdr:sp macro="" textlink="">
      <cdr:nvSpPr>
        <cdr:cNvPr id="2" name="AutoShape 26"/>
        <cdr:cNvSpPr>
          <a:spLocks xmlns:a="http://schemas.openxmlformats.org/drawingml/2006/main" noChangeArrowheads="1"/>
        </cdr:cNvSpPr>
      </cdr:nvSpPr>
      <cdr:spPr bwMode="blackWhite">
        <a:xfrm xmlns:a="http://schemas.openxmlformats.org/drawingml/2006/main">
          <a:off x="3449823" y="0"/>
          <a:ext cx="3102428" cy="1062717"/>
        </a:xfrm>
        <a:prstGeom xmlns:a="http://schemas.openxmlformats.org/drawingml/2006/main" prst="wedgeRectCallout">
          <a:avLst>
            <a:gd name="adj1" fmla="val 81122"/>
            <a:gd name="adj2" fmla="val 30864"/>
          </a:avLst>
        </a:prstGeom>
        <a:gradFill xmlns:a="http://schemas.openxmlformats.org/drawingml/2006/main" rotWithShape="1">
          <a:gsLst>
            <a:gs pos="0">
              <a:schemeClr val="accent1"/>
            </a:gs>
            <a:gs pos="100000">
              <a:schemeClr val="accent1">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The increase in frequency and severity of claims is driving up insurer payouts relative to premiums</a:t>
          </a:r>
        </a:p>
      </cdr:txBody>
    </cdr:sp>
  </cdr:relSizeAnchor>
</c:userShapes>
</file>

<file path=ppt/drawings/drawing4.xml><?xml version="1.0" encoding="utf-8"?>
<c:userShapes xmlns:c="http://schemas.openxmlformats.org/drawingml/2006/chart">
  <cdr:relSizeAnchor xmlns:cdr="http://schemas.openxmlformats.org/drawingml/2006/chartDrawing">
    <cdr:from>
      <cdr:x>0.5455</cdr:x>
      <cdr:y>0.2671</cdr:y>
    </cdr:from>
    <cdr:to>
      <cdr:x>0.82184</cdr:x>
      <cdr:y>0.50943</cdr:y>
    </cdr:to>
    <cdr:sp macro="" textlink="">
      <cdr:nvSpPr>
        <cdr:cNvPr id="2" name="AutoShape 26"/>
        <cdr:cNvSpPr>
          <a:spLocks xmlns:a="http://schemas.openxmlformats.org/drawingml/2006/main" noChangeArrowheads="1"/>
        </cdr:cNvSpPr>
      </cdr:nvSpPr>
      <cdr:spPr bwMode="blackWhite">
        <a:xfrm xmlns:a="http://schemas.openxmlformats.org/drawingml/2006/main">
          <a:off x="4447680" y="1171349"/>
          <a:ext cx="2253117" cy="1062717"/>
        </a:xfrm>
        <a:prstGeom xmlns:a="http://schemas.openxmlformats.org/drawingml/2006/main" prst="wedgeRectCallout">
          <a:avLst>
            <a:gd name="adj1" fmla="val 72425"/>
            <a:gd name="adj2" fmla="val 83105"/>
          </a:avLst>
        </a:prstGeom>
        <a:gradFill xmlns:a="http://schemas.openxmlformats.org/drawingml/2006/main" rotWithShape="1">
          <a:gsLst>
            <a:gs pos="0">
              <a:schemeClr val="accent1"/>
            </a:gs>
            <a:gs pos="100000">
              <a:schemeClr val="accent1">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
            </a:rPr>
            <a:t>Rising claim costs has  been a factor in keeping auto insurer ROEs quite low</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1" y="0"/>
            <a:ext cx="303921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9592" y="0"/>
            <a:ext cx="303921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B52BAF09-5BCC-400F-BFEA-1D70ED52EE51}" type="datetime1">
              <a:rPr lang="en-US"/>
              <a:pPr>
                <a:defRPr/>
              </a:pPr>
              <a:t>1/10/2017</a:t>
            </a:fld>
            <a:endParaRPr lang="en-US"/>
          </a:p>
        </p:txBody>
      </p:sp>
      <p:sp>
        <p:nvSpPr>
          <p:cNvPr id="229380" name="Rectangle 1028"/>
          <p:cNvSpPr>
            <a:spLocks noGrp="1" noChangeArrowheads="1"/>
          </p:cNvSpPr>
          <p:nvPr>
            <p:ph type="ftr" sz="quarter" idx="2"/>
          </p:nvPr>
        </p:nvSpPr>
        <p:spPr bwMode="auto">
          <a:xfrm>
            <a:off x="1" y="8830627"/>
            <a:ext cx="303921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9592" y="8830627"/>
            <a:ext cx="303921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vl1pPr>
          </a:lstStyle>
          <a:p>
            <a:pPr>
              <a:defRPr/>
            </a:pPr>
            <a:fld id="{04036F7D-2CC9-430D-83E4-84EF6B9386DD}" type="slidenum">
              <a:rPr lang="en-US" altLang="en-US"/>
              <a:pPr>
                <a:defRPr/>
              </a:pPr>
              <a:t>‹#›</a:t>
            </a:fld>
            <a:endParaRPr lang="en-US" altLang="en-US"/>
          </a:p>
        </p:txBody>
      </p:sp>
    </p:spTree>
    <p:extLst>
      <p:ext uri="{BB962C8B-B14F-4D97-AF65-F5344CB8AC3E}">
        <p14:creationId xmlns:p14="http://schemas.microsoft.com/office/powerpoint/2010/main" val="3279058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3075"/>
          <p:cNvSpPr>
            <a:spLocks noGrp="1" noRot="1" noChangeAspect="1" noChangeArrowheads="1" noTextEdit="1"/>
          </p:cNvSpPr>
          <p:nvPr>
            <p:ph type="sldImg" idx="2"/>
          </p:nvPr>
        </p:nvSpPr>
        <p:spPr bwMode="auto">
          <a:xfrm>
            <a:off x="1474788" y="582613"/>
            <a:ext cx="4059237" cy="30448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Notes Placeholder 3076"/>
          <p:cNvSpPr>
            <a:spLocks noGrp="1" noChangeArrowheads="1"/>
          </p:cNvSpPr>
          <p:nvPr>
            <p:ph type="body" sz="quarter" idx="3"/>
          </p:nvPr>
        </p:nvSpPr>
        <p:spPr bwMode="auto">
          <a:xfrm>
            <a:off x="572537" y="3824750"/>
            <a:ext cx="5866917"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153727" y="9047017"/>
            <a:ext cx="70612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eaLnBrk="1" hangingPunct="1">
              <a:defRPr sz="1000"/>
            </a:lvl1pPr>
          </a:lstStyle>
          <a:p>
            <a:pPr>
              <a:defRPr/>
            </a:pPr>
            <a:fld id="{357CB259-E6B2-4D63-8676-A7863A523154}" type="slidenum">
              <a:rPr lang="en-US" altLang="en-US"/>
              <a:pPr>
                <a:defRPr/>
              </a:pPr>
              <a:t>‹#›</a:t>
            </a:fld>
            <a:endParaRPr lang="en-US" altLang="en-US"/>
          </a:p>
        </p:txBody>
      </p:sp>
    </p:spTree>
    <p:extLst>
      <p:ext uri="{BB962C8B-B14F-4D97-AF65-F5344CB8AC3E}">
        <p14:creationId xmlns:p14="http://schemas.microsoft.com/office/powerpoint/2010/main" val="2578296912"/>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anose="05000000000000000000"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panose="020B0604020202020204" pitchFamily="34"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anose="05000000000000000000"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40882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13</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485273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53897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81100" y="698500"/>
            <a:ext cx="4648200" cy="3486150"/>
          </a:xfrm>
          <a:ln/>
        </p:spPr>
      </p:sp>
      <p:sp>
        <p:nvSpPr>
          <p:cNvPr id="69635" name="Rectangle 3"/>
          <p:cNvSpPr>
            <a:spLocks noGrp="1" noChangeArrowheads="1"/>
          </p:cNvSpPr>
          <p:nvPr>
            <p:ph type="body" idx="1"/>
          </p:nvPr>
        </p:nvSpPr>
        <p:spPr>
          <a:xfrm>
            <a:off x="701359" y="4416109"/>
            <a:ext cx="5607684" cy="4182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79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17600" y="698500"/>
            <a:ext cx="4646613" cy="3486150"/>
          </a:xfrm>
          <a:ln/>
        </p:spPr>
      </p:sp>
      <p:sp>
        <p:nvSpPr>
          <p:cNvPr id="69635" name="Rectangle 3"/>
          <p:cNvSpPr>
            <a:spLocks noGrp="1" noChangeArrowheads="1"/>
          </p:cNvSpPr>
          <p:nvPr>
            <p:ph type="body" idx="1"/>
          </p:nvPr>
        </p:nvSpPr>
        <p:spPr>
          <a:xfrm>
            <a:off x="688494" y="4416108"/>
            <a:ext cx="5504826" cy="4182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064352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17</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613420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53727" y="9047017"/>
            <a:ext cx="706129" cy="24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CB1834AA-392C-4C08-A1B9-9B3D83221F67}" type="slidenum">
              <a:rPr lang="en-US" altLang="en-US" sz="1000"/>
              <a:pPr algn="ctr" eaLnBrk="1" hangingPunct="1">
                <a:lnSpc>
                  <a:spcPct val="100000"/>
                </a:lnSpc>
                <a:spcBef>
                  <a:spcPct val="0"/>
                </a:spcBef>
                <a:buClrTx/>
                <a:buSzTx/>
                <a:buFontTx/>
                <a:buNone/>
              </a:pPr>
              <a:t>18</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833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3727" y="9047017"/>
            <a:ext cx="706129" cy="24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DED5AF5-9856-4C9A-9A74-634843803759}" type="slidenum">
              <a:rPr lang="en-US" altLang="en-US" sz="1000"/>
              <a:pPr algn="ctr" eaLnBrk="1" hangingPunct="1">
                <a:lnSpc>
                  <a:spcPct val="100000"/>
                </a:lnSpc>
                <a:spcBef>
                  <a:spcPct val="0"/>
                </a:spcBef>
                <a:buClrTx/>
                <a:buSzTx/>
                <a:buFontTx/>
                <a:buNone/>
              </a:pPr>
              <a:t>19</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96430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20</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29120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1E1BDB-5427-4C22-A62D-991C7AB2D769}" type="slidenum">
              <a:rPr lang="en-US" altLang="en-US" smtClean="0"/>
              <a:pPr/>
              <a:t>21</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689785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1E1BDB-5427-4C22-A62D-991C7AB2D769}" type="slidenum">
              <a:rPr lang="en-US" altLang="en-US" smtClean="0"/>
              <a:pPr/>
              <a:t>22</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1858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2</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08757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1E1BDB-5427-4C22-A62D-991C7AB2D769}" type="slidenum">
              <a:rPr lang="en-US" altLang="en-US" smtClean="0"/>
              <a:pPr/>
              <a:t>23</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619212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24</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72840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1E1BDB-5427-4C22-A62D-991C7AB2D769}" type="slidenum">
              <a:rPr lang="en-US" altLang="en-US" smtClean="0"/>
              <a:pPr/>
              <a:t>25</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269486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26</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906523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60090" y="9059540"/>
            <a:ext cx="706129" cy="247989"/>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27</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499293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60090" y="9059540"/>
            <a:ext cx="706129" cy="247989"/>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28</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576638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29</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82290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30</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25387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31</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4472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3</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244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093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5</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1398588" y="582613"/>
            <a:ext cx="4060825" cy="30448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199294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6</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0177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60089" y="9059540"/>
            <a:ext cx="706129"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7</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145841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60089" y="9059540"/>
            <a:ext cx="706129"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8</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270705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12</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524191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pic>
        <p:nvPicPr>
          <p:cNvPr id="5" name="Picture 1188" descr="Title Page bar_112409_1p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8288"/>
            <a:ext cx="91440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80"/>
          <p:cNvSpPr>
            <a:spLocks noChangeArrowheads="1"/>
          </p:cNvSpPr>
          <p:nvPr userDrawn="1"/>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pic>
        <p:nvPicPr>
          <p:cNvPr id="7" name="Picture 118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2F42C09C-16C0-4BF9-AC0F-39E4D6484770}" type="slidenum">
              <a:rPr lang="en-US" altLang="en-US"/>
              <a:pPr>
                <a:defRPr/>
              </a:pPr>
              <a:t>‹#›</a:t>
            </a:fld>
            <a:endParaRPr lang="en-US" altLang="en-US"/>
          </a:p>
        </p:txBody>
      </p:sp>
    </p:spTree>
    <p:extLst>
      <p:ext uri="{BB962C8B-B14F-4D97-AF65-F5344CB8AC3E}">
        <p14:creationId xmlns:p14="http://schemas.microsoft.com/office/powerpoint/2010/main" val="119295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05685CF-4002-4496-A641-EF38D18173C0}" type="slidenum">
              <a:rPr lang="en-US" altLang="en-US"/>
              <a:pPr>
                <a:defRPr/>
              </a:pPr>
              <a:t>‹#›</a:t>
            </a:fld>
            <a:endParaRPr lang="en-US" altLang="en-US"/>
          </a:p>
        </p:txBody>
      </p:sp>
    </p:spTree>
    <p:extLst>
      <p:ext uri="{BB962C8B-B14F-4D97-AF65-F5344CB8AC3E}">
        <p14:creationId xmlns:p14="http://schemas.microsoft.com/office/powerpoint/2010/main" val="368057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9ABD04D6-7B3F-48F6-865A-66864C5D22DC}" type="slidenum">
              <a:rPr lang="en-US" altLang="en-US"/>
              <a:pPr>
                <a:defRPr/>
              </a:pPr>
              <a:t>‹#›</a:t>
            </a:fld>
            <a:endParaRPr lang="en-US" altLang="en-US"/>
          </a:p>
        </p:txBody>
      </p:sp>
    </p:spTree>
    <p:extLst>
      <p:ext uri="{BB962C8B-B14F-4D97-AF65-F5344CB8AC3E}">
        <p14:creationId xmlns:p14="http://schemas.microsoft.com/office/powerpoint/2010/main" val="219550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A80A1DB1-9FB9-42D5-8B53-A28A27CD012A}" type="slidenum">
              <a:rPr lang="en-US" altLang="en-US"/>
              <a:pPr>
                <a:defRPr/>
              </a:pPr>
              <a:t>‹#›</a:t>
            </a:fld>
            <a:endParaRPr lang="en-US" altLang="en-US"/>
          </a:p>
        </p:txBody>
      </p:sp>
    </p:spTree>
    <p:extLst>
      <p:ext uri="{BB962C8B-B14F-4D97-AF65-F5344CB8AC3E}">
        <p14:creationId xmlns:p14="http://schemas.microsoft.com/office/powerpoint/2010/main" val="386853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1180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A46064EE-49BF-4188-B82F-F198AB19494B}" type="slidenum">
              <a:rPr lang="en-US" altLang="en-US"/>
              <a:pPr>
                <a:defRPr/>
              </a:pPr>
              <a:t>‹#›</a:t>
            </a:fld>
            <a:endParaRPr lang="en-US" altLang="en-US"/>
          </a:p>
        </p:txBody>
      </p:sp>
    </p:spTree>
    <p:extLst>
      <p:ext uri="{BB962C8B-B14F-4D97-AF65-F5344CB8AC3E}">
        <p14:creationId xmlns:p14="http://schemas.microsoft.com/office/powerpoint/2010/main" val="68537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3C04B3AA-8594-481E-A41E-440A79765AEF}" type="slidenum">
              <a:rPr lang="en-US" altLang="en-US"/>
              <a:pPr>
                <a:defRPr/>
              </a:pPr>
              <a:t>‹#›</a:t>
            </a:fld>
            <a:endParaRPr lang="en-US" altLang="en-US"/>
          </a:p>
        </p:txBody>
      </p:sp>
    </p:spTree>
    <p:extLst>
      <p:ext uri="{BB962C8B-B14F-4D97-AF65-F5344CB8AC3E}">
        <p14:creationId xmlns:p14="http://schemas.microsoft.com/office/powerpoint/2010/main" val="1712660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70EBC290-034A-4D77-BC9E-0002E13880A8}" type="slidenum">
              <a:rPr lang="en-US" altLang="en-US"/>
              <a:pPr>
                <a:defRPr/>
              </a:pPr>
              <a:t>‹#›</a:t>
            </a:fld>
            <a:endParaRPr lang="en-US" altLang="en-US"/>
          </a:p>
        </p:txBody>
      </p:sp>
    </p:spTree>
    <p:extLst>
      <p:ext uri="{BB962C8B-B14F-4D97-AF65-F5344CB8AC3E}">
        <p14:creationId xmlns:p14="http://schemas.microsoft.com/office/powerpoint/2010/main" val="369706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E1996E58-C359-4A4C-9F77-F7D58A80F771}" type="slidenum">
              <a:rPr lang="en-US" altLang="en-US"/>
              <a:pPr>
                <a:defRPr/>
              </a:pPr>
              <a:t>‹#›</a:t>
            </a:fld>
            <a:endParaRPr lang="en-US" altLang="en-US"/>
          </a:p>
        </p:txBody>
      </p:sp>
    </p:spTree>
    <p:extLst>
      <p:ext uri="{BB962C8B-B14F-4D97-AF65-F5344CB8AC3E}">
        <p14:creationId xmlns:p14="http://schemas.microsoft.com/office/powerpoint/2010/main" val="202516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A2233D31-3862-475B-AEF8-D66684F4CF24}" type="slidenum">
              <a:rPr lang="en-US" altLang="en-US"/>
              <a:pPr>
                <a:defRPr/>
              </a:pPr>
              <a:t>‹#›</a:t>
            </a:fld>
            <a:endParaRPr lang="en-US" altLang="en-US"/>
          </a:p>
        </p:txBody>
      </p:sp>
    </p:spTree>
    <p:extLst>
      <p:ext uri="{BB962C8B-B14F-4D97-AF65-F5344CB8AC3E}">
        <p14:creationId xmlns:p14="http://schemas.microsoft.com/office/powerpoint/2010/main" val="382068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277ABF1-1C89-4251-AC04-36767B642C51}" type="slidenum">
              <a:rPr lang="en-US" altLang="en-US"/>
              <a:pPr>
                <a:defRPr/>
              </a:pPr>
              <a:t>‹#›</a:t>
            </a:fld>
            <a:endParaRPr lang="en-US" altLang="en-US"/>
          </a:p>
        </p:txBody>
      </p:sp>
    </p:spTree>
    <p:extLst>
      <p:ext uri="{BB962C8B-B14F-4D97-AF65-F5344CB8AC3E}">
        <p14:creationId xmlns:p14="http://schemas.microsoft.com/office/powerpoint/2010/main" val="59087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65A8099A-8CD7-45C0-9A63-1360AF6BCF0B}" type="slidenum">
              <a:rPr lang="en-US" altLang="en-US"/>
              <a:pPr>
                <a:defRPr/>
              </a:pPr>
              <a:t>‹#›</a:t>
            </a:fld>
            <a:endParaRPr lang="en-US" altLang="en-US"/>
          </a:p>
        </p:txBody>
      </p:sp>
    </p:spTree>
    <p:extLst>
      <p:ext uri="{BB962C8B-B14F-4D97-AF65-F5344CB8AC3E}">
        <p14:creationId xmlns:p14="http://schemas.microsoft.com/office/powerpoint/2010/main" val="325658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3CC96926-E87B-4ED5-9C1C-79B147E09ACA}" type="slidenum">
              <a:rPr lang="en-US" altLang="en-US"/>
              <a:pPr>
                <a:defRPr/>
              </a:pPr>
              <a:t>‹#›</a:t>
            </a:fld>
            <a:endParaRPr lang="en-US" altLang="en-US"/>
          </a:p>
        </p:txBody>
      </p:sp>
    </p:spTree>
    <p:extLst>
      <p:ext uri="{BB962C8B-B14F-4D97-AF65-F5344CB8AC3E}">
        <p14:creationId xmlns:p14="http://schemas.microsoft.com/office/powerpoint/2010/main" val="414074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4"/>
          <p:cNvSpPr>
            <a:spLocks noChangeArrowheads="1"/>
          </p:cNvSpPr>
          <p:nvPr/>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pic>
        <p:nvPicPr>
          <p:cNvPr id="1027" name="Picture 109" descr="Text Page"/>
          <p:cNvPicPr>
            <a:picLocks noChangeAspect="1" noChangeArrowheads="1"/>
          </p:cNvPicPr>
          <p:nvPr/>
        </p:nvPicPr>
        <p:blipFill>
          <a:blip r:embed="rId15">
            <a:extLst>
              <a:ext uri="{28A0092B-C50C-407E-A947-70E740481C1C}">
                <a14:useLocalDpi xmlns:a14="http://schemas.microsoft.com/office/drawing/2010/main" val="0"/>
              </a:ext>
            </a:extLst>
          </a:blip>
          <a:srcRect t="4605"/>
          <a:stretch>
            <a:fillRect/>
          </a:stretch>
        </p:blipFill>
        <p:spPr bwMode="auto">
          <a:xfrm>
            <a:off x="0" y="0"/>
            <a:ext cx="9144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5"/>
          <p:cNvSpPr>
            <a:spLocks noGrp="1" noChangeArrowheads="1"/>
          </p:cNvSpPr>
          <p:nvPr>
            <p:ph type="body" idx="1"/>
          </p:nvPr>
        </p:nvSpPr>
        <p:spPr bwMode="auto">
          <a:xfrm>
            <a:off x="495300" y="1647825"/>
            <a:ext cx="81534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44"/>
          <p:cNvSpPr>
            <a:spLocks noGrp="1" noChangeArrowheads="1"/>
          </p:cNvSpPr>
          <p:nvPr>
            <p:ph type="title"/>
          </p:nvPr>
        </p:nvSpPr>
        <p:spPr bwMode="black">
          <a:xfrm>
            <a:off x="298450" y="90488"/>
            <a:ext cx="74009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a:t>
            </a:r>
            <a:br>
              <a:rPr lang="en-US" altLang="en-US"/>
            </a:br>
            <a:r>
              <a:rPr lang="en-US" altLang="en-US"/>
              <a:t>Master title style</a:t>
            </a:r>
          </a:p>
        </p:txBody>
      </p:sp>
      <p:sp>
        <p:nvSpPr>
          <p:cNvPr id="1030" name="Rectangle 101"/>
          <p:cNvSpPr>
            <a:spLocks noChangeArrowheads="1"/>
          </p:cNvSpPr>
          <p:nvPr/>
        </p:nvSpPr>
        <p:spPr bwMode="auto">
          <a:xfrm>
            <a:off x="0" y="6807200"/>
            <a:ext cx="9144000" cy="50800"/>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pic>
        <p:nvPicPr>
          <p:cNvPr id="1031" name="Picture 10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61288" y="349250"/>
            <a:ext cx="1228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vl1pPr>
          </a:lstStyle>
          <a:p>
            <a:pPr>
              <a:defRPr/>
            </a:pPr>
            <a:fld id="{82A3CE4B-7B9C-4EC8-B7D4-4781C41969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247" r:id="rId1"/>
    <p:sldLayoutId id="2147486225" r:id="rId2"/>
    <p:sldLayoutId id="2147486226" r:id="rId3"/>
    <p:sldLayoutId id="2147486227" r:id="rId4"/>
    <p:sldLayoutId id="2147486228" r:id="rId5"/>
    <p:sldLayoutId id="2147486229" r:id="rId6"/>
    <p:sldLayoutId id="2147486230" r:id="rId7"/>
    <p:sldLayoutId id="2147486231" r:id="rId8"/>
    <p:sldLayoutId id="2147486232" r:id="rId9"/>
    <p:sldLayoutId id="2147486233" r:id="rId10"/>
    <p:sldLayoutId id="2147486234" r:id="rId11"/>
    <p:sldLayoutId id="2147486235" r:id="rId12"/>
    <p:sldLayoutId id="2147486248" r:id="rId13"/>
  </p:sldLayoutIdLst>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anose="05000000000000000000"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anose="05000000000000000000"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panose="020B0604020202020204" pitchFamily="34"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anose="05000000000000000000" pitchFamily="2" charset="2"/>
        <a:buChar char="§"/>
        <a:defRPr sz="2000">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hyperlink" Target="http://www.dot.ga.gov/BuildSmart/performance/Pages/Fatalities.aspx" TargetMode="Externa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news.wabe.org/post/65-too-slow-try-70-miles-hour-gdot-increases-speed-limits-metro-atlanta"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hyperlink" Target="http://news.wabe.org/post/65-too-slow-try-70-miles-hour-gdot-increases-speed-limits-metro-atlanta"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fhwa.dot.gov/policyinformation/travel_monitoring/16maytvt/figure1.cf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hyperlink" Target="http://tonto.eia.gov/dnav/pet/hist/LeafHandler.ashx?n=PET&amp;s=EMM_EPM0_PTE_NUS_DPG&amp;f=M"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2" y="2145141"/>
            <a:ext cx="9104313" cy="1714315"/>
          </a:xfrm>
          <a:ln/>
        </p:spPr>
        <p:txBody>
          <a:bodyPr/>
          <a:lstStyle/>
          <a:p>
            <a:r>
              <a:rPr lang="en-US" sz="4400" dirty="0"/>
              <a:t>Private Passenger Auto Insurance Trends in Georgia</a:t>
            </a:r>
            <a:br>
              <a:rPr lang="en-US" sz="4400" dirty="0"/>
            </a:br>
            <a:r>
              <a:rPr lang="en-US" sz="3600" i="1" dirty="0"/>
              <a:t>Frequency &amp; Severity on the Rise</a:t>
            </a:r>
            <a:endParaRPr lang="en-US" sz="3400" i="1" dirty="0">
              <a:solidFill>
                <a:srgbClr val="00B0F0"/>
              </a:solidFill>
            </a:endParaRPr>
          </a:p>
        </p:txBody>
      </p:sp>
      <p:sp>
        <p:nvSpPr>
          <p:cNvPr id="94211" name="Rectangle 3"/>
          <p:cNvSpPr>
            <a:spLocks noGrp="1" noChangeArrowheads="1"/>
          </p:cNvSpPr>
          <p:nvPr>
            <p:ph type="subTitle" idx="1"/>
          </p:nvPr>
        </p:nvSpPr>
        <p:spPr>
          <a:xfrm>
            <a:off x="76020" y="3893339"/>
            <a:ext cx="8952271" cy="1855893"/>
          </a:xfrm>
        </p:spPr>
        <p:txBody>
          <a:bodyPr/>
          <a:lstStyle/>
          <a:p>
            <a:pPr>
              <a:lnSpc>
                <a:spcPct val="70000"/>
              </a:lnSpc>
            </a:pPr>
            <a:r>
              <a:rPr lang="en-US" sz="2400" dirty="0"/>
              <a:t>Georgia House Insurance Committee</a:t>
            </a:r>
          </a:p>
          <a:p>
            <a:pPr>
              <a:lnSpc>
                <a:spcPct val="70000"/>
              </a:lnSpc>
            </a:pPr>
            <a:r>
              <a:rPr lang="en-US" sz="2400" dirty="0"/>
              <a:t>Atlanta, GA</a:t>
            </a:r>
          </a:p>
          <a:p>
            <a:pPr>
              <a:lnSpc>
                <a:spcPct val="70000"/>
              </a:lnSpc>
            </a:pPr>
            <a:r>
              <a:rPr lang="en-US" sz="2400" dirty="0"/>
              <a:t>January 11, 2017</a:t>
            </a:r>
          </a:p>
          <a:p>
            <a:pPr>
              <a:lnSpc>
                <a:spcPct val="70000"/>
              </a:lnSpc>
            </a:pPr>
            <a:r>
              <a:rPr lang="en-US" sz="2400" dirty="0"/>
              <a:t>Download at </a:t>
            </a:r>
            <a:r>
              <a:rPr lang="en-US" sz="2400" dirty="0">
                <a:hlinkClick r:id="rId3"/>
              </a:rPr>
              <a:t>www.iii.org/presentations</a:t>
            </a:r>
            <a:r>
              <a:rPr lang="en-US" sz="2400" dirty="0"/>
              <a:t> </a:t>
            </a:r>
          </a:p>
          <a:p>
            <a:pPr>
              <a:lnSpc>
                <a:spcPct val="80000"/>
              </a:lnSpc>
            </a:pPr>
            <a:endParaRPr lang="en-US" sz="2800" dirty="0"/>
          </a:p>
        </p:txBody>
      </p:sp>
      <p:sp>
        <p:nvSpPr>
          <p:cNvPr id="5" name="Rectangle 3"/>
          <p:cNvSpPr txBox="1">
            <a:spLocks noChangeArrowheads="1"/>
          </p:cNvSpPr>
          <p:nvPr/>
        </p:nvSpPr>
        <p:spPr bwMode="gray">
          <a:xfrm>
            <a:off x="-95865" y="5315468"/>
            <a:ext cx="9144000" cy="154657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a:t>
            </a:r>
            <a:r>
              <a:rPr lang="en-US" b="1" dirty="0">
                <a:solidFill>
                  <a:schemeClr val="bg2"/>
                </a:solidFill>
                <a:sym typeface="Symbol" pitchFamily="18" charset="2"/>
              </a:rPr>
              <a:t></a:t>
            </a:r>
            <a:r>
              <a:rPr lang="en-US" b="1" dirty="0">
                <a:solidFill>
                  <a:schemeClr val="bg2"/>
                </a:solidFill>
              </a:rPr>
              <a:t> Special Consultant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and </a:t>
            </a:r>
          </a:p>
          <a:p>
            <a:pPr algn="ctr" eaLnBrk="0" hangingPunct="0">
              <a:lnSpc>
                <a:spcPct val="90000"/>
              </a:lnSpc>
              <a:spcBef>
                <a:spcPct val="25000"/>
              </a:spcBef>
              <a:buClr>
                <a:schemeClr val="accent1"/>
              </a:buClr>
            </a:pPr>
            <a:r>
              <a:rPr lang="en-US" b="1" dirty="0">
                <a:solidFill>
                  <a:schemeClr val="bg2"/>
                </a:solidFill>
                <a:sym typeface="Symbol" pitchFamily="18" charset="2"/>
              </a:rPr>
              <a:t>Clinical Associate Professor of Finance  Darla Moore School of Business University of South Carolina</a:t>
            </a:r>
          </a:p>
          <a:p>
            <a:pPr algn="ctr" eaLnBrk="0" hangingPunct="0">
              <a:lnSpc>
                <a:spcPct val="90000"/>
              </a:lnSpc>
              <a:spcBef>
                <a:spcPct val="25000"/>
              </a:spcBef>
              <a:buClr>
                <a:schemeClr val="accent1"/>
              </a:buClr>
            </a:pPr>
            <a:r>
              <a:rPr lang="en-US" b="1" dirty="0">
                <a:solidFill>
                  <a:schemeClr val="bg1"/>
                </a:solidFill>
                <a:sym typeface="Symbol" pitchFamily="18" charset="2"/>
              </a:rPr>
              <a:t>Tel: 917.453.1885  bobh@iii.org  www.iii.org</a:t>
            </a:r>
          </a:p>
        </p:txBody>
      </p:sp>
    </p:spTree>
    <p:extLst>
      <p:ext uri="{BB962C8B-B14F-4D97-AF65-F5344CB8AC3E}">
        <p14:creationId xmlns:p14="http://schemas.microsoft.com/office/powerpoint/2010/main" val="326687110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US Pvt. Passenger Auto Net Combined Ratio, 2005-2015</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40400156"/>
              </p:ext>
            </p:extLst>
          </p:nvPr>
        </p:nvGraphicFramePr>
        <p:xfrm>
          <a:off x="549089" y="1190626"/>
          <a:ext cx="8153400" cy="4101302"/>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a:t>12/01/09 - 9pm</a:t>
            </a:r>
          </a:p>
        </p:txBody>
      </p:sp>
      <p:sp>
        <p:nvSpPr>
          <p:cNvPr id="3" name="Slide Number Placeholder 2"/>
          <p:cNvSpPr>
            <a:spLocks noGrp="1"/>
          </p:cNvSpPr>
          <p:nvPr>
            <p:ph type="sldNum" sz="quarter" idx="12"/>
          </p:nvPr>
        </p:nvSpPr>
        <p:spPr/>
        <p:txBody>
          <a:bodyPr/>
          <a:lstStyle/>
          <a:p>
            <a:pPr>
              <a:defRPr/>
            </a:pPr>
            <a:fld id="{BA00B8B1-FA28-4268-9EE2-838B647A34D4}" type="slidenum">
              <a:rPr lang="en-US" smtClean="0"/>
              <a:pPr>
                <a:defRPr/>
              </a:pPr>
              <a:t>10</a:t>
            </a:fld>
            <a:endParaRPr lang="en-US"/>
          </a:p>
        </p:txBody>
      </p:sp>
      <p:sp>
        <p:nvSpPr>
          <p:cNvPr id="10" name="Rectangle 4"/>
          <p:cNvSpPr>
            <a:spLocks noChangeArrowheads="1"/>
          </p:cNvSpPr>
          <p:nvPr/>
        </p:nvSpPr>
        <p:spPr bwMode="blackWhite">
          <a:xfrm>
            <a:off x="462069" y="5383042"/>
            <a:ext cx="8240420" cy="7962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
              </a:rPr>
              <a:t>Loss Ratios Have Been Rising for A Decade. 2015 Return on Net Worth Is Likely Close to Zero or Negative.</a:t>
            </a:r>
          </a:p>
        </p:txBody>
      </p:sp>
      <p:sp>
        <p:nvSpPr>
          <p:cNvPr id="11" name="TextBox 10"/>
          <p:cNvSpPr txBox="1"/>
          <p:nvPr/>
        </p:nvSpPr>
        <p:spPr>
          <a:xfrm>
            <a:off x="448235" y="6270376"/>
            <a:ext cx="8254254" cy="430887"/>
          </a:xfrm>
          <a:prstGeom prst="rect">
            <a:avLst/>
          </a:prstGeom>
          <a:noFill/>
        </p:spPr>
        <p:txBody>
          <a:bodyPr wrap="square" rtlCol="0">
            <a:spAutoFit/>
          </a:bodyPr>
          <a:lstStyle/>
          <a:p>
            <a:r>
              <a:rPr lang="en-US" sz="1100" dirty="0"/>
              <a:t>SOURCE: National Association of Insurance Commissioners data, sourced from S&amp;P Global Market Intelligence; Insurance Information Institute.</a:t>
            </a:r>
          </a:p>
        </p:txBody>
      </p:sp>
    </p:spTree>
    <p:extLst>
      <p:ext uri="{BB962C8B-B14F-4D97-AF65-F5344CB8AC3E}">
        <p14:creationId xmlns:p14="http://schemas.microsoft.com/office/powerpoint/2010/main" val="126816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Return on Net Worth: Personal Auto, 2005-2015*</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01716534"/>
              </p:ext>
            </p:extLst>
          </p:nvPr>
        </p:nvGraphicFramePr>
        <p:xfrm>
          <a:off x="549089" y="1190626"/>
          <a:ext cx="8153400" cy="4385422"/>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a:t>12/01/09 - 9pm</a:t>
            </a:r>
          </a:p>
        </p:txBody>
      </p:sp>
      <p:sp>
        <p:nvSpPr>
          <p:cNvPr id="3" name="Slide Number Placeholder 2"/>
          <p:cNvSpPr>
            <a:spLocks noGrp="1"/>
          </p:cNvSpPr>
          <p:nvPr>
            <p:ph type="sldNum" sz="quarter" idx="12"/>
          </p:nvPr>
        </p:nvSpPr>
        <p:spPr/>
        <p:txBody>
          <a:bodyPr/>
          <a:lstStyle/>
          <a:p>
            <a:pPr>
              <a:defRPr/>
            </a:pPr>
            <a:fld id="{BA00B8B1-FA28-4268-9EE2-838B647A34D4}" type="slidenum">
              <a:rPr lang="en-US" smtClean="0"/>
              <a:pPr>
                <a:defRPr/>
              </a:pPr>
              <a:t>11</a:t>
            </a:fld>
            <a:endParaRPr lang="en-US"/>
          </a:p>
        </p:txBody>
      </p:sp>
      <p:sp>
        <p:nvSpPr>
          <p:cNvPr id="10" name="Rectangle 4"/>
          <p:cNvSpPr>
            <a:spLocks noChangeArrowheads="1"/>
          </p:cNvSpPr>
          <p:nvPr/>
        </p:nvSpPr>
        <p:spPr bwMode="blackWhite">
          <a:xfrm>
            <a:off x="462069" y="5557355"/>
            <a:ext cx="8240420" cy="7962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
              </a:rPr>
              <a:t>Auto Insurance Profitability Remains Well Below Pre-Crisis Levels (12% vs. ~4%)</a:t>
            </a:r>
          </a:p>
        </p:txBody>
      </p:sp>
      <p:sp>
        <p:nvSpPr>
          <p:cNvPr id="11" name="TextBox 10"/>
          <p:cNvSpPr txBox="1"/>
          <p:nvPr/>
        </p:nvSpPr>
        <p:spPr>
          <a:xfrm>
            <a:off x="448235" y="6404639"/>
            <a:ext cx="4733365" cy="430887"/>
          </a:xfrm>
          <a:prstGeom prst="rect">
            <a:avLst/>
          </a:prstGeom>
          <a:noFill/>
        </p:spPr>
        <p:txBody>
          <a:bodyPr wrap="square" rtlCol="0">
            <a:spAutoFit/>
          </a:bodyPr>
          <a:lstStyle/>
          <a:p>
            <a:r>
              <a:rPr lang="en-US" sz="1100" dirty="0"/>
              <a:t>*2016 Personal Auto figure is estimated.</a:t>
            </a:r>
          </a:p>
          <a:p>
            <a:r>
              <a:rPr lang="en-US" sz="1100" dirty="0"/>
              <a:t>SOURCE: National Association of Insurance Commissioners.</a:t>
            </a:r>
          </a:p>
        </p:txBody>
      </p:sp>
    </p:spTree>
    <p:extLst>
      <p:ext uri="{BB962C8B-B14F-4D97-AF65-F5344CB8AC3E}">
        <p14:creationId xmlns:p14="http://schemas.microsoft.com/office/powerpoint/2010/main" val="98386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12</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a:solidFill>
                  <a:schemeClr val="bg1"/>
                </a:solidFill>
              </a:rPr>
              <a:t>Auto Fatalities Are Rising</a:t>
            </a:r>
          </a:p>
        </p:txBody>
      </p:sp>
      <p:sp>
        <p:nvSpPr>
          <p:cNvPr id="2152456" name="Rectangle 8"/>
          <p:cNvSpPr>
            <a:spLocks noChangeArrowheads="1"/>
          </p:cNvSpPr>
          <p:nvPr/>
        </p:nvSpPr>
        <p:spPr bwMode="auto">
          <a:xfrm>
            <a:off x="548640" y="4362450"/>
            <a:ext cx="801433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Fatal Auto Accidents Are Rising Faster in Georgia at Nearly 3 Times the Rate Nationally</a:t>
            </a:r>
          </a:p>
        </p:txBody>
      </p:sp>
    </p:spTree>
    <p:extLst>
      <p:ext uri="{BB962C8B-B14F-4D97-AF65-F5344CB8AC3E}">
        <p14:creationId xmlns:p14="http://schemas.microsoft.com/office/powerpoint/2010/main" val="39499207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a:t>
            </a:fld>
            <a:endParaRPr lang="en-US"/>
          </a:p>
        </p:txBody>
      </p:sp>
      <p:graphicFrame>
        <p:nvGraphicFramePr>
          <p:cNvPr id="66562" name="Object 4"/>
          <p:cNvGraphicFramePr>
            <a:graphicFrameLocks noChangeAspect="1"/>
          </p:cNvGraphicFramePr>
          <p:nvPr>
            <p:extLst>
              <p:ext uri="{D42A27DB-BD31-4B8C-83A1-F6EECF244321}">
                <p14:modId xmlns:p14="http://schemas.microsoft.com/office/powerpoint/2010/main" val="1520041669"/>
              </p:ext>
            </p:extLst>
          </p:nvPr>
        </p:nvGraphicFramePr>
        <p:xfrm>
          <a:off x="0" y="1857808"/>
          <a:ext cx="8867775" cy="3771900"/>
        </p:xfrm>
        <a:graphic>
          <a:graphicData uri="http://schemas.openxmlformats.org/presentationml/2006/ole">
            <mc:AlternateContent xmlns:mc="http://schemas.openxmlformats.org/markup-compatibility/2006">
              <mc:Choice xmlns:v="urn:schemas-microsoft-com:vml" Requires="v">
                <p:oleObj spid="_x0000_s67612"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0" y="1857808"/>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0" name="Rectangle 8"/>
          <p:cNvSpPr>
            <a:spLocks noChangeArrowheads="1"/>
          </p:cNvSpPr>
          <p:nvPr/>
        </p:nvSpPr>
        <p:spPr bwMode="black">
          <a:xfrm>
            <a:off x="53788" y="1223682"/>
            <a:ext cx="1290918"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Annual  Change (%)</a:t>
            </a:r>
          </a:p>
        </p:txBody>
      </p:sp>
      <p:sp>
        <p:nvSpPr>
          <p:cNvPr id="12" name="Rectangle 4"/>
          <p:cNvSpPr>
            <a:spLocks noChangeArrowheads="1"/>
          </p:cNvSpPr>
          <p:nvPr/>
        </p:nvSpPr>
        <p:spPr bwMode="auto">
          <a:xfrm>
            <a:off x="0" y="6389410"/>
            <a:ext cx="91440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*2016 data are though June 30.</a:t>
            </a:r>
          </a:p>
          <a:p>
            <a:pPr eaLnBrk="0" hangingPunct="0">
              <a:lnSpc>
                <a:spcPct val="85000"/>
              </a:lnSpc>
              <a:spcBef>
                <a:spcPct val="25000"/>
              </a:spcBef>
              <a:buClr>
                <a:schemeClr val="accent2"/>
              </a:buClr>
              <a:buFont typeface="Wingdings" pitchFamily="2" charset="2"/>
              <a:buNone/>
            </a:pPr>
            <a:r>
              <a:rPr lang="en-US" sz="1100" dirty="0"/>
              <a:t>Source: National Safety Council.</a:t>
            </a:r>
          </a:p>
        </p:txBody>
      </p:sp>
      <p:sp>
        <p:nvSpPr>
          <p:cNvPr id="11" name="AutoShape 9"/>
          <p:cNvSpPr>
            <a:spLocks noChangeArrowheads="1"/>
          </p:cNvSpPr>
          <p:nvPr/>
        </p:nvSpPr>
        <p:spPr bwMode="blackWhite">
          <a:xfrm>
            <a:off x="5429207" y="1048674"/>
            <a:ext cx="2154919" cy="1265863"/>
          </a:xfrm>
          <a:prstGeom prst="wedgeRectCallout">
            <a:avLst>
              <a:gd name="adj1" fmla="val 78155"/>
              <a:gd name="adj2" fmla="val 31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Motor vehicle deaths saw their largest increase in 50 years in 2016</a:t>
            </a:r>
          </a:p>
        </p:txBody>
      </p:sp>
      <p:sp>
        <p:nvSpPr>
          <p:cNvPr id="2" name="Title 1"/>
          <p:cNvSpPr>
            <a:spLocks noGrp="1"/>
          </p:cNvSpPr>
          <p:nvPr>
            <p:ph type="title"/>
          </p:nvPr>
        </p:nvSpPr>
        <p:spPr/>
        <p:txBody>
          <a:bodyPr/>
          <a:lstStyle/>
          <a:p>
            <a:r>
              <a:rPr lang="en-US" dirty="0"/>
              <a:t>U.S. Annual Change in Automobile Deaths, 1991- 2016*</a:t>
            </a:r>
          </a:p>
        </p:txBody>
      </p:sp>
      <p:sp>
        <p:nvSpPr>
          <p:cNvPr id="13"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Tx/>
              <a:buNone/>
            </a:pPr>
            <a:r>
              <a:rPr lang="en-US" altLang="en-US" sz="1800" b="1" dirty="0">
                <a:solidFill>
                  <a:srgbClr val="FFFFFF"/>
                </a:solidFill>
              </a:rPr>
              <a:t>Driving Has Been Getting Safer For Decades, But Recent Trend Is Discouraging—38,300 Deaths in 2015—and Likely More in 2016</a:t>
            </a:r>
          </a:p>
        </p:txBody>
      </p:sp>
      <p:sp>
        <p:nvSpPr>
          <p:cNvPr id="14" name="AutoShape 26"/>
          <p:cNvSpPr>
            <a:spLocks noChangeArrowheads="1"/>
          </p:cNvSpPr>
          <p:nvPr/>
        </p:nvSpPr>
        <p:spPr bwMode="blackWhite">
          <a:xfrm>
            <a:off x="1315771" y="1374514"/>
            <a:ext cx="1310910" cy="1130269"/>
          </a:xfrm>
          <a:prstGeom prst="wedgeRectCallout">
            <a:avLst>
              <a:gd name="adj1" fmla="val -81466"/>
              <a:gd name="adj2" fmla="val 791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Sharp increase in use of seatbelts</a:t>
            </a:r>
          </a:p>
        </p:txBody>
      </p:sp>
      <p:sp>
        <p:nvSpPr>
          <p:cNvPr id="15" name="AutoShape 26"/>
          <p:cNvSpPr>
            <a:spLocks noChangeArrowheads="1"/>
          </p:cNvSpPr>
          <p:nvPr/>
        </p:nvSpPr>
        <p:spPr bwMode="blackWhite">
          <a:xfrm>
            <a:off x="3341962" y="1184268"/>
            <a:ext cx="1650952" cy="1239618"/>
          </a:xfrm>
          <a:prstGeom prst="wedgeRectCallout">
            <a:avLst>
              <a:gd name="adj1" fmla="val 126524"/>
              <a:gd name="adj2" fmla="val 1060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Steep drop due to less driving during the Great Recession</a:t>
            </a:r>
          </a:p>
        </p:txBody>
      </p:sp>
    </p:spTree>
    <p:extLst>
      <p:ext uri="{BB962C8B-B14F-4D97-AF65-F5344CB8AC3E}">
        <p14:creationId xmlns:p14="http://schemas.microsoft.com/office/powerpoint/2010/main" val="27111999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a:t>Georgia Highway Fatalities, 2007–2016</a:t>
            </a:r>
            <a:endParaRPr lang="en-US" baseline="30000" dirty="0"/>
          </a:p>
        </p:txBody>
      </p:sp>
      <p:graphicFrame>
        <p:nvGraphicFramePr>
          <p:cNvPr id="58370" name="Object 3"/>
          <p:cNvGraphicFramePr>
            <a:graphicFrameLocks/>
          </p:cNvGraphicFramePr>
          <p:nvPr>
            <p:extLst>
              <p:ext uri="{D42A27DB-BD31-4B8C-83A1-F6EECF244321}">
                <p14:modId xmlns:p14="http://schemas.microsoft.com/office/powerpoint/2010/main" val="1015648542"/>
              </p:ext>
            </p:extLst>
          </p:nvPr>
        </p:nvGraphicFramePr>
        <p:xfrm>
          <a:off x="429815" y="1567543"/>
          <a:ext cx="8297623" cy="3628735"/>
        </p:xfrm>
        <a:graphic>
          <a:graphicData uri="http://schemas.openxmlformats.org/presentationml/2006/ole">
            <mc:AlternateContent xmlns:mc="http://schemas.openxmlformats.org/markup-compatibility/2006">
              <mc:Choice xmlns:v="urn:schemas-microsoft-com:vml" Requires="v">
                <p:oleObj spid="_x0000_s68630" name="Chart" r:id="rId4" imgW="8420164" imgH="3657472" progId="MSGraph.Chart.8">
                  <p:embed followColorScheme="full"/>
                </p:oleObj>
              </mc:Choice>
              <mc:Fallback>
                <p:oleObj name="Chart" r:id="rId4" imgW="8420164" imgH="3657472" progId="MSGraph.Chart.8">
                  <p:embed followColorScheme="full"/>
                  <p:pic>
                    <p:nvPicPr>
                      <p:cNvPr id="0" name=""/>
                      <p:cNvPicPr>
                        <a:picLocks noChangeArrowheads="1"/>
                      </p:cNvPicPr>
                      <p:nvPr/>
                    </p:nvPicPr>
                    <p:blipFill>
                      <a:blip r:embed="rId5"/>
                      <a:srcRect/>
                      <a:stretch>
                        <a:fillRect/>
                      </a:stretch>
                    </p:blipFill>
                    <p:spPr bwMode="auto">
                      <a:xfrm>
                        <a:off x="429815" y="1567543"/>
                        <a:ext cx="8297623" cy="36287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2000" b="1" dirty="0">
                <a:solidFill>
                  <a:srgbClr val="FFFFFF"/>
                </a:solidFill>
              </a:rPr>
              <a:t>Highway fatalities are surging in Georgia, with no end in sight</a:t>
            </a:r>
          </a:p>
        </p:txBody>
      </p:sp>
      <p:sp>
        <p:nvSpPr>
          <p:cNvPr id="58373" name="Rectangle 5"/>
          <p:cNvSpPr>
            <a:spLocks noChangeArrowheads="1"/>
          </p:cNvSpPr>
          <p:nvPr/>
        </p:nvSpPr>
        <p:spPr bwMode="auto">
          <a:xfrm>
            <a:off x="0" y="6440435"/>
            <a:ext cx="8727439" cy="242374"/>
          </a:xfrm>
          <a:prstGeom prst="rect">
            <a:avLst/>
          </a:prstGeom>
          <a:noFill/>
          <a:ln w="9525" algn="ctr">
            <a:noFill/>
            <a:miter lim="800000"/>
            <a:headEnd/>
            <a:tailEnd/>
          </a:ln>
        </p:spPr>
        <p:txBody>
          <a:bodyPr wrap="square" lIns="274320" tIns="0" rIns="0" bIns="102870" anchor="b">
            <a:spAutoFit/>
          </a:bodyPr>
          <a:lstStyle/>
          <a:p>
            <a:pPr marL="100010" indent="-100010">
              <a:lnSpc>
                <a:spcPct val="90000"/>
              </a:lnSpc>
              <a:buClr>
                <a:schemeClr val="accent2"/>
              </a:buClr>
              <a:tabLst>
                <a:tab pos="84533" algn="r"/>
              </a:tabLst>
            </a:pPr>
            <a:r>
              <a:rPr lang="en-US" sz="1000" dirty="0"/>
              <a:t>Sources: Georgia Department of Transportation accessed 1/9/17 at </a:t>
            </a:r>
            <a:r>
              <a:rPr lang="en-US" sz="1000" dirty="0">
                <a:hlinkClick r:id="rId6"/>
              </a:rPr>
              <a:t>http://www.dot.ga.gov/BuildSmart/performance/Pages/Fatalities.aspx</a:t>
            </a:r>
            <a:r>
              <a:rPr lang="en-US" sz="1000" dirty="0"/>
              <a:t>  </a:t>
            </a:r>
          </a:p>
        </p:txBody>
      </p:sp>
      <p:sp>
        <p:nvSpPr>
          <p:cNvPr id="8" name="AutoShape 7"/>
          <p:cNvSpPr>
            <a:spLocks noChangeArrowheads="1"/>
          </p:cNvSpPr>
          <p:nvPr/>
        </p:nvSpPr>
        <p:spPr bwMode="blackWhite">
          <a:xfrm>
            <a:off x="5277984" y="1122626"/>
            <a:ext cx="2441575" cy="845480"/>
          </a:xfrm>
          <a:prstGeom prst="wedgeRectCallout">
            <a:avLst>
              <a:gd name="adj1" fmla="val 71913"/>
              <a:gd name="adj2" fmla="val 4093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cs typeface="+mn-cs"/>
              </a:rPr>
              <a:t>Highway deaths in Georgia are now at their highest level since 2007</a:t>
            </a:r>
            <a:endParaRPr lang="en-US" sz="1500" b="1" dirty="0">
              <a:solidFill>
                <a:schemeClr val="bg1"/>
              </a:solidFill>
              <a:latin typeface="Arial" pitchFamily="34" charset="0"/>
              <a:cs typeface="+mn-cs"/>
            </a:endParaRPr>
          </a:p>
        </p:txBody>
      </p:sp>
      <p:sp>
        <p:nvSpPr>
          <p:cNvPr id="7" name="AutoShape 26"/>
          <p:cNvSpPr>
            <a:spLocks noChangeArrowheads="1"/>
          </p:cNvSpPr>
          <p:nvPr/>
        </p:nvSpPr>
        <p:spPr bwMode="blackWhite">
          <a:xfrm>
            <a:off x="6498772" y="3676843"/>
            <a:ext cx="1820542" cy="927815"/>
          </a:xfrm>
          <a:prstGeom prst="wedgeRectCallout">
            <a:avLst>
              <a:gd name="adj1" fmla="val 50567"/>
              <a:gd name="adj2" fmla="val -96799"/>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+104 Deaths =</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+7.3% in 2016 </a:t>
            </a:r>
          </a:p>
        </p:txBody>
      </p:sp>
      <p:sp>
        <p:nvSpPr>
          <p:cNvPr id="9" name="AutoShape 26"/>
          <p:cNvSpPr>
            <a:spLocks noChangeArrowheads="1"/>
          </p:cNvSpPr>
          <p:nvPr/>
        </p:nvSpPr>
        <p:spPr bwMode="blackWhite">
          <a:xfrm>
            <a:off x="4367713" y="3235996"/>
            <a:ext cx="1820542" cy="927815"/>
          </a:xfrm>
          <a:prstGeom prst="wedgeRectCallout">
            <a:avLst>
              <a:gd name="adj1" fmla="val 114247"/>
              <a:gd name="adj2" fmla="val -102079"/>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+262 Deaths =</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+22.4% in 2015 </a:t>
            </a:r>
          </a:p>
        </p:txBody>
      </p:sp>
    </p:spTree>
    <p:extLst>
      <p:ext uri="{BB962C8B-B14F-4D97-AF65-F5344CB8AC3E}">
        <p14:creationId xmlns:p14="http://schemas.microsoft.com/office/powerpoint/2010/main" val="30151982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3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dirty="0">
                <a:latin typeface="Arial" panose="020B0604020202020204" pitchFamily="34" charset="0"/>
              </a:rPr>
              <a:t>Change in Auto Fatalities by State: Especially Severe in Georgia</a:t>
            </a:r>
          </a:p>
        </p:txBody>
      </p:sp>
      <p:graphicFrame>
        <p:nvGraphicFramePr>
          <p:cNvPr id="68611" name="Object 3"/>
          <p:cNvGraphicFramePr>
            <a:graphicFrameLocks noGrp="1" noChangeAspect="1"/>
          </p:cNvGraphicFramePr>
          <p:nvPr>
            <p:ph type="chart" idx="1"/>
            <p:extLst>
              <p:ext uri="{D42A27DB-BD31-4B8C-83A1-F6EECF244321}">
                <p14:modId xmlns:p14="http://schemas.microsoft.com/office/powerpoint/2010/main" val="295088606"/>
              </p:ext>
            </p:extLst>
          </p:nvPr>
        </p:nvGraphicFramePr>
        <p:xfrm>
          <a:off x="142875" y="1804194"/>
          <a:ext cx="8639175" cy="4613275"/>
        </p:xfrm>
        <a:graphic>
          <a:graphicData uri="http://schemas.openxmlformats.org/presentationml/2006/ole">
            <mc:AlternateContent xmlns:mc="http://schemas.openxmlformats.org/markup-compatibility/2006">
              <mc:Choice xmlns:v="urn:schemas-microsoft-com:vml" Requires="v">
                <p:oleObj spid="_x0000_s61515" name="Chart" r:id="rId4" imgW="5886281" imgH="3143458" progId="MSGraph.Chart.8">
                  <p:embed followColorScheme="full"/>
                </p:oleObj>
              </mc:Choice>
              <mc:Fallback>
                <p:oleObj name="Chart" r:id="rId4" imgW="5886281" imgH="3143458" progId="MSGraph.Chart.8">
                  <p:embed followColorScheme="full"/>
                  <p:pic>
                    <p:nvPicPr>
                      <p:cNvPr id="0" name=""/>
                      <p:cNvPicPr>
                        <a:picLocks noChangeAspect="1" noChangeArrowheads="1"/>
                      </p:cNvPicPr>
                      <p:nvPr/>
                    </p:nvPicPr>
                    <p:blipFill>
                      <a:blip r:embed="rId5"/>
                      <a:srcRect/>
                      <a:stretch>
                        <a:fillRect/>
                      </a:stretch>
                    </p:blipFill>
                    <p:spPr bwMode="auto">
                      <a:xfrm>
                        <a:off x="142875" y="1804194"/>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Rectangle 4"/>
          <p:cNvSpPr>
            <a:spLocks noChangeArrowheads="1"/>
          </p:cNvSpPr>
          <p:nvPr/>
        </p:nvSpPr>
        <p:spPr bwMode="auto">
          <a:xfrm>
            <a:off x="609600" y="6281738"/>
            <a:ext cx="3810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Estimates from National Safety Council.</a:t>
            </a:r>
          </a:p>
        </p:txBody>
      </p:sp>
      <p:sp>
        <p:nvSpPr>
          <p:cNvPr id="6861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2015 vs. 2014</a:t>
            </a:r>
          </a:p>
        </p:txBody>
      </p:sp>
      <p:sp>
        <p:nvSpPr>
          <p:cNvPr id="6" name="AutoShape 6"/>
          <p:cNvSpPr>
            <a:spLocks noChangeArrowheads="1"/>
          </p:cNvSpPr>
          <p:nvPr/>
        </p:nvSpPr>
        <p:spPr bwMode="blackWhite">
          <a:xfrm>
            <a:off x="4195446" y="4322064"/>
            <a:ext cx="1866900" cy="1069975"/>
          </a:xfrm>
          <a:prstGeom prst="wedgeRectCallout">
            <a:avLst>
              <a:gd name="adj1" fmla="val -74098"/>
              <a:gd name="adj2" fmla="val -6411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Fatalities in Southeast Rising Faster than USA as a Whole</a:t>
            </a:r>
          </a:p>
        </p:txBody>
      </p:sp>
      <p:sp>
        <p:nvSpPr>
          <p:cNvPr id="7" name="AutoShape 26"/>
          <p:cNvSpPr>
            <a:spLocks noChangeArrowheads="1"/>
          </p:cNvSpPr>
          <p:nvPr/>
        </p:nvSpPr>
        <p:spPr bwMode="blackWhite">
          <a:xfrm>
            <a:off x="6062346" y="1094771"/>
            <a:ext cx="2719704" cy="1130269"/>
          </a:xfrm>
          <a:prstGeom prst="wedgeRectCallout">
            <a:avLst>
              <a:gd name="adj1" fmla="val -63751"/>
              <a:gd name="adj2" fmla="val 586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GA’s auto fatality rate has increased at a pace nearly 3 times that of the US overall and far in excess of any other state in the region</a:t>
            </a:r>
          </a:p>
        </p:txBody>
      </p:sp>
    </p:spTree>
    <p:extLst>
      <p:ext uri="{BB962C8B-B14F-4D97-AF65-F5344CB8AC3E}">
        <p14:creationId xmlns:p14="http://schemas.microsoft.com/office/powerpoint/2010/main" val="118918052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dirty="0">
                <a:latin typeface="Arial" panose="020B0604020202020204" pitchFamily="34" charset="0"/>
              </a:rPr>
              <a:t>Change in Auto Fatalities by State: </a:t>
            </a:r>
            <a:r>
              <a:rPr lang="en-US" altLang="en-US" dirty="0">
                <a:solidFill>
                  <a:schemeClr val="accent1"/>
                </a:solidFill>
                <a:latin typeface="Arial" panose="020B0604020202020204" pitchFamily="34" charset="0"/>
              </a:rPr>
              <a:t>Especially Severe in Georgia</a:t>
            </a:r>
          </a:p>
        </p:txBody>
      </p:sp>
      <p:graphicFrame>
        <p:nvGraphicFramePr>
          <p:cNvPr id="68611" name="Object 3"/>
          <p:cNvGraphicFramePr>
            <a:graphicFrameLocks noGrp="1" noChangeAspect="1"/>
          </p:cNvGraphicFramePr>
          <p:nvPr>
            <p:ph type="chart" idx="1"/>
            <p:extLst/>
          </p:nvPr>
        </p:nvGraphicFramePr>
        <p:xfrm>
          <a:off x="142875" y="1804988"/>
          <a:ext cx="8639175" cy="4613275"/>
        </p:xfrm>
        <a:graphic>
          <a:graphicData uri="http://schemas.openxmlformats.org/presentationml/2006/ole">
            <mc:AlternateContent xmlns:mc="http://schemas.openxmlformats.org/markup-compatibility/2006">
              <mc:Choice xmlns:v="urn:schemas-microsoft-com:vml" Requires="v">
                <p:oleObj spid="_x0000_s66589" name="Chart" r:id="rId4" imgW="8829723" imgH="4715068" progId="MSGraph.Chart.8">
                  <p:embed followColorScheme="full"/>
                </p:oleObj>
              </mc:Choice>
              <mc:Fallback>
                <p:oleObj name="Chart" r:id="rId4" imgW="8829723" imgH="4715068" progId="MSGraph.Chart.8">
                  <p:embed followColorScheme="full"/>
                  <p:pic>
                    <p:nvPicPr>
                      <p:cNvPr id="0" name=""/>
                      <p:cNvPicPr>
                        <a:picLocks noChangeAspect="1" noChangeArrowheads="1"/>
                      </p:cNvPicPr>
                      <p:nvPr/>
                    </p:nvPicPr>
                    <p:blipFill>
                      <a:blip r:embed="rId5"/>
                      <a:srcRect/>
                      <a:stretch>
                        <a:fillRect/>
                      </a:stretch>
                    </p:blipFill>
                    <p:spPr bwMode="auto">
                      <a:xfrm>
                        <a:off x="142875" y="1804988"/>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Rectangle 4"/>
          <p:cNvSpPr>
            <a:spLocks noChangeArrowheads="1"/>
          </p:cNvSpPr>
          <p:nvPr/>
        </p:nvSpPr>
        <p:spPr bwMode="auto">
          <a:xfrm>
            <a:off x="217487" y="6282532"/>
            <a:ext cx="3810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dirty="0"/>
              <a:t>SOURCE: Estimates from National Safety Council.</a:t>
            </a:r>
          </a:p>
        </p:txBody>
      </p:sp>
      <p:sp>
        <p:nvSpPr>
          <p:cNvPr id="68613" name="Text Box 5"/>
          <p:cNvSpPr txBox="1">
            <a:spLocks noChangeArrowheads="1"/>
          </p:cNvSpPr>
          <p:nvPr/>
        </p:nvSpPr>
        <p:spPr bwMode="auto">
          <a:xfrm>
            <a:off x="-821689" y="14859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dirty="0">
                <a:solidFill>
                  <a:srgbClr val="FF0000"/>
                </a:solidFill>
              </a:rPr>
              <a:t>First 6 Months 2016 vs. First 6 Month 2014</a:t>
            </a:r>
          </a:p>
        </p:txBody>
      </p:sp>
      <p:sp>
        <p:nvSpPr>
          <p:cNvPr id="6" name="AutoShape 6"/>
          <p:cNvSpPr>
            <a:spLocks noChangeArrowheads="1"/>
          </p:cNvSpPr>
          <p:nvPr/>
        </p:nvSpPr>
        <p:spPr bwMode="blackWhite">
          <a:xfrm>
            <a:off x="4462462" y="4111625"/>
            <a:ext cx="1866900" cy="1069975"/>
          </a:xfrm>
          <a:prstGeom prst="wedgeRectCallout">
            <a:avLst>
              <a:gd name="adj1" fmla="val -23539"/>
              <a:gd name="adj2" fmla="val -125032"/>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Fatalities in Southeast Rising Faster Than USA as a Whole</a:t>
            </a:r>
          </a:p>
        </p:txBody>
      </p:sp>
      <p:sp>
        <p:nvSpPr>
          <p:cNvPr id="7" name="AutoShape 26"/>
          <p:cNvSpPr>
            <a:spLocks noChangeArrowheads="1"/>
          </p:cNvSpPr>
          <p:nvPr/>
        </p:nvSpPr>
        <p:spPr bwMode="blackWhite">
          <a:xfrm>
            <a:off x="6062346" y="1094771"/>
            <a:ext cx="2719704" cy="1130269"/>
          </a:xfrm>
          <a:prstGeom prst="wedgeRectCallout">
            <a:avLst>
              <a:gd name="adj1" fmla="val -63751"/>
              <a:gd name="adj2" fmla="val 586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GA’s auto fatality rate has increased at a pace nearly double that of the US overall</a:t>
            </a:r>
          </a:p>
        </p:txBody>
      </p:sp>
    </p:spTree>
    <p:extLst>
      <p:ext uri="{BB962C8B-B14F-4D97-AF65-F5344CB8AC3E}">
        <p14:creationId xmlns:p14="http://schemas.microsoft.com/office/powerpoint/2010/main" val="346776731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17</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a:solidFill>
                  <a:schemeClr val="bg1"/>
                </a:solidFill>
              </a:rPr>
              <a:t>Private Passenger Auto Profitability in Southeast States vs. US</a:t>
            </a:r>
          </a:p>
        </p:txBody>
      </p:sp>
      <p:sp>
        <p:nvSpPr>
          <p:cNvPr id="2152456" name="Rectangle 8"/>
          <p:cNvSpPr>
            <a:spLocks noChangeArrowheads="1"/>
          </p:cNvSpPr>
          <p:nvPr/>
        </p:nvSpPr>
        <p:spPr bwMode="auto">
          <a:xfrm>
            <a:off x="854075" y="4362450"/>
            <a:ext cx="77089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 Georgia is a Profitability Laggard in the Region and Among the 50 States</a:t>
            </a:r>
          </a:p>
        </p:txBody>
      </p:sp>
    </p:spTree>
    <p:extLst>
      <p:ext uri="{BB962C8B-B14F-4D97-AF65-F5344CB8AC3E}">
        <p14:creationId xmlns:p14="http://schemas.microsoft.com/office/powerpoint/2010/main" val="29550689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8C945A2-3262-494A-90F5-65E035FEB1CA}" type="slidenum">
              <a:rPr lang="en-US" altLang="en-US" sz="900"/>
              <a:pPr algn="r">
                <a:lnSpc>
                  <a:spcPct val="85000"/>
                </a:lnSpc>
                <a:spcBef>
                  <a:spcPct val="20000"/>
                </a:spcBef>
                <a:buClrTx/>
                <a:buFontTx/>
                <a:buNone/>
              </a:pPr>
              <a:t>18</a:t>
            </a:fld>
            <a:endParaRPr lang="en-US" altLang="en-US" sz="900"/>
          </a:p>
        </p:txBody>
      </p:sp>
      <p:sp>
        <p:nvSpPr>
          <p:cNvPr id="15363" name="Rectangle 2"/>
          <p:cNvSpPr>
            <a:spLocks noGrp="1" noChangeArrowheads="1"/>
          </p:cNvSpPr>
          <p:nvPr>
            <p:ph type="title" idx="4294967295"/>
          </p:nvPr>
        </p:nvSpPr>
        <p:spPr/>
        <p:txBody>
          <a:bodyPr/>
          <a:lstStyle/>
          <a:p>
            <a:r>
              <a:rPr lang="en-US" altLang="en-US">
                <a:latin typeface="Arial" panose="020B0604020202020204" pitchFamily="34" charset="0"/>
              </a:rPr>
              <a:t>RNW PP Auto: NC, SC and GA vs. U.S., 2005-2014</a:t>
            </a:r>
          </a:p>
        </p:txBody>
      </p:sp>
      <p:sp>
        <p:nvSpPr>
          <p:cNvPr id="153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extLst>
              <p:ext uri="{D42A27DB-BD31-4B8C-83A1-F6EECF244321}">
                <p14:modId xmlns:p14="http://schemas.microsoft.com/office/powerpoint/2010/main" val="3976527440"/>
              </p:ext>
            </p:extLst>
          </p:nvPr>
        </p:nvGraphicFramePr>
        <p:xfrm>
          <a:off x="298450" y="1215821"/>
          <a:ext cx="8569325" cy="4579937"/>
        </p:xfrm>
        <a:graphic>
          <a:graphicData uri="http://schemas.openxmlformats.org/presentationml/2006/ole">
            <mc:AlternateContent xmlns:mc="http://schemas.openxmlformats.org/markup-compatibility/2006">
              <mc:Choice xmlns:v="urn:schemas-microsoft-com:vml" Requires="v">
                <p:oleObj spid="_x0000_s63557"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298450" y="1215821"/>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4732020" y="1114108"/>
            <a:ext cx="2474913" cy="153828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1600"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sz="1600" b="1" dirty="0">
                <a:solidFill>
                  <a:schemeClr val="bg1"/>
                </a:solidFill>
                <a:latin typeface="Arial" charset="0"/>
                <a:cs typeface="Arial" charset="0"/>
              </a:rPr>
              <a:t>US: 6.2%</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NC: 6.4%</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SC: 5.8%</a:t>
            </a:r>
            <a:br>
              <a:rPr lang="en-US" sz="1600" b="1" dirty="0">
                <a:solidFill>
                  <a:schemeClr val="bg1"/>
                </a:solidFill>
                <a:latin typeface="Arial" charset="0"/>
                <a:cs typeface="Arial" charset="0"/>
              </a:rPr>
            </a:br>
            <a:r>
              <a:rPr lang="en-US" sz="2000" b="1" i="1" dirty="0">
                <a:solidFill>
                  <a:schemeClr val="bg1">
                    <a:lumMod val="50000"/>
                  </a:schemeClr>
                </a:solidFill>
                <a:latin typeface="Arial" charset="0"/>
                <a:cs typeface="Arial" charset="0"/>
              </a:rPr>
              <a:t>GA: 4.7%</a:t>
            </a:r>
            <a:endParaRPr lang="en-US" sz="1600" b="1" i="1" dirty="0">
              <a:solidFill>
                <a:schemeClr val="bg1">
                  <a:lumMod val="50000"/>
                </a:schemeClr>
              </a:solidFill>
              <a:latin typeface="Arial" charset="0"/>
              <a:cs typeface="Arial" charset="0"/>
            </a:endParaRPr>
          </a:p>
        </p:txBody>
      </p:sp>
      <p:sp>
        <p:nvSpPr>
          <p:cNvPr id="7" name="Oval 6"/>
          <p:cNvSpPr/>
          <p:nvPr/>
        </p:nvSpPr>
        <p:spPr>
          <a:xfrm>
            <a:off x="8180612" y="4294414"/>
            <a:ext cx="306161" cy="2649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4325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700"/>
                                  </p:stCondLst>
                                  <p:childTnLst>
                                    <p:set>
                                      <p:cBhvr>
                                        <p:cTn id="15" dur="1" fill="hold">
                                          <p:stCondLst>
                                            <p:cond delay="0"/>
                                          </p:stCondLst>
                                        </p:cTn>
                                        <p:tgtEl>
                                          <p:spTgt spid="2026500"/>
                                        </p:tgtEl>
                                        <p:attrNameLst>
                                          <p:attrName>style.visibility</p:attrName>
                                        </p:attrNameLst>
                                      </p:cBhvr>
                                      <p:to>
                                        <p:strVal val="visible"/>
                                      </p:to>
                                    </p:set>
                                    <p:animEffect transition="in" filter="wipe(left)">
                                      <p:cBhvr>
                                        <p:cTn id="16" dur="1000"/>
                                        <p:tgtEl>
                                          <p:spTgt spid="202650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700"/>
                                  </p:stCondLst>
                                  <p:childTnLst>
                                    <p:set>
                                      <p:cBhvr>
                                        <p:cTn id="20" dur="1" fill="hold">
                                          <p:stCondLst>
                                            <p:cond delay="0"/>
                                          </p:stCondLst>
                                        </p:cTn>
                                        <p:tgtEl>
                                          <p:spTgt spid="2026500"/>
                                        </p:tgtEl>
                                        <p:attrNameLst>
                                          <p:attrName>style.visibility</p:attrName>
                                        </p:attrNameLst>
                                      </p:cBhvr>
                                      <p:to>
                                        <p:strVal val="visible"/>
                                      </p:to>
                                    </p:set>
                                    <p:animEffect transition="in" filter="wipe(left)">
                                      <p:cBhvr>
                                        <p:cTn id="21" dur="1000"/>
                                        <p:tgtEl>
                                          <p:spTgt spid="2026500"/>
                                        </p:tgtEl>
                                      </p:cBhvr>
                                    </p:animEffect>
                                  </p:childTnLst>
                                </p:cTn>
                              </p:par>
                            </p:childTnLst>
                          </p:cTn>
                        </p:par>
                        <p:par>
                          <p:cTn id="22" fill="hold" nodeType="afterGroup">
                            <p:stCondLst>
                              <p:cond delay="1700"/>
                            </p:stCondLst>
                            <p:childTnLst>
                              <p:par>
                                <p:cTn id="23" presetID="10" presetClass="entr" presetSubtype="0" fill="hold" grpId="0" nodeType="afterEffect">
                                  <p:stCondLst>
                                    <p:cond delay="7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5C3254FE-05CE-4E69-ACAB-F16A05541CFC}" type="slidenum">
              <a:rPr lang="en-US" altLang="en-US" sz="900"/>
              <a:pPr algn="r">
                <a:lnSpc>
                  <a:spcPct val="85000"/>
                </a:lnSpc>
                <a:spcBef>
                  <a:spcPct val="20000"/>
                </a:spcBef>
                <a:buClrTx/>
                <a:buFontTx/>
                <a:buNone/>
              </a:pPr>
              <a:t>19</a:t>
            </a:fld>
            <a:endParaRPr lang="en-US" altLang="en-US" sz="900"/>
          </a:p>
        </p:txBody>
      </p:sp>
      <p:sp>
        <p:nvSpPr>
          <p:cNvPr id="17411" name="Rectangle 2"/>
          <p:cNvSpPr>
            <a:spLocks noGrp="1" noChangeArrowheads="1"/>
          </p:cNvSpPr>
          <p:nvPr>
            <p:ph type="title" idx="4294967295"/>
          </p:nvPr>
        </p:nvSpPr>
        <p:spPr/>
        <p:txBody>
          <a:bodyPr/>
          <a:lstStyle/>
          <a:p>
            <a:r>
              <a:rPr lang="en-US" altLang="en-US">
                <a:latin typeface="Arial" panose="020B0604020202020204" pitchFamily="34" charset="0"/>
              </a:rPr>
              <a:t>RNW PP Auto: TN, FL, MS, AL vs. U.S., 2005-2014</a:t>
            </a:r>
          </a:p>
        </p:txBody>
      </p:sp>
      <p:sp>
        <p:nvSpPr>
          <p:cNvPr id="1741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extLst>
              <p:ext uri="{D42A27DB-BD31-4B8C-83A1-F6EECF244321}">
                <p14:modId xmlns:p14="http://schemas.microsoft.com/office/powerpoint/2010/main" val="327956070"/>
              </p:ext>
            </p:extLst>
          </p:nvPr>
        </p:nvGraphicFramePr>
        <p:xfrm>
          <a:off x="298450" y="1296988"/>
          <a:ext cx="8569325" cy="4579937"/>
        </p:xfrm>
        <a:graphic>
          <a:graphicData uri="http://schemas.openxmlformats.org/presentationml/2006/ole">
            <mc:AlternateContent xmlns:mc="http://schemas.openxmlformats.org/markup-compatibility/2006">
              <mc:Choice xmlns:v="urn:schemas-microsoft-com:vml" Requires="v">
                <p:oleObj spid="_x0000_s64581"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298450" y="1296988"/>
                        <a:ext cx="8569325" cy="4579937"/>
                      </a:xfrm>
                      <a:prstGeom prst="rect">
                        <a:avLst/>
                      </a:prstGeom>
                      <a:noFill/>
                      <a:ln>
                        <a:noFill/>
                      </a:ln>
                      <a:effectLst/>
                      <a:extLst/>
                    </p:spPr>
                  </p:pic>
                </p:oleObj>
              </mc:Fallback>
            </mc:AlternateContent>
          </a:graphicData>
        </a:graphic>
      </p:graphicFrame>
      <p:sp>
        <p:nvSpPr>
          <p:cNvPr id="9" name="Text Box 6"/>
          <p:cNvSpPr txBox="1">
            <a:spLocks noChangeArrowheads="1"/>
          </p:cNvSpPr>
          <p:nvPr/>
        </p:nvSpPr>
        <p:spPr bwMode="blackWhite">
          <a:xfrm>
            <a:off x="1964055" y="3383756"/>
            <a:ext cx="2474913" cy="1737360"/>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1400"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sz="1400" b="1" dirty="0">
                <a:solidFill>
                  <a:schemeClr val="bg1"/>
                </a:solidFill>
                <a:latin typeface="Arial" charset="0"/>
                <a:cs typeface="Arial" charset="0"/>
              </a:rPr>
              <a:t>US: 6.2%</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AL: 6.7%                  TN:5.8%</a:t>
            </a:r>
            <a:br>
              <a:rPr lang="en-US" sz="1400" b="1" dirty="0">
                <a:solidFill>
                  <a:schemeClr val="bg1"/>
                </a:solidFill>
                <a:latin typeface="Arial" charset="0"/>
                <a:cs typeface="Arial" charset="0"/>
              </a:rPr>
            </a:br>
            <a:r>
              <a:rPr lang="en-US" b="1" i="1" dirty="0">
                <a:solidFill>
                  <a:schemeClr val="bg1">
                    <a:lumMod val="50000"/>
                  </a:schemeClr>
                </a:solidFill>
                <a:latin typeface="Arial" charset="0"/>
                <a:cs typeface="Arial" charset="0"/>
              </a:rPr>
              <a:t>GA: 4.7%                          </a:t>
            </a:r>
            <a:r>
              <a:rPr lang="en-US" sz="1400" b="1" dirty="0">
                <a:solidFill>
                  <a:schemeClr val="bg1"/>
                </a:solidFill>
                <a:latin typeface="Arial" charset="0"/>
                <a:cs typeface="Arial" charset="0"/>
              </a:rPr>
              <a:t>FL: 3.9%</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MS: 3.6%</a:t>
            </a:r>
          </a:p>
        </p:txBody>
      </p:sp>
      <p:sp>
        <p:nvSpPr>
          <p:cNvPr id="7" name="AutoShape 26"/>
          <p:cNvSpPr>
            <a:spLocks noChangeArrowheads="1"/>
          </p:cNvSpPr>
          <p:nvPr/>
        </p:nvSpPr>
        <p:spPr bwMode="blackWhite">
          <a:xfrm>
            <a:off x="6592185" y="3990847"/>
            <a:ext cx="1954030" cy="1130269"/>
          </a:xfrm>
          <a:prstGeom prst="wedgeRectCallout">
            <a:avLst>
              <a:gd name="adj1" fmla="val 41406"/>
              <a:gd name="adj2" fmla="val -101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GA’s </a:t>
            </a:r>
            <a:r>
              <a:rPr lang="en-US" sz="1600" b="1" dirty="0" err="1">
                <a:solidFill>
                  <a:schemeClr val="bg1"/>
                </a:solidFill>
              </a:rPr>
              <a:t>pvt.</a:t>
            </a:r>
            <a:r>
              <a:rPr lang="en-US" sz="1600" b="1" dirty="0">
                <a:solidFill>
                  <a:schemeClr val="bg1"/>
                </a:solidFill>
              </a:rPr>
              <a:t> Passenger auto market is the least profitable in the region</a:t>
            </a:r>
          </a:p>
        </p:txBody>
      </p:sp>
      <p:sp>
        <p:nvSpPr>
          <p:cNvPr id="2" name="Oval 1"/>
          <p:cNvSpPr/>
          <p:nvPr/>
        </p:nvSpPr>
        <p:spPr>
          <a:xfrm>
            <a:off x="8245927" y="3118757"/>
            <a:ext cx="306161" cy="2649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727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700"/>
                                  </p:stCondLst>
                                  <p:childTnLst>
                                    <p:set>
                                      <p:cBhvr>
                                        <p:cTn id="15" dur="1" fill="hold">
                                          <p:stCondLst>
                                            <p:cond delay="0"/>
                                          </p:stCondLst>
                                        </p:cTn>
                                        <p:tgtEl>
                                          <p:spTgt spid="2026500"/>
                                        </p:tgtEl>
                                        <p:attrNameLst>
                                          <p:attrName>style.visibility</p:attrName>
                                        </p:attrNameLst>
                                      </p:cBhvr>
                                      <p:to>
                                        <p:strVal val="visible"/>
                                      </p:to>
                                    </p:set>
                                    <p:animEffect transition="in" filter="wipe(left)">
                                      <p:cBhvr>
                                        <p:cTn id="16" dur="1000"/>
                                        <p:tgtEl>
                                          <p:spTgt spid="202650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700"/>
                                  </p:stCondLst>
                                  <p:childTnLst>
                                    <p:set>
                                      <p:cBhvr>
                                        <p:cTn id="20" dur="1" fill="hold">
                                          <p:stCondLst>
                                            <p:cond delay="0"/>
                                          </p:stCondLst>
                                        </p:cTn>
                                        <p:tgtEl>
                                          <p:spTgt spid="2026500"/>
                                        </p:tgtEl>
                                        <p:attrNameLst>
                                          <p:attrName>style.visibility</p:attrName>
                                        </p:attrNameLst>
                                      </p:cBhvr>
                                      <p:to>
                                        <p:strVal val="visible"/>
                                      </p:to>
                                    </p:set>
                                    <p:animEffect transition="in" filter="wipe(left)">
                                      <p:cBhvr>
                                        <p:cTn id="21" dur="1000"/>
                                        <p:tgtEl>
                                          <p:spTgt spid="202650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700"/>
                                  </p:stCondLst>
                                  <p:childTnLst>
                                    <p:set>
                                      <p:cBhvr>
                                        <p:cTn id="25" dur="1" fill="hold">
                                          <p:stCondLst>
                                            <p:cond delay="0"/>
                                          </p:stCondLst>
                                        </p:cTn>
                                        <p:tgtEl>
                                          <p:spTgt spid="2026500"/>
                                        </p:tgtEl>
                                        <p:attrNameLst>
                                          <p:attrName>style.visibility</p:attrName>
                                        </p:attrNameLst>
                                      </p:cBhvr>
                                      <p:to>
                                        <p:strVal val="visible"/>
                                      </p:to>
                                    </p:set>
                                    <p:animEffect transition="in" filter="wipe(left)">
                                      <p:cBhvr>
                                        <p:cTn id="26" dur="1000"/>
                                        <p:tgtEl>
                                          <p:spTgt spid="202650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700"/>
                                  </p:stCondLst>
                                  <p:childTnLst>
                                    <p:set>
                                      <p:cBhvr>
                                        <p:cTn id="30" dur="1" fill="hold">
                                          <p:stCondLst>
                                            <p:cond delay="0"/>
                                          </p:stCondLst>
                                        </p:cTn>
                                        <p:tgtEl>
                                          <p:spTgt spid="2026500"/>
                                        </p:tgtEl>
                                        <p:attrNameLst>
                                          <p:attrName>style.visibility</p:attrName>
                                        </p:attrNameLst>
                                      </p:cBhvr>
                                      <p:to>
                                        <p:strVal val="visible"/>
                                      </p:to>
                                    </p:set>
                                    <p:animEffect transition="in" filter="wipe(left)">
                                      <p:cBhvr>
                                        <p:cTn id="31" dur="1000"/>
                                        <p:tgtEl>
                                          <p:spTgt spid="2026500"/>
                                        </p:tgtEl>
                                      </p:cBhvr>
                                    </p:animEffect>
                                  </p:childTnLst>
                                </p:cTn>
                              </p:par>
                            </p:childTnLst>
                          </p:cTn>
                        </p:par>
                        <p:par>
                          <p:cTn id="32" fill="hold" nodeType="afterGroup">
                            <p:stCondLst>
                              <p:cond delay="1700"/>
                            </p:stCondLst>
                            <p:childTnLst>
                              <p:par>
                                <p:cTn id="33" presetID="10" presetClass="entr" presetSubtype="0" fill="hold" grpId="0" nodeType="afterEffect">
                                  <p:stCondLst>
                                    <p:cond delay="7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29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2</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a:solidFill>
                  <a:schemeClr val="bg1"/>
                </a:solidFill>
              </a:rPr>
              <a:t>A Few Factors Driving Adverse Private Passenger Auto Loss Trends</a:t>
            </a:r>
          </a:p>
        </p:txBody>
      </p:sp>
      <p:sp>
        <p:nvSpPr>
          <p:cNvPr id="2152456" name="Rectangle 8"/>
          <p:cNvSpPr>
            <a:spLocks noChangeArrowheads="1"/>
          </p:cNvSpPr>
          <p:nvPr/>
        </p:nvSpPr>
        <p:spPr bwMode="auto">
          <a:xfrm>
            <a:off x="521289" y="4303643"/>
            <a:ext cx="830144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More Jobs, Better Economy, More People Driving, Lower Gas Prices, Higher Speed Limits…</a:t>
            </a:r>
          </a:p>
        </p:txBody>
      </p:sp>
    </p:spTree>
    <p:extLst>
      <p:ext uri="{BB962C8B-B14F-4D97-AF65-F5344CB8AC3E}">
        <p14:creationId xmlns:p14="http://schemas.microsoft.com/office/powerpoint/2010/main" val="31979354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20</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2800" b="1" dirty="0">
                <a:solidFill>
                  <a:schemeClr val="bg1"/>
                </a:solidFill>
              </a:rPr>
              <a:t>Private Passenger Auto Frequency &amp; Severity Trends in Georgia vs. Southeast States and US</a:t>
            </a:r>
          </a:p>
        </p:txBody>
      </p:sp>
      <p:sp>
        <p:nvSpPr>
          <p:cNvPr id="2152456" name="Rectangle 8"/>
          <p:cNvSpPr>
            <a:spLocks noChangeArrowheads="1"/>
          </p:cNvSpPr>
          <p:nvPr/>
        </p:nvSpPr>
        <p:spPr bwMode="auto">
          <a:xfrm>
            <a:off x="854075" y="4362450"/>
            <a:ext cx="7708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 Frequency, Severity and Loss Ratios Are Up in Georgia</a:t>
            </a:r>
          </a:p>
        </p:txBody>
      </p:sp>
    </p:spTree>
    <p:extLst>
      <p:ext uri="{BB962C8B-B14F-4D97-AF65-F5344CB8AC3E}">
        <p14:creationId xmlns:p14="http://schemas.microsoft.com/office/powerpoint/2010/main" val="3469635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p:txBody>
          <a:bodyPr/>
          <a:lstStyle/>
          <a:p>
            <a:pPr>
              <a:defRPr/>
            </a:pPr>
            <a:r>
              <a:rPr lang="en-US"/>
              <a:t>12/01/09 - 9pm</a:t>
            </a:r>
          </a:p>
        </p:txBody>
      </p:sp>
      <p:sp>
        <p:nvSpPr>
          <p:cNvPr id="43012"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5530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DCAFC-7995-4FB9-9A5E-5AEA2BC0659B}" type="slidenum">
              <a:rPr lang="en-US" altLang="en-US" smtClean="0"/>
              <a:pPr/>
              <a:t>21</a:t>
            </a:fld>
            <a:endParaRPr lang="en-US" altLang="en-US"/>
          </a:p>
        </p:txBody>
      </p:sp>
      <p:sp>
        <p:nvSpPr>
          <p:cNvPr id="55301" name="Rectangle 2"/>
          <p:cNvSpPr>
            <a:spLocks noGrp="1" noChangeArrowheads="1"/>
          </p:cNvSpPr>
          <p:nvPr>
            <p:ph type="title"/>
          </p:nvPr>
        </p:nvSpPr>
        <p:spPr>
          <a:xfrm>
            <a:off x="0" y="90488"/>
            <a:ext cx="8201025" cy="860425"/>
          </a:xfrm>
        </p:spPr>
        <p:txBody>
          <a:bodyPr/>
          <a:lstStyle/>
          <a:p>
            <a:r>
              <a:rPr lang="en-US" altLang="en-US" dirty="0">
                <a:latin typeface="Arial" panose="020B0604020202020204" pitchFamily="34" charset="0"/>
              </a:rPr>
              <a:t>Georgia Coverage: BI Severity &amp; Frequency Trends Are Both Higher in Recent Years*</a:t>
            </a:r>
          </a:p>
        </p:txBody>
      </p:sp>
      <p:graphicFrame>
        <p:nvGraphicFramePr>
          <p:cNvPr id="55302" name="Object 3"/>
          <p:cNvGraphicFramePr>
            <a:graphicFrameLocks noChangeAspect="1"/>
          </p:cNvGraphicFramePr>
          <p:nvPr>
            <p:extLst>
              <p:ext uri="{D42A27DB-BD31-4B8C-83A1-F6EECF244321}">
                <p14:modId xmlns:p14="http://schemas.microsoft.com/office/powerpoint/2010/main" val="3531814247"/>
              </p:ext>
            </p:extLst>
          </p:nvPr>
        </p:nvGraphicFramePr>
        <p:xfrm>
          <a:off x="385763" y="1057275"/>
          <a:ext cx="8659812" cy="3765550"/>
        </p:xfrm>
        <a:graphic>
          <a:graphicData uri="http://schemas.openxmlformats.org/presentationml/2006/ole">
            <mc:AlternateContent xmlns:mc="http://schemas.openxmlformats.org/markup-compatibility/2006">
              <mc:Choice xmlns:v="urn:schemas-microsoft-com:vml" Requires="v">
                <p:oleObj spid="_x0000_s55399" name="Chart" r:id="rId4" imgW="8677125" imgH="3771900" progId="MSGraph.Chart.8">
                  <p:embed followColorScheme="full"/>
                </p:oleObj>
              </mc:Choice>
              <mc:Fallback>
                <p:oleObj name="Chart" r:id="rId4" imgW="8677125" imgH="3771900" progId="MSGraph.Chart.8">
                  <p:embed followColorScheme="full"/>
                  <p:pic>
                    <p:nvPicPr>
                      <p:cNvPr id="0" name="Object 3"/>
                      <p:cNvPicPr>
                        <a:picLocks noChangeAspect="1" noChangeArrowheads="1"/>
                      </p:cNvPicPr>
                      <p:nvPr/>
                    </p:nvPicPr>
                    <p:blipFill>
                      <a:blip r:embed="rId5"/>
                      <a:srcRect/>
                      <a:stretch>
                        <a:fillRect/>
                      </a:stretch>
                    </p:blipFill>
                    <p:spPr bwMode="gray">
                      <a:xfrm>
                        <a:off x="385763" y="1057275"/>
                        <a:ext cx="8659812" cy="3765550"/>
                      </a:xfrm>
                      <a:prstGeom prst="rect">
                        <a:avLst/>
                      </a:prstGeom>
                      <a:noFill/>
                      <a:ln>
                        <a:noFill/>
                      </a:ln>
                      <a:extLst/>
                    </p:spPr>
                  </p:pic>
                </p:oleObj>
              </mc:Fallback>
            </mc:AlternateContent>
          </a:graphicData>
        </a:graphic>
      </p:graphicFrame>
      <p:sp>
        <p:nvSpPr>
          <p:cNvPr id="55303" name="Rectangle 5"/>
          <p:cNvSpPr>
            <a:spLocks noChangeArrowheads="1"/>
          </p:cNvSpPr>
          <p:nvPr/>
        </p:nvSpPr>
        <p:spPr bwMode="black">
          <a:xfrm>
            <a:off x="461169" y="1205706"/>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Annual Change, 2005 through 2016</a:t>
            </a: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The Recession, High Fuel Prices Helped Temper Frequency and Severity, But this Trend Has Clearly Reversed, Consistent with Experience from Past Recoveries</a:t>
            </a:r>
          </a:p>
        </p:txBody>
      </p:sp>
      <p:sp>
        <p:nvSpPr>
          <p:cNvPr id="55305" name="Rectangle 4"/>
          <p:cNvSpPr>
            <a:spLocks noChangeArrowheads="1"/>
          </p:cNvSpPr>
          <p:nvPr/>
        </p:nvSpPr>
        <p:spPr bwMode="auto">
          <a:xfrm>
            <a:off x="0" y="6402110"/>
            <a:ext cx="73025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*2016 data are for the 4 quarters ending June 30, 2016.</a:t>
            </a:r>
          </a:p>
          <a:p>
            <a:pPr>
              <a:lnSpc>
                <a:spcPct val="85000"/>
              </a:lnSpc>
              <a:spcBef>
                <a:spcPct val="25000"/>
              </a:spcBef>
              <a:buClr>
                <a:schemeClr val="accent2"/>
              </a:buClr>
              <a:buFont typeface="Wingdings" panose="05000000000000000000" pitchFamily="2" charset="2"/>
              <a:buNone/>
            </a:pPr>
            <a:r>
              <a:rPr lang="en-US" altLang="en-US" sz="1100" dirty="0"/>
              <a:t>Source: ISO/PCI </a:t>
            </a:r>
            <a:r>
              <a:rPr lang="en-US" altLang="en-US" sz="1100" i="1" dirty="0"/>
              <a:t>Fast Track </a:t>
            </a:r>
            <a:r>
              <a:rPr lang="en-US" altLang="en-US" sz="1100" dirty="0"/>
              <a:t>data;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p:txBody>
          <a:bodyPr/>
          <a:lstStyle/>
          <a:p>
            <a:pPr>
              <a:defRPr/>
            </a:pPr>
            <a:r>
              <a:rPr lang="en-US"/>
              <a:t>12/01/09 - 9pm</a:t>
            </a:r>
          </a:p>
        </p:txBody>
      </p:sp>
      <p:sp>
        <p:nvSpPr>
          <p:cNvPr id="43012"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5530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DCAFC-7995-4FB9-9A5E-5AEA2BC0659B}" type="slidenum">
              <a:rPr lang="en-US" altLang="en-US" smtClean="0"/>
              <a:pPr/>
              <a:t>22</a:t>
            </a:fld>
            <a:endParaRPr lang="en-US" altLang="en-US"/>
          </a:p>
        </p:txBody>
      </p:sp>
      <p:sp>
        <p:nvSpPr>
          <p:cNvPr id="55301" name="Rectangle 2"/>
          <p:cNvSpPr>
            <a:spLocks noGrp="1" noChangeArrowheads="1"/>
          </p:cNvSpPr>
          <p:nvPr>
            <p:ph type="title"/>
          </p:nvPr>
        </p:nvSpPr>
        <p:spPr>
          <a:xfrm>
            <a:off x="66675" y="90488"/>
            <a:ext cx="8201025" cy="860425"/>
          </a:xfrm>
        </p:spPr>
        <p:txBody>
          <a:bodyPr/>
          <a:lstStyle/>
          <a:p>
            <a:r>
              <a:rPr lang="en-US" altLang="en-US" dirty="0">
                <a:latin typeface="Arial" panose="020B0604020202020204" pitchFamily="34" charset="0"/>
              </a:rPr>
              <a:t>Georgia Coverage: PD Frequency Trends Are Higher in 2014-2016*</a:t>
            </a:r>
          </a:p>
        </p:txBody>
      </p:sp>
      <p:graphicFrame>
        <p:nvGraphicFramePr>
          <p:cNvPr id="55302" name="Object 3"/>
          <p:cNvGraphicFramePr>
            <a:graphicFrameLocks noChangeAspect="1"/>
          </p:cNvGraphicFramePr>
          <p:nvPr>
            <p:extLst>
              <p:ext uri="{D42A27DB-BD31-4B8C-83A1-F6EECF244321}">
                <p14:modId xmlns:p14="http://schemas.microsoft.com/office/powerpoint/2010/main" val="2386286594"/>
              </p:ext>
            </p:extLst>
          </p:nvPr>
        </p:nvGraphicFramePr>
        <p:xfrm>
          <a:off x="309562" y="1080810"/>
          <a:ext cx="8648700" cy="4300815"/>
        </p:xfrm>
        <a:graphic>
          <a:graphicData uri="http://schemas.openxmlformats.org/presentationml/2006/ole">
            <mc:AlternateContent xmlns:mc="http://schemas.openxmlformats.org/markup-compatibility/2006">
              <mc:Choice xmlns:v="urn:schemas-microsoft-com:vml" Requires="v">
                <p:oleObj spid="_x0000_s56402"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09562" y="1080810"/>
                        <a:ext cx="8648700" cy="4300815"/>
                      </a:xfrm>
                      <a:prstGeom prst="rect">
                        <a:avLst/>
                      </a:prstGeom>
                      <a:noFill/>
                      <a:ln>
                        <a:noFill/>
                      </a:ln>
                      <a:extLst/>
                    </p:spPr>
                  </p:pic>
                </p:oleObj>
              </mc:Fallback>
            </mc:AlternateContent>
          </a:graphicData>
        </a:graphic>
      </p:graphicFrame>
      <p:sp>
        <p:nvSpPr>
          <p:cNvPr id="55303" name="Rectangle 5"/>
          <p:cNvSpPr>
            <a:spLocks noChangeArrowheads="1"/>
          </p:cNvSpPr>
          <p:nvPr/>
        </p:nvSpPr>
        <p:spPr bwMode="black">
          <a:xfrm>
            <a:off x="461169" y="1205706"/>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Annual Change, 2005 through 2016*</a:t>
            </a: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The Recession, High Fuel Prices Helped Temper Frequency and Severity, But this Trend Has Clearly Reversed, Consistent with Experience from Past Recoveries</a:t>
            </a:r>
          </a:p>
        </p:txBody>
      </p:sp>
      <p:sp>
        <p:nvSpPr>
          <p:cNvPr id="10" name="Rectangle 4"/>
          <p:cNvSpPr>
            <a:spLocks noChangeArrowheads="1"/>
          </p:cNvSpPr>
          <p:nvPr/>
        </p:nvSpPr>
        <p:spPr bwMode="auto">
          <a:xfrm>
            <a:off x="0" y="6402110"/>
            <a:ext cx="73025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*2016 data are for the 4 quarters ending June 30, 2016.</a:t>
            </a:r>
          </a:p>
          <a:p>
            <a:pPr>
              <a:lnSpc>
                <a:spcPct val="85000"/>
              </a:lnSpc>
              <a:spcBef>
                <a:spcPct val="25000"/>
              </a:spcBef>
              <a:buClr>
                <a:schemeClr val="accent2"/>
              </a:buClr>
              <a:buFont typeface="Wingdings" panose="05000000000000000000" pitchFamily="2" charset="2"/>
              <a:buNone/>
            </a:pPr>
            <a:r>
              <a:rPr lang="en-US" altLang="en-US" sz="1100" dirty="0"/>
              <a:t>Source: ISO/PCI </a:t>
            </a:r>
            <a:r>
              <a:rPr lang="en-US" altLang="en-US" sz="1100" i="1" dirty="0"/>
              <a:t>Fast Track </a:t>
            </a:r>
            <a:r>
              <a:rPr lang="en-US" altLang="en-US" sz="1100" dirty="0"/>
              <a:t>data; Insurance Information Institute</a:t>
            </a:r>
          </a:p>
        </p:txBody>
      </p:sp>
    </p:spTree>
    <p:extLst>
      <p:ext uri="{BB962C8B-B14F-4D97-AF65-F5344CB8AC3E}">
        <p14:creationId xmlns:p14="http://schemas.microsoft.com/office/powerpoint/2010/main" val="1138435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p:txBody>
          <a:bodyPr/>
          <a:lstStyle/>
          <a:p>
            <a:pPr>
              <a:defRPr/>
            </a:pPr>
            <a:r>
              <a:rPr lang="en-US"/>
              <a:t>12/01/09 - 9pm</a:t>
            </a:r>
          </a:p>
        </p:txBody>
      </p:sp>
      <p:sp>
        <p:nvSpPr>
          <p:cNvPr id="43012"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5530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DCAFC-7995-4FB9-9A5E-5AEA2BC0659B}" type="slidenum">
              <a:rPr lang="en-US" altLang="en-US" smtClean="0"/>
              <a:pPr/>
              <a:t>23</a:t>
            </a:fld>
            <a:endParaRPr lang="en-US" altLang="en-US"/>
          </a:p>
        </p:txBody>
      </p:sp>
      <p:sp>
        <p:nvSpPr>
          <p:cNvPr id="55301" name="Rectangle 2"/>
          <p:cNvSpPr>
            <a:spLocks noGrp="1" noChangeArrowheads="1"/>
          </p:cNvSpPr>
          <p:nvPr>
            <p:ph type="title"/>
          </p:nvPr>
        </p:nvSpPr>
        <p:spPr>
          <a:xfrm>
            <a:off x="66675" y="90488"/>
            <a:ext cx="8201025" cy="860425"/>
          </a:xfrm>
        </p:spPr>
        <p:txBody>
          <a:bodyPr/>
          <a:lstStyle/>
          <a:p>
            <a:r>
              <a:rPr lang="en-US" altLang="en-US" dirty="0">
                <a:latin typeface="Arial" panose="020B0604020202020204" pitchFamily="34" charset="0"/>
              </a:rPr>
              <a:t>Georgia Coverage: Collision Frequency Trends Are Higher in 2014-2016*</a:t>
            </a:r>
          </a:p>
        </p:txBody>
      </p:sp>
      <p:graphicFrame>
        <p:nvGraphicFramePr>
          <p:cNvPr id="55302" name="Object 3"/>
          <p:cNvGraphicFramePr>
            <a:graphicFrameLocks noChangeAspect="1"/>
          </p:cNvGraphicFramePr>
          <p:nvPr>
            <p:extLst>
              <p:ext uri="{D42A27DB-BD31-4B8C-83A1-F6EECF244321}">
                <p14:modId xmlns:p14="http://schemas.microsoft.com/office/powerpoint/2010/main" val="301410128"/>
              </p:ext>
            </p:extLst>
          </p:nvPr>
        </p:nvGraphicFramePr>
        <p:xfrm>
          <a:off x="381000" y="1061760"/>
          <a:ext cx="8648700" cy="4300815"/>
        </p:xfrm>
        <a:graphic>
          <a:graphicData uri="http://schemas.openxmlformats.org/presentationml/2006/ole">
            <mc:AlternateContent xmlns:mc="http://schemas.openxmlformats.org/markup-compatibility/2006">
              <mc:Choice xmlns:v="urn:schemas-microsoft-com:vml" Requires="v">
                <p:oleObj spid="_x0000_s57426" name="Chart" r:id="rId4" imgW="8715408" imgH="3733661" progId="MSGraph.Chart.8">
                  <p:embed followColorScheme="full"/>
                </p:oleObj>
              </mc:Choice>
              <mc:Fallback>
                <p:oleObj name="Chart" r:id="rId4" imgW="8715408" imgH="3733661" progId="MSGraph.Chart.8">
                  <p:embed followColorScheme="full"/>
                  <p:pic>
                    <p:nvPicPr>
                      <p:cNvPr id="0" name=""/>
                      <p:cNvPicPr>
                        <a:picLocks noChangeAspect="1" noChangeArrowheads="1"/>
                      </p:cNvPicPr>
                      <p:nvPr/>
                    </p:nvPicPr>
                    <p:blipFill>
                      <a:blip r:embed="rId5"/>
                      <a:srcRect/>
                      <a:stretch>
                        <a:fillRect/>
                      </a:stretch>
                    </p:blipFill>
                    <p:spPr bwMode="gray">
                      <a:xfrm>
                        <a:off x="381000" y="1061760"/>
                        <a:ext cx="8648700" cy="4300815"/>
                      </a:xfrm>
                      <a:prstGeom prst="rect">
                        <a:avLst/>
                      </a:prstGeom>
                      <a:noFill/>
                      <a:ln>
                        <a:noFill/>
                      </a:ln>
                      <a:extLst/>
                    </p:spPr>
                  </p:pic>
                </p:oleObj>
              </mc:Fallback>
            </mc:AlternateContent>
          </a:graphicData>
        </a:graphic>
      </p:graphicFrame>
      <p:sp>
        <p:nvSpPr>
          <p:cNvPr id="55303" name="Rectangle 5"/>
          <p:cNvSpPr>
            <a:spLocks noChangeArrowheads="1"/>
          </p:cNvSpPr>
          <p:nvPr/>
        </p:nvSpPr>
        <p:spPr bwMode="black">
          <a:xfrm>
            <a:off x="461169" y="1205706"/>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Annual Change, 2005 through 2016*</a:t>
            </a: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The Recession, High Fuel Prices Helped Temper Frequency and Severity, But this Trend Has Clearly Reversed, Consistent with Experience from Past Recoveries</a:t>
            </a:r>
          </a:p>
        </p:txBody>
      </p:sp>
      <p:sp>
        <p:nvSpPr>
          <p:cNvPr id="10" name="AutoShape 26"/>
          <p:cNvSpPr>
            <a:spLocks noChangeArrowheads="1"/>
          </p:cNvSpPr>
          <p:nvPr/>
        </p:nvSpPr>
        <p:spPr bwMode="blackWhite">
          <a:xfrm>
            <a:off x="4703989" y="1205706"/>
            <a:ext cx="2281238" cy="799256"/>
          </a:xfrm>
          <a:prstGeom prst="wedgeRectCallout">
            <a:avLst>
              <a:gd name="adj1" fmla="val 96991"/>
              <a:gd name="adj2" fmla="val -1446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GA’s Collision claim frequency is up sharply over the past 3 years</a:t>
            </a:r>
          </a:p>
        </p:txBody>
      </p:sp>
      <p:sp>
        <p:nvSpPr>
          <p:cNvPr id="12" name="Rectangle 4"/>
          <p:cNvSpPr>
            <a:spLocks noChangeArrowheads="1"/>
          </p:cNvSpPr>
          <p:nvPr/>
        </p:nvSpPr>
        <p:spPr bwMode="auto">
          <a:xfrm>
            <a:off x="0" y="6416624"/>
            <a:ext cx="73025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*2016 data are for the 4 quarters ending June 30, 2016.</a:t>
            </a:r>
          </a:p>
          <a:p>
            <a:pPr>
              <a:lnSpc>
                <a:spcPct val="85000"/>
              </a:lnSpc>
              <a:spcBef>
                <a:spcPct val="25000"/>
              </a:spcBef>
              <a:buClr>
                <a:schemeClr val="accent2"/>
              </a:buClr>
              <a:buFont typeface="Wingdings" panose="05000000000000000000" pitchFamily="2" charset="2"/>
              <a:buNone/>
            </a:pPr>
            <a:r>
              <a:rPr lang="en-US" altLang="en-US" sz="1100" dirty="0"/>
              <a:t>Source: ISO/PCI </a:t>
            </a:r>
            <a:r>
              <a:rPr lang="en-US" altLang="en-US" sz="1100" i="1" dirty="0"/>
              <a:t>Fast Track </a:t>
            </a:r>
            <a:r>
              <a:rPr lang="en-US" altLang="en-US" sz="1100" dirty="0"/>
              <a:t>data; Insurance Information Institute</a:t>
            </a:r>
          </a:p>
        </p:txBody>
      </p:sp>
    </p:spTree>
    <p:extLst>
      <p:ext uri="{BB962C8B-B14F-4D97-AF65-F5344CB8AC3E}">
        <p14:creationId xmlns:p14="http://schemas.microsoft.com/office/powerpoint/2010/main" val="38795718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24</a:t>
            </a:fld>
            <a:endParaRPr lang="en-US"/>
          </a:p>
        </p:txBody>
      </p:sp>
      <p:sp>
        <p:nvSpPr>
          <p:cNvPr id="43014" name="Rectangle 2"/>
          <p:cNvSpPr>
            <a:spLocks noGrp="1" noChangeArrowheads="1"/>
          </p:cNvSpPr>
          <p:nvPr>
            <p:ph type="title"/>
          </p:nvPr>
        </p:nvSpPr>
        <p:spPr>
          <a:xfrm>
            <a:off x="52161" y="90488"/>
            <a:ext cx="8201025" cy="860425"/>
          </a:xfrm>
        </p:spPr>
        <p:txBody>
          <a:bodyPr/>
          <a:lstStyle/>
          <a:p>
            <a:r>
              <a:rPr lang="en-US" sz="2800" dirty="0"/>
              <a:t>Collision Loss Ratio Trending Upward:</a:t>
            </a:r>
            <a:br>
              <a:rPr lang="en-US" sz="2800" dirty="0"/>
            </a:br>
            <a:r>
              <a:rPr lang="en-US" sz="2800" dirty="0"/>
              <a:t>Pvt. Passenger Auto, GA vs. US, 2010 – 2016*</a:t>
            </a:r>
          </a:p>
        </p:txBody>
      </p:sp>
      <p:graphicFrame>
        <p:nvGraphicFramePr>
          <p:cNvPr id="43010" name="Object 3"/>
          <p:cNvGraphicFramePr>
            <a:graphicFrameLocks noChangeAspect="1"/>
          </p:cNvGraphicFramePr>
          <p:nvPr>
            <p:extLst>
              <p:ext uri="{D42A27DB-BD31-4B8C-83A1-F6EECF244321}">
                <p14:modId xmlns:p14="http://schemas.microsoft.com/office/powerpoint/2010/main" val="474252245"/>
              </p:ext>
            </p:extLst>
          </p:nvPr>
        </p:nvGraphicFramePr>
        <p:xfrm>
          <a:off x="400050" y="1824935"/>
          <a:ext cx="8648700" cy="3762375"/>
        </p:xfrm>
        <a:graphic>
          <a:graphicData uri="http://schemas.openxmlformats.org/presentationml/2006/ole">
            <mc:AlternateContent xmlns:mc="http://schemas.openxmlformats.org/markup-compatibility/2006">
              <mc:Choice xmlns:v="urn:schemas-microsoft-com:vml" Requires="v">
                <p:oleObj spid="_x0000_s65602" name="Chart" r:id="rId4" imgW="8677195" imgH="3762268" progId="MSGraph.Chart.8">
                  <p:embed followColorScheme="full"/>
                </p:oleObj>
              </mc:Choice>
              <mc:Fallback>
                <p:oleObj name="Chart" r:id="rId4" imgW="8677195" imgH="3762268" progId="MSGraph.Chart.8">
                  <p:embed followColorScheme="full"/>
                  <p:pic>
                    <p:nvPicPr>
                      <p:cNvPr id="0" name=""/>
                      <p:cNvPicPr>
                        <a:picLocks noChangeAspect="1" noChangeArrowheads="1"/>
                      </p:cNvPicPr>
                      <p:nvPr/>
                    </p:nvPicPr>
                    <p:blipFill>
                      <a:blip r:embed="rId5"/>
                      <a:srcRect/>
                      <a:stretch>
                        <a:fillRect/>
                      </a:stretch>
                    </p:blipFill>
                    <p:spPr bwMode="gray">
                      <a:xfrm>
                        <a:off x="400050" y="1824935"/>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843853"/>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Loss Ratio</a:t>
            </a:r>
          </a:p>
        </p:txBody>
      </p:sp>
      <p:sp>
        <p:nvSpPr>
          <p:cNvPr id="1936390" name="Rectangle 6"/>
          <p:cNvSpPr>
            <a:spLocks noChangeArrowheads="1"/>
          </p:cNvSpPr>
          <p:nvPr/>
        </p:nvSpPr>
        <p:spPr bwMode="blackWhite">
          <a:xfrm>
            <a:off x="894081" y="5717001"/>
            <a:ext cx="7152640"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Collision Loss Ratios are Rising </a:t>
            </a:r>
            <a:r>
              <a:rPr lang="en-US" sz="2000" b="1" dirty="0">
                <a:solidFill>
                  <a:srgbClr val="FFFFFF"/>
                </a:solidFill>
              </a:rPr>
              <a:t>Much Faster in Georgia than the US Overall</a:t>
            </a:r>
            <a:endParaRPr lang="en-US" sz="2000" b="1" dirty="0">
              <a:solidFill>
                <a:srgbClr val="FFFFFF"/>
              </a:solidFill>
              <a:latin typeface="Arial" panose="020B0604020202020204" pitchFamily="34" charset="0"/>
              <a:cs typeface="Arial" panose="020B0604020202020204" pitchFamily="34" charset="0"/>
            </a:endParaRPr>
          </a:p>
        </p:txBody>
      </p:sp>
      <p:sp>
        <p:nvSpPr>
          <p:cNvPr id="11" name="AutoShape 26"/>
          <p:cNvSpPr>
            <a:spLocks noChangeArrowheads="1"/>
          </p:cNvSpPr>
          <p:nvPr/>
        </p:nvSpPr>
        <p:spPr bwMode="blackWhite">
          <a:xfrm>
            <a:off x="2188028" y="1239145"/>
            <a:ext cx="3755571" cy="1536711"/>
          </a:xfrm>
          <a:prstGeom prst="wedgeRectCallout">
            <a:avLst>
              <a:gd name="adj1" fmla="val 92641"/>
              <a:gd name="adj2" fmla="val 289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GA’s Collision loss ratio is up 23.7 percentage points since 2010, rising far more rapidly than in the US overall.  For the first time in recent history, GA’s collision loss ratio is above the US average.</a:t>
            </a:r>
          </a:p>
        </p:txBody>
      </p:sp>
      <p:sp>
        <p:nvSpPr>
          <p:cNvPr id="12" name="Rectangle 4"/>
          <p:cNvSpPr>
            <a:spLocks noChangeArrowheads="1"/>
          </p:cNvSpPr>
          <p:nvPr/>
        </p:nvSpPr>
        <p:spPr bwMode="auto">
          <a:xfrm>
            <a:off x="0" y="6416624"/>
            <a:ext cx="73025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*2016 data are for the 4 quarters ending June 30, 2016.</a:t>
            </a:r>
          </a:p>
          <a:p>
            <a:pPr>
              <a:lnSpc>
                <a:spcPct val="85000"/>
              </a:lnSpc>
              <a:spcBef>
                <a:spcPct val="25000"/>
              </a:spcBef>
              <a:buClr>
                <a:schemeClr val="accent2"/>
              </a:buClr>
              <a:buFont typeface="Wingdings" panose="05000000000000000000" pitchFamily="2" charset="2"/>
              <a:buNone/>
            </a:pPr>
            <a:r>
              <a:rPr lang="en-US" altLang="en-US" sz="1100" dirty="0"/>
              <a:t>Source: ISO/PCI </a:t>
            </a:r>
            <a:r>
              <a:rPr lang="en-US" altLang="en-US" sz="1100" i="1" dirty="0"/>
              <a:t>Fast Track </a:t>
            </a:r>
            <a:r>
              <a:rPr lang="en-US" altLang="en-US" sz="1100" dirty="0"/>
              <a:t>data; Insurance Information Institute</a:t>
            </a:r>
          </a:p>
        </p:txBody>
      </p:sp>
    </p:spTree>
    <p:extLst>
      <p:ext uri="{BB962C8B-B14F-4D97-AF65-F5344CB8AC3E}">
        <p14:creationId xmlns:p14="http://schemas.microsoft.com/office/powerpoint/2010/main" val="23242583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p:txBody>
          <a:bodyPr/>
          <a:lstStyle/>
          <a:p>
            <a:pPr>
              <a:defRPr/>
            </a:pPr>
            <a:r>
              <a:rPr lang="en-US"/>
              <a:t>12/01/09 - 9pm</a:t>
            </a:r>
          </a:p>
        </p:txBody>
      </p:sp>
      <p:sp>
        <p:nvSpPr>
          <p:cNvPr id="43012"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5530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DCAFC-7995-4FB9-9A5E-5AEA2BC0659B}" type="slidenum">
              <a:rPr lang="en-US" altLang="en-US" smtClean="0"/>
              <a:pPr/>
              <a:t>25</a:t>
            </a:fld>
            <a:endParaRPr lang="en-US" altLang="en-US"/>
          </a:p>
        </p:txBody>
      </p:sp>
      <p:sp>
        <p:nvSpPr>
          <p:cNvPr id="55301" name="Rectangle 2"/>
          <p:cNvSpPr>
            <a:spLocks noGrp="1" noChangeArrowheads="1"/>
          </p:cNvSpPr>
          <p:nvPr>
            <p:ph type="title"/>
          </p:nvPr>
        </p:nvSpPr>
        <p:spPr>
          <a:xfrm>
            <a:off x="66675" y="90488"/>
            <a:ext cx="8616156" cy="860425"/>
          </a:xfrm>
        </p:spPr>
        <p:txBody>
          <a:bodyPr/>
          <a:lstStyle/>
          <a:p>
            <a:r>
              <a:rPr lang="en-US" altLang="en-US" sz="2600" dirty="0">
                <a:latin typeface="Arial" panose="020B0604020202020204" pitchFamily="34" charset="0"/>
              </a:rPr>
              <a:t>Georgia Coverage: Comprehensive Frequency, Severity Typically Tied to Weather Events</a:t>
            </a:r>
          </a:p>
        </p:txBody>
      </p:sp>
      <p:graphicFrame>
        <p:nvGraphicFramePr>
          <p:cNvPr id="55302" name="Object 3"/>
          <p:cNvGraphicFramePr>
            <a:graphicFrameLocks noChangeAspect="1"/>
          </p:cNvGraphicFramePr>
          <p:nvPr>
            <p:extLst>
              <p:ext uri="{D42A27DB-BD31-4B8C-83A1-F6EECF244321}">
                <p14:modId xmlns:p14="http://schemas.microsoft.com/office/powerpoint/2010/main" val="2600446989"/>
              </p:ext>
            </p:extLst>
          </p:nvPr>
        </p:nvGraphicFramePr>
        <p:xfrm>
          <a:off x="381000" y="1061760"/>
          <a:ext cx="8648700" cy="4300815"/>
        </p:xfrm>
        <a:graphic>
          <a:graphicData uri="http://schemas.openxmlformats.org/presentationml/2006/ole">
            <mc:AlternateContent xmlns:mc="http://schemas.openxmlformats.org/markup-compatibility/2006">
              <mc:Choice xmlns:v="urn:schemas-microsoft-com:vml" Requires="v">
                <p:oleObj spid="_x0000_s58450" name="Chart" r:id="rId4" imgW="8734441" imgH="3762268" progId="MSGraph.Chart.8">
                  <p:embed followColorScheme="full"/>
                </p:oleObj>
              </mc:Choice>
              <mc:Fallback>
                <p:oleObj name="Chart" r:id="rId4" imgW="8734441" imgH="3762268" progId="MSGraph.Chart.8">
                  <p:embed followColorScheme="full"/>
                  <p:pic>
                    <p:nvPicPr>
                      <p:cNvPr id="0" name=""/>
                      <p:cNvPicPr>
                        <a:picLocks noChangeAspect="1" noChangeArrowheads="1"/>
                      </p:cNvPicPr>
                      <p:nvPr/>
                    </p:nvPicPr>
                    <p:blipFill>
                      <a:blip r:embed="rId5"/>
                      <a:srcRect/>
                      <a:stretch>
                        <a:fillRect/>
                      </a:stretch>
                    </p:blipFill>
                    <p:spPr bwMode="gray">
                      <a:xfrm>
                        <a:off x="381000" y="1061760"/>
                        <a:ext cx="8648700" cy="4300815"/>
                      </a:xfrm>
                      <a:prstGeom prst="rect">
                        <a:avLst/>
                      </a:prstGeom>
                      <a:noFill/>
                      <a:ln>
                        <a:noFill/>
                      </a:ln>
                      <a:extLst/>
                    </p:spPr>
                  </p:pic>
                </p:oleObj>
              </mc:Fallback>
            </mc:AlternateContent>
          </a:graphicData>
        </a:graphic>
      </p:graphicFrame>
      <p:sp>
        <p:nvSpPr>
          <p:cNvPr id="55303" name="Rectangle 5"/>
          <p:cNvSpPr>
            <a:spLocks noChangeArrowheads="1"/>
          </p:cNvSpPr>
          <p:nvPr/>
        </p:nvSpPr>
        <p:spPr bwMode="black">
          <a:xfrm>
            <a:off x="461169" y="1205706"/>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Annual Change, 2005 through 2016*</a:t>
            </a: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dirty="0">
                <a:solidFill>
                  <a:srgbClr val="FFFFFF"/>
                </a:solidFill>
              </a:rPr>
              <a:t>Weather Events Drive Volatility in Comprehensive Coverage </a:t>
            </a:r>
          </a:p>
        </p:txBody>
      </p:sp>
      <p:sp>
        <p:nvSpPr>
          <p:cNvPr id="10" name="Rectangle 4"/>
          <p:cNvSpPr>
            <a:spLocks noChangeArrowheads="1"/>
          </p:cNvSpPr>
          <p:nvPr/>
        </p:nvSpPr>
        <p:spPr bwMode="auto">
          <a:xfrm>
            <a:off x="0" y="6416624"/>
            <a:ext cx="73025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*2016 data are for the 4 quarters ending June 30, 2016.</a:t>
            </a:r>
          </a:p>
          <a:p>
            <a:pPr>
              <a:lnSpc>
                <a:spcPct val="85000"/>
              </a:lnSpc>
              <a:spcBef>
                <a:spcPct val="25000"/>
              </a:spcBef>
              <a:buClr>
                <a:schemeClr val="accent2"/>
              </a:buClr>
              <a:buFont typeface="Wingdings" panose="05000000000000000000" pitchFamily="2" charset="2"/>
              <a:buNone/>
            </a:pPr>
            <a:r>
              <a:rPr lang="en-US" altLang="en-US" sz="1100" dirty="0"/>
              <a:t>Source: ISO/PCI </a:t>
            </a:r>
            <a:r>
              <a:rPr lang="en-US" altLang="en-US" sz="1100" i="1" dirty="0"/>
              <a:t>Fast Track </a:t>
            </a:r>
            <a:r>
              <a:rPr lang="en-US" altLang="en-US" sz="1100" dirty="0"/>
              <a:t>data; Insurance Information Institute</a:t>
            </a:r>
          </a:p>
        </p:txBody>
      </p:sp>
    </p:spTree>
    <p:extLst>
      <p:ext uri="{BB962C8B-B14F-4D97-AF65-F5344CB8AC3E}">
        <p14:creationId xmlns:p14="http://schemas.microsoft.com/office/powerpoint/2010/main" val="10269759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26</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a:solidFill>
                  <a:schemeClr val="bg1"/>
                </a:solidFill>
              </a:rPr>
              <a:t>Speed Limits Are Up All </a:t>
            </a:r>
            <a:r>
              <a:rPr lang="en-US" altLang="en-US" sz="3200" b="1">
                <a:solidFill>
                  <a:schemeClr val="bg1"/>
                </a:solidFill>
              </a:rPr>
              <a:t>Over        Metro </a:t>
            </a:r>
            <a:r>
              <a:rPr lang="en-US" altLang="en-US" sz="3200" b="1" dirty="0">
                <a:solidFill>
                  <a:schemeClr val="bg1"/>
                </a:solidFill>
              </a:rPr>
              <a:t>Atlanta</a:t>
            </a:r>
          </a:p>
        </p:txBody>
      </p:sp>
      <p:sp>
        <p:nvSpPr>
          <p:cNvPr id="2152456" name="Rectangle 8"/>
          <p:cNvSpPr>
            <a:spLocks noChangeArrowheads="1"/>
          </p:cNvSpPr>
          <p:nvPr/>
        </p:nvSpPr>
        <p:spPr bwMode="auto">
          <a:xfrm>
            <a:off x="389255" y="3805238"/>
            <a:ext cx="8126095" cy="222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 </a:t>
            </a:r>
            <a:r>
              <a:rPr lang="en-US" altLang="en-US" sz="4000" b="1" dirty="0">
                <a:solidFill>
                  <a:srgbClr val="FF0000"/>
                </a:solidFill>
              </a:rPr>
              <a:t>Force = Mass x Acceleration*</a:t>
            </a:r>
          </a:p>
          <a:p>
            <a:pPr algn="ctr">
              <a:spcBef>
                <a:spcPct val="25000"/>
              </a:spcBef>
              <a:buFont typeface="Wingdings" panose="05000000000000000000" pitchFamily="2" charset="2"/>
              <a:buNone/>
            </a:pPr>
            <a:r>
              <a:rPr lang="en-US" altLang="en-US" sz="4000" b="1" i="1" dirty="0">
                <a:solidFill>
                  <a:srgbClr val="225A7A"/>
                </a:solidFill>
              </a:rPr>
              <a:t>The Laws of Physics Apply Everywhere, including Georgia</a:t>
            </a:r>
          </a:p>
          <a:p>
            <a:pPr algn="ctr">
              <a:spcBef>
                <a:spcPct val="25000"/>
              </a:spcBef>
              <a:buFont typeface="Wingdings" panose="05000000000000000000" pitchFamily="2" charset="2"/>
              <a:buNone/>
            </a:pPr>
            <a:r>
              <a:rPr lang="en-US" altLang="en-US" sz="1800" b="1" i="1" dirty="0">
                <a:solidFill>
                  <a:srgbClr val="FF0000"/>
                </a:solidFill>
              </a:rPr>
              <a:t>*Newton’s Second Law of Motion</a:t>
            </a:r>
          </a:p>
        </p:txBody>
      </p:sp>
    </p:spTree>
    <p:extLst>
      <p:ext uri="{BB962C8B-B14F-4D97-AF65-F5344CB8AC3E}">
        <p14:creationId xmlns:p14="http://schemas.microsoft.com/office/powerpoint/2010/main" val="219207611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27</a:t>
            </a:fld>
            <a:endParaRPr lang="en-US" sz="900"/>
          </a:p>
        </p:txBody>
      </p:sp>
      <p:sp>
        <p:nvSpPr>
          <p:cNvPr id="65541" name="Rectangle 2"/>
          <p:cNvSpPr>
            <a:spLocks noGrp="1" noChangeArrowheads="1"/>
          </p:cNvSpPr>
          <p:nvPr>
            <p:ph type="title" idx="4294967295"/>
          </p:nvPr>
        </p:nvSpPr>
        <p:spPr>
          <a:xfrm>
            <a:off x="20364" y="31584"/>
            <a:ext cx="6448381" cy="860425"/>
          </a:xfrm>
        </p:spPr>
        <p:txBody>
          <a:bodyPr/>
          <a:lstStyle/>
          <a:p>
            <a:r>
              <a:rPr lang="en-US" dirty="0"/>
              <a:t>Higher Speed Limits in Many Parts of Georgia</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20650" y="6396335"/>
            <a:ext cx="8480425" cy="461665"/>
          </a:xfrm>
          <a:prstGeom prst="rect">
            <a:avLst/>
          </a:prstGeom>
          <a:noFill/>
        </p:spPr>
        <p:txBody>
          <a:bodyPr wrap="square" rtlCol="0">
            <a:spAutoFit/>
          </a:bodyPr>
          <a:lstStyle/>
          <a:p>
            <a:r>
              <a:rPr lang="en-US" sz="1200" dirty="0"/>
              <a:t>Source: WABE at </a:t>
            </a:r>
            <a:r>
              <a:rPr lang="en-US" sz="1200" dirty="0">
                <a:hlinkClick r:id="rId3"/>
              </a:rPr>
              <a:t>http://news.wabe.org/post/65-too-slow-try-70-miles-hour-gdot-increases-speed-limits-metro-atlanta</a:t>
            </a:r>
            <a:r>
              <a:rPr lang="en-US" sz="1200" dirty="0"/>
              <a:t> Insurance Information Institute research. </a:t>
            </a:r>
          </a:p>
        </p:txBody>
      </p:sp>
      <p:pic>
        <p:nvPicPr>
          <p:cNvPr id="10" name="Picture 9"/>
          <p:cNvPicPr>
            <a:picLocks noChangeAspect="1"/>
          </p:cNvPicPr>
          <p:nvPr/>
        </p:nvPicPr>
        <p:blipFill>
          <a:blip r:embed="rId4"/>
          <a:stretch>
            <a:fillRect/>
          </a:stretch>
        </p:blipFill>
        <p:spPr>
          <a:xfrm>
            <a:off x="2328513" y="1145715"/>
            <a:ext cx="4140232" cy="2211352"/>
          </a:xfrm>
          <a:prstGeom prst="rect">
            <a:avLst/>
          </a:prstGeom>
        </p:spPr>
      </p:pic>
      <p:pic>
        <p:nvPicPr>
          <p:cNvPr id="11" name="Picture 10"/>
          <p:cNvPicPr>
            <a:picLocks noChangeAspect="1"/>
          </p:cNvPicPr>
          <p:nvPr/>
        </p:nvPicPr>
        <p:blipFill>
          <a:blip r:embed="rId5"/>
          <a:stretch>
            <a:fillRect/>
          </a:stretch>
        </p:blipFill>
        <p:spPr>
          <a:xfrm>
            <a:off x="2261613" y="3367167"/>
            <a:ext cx="4186812" cy="3026561"/>
          </a:xfrm>
          <a:prstGeom prst="rect">
            <a:avLst/>
          </a:prstGeom>
        </p:spPr>
      </p:pic>
      <p:sp>
        <p:nvSpPr>
          <p:cNvPr id="20" name="AutoShape 5"/>
          <p:cNvSpPr>
            <a:spLocks noChangeArrowheads="1"/>
          </p:cNvSpPr>
          <p:nvPr/>
        </p:nvSpPr>
        <p:spPr bwMode="blackWhite">
          <a:xfrm>
            <a:off x="6629400" y="1314923"/>
            <a:ext cx="2419350" cy="1565588"/>
          </a:xfrm>
          <a:prstGeom prst="wedgeRectCallout">
            <a:avLst>
              <a:gd name="adj1" fmla="val -62963"/>
              <a:gd name="adj2" fmla="val 175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Speed limits are up all around the densely populated metro Atlanta area—to as high as 70 mph in some areas</a:t>
            </a:r>
          </a:p>
        </p:txBody>
      </p:sp>
    </p:spTree>
    <p:extLst>
      <p:ext uri="{BB962C8B-B14F-4D97-AF65-F5344CB8AC3E}">
        <p14:creationId xmlns:p14="http://schemas.microsoft.com/office/powerpoint/2010/main" val="4076814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28</a:t>
            </a:fld>
            <a:endParaRPr lang="en-US" sz="90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20650" y="6396335"/>
            <a:ext cx="8480425" cy="461665"/>
          </a:xfrm>
          <a:prstGeom prst="rect">
            <a:avLst/>
          </a:prstGeom>
          <a:noFill/>
        </p:spPr>
        <p:txBody>
          <a:bodyPr wrap="square" rtlCol="0">
            <a:spAutoFit/>
          </a:bodyPr>
          <a:lstStyle/>
          <a:p>
            <a:r>
              <a:rPr lang="en-US" sz="1200" dirty="0"/>
              <a:t>Source: WABE at </a:t>
            </a:r>
            <a:r>
              <a:rPr lang="en-US" sz="1200" dirty="0">
                <a:hlinkClick r:id="rId3"/>
              </a:rPr>
              <a:t>http://news.wabe.org/post/65-too-slow-try-70-miles-hour-gdot-increases-speed-limits-metro-atlanta</a:t>
            </a:r>
            <a:r>
              <a:rPr lang="en-US" sz="1200" dirty="0"/>
              <a:t> Insurance Information Institute research. </a:t>
            </a:r>
          </a:p>
        </p:txBody>
      </p:sp>
      <p:pic>
        <p:nvPicPr>
          <p:cNvPr id="2" name="Picture 1"/>
          <p:cNvPicPr>
            <a:picLocks noChangeAspect="1"/>
          </p:cNvPicPr>
          <p:nvPr/>
        </p:nvPicPr>
        <p:blipFill>
          <a:blip r:embed="rId4"/>
          <a:stretch>
            <a:fillRect/>
          </a:stretch>
        </p:blipFill>
        <p:spPr>
          <a:xfrm>
            <a:off x="20364" y="1103313"/>
            <a:ext cx="4749708" cy="3004820"/>
          </a:xfrm>
          <a:prstGeom prst="rect">
            <a:avLst/>
          </a:prstGeom>
        </p:spPr>
      </p:pic>
      <p:pic>
        <p:nvPicPr>
          <p:cNvPr id="13" name="Picture 12"/>
          <p:cNvPicPr>
            <a:picLocks noChangeAspect="1"/>
          </p:cNvPicPr>
          <p:nvPr/>
        </p:nvPicPr>
        <p:blipFill>
          <a:blip r:embed="rId5"/>
          <a:stretch>
            <a:fillRect/>
          </a:stretch>
        </p:blipFill>
        <p:spPr>
          <a:xfrm>
            <a:off x="23254" y="3935730"/>
            <a:ext cx="4746817" cy="2486284"/>
          </a:xfrm>
          <a:prstGeom prst="rect">
            <a:avLst/>
          </a:prstGeom>
        </p:spPr>
      </p:pic>
      <p:pic>
        <p:nvPicPr>
          <p:cNvPr id="14" name="Picture 13"/>
          <p:cNvPicPr>
            <a:picLocks noChangeAspect="1"/>
          </p:cNvPicPr>
          <p:nvPr/>
        </p:nvPicPr>
        <p:blipFill>
          <a:blip r:embed="rId6"/>
          <a:stretch>
            <a:fillRect/>
          </a:stretch>
        </p:blipFill>
        <p:spPr>
          <a:xfrm>
            <a:off x="4770071" y="2839943"/>
            <a:ext cx="4184333" cy="2412291"/>
          </a:xfrm>
          <a:prstGeom prst="rect">
            <a:avLst/>
          </a:prstGeom>
        </p:spPr>
      </p:pic>
      <p:sp>
        <p:nvSpPr>
          <p:cNvPr id="21" name="AutoShape 5"/>
          <p:cNvSpPr>
            <a:spLocks noChangeArrowheads="1"/>
          </p:cNvSpPr>
          <p:nvPr/>
        </p:nvSpPr>
        <p:spPr bwMode="blackWhite">
          <a:xfrm>
            <a:off x="5745480" y="1082675"/>
            <a:ext cx="2419350" cy="1565588"/>
          </a:xfrm>
          <a:prstGeom prst="wedgeRectCallout">
            <a:avLst>
              <a:gd name="adj1" fmla="val -104118"/>
              <a:gd name="adj2" fmla="val 198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Speed limits are up all around the densely populated metro Atlanta area—to as high as 70 mph in some areas</a:t>
            </a:r>
          </a:p>
        </p:txBody>
      </p:sp>
      <p:sp>
        <p:nvSpPr>
          <p:cNvPr id="19" name="Rectangle 2"/>
          <p:cNvSpPr txBox="1">
            <a:spLocks noChangeArrowheads="1"/>
          </p:cNvSpPr>
          <p:nvPr/>
        </p:nvSpPr>
        <p:spPr bwMode="black">
          <a:xfrm>
            <a:off x="20364" y="31584"/>
            <a:ext cx="6448381"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a:t>Higher Speed Limits in Many Parts of Georgia</a:t>
            </a:r>
            <a:endParaRPr lang="en-US" kern="0" dirty="0"/>
          </a:p>
        </p:txBody>
      </p:sp>
    </p:spTree>
    <p:extLst>
      <p:ext uri="{BB962C8B-B14F-4D97-AF65-F5344CB8AC3E}">
        <p14:creationId xmlns:p14="http://schemas.microsoft.com/office/powerpoint/2010/main" val="10793084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29</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a:solidFill>
                  <a:schemeClr val="bg1"/>
                </a:solidFill>
              </a:rPr>
              <a:t>Rising Highway Fatalities:</a:t>
            </a:r>
          </a:p>
          <a:p>
            <a:pPr algn="ctr" eaLnBrk="1" hangingPunct="1">
              <a:lnSpc>
                <a:spcPct val="95000"/>
              </a:lnSpc>
              <a:spcBef>
                <a:spcPct val="25000"/>
              </a:spcBef>
              <a:buClrTx/>
              <a:buFontTx/>
              <a:buNone/>
            </a:pPr>
            <a:r>
              <a:rPr lang="en-US" altLang="en-US" sz="3200" b="1" dirty="0">
                <a:solidFill>
                  <a:schemeClr val="bg1"/>
                </a:solidFill>
              </a:rPr>
              <a:t>Georgia’s #1 Public Health Crisis?</a:t>
            </a:r>
          </a:p>
        </p:txBody>
      </p:sp>
      <p:sp>
        <p:nvSpPr>
          <p:cNvPr id="2152456" name="Rectangle 8"/>
          <p:cNvSpPr>
            <a:spLocks noChangeArrowheads="1"/>
          </p:cNvSpPr>
          <p:nvPr/>
        </p:nvSpPr>
        <p:spPr bwMode="auto">
          <a:xfrm>
            <a:off x="424588" y="4427537"/>
            <a:ext cx="82852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i="1" dirty="0">
                <a:solidFill>
                  <a:srgbClr val="225A7A"/>
                </a:solidFill>
              </a:rPr>
              <a:t>Is Society Too Complacent About Highway Deaths and Injuries?</a:t>
            </a:r>
            <a:endParaRPr lang="en-US" altLang="en-US" sz="1800" b="1" i="1" dirty="0">
              <a:solidFill>
                <a:srgbClr val="FF0000"/>
              </a:solidFill>
            </a:endParaRPr>
          </a:p>
        </p:txBody>
      </p:sp>
    </p:spTree>
    <p:extLst>
      <p:ext uri="{BB962C8B-B14F-4D97-AF65-F5344CB8AC3E}">
        <p14:creationId xmlns:p14="http://schemas.microsoft.com/office/powerpoint/2010/main" val="11676232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77211" y="211986"/>
            <a:ext cx="8458200" cy="950976"/>
          </a:xfrm>
        </p:spPr>
        <p:txBody>
          <a:bodyPr/>
          <a:lstStyle/>
          <a:p>
            <a:r>
              <a:rPr lang="en-US" altLang="en-US" dirty="0"/>
              <a:t>America is Driving More Again: 2000-2016</a:t>
            </a:r>
          </a:p>
        </p:txBody>
      </p:sp>
      <p:sp>
        <p:nvSpPr>
          <p:cNvPr id="6" name="Text Placeholder 5"/>
          <p:cNvSpPr>
            <a:spLocks noGrp="1"/>
          </p:cNvSpPr>
          <p:nvPr>
            <p:ph type="body" sz="quarter" idx="15"/>
          </p:nvPr>
        </p:nvSpPr>
        <p:spPr>
          <a:xfrm>
            <a:off x="270640" y="1265423"/>
            <a:ext cx="8454009" cy="396947"/>
          </a:xfrm>
        </p:spPr>
        <p:txBody>
          <a:bodyPr/>
          <a:lstStyle/>
          <a:p>
            <a:r>
              <a:rPr lang="en-US" sz="1600" dirty="0">
                <a:solidFill>
                  <a:schemeClr val="tx1"/>
                </a:solidFill>
                <a:latin typeface="Arial "/>
              </a:rPr>
              <a:t>Percent Change, Miles Driven*</a:t>
            </a:r>
          </a:p>
        </p:txBody>
      </p:sp>
      <p:sp>
        <p:nvSpPr>
          <p:cNvPr id="7" name="Text Placeholder 6"/>
          <p:cNvSpPr>
            <a:spLocks noGrp="1"/>
          </p:cNvSpPr>
          <p:nvPr>
            <p:ph type="body" sz="quarter" idx="16"/>
          </p:nvPr>
        </p:nvSpPr>
        <p:spPr>
          <a:xfrm>
            <a:off x="270640" y="6250343"/>
            <a:ext cx="7680960" cy="415018"/>
          </a:xfrm>
        </p:spPr>
        <p:txBody>
          <a:bodyPr/>
          <a:lstStyle/>
          <a:p>
            <a:pPr>
              <a:spcBef>
                <a:spcPts val="0"/>
              </a:spcBef>
            </a:pPr>
            <a:r>
              <a:rPr lang="en-US" dirty="0">
                <a:latin typeface="Arial "/>
              </a:rPr>
              <a:t>*2000-2015: Moving 12-month total vs. prior year. 2016 data through Oct. 2016, the latest available, vs. Oct. 2015.</a:t>
            </a:r>
            <a:br>
              <a:rPr lang="en-US" dirty="0">
                <a:latin typeface="Arial "/>
              </a:rPr>
            </a:br>
            <a:r>
              <a:rPr lang="en-US" dirty="0">
                <a:latin typeface="Arial "/>
              </a:rPr>
              <a:t>Sources: </a:t>
            </a:r>
            <a:r>
              <a:rPr lang="en-US" dirty="0">
                <a:latin typeface="Arial "/>
                <a:hlinkClick r:id="rId3"/>
              </a:rPr>
              <a:t>Federal Highway Administration</a:t>
            </a:r>
            <a:r>
              <a:rPr lang="en-US" dirty="0">
                <a:latin typeface="Arial "/>
              </a:rPr>
              <a:t>; National Bureau of Economic Research (recession dates); Insurance Information Institute.</a:t>
            </a:r>
          </a:p>
        </p:txBody>
      </p:sp>
      <p:graphicFrame>
        <p:nvGraphicFramePr>
          <p:cNvPr id="16" name="Object 8"/>
          <p:cNvGraphicFramePr>
            <a:graphicFrameLocks noChangeAspect="1"/>
          </p:cNvGraphicFramePr>
          <p:nvPr>
            <p:extLst>
              <p:ext uri="{D42A27DB-BD31-4B8C-83A1-F6EECF244321}">
                <p14:modId xmlns:p14="http://schemas.microsoft.com/office/powerpoint/2010/main" val="3653511613"/>
              </p:ext>
            </p:extLst>
          </p:nvPr>
        </p:nvGraphicFramePr>
        <p:xfrm>
          <a:off x="347450" y="1470346"/>
          <a:ext cx="8253277" cy="391731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7435732" y="3621949"/>
            <a:ext cx="1203750" cy="975832"/>
            <a:chOff x="7470937" y="678333"/>
            <a:chExt cx="1203750" cy="975832"/>
          </a:xfrm>
        </p:grpSpPr>
        <p:sp>
          <p:nvSpPr>
            <p:cNvPr id="24" name="AutoShape 5"/>
            <p:cNvSpPr>
              <a:spLocks noChangeArrowheads="1"/>
            </p:cNvSpPr>
            <p:nvPr/>
          </p:nvSpPr>
          <p:spPr bwMode="gray">
            <a:xfrm>
              <a:off x="7470937" y="1116495"/>
              <a:ext cx="1203750" cy="53767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Fastest Growth Since 2000</a:t>
              </a:r>
            </a:p>
          </p:txBody>
        </p:sp>
        <p:cxnSp>
          <p:nvCxnSpPr>
            <p:cNvPr id="25" name="Straight Arrow Connector 24"/>
            <p:cNvCxnSpPr/>
            <p:nvPr/>
          </p:nvCxnSpPr>
          <p:spPr bwMode="gray">
            <a:xfrm flipH="1" flipV="1">
              <a:off x="7951641" y="678333"/>
              <a:ext cx="1494" cy="438162"/>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6" name="Text Placeholder 4"/>
          <p:cNvSpPr txBox="1">
            <a:spLocks/>
          </p:cNvSpPr>
          <p:nvPr/>
        </p:nvSpPr>
        <p:spPr bwMode="gray">
          <a:xfrm>
            <a:off x="433975" y="5303690"/>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Tremendous Growth In Miles Driven. The More People Drive, The More Frequently They Get Into Accidents.</a:t>
            </a:r>
          </a:p>
        </p:txBody>
      </p:sp>
    </p:spTree>
    <p:extLst>
      <p:ext uri="{BB962C8B-B14F-4D97-AF65-F5344CB8AC3E}">
        <p14:creationId xmlns:p14="http://schemas.microsoft.com/office/powerpoint/2010/main" val="149007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30</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Summary of Georgia’s Rapid Rise in Auto Accident Frequency, Severity &amp; Fatalities</a:t>
            </a:r>
          </a:p>
        </p:txBody>
      </p:sp>
      <p:sp>
        <p:nvSpPr>
          <p:cNvPr id="1922051" name="Rectangle 3"/>
          <p:cNvSpPr>
            <a:spLocks noGrp="1" noChangeArrowheads="1"/>
          </p:cNvSpPr>
          <p:nvPr>
            <p:ph type="body" idx="4294967295"/>
          </p:nvPr>
        </p:nvSpPr>
        <p:spPr>
          <a:xfrm>
            <a:off x="120650" y="1207407"/>
            <a:ext cx="8754594" cy="4652963"/>
          </a:xfrm>
        </p:spPr>
        <p:txBody>
          <a:bodyPr/>
          <a:lstStyle/>
          <a:p>
            <a:pPr>
              <a:lnSpc>
                <a:spcPct val="100000"/>
              </a:lnSpc>
            </a:pPr>
            <a:r>
              <a:rPr lang="en-US" b="1" dirty="0"/>
              <a:t>Many Factors Are Contributing to the Mounting Death Toll on Georgia’s Highways</a:t>
            </a:r>
          </a:p>
          <a:p>
            <a:pPr lvl="1">
              <a:lnSpc>
                <a:spcPct val="100000"/>
              </a:lnSpc>
            </a:pPr>
            <a:r>
              <a:rPr lang="en-US" sz="2000" b="1" dirty="0"/>
              <a:t>Recovering Economy</a:t>
            </a:r>
          </a:p>
          <a:p>
            <a:pPr lvl="1">
              <a:lnSpc>
                <a:spcPct val="100000"/>
              </a:lnSpc>
            </a:pPr>
            <a:r>
              <a:rPr lang="en-US" sz="2000" b="1" dirty="0"/>
              <a:t>More Jobs</a:t>
            </a:r>
            <a:r>
              <a:rPr lang="en-US" sz="2000" b="1" dirty="0">
                <a:sym typeface="Wingdings" panose="05000000000000000000" pitchFamily="2" charset="2"/>
              </a:rPr>
              <a:t> More Miles Driven</a:t>
            </a:r>
          </a:p>
          <a:p>
            <a:pPr lvl="1">
              <a:lnSpc>
                <a:spcPct val="100000"/>
              </a:lnSpc>
            </a:pPr>
            <a:r>
              <a:rPr lang="en-US" sz="2000" b="1" dirty="0">
                <a:sym typeface="Wingdings" panose="05000000000000000000" pitchFamily="2" charset="2"/>
              </a:rPr>
              <a:t>Increased Vehicle Density</a:t>
            </a:r>
          </a:p>
          <a:p>
            <a:pPr lvl="1">
              <a:lnSpc>
                <a:spcPct val="100000"/>
              </a:lnSpc>
            </a:pPr>
            <a:r>
              <a:rPr lang="en-US" sz="2000" b="1" dirty="0">
                <a:sym typeface="Wingdings" panose="05000000000000000000" pitchFamily="2" charset="2"/>
              </a:rPr>
              <a:t>Favorable </a:t>
            </a:r>
            <a:r>
              <a:rPr lang="en-US" sz="2000" b="1" dirty="0" err="1">
                <a:sym typeface="Wingdings" panose="05000000000000000000" pitchFamily="2" charset="2"/>
              </a:rPr>
              <a:t>DemographicsResults</a:t>
            </a:r>
            <a:r>
              <a:rPr lang="en-US" sz="2000" b="1" dirty="0">
                <a:sym typeface="Wingdings" panose="05000000000000000000" pitchFamily="2" charset="2"/>
              </a:rPr>
              <a:t> in More Drivers</a:t>
            </a:r>
          </a:p>
          <a:p>
            <a:pPr lvl="1">
              <a:lnSpc>
                <a:spcPct val="100000"/>
              </a:lnSpc>
            </a:pPr>
            <a:r>
              <a:rPr lang="en-US" sz="2000" b="1" dirty="0">
                <a:sym typeface="Wingdings" panose="05000000000000000000" pitchFamily="2" charset="2"/>
              </a:rPr>
              <a:t>Lack of Highway Infrastructure Investment</a:t>
            </a:r>
          </a:p>
          <a:p>
            <a:pPr lvl="1">
              <a:lnSpc>
                <a:spcPct val="100000"/>
              </a:lnSpc>
            </a:pPr>
            <a:r>
              <a:rPr lang="en-US" sz="2000" b="1" dirty="0">
                <a:sym typeface="Wingdings" panose="05000000000000000000" pitchFamily="2" charset="2"/>
              </a:rPr>
              <a:t>Lower Gas Prices</a:t>
            </a:r>
            <a:endParaRPr lang="en-US" sz="1800" b="1" dirty="0"/>
          </a:p>
          <a:p>
            <a:pPr>
              <a:lnSpc>
                <a:spcPct val="100000"/>
              </a:lnSpc>
            </a:pPr>
            <a:r>
              <a:rPr lang="en-US" b="1" dirty="0"/>
              <a:t>More Accidents, More Severe Accidents Impacting Insurance Rates</a:t>
            </a:r>
          </a:p>
          <a:p>
            <a:pPr>
              <a:lnSpc>
                <a:spcPct val="100000"/>
              </a:lnSpc>
            </a:pPr>
            <a:r>
              <a:rPr lang="en-US" b="1" dirty="0"/>
              <a:t>Can’t Rely Solely on New “Autonomous” Technologies</a:t>
            </a:r>
            <a:endParaRPr lang="en-US" sz="20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650094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a:solidFill>
                  <a:srgbClr val="00B050"/>
                </a:solidFill>
              </a:rPr>
              <a:t>twitter.com/</a:t>
            </a:r>
            <a:r>
              <a:rPr lang="en-US" sz="3600" b="1" i="1" dirty="0" err="1">
                <a:solidFill>
                  <a:srgbClr val="00B050"/>
                </a:solidFill>
              </a:rPr>
              <a:t>bob_Hartwig</a:t>
            </a:r>
            <a:endParaRPr lang="en-US" sz="3600" b="1" i="1" dirty="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00B050"/>
                </a:solidFill>
              </a:rPr>
              <a:t>Download at </a:t>
            </a:r>
            <a:r>
              <a:rPr lang="en-US" sz="3600" b="1" i="1" dirty="0">
                <a:solidFill>
                  <a:srgbClr val="00B050"/>
                </a:solidFill>
                <a:hlinkClick r:id="rId3"/>
              </a:rPr>
              <a:t>www.iii.org/presentations</a:t>
            </a:r>
            <a:r>
              <a:rPr lang="en-US" sz="3600" b="1" i="1" dirty="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31</a:t>
            </a:fld>
            <a:endParaRPr lang="en-US"/>
          </a:p>
        </p:txBody>
      </p:sp>
    </p:spTree>
    <p:extLst>
      <p:ext uri="{BB962C8B-B14F-4D97-AF65-F5344CB8AC3E}">
        <p14:creationId xmlns:p14="http://schemas.microsoft.com/office/powerpoint/2010/main" val="239963706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61938" y="85491"/>
            <a:ext cx="8458200" cy="950976"/>
          </a:xfrm>
        </p:spPr>
        <p:txBody>
          <a:bodyPr/>
          <a:lstStyle/>
          <a:p>
            <a:r>
              <a:rPr lang="en-US" altLang="en-US" dirty="0"/>
              <a:t>Why Are People Driving More Miles?</a:t>
            </a:r>
            <a:br>
              <a:rPr lang="en-US" altLang="en-US" dirty="0"/>
            </a:br>
            <a:r>
              <a:rPr lang="en-US" altLang="en-US" dirty="0"/>
              <a:t>Is it Jobs?  2006-2016:Q2</a:t>
            </a:r>
          </a:p>
        </p:txBody>
      </p:sp>
      <p:sp>
        <p:nvSpPr>
          <p:cNvPr id="10" name="Text Placeholder 9"/>
          <p:cNvSpPr>
            <a:spLocks noGrp="1"/>
          </p:cNvSpPr>
          <p:nvPr>
            <p:ph type="body" sz="quarter" idx="15"/>
          </p:nvPr>
        </p:nvSpPr>
        <p:spPr>
          <a:xfrm>
            <a:off x="261938" y="1092799"/>
            <a:ext cx="2742519" cy="396947"/>
          </a:xfrm>
        </p:spPr>
        <p:txBody>
          <a:bodyPr/>
          <a:lstStyle/>
          <a:p>
            <a:r>
              <a:rPr lang="en-US" sz="1600" b="1" dirty="0">
                <a:solidFill>
                  <a:schemeClr val="accent2"/>
                </a:solidFill>
              </a:rPr>
              <a:t>Billions of Miles Driven in Prior Year</a:t>
            </a:r>
          </a:p>
        </p:txBody>
      </p:sp>
      <p:sp>
        <p:nvSpPr>
          <p:cNvPr id="12" name="Text Placeholder 11"/>
          <p:cNvSpPr>
            <a:spLocks noGrp="1"/>
          </p:cNvSpPr>
          <p:nvPr>
            <p:ph type="body" sz="quarter" idx="16"/>
          </p:nvPr>
        </p:nvSpPr>
        <p:spPr>
          <a:xfrm>
            <a:off x="356616" y="6345823"/>
            <a:ext cx="7680960" cy="415018"/>
          </a:xfrm>
        </p:spPr>
        <p:txBody>
          <a:bodyPr/>
          <a:lstStyle/>
          <a:p>
            <a:r>
              <a:rPr lang="en-US" sz="1050" dirty="0">
                <a:latin typeface="Arial "/>
              </a:rPr>
              <a:t>Sources: </a:t>
            </a:r>
            <a:r>
              <a:rPr lang="en-US" sz="1050" dirty="0">
                <a:latin typeface="Arial "/>
                <a:hlinkClick r:id="rId3" tooltip="http://www.fhwa.dot.gov/policyinformation/travel_monitoring/tvt.cfm"/>
              </a:rPr>
              <a:t>Federal Highway Administration</a:t>
            </a:r>
            <a:r>
              <a:rPr lang="en-US" sz="1050" dirty="0">
                <a:latin typeface="Arial "/>
              </a:rPr>
              <a:t>; Seasonally Adjusted Employed from Bureau of Labor Statistics (Series ID CES0000000001);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People Drive to and from Work and Drive to Entertainment. </a:t>
            </a:r>
          </a:p>
          <a:p>
            <a:pPr eaLnBrk="1" hangingPunct="1">
              <a:spcBef>
                <a:spcPts val="0"/>
              </a:spcBef>
              <a:buClr>
                <a:schemeClr val="accent2"/>
              </a:buClr>
              <a:buSzPct val="90000"/>
            </a:pPr>
            <a:r>
              <a:rPr lang="en-US" dirty="0">
                <a:solidFill>
                  <a:schemeClr val="bg1"/>
                </a:solidFill>
                <a:latin typeface="Arial "/>
              </a:rPr>
              <a:t>Out of Work, They Curtail Their Movement.</a:t>
            </a:r>
          </a:p>
        </p:txBody>
      </p:sp>
      <p:graphicFrame>
        <p:nvGraphicFramePr>
          <p:cNvPr id="22" name="Object 8"/>
          <p:cNvGraphicFramePr>
            <a:graphicFrameLocks noChangeAspect="1"/>
          </p:cNvGraphicFramePr>
          <p:nvPr>
            <p:extLst/>
          </p:nvPr>
        </p:nvGraphicFramePr>
        <p:xfrm>
          <a:off x="418249" y="1546078"/>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7037614" y="1112894"/>
            <a:ext cx="1953290"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600" b="1" dirty="0">
                <a:solidFill>
                  <a:srgbClr val="2F72AD"/>
                </a:solidFill>
              </a:rPr>
              <a:t>Millions Employed</a:t>
            </a:r>
          </a:p>
        </p:txBody>
      </p:sp>
      <p:sp>
        <p:nvSpPr>
          <p:cNvPr id="24" name="Rectangle 7"/>
          <p:cNvSpPr>
            <a:spLocks noChangeArrowheads="1"/>
          </p:cNvSpPr>
          <p:nvPr/>
        </p:nvSpPr>
        <p:spPr bwMode="grayWhite">
          <a:xfrm>
            <a:off x="2416630" y="1611383"/>
            <a:ext cx="1045027" cy="3809703"/>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
        <p:nvSpPr>
          <p:cNvPr id="2" name="TextBox 1"/>
          <p:cNvSpPr txBox="1"/>
          <p:nvPr/>
        </p:nvSpPr>
        <p:spPr>
          <a:xfrm>
            <a:off x="1960474" y="7541971"/>
            <a:ext cx="914400" cy="914400"/>
          </a:xfrm>
          <a:prstGeom prst="rect">
            <a:avLst/>
          </a:prstGeom>
          <a:noFill/>
        </p:spPr>
        <p:txBody>
          <a:bodyPr wrap="non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Tree>
    <p:extLst>
      <p:ext uri="{BB962C8B-B14F-4D97-AF65-F5344CB8AC3E}">
        <p14:creationId xmlns:p14="http://schemas.microsoft.com/office/powerpoint/2010/main" val="14432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9" y="6656392"/>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5</a:t>
            </a:fld>
            <a:endParaRPr lang="en-US" altLang="en-US" sz="900">
              <a:solidFill>
                <a:srgbClr val="000000"/>
              </a:solidFill>
            </a:endParaRPr>
          </a:p>
        </p:txBody>
      </p:sp>
      <p:sp>
        <p:nvSpPr>
          <p:cNvPr id="5125" name="Rectangle 7"/>
          <p:cNvSpPr>
            <a:spLocks noGrp="1" noChangeArrowheads="1"/>
          </p:cNvSpPr>
          <p:nvPr>
            <p:ph type="title" idx="4294967295"/>
          </p:nvPr>
        </p:nvSpPr>
        <p:spPr>
          <a:xfrm>
            <a:off x="211039" y="205702"/>
            <a:ext cx="6711950" cy="769938"/>
          </a:xfrm>
        </p:spPr>
        <p:txBody>
          <a:bodyPr/>
          <a:lstStyle/>
          <a:p>
            <a:r>
              <a:rPr lang="en-US" altLang="en-US" dirty="0">
                <a:latin typeface="Arial" panose="020B0604020202020204" pitchFamily="34" charset="0"/>
              </a:rPr>
              <a:t>More People Working and Driving</a:t>
            </a:r>
            <a:br>
              <a:rPr lang="en-US" altLang="en-US" dirty="0">
                <a:latin typeface="Arial" panose="020B0604020202020204" pitchFamily="34" charset="0"/>
              </a:rPr>
            </a:br>
            <a:r>
              <a:rPr lang="en-US" altLang="en-US" dirty="0">
                <a:latin typeface="Arial" panose="020B0604020202020204" pitchFamily="34" charset="0"/>
              </a:rPr>
              <a:t>=&gt; More Collisions, 2006-2016</a:t>
            </a:r>
          </a:p>
        </p:txBody>
      </p:sp>
      <p:sp>
        <p:nvSpPr>
          <p:cNvPr id="5126" name="Text Box 5"/>
          <p:cNvSpPr txBox="1">
            <a:spLocks noChangeArrowheads="1"/>
          </p:cNvSpPr>
          <p:nvPr/>
        </p:nvSpPr>
        <p:spPr bwMode="auto">
          <a:xfrm>
            <a:off x="4" y="6346008"/>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Seasonally Adjusted Employed from Bureau of Labor Statistics;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Information Institute.</a:t>
            </a:r>
          </a:p>
        </p:txBody>
      </p:sp>
      <p:sp>
        <p:nvSpPr>
          <p:cNvPr id="5127" name="Rectangle 6"/>
          <p:cNvSpPr>
            <a:spLocks noChangeArrowheads="1"/>
          </p:cNvSpPr>
          <p:nvPr/>
        </p:nvSpPr>
        <p:spPr bwMode="black">
          <a:xfrm>
            <a:off x="211039" y="1277297"/>
            <a:ext cx="118447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Number Employed,</a:t>
            </a:r>
            <a:br>
              <a:rPr lang="en-US" altLang="en-US" sz="1600" b="1" dirty="0">
                <a:solidFill>
                  <a:srgbClr val="225A7A"/>
                </a:solidFill>
              </a:rPr>
            </a:br>
            <a:r>
              <a:rPr lang="en-US" altLang="en-US" sz="1600" b="1" dirty="0">
                <a:solidFill>
                  <a:srgbClr val="225A7A"/>
                </a:solidFill>
              </a:rPr>
              <a:t>Millions</a:t>
            </a:r>
          </a:p>
        </p:txBody>
      </p:sp>
      <p:graphicFrame>
        <p:nvGraphicFramePr>
          <p:cNvPr id="5128" name="Object 8"/>
          <p:cNvGraphicFramePr>
            <a:graphicFrameLocks noChangeAspect="1"/>
          </p:cNvGraphicFramePr>
          <p:nvPr>
            <p:extLst/>
          </p:nvPr>
        </p:nvGraphicFramePr>
        <p:xfrm>
          <a:off x="506468" y="1360611"/>
          <a:ext cx="7896225" cy="4428582"/>
        </p:xfrm>
        <a:graphic>
          <a:graphicData uri="http://schemas.openxmlformats.org/presentationml/2006/ole">
            <mc:AlternateContent xmlns:mc="http://schemas.openxmlformats.org/markup-compatibility/2006">
              <mc:Choice xmlns:v="urn:schemas-microsoft-com:vml" Requires="v">
                <p:oleObj spid="_x0000_s69648" name="Chart" r:id="rId4" imgW="8343822" imgH="4381639" progId="MSGraph.Chart.8">
                  <p:embed followColorScheme="full"/>
                </p:oleObj>
              </mc:Choice>
              <mc:Fallback>
                <p:oleObj name="Chart" r:id="rId4" imgW="8343822" imgH="4381639" progId="MSGraph.Chart.8">
                  <p:embed followColorScheme="full"/>
                  <p:pic>
                    <p:nvPicPr>
                      <p:cNvPr id="5128" name="Object 8"/>
                      <p:cNvPicPr>
                        <a:picLocks noChangeAspect="1" noChangeArrowheads="1"/>
                      </p:cNvPicPr>
                      <p:nvPr/>
                    </p:nvPicPr>
                    <p:blipFill>
                      <a:blip r:embed="rId5"/>
                      <a:srcRect/>
                      <a:stretch>
                        <a:fillRect/>
                      </a:stretch>
                    </p:blipFill>
                    <p:spPr bwMode="gray">
                      <a:xfrm>
                        <a:off x="506468" y="1360611"/>
                        <a:ext cx="7896225" cy="4428582"/>
                      </a:xfrm>
                      <a:prstGeom prst="rect">
                        <a:avLst/>
                      </a:prstGeom>
                      <a:noFill/>
                      <a:ln>
                        <a:noFill/>
                      </a:ln>
                      <a:extLst/>
                    </p:spPr>
                  </p:pic>
                </p:oleObj>
              </mc:Fallback>
            </mc:AlternateContent>
          </a:graphicData>
        </a:graphic>
      </p:graphicFrame>
      <p:sp>
        <p:nvSpPr>
          <p:cNvPr id="13" name="Rectangle 6"/>
          <p:cNvSpPr>
            <a:spLocks noChangeArrowheads="1"/>
          </p:cNvSpPr>
          <p:nvPr/>
        </p:nvSpPr>
        <p:spPr bwMode="black">
          <a:xfrm>
            <a:off x="7463708" y="1087797"/>
            <a:ext cx="1585042"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0000"/>
              </a:spcBef>
              <a:buClrTx/>
              <a:buNone/>
            </a:pPr>
            <a:r>
              <a:rPr lang="en-US" altLang="en-US" sz="1600" b="1" dirty="0">
                <a:solidFill>
                  <a:schemeClr val="accent2"/>
                </a:solidFill>
              </a:rPr>
              <a:t>Overall Collision Claims Per 100 Insured Vehicles</a:t>
            </a:r>
          </a:p>
        </p:txBody>
      </p:sp>
      <p:sp>
        <p:nvSpPr>
          <p:cNvPr id="16" name="Rectangle 4"/>
          <p:cNvSpPr>
            <a:spLocks noChangeArrowheads="1"/>
          </p:cNvSpPr>
          <p:nvPr/>
        </p:nvSpPr>
        <p:spPr bwMode="blackWhite">
          <a:xfrm>
            <a:off x="499602" y="5674963"/>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When people are out of work, they drive less. When they get jobs,</a:t>
            </a:r>
            <a:br>
              <a:rPr lang="en-US" altLang="en-US" sz="1800" b="1" dirty="0">
                <a:solidFill>
                  <a:schemeClr val="bg1"/>
                </a:solidFill>
                <a:cs typeface="Arial" panose="020B0604020202020204" pitchFamily="34" charset="0"/>
              </a:rPr>
            </a:br>
            <a:r>
              <a:rPr lang="en-US" altLang="en-US" sz="1800" b="1" dirty="0">
                <a:solidFill>
                  <a:schemeClr val="bg1"/>
                </a:solidFill>
                <a:cs typeface="Arial" panose="020B0604020202020204" pitchFamily="34" charset="0"/>
              </a:rPr>
              <a:t>they drive to work, helping drive claim frequency higher.</a:t>
            </a:r>
          </a:p>
        </p:txBody>
      </p:sp>
      <p:sp>
        <p:nvSpPr>
          <p:cNvPr id="11" name="Rectangle 7"/>
          <p:cNvSpPr>
            <a:spLocks noChangeArrowheads="1"/>
          </p:cNvSpPr>
          <p:nvPr/>
        </p:nvSpPr>
        <p:spPr bwMode="grayWhite">
          <a:xfrm>
            <a:off x="2359746" y="2202425"/>
            <a:ext cx="1022555" cy="347253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77" y="2202429"/>
            <a:ext cx="1061884" cy="307777"/>
          </a:xfrm>
          <a:prstGeom prst="rect">
            <a:avLst/>
          </a:prstGeom>
          <a:noFill/>
        </p:spPr>
        <p:txBody>
          <a:bodyPr wrap="square" rtlCol="0">
            <a:spAutoFit/>
          </a:bodyPr>
          <a:lstStyle/>
          <a:p>
            <a:r>
              <a:rPr lang="en-US" sz="1400" dirty="0"/>
              <a:t>Recession</a:t>
            </a:r>
          </a:p>
        </p:txBody>
      </p:sp>
      <p:sp>
        <p:nvSpPr>
          <p:cNvPr id="14" name="AutoShape 26"/>
          <p:cNvSpPr>
            <a:spLocks noChangeArrowheads="1"/>
          </p:cNvSpPr>
          <p:nvPr/>
        </p:nvSpPr>
        <p:spPr bwMode="blackWhite">
          <a:xfrm>
            <a:off x="3734973" y="1942094"/>
            <a:ext cx="2177183" cy="1468919"/>
          </a:xfrm>
          <a:prstGeom prst="wedgeRectCallout">
            <a:avLst>
              <a:gd name="adj1" fmla="val 114280"/>
              <a:gd name="adj2" fmla="val -275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There are not only more accidents, but accidents per 100 insured vehicles is up too.  This is what matters to insurers.</a:t>
            </a:r>
          </a:p>
        </p:txBody>
      </p:sp>
    </p:spTree>
    <p:extLst>
      <p:ext uri="{BB962C8B-B14F-4D97-AF65-F5344CB8AC3E}">
        <p14:creationId xmlns:p14="http://schemas.microsoft.com/office/powerpoint/2010/main" val="15878912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40831" y="67131"/>
            <a:ext cx="8458200" cy="950976"/>
          </a:xfrm>
        </p:spPr>
        <p:txBody>
          <a:bodyPr/>
          <a:lstStyle/>
          <a:p>
            <a:r>
              <a:rPr lang="en-US" altLang="en-US" dirty="0"/>
              <a:t>More Miles Driven</a:t>
            </a:r>
            <a:br>
              <a:rPr lang="en-US" altLang="en-US" dirty="0"/>
            </a:br>
            <a:r>
              <a:rPr lang="en-US" altLang="en-US" dirty="0">
                <a:sym typeface="Wingdings" panose="05000000000000000000" pitchFamily="2" charset="2"/>
              </a:rPr>
              <a:t> </a:t>
            </a:r>
            <a:r>
              <a:rPr lang="en-US" altLang="en-US" dirty="0"/>
              <a:t>More Collisions, 2006-2016:Q2</a:t>
            </a:r>
          </a:p>
        </p:txBody>
      </p:sp>
      <p:sp>
        <p:nvSpPr>
          <p:cNvPr id="10" name="Text Placeholder 9"/>
          <p:cNvSpPr>
            <a:spLocks noGrp="1"/>
          </p:cNvSpPr>
          <p:nvPr>
            <p:ph type="body" sz="quarter" idx="15"/>
          </p:nvPr>
        </p:nvSpPr>
        <p:spPr>
          <a:xfrm>
            <a:off x="240831" y="1095649"/>
            <a:ext cx="2064704" cy="396947"/>
          </a:xfrm>
        </p:spPr>
        <p:txBody>
          <a:bodyPr/>
          <a:lstStyle/>
          <a:p>
            <a:r>
              <a:rPr lang="en-US" sz="1600" b="1" dirty="0">
                <a:solidFill>
                  <a:schemeClr val="accent2"/>
                </a:solidFill>
                <a:latin typeface="Arial "/>
              </a:rPr>
              <a:t>Billions of Miles Driven in Prior Year</a:t>
            </a:r>
          </a:p>
        </p:txBody>
      </p:sp>
      <p:sp>
        <p:nvSpPr>
          <p:cNvPr id="12" name="Text Placeholder 11"/>
          <p:cNvSpPr>
            <a:spLocks noGrp="1"/>
          </p:cNvSpPr>
          <p:nvPr>
            <p:ph type="body" sz="quarter" idx="16"/>
          </p:nvPr>
        </p:nvSpPr>
        <p:spPr>
          <a:xfrm>
            <a:off x="416657" y="6298298"/>
            <a:ext cx="7680960" cy="415018"/>
          </a:xfrm>
        </p:spPr>
        <p:txBody>
          <a:bodyPr/>
          <a:lstStyle/>
          <a:p>
            <a:r>
              <a:rPr lang="en-US" dirty="0">
                <a:latin typeface="Arial "/>
              </a:rPr>
              <a:t>Sources: </a:t>
            </a:r>
            <a:r>
              <a:rPr lang="en-US" dirty="0">
                <a:latin typeface="Arial "/>
                <a:hlinkClick r:id="rId3" tooltip="http://www.fhwa.dot.gov/policyinformation/travel_monitoring/tvt.cfm"/>
              </a:rPr>
              <a:t>Federal Highway Administration</a:t>
            </a:r>
            <a:r>
              <a:rPr lang="en-US" dirty="0">
                <a:latin typeface="Arial "/>
              </a:rPr>
              <a:t>; Rolling four-quarter average frequency from ISO, a Verisk Analytics company;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
              </a:rPr>
              <a:t>The More Miles People Drive, the More Likely They are to </a:t>
            </a:r>
          </a:p>
          <a:p>
            <a:pPr eaLnBrk="1" hangingPunct="1">
              <a:spcBef>
                <a:spcPts val="0"/>
              </a:spcBef>
              <a:buClr>
                <a:schemeClr val="accent2"/>
              </a:buClr>
              <a:buSzPct val="90000"/>
            </a:pPr>
            <a:r>
              <a:rPr lang="en-US" sz="1800" dirty="0">
                <a:solidFill>
                  <a:schemeClr val="bg1"/>
                </a:solidFill>
                <a:latin typeface="Arial "/>
              </a:rPr>
              <a:t>Get in an Accident, Helping Drive Claim Frequency Higher.</a:t>
            </a:r>
          </a:p>
        </p:txBody>
      </p:sp>
      <p:graphicFrame>
        <p:nvGraphicFramePr>
          <p:cNvPr id="22" name="Object 8"/>
          <p:cNvGraphicFramePr>
            <a:graphicFrameLocks noChangeAspect="1"/>
          </p:cNvGraphicFramePr>
          <p:nvPr>
            <p:extLst/>
          </p:nvPr>
        </p:nvGraphicFramePr>
        <p:xfrm>
          <a:off x="418249" y="1647681"/>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6319157" y="1095649"/>
            <a:ext cx="2687529" cy="455443"/>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600" b="1" dirty="0">
                <a:solidFill>
                  <a:srgbClr val="2F72AD"/>
                </a:solidFill>
                <a:latin typeface="Arial "/>
              </a:rPr>
              <a:t>Overall Collision Claims Per 100 Insured Vehicles</a:t>
            </a:r>
          </a:p>
        </p:txBody>
      </p:sp>
      <p:sp>
        <p:nvSpPr>
          <p:cNvPr id="24" name="Rectangle 7"/>
          <p:cNvSpPr>
            <a:spLocks noChangeArrowheads="1"/>
          </p:cNvSpPr>
          <p:nvPr/>
        </p:nvSpPr>
        <p:spPr bwMode="grayWhite">
          <a:xfrm>
            <a:off x="2421320" y="1585502"/>
            <a:ext cx="1036935" cy="4070988"/>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334279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7</a:t>
            </a:fld>
            <a:endParaRPr lang="en-US" altLang="en-US" sz="900">
              <a:solidFill>
                <a:srgbClr val="000000"/>
              </a:solidFill>
            </a:endParaRPr>
          </a:p>
        </p:txBody>
      </p:sp>
      <p:sp>
        <p:nvSpPr>
          <p:cNvPr id="5125" name="Rectangle 7"/>
          <p:cNvSpPr>
            <a:spLocks noGrp="1" noChangeArrowheads="1"/>
          </p:cNvSpPr>
          <p:nvPr>
            <p:ph type="title" idx="4294967295"/>
          </p:nvPr>
        </p:nvSpPr>
        <p:spPr>
          <a:xfrm>
            <a:off x="803275" y="238125"/>
            <a:ext cx="6711950" cy="769938"/>
          </a:xfrm>
        </p:spPr>
        <p:txBody>
          <a:bodyPr/>
          <a:lstStyle/>
          <a:p>
            <a:r>
              <a:rPr lang="en-US" altLang="en-US" dirty="0">
                <a:latin typeface="Arial" panose="020B0604020202020204" pitchFamily="34" charset="0"/>
              </a:rPr>
              <a:t>More Miles Driven</a:t>
            </a:r>
            <a:br>
              <a:rPr lang="en-US" altLang="en-US" dirty="0">
                <a:latin typeface="Arial" panose="020B0604020202020204" pitchFamily="34" charset="0"/>
              </a:rPr>
            </a:br>
            <a:r>
              <a:rPr lang="en-US" altLang="en-US" dirty="0">
                <a:latin typeface="Arial" panose="020B0604020202020204" pitchFamily="34" charset="0"/>
              </a:rPr>
              <a:t>=&gt; More Collisions, 2006–2015:Q4</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a:t>
            </a:r>
            <a:r>
              <a:rPr lang="en-US" altLang="en-US" sz="1100" dirty="0">
                <a:solidFill>
                  <a:srgbClr val="000000"/>
                </a:solidFill>
              </a:rPr>
              <a:t>Federal Highway Administration (</a:t>
            </a:r>
            <a:r>
              <a:rPr lang="en-US" altLang="en-US" sz="1100" dirty="0">
                <a:solidFill>
                  <a:srgbClr val="000000"/>
                </a:solidFill>
                <a:hlinkClick r:id="rId3"/>
              </a:rPr>
              <a:t>http://www.fhwa.dot.gov/policyinformation/travel_monitoring/tvt.cfm</a:t>
            </a:r>
            <a:r>
              <a:rPr lang="en-US" altLang="en-US" sz="1100" dirty="0">
                <a:solidFill>
                  <a:srgbClr val="000000"/>
                </a:solidFill>
              </a:rPr>
              <a:t> )</a:t>
            </a:r>
            <a:r>
              <a:rPr lang="en-US" altLang="en-US" sz="1100" dirty="0">
                <a:cs typeface="Arial" panose="020B0604020202020204" pitchFamily="34" charset="0"/>
              </a:rPr>
              <a:t>;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Institute for Highway Safety; Insurance Information Institute.</a:t>
            </a:r>
          </a:p>
        </p:txBody>
      </p:sp>
      <p:sp>
        <p:nvSpPr>
          <p:cNvPr id="5127" name="Rectangle 6"/>
          <p:cNvSpPr>
            <a:spLocks noChangeArrowheads="1"/>
          </p:cNvSpPr>
          <p:nvPr/>
        </p:nvSpPr>
        <p:spPr bwMode="black">
          <a:xfrm>
            <a:off x="228790" y="1179483"/>
            <a:ext cx="139582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Billions of Miles Driven in Prior Year</a:t>
            </a:r>
          </a:p>
        </p:txBody>
      </p:sp>
      <p:graphicFrame>
        <p:nvGraphicFramePr>
          <p:cNvPr id="3" name="Object 8"/>
          <p:cNvGraphicFramePr>
            <a:graphicFrameLocks noChangeAspect="1"/>
          </p:cNvGraphicFramePr>
          <p:nvPr>
            <p:extLst>
              <p:ext uri="{D42A27DB-BD31-4B8C-83A1-F6EECF244321}">
                <p14:modId xmlns:p14="http://schemas.microsoft.com/office/powerpoint/2010/main" val="3630940770"/>
              </p:ext>
            </p:extLst>
          </p:nvPr>
        </p:nvGraphicFramePr>
        <p:xfrm>
          <a:off x="557264" y="1411411"/>
          <a:ext cx="7794625" cy="432698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6"/>
          <p:cNvSpPr>
            <a:spLocks noChangeArrowheads="1"/>
          </p:cNvSpPr>
          <p:nvPr/>
        </p:nvSpPr>
        <p:spPr bwMode="black">
          <a:xfrm>
            <a:off x="7403690" y="1277292"/>
            <a:ext cx="164506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chemeClr val="accent2"/>
                </a:solidFill>
              </a:rPr>
              <a:t>Overall Collision Claims Per 100 Insured Vehicles</a:t>
            </a: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The more miles people drive, the more likely they are to get in an accident, helping drive claim frequency higher.</a:t>
            </a:r>
          </a:p>
        </p:txBody>
      </p:sp>
      <p:sp>
        <p:nvSpPr>
          <p:cNvPr id="11" name="Rectangle 7"/>
          <p:cNvSpPr>
            <a:spLocks noChangeArrowheads="1"/>
          </p:cNvSpPr>
          <p:nvPr/>
        </p:nvSpPr>
        <p:spPr bwMode="grayWhite">
          <a:xfrm>
            <a:off x="2490509" y="2240496"/>
            <a:ext cx="1022555" cy="339280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438400" y="2202425"/>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11833141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8</a:t>
            </a:fld>
            <a:endParaRPr lang="en-US" altLang="en-US" sz="900">
              <a:solidFill>
                <a:srgbClr val="000000"/>
              </a:solidFill>
            </a:endParaRPr>
          </a:p>
        </p:txBody>
      </p:sp>
      <p:sp>
        <p:nvSpPr>
          <p:cNvPr id="5125" name="Rectangle 7"/>
          <p:cNvSpPr>
            <a:spLocks noGrp="1" noChangeArrowheads="1"/>
          </p:cNvSpPr>
          <p:nvPr>
            <p:ph type="title" idx="4294967295"/>
          </p:nvPr>
        </p:nvSpPr>
        <p:spPr>
          <a:xfrm>
            <a:off x="85725" y="4190"/>
            <a:ext cx="6711950" cy="769938"/>
          </a:xfrm>
        </p:spPr>
        <p:txBody>
          <a:bodyPr/>
          <a:lstStyle/>
          <a:p>
            <a:r>
              <a:rPr lang="en-US" altLang="en-US" dirty="0">
                <a:latin typeface="Arial" panose="020B0604020202020204" pitchFamily="34" charset="0"/>
              </a:rPr>
              <a:t>Why Are People</a:t>
            </a:r>
            <a:br>
              <a:rPr lang="en-US" altLang="en-US" dirty="0">
                <a:latin typeface="Arial" panose="020B0604020202020204" pitchFamily="34" charset="0"/>
              </a:rPr>
            </a:br>
            <a:r>
              <a:rPr lang="en-US" altLang="en-US" dirty="0">
                <a:latin typeface="Arial" panose="020B0604020202020204" pitchFamily="34" charset="0"/>
              </a:rPr>
              <a:t>Driving More Miles? Cheap Gas?</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a:t>
            </a:r>
            <a:r>
              <a:rPr lang="en-US" altLang="en-US" sz="1100" dirty="0">
                <a:solidFill>
                  <a:srgbClr val="000000"/>
                </a:solidFill>
              </a:rPr>
              <a:t>Federal Highway Administration (</a:t>
            </a:r>
            <a:r>
              <a:rPr lang="en-US" altLang="en-US" sz="1100" dirty="0">
                <a:solidFill>
                  <a:srgbClr val="000000"/>
                </a:solidFill>
                <a:hlinkClick r:id="rId3"/>
              </a:rPr>
              <a:t>http://www.fhwa.dot.gov/policyinformation/travel_monitoring/tvt.cfm</a:t>
            </a:r>
            <a:r>
              <a:rPr lang="en-US" altLang="en-US" sz="1100" dirty="0">
                <a:solidFill>
                  <a:srgbClr val="000000"/>
                </a:solidFill>
              </a:rPr>
              <a:t> )</a:t>
            </a:r>
            <a:r>
              <a:rPr lang="en-US" altLang="en-US" sz="1100" dirty="0">
                <a:cs typeface="Arial" panose="020B0604020202020204" pitchFamily="34" charset="0"/>
              </a:rPr>
              <a:t>; </a:t>
            </a:r>
            <a:r>
              <a:rPr lang="en-US" altLang="en-US" sz="1100" dirty="0">
                <a:cs typeface="Arial" panose="020B0604020202020204" pitchFamily="34" charset="0"/>
                <a:hlinkClick r:id="rId4"/>
              </a:rPr>
              <a:t>Energy Information Administration</a:t>
            </a:r>
            <a:r>
              <a:rPr lang="en-US" altLang="en-US" sz="1100" dirty="0">
                <a:cs typeface="Arial" panose="020B0604020202020204" pitchFamily="34" charset="0"/>
              </a:rPr>
              <a:t>; Insurance Institute for Highway Safety; Insurance Information Institute.</a:t>
            </a:r>
          </a:p>
        </p:txBody>
      </p:sp>
      <p:sp>
        <p:nvSpPr>
          <p:cNvPr id="5127" name="Rectangle 6"/>
          <p:cNvSpPr>
            <a:spLocks noChangeArrowheads="1"/>
          </p:cNvSpPr>
          <p:nvPr/>
        </p:nvSpPr>
        <p:spPr bwMode="black">
          <a:xfrm>
            <a:off x="228790" y="1179483"/>
            <a:ext cx="139582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Billions of Miles Driven in Prior Year</a:t>
            </a:r>
          </a:p>
        </p:txBody>
      </p:sp>
      <p:graphicFrame>
        <p:nvGraphicFramePr>
          <p:cNvPr id="3" name="Object 8"/>
          <p:cNvGraphicFramePr>
            <a:graphicFrameLocks noChangeAspect="1"/>
          </p:cNvGraphicFramePr>
          <p:nvPr>
            <p:extLst/>
          </p:nvPr>
        </p:nvGraphicFramePr>
        <p:xfrm>
          <a:off x="557264" y="1411411"/>
          <a:ext cx="7794625" cy="4326982"/>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6"/>
          <p:cNvSpPr>
            <a:spLocks noChangeArrowheads="1"/>
          </p:cNvSpPr>
          <p:nvPr/>
        </p:nvSpPr>
        <p:spPr bwMode="black">
          <a:xfrm>
            <a:off x="7403690" y="1277292"/>
            <a:ext cx="164506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chemeClr val="accent2"/>
                </a:solidFill>
              </a:rPr>
              <a:t>Avg. Price Per Gallon</a:t>
            </a: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Gas Prices Don’t Seem Correlated With Miles Driven.</a:t>
            </a:r>
          </a:p>
        </p:txBody>
      </p:sp>
      <p:sp>
        <p:nvSpPr>
          <p:cNvPr id="11" name="Rectangle 7"/>
          <p:cNvSpPr>
            <a:spLocks noChangeArrowheads="1"/>
          </p:cNvSpPr>
          <p:nvPr/>
        </p:nvSpPr>
        <p:spPr bwMode="grayWhite">
          <a:xfrm>
            <a:off x="2334546" y="1777526"/>
            <a:ext cx="1022555" cy="339280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12" y="1777526"/>
            <a:ext cx="1061884" cy="307777"/>
          </a:xfrm>
          <a:prstGeom prst="rect">
            <a:avLst/>
          </a:prstGeom>
          <a:noFill/>
        </p:spPr>
        <p:txBody>
          <a:bodyPr wrap="square" rtlCol="0">
            <a:spAutoFit/>
          </a:bodyPr>
          <a:lstStyle/>
          <a:p>
            <a:r>
              <a:rPr lang="en-US" sz="1400" dirty="0"/>
              <a:t>Recession</a:t>
            </a:r>
          </a:p>
        </p:txBody>
      </p:sp>
      <p:sp>
        <p:nvSpPr>
          <p:cNvPr id="4" name="TextBox 3"/>
          <p:cNvSpPr txBox="1"/>
          <p:nvPr/>
        </p:nvSpPr>
        <p:spPr>
          <a:xfrm rot="16200000">
            <a:off x="7119259" y="4858824"/>
            <a:ext cx="1420585" cy="338554"/>
          </a:xfrm>
          <a:prstGeom prst="rect">
            <a:avLst/>
          </a:prstGeom>
          <a:noFill/>
        </p:spPr>
        <p:txBody>
          <a:bodyPr wrap="square" rtlCol="0">
            <a:spAutoFit/>
          </a:bodyPr>
          <a:lstStyle/>
          <a:p>
            <a:r>
              <a:rPr lang="en-US" sz="1600" dirty="0"/>
              <a:t>15:Q4</a:t>
            </a:r>
          </a:p>
        </p:txBody>
      </p:sp>
    </p:spTree>
    <p:extLst>
      <p:ext uri="{BB962C8B-B14F-4D97-AF65-F5344CB8AC3E}">
        <p14:creationId xmlns:p14="http://schemas.microsoft.com/office/powerpoint/2010/main" val="18389206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Comparing Gas Prices, Employment on Collision Frequency</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678001332"/>
              </p:ext>
            </p:extLst>
          </p:nvPr>
        </p:nvGraphicFramePr>
        <p:xfrm>
          <a:off x="457200" y="1600201"/>
          <a:ext cx="4038600" cy="38679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1152598268"/>
              </p:ext>
            </p:extLst>
          </p:nvPr>
        </p:nvGraphicFramePr>
        <p:xfrm>
          <a:off x="4648200" y="1600201"/>
          <a:ext cx="4038600" cy="3867912"/>
        </p:xfrm>
        <a:graphic>
          <a:graphicData uri="http://schemas.openxmlformats.org/drawingml/2006/chart">
            <c:chart xmlns:c="http://schemas.openxmlformats.org/drawingml/2006/chart" xmlns:r="http://schemas.openxmlformats.org/officeDocument/2006/relationships" r:id="rId3"/>
          </a:graphicData>
        </a:graphic>
      </p:graphicFrame>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D53389C6-6F16-4256-98B1-7634F53CA3C8}" type="slidenum">
              <a:rPr lang="en-US" smtClean="0"/>
              <a:pPr>
                <a:defRPr/>
              </a:pPr>
              <a:t>9</a:t>
            </a:fld>
            <a:endParaRPr lang="en-US"/>
          </a:p>
        </p:txBody>
      </p:sp>
      <p:sp>
        <p:nvSpPr>
          <p:cNvPr id="12"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Seasonally Adjusted Employed from Bureau of Labor Statistics; </a:t>
            </a:r>
            <a:r>
              <a:rPr lang="en-US" altLang="en-US" sz="1100" dirty="0"/>
              <a:t>Energy Information Administration; </a:t>
            </a:r>
            <a:r>
              <a:rPr lang="en-US" altLang="en-US" sz="1100" dirty="0">
                <a:cs typeface="Arial" panose="020B0604020202020204" pitchFamily="34" charset="0"/>
              </a:rPr>
              <a:t>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Information Institute.</a:t>
            </a:r>
          </a:p>
        </p:txBody>
      </p:sp>
      <p:sp>
        <p:nvSpPr>
          <p:cNvPr id="13" name="Rectangle 12"/>
          <p:cNvSpPr>
            <a:spLocks noChangeArrowheads="1"/>
          </p:cNvSpPr>
          <p:nvPr/>
        </p:nvSpPr>
        <p:spPr bwMode="black">
          <a:xfrm>
            <a:off x="2069680" y="5583892"/>
            <a:ext cx="1425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20000"/>
              </a:spcBef>
              <a:buClrTx/>
              <a:buNone/>
            </a:pPr>
            <a:r>
              <a:rPr lang="en-US" altLang="en-US" sz="1400" b="1" dirty="0">
                <a:solidFill>
                  <a:srgbClr val="225A7A"/>
                </a:solidFill>
                <a:latin typeface="Arial" panose="020B0604020202020204" pitchFamily="34" charset="0"/>
                <a:cs typeface="Arial" panose="020B0604020202020204" pitchFamily="34" charset="0"/>
              </a:rPr>
              <a:t>Gas Price/Gal.</a:t>
            </a:r>
          </a:p>
        </p:txBody>
      </p:sp>
      <p:sp>
        <p:nvSpPr>
          <p:cNvPr id="14" name="Rectangle 13"/>
          <p:cNvSpPr>
            <a:spLocks noChangeArrowheads="1"/>
          </p:cNvSpPr>
          <p:nvPr/>
        </p:nvSpPr>
        <p:spPr bwMode="black">
          <a:xfrm>
            <a:off x="6133680" y="5589944"/>
            <a:ext cx="17098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20000"/>
              </a:spcBef>
              <a:buClrTx/>
              <a:buNone/>
            </a:pPr>
            <a:r>
              <a:rPr lang="en-US" altLang="en-US" sz="1400" b="1" dirty="0">
                <a:solidFill>
                  <a:srgbClr val="225A7A"/>
                </a:solidFill>
                <a:latin typeface="Arial" panose="020B0604020202020204" pitchFamily="34" charset="0"/>
                <a:cs typeface="Arial" panose="020B0604020202020204" pitchFamily="34" charset="0"/>
              </a:rPr>
              <a:t>Employment Level</a:t>
            </a:r>
          </a:p>
        </p:txBody>
      </p:sp>
    </p:spTree>
    <p:extLst>
      <p:ext uri="{BB962C8B-B14F-4D97-AF65-F5344CB8AC3E}">
        <p14:creationId xmlns:p14="http://schemas.microsoft.com/office/powerpoint/2010/main" val="609284681"/>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60327</TotalTime>
  <Words>1850</Words>
  <Application>Microsoft Office PowerPoint</Application>
  <PresentationFormat>On-screen Show (4:3)</PresentationFormat>
  <Paragraphs>241</Paragraphs>
  <Slides>31</Slides>
  <Notes>28</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Arial </vt:lpstr>
      <vt:lpstr>Arial Narrow</vt:lpstr>
      <vt:lpstr>Symbol</vt:lpstr>
      <vt:lpstr>Verdana</vt:lpstr>
      <vt:lpstr>Wingdings</vt:lpstr>
      <vt:lpstr>Wingdings 3</vt:lpstr>
      <vt:lpstr>Default Design</vt:lpstr>
      <vt:lpstr>Chart</vt:lpstr>
      <vt:lpstr>Private Passenger Auto Insurance Trends in Georgia Frequency &amp; Severity on the Rise</vt:lpstr>
      <vt:lpstr>PowerPoint Presentation</vt:lpstr>
      <vt:lpstr>America is Driving More Again: 2000-2016</vt:lpstr>
      <vt:lpstr>Why Are People Driving More Miles? Is it Jobs?  2006-2016:Q2</vt:lpstr>
      <vt:lpstr>More People Working and Driving =&gt; More Collisions, 2006-2016</vt:lpstr>
      <vt:lpstr>More Miles Driven  More Collisions, 2006-2016:Q2</vt:lpstr>
      <vt:lpstr>More Miles Driven =&gt; More Collisions, 2006–2015:Q4</vt:lpstr>
      <vt:lpstr>Why Are People Driving More Miles? Cheap Gas?</vt:lpstr>
      <vt:lpstr>Comparing Gas Prices, Employment on Collision Frequency</vt:lpstr>
      <vt:lpstr>US Pvt. Passenger Auto Net Combined Ratio, 2005-2015</vt:lpstr>
      <vt:lpstr>Return on Net Worth: Personal Auto, 2005-2015*</vt:lpstr>
      <vt:lpstr>PowerPoint Presentation</vt:lpstr>
      <vt:lpstr>U.S. Annual Change in Automobile Deaths, 1991- 2016*</vt:lpstr>
      <vt:lpstr>Georgia Highway Fatalities, 2007–2016</vt:lpstr>
      <vt:lpstr>Change in Auto Fatalities by State: Especially Severe in Georgia</vt:lpstr>
      <vt:lpstr>Change in Auto Fatalities by State: Especially Severe in Georgia</vt:lpstr>
      <vt:lpstr>PowerPoint Presentation</vt:lpstr>
      <vt:lpstr>RNW PP Auto: NC, SC and GA vs. U.S., 2005-2014</vt:lpstr>
      <vt:lpstr>RNW PP Auto: TN, FL, MS, AL vs. U.S., 2005-2014</vt:lpstr>
      <vt:lpstr>PowerPoint Presentation</vt:lpstr>
      <vt:lpstr>Georgia Coverage: BI Severity &amp; Frequency Trends Are Both Higher in Recent Years*</vt:lpstr>
      <vt:lpstr>Georgia Coverage: PD Frequency Trends Are Higher in 2014-2016*</vt:lpstr>
      <vt:lpstr>Georgia Coverage: Collision Frequency Trends Are Higher in 2014-2016*</vt:lpstr>
      <vt:lpstr>Collision Loss Ratio Trending Upward: Pvt. Passenger Auto, GA vs. US, 2010 – 2016*</vt:lpstr>
      <vt:lpstr>Georgia Coverage: Comprehensive Frequency, Severity Typically Tied to Weather Events</vt:lpstr>
      <vt:lpstr>PowerPoint Presentation</vt:lpstr>
      <vt:lpstr>Higher Speed Limits in Many Parts of Georgia</vt:lpstr>
      <vt:lpstr>PowerPoint Presentation</vt:lpstr>
      <vt:lpstr>PowerPoint Presentation</vt:lpstr>
      <vt:lpstr>Summary of Georgia’s Rapid Rise in Auto Accident Frequency, Severity &amp; Fatalities</vt:lpstr>
      <vt:lpstr>PowerPoint Presentation</vt:lpstr>
    </vt:vector>
  </TitlesOfParts>
  <Company>insurance information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1928</cp:revision>
  <cp:lastPrinted>2017-01-09T15:24:50Z</cp:lastPrinted>
  <dcterms:modified xsi:type="dcterms:W3CDTF">2017-01-10T19:45:00Z</dcterms:modified>
</cp:coreProperties>
</file>