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tags/tag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charts/chart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notesSlides/notesSlide49.xml" ContentType="application/vnd.openxmlformats-officedocument.presentationml.notesSlide+xml"/>
  <Override PartName="/ppt/charts/chart7.xml" ContentType="application/vnd.openxmlformats-officedocument.drawingml.chart+xml"/>
  <Override PartName="/ppt/notesSlides/notesSlide50.xml" ContentType="application/vnd.openxmlformats-officedocument.presentationml.notesSlide+xml"/>
  <Override PartName="/ppt/charts/chart8.xml" ContentType="application/vnd.openxmlformats-officedocument.drawingml.chart+xml"/>
  <Override PartName="/ppt/notesSlides/notesSlide5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52.xml" ContentType="application/vnd.openxmlformats-officedocument.presentationml.notesSlide+xml"/>
  <Override PartName="/ppt/charts/chart11.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72.xml" ContentType="application/vnd.openxmlformats-officedocument.presentationml.notesSlide+xml"/>
  <Override PartName="/ppt/charts/chart17.xml" ContentType="application/vnd.openxmlformats-officedocument.drawingml.chart+xml"/>
  <Override PartName="/ppt/notesSlides/notesSlide73.xml" ContentType="application/vnd.openxmlformats-officedocument.presentationml.notesSlide+xml"/>
  <Override PartName="/ppt/charts/chart18.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4.xml" ContentType="application/vnd.openxmlformats-officedocument.presentationml.tags+xml"/>
  <Override PartName="/ppt/notesSlides/notesSlide76.xml" ContentType="application/vnd.openxmlformats-officedocument.presentationml.notesSlide+xml"/>
  <Override PartName="/ppt/tags/tag5.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6.xml" ContentType="application/vnd.openxmlformats-officedocument.presentationml.tags+xml"/>
  <Override PartName="/ppt/notesSlides/notesSlide92.xml" ContentType="application/vnd.openxmlformats-officedocument.presentationml.notesSlide+xml"/>
  <Override PartName="/ppt/tags/tag7.xml" ContentType="application/vnd.openxmlformats-officedocument.presentationml.tags+xml"/>
  <Override PartName="/ppt/notesSlides/notesSlide93.xml" ContentType="application/vnd.openxmlformats-officedocument.presentationml.notesSlide+xml"/>
  <Override PartName="/ppt/tags/tag8.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1"/>
  </p:notesMasterIdLst>
  <p:handoutMasterIdLst>
    <p:handoutMasterId r:id="rId102"/>
  </p:handoutMasterIdLst>
  <p:sldIdLst>
    <p:sldId id="5333" r:id="rId2"/>
    <p:sldId id="5037" r:id="rId3"/>
    <p:sldId id="5196" r:id="rId4"/>
    <p:sldId id="5241" r:id="rId5"/>
    <p:sldId id="5316" r:id="rId6"/>
    <p:sldId id="5347" r:id="rId7"/>
    <p:sldId id="5348" r:id="rId8"/>
    <p:sldId id="5317" r:id="rId9"/>
    <p:sldId id="5319" r:id="rId10"/>
    <p:sldId id="5320" r:id="rId11"/>
    <p:sldId id="5323" r:id="rId12"/>
    <p:sldId id="5324" r:id="rId13"/>
    <p:sldId id="5326" r:id="rId14"/>
    <p:sldId id="5327" r:id="rId15"/>
    <p:sldId id="5328" r:id="rId16"/>
    <p:sldId id="5318" r:id="rId17"/>
    <p:sldId id="5321" r:id="rId18"/>
    <p:sldId id="5322" r:id="rId19"/>
    <p:sldId id="5311" r:id="rId20"/>
    <p:sldId id="5312" r:id="rId21"/>
    <p:sldId id="5313" r:id="rId22"/>
    <p:sldId id="5094" r:id="rId23"/>
    <p:sldId id="5184" r:id="rId24"/>
    <p:sldId id="5185" r:id="rId25"/>
    <p:sldId id="5325" r:id="rId26"/>
    <p:sldId id="5189" r:id="rId27"/>
    <p:sldId id="5286" r:id="rId28"/>
    <p:sldId id="5287" r:id="rId29"/>
    <p:sldId id="5276" r:id="rId30"/>
    <p:sldId id="5277" r:id="rId31"/>
    <p:sldId id="5278" r:id="rId32"/>
    <p:sldId id="5292" r:id="rId33"/>
    <p:sldId id="5293" r:id="rId34"/>
    <p:sldId id="5294" r:id="rId35"/>
    <p:sldId id="5314" r:id="rId36"/>
    <p:sldId id="5315" r:id="rId37"/>
    <p:sldId id="5336" r:id="rId38"/>
    <p:sldId id="5295" r:id="rId39"/>
    <p:sldId id="5332" r:id="rId40"/>
    <p:sldId id="5334" r:id="rId41"/>
    <p:sldId id="5335" r:id="rId42"/>
    <p:sldId id="5337" r:id="rId43"/>
    <p:sldId id="5338" r:id="rId44"/>
    <p:sldId id="5288" r:id="rId45"/>
    <p:sldId id="5279" r:id="rId46"/>
    <p:sldId id="5289" r:id="rId47"/>
    <p:sldId id="5290" r:id="rId48"/>
    <p:sldId id="5280" r:id="rId49"/>
    <p:sldId id="5281" r:id="rId50"/>
    <p:sldId id="5282" r:id="rId51"/>
    <p:sldId id="5283" r:id="rId52"/>
    <p:sldId id="5284" r:id="rId53"/>
    <p:sldId id="5308" r:id="rId54"/>
    <p:sldId id="5285" r:id="rId55"/>
    <p:sldId id="5291" r:id="rId56"/>
    <p:sldId id="4990" r:id="rId57"/>
    <p:sldId id="5118" r:id="rId58"/>
    <p:sldId id="5343" r:id="rId59"/>
    <p:sldId id="5344" r:id="rId60"/>
    <p:sldId id="5341" r:id="rId61"/>
    <p:sldId id="5342" r:id="rId62"/>
    <p:sldId id="4997" r:id="rId63"/>
    <p:sldId id="4962" r:id="rId64"/>
    <p:sldId id="5339" r:id="rId65"/>
    <p:sldId id="5340" r:id="rId66"/>
    <p:sldId id="5047" r:id="rId67"/>
    <p:sldId id="5049" r:id="rId68"/>
    <p:sldId id="5045" r:id="rId69"/>
    <p:sldId id="5296" r:id="rId70"/>
    <p:sldId id="5297" r:id="rId71"/>
    <p:sldId id="5298" r:id="rId72"/>
    <p:sldId id="5299" r:id="rId73"/>
    <p:sldId id="5300" r:id="rId74"/>
    <p:sldId id="5301" r:id="rId75"/>
    <p:sldId id="5302" r:id="rId76"/>
    <p:sldId id="5303" r:id="rId77"/>
    <p:sldId id="5304" r:id="rId78"/>
    <p:sldId id="5305" r:id="rId79"/>
    <p:sldId id="5306" r:id="rId80"/>
    <p:sldId id="5307" r:id="rId81"/>
    <p:sldId id="4557" r:id="rId82"/>
    <p:sldId id="4752" r:id="rId83"/>
    <p:sldId id="4753" r:id="rId84"/>
    <p:sldId id="5252" r:id="rId85"/>
    <p:sldId id="5253" r:id="rId86"/>
    <p:sldId id="5254" r:id="rId87"/>
    <p:sldId id="5345" r:id="rId88"/>
    <p:sldId id="5346" r:id="rId89"/>
    <p:sldId id="5257" r:id="rId90"/>
    <p:sldId id="5167" r:id="rId91"/>
    <p:sldId id="5168" r:id="rId92"/>
    <p:sldId id="5259" r:id="rId93"/>
    <p:sldId id="5170" r:id="rId94"/>
    <p:sldId id="5242" r:id="rId95"/>
    <p:sldId id="5243" r:id="rId96"/>
    <p:sldId id="5249" r:id="rId97"/>
    <p:sldId id="5250" r:id="rId98"/>
    <p:sldId id="5251" r:id="rId99"/>
    <p:sldId id="1136" r:id="rId10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9" d="100"/>
          <a:sy n="99" d="100"/>
        </p:scale>
        <p:origin x="1104" y="7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886E-2"/>
          <c:y val="6.8229926315390349E-2"/>
          <c:w val="0.88897607661269673"/>
          <c:h val="0.79594646174846118"/>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184E-3"/>
                  <c:y val="-1.680938554185294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79E-47EF-82E7-EA2483D07525}"/>
                </c:ext>
                <c:ext xmlns:c15="http://schemas.microsoft.com/office/drawing/2012/chart" uri="{CE6537A1-D6FC-4f65-9D91-7224C49458BB}"/>
              </c:extLst>
            </c:dLbl>
            <c:dLbl>
              <c:idx val="4"/>
              <c:layout>
                <c:manualLayout>
                  <c:x val="3.0616150019135095E-3"/>
                  <c:y val="-3.2102728731942215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79E-47EF-82E7-EA2483D07525}"/>
                </c:ext>
                <c:ext xmlns:c15="http://schemas.microsoft.com/office/drawing/2012/chart" uri="{CE6537A1-D6FC-4f65-9D91-7224C49458BB}"/>
              </c:extLst>
            </c:dLbl>
            <c:dLbl>
              <c:idx val="5"/>
              <c:layout>
                <c:manualLayout>
                  <c:x val="-6.1907301770975525E-4"/>
                  <c:y val="-5.766610634344864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79E-47EF-82E7-EA2483D07525}"/>
                </c:ext>
                <c:ext xmlns:c15="http://schemas.microsoft.com/office/drawing/2012/chart" uri="{CE6537A1-D6FC-4f65-9D91-7224C49458BB}"/>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xmlns:c16r2="http://schemas.microsoft.com/office/drawing/2015/06/char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235965632"/>
        <c:axId val="235966024"/>
      </c:barChart>
      <c:catAx>
        <c:axId val="235965632"/>
        <c:scaling>
          <c:orientation val="minMax"/>
        </c:scaling>
        <c:delete val="0"/>
        <c:axPos val="b"/>
        <c:numFmt formatCode="General" sourceLinked="1"/>
        <c:majorTickMark val="out"/>
        <c:minorTickMark val="none"/>
        <c:tickLblPos val="low"/>
        <c:txPr>
          <a:bodyPr rot="0" vert="horz"/>
          <a:lstStyle/>
          <a:p>
            <a:pPr>
              <a:defRPr/>
            </a:pPr>
            <a:endParaRPr lang="en-US"/>
          </a:p>
        </c:txPr>
        <c:crossAx val="235966024"/>
        <c:crosses val="autoZero"/>
        <c:auto val="1"/>
        <c:lblAlgn val="ctr"/>
        <c:lblOffset val="200"/>
        <c:tickLblSkip val="1"/>
        <c:tickMarkSkip val="1"/>
        <c:noMultiLvlLbl val="0"/>
      </c:catAx>
      <c:valAx>
        <c:axId val="235966024"/>
        <c:scaling>
          <c:orientation val="minMax"/>
          <c:max val="6.0000000000000012E-2"/>
          <c:min val="-4.0000000000000008E-2"/>
        </c:scaling>
        <c:delete val="0"/>
        <c:axPos val="l"/>
        <c:numFmt formatCode="0.0%" sourceLinked="0"/>
        <c:majorTickMark val="out"/>
        <c:minorTickMark val="none"/>
        <c:tickLblPos val="nextTo"/>
        <c:txPr>
          <a:bodyPr rot="0" vert="horz"/>
          <a:lstStyle/>
          <a:p>
            <a:pPr>
              <a:defRPr/>
            </a:pPr>
            <a:endParaRPr lang="en-US"/>
          </a:p>
        </c:txPr>
        <c:crossAx val="235965632"/>
        <c:crosses val="autoZero"/>
        <c:crossBetween val="between"/>
        <c:majorUnit val="2.0000000000000004E-2"/>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extLst xmlns:c16r2="http://schemas.microsoft.com/office/drawing/2015/06/chart">
            <c:ext xmlns:c16="http://schemas.microsoft.com/office/drawing/2014/chart" uri="{C3380CC4-5D6E-409C-BE32-E72D297353CC}">
              <c16:uniqueId val="{00000000-7312-4873-8D52-D93FA76A98A7}"/>
            </c:ext>
          </c:extLst>
        </c:ser>
        <c:dLbls>
          <c:showLegendKey val="0"/>
          <c:showVal val="0"/>
          <c:showCatName val="0"/>
          <c:showSerName val="0"/>
          <c:showPercent val="0"/>
          <c:showBubbleSize val="0"/>
        </c:dLbls>
        <c:axId val="241667448"/>
        <c:axId val="241671760"/>
      </c:scatterChart>
      <c:valAx>
        <c:axId val="241667448"/>
        <c:scaling>
          <c:orientation val="minMax"/>
          <c:max val="15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71760"/>
        <c:crosses val="autoZero"/>
        <c:crossBetween val="midCat"/>
      </c:valAx>
      <c:valAx>
        <c:axId val="241671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67448"/>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237E-2"/>
          <c:y val="4.4584421621513159E-2"/>
          <c:w val="0.83805095442735977"/>
          <c:h val="0.69902666785787149"/>
        </c:manualLayout>
      </c:layout>
      <c:lineChart>
        <c:grouping val="standard"/>
        <c:varyColors val="0"/>
        <c:ser>
          <c:idx val="1"/>
          <c:order val="0"/>
          <c:tx>
            <c:strRef>
              <c:f>Sheet1!$B$1</c:f>
              <c:strCache>
                <c:ptCount val="1"/>
                <c:pt idx="0">
                  <c:v>Number Employed (left scale)</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Sheet1!$B$2:$B$42</c:f>
              <c:numCache>
                <c:formatCode>#,##0</c:formatCode>
                <c:ptCount val="41"/>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pt idx="40" formatCode="General">
                  <c:v>151.30000000000001</c:v>
                </c:pt>
              </c:numCache>
            </c:numRef>
          </c:val>
          <c:smooth val="0"/>
          <c:extLst xmlns:c16r2="http://schemas.microsoft.com/office/drawing/2015/06/chart">
            <c:ext xmlns:c16="http://schemas.microsoft.com/office/drawing/2014/chart" uri="{C3380CC4-5D6E-409C-BE32-E72D297353CC}">
              <c16:uniqueId val="{00000000-1972-47C5-9F49-5F4727BAB917}"/>
            </c:ext>
          </c:extLst>
        </c:ser>
        <c:dLbls>
          <c:showLegendKey val="0"/>
          <c:showVal val="0"/>
          <c:showCatName val="0"/>
          <c:showSerName val="0"/>
          <c:showPercent val="0"/>
          <c:showBubbleSize val="0"/>
        </c:dLbls>
        <c:marker val="1"/>
        <c:smooth val="0"/>
        <c:axId val="241666664"/>
        <c:axId val="241668624"/>
      </c:lineChart>
      <c:lineChart>
        <c:grouping val="standard"/>
        <c:varyColors val="0"/>
        <c:ser>
          <c:idx val="0"/>
          <c:order val="1"/>
          <c:tx>
            <c:strRef>
              <c:f>Sheet1!$C$1</c:f>
              <c:strCache>
                <c:ptCount val="1"/>
                <c:pt idx="0">
                  <c:v>Collision Claim Frequency (right scale)</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Sheet1!$C$2:$C$42</c:f>
              <c:numCache>
                <c:formatCode>General</c:formatCode>
                <c:ptCount val="41"/>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extLst xmlns:c16r2="http://schemas.microsoft.com/office/drawing/2015/06/chart">
            <c:ext xmlns:c16="http://schemas.microsoft.com/office/drawing/2014/chart" uri="{C3380CC4-5D6E-409C-BE32-E72D297353CC}">
              <c16:uniqueId val="{00000001-1972-47C5-9F49-5F4727BAB917}"/>
            </c:ext>
          </c:extLst>
        </c:ser>
        <c:dLbls>
          <c:showLegendKey val="0"/>
          <c:showVal val="0"/>
          <c:showCatName val="0"/>
          <c:showSerName val="0"/>
          <c:showPercent val="0"/>
          <c:showBubbleSize val="0"/>
        </c:dLbls>
        <c:marker val="1"/>
        <c:smooth val="0"/>
        <c:axId val="241672544"/>
        <c:axId val="241670584"/>
      </c:lineChart>
      <c:catAx>
        <c:axId val="2416666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41668624"/>
        <c:crossesAt val="0"/>
        <c:auto val="0"/>
        <c:lblAlgn val="ctr"/>
        <c:lblOffset val="100"/>
        <c:tickLblSkip val="2"/>
        <c:tickMarkSkip val="1"/>
        <c:noMultiLvlLbl val="0"/>
      </c:catAx>
      <c:valAx>
        <c:axId val="241668624"/>
        <c:scaling>
          <c:orientation val="minMax"/>
          <c:max val="152"/>
          <c:min val="138"/>
        </c:scaling>
        <c:delete val="0"/>
        <c:axPos val="l"/>
        <c:numFmt formatCode="#,##0" sourceLinked="0"/>
        <c:majorTickMark val="out"/>
        <c:minorTickMark val="none"/>
        <c:tickLblPos val="nextTo"/>
        <c:txPr>
          <a:bodyPr rot="0" vert="horz"/>
          <a:lstStyle/>
          <a:p>
            <a:pPr>
              <a:defRPr/>
            </a:pPr>
            <a:endParaRPr lang="en-US"/>
          </a:p>
        </c:txPr>
        <c:crossAx val="241666664"/>
        <c:crosses val="autoZero"/>
        <c:crossBetween val="between"/>
        <c:minorUnit val="1"/>
      </c:valAx>
      <c:catAx>
        <c:axId val="241672544"/>
        <c:scaling>
          <c:orientation val="minMax"/>
        </c:scaling>
        <c:delete val="1"/>
        <c:axPos val="b"/>
        <c:numFmt formatCode="General" sourceLinked="1"/>
        <c:majorTickMark val="out"/>
        <c:minorTickMark val="none"/>
        <c:tickLblPos val="nextTo"/>
        <c:crossAx val="241670584"/>
        <c:crossesAt val="5.5"/>
        <c:auto val="0"/>
        <c:lblAlgn val="ctr"/>
        <c:lblOffset val="100"/>
        <c:noMultiLvlLbl val="0"/>
      </c:catAx>
      <c:valAx>
        <c:axId val="241670584"/>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41672544"/>
        <c:crosses val="max"/>
        <c:crossBetween val="between"/>
        <c:majorUnit val="0.1"/>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563E-2"/>
          <c:y val="7.4629536113331341E-2"/>
          <c:w val="0.89424301870417733"/>
          <c:h val="0.79648959280384912"/>
        </c:manualLayout>
      </c:layout>
      <c:barChart>
        <c:barDir val="col"/>
        <c:grouping val="clustered"/>
        <c:varyColors val="0"/>
        <c:ser>
          <c:idx val="0"/>
          <c:order val="0"/>
          <c:invertIfNegative val="0"/>
          <c:dPt>
            <c:idx val="24"/>
            <c:invertIfNegative val="0"/>
            <c:bubble3D val="0"/>
            <c:spPr>
              <a:solidFill>
                <a:schemeClr val="accent6"/>
              </a:solidFill>
            </c:spPr>
            <c:extLst xmlns:c16r2="http://schemas.microsoft.com/office/drawing/2015/06/chart">
              <c:ext xmlns:c16="http://schemas.microsoft.com/office/drawing/2014/chart" uri="{C3380CC4-5D6E-409C-BE32-E72D297353CC}">
                <c16:uniqueId val="{00000000-BEA9-4462-B985-E130BB06FBA9}"/>
              </c:ext>
            </c:extLst>
          </c:dPt>
          <c:dLbls>
            <c:dLbl>
              <c:idx val="0"/>
              <c:layout>
                <c:manualLayout>
                  <c:x val="9.1848450057405284E-3"/>
                  <c:y val="-1.213500044670178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99-408F-9D91-100F2F5744E6}"/>
                </c:ext>
                <c:ext xmlns:c15="http://schemas.microsoft.com/office/drawing/2012/chart" uri="{CE6537A1-D6FC-4f65-9D91-7224C49458BB}"/>
              </c:extLst>
            </c:dLbl>
            <c:dLbl>
              <c:idx val="1"/>
              <c:layout>
                <c:manualLayout>
                  <c:x val="6.1232300038270189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099-408F-9D91-100F2F5744E6}"/>
                </c:ext>
                <c:ext xmlns:c15="http://schemas.microsoft.com/office/drawing/2012/chart" uri="{CE6537A1-D6FC-4f65-9D91-7224C49458BB}"/>
              </c:extLst>
            </c:dLbl>
            <c:dLbl>
              <c:idx val="2"/>
              <c:layout>
                <c:manualLayout>
                  <c:x val="0"/>
                  <c:y val="-1.516875055837723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099-408F-9D91-100F2F5744E6}"/>
                </c:ext>
                <c:ext xmlns:c15="http://schemas.microsoft.com/office/drawing/2012/chart" uri="{CE6537A1-D6FC-4f65-9D91-7224C49458BB}"/>
              </c:extLst>
            </c:dLbl>
            <c:dLbl>
              <c:idx val="4"/>
              <c:layout>
                <c:manualLayout>
                  <c:x val="1.5308075009567547E-3"/>
                  <c:y val="-1.516875055837723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99-408F-9D91-100F2F5744E6}"/>
                </c:ext>
                <c:ext xmlns:c15="http://schemas.microsoft.com/office/drawing/2012/chart" uri="{CE6537A1-D6FC-4f65-9D91-7224C49458BB}"/>
              </c:extLst>
            </c:dLbl>
            <c:dLbl>
              <c:idx val="17"/>
              <c:layout>
                <c:manualLayout>
                  <c:x val="-6.1232300038270189E-3"/>
                  <c:y val="-6.067022467427795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099-408F-9D91-100F2F5744E6}"/>
                </c:ext>
                <c:ext xmlns:c15="http://schemas.microsoft.com/office/drawing/2012/chart" uri="{CE6537A1-D6FC-4f65-9D91-7224C49458BB}"/>
              </c:extLst>
            </c:dLbl>
            <c:dLbl>
              <c:idx val="20"/>
              <c:layout>
                <c:manualLayout>
                  <c:x val="3.0616150019135095E-3"/>
                  <c:y val="-3.033511233713953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099-408F-9D91-100F2F5744E6}"/>
                </c:ext>
                <c:ext xmlns:c15="http://schemas.microsoft.com/office/drawing/2012/chart" uri="{CE6537A1-D6FC-4f65-9D91-7224C49458BB}"/>
              </c:extLst>
            </c:dLbl>
            <c:spPr>
              <a:noFill/>
              <a:ln>
                <a:noFill/>
              </a:ln>
              <a:effectLst/>
            </c:spPr>
            <c:txPr>
              <a:bodyPr rot="0" vert="horz"/>
              <a:lstStyle/>
              <a:p>
                <a:pPr>
                  <a:defRPr sz="11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Sheet1!$B$1:$Z$1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Sheet1!$B$2:$Z$2</c:f>
              <c:numCache>
                <c:formatCode>0.0%</c:formatCode>
                <c:ptCount val="25"/>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0.08</c:v>
                </c:pt>
              </c:numCache>
            </c:numRef>
          </c:val>
          <c:extLst xmlns:c16r2="http://schemas.microsoft.com/office/drawing/2015/06/chart">
            <c:ext xmlns:c16="http://schemas.microsoft.com/office/drawing/2014/chart" uri="{C3380CC4-5D6E-409C-BE32-E72D297353CC}">
              <c16:uniqueId val="{00000001-BEA9-4462-B985-E130BB06FBA9}"/>
            </c:ext>
          </c:extLst>
        </c:ser>
        <c:dLbls>
          <c:showLegendKey val="0"/>
          <c:showVal val="0"/>
          <c:showCatName val="0"/>
          <c:showSerName val="0"/>
          <c:showPercent val="0"/>
          <c:showBubbleSize val="0"/>
        </c:dLbls>
        <c:gapWidth val="40"/>
        <c:axId val="241669016"/>
        <c:axId val="241672936"/>
      </c:barChart>
      <c:catAx>
        <c:axId val="241669016"/>
        <c:scaling>
          <c:orientation val="minMax"/>
        </c:scaling>
        <c:delete val="0"/>
        <c:axPos val="b"/>
        <c:numFmt formatCode="General" sourceLinked="1"/>
        <c:majorTickMark val="out"/>
        <c:minorTickMark val="none"/>
        <c:tickLblPos val="low"/>
        <c:txPr>
          <a:bodyPr rot="-2640000" vert="horz"/>
          <a:lstStyle/>
          <a:p>
            <a:pPr>
              <a:defRPr/>
            </a:pPr>
            <a:endParaRPr lang="en-US"/>
          </a:p>
        </c:txPr>
        <c:crossAx val="241672936"/>
        <c:crosses val="autoZero"/>
        <c:auto val="1"/>
        <c:lblAlgn val="ctr"/>
        <c:lblOffset val="0"/>
        <c:noMultiLvlLbl val="0"/>
      </c:catAx>
      <c:valAx>
        <c:axId val="241672936"/>
        <c:scaling>
          <c:orientation val="minMax"/>
        </c:scaling>
        <c:delete val="0"/>
        <c:axPos val="l"/>
        <c:numFmt formatCode="0%" sourceLinked="0"/>
        <c:majorTickMark val="out"/>
        <c:minorTickMark val="none"/>
        <c:tickLblPos val="nextTo"/>
        <c:txPr>
          <a:bodyPr rot="0" vert="horz"/>
          <a:lstStyle/>
          <a:p>
            <a:pPr>
              <a:defRPr/>
            </a:pPr>
            <a:endParaRPr lang="en-US"/>
          </a:p>
        </c:txPr>
        <c:crossAx val="241669016"/>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EE58-4682-AC28-810255E10400}"/>
              </c:ext>
            </c:extLst>
          </c:dPt>
          <c:dPt>
            <c:idx val="2"/>
            <c:bubble3D val="0"/>
            <c:spPr>
              <a:solidFill>
                <a:srgbClr val="FF0000"/>
              </a:solidFill>
              <a:ln>
                <a:solidFill>
                  <a:schemeClr val="bg1"/>
                </a:solidFill>
              </a:ln>
            </c:spPr>
            <c:extLst xmlns:c16r2="http://schemas.microsoft.com/office/drawing/2015/06/char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7-EE58-4682-AC28-810255E10400}"/>
              </c:ext>
            </c:extLst>
          </c:dPt>
          <c:dLbls>
            <c:dLbl>
              <c:idx val="1"/>
              <c:layout>
                <c:manualLayout>
                  <c:x val="0.27760430630534016"/>
                  <c:y val="-6.60876844946666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58-4682-AC28-810255E10400}"/>
                </c:ext>
                <c:ext xmlns:c15="http://schemas.microsoft.com/office/drawing/2012/chart" uri="{CE6537A1-D6FC-4f65-9D91-7224C49458BB}"/>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7"/>
              <c:spPr/>
              <c:txPr>
                <a:bodyPr/>
                <a:lstStyle/>
                <a:p>
                  <a:pPr>
                    <a:defRPr sz="1600" b="1">
                      <a:solidFill>
                        <a:schemeClr val="bg1"/>
                      </a:solidFill>
                    </a:defRPr>
                  </a:pPr>
                  <a:endParaRPr lang="en-US"/>
                </a:p>
              </c:txPr>
              <c:showLegendKey val="0"/>
              <c:showVal val="1"/>
              <c:showCatName val="0"/>
              <c:showSerName val="0"/>
              <c:showPercent val="0"/>
              <c:showBubbleSize val="0"/>
            </c:dLbl>
            <c:dLbl>
              <c:idx val="8"/>
              <c:spPr/>
              <c:txPr>
                <a:bodyPr/>
                <a:lstStyle/>
                <a:p>
                  <a:pPr>
                    <a:defRPr sz="1600" b="1">
                      <a:solidFill>
                        <a:schemeClr val="bg1"/>
                      </a:solidFill>
                    </a:defRPr>
                  </a:pPr>
                  <a:endParaRPr lang="en-US"/>
                </a:p>
              </c:txPr>
              <c:showLegendKey val="0"/>
              <c:showVal val="1"/>
              <c:showCatName val="0"/>
              <c:showSerName val="0"/>
              <c:showPercent val="0"/>
              <c:showBubbleSize val="0"/>
            </c:dLbl>
            <c:dLbl>
              <c:idx val="9"/>
              <c:spPr/>
              <c:txPr>
                <a:bodyPr/>
                <a:lstStyle/>
                <a:p>
                  <a:pPr>
                    <a:defRPr sz="1600" b="1">
                      <a:solidFill>
                        <a:schemeClr val="bg1"/>
                      </a:solidFill>
                    </a:defRPr>
                  </a:pPr>
                  <a:endParaRPr lang="en-US"/>
                </a:p>
              </c:txPr>
              <c:showLegendKey val="0"/>
              <c:showVal val="1"/>
              <c:showCatName val="0"/>
              <c:showSerName val="0"/>
              <c:showPercent val="0"/>
              <c:showBubbleSize val="0"/>
            </c:dLbl>
            <c:dLbl>
              <c:idx val="10"/>
              <c:spPr/>
              <c:txPr>
                <a:bodyPr/>
                <a:lstStyle/>
                <a:p>
                  <a:pPr>
                    <a:defRPr sz="1600" b="1">
                      <a:solidFill>
                        <a:schemeClr val="bg1"/>
                      </a:solidFill>
                    </a:defRPr>
                  </a:pPr>
                  <a:endParaRPr lang="en-US"/>
                </a:p>
              </c:txPr>
              <c:showLegendKey val="0"/>
              <c:showVal val="1"/>
              <c:showCatName val="0"/>
              <c:showSerName val="0"/>
              <c:showPercent val="0"/>
              <c:showBubbleSize val="0"/>
            </c:dLbl>
            <c:dLbl>
              <c:idx val="11"/>
              <c:spPr/>
              <c:txPr>
                <a:bodyPr/>
                <a:lstStyle/>
                <a:p>
                  <a:pPr>
                    <a:defRPr sz="16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c:v>
                </c:pt>
                <c:pt idx="1">
                  <c:v>0.57999999999999996</c:v>
                </c:pt>
                <c:pt idx="2">
                  <c:v>0.02</c:v>
                </c:pt>
              </c:numCache>
            </c:numRef>
          </c:val>
          <c:extLst xmlns:c16r2="http://schemas.microsoft.com/office/drawing/2015/06/char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EE58-4682-AC28-810255E10400}"/>
              </c:ext>
            </c:extLst>
          </c:dPt>
          <c:dPt>
            <c:idx val="2"/>
            <c:bubble3D val="0"/>
            <c:spPr>
              <a:solidFill>
                <a:srgbClr val="C00000"/>
              </a:solidFill>
              <a:ln>
                <a:solidFill>
                  <a:schemeClr val="bg1"/>
                </a:solidFill>
              </a:ln>
            </c:spPr>
            <c:extLst xmlns:c16r2="http://schemas.microsoft.com/office/drawing/2015/06/char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7-EE58-4682-AC28-810255E10400}"/>
              </c:ext>
            </c:extLst>
          </c:dPt>
          <c:dLbls>
            <c:dLbl>
              <c:idx val="1"/>
              <c:layout>
                <c:manualLayout>
                  <c:x val="0.31852752586360483"/>
                  <c:y val="-2.92214866187143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58-4682-AC28-810255E10400}"/>
                </c:ext>
                <c:ext xmlns:c15="http://schemas.microsoft.com/office/drawing/2012/chart" uri="{CE6537A1-D6FC-4f65-9D91-7224C49458BB}"/>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7"/>
              <c:spPr/>
              <c:txPr>
                <a:bodyPr/>
                <a:lstStyle/>
                <a:p>
                  <a:pPr>
                    <a:defRPr sz="1600" b="1">
                      <a:solidFill>
                        <a:schemeClr val="bg1"/>
                      </a:solidFill>
                    </a:defRPr>
                  </a:pPr>
                  <a:endParaRPr lang="en-US"/>
                </a:p>
              </c:txPr>
              <c:showLegendKey val="0"/>
              <c:showVal val="1"/>
              <c:showCatName val="0"/>
              <c:showSerName val="0"/>
              <c:showPercent val="0"/>
              <c:showBubbleSize val="0"/>
            </c:dLbl>
            <c:dLbl>
              <c:idx val="8"/>
              <c:spPr/>
              <c:txPr>
                <a:bodyPr/>
                <a:lstStyle/>
                <a:p>
                  <a:pPr>
                    <a:defRPr sz="1600" b="1">
                      <a:solidFill>
                        <a:schemeClr val="bg1"/>
                      </a:solidFill>
                    </a:defRPr>
                  </a:pPr>
                  <a:endParaRPr lang="en-US"/>
                </a:p>
              </c:txPr>
              <c:showLegendKey val="0"/>
              <c:showVal val="1"/>
              <c:showCatName val="0"/>
              <c:showSerName val="0"/>
              <c:showPercent val="0"/>
              <c:showBubbleSize val="0"/>
            </c:dLbl>
            <c:dLbl>
              <c:idx val="9"/>
              <c:spPr/>
              <c:txPr>
                <a:bodyPr/>
                <a:lstStyle/>
                <a:p>
                  <a:pPr>
                    <a:defRPr sz="1600" b="1">
                      <a:solidFill>
                        <a:schemeClr val="bg1"/>
                      </a:solidFill>
                    </a:defRPr>
                  </a:pPr>
                  <a:endParaRPr lang="en-US"/>
                </a:p>
              </c:txPr>
              <c:showLegendKey val="0"/>
              <c:showVal val="1"/>
              <c:showCatName val="0"/>
              <c:showSerName val="0"/>
              <c:showPercent val="0"/>
              <c:showBubbleSize val="0"/>
            </c:dLbl>
            <c:dLbl>
              <c:idx val="10"/>
              <c:spPr/>
              <c:txPr>
                <a:bodyPr/>
                <a:lstStyle/>
                <a:p>
                  <a:pPr>
                    <a:defRPr sz="1600" b="1">
                      <a:solidFill>
                        <a:schemeClr val="bg1"/>
                      </a:solidFill>
                    </a:defRPr>
                  </a:pPr>
                  <a:endParaRPr lang="en-US"/>
                </a:p>
              </c:txPr>
              <c:showLegendKey val="0"/>
              <c:showVal val="1"/>
              <c:showCatName val="0"/>
              <c:showSerName val="0"/>
              <c:showPercent val="0"/>
              <c:showBubbleSize val="0"/>
            </c:dLbl>
            <c:dLbl>
              <c:idx val="11"/>
              <c:spPr/>
              <c:txPr>
                <a:bodyPr/>
                <a:lstStyle/>
                <a:p>
                  <a:pPr>
                    <a:defRPr sz="16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0.43</c:v>
                </c:pt>
                <c:pt idx="1">
                  <c:v>0.55000000000000004</c:v>
                </c:pt>
                <c:pt idx="2">
                  <c:v>0.02</c:v>
                </c:pt>
              </c:numCache>
            </c:numRef>
          </c:val>
          <c:extLst xmlns:c16r2="http://schemas.microsoft.com/office/drawing/2015/06/char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21285930186492"/>
          <c:w val="0.85843576892140705"/>
          <c:h val="0.74014957218469402"/>
        </c:manualLayout>
      </c:layout>
      <c:barChart>
        <c:barDir val="col"/>
        <c:grouping val="percentStack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xmlns:c16r2="http://schemas.microsoft.com/office/drawing/2015/06/char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4066">
                <a:noFill/>
              </a:ln>
            </c:spPr>
            <c:txPr>
              <a:bodyPr wrap="square" lIns="38100" tIns="19050" rIns="38100" bIns="19050" anchor="ctr">
                <a:spAutoFit/>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Sheet1!$B$2:$B$5</c:f>
              <c:numCache>
                <c:formatCode>0%</c:formatCode>
                <c:ptCount val="4"/>
                <c:pt idx="0">
                  <c:v>0.4</c:v>
                </c:pt>
                <c:pt idx="1">
                  <c:v>0.4</c:v>
                </c:pt>
                <c:pt idx="2">
                  <c:v>0.43</c:v>
                </c:pt>
                <c:pt idx="3">
                  <c:v>0.43</c:v>
                </c:pt>
              </c:numCache>
            </c:numRef>
          </c:val>
          <c:extLst xmlns:c16r2="http://schemas.microsoft.com/office/drawing/2015/06/char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xmlns:c16r2="http://schemas.microsoft.com/office/drawing/2015/06/chart">
            <c:ext xmlns:c16="http://schemas.microsoft.com/office/drawing/2014/chart" uri="{C3380CC4-5D6E-409C-BE32-E72D297353CC}">
              <c16:uniqueId val="{00000008-252A-4C95-B806-26866A7244A2}"/>
            </c:ext>
          </c:extLst>
        </c:ser>
        <c:ser>
          <c:idx val="2"/>
          <c:order val="2"/>
          <c:tx>
            <c:strRef>
              <c:f>Sheet1!$D$1</c:f>
              <c:strCache>
                <c:ptCount val="1"/>
                <c:pt idx="0">
                  <c:v>Don't Know</c:v>
                </c:pt>
              </c:strCache>
            </c:strRef>
          </c:tx>
          <c:invertIfNegative val="0"/>
          <c:dLbls>
            <c:dLbl>
              <c:idx val="0"/>
              <c:layout>
                <c:manualLayout>
                  <c:x val="-2.59492195198789E-17"/>
                  <c:y val="3.2128522184112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52A-4C95-B806-26866A7244A2}"/>
                </c:ext>
                <c:ext xmlns:c15="http://schemas.microsoft.com/office/drawing/2012/chart" uri="{CE6537A1-D6FC-4f65-9D91-7224C49458BB}"/>
              </c:extLst>
            </c:dLbl>
            <c:dLbl>
              <c:idx val="1"/>
              <c:layout>
                <c:manualLayout>
                  <c:x val="0"/>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52A-4C95-B806-26866A7244A2}"/>
                </c:ext>
                <c:ext xmlns:c15="http://schemas.microsoft.com/office/drawing/2012/chart" uri="{CE6537A1-D6FC-4f65-9D91-7224C49458BB}"/>
              </c:extLst>
            </c:dLbl>
            <c:dLbl>
              <c:idx val="2"/>
              <c:layout>
                <c:manualLayout>
                  <c:x val="1.4154283247714799E-3"/>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52A-4C95-B806-26866A7244A2}"/>
                </c:ext>
                <c:ext xmlns:c15="http://schemas.microsoft.com/office/drawing/2012/chart" uri="{CE6537A1-D6FC-4f65-9D91-7224C49458BB}"/>
              </c:extLst>
            </c:dLbl>
            <c:dLbl>
              <c:idx val="3"/>
              <c:layout>
                <c:manualLayout>
                  <c:x val="0"/>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52A-4C95-B806-26866A7244A2}"/>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Sheet1!$D$2:$D$5</c:f>
              <c:numCache>
                <c:formatCode>0%</c:formatCode>
                <c:ptCount val="4"/>
                <c:pt idx="0">
                  <c:v>0.01</c:v>
                </c:pt>
                <c:pt idx="1">
                  <c:v>0.02</c:v>
                </c:pt>
                <c:pt idx="2">
                  <c:v>0.02</c:v>
                </c:pt>
                <c:pt idx="3">
                  <c:v>0.02</c:v>
                </c:pt>
              </c:numCache>
            </c:numRef>
          </c:val>
          <c:extLst xmlns:c16r2="http://schemas.microsoft.com/office/drawing/2015/06/chart">
            <c:ext xmlns:c16="http://schemas.microsoft.com/office/drawing/2014/chart" uri="{C3380CC4-5D6E-409C-BE32-E72D297353CC}">
              <c16:uniqueId val="{0000000D-252A-4C95-B806-26866A7244A2}"/>
            </c:ext>
          </c:extLst>
        </c:ser>
        <c:dLbls>
          <c:showLegendKey val="0"/>
          <c:showVal val="0"/>
          <c:showCatName val="0"/>
          <c:showSerName val="0"/>
          <c:showPercent val="0"/>
          <c:showBubbleSize val="0"/>
        </c:dLbls>
        <c:gapWidth val="100"/>
        <c:overlap val="100"/>
        <c:axId val="244018416"/>
        <c:axId val="244019984"/>
      </c:barChart>
      <c:catAx>
        <c:axId val="244018416"/>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44019984"/>
        <c:crossesAt val="0"/>
        <c:auto val="1"/>
        <c:lblAlgn val="ctr"/>
        <c:lblOffset val="0"/>
        <c:noMultiLvlLbl val="0"/>
      </c:catAx>
      <c:valAx>
        <c:axId val="24401998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44018416"/>
        <c:crossesAt val="1"/>
        <c:crossBetween val="between"/>
        <c:majorUnit val="0.1"/>
        <c:minorUnit val="0.1"/>
      </c:valAx>
      <c:spPr>
        <a:noFill/>
        <a:ln w="25334">
          <a:noFill/>
        </a:ln>
      </c:spPr>
    </c:plotArea>
    <c:legend>
      <c:legendPos val="t"/>
      <c:layout>
        <c:manualLayout>
          <c:xMode val="edge"/>
          <c:yMode val="edge"/>
          <c:x val="0.29610370475547099"/>
          <c:y val="1.92771133104673E-2"/>
          <c:w val="0.46299429515514501"/>
          <c:h val="6.6431411676668703E-2"/>
        </c:manualLayout>
      </c:layout>
      <c:overlay val="0"/>
      <c:txPr>
        <a:bodyPr/>
        <a:lstStyle/>
        <a:p>
          <a:pPr>
            <a:defRPr sz="1400"/>
          </a:pPr>
          <a:endParaRPr lang="en-US"/>
        </a:p>
      </c:txPr>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xmlns:c16r2="http://schemas.microsoft.com/office/drawing/2015/06/char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xmlns:c16r2="http://schemas.microsoft.com/office/drawing/2015/06/char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xmlns:c16r2="http://schemas.microsoft.com/office/drawing/2015/06/char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xmlns:c16r2="http://schemas.microsoft.com/office/drawing/2015/06/char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244016848"/>
        <c:axId val="244021160"/>
      </c:barChart>
      <c:catAx>
        <c:axId val="244016848"/>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44021160"/>
        <c:crossesAt val="0"/>
        <c:auto val="1"/>
        <c:lblAlgn val="ctr"/>
        <c:lblOffset val="0"/>
        <c:tickMarkSkip val="1"/>
        <c:noMultiLvlLbl val="0"/>
      </c:catAx>
      <c:valAx>
        <c:axId val="244021160"/>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44016848"/>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xmlns:c16r2="http://schemas.microsoft.com/office/drawing/2015/06/char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24F-4588-A297-121FB60654DB}"/>
                </c:ext>
                <c:ext xmlns:c15="http://schemas.microsoft.com/office/drawing/2012/chart" uri="{CE6537A1-D6FC-4f65-9D91-7224C49458BB}"/>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4F-4588-A297-121FB60654DB}"/>
                </c:ext>
                <c:ext xmlns:c15="http://schemas.microsoft.com/office/drawing/2012/chart" uri="{CE6537A1-D6FC-4f65-9D91-7224C49458BB}"/>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24F-4588-A297-121FB60654DB}"/>
                </c:ext>
                <c:ext xmlns:c15="http://schemas.microsoft.com/office/drawing/2012/chart" uri="{CE6537A1-D6FC-4f65-9D91-7224C49458BB}"/>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24F-4588-A297-121FB60654DB}"/>
                </c:ext>
                <c:ext xmlns:c15="http://schemas.microsoft.com/office/drawing/2012/chart" uri="{CE6537A1-D6FC-4f65-9D91-7224C49458BB}"/>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24F-4588-A297-121FB60654DB}"/>
                </c:ext>
                <c:ext xmlns:c15="http://schemas.microsoft.com/office/drawing/2012/chart" uri="{CE6537A1-D6FC-4f65-9D91-7224C49458BB}"/>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24F-4588-A297-121FB60654DB}"/>
                </c:ext>
                <c:ext xmlns:c15="http://schemas.microsoft.com/office/drawing/2012/chart" uri="{CE6537A1-D6FC-4f65-9D91-7224C49458BB}"/>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xmlns:c16r2="http://schemas.microsoft.com/office/drawing/2015/06/char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244021552"/>
        <c:axId val="244021944"/>
      </c:barChart>
      <c:catAx>
        <c:axId val="24402155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244021944"/>
        <c:crossesAt val="0"/>
        <c:auto val="1"/>
        <c:lblAlgn val="ctr"/>
        <c:lblOffset val="0"/>
        <c:tickMarkSkip val="1"/>
        <c:noMultiLvlLbl val="0"/>
      </c:catAx>
      <c:valAx>
        <c:axId val="24402194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44021552"/>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xmlns:c16r2="http://schemas.microsoft.com/office/drawing/2015/06/char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xmlns:c16r2="http://schemas.microsoft.com/office/drawing/2015/06/char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886E-2"/>
          <c:y val="6.8229926315390349E-2"/>
          <c:w val="0.88897607661269673"/>
          <c:h val="0.79594646174846118"/>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184E-3"/>
                  <c:y val="-1.680938554185294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79E-47EF-82E7-EA2483D07525}"/>
                </c:ext>
                <c:ext xmlns:c15="http://schemas.microsoft.com/office/drawing/2012/chart" uri="{CE6537A1-D6FC-4f65-9D91-7224C49458BB}"/>
              </c:extLst>
            </c:dLbl>
            <c:dLbl>
              <c:idx val="4"/>
              <c:layout>
                <c:manualLayout>
                  <c:x val="3.0616150019135095E-3"/>
                  <c:y val="-3.2102728731942215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79E-47EF-82E7-EA2483D07525}"/>
                </c:ext>
                <c:ext xmlns:c15="http://schemas.microsoft.com/office/drawing/2012/chart" uri="{CE6537A1-D6FC-4f65-9D91-7224C49458BB}"/>
              </c:extLst>
            </c:dLbl>
            <c:dLbl>
              <c:idx val="5"/>
              <c:layout>
                <c:manualLayout>
                  <c:x val="-6.1907301770975525E-4"/>
                  <c:y val="-5.766610634344864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79E-47EF-82E7-EA2483D07525}"/>
                </c:ext>
                <c:ext xmlns:c15="http://schemas.microsoft.com/office/drawing/2012/chart" uri="{CE6537A1-D6FC-4f65-9D91-7224C49458BB}"/>
              </c:extLst>
            </c:dLbl>
            <c:dLbl>
              <c:idx val="7"/>
              <c:layout>
                <c:manualLayout>
                  <c:x val="-1.5308075009567547E-3"/>
                  <c:y val="-1.926163723916532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9A6-452F-99FF-FEAB5BF09093}"/>
                </c:ext>
                <c:ext xmlns:c15="http://schemas.microsoft.com/office/drawing/2012/chart" uri="{CE6537A1-D6FC-4f65-9D91-7224C49458BB}"/>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xmlns:c16r2="http://schemas.microsoft.com/office/drawing/2015/06/char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235966808"/>
        <c:axId val="235967200"/>
      </c:barChart>
      <c:catAx>
        <c:axId val="235966808"/>
        <c:scaling>
          <c:orientation val="minMax"/>
        </c:scaling>
        <c:delete val="0"/>
        <c:axPos val="b"/>
        <c:numFmt formatCode="General" sourceLinked="1"/>
        <c:majorTickMark val="out"/>
        <c:minorTickMark val="none"/>
        <c:tickLblPos val="low"/>
        <c:txPr>
          <a:bodyPr rot="0" vert="horz"/>
          <a:lstStyle/>
          <a:p>
            <a:pPr>
              <a:defRPr/>
            </a:pPr>
            <a:endParaRPr lang="en-US"/>
          </a:p>
        </c:txPr>
        <c:crossAx val="235967200"/>
        <c:crosses val="autoZero"/>
        <c:auto val="1"/>
        <c:lblAlgn val="ctr"/>
        <c:lblOffset val="200"/>
        <c:tickLblSkip val="1"/>
        <c:tickMarkSkip val="1"/>
        <c:noMultiLvlLbl val="0"/>
      </c:catAx>
      <c:valAx>
        <c:axId val="235967200"/>
        <c:scaling>
          <c:orientation val="minMax"/>
          <c:max val="6.0000000000000012E-2"/>
          <c:min val="-4.0000000000000008E-2"/>
        </c:scaling>
        <c:delete val="0"/>
        <c:axPos val="l"/>
        <c:numFmt formatCode="0.0%" sourceLinked="0"/>
        <c:majorTickMark val="out"/>
        <c:minorTickMark val="none"/>
        <c:tickLblPos val="nextTo"/>
        <c:txPr>
          <a:bodyPr rot="0" vert="horz"/>
          <a:lstStyle/>
          <a:p>
            <a:pPr>
              <a:defRPr/>
            </a:pPr>
            <a:endParaRPr lang="en-US"/>
          </a:p>
        </c:txPr>
        <c:crossAx val="235966808"/>
        <c:crosses val="autoZero"/>
        <c:crossBetween val="between"/>
        <c:majorUnit val="2.0000000000000004E-2"/>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04800852816376E-2"/>
          <c:y val="5.4578168398205416E-2"/>
          <c:w val="0.84653632545493906"/>
          <c:h val="0.77913916832152408"/>
        </c:manualLayout>
      </c:layout>
      <c:barChart>
        <c:barDir val="col"/>
        <c:grouping val="clustered"/>
        <c:varyColors val="0"/>
        <c:ser>
          <c:idx val="0"/>
          <c:order val="1"/>
          <c:tx>
            <c:strRef>
              <c:f>Sheet1!$A$3</c:f>
              <c:strCache>
                <c:ptCount val="1"/>
                <c:pt idx="0">
                  <c:v>% Chg from Prior Yr (right scale)</c:v>
                </c:pt>
              </c:strCache>
            </c:strRef>
          </c:tx>
          <c:invertIfNegative val="0"/>
          <c:dLbls>
            <c:dLbl>
              <c:idx val="0"/>
              <c:layout>
                <c:manualLayout>
                  <c:x val="-3.0616146328786556E-3"/>
                  <c:y val="8.7173481489985181E-3"/>
                </c:manualLayout>
              </c:layout>
              <c:spPr/>
              <c:txPr>
                <a:bodyPr rot="0" vert="horz"/>
                <a:lstStyle/>
                <a:p>
                  <a:pPr>
                    <a:defRPr sz="1070" b="1">
                      <a:solidFill>
                        <a:schemeClr val="tx1"/>
                      </a:solidFill>
                      <a:latin typeface="Arial "/>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167-4963-840E-5F11BC2574BA}"/>
                </c:ext>
                <c:ext xmlns:c15="http://schemas.microsoft.com/office/drawing/2012/chart" uri="{CE6537A1-D6FC-4f65-9D91-7224C49458BB}"/>
              </c:extLst>
            </c:dLbl>
            <c:spPr>
              <a:noFill/>
              <a:ln>
                <a:noFill/>
              </a:ln>
              <a:effectLst/>
            </c:spPr>
            <c:txPr>
              <a:bodyPr rot="0" vert="horz"/>
              <a:lstStyle/>
              <a:p>
                <a:pPr>
                  <a:defRPr sz="1070" b="1">
                    <a:solidFill>
                      <a:schemeClr val="bg1"/>
                    </a:solidFill>
                    <a:latin typeface="Arial "/>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Sheet1!$B$1:$N$1</c:f>
              <c:strCache>
                <c:ptCount val="13"/>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strCache>
            </c:strRef>
          </c:cat>
          <c:val>
            <c:numRef>
              <c:f>Sheet1!$B$3:$N$3</c:f>
              <c:numCache>
                <c:formatCode>0.0%</c:formatCode>
                <c:ptCount val="13"/>
                <c:pt idx="0">
                  <c:v>-3.3924080247997868E-3</c:v>
                </c:pt>
                <c:pt idx="1">
                  <c:v>3.0263624541908118E-2</c:v>
                </c:pt>
                <c:pt idx="2">
                  <c:v>2.922987164527413E-2</c:v>
                </c:pt>
                <c:pt idx="3">
                  <c:v>3.7848837209302211E-2</c:v>
                </c:pt>
                <c:pt idx="4">
                  <c:v>6.5790245906449885E-2</c:v>
                </c:pt>
                <c:pt idx="5">
                  <c:v>6.7240390131956485E-2</c:v>
                </c:pt>
                <c:pt idx="6">
                  <c:v>6.3034975341534016E-2</c:v>
                </c:pt>
                <c:pt idx="7">
                  <c:v>6.1621197692006024E-2</c:v>
                </c:pt>
                <c:pt idx="8">
                  <c:v>5.7654185022026461E-2</c:v>
                </c:pt>
                <c:pt idx="9">
                  <c:v>4.3274916675626107E-2</c:v>
                </c:pt>
                <c:pt idx="10">
                  <c:v>5.3164826961019651E-2</c:v>
                </c:pt>
                <c:pt idx="11">
                  <c:v>5.8466571684871571E-2</c:v>
                </c:pt>
                <c:pt idx="12">
                  <c:v>6.6017597750819945E-2</c:v>
                </c:pt>
              </c:numCache>
            </c:numRef>
          </c:val>
          <c:extLst xmlns:c16r2="http://schemas.microsoft.com/office/drawing/2015/06/chart">
            <c:ext xmlns:c16="http://schemas.microsoft.com/office/drawing/2014/chart" uri="{C3380CC4-5D6E-409C-BE32-E72D297353CC}">
              <c16:uniqueId val="{00000001-B167-4963-840E-5F11BC2574BA}"/>
            </c:ext>
          </c:extLst>
        </c:ser>
        <c:dLbls>
          <c:showLegendKey val="0"/>
          <c:showVal val="0"/>
          <c:showCatName val="0"/>
          <c:showSerName val="0"/>
          <c:showPercent val="0"/>
          <c:showBubbleSize val="0"/>
        </c:dLbls>
        <c:gapWidth val="30"/>
        <c:axId val="235963672"/>
        <c:axId val="235963280"/>
      </c:barChart>
      <c:lineChart>
        <c:grouping val="standard"/>
        <c:varyColors val="0"/>
        <c:ser>
          <c:idx val="1"/>
          <c:order val="0"/>
          <c:tx>
            <c:strRef>
              <c:f>Sheet1!$A$2</c:f>
              <c:strCache>
                <c:ptCount val="1"/>
                <c:pt idx="0">
                  <c:v>Pure Premium (left scale)</c:v>
                </c:pt>
              </c:strCache>
            </c:strRef>
          </c:tx>
          <c:spPr>
            <a:ln w="31750"/>
          </c:spPr>
          <c:marker>
            <c:symbol val="circle"/>
            <c:size val="8"/>
            <c:spPr>
              <a:ln>
                <a:noFill/>
              </a:ln>
            </c:spPr>
          </c:marker>
          <c:dLbls>
            <c:spPr>
              <a:noFill/>
              <a:ln>
                <a:noFill/>
              </a:ln>
              <a:effectLst/>
            </c:spPr>
            <c:txPr>
              <a:bodyPr/>
              <a:lstStyle/>
              <a:p>
                <a:pPr>
                  <a:defRPr sz="1050" b="1" baseline="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Sheet1!$B$1:$N$1</c:f>
              <c:strCache>
                <c:ptCount val="13"/>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strCache>
            </c:strRef>
          </c:cat>
          <c:val>
            <c:numRef>
              <c:f>Sheet1!$B$2:$N$2</c:f>
              <c:numCache>
                <c:formatCode>"$"#,##0.00</c:formatCode>
                <c:ptCount val="13"/>
                <c:pt idx="0">
                  <c:v>170.39</c:v>
                </c:pt>
                <c:pt idx="1">
                  <c:v>174.3</c:v>
                </c:pt>
                <c:pt idx="2">
                  <c:v>176.41</c:v>
                </c:pt>
                <c:pt idx="3">
                  <c:v>178.51</c:v>
                </c:pt>
                <c:pt idx="4">
                  <c:v>181.6</c:v>
                </c:pt>
                <c:pt idx="5">
                  <c:v>186.02</c:v>
                </c:pt>
                <c:pt idx="6">
                  <c:v>187.53</c:v>
                </c:pt>
                <c:pt idx="7">
                  <c:v>189.51</c:v>
                </c:pt>
                <c:pt idx="8">
                  <c:v>192.07</c:v>
                </c:pt>
                <c:pt idx="9">
                  <c:v>194.07</c:v>
                </c:pt>
                <c:pt idx="10">
                  <c:v>197.5</c:v>
                </c:pt>
                <c:pt idx="11">
                  <c:v>200.59</c:v>
                </c:pt>
                <c:pt idx="12">
                  <c:v>204.75</c:v>
                </c:pt>
              </c:numCache>
            </c:numRef>
          </c:val>
          <c:smooth val="0"/>
          <c:extLst xmlns:c16r2="http://schemas.microsoft.com/office/drawing/2015/06/chart">
            <c:ext xmlns:c16="http://schemas.microsoft.com/office/drawing/2014/chart" uri="{C3380CC4-5D6E-409C-BE32-E72D297353CC}">
              <c16:uniqueId val="{00000002-B167-4963-840E-5F11BC2574BA}"/>
            </c:ext>
          </c:extLst>
        </c:ser>
        <c:dLbls>
          <c:showLegendKey val="0"/>
          <c:showVal val="0"/>
          <c:showCatName val="0"/>
          <c:showSerName val="0"/>
          <c:showPercent val="0"/>
          <c:showBubbleSize val="0"/>
        </c:dLbls>
        <c:marker val="1"/>
        <c:smooth val="0"/>
        <c:axId val="235964848"/>
        <c:axId val="235967592"/>
      </c:lineChart>
      <c:catAx>
        <c:axId val="235964848"/>
        <c:scaling>
          <c:orientation val="minMax"/>
        </c:scaling>
        <c:delete val="0"/>
        <c:axPos val="b"/>
        <c:numFmt formatCode="General" sourceLinked="1"/>
        <c:majorTickMark val="out"/>
        <c:minorTickMark val="none"/>
        <c:tickLblPos val="low"/>
        <c:txPr>
          <a:bodyPr rot="0" vert="horz"/>
          <a:lstStyle/>
          <a:p>
            <a:pPr>
              <a:defRPr/>
            </a:pPr>
            <a:endParaRPr lang="en-US"/>
          </a:p>
        </c:txPr>
        <c:crossAx val="235967592"/>
        <c:crossesAt val="160"/>
        <c:auto val="1"/>
        <c:lblAlgn val="ctr"/>
        <c:lblOffset val="0"/>
        <c:noMultiLvlLbl val="0"/>
      </c:catAx>
      <c:valAx>
        <c:axId val="235967592"/>
        <c:scaling>
          <c:orientation val="minMax"/>
          <c:max val="210"/>
          <c:min val="150"/>
        </c:scaling>
        <c:delete val="0"/>
        <c:axPos val="l"/>
        <c:numFmt formatCode="&quot;$&quot;#,##0" sourceLinked="0"/>
        <c:majorTickMark val="out"/>
        <c:minorTickMark val="none"/>
        <c:tickLblPos val="nextTo"/>
        <c:txPr>
          <a:bodyPr rot="0" vert="horz"/>
          <a:lstStyle/>
          <a:p>
            <a:pPr>
              <a:defRPr>
                <a:latin typeface="Arial "/>
              </a:defRPr>
            </a:pPr>
            <a:endParaRPr lang="en-US"/>
          </a:p>
        </c:txPr>
        <c:crossAx val="235964848"/>
        <c:crosses val="autoZero"/>
        <c:crossBetween val="between"/>
        <c:majorUnit val="10"/>
        <c:minorUnit val="0.1"/>
      </c:valAx>
      <c:valAx>
        <c:axId val="235963280"/>
        <c:scaling>
          <c:orientation val="minMax"/>
          <c:max val="0.1"/>
        </c:scaling>
        <c:delete val="0"/>
        <c:axPos val="r"/>
        <c:numFmt formatCode="0%" sourceLinked="0"/>
        <c:majorTickMark val="out"/>
        <c:minorTickMark val="none"/>
        <c:tickLblPos val="nextTo"/>
        <c:txPr>
          <a:bodyPr/>
          <a:lstStyle/>
          <a:p>
            <a:pPr>
              <a:defRPr>
                <a:latin typeface="Arial "/>
              </a:defRPr>
            </a:pPr>
            <a:endParaRPr lang="en-US"/>
          </a:p>
        </c:txPr>
        <c:crossAx val="235963672"/>
        <c:crosses val="max"/>
        <c:crossBetween val="between"/>
      </c:valAx>
      <c:catAx>
        <c:axId val="235963672"/>
        <c:scaling>
          <c:orientation val="minMax"/>
        </c:scaling>
        <c:delete val="1"/>
        <c:axPos val="b"/>
        <c:numFmt formatCode="General" sourceLinked="1"/>
        <c:majorTickMark val="out"/>
        <c:minorTickMark val="none"/>
        <c:tickLblPos val="nextTo"/>
        <c:crossAx val="235963280"/>
        <c:crossesAt val="0"/>
        <c:auto val="1"/>
        <c:lblAlgn val="ctr"/>
        <c:lblOffset val="100"/>
        <c:noMultiLvlLbl val="0"/>
      </c:cat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6.0244792693193272E-2"/>
          <c:w val="0.89507743409072549"/>
          <c:h val="0.77781604687105421"/>
        </c:manualLayout>
      </c:layout>
      <c:barChart>
        <c:barDir val="col"/>
        <c:grouping val="clustered"/>
        <c:varyColors val="0"/>
        <c:ser>
          <c:idx val="0"/>
          <c:order val="1"/>
          <c:tx>
            <c:strRef>
              <c:f>Sheet1!$C$1</c:f>
              <c:strCache>
                <c:ptCount val="1"/>
                <c:pt idx="0">
                  <c:v>Recession</c:v>
                </c:pt>
              </c:strCache>
            </c:strRef>
          </c:tx>
          <c:spPr>
            <a:solidFill>
              <a:schemeClr val="accent5">
                <a:lumMod val="60000"/>
                <a:lumOff val="40000"/>
              </a:schemeClr>
            </a:solidFill>
          </c:spPr>
          <c:invertIfNegative val="0"/>
          <c:cat>
            <c:numRef>
              <c:f>Sheet1!$A$2:$A$315</c:f>
              <c:numCache>
                <c:formatCode>mmm\-yy</c:formatCode>
                <c:ptCount val="314"/>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37258</c:v>
                </c:pt>
                <c:pt idx="145">
                  <c:v>37289</c:v>
                </c:pt>
                <c:pt idx="146">
                  <c:v>37318</c:v>
                </c:pt>
                <c:pt idx="147">
                  <c:v>37349</c:v>
                </c:pt>
                <c:pt idx="148">
                  <c:v>37379</c:v>
                </c:pt>
                <c:pt idx="149">
                  <c:v>37410</c:v>
                </c:pt>
                <c:pt idx="150">
                  <c:v>37440</c:v>
                </c:pt>
                <c:pt idx="151">
                  <c:v>37471</c:v>
                </c:pt>
                <c:pt idx="152">
                  <c:v>37502</c:v>
                </c:pt>
                <c:pt idx="153">
                  <c:v>37532</c:v>
                </c:pt>
                <c:pt idx="154">
                  <c:v>37563</c:v>
                </c:pt>
                <c:pt idx="155">
                  <c:v>37593</c:v>
                </c:pt>
                <c:pt idx="156">
                  <c:v>37624</c:v>
                </c:pt>
                <c:pt idx="157">
                  <c:v>37655</c:v>
                </c:pt>
                <c:pt idx="158">
                  <c:v>37684</c:v>
                </c:pt>
                <c:pt idx="159">
                  <c:v>37715</c:v>
                </c:pt>
                <c:pt idx="160">
                  <c:v>37745</c:v>
                </c:pt>
                <c:pt idx="161">
                  <c:v>37776</c:v>
                </c:pt>
                <c:pt idx="162">
                  <c:v>37806</c:v>
                </c:pt>
                <c:pt idx="163">
                  <c:v>37837</c:v>
                </c:pt>
                <c:pt idx="164">
                  <c:v>37868</c:v>
                </c:pt>
                <c:pt idx="165">
                  <c:v>37898</c:v>
                </c:pt>
                <c:pt idx="166">
                  <c:v>37929</c:v>
                </c:pt>
                <c:pt idx="167">
                  <c:v>37959</c:v>
                </c:pt>
                <c:pt idx="168">
                  <c:v>37990</c:v>
                </c:pt>
                <c:pt idx="169">
                  <c:v>38021</c:v>
                </c:pt>
                <c:pt idx="170">
                  <c:v>38050</c:v>
                </c:pt>
                <c:pt idx="171">
                  <c:v>38081</c:v>
                </c:pt>
                <c:pt idx="172">
                  <c:v>38111</c:v>
                </c:pt>
                <c:pt idx="173">
                  <c:v>38142</c:v>
                </c:pt>
                <c:pt idx="174">
                  <c:v>38172</c:v>
                </c:pt>
                <c:pt idx="175">
                  <c:v>38203</c:v>
                </c:pt>
                <c:pt idx="176">
                  <c:v>38234</c:v>
                </c:pt>
                <c:pt idx="177">
                  <c:v>38264</c:v>
                </c:pt>
                <c:pt idx="178">
                  <c:v>38295</c:v>
                </c:pt>
                <c:pt idx="179">
                  <c:v>38325</c:v>
                </c:pt>
                <c:pt idx="180">
                  <c:v>38356</c:v>
                </c:pt>
                <c:pt idx="181">
                  <c:v>38387</c:v>
                </c:pt>
                <c:pt idx="182">
                  <c:v>38416</c:v>
                </c:pt>
                <c:pt idx="183">
                  <c:v>38447</c:v>
                </c:pt>
                <c:pt idx="184">
                  <c:v>38477</c:v>
                </c:pt>
                <c:pt idx="185">
                  <c:v>38508</c:v>
                </c:pt>
                <c:pt idx="186">
                  <c:v>38538</c:v>
                </c:pt>
                <c:pt idx="187">
                  <c:v>38569</c:v>
                </c:pt>
                <c:pt idx="188">
                  <c:v>38600</c:v>
                </c:pt>
                <c:pt idx="189">
                  <c:v>38630</c:v>
                </c:pt>
                <c:pt idx="190">
                  <c:v>38661</c:v>
                </c:pt>
                <c:pt idx="191">
                  <c:v>38691</c:v>
                </c:pt>
                <c:pt idx="192">
                  <c:v>38722</c:v>
                </c:pt>
                <c:pt idx="193">
                  <c:v>38753</c:v>
                </c:pt>
                <c:pt idx="194">
                  <c:v>38782</c:v>
                </c:pt>
                <c:pt idx="195">
                  <c:v>38813</c:v>
                </c:pt>
                <c:pt idx="196">
                  <c:v>38843</c:v>
                </c:pt>
                <c:pt idx="197">
                  <c:v>38874</c:v>
                </c:pt>
                <c:pt idx="198">
                  <c:v>38904</c:v>
                </c:pt>
                <c:pt idx="199">
                  <c:v>38935</c:v>
                </c:pt>
                <c:pt idx="200">
                  <c:v>38966</c:v>
                </c:pt>
                <c:pt idx="201">
                  <c:v>38996</c:v>
                </c:pt>
                <c:pt idx="202">
                  <c:v>39027</c:v>
                </c:pt>
                <c:pt idx="203">
                  <c:v>39057</c:v>
                </c:pt>
                <c:pt idx="204">
                  <c:v>39088</c:v>
                </c:pt>
                <c:pt idx="205">
                  <c:v>39119</c:v>
                </c:pt>
                <c:pt idx="206">
                  <c:v>39148</c:v>
                </c:pt>
                <c:pt idx="207">
                  <c:v>39179</c:v>
                </c:pt>
                <c:pt idx="208">
                  <c:v>39209</c:v>
                </c:pt>
                <c:pt idx="209">
                  <c:v>39240</c:v>
                </c:pt>
                <c:pt idx="210">
                  <c:v>39270</c:v>
                </c:pt>
                <c:pt idx="211">
                  <c:v>39301</c:v>
                </c:pt>
                <c:pt idx="212">
                  <c:v>39332</c:v>
                </c:pt>
                <c:pt idx="213">
                  <c:v>39362</c:v>
                </c:pt>
                <c:pt idx="214">
                  <c:v>39393</c:v>
                </c:pt>
                <c:pt idx="215">
                  <c:v>39423</c:v>
                </c:pt>
                <c:pt idx="216">
                  <c:v>39454</c:v>
                </c:pt>
                <c:pt idx="217">
                  <c:v>39485</c:v>
                </c:pt>
                <c:pt idx="218">
                  <c:v>39514</c:v>
                </c:pt>
                <c:pt idx="219">
                  <c:v>39545</c:v>
                </c:pt>
                <c:pt idx="220">
                  <c:v>39575</c:v>
                </c:pt>
                <c:pt idx="221">
                  <c:v>39606</c:v>
                </c:pt>
                <c:pt idx="222">
                  <c:v>39636</c:v>
                </c:pt>
                <c:pt idx="223">
                  <c:v>39667</c:v>
                </c:pt>
                <c:pt idx="224">
                  <c:v>39698</c:v>
                </c:pt>
                <c:pt idx="225">
                  <c:v>39728</c:v>
                </c:pt>
                <c:pt idx="226">
                  <c:v>39759</c:v>
                </c:pt>
                <c:pt idx="227">
                  <c:v>39789</c:v>
                </c:pt>
                <c:pt idx="228">
                  <c:v>39820</c:v>
                </c:pt>
                <c:pt idx="229">
                  <c:v>39851</c:v>
                </c:pt>
                <c:pt idx="230">
                  <c:v>39880</c:v>
                </c:pt>
                <c:pt idx="231">
                  <c:v>39911</c:v>
                </c:pt>
                <c:pt idx="232">
                  <c:v>39941</c:v>
                </c:pt>
                <c:pt idx="233">
                  <c:v>39972</c:v>
                </c:pt>
                <c:pt idx="234">
                  <c:v>40002</c:v>
                </c:pt>
                <c:pt idx="235">
                  <c:v>40033</c:v>
                </c:pt>
                <c:pt idx="236">
                  <c:v>40064</c:v>
                </c:pt>
                <c:pt idx="237">
                  <c:v>40094</c:v>
                </c:pt>
                <c:pt idx="238">
                  <c:v>40125</c:v>
                </c:pt>
                <c:pt idx="239">
                  <c:v>40155</c:v>
                </c:pt>
                <c:pt idx="240">
                  <c:v>40186</c:v>
                </c:pt>
                <c:pt idx="241">
                  <c:v>40217</c:v>
                </c:pt>
                <c:pt idx="242">
                  <c:v>40246</c:v>
                </c:pt>
                <c:pt idx="243">
                  <c:v>40277</c:v>
                </c:pt>
                <c:pt idx="244">
                  <c:v>40307</c:v>
                </c:pt>
                <c:pt idx="245">
                  <c:v>40338</c:v>
                </c:pt>
                <c:pt idx="246">
                  <c:v>40368</c:v>
                </c:pt>
                <c:pt idx="247">
                  <c:v>40399</c:v>
                </c:pt>
                <c:pt idx="248">
                  <c:v>40430</c:v>
                </c:pt>
                <c:pt idx="249">
                  <c:v>40460</c:v>
                </c:pt>
                <c:pt idx="250">
                  <c:v>40491</c:v>
                </c:pt>
                <c:pt idx="251">
                  <c:v>40521</c:v>
                </c:pt>
                <c:pt idx="252">
                  <c:v>40552</c:v>
                </c:pt>
                <c:pt idx="253">
                  <c:v>40583</c:v>
                </c:pt>
                <c:pt idx="254">
                  <c:v>40612</c:v>
                </c:pt>
                <c:pt idx="255">
                  <c:v>40643</c:v>
                </c:pt>
                <c:pt idx="256">
                  <c:v>40673</c:v>
                </c:pt>
                <c:pt idx="257">
                  <c:v>40704</c:v>
                </c:pt>
                <c:pt idx="258">
                  <c:v>40734</c:v>
                </c:pt>
                <c:pt idx="259">
                  <c:v>40765</c:v>
                </c:pt>
                <c:pt idx="260">
                  <c:v>40796</c:v>
                </c:pt>
                <c:pt idx="261">
                  <c:v>40826</c:v>
                </c:pt>
                <c:pt idx="262">
                  <c:v>40857</c:v>
                </c:pt>
                <c:pt idx="263">
                  <c:v>40887</c:v>
                </c:pt>
                <c:pt idx="264">
                  <c:v>40918</c:v>
                </c:pt>
                <c:pt idx="265">
                  <c:v>40949</c:v>
                </c:pt>
                <c:pt idx="266">
                  <c:v>40978</c:v>
                </c:pt>
                <c:pt idx="267">
                  <c:v>41009</c:v>
                </c:pt>
                <c:pt idx="268">
                  <c:v>41039</c:v>
                </c:pt>
                <c:pt idx="269">
                  <c:v>41070</c:v>
                </c:pt>
                <c:pt idx="270">
                  <c:v>41100</c:v>
                </c:pt>
                <c:pt idx="271">
                  <c:v>41131</c:v>
                </c:pt>
                <c:pt idx="272">
                  <c:v>41162</c:v>
                </c:pt>
                <c:pt idx="273">
                  <c:v>41192</c:v>
                </c:pt>
                <c:pt idx="274">
                  <c:v>41223</c:v>
                </c:pt>
                <c:pt idx="275">
                  <c:v>41253</c:v>
                </c:pt>
                <c:pt idx="276">
                  <c:v>41284</c:v>
                </c:pt>
                <c:pt idx="277">
                  <c:v>41315</c:v>
                </c:pt>
                <c:pt idx="278">
                  <c:v>41344</c:v>
                </c:pt>
                <c:pt idx="279">
                  <c:v>41375</c:v>
                </c:pt>
                <c:pt idx="280">
                  <c:v>41405</c:v>
                </c:pt>
                <c:pt idx="281">
                  <c:v>41436</c:v>
                </c:pt>
                <c:pt idx="282">
                  <c:v>41466</c:v>
                </c:pt>
                <c:pt idx="283">
                  <c:v>41497</c:v>
                </c:pt>
                <c:pt idx="284">
                  <c:v>41528</c:v>
                </c:pt>
                <c:pt idx="285">
                  <c:v>41558</c:v>
                </c:pt>
                <c:pt idx="286">
                  <c:v>41589</c:v>
                </c:pt>
                <c:pt idx="287">
                  <c:v>41619</c:v>
                </c:pt>
                <c:pt idx="288">
                  <c:v>41650</c:v>
                </c:pt>
                <c:pt idx="289">
                  <c:v>41681</c:v>
                </c:pt>
                <c:pt idx="290">
                  <c:v>41710</c:v>
                </c:pt>
                <c:pt idx="291">
                  <c:v>41741</c:v>
                </c:pt>
                <c:pt idx="292">
                  <c:v>41771</c:v>
                </c:pt>
                <c:pt idx="293">
                  <c:v>41802</c:v>
                </c:pt>
                <c:pt idx="294">
                  <c:v>41832</c:v>
                </c:pt>
                <c:pt idx="295">
                  <c:v>41863</c:v>
                </c:pt>
                <c:pt idx="296">
                  <c:v>41894</c:v>
                </c:pt>
                <c:pt idx="297">
                  <c:v>41924</c:v>
                </c:pt>
                <c:pt idx="298">
                  <c:v>41955</c:v>
                </c:pt>
                <c:pt idx="299">
                  <c:v>41985</c:v>
                </c:pt>
                <c:pt idx="300">
                  <c:v>42016</c:v>
                </c:pt>
                <c:pt idx="301">
                  <c:v>42047</c:v>
                </c:pt>
                <c:pt idx="302">
                  <c:v>42076</c:v>
                </c:pt>
                <c:pt idx="303">
                  <c:v>42107</c:v>
                </c:pt>
                <c:pt idx="304">
                  <c:v>42137</c:v>
                </c:pt>
                <c:pt idx="305">
                  <c:v>42168</c:v>
                </c:pt>
                <c:pt idx="306">
                  <c:v>42198</c:v>
                </c:pt>
                <c:pt idx="307">
                  <c:v>42229</c:v>
                </c:pt>
                <c:pt idx="308">
                  <c:v>42260</c:v>
                </c:pt>
                <c:pt idx="309">
                  <c:v>42290</c:v>
                </c:pt>
                <c:pt idx="310">
                  <c:v>42321</c:v>
                </c:pt>
                <c:pt idx="311">
                  <c:v>42351</c:v>
                </c:pt>
                <c:pt idx="312">
                  <c:v>42382</c:v>
                </c:pt>
                <c:pt idx="313">
                  <c:v>42413</c:v>
                </c:pt>
              </c:numCache>
            </c:numRef>
          </c:cat>
          <c:val>
            <c:numRef>
              <c:f>Sheet1!$C$2:$C$315</c:f>
              <c:numCache>
                <c:formatCode>General</c:formatCode>
                <c:ptCount val="314"/>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numCache>
            </c:numRef>
          </c:val>
          <c:extLst xmlns:c16r2="http://schemas.microsoft.com/office/drawing/2015/06/chart">
            <c:ext xmlns:c16="http://schemas.microsoft.com/office/drawing/2014/chart" uri="{C3380CC4-5D6E-409C-BE32-E72D297353CC}">
              <c16:uniqueId val="{00000000-3501-476A-B3F8-E890C738C5B4}"/>
            </c:ext>
          </c:extLst>
        </c:ser>
        <c:dLbls>
          <c:showLegendKey val="0"/>
          <c:showVal val="0"/>
          <c:showCatName val="0"/>
          <c:showSerName val="0"/>
          <c:showPercent val="0"/>
          <c:showBubbleSize val="0"/>
        </c:dLbls>
        <c:gapWidth val="0"/>
        <c:axId val="241683760"/>
        <c:axId val="158210680"/>
      </c:barChart>
      <c:lineChart>
        <c:grouping val="standard"/>
        <c:varyColors val="0"/>
        <c:ser>
          <c:idx val="1"/>
          <c:order val="0"/>
          <c:tx>
            <c:strRef>
              <c:f>Sheet1!$B$1</c:f>
              <c:strCache>
                <c:ptCount val="1"/>
                <c:pt idx="0">
                  <c:v>Miles Driven</c:v>
                </c:pt>
              </c:strCache>
            </c:strRef>
          </c:tx>
          <c:spPr>
            <a:ln>
              <a:solidFill>
                <a:schemeClr val="accent1"/>
              </a:solidFill>
            </a:ln>
          </c:spPr>
          <c:marker>
            <c:symbol val="none"/>
          </c:marker>
          <c:cat>
            <c:numRef>
              <c:f>Sheet1!$A$2:$A$315</c:f>
              <c:numCache>
                <c:formatCode>mmm\-yy</c:formatCode>
                <c:ptCount val="314"/>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37258</c:v>
                </c:pt>
                <c:pt idx="145">
                  <c:v>37289</c:v>
                </c:pt>
                <c:pt idx="146">
                  <c:v>37318</c:v>
                </c:pt>
                <c:pt idx="147">
                  <c:v>37349</c:v>
                </c:pt>
                <c:pt idx="148">
                  <c:v>37379</c:v>
                </c:pt>
                <c:pt idx="149">
                  <c:v>37410</c:v>
                </c:pt>
                <c:pt idx="150">
                  <c:v>37440</c:v>
                </c:pt>
                <c:pt idx="151">
                  <c:v>37471</c:v>
                </c:pt>
                <c:pt idx="152">
                  <c:v>37502</c:v>
                </c:pt>
                <c:pt idx="153">
                  <c:v>37532</c:v>
                </c:pt>
                <c:pt idx="154">
                  <c:v>37563</c:v>
                </c:pt>
                <c:pt idx="155">
                  <c:v>37593</c:v>
                </c:pt>
                <c:pt idx="156">
                  <c:v>37624</c:v>
                </c:pt>
                <c:pt idx="157">
                  <c:v>37655</c:v>
                </c:pt>
                <c:pt idx="158">
                  <c:v>37684</c:v>
                </c:pt>
                <c:pt idx="159">
                  <c:v>37715</c:v>
                </c:pt>
                <c:pt idx="160">
                  <c:v>37745</c:v>
                </c:pt>
                <c:pt idx="161">
                  <c:v>37776</c:v>
                </c:pt>
                <c:pt idx="162">
                  <c:v>37806</c:v>
                </c:pt>
                <c:pt idx="163">
                  <c:v>37837</c:v>
                </c:pt>
                <c:pt idx="164">
                  <c:v>37868</c:v>
                </c:pt>
                <c:pt idx="165">
                  <c:v>37898</c:v>
                </c:pt>
                <c:pt idx="166">
                  <c:v>37929</c:v>
                </c:pt>
                <c:pt idx="167">
                  <c:v>37959</c:v>
                </c:pt>
                <c:pt idx="168">
                  <c:v>37990</c:v>
                </c:pt>
                <c:pt idx="169">
                  <c:v>38021</c:v>
                </c:pt>
                <c:pt idx="170">
                  <c:v>38050</c:v>
                </c:pt>
                <c:pt idx="171">
                  <c:v>38081</c:v>
                </c:pt>
                <c:pt idx="172">
                  <c:v>38111</c:v>
                </c:pt>
                <c:pt idx="173">
                  <c:v>38142</c:v>
                </c:pt>
                <c:pt idx="174">
                  <c:v>38172</c:v>
                </c:pt>
                <c:pt idx="175">
                  <c:v>38203</c:v>
                </c:pt>
                <c:pt idx="176">
                  <c:v>38234</c:v>
                </c:pt>
                <c:pt idx="177">
                  <c:v>38264</c:v>
                </c:pt>
                <c:pt idx="178">
                  <c:v>38295</c:v>
                </c:pt>
                <c:pt idx="179">
                  <c:v>38325</c:v>
                </c:pt>
                <c:pt idx="180">
                  <c:v>38356</c:v>
                </c:pt>
                <c:pt idx="181">
                  <c:v>38387</c:v>
                </c:pt>
                <c:pt idx="182">
                  <c:v>38416</c:v>
                </c:pt>
                <c:pt idx="183">
                  <c:v>38447</c:v>
                </c:pt>
                <c:pt idx="184">
                  <c:v>38477</c:v>
                </c:pt>
                <c:pt idx="185">
                  <c:v>38508</c:v>
                </c:pt>
                <c:pt idx="186">
                  <c:v>38538</c:v>
                </c:pt>
                <c:pt idx="187">
                  <c:v>38569</c:v>
                </c:pt>
                <c:pt idx="188">
                  <c:v>38600</c:v>
                </c:pt>
                <c:pt idx="189">
                  <c:v>38630</c:v>
                </c:pt>
                <c:pt idx="190">
                  <c:v>38661</c:v>
                </c:pt>
                <c:pt idx="191">
                  <c:v>38691</c:v>
                </c:pt>
                <c:pt idx="192">
                  <c:v>38722</c:v>
                </c:pt>
                <c:pt idx="193">
                  <c:v>38753</c:v>
                </c:pt>
                <c:pt idx="194">
                  <c:v>38782</c:v>
                </c:pt>
                <c:pt idx="195">
                  <c:v>38813</c:v>
                </c:pt>
                <c:pt idx="196">
                  <c:v>38843</c:v>
                </c:pt>
                <c:pt idx="197">
                  <c:v>38874</c:v>
                </c:pt>
                <c:pt idx="198">
                  <c:v>38904</c:v>
                </c:pt>
                <c:pt idx="199">
                  <c:v>38935</c:v>
                </c:pt>
                <c:pt idx="200">
                  <c:v>38966</c:v>
                </c:pt>
                <c:pt idx="201">
                  <c:v>38996</c:v>
                </c:pt>
                <c:pt idx="202">
                  <c:v>39027</c:v>
                </c:pt>
                <c:pt idx="203">
                  <c:v>39057</c:v>
                </c:pt>
                <c:pt idx="204">
                  <c:v>39088</c:v>
                </c:pt>
                <c:pt idx="205">
                  <c:v>39119</c:v>
                </c:pt>
                <c:pt idx="206">
                  <c:v>39148</c:v>
                </c:pt>
                <c:pt idx="207">
                  <c:v>39179</c:v>
                </c:pt>
                <c:pt idx="208">
                  <c:v>39209</c:v>
                </c:pt>
                <c:pt idx="209">
                  <c:v>39240</c:v>
                </c:pt>
                <c:pt idx="210">
                  <c:v>39270</c:v>
                </c:pt>
                <c:pt idx="211">
                  <c:v>39301</c:v>
                </c:pt>
                <c:pt idx="212">
                  <c:v>39332</c:v>
                </c:pt>
                <c:pt idx="213">
                  <c:v>39362</c:v>
                </c:pt>
                <c:pt idx="214">
                  <c:v>39393</c:v>
                </c:pt>
                <c:pt idx="215">
                  <c:v>39423</c:v>
                </c:pt>
                <c:pt idx="216">
                  <c:v>39454</c:v>
                </c:pt>
                <c:pt idx="217">
                  <c:v>39485</c:v>
                </c:pt>
                <c:pt idx="218">
                  <c:v>39514</c:v>
                </c:pt>
                <c:pt idx="219">
                  <c:v>39545</c:v>
                </c:pt>
                <c:pt idx="220">
                  <c:v>39575</c:v>
                </c:pt>
                <c:pt idx="221">
                  <c:v>39606</c:v>
                </c:pt>
                <c:pt idx="222">
                  <c:v>39636</c:v>
                </c:pt>
                <c:pt idx="223">
                  <c:v>39667</c:v>
                </c:pt>
                <c:pt idx="224">
                  <c:v>39698</c:v>
                </c:pt>
                <c:pt idx="225">
                  <c:v>39728</c:v>
                </c:pt>
                <c:pt idx="226">
                  <c:v>39759</c:v>
                </c:pt>
                <c:pt idx="227">
                  <c:v>39789</c:v>
                </c:pt>
                <c:pt idx="228">
                  <c:v>39820</c:v>
                </c:pt>
                <c:pt idx="229">
                  <c:v>39851</c:v>
                </c:pt>
                <c:pt idx="230">
                  <c:v>39880</c:v>
                </c:pt>
                <c:pt idx="231">
                  <c:v>39911</c:v>
                </c:pt>
                <c:pt idx="232">
                  <c:v>39941</c:v>
                </c:pt>
                <c:pt idx="233">
                  <c:v>39972</c:v>
                </c:pt>
                <c:pt idx="234">
                  <c:v>40002</c:v>
                </c:pt>
                <c:pt idx="235">
                  <c:v>40033</c:v>
                </c:pt>
                <c:pt idx="236">
                  <c:v>40064</c:v>
                </c:pt>
                <c:pt idx="237">
                  <c:v>40094</c:v>
                </c:pt>
                <c:pt idx="238">
                  <c:v>40125</c:v>
                </c:pt>
                <c:pt idx="239">
                  <c:v>40155</c:v>
                </c:pt>
                <c:pt idx="240">
                  <c:v>40186</c:v>
                </c:pt>
                <c:pt idx="241">
                  <c:v>40217</c:v>
                </c:pt>
                <c:pt idx="242">
                  <c:v>40246</c:v>
                </c:pt>
                <c:pt idx="243">
                  <c:v>40277</c:v>
                </c:pt>
                <c:pt idx="244">
                  <c:v>40307</c:v>
                </c:pt>
                <c:pt idx="245">
                  <c:v>40338</c:v>
                </c:pt>
                <c:pt idx="246">
                  <c:v>40368</c:v>
                </c:pt>
                <c:pt idx="247">
                  <c:v>40399</c:v>
                </c:pt>
                <c:pt idx="248">
                  <c:v>40430</c:v>
                </c:pt>
                <c:pt idx="249">
                  <c:v>40460</c:v>
                </c:pt>
                <c:pt idx="250">
                  <c:v>40491</c:v>
                </c:pt>
                <c:pt idx="251">
                  <c:v>40521</c:v>
                </c:pt>
                <c:pt idx="252">
                  <c:v>40552</c:v>
                </c:pt>
                <c:pt idx="253">
                  <c:v>40583</c:v>
                </c:pt>
                <c:pt idx="254">
                  <c:v>40612</c:v>
                </c:pt>
                <c:pt idx="255">
                  <c:v>40643</c:v>
                </c:pt>
                <c:pt idx="256">
                  <c:v>40673</c:v>
                </c:pt>
                <c:pt idx="257">
                  <c:v>40704</c:v>
                </c:pt>
                <c:pt idx="258">
                  <c:v>40734</c:v>
                </c:pt>
                <c:pt idx="259">
                  <c:v>40765</c:v>
                </c:pt>
                <c:pt idx="260">
                  <c:v>40796</c:v>
                </c:pt>
                <c:pt idx="261">
                  <c:v>40826</c:v>
                </c:pt>
                <c:pt idx="262">
                  <c:v>40857</c:v>
                </c:pt>
                <c:pt idx="263">
                  <c:v>40887</c:v>
                </c:pt>
                <c:pt idx="264">
                  <c:v>40918</c:v>
                </c:pt>
                <c:pt idx="265">
                  <c:v>40949</c:v>
                </c:pt>
                <c:pt idx="266">
                  <c:v>40978</c:v>
                </c:pt>
                <c:pt idx="267">
                  <c:v>41009</c:v>
                </c:pt>
                <c:pt idx="268">
                  <c:v>41039</c:v>
                </c:pt>
                <c:pt idx="269">
                  <c:v>41070</c:v>
                </c:pt>
                <c:pt idx="270">
                  <c:v>41100</c:v>
                </c:pt>
                <c:pt idx="271">
                  <c:v>41131</c:v>
                </c:pt>
                <c:pt idx="272">
                  <c:v>41162</c:v>
                </c:pt>
                <c:pt idx="273">
                  <c:v>41192</c:v>
                </c:pt>
                <c:pt idx="274">
                  <c:v>41223</c:v>
                </c:pt>
                <c:pt idx="275">
                  <c:v>41253</c:v>
                </c:pt>
                <c:pt idx="276">
                  <c:v>41284</c:v>
                </c:pt>
                <c:pt idx="277">
                  <c:v>41315</c:v>
                </c:pt>
                <c:pt idx="278">
                  <c:v>41344</c:v>
                </c:pt>
                <c:pt idx="279">
                  <c:v>41375</c:v>
                </c:pt>
                <c:pt idx="280">
                  <c:v>41405</c:v>
                </c:pt>
                <c:pt idx="281">
                  <c:v>41436</c:v>
                </c:pt>
                <c:pt idx="282">
                  <c:v>41466</c:v>
                </c:pt>
                <c:pt idx="283">
                  <c:v>41497</c:v>
                </c:pt>
                <c:pt idx="284">
                  <c:v>41528</c:v>
                </c:pt>
                <c:pt idx="285">
                  <c:v>41558</c:v>
                </c:pt>
                <c:pt idx="286">
                  <c:v>41589</c:v>
                </c:pt>
                <c:pt idx="287">
                  <c:v>41619</c:v>
                </c:pt>
                <c:pt idx="288">
                  <c:v>41650</c:v>
                </c:pt>
                <c:pt idx="289">
                  <c:v>41681</c:v>
                </c:pt>
                <c:pt idx="290">
                  <c:v>41710</c:v>
                </c:pt>
                <c:pt idx="291">
                  <c:v>41741</c:v>
                </c:pt>
                <c:pt idx="292">
                  <c:v>41771</c:v>
                </c:pt>
                <c:pt idx="293">
                  <c:v>41802</c:v>
                </c:pt>
                <c:pt idx="294">
                  <c:v>41832</c:v>
                </c:pt>
                <c:pt idx="295">
                  <c:v>41863</c:v>
                </c:pt>
                <c:pt idx="296">
                  <c:v>41894</c:v>
                </c:pt>
                <c:pt idx="297">
                  <c:v>41924</c:v>
                </c:pt>
                <c:pt idx="298">
                  <c:v>41955</c:v>
                </c:pt>
                <c:pt idx="299">
                  <c:v>41985</c:v>
                </c:pt>
                <c:pt idx="300">
                  <c:v>42016</c:v>
                </c:pt>
                <c:pt idx="301">
                  <c:v>42047</c:v>
                </c:pt>
                <c:pt idx="302">
                  <c:v>42076</c:v>
                </c:pt>
                <c:pt idx="303">
                  <c:v>42107</c:v>
                </c:pt>
                <c:pt idx="304">
                  <c:v>42137</c:v>
                </c:pt>
                <c:pt idx="305">
                  <c:v>42168</c:v>
                </c:pt>
                <c:pt idx="306">
                  <c:v>42198</c:v>
                </c:pt>
                <c:pt idx="307">
                  <c:v>42229</c:v>
                </c:pt>
                <c:pt idx="308">
                  <c:v>42260</c:v>
                </c:pt>
                <c:pt idx="309">
                  <c:v>42290</c:v>
                </c:pt>
                <c:pt idx="310">
                  <c:v>42321</c:v>
                </c:pt>
                <c:pt idx="311">
                  <c:v>42351</c:v>
                </c:pt>
                <c:pt idx="312">
                  <c:v>42382</c:v>
                </c:pt>
                <c:pt idx="313">
                  <c:v>42413</c:v>
                </c:pt>
              </c:numCache>
            </c:numRef>
          </c:cat>
          <c:val>
            <c:numRef>
              <c:f>Sheet1!$B$2:$B$315</c:f>
              <c:numCache>
                <c:formatCode>#,##0</c:formatCode>
                <c:ptCount val="314"/>
                <c:pt idx="0">
                  <c:v>2110.9</c:v>
                </c:pt>
                <c:pt idx="1">
                  <c:v>2117.6999999999998</c:v>
                </c:pt>
                <c:pt idx="2">
                  <c:v>2121.5</c:v>
                </c:pt>
                <c:pt idx="3">
                  <c:v>2126.1999999999998</c:v>
                </c:pt>
                <c:pt idx="4">
                  <c:v>2130.6</c:v>
                </c:pt>
                <c:pt idx="5">
                  <c:v>2136.1</c:v>
                </c:pt>
                <c:pt idx="6">
                  <c:v>2140.6</c:v>
                </c:pt>
                <c:pt idx="7">
                  <c:v>2143.4</c:v>
                </c:pt>
                <c:pt idx="8">
                  <c:v>2144.5</c:v>
                </c:pt>
                <c:pt idx="9">
                  <c:v>2144.6</c:v>
                </c:pt>
                <c:pt idx="10">
                  <c:v>2146.4</c:v>
                </c:pt>
                <c:pt idx="11">
                  <c:v>2147.5</c:v>
                </c:pt>
                <c:pt idx="12">
                  <c:v>2141.8000000000002</c:v>
                </c:pt>
                <c:pt idx="13">
                  <c:v>2141.6</c:v>
                </c:pt>
                <c:pt idx="14">
                  <c:v>2141.9</c:v>
                </c:pt>
                <c:pt idx="15">
                  <c:v>2142.4</c:v>
                </c:pt>
                <c:pt idx="16">
                  <c:v>2145.1</c:v>
                </c:pt>
                <c:pt idx="17">
                  <c:v>2149</c:v>
                </c:pt>
                <c:pt idx="18">
                  <c:v>2151.9</c:v>
                </c:pt>
                <c:pt idx="19">
                  <c:v>2158.9</c:v>
                </c:pt>
                <c:pt idx="20">
                  <c:v>2164.1</c:v>
                </c:pt>
                <c:pt idx="21">
                  <c:v>2169.9</c:v>
                </c:pt>
                <c:pt idx="22">
                  <c:v>2168.1</c:v>
                </c:pt>
                <c:pt idx="23">
                  <c:v>2172.1999999999998</c:v>
                </c:pt>
                <c:pt idx="24">
                  <c:v>2182</c:v>
                </c:pt>
                <c:pt idx="25">
                  <c:v>2189</c:v>
                </c:pt>
                <c:pt idx="26">
                  <c:v>2194</c:v>
                </c:pt>
                <c:pt idx="27">
                  <c:v>2200</c:v>
                </c:pt>
                <c:pt idx="28">
                  <c:v>2205</c:v>
                </c:pt>
                <c:pt idx="29">
                  <c:v>2209</c:v>
                </c:pt>
                <c:pt idx="30">
                  <c:v>2218</c:v>
                </c:pt>
                <c:pt idx="31">
                  <c:v>2219</c:v>
                </c:pt>
                <c:pt idx="32">
                  <c:v>2226</c:v>
                </c:pt>
                <c:pt idx="33">
                  <c:v>2233</c:v>
                </c:pt>
                <c:pt idx="34">
                  <c:v>2240</c:v>
                </c:pt>
                <c:pt idx="35">
                  <c:v>2248</c:v>
                </c:pt>
                <c:pt idx="36">
                  <c:v>2252</c:v>
                </c:pt>
                <c:pt idx="37">
                  <c:v>2255</c:v>
                </c:pt>
                <c:pt idx="38">
                  <c:v>2259</c:v>
                </c:pt>
                <c:pt idx="39">
                  <c:v>2262</c:v>
                </c:pt>
                <c:pt idx="40">
                  <c:v>2271</c:v>
                </c:pt>
                <c:pt idx="41">
                  <c:v>2273</c:v>
                </c:pt>
                <c:pt idx="42">
                  <c:v>2276</c:v>
                </c:pt>
                <c:pt idx="43">
                  <c:v>2281</c:v>
                </c:pt>
                <c:pt idx="44">
                  <c:v>2284</c:v>
                </c:pt>
                <c:pt idx="45">
                  <c:v>2287</c:v>
                </c:pt>
                <c:pt idx="46">
                  <c:v>2292</c:v>
                </c:pt>
                <c:pt idx="47">
                  <c:v>2298</c:v>
                </c:pt>
                <c:pt idx="48">
                  <c:v>2295</c:v>
                </c:pt>
                <c:pt idx="49">
                  <c:v>2298</c:v>
                </c:pt>
                <c:pt idx="50">
                  <c:v>2306</c:v>
                </c:pt>
                <c:pt idx="51">
                  <c:v>2312</c:v>
                </c:pt>
                <c:pt idx="52">
                  <c:v>2313</c:v>
                </c:pt>
                <c:pt idx="53">
                  <c:v>2321</c:v>
                </c:pt>
                <c:pt idx="54">
                  <c:v>2326</c:v>
                </c:pt>
                <c:pt idx="55">
                  <c:v>2331</c:v>
                </c:pt>
                <c:pt idx="56">
                  <c:v>2338</c:v>
                </c:pt>
                <c:pt idx="57">
                  <c:v>2343</c:v>
                </c:pt>
                <c:pt idx="58">
                  <c:v>2351</c:v>
                </c:pt>
                <c:pt idx="59">
                  <c:v>2357</c:v>
                </c:pt>
                <c:pt idx="60">
                  <c:v>2382</c:v>
                </c:pt>
                <c:pt idx="61">
                  <c:v>2387</c:v>
                </c:pt>
                <c:pt idx="62">
                  <c:v>2392</c:v>
                </c:pt>
                <c:pt idx="63">
                  <c:v>2395</c:v>
                </c:pt>
                <c:pt idx="64">
                  <c:v>2401</c:v>
                </c:pt>
                <c:pt idx="65">
                  <c:v>2405</c:v>
                </c:pt>
                <c:pt idx="66">
                  <c:v>2407</c:v>
                </c:pt>
                <c:pt idx="67">
                  <c:v>2411</c:v>
                </c:pt>
                <c:pt idx="68">
                  <c:v>2414</c:v>
                </c:pt>
                <c:pt idx="69">
                  <c:v>2418</c:v>
                </c:pt>
                <c:pt idx="70">
                  <c:v>2422</c:v>
                </c:pt>
                <c:pt idx="71">
                  <c:v>2422</c:v>
                </c:pt>
                <c:pt idx="72">
                  <c:v>2411</c:v>
                </c:pt>
                <c:pt idx="73">
                  <c:v>2417</c:v>
                </c:pt>
                <c:pt idx="74">
                  <c:v>2420</c:v>
                </c:pt>
                <c:pt idx="75">
                  <c:v>2427</c:v>
                </c:pt>
                <c:pt idx="76">
                  <c:v>2433</c:v>
                </c:pt>
                <c:pt idx="77">
                  <c:v>2438</c:v>
                </c:pt>
                <c:pt idx="78">
                  <c:v>2446</c:v>
                </c:pt>
                <c:pt idx="79">
                  <c:v>2456</c:v>
                </c:pt>
                <c:pt idx="80">
                  <c:v>2460</c:v>
                </c:pt>
                <c:pt idx="81">
                  <c:v>2469</c:v>
                </c:pt>
                <c:pt idx="82">
                  <c:v>2475</c:v>
                </c:pt>
                <c:pt idx="83">
                  <c:v>2483</c:v>
                </c:pt>
                <c:pt idx="84">
                  <c:v>2490</c:v>
                </c:pt>
                <c:pt idx="85">
                  <c:v>2497</c:v>
                </c:pt>
                <c:pt idx="86">
                  <c:v>2505</c:v>
                </c:pt>
                <c:pt idx="87">
                  <c:v>2511</c:v>
                </c:pt>
                <c:pt idx="88">
                  <c:v>2518</c:v>
                </c:pt>
                <c:pt idx="89">
                  <c:v>2524</c:v>
                </c:pt>
                <c:pt idx="90">
                  <c:v>2536</c:v>
                </c:pt>
                <c:pt idx="91">
                  <c:v>2540</c:v>
                </c:pt>
                <c:pt idx="92">
                  <c:v>2546</c:v>
                </c:pt>
                <c:pt idx="93">
                  <c:v>2551</c:v>
                </c:pt>
                <c:pt idx="94">
                  <c:v>2553</c:v>
                </c:pt>
                <c:pt idx="95">
                  <c:v>2559</c:v>
                </c:pt>
                <c:pt idx="96">
                  <c:v>2566</c:v>
                </c:pt>
                <c:pt idx="97">
                  <c:v>2569</c:v>
                </c:pt>
                <c:pt idx="98">
                  <c:v>2571</c:v>
                </c:pt>
                <c:pt idx="99">
                  <c:v>2578</c:v>
                </c:pt>
                <c:pt idx="100">
                  <c:v>2580</c:v>
                </c:pt>
                <c:pt idx="101">
                  <c:v>2587</c:v>
                </c:pt>
                <c:pt idx="102">
                  <c:v>2590</c:v>
                </c:pt>
                <c:pt idx="103">
                  <c:v>2594</c:v>
                </c:pt>
                <c:pt idx="104">
                  <c:v>2599</c:v>
                </c:pt>
                <c:pt idx="105">
                  <c:v>2607</c:v>
                </c:pt>
                <c:pt idx="106">
                  <c:v>2616</c:v>
                </c:pt>
                <c:pt idx="107">
                  <c:v>2625</c:v>
                </c:pt>
                <c:pt idx="108">
                  <c:v>2622</c:v>
                </c:pt>
                <c:pt idx="109">
                  <c:v>2626</c:v>
                </c:pt>
                <c:pt idx="110">
                  <c:v>2633</c:v>
                </c:pt>
                <c:pt idx="111">
                  <c:v>2636</c:v>
                </c:pt>
                <c:pt idx="112">
                  <c:v>2639</c:v>
                </c:pt>
                <c:pt idx="113">
                  <c:v>2646</c:v>
                </c:pt>
                <c:pt idx="114">
                  <c:v>2649</c:v>
                </c:pt>
                <c:pt idx="115">
                  <c:v>2654</c:v>
                </c:pt>
                <c:pt idx="116">
                  <c:v>2659</c:v>
                </c:pt>
                <c:pt idx="117">
                  <c:v>2664</c:v>
                </c:pt>
                <c:pt idx="118">
                  <c:v>2675</c:v>
                </c:pt>
                <c:pt idx="119">
                  <c:v>2680</c:v>
                </c:pt>
                <c:pt idx="120">
                  <c:v>2689</c:v>
                </c:pt>
                <c:pt idx="121">
                  <c:v>2697</c:v>
                </c:pt>
                <c:pt idx="122">
                  <c:v>2708</c:v>
                </c:pt>
                <c:pt idx="123">
                  <c:v>2715</c:v>
                </c:pt>
                <c:pt idx="124">
                  <c:v>2727</c:v>
                </c:pt>
                <c:pt idx="125">
                  <c:v>2734</c:v>
                </c:pt>
                <c:pt idx="126">
                  <c:v>2736</c:v>
                </c:pt>
                <c:pt idx="127">
                  <c:v>2742</c:v>
                </c:pt>
                <c:pt idx="128">
                  <c:v>2746</c:v>
                </c:pt>
                <c:pt idx="129">
                  <c:v>2748</c:v>
                </c:pt>
                <c:pt idx="130">
                  <c:v>2749</c:v>
                </c:pt>
                <c:pt idx="131">
                  <c:v>2746</c:v>
                </c:pt>
                <c:pt idx="132">
                  <c:v>2753</c:v>
                </c:pt>
                <c:pt idx="133">
                  <c:v>2755</c:v>
                </c:pt>
                <c:pt idx="134">
                  <c:v>2756</c:v>
                </c:pt>
                <c:pt idx="135">
                  <c:v>2761</c:v>
                </c:pt>
                <c:pt idx="136">
                  <c:v>2763</c:v>
                </c:pt>
                <c:pt idx="137">
                  <c:v>2763</c:v>
                </c:pt>
                <c:pt idx="138">
                  <c:v>2768</c:v>
                </c:pt>
                <c:pt idx="139">
                  <c:v>2773</c:v>
                </c:pt>
                <c:pt idx="140">
                  <c:v>2771</c:v>
                </c:pt>
                <c:pt idx="141">
                  <c:v>2776</c:v>
                </c:pt>
                <c:pt idx="142">
                  <c:v>2784</c:v>
                </c:pt>
                <c:pt idx="143">
                  <c:v>2796</c:v>
                </c:pt>
                <c:pt idx="144">
                  <c:v>2801</c:v>
                </c:pt>
                <c:pt idx="145">
                  <c:v>2808</c:v>
                </c:pt>
                <c:pt idx="146">
                  <c:v>2811</c:v>
                </c:pt>
                <c:pt idx="147">
                  <c:v>2815</c:v>
                </c:pt>
                <c:pt idx="148">
                  <c:v>2822</c:v>
                </c:pt>
                <c:pt idx="149">
                  <c:v>2827</c:v>
                </c:pt>
                <c:pt idx="150">
                  <c:v>2833</c:v>
                </c:pt>
                <c:pt idx="151">
                  <c:v>2839</c:v>
                </c:pt>
                <c:pt idx="152">
                  <c:v>2847</c:v>
                </c:pt>
                <c:pt idx="153">
                  <c:v>2852</c:v>
                </c:pt>
                <c:pt idx="154">
                  <c:v>2852</c:v>
                </c:pt>
                <c:pt idx="155">
                  <c:v>2856</c:v>
                </c:pt>
                <c:pt idx="156">
                  <c:v>2860</c:v>
                </c:pt>
                <c:pt idx="157">
                  <c:v>2856</c:v>
                </c:pt>
                <c:pt idx="158">
                  <c:v>2857</c:v>
                </c:pt>
                <c:pt idx="159">
                  <c:v>2859</c:v>
                </c:pt>
                <c:pt idx="160">
                  <c:v>2860</c:v>
                </c:pt>
                <c:pt idx="161">
                  <c:v>2864</c:v>
                </c:pt>
                <c:pt idx="162">
                  <c:v>2870</c:v>
                </c:pt>
                <c:pt idx="163">
                  <c:v>2872</c:v>
                </c:pt>
                <c:pt idx="164">
                  <c:v>2875</c:v>
                </c:pt>
                <c:pt idx="165">
                  <c:v>2883</c:v>
                </c:pt>
                <c:pt idx="166">
                  <c:v>2886</c:v>
                </c:pt>
                <c:pt idx="167">
                  <c:v>2891</c:v>
                </c:pt>
                <c:pt idx="168">
                  <c:v>2894</c:v>
                </c:pt>
                <c:pt idx="169">
                  <c:v>2904</c:v>
                </c:pt>
                <c:pt idx="170">
                  <c:v>2918</c:v>
                </c:pt>
                <c:pt idx="171">
                  <c:v>2930</c:v>
                </c:pt>
                <c:pt idx="172">
                  <c:v>2934</c:v>
                </c:pt>
                <c:pt idx="173">
                  <c:v>2939</c:v>
                </c:pt>
                <c:pt idx="174">
                  <c:v>2943</c:v>
                </c:pt>
                <c:pt idx="175">
                  <c:v>2945</c:v>
                </c:pt>
                <c:pt idx="176">
                  <c:v>2952</c:v>
                </c:pt>
                <c:pt idx="177">
                  <c:v>2952</c:v>
                </c:pt>
                <c:pt idx="178">
                  <c:v>2958</c:v>
                </c:pt>
                <c:pt idx="179">
                  <c:v>2964</c:v>
                </c:pt>
                <c:pt idx="180">
                  <c:v>2966</c:v>
                </c:pt>
                <c:pt idx="181">
                  <c:v>2972</c:v>
                </c:pt>
                <c:pt idx="182">
                  <c:v>2974</c:v>
                </c:pt>
                <c:pt idx="183">
                  <c:v>2974</c:v>
                </c:pt>
                <c:pt idx="184">
                  <c:v>2980</c:v>
                </c:pt>
                <c:pt idx="185">
                  <c:v>2987</c:v>
                </c:pt>
                <c:pt idx="186">
                  <c:v>2988</c:v>
                </c:pt>
                <c:pt idx="187">
                  <c:v>2990</c:v>
                </c:pt>
                <c:pt idx="188">
                  <c:v>2988</c:v>
                </c:pt>
                <c:pt idx="189">
                  <c:v>2985</c:v>
                </c:pt>
                <c:pt idx="190">
                  <c:v>2988</c:v>
                </c:pt>
                <c:pt idx="191">
                  <c:v>2989</c:v>
                </c:pt>
                <c:pt idx="192">
                  <c:v>2998</c:v>
                </c:pt>
                <c:pt idx="193">
                  <c:v>2999</c:v>
                </c:pt>
                <c:pt idx="194">
                  <c:v>3003</c:v>
                </c:pt>
                <c:pt idx="195">
                  <c:v>3003</c:v>
                </c:pt>
                <c:pt idx="196">
                  <c:v>3003</c:v>
                </c:pt>
                <c:pt idx="197">
                  <c:v>3003</c:v>
                </c:pt>
                <c:pt idx="198">
                  <c:v>2999</c:v>
                </c:pt>
                <c:pt idx="199">
                  <c:v>2999</c:v>
                </c:pt>
                <c:pt idx="200">
                  <c:v>3003</c:v>
                </c:pt>
                <c:pt idx="201">
                  <c:v>3010</c:v>
                </c:pt>
                <c:pt idx="202">
                  <c:v>3012</c:v>
                </c:pt>
                <c:pt idx="203">
                  <c:v>3014</c:v>
                </c:pt>
                <c:pt idx="204">
                  <c:v>3015</c:v>
                </c:pt>
                <c:pt idx="205">
                  <c:v>3013</c:v>
                </c:pt>
                <c:pt idx="206">
                  <c:v>3016</c:v>
                </c:pt>
                <c:pt idx="207">
                  <c:v>3018</c:v>
                </c:pt>
                <c:pt idx="208">
                  <c:v>3023</c:v>
                </c:pt>
                <c:pt idx="209">
                  <c:v>3024</c:v>
                </c:pt>
                <c:pt idx="210">
                  <c:v>3028</c:v>
                </c:pt>
                <c:pt idx="211">
                  <c:v>3034</c:v>
                </c:pt>
                <c:pt idx="212">
                  <c:v>3034</c:v>
                </c:pt>
                <c:pt idx="213">
                  <c:v>3038</c:v>
                </c:pt>
                <c:pt idx="214">
                  <c:v>3039</c:v>
                </c:pt>
                <c:pt idx="215">
                  <c:v>3031</c:v>
                </c:pt>
                <c:pt idx="216">
                  <c:v>3030</c:v>
                </c:pt>
                <c:pt idx="217">
                  <c:v>3033</c:v>
                </c:pt>
                <c:pt idx="218">
                  <c:v>3026</c:v>
                </c:pt>
                <c:pt idx="219">
                  <c:v>3026</c:v>
                </c:pt>
                <c:pt idx="220">
                  <c:v>3020</c:v>
                </c:pt>
                <c:pt idx="221">
                  <c:v>3011</c:v>
                </c:pt>
                <c:pt idx="222">
                  <c:v>3006</c:v>
                </c:pt>
                <c:pt idx="223">
                  <c:v>2996</c:v>
                </c:pt>
                <c:pt idx="224">
                  <c:v>2989</c:v>
                </c:pt>
                <c:pt idx="225">
                  <c:v>2983</c:v>
                </c:pt>
                <c:pt idx="226">
                  <c:v>2974</c:v>
                </c:pt>
                <c:pt idx="227">
                  <c:v>2976</c:v>
                </c:pt>
                <c:pt idx="228">
                  <c:v>2968</c:v>
                </c:pt>
                <c:pt idx="229">
                  <c:v>2964</c:v>
                </c:pt>
                <c:pt idx="230">
                  <c:v>2958</c:v>
                </c:pt>
                <c:pt idx="231">
                  <c:v>2956</c:v>
                </c:pt>
                <c:pt idx="232">
                  <c:v>2953</c:v>
                </c:pt>
                <c:pt idx="233">
                  <c:v>2955</c:v>
                </c:pt>
                <c:pt idx="234">
                  <c:v>2958</c:v>
                </c:pt>
                <c:pt idx="235">
                  <c:v>2958</c:v>
                </c:pt>
                <c:pt idx="236">
                  <c:v>2961</c:v>
                </c:pt>
                <c:pt idx="237">
                  <c:v>2958</c:v>
                </c:pt>
                <c:pt idx="238">
                  <c:v>2958</c:v>
                </c:pt>
                <c:pt idx="239">
                  <c:v>2956</c:v>
                </c:pt>
                <c:pt idx="240">
                  <c:v>2951</c:v>
                </c:pt>
                <c:pt idx="241">
                  <c:v>2944</c:v>
                </c:pt>
                <c:pt idx="242">
                  <c:v>2949</c:v>
                </c:pt>
                <c:pt idx="243">
                  <c:v>2952</c:v>
                </c:pt>
                <c:pt idx="244">
                  <c:v>2950</c:v>
                </c:pt>
                <c:pt idx="245">
                  <c:v>2952</c:v>
                </c:pt>
                <c:pt idx="246">
                  <c:v>2953</c:v>
                </c:pt>
                <c:pt idx="247">
                  <c:v>2956</c:v>
                </c:pt>
                <c:pt idx="248">
                  <c:v>2959</c:v>
                </c:pt>
                <c:pt idx="249">
                  <c:v>2963</c:v>
                </c:pt>
                <c:pt idx="250">
                  <c:v>2966</c:v>
                </c:pt>
                <c:pt idx="251">
                  <c:v>2967</c:v>
                </c:pt>
                <c:pt idx="252">
                  <c:v>2970</c:v>
                </c:pt>
                <c:pt idx="253">
                  <c:v>2973</c:v>
                </c:pt>
                <c:pt idx="254">
                  <c:v>2972</c:v>
                </c:pt>
                <c:pt idx="255">
                  <c:v>2968</c:v>
                </c:pt>
                <c:pt idx="256">
                  <c:v>2966</c:v>
                </c:pt>
                <c:pt idx="257">
                  <c:v>2964</c:v>
                </c:pt>
                <c:pt idx="258">
                  <c:v>2959</c:v>
                </c:pt>
                <c:pt idx="259">
                  <c:v>2956</c:v>
                </c:pt>
                <c:pt idx="260">
                  <c:v>2953</c:v>
                </c:pt>
                <c:pt idx="261">
                  <c:v>2948</c:v>
                </c:pt>
                <c:pt idx="262">
                  <c:v>2947</c:v>
                </c:pt>
                <c:pt idx="263">
                  <c:v>2951</c:v>
                </c:pt>
                <c:pt idx="264">
                  <c:v>2955</c:v>
                </c:pt>
                <c:pt idx="265">
                  <c:v>2960</c:v>
                </c:pt>
                <c:pt idx="266">
                  <c:v>2963</c:v>
                </c:pt>
                <c:pt idx="267">
                  <c:v>2963</c:v>
                </c:pt>
                <c:pt idx="268">
                  <c:v>2969</c:v>
                </c:pt>
                <c:pt idx="269">
                  <c:v>2971</c:v>
                </c:pt>
                <c:pt idx="270">
                  <c:v>2971</c:v>
                </c:pt>
                <c:pt idx="271">
                  <c:v>2975</c:v>
                </c:pt>
                <c:pt idx="272">
                  <c:v>2972</c:v>
                </c:pt>
                <c:pt idx="273">
                  <c:v>2974</c:v>
                </c:pt>
                <c:pt idx="274">
                  <c:v>2976</c:v>
                </c:pt>
                <c:pt idx="275">
                  <c:v>2970</c:v>
                </c:pt>
                <c:pt idx="276">
                  <c:v>2972</c:v>
                </c:pt>
                <c:pt idx="277">
                  <c:v>2969</c:v>
                </c:pt>
                <c:pt idx="278">
                  <c:v>2966</c:v>
                </c:pt>
                <c:pt idx="279">
                  <c:v>2968</c:v>
                </c:pt>
                <c:pt idx="280">
                  <c:v>2971</c:v>
                </c:pt>
                <c:pt idx="281">
                  <c:v>2971</c:v>
                </c:pt>
                <c:pt idx="282">
                  <c:v>2975</c:v>
                </c:pt>
                <c:pt idx="283">
                  <c:v>2979</c:v>
                </c:pt>
                <c:pt idx="284">
                  <c:v>2983</c:v>
                </c:pt>
                <c:pt idx="285">
                  <c:v>2988</c:v>
                </c:pt>
                <c:pt idx="286">
                  <c:v>2987</c:v>
                </c:pt>
                <c:pt idx="287">
                  <c:v>2989</c:v>
                </c:pt>
                <c:pt idx="288">
                  <c:v>2986</c:v>
                </c:pt>
                <c:pt idx="289">
                  <c:v>2984</c:v>
                </c:pt>
                <c:pt idx="290">
                  <c:v>2984</c:v>
                </c:pt>
                <c:pt idx="291">
                  <c:v>2989</c:v>
                </c:pt>
                <c:pt idx="292">
                  <c:v>2992</c:v>
                </c:pt>
                <c:pt idx="293">
                  <c:v>2996</c:v>
                </c:pt>
                <c:pt idx="294">
                  <c:v>3002</c:v>
                </c:pt>
                <c:pt idx="295">
                  <c:v>3002</c:v>
                </c:pt>
                <c:pt idx="296">
                  <c:v>3007</c:v>
                </c:pt>
                <c:pt idx="297">
                  <c:v>3014</c:v>
                </c:pt>
                <c:pt idx="298">
                  <c:v>3016</c:v>
                </c:pt>
                <c:pt idx="299">
                  <c:v>3027</c:v>
                </c:pt>
                <c:pt idx="300">
                  <c:v>3037</c:v>
                </c:pt>
                <c:pt idx="301">
                  <c:v>3043</c:v>
                </c:pt>
                <c:pt idx="302">
                  <c:v>3052</c:v>
                </c:pt>
                <c:pt idx="303">
                  <c:v>3061</c:v>
                </c:pt>
                <c:pt idx="304">
                  <c:v>3068</c:v>
                </c:pt>
                <c:pt idx="305">
                  <c:v>3078</c:v>
                </c:pt>
                <c:pt idx="306">
                  <c:v>3089</c:v>
                </c:pt>
                <c:pt idx="307">
                  <c:v>3095</c:v>
                </c:pt>
                <c:pt idx="308">
                  <c:v>3105</c:v>
                </c:pt>
                <c:pt idx="309">
                  <c:v>3111</c:v>
                </c:pt>
                <c:pt idx="310">
                  <c:v>3120</c:v>
                </c:pt>
                <c:pt idx="311">
                  <c:v>3130</c:v>
                </c:pt>
                <c:pt idx="312">
                  <c:v>3135</c:v>
                </c:pt>
                <c:pt idx="313">
                  <c:v>3147</c:v>
                </c:pt>
              </c:numCache>
            </c:numRef>
          </c:val>
          <c:smooth val="0"/>
          <c:extLst xmlns:c16r2="http://schemas.microsoft.com/office/drawing/2015/06/chart">
            <c:ext xmlns:c16="http://schemas.microsoft.com/office/drawing/2014/chart" uri="{C3380CC4-5D6E-409C-BE32-E72D297353CC}">
              <c16:uniqueId val="{00000001-3501-476A-B3F8-E890C738C5B4}"/>
            </c:ext>
          </c:extLst>
        </c:ser>
        <c:dLbls>
          <c:showLegendKey val="0"/>
          <c:showVal val="0"/>
          <c:showCatName val="0"/>
          <c:showSerName val="0"/>
          <c:showPercent val="0"/>
          <c:showBubbleSize val="0"/>
        </c:dLbls>
        <c:marker val="1"/>
        <c:smooth val="0"/>
        <c:axId val="235969944"/>
        <c:axId val="158209504"/>
      </c:lineChart>
      <c:catAx>
        <c:axId val="235969944"/>
        <c:scaling>
          <c:orientation val="minMax"/>
        </c:scaling>
        <c:delete val="0"/>
        <c:axPos val="b"/>
        <c:numFmt formatCode="mmm\-yy" sourceLinked="1"/>
        <c:majorTickMark val="out"/>
        <c:minorTickMark val="none"/>
        <c:tickLblPos val="nextTo"/>
        <c:txPr>
          <a:bodyPr rot="-5400000" vert="horz"/>
          <a:lstStyle/>
          <a:p>
            <a:pPr>
              <a:defRPr/>
            </a:pPr>
            <a:endParaRPr lang="en-US"/>
          </a:p>
        </c:txPr>
        <c:crossAx val="158209504"/>
        <c:crossesAt val="0"/>
        <c:auto val="0"/>
        <c:lblAlgn val="ctr"/>
        <c:lblOffset val="100"/>
        <c:tickLblSkip val="12"/>
        <c:tickMarkSkip val="12"/>
        <c:noMultiLvlLbl val="0"/>
      </c:catAx>
      <c:valAx>
        <c:axId val="158209504"/>
        <c:scaling>
          <c:orientation val="minMax"/>
          <c:max val="3200"/>
          <c:min val="2000"/>
        </c:scaling>
        <c:delete val="0"/>
        <c:axPos val="l"/>
        <c:numFmt formatCode="#,##0" sourceLinked="0"/>
        <c:majorTickMark val="out"/>
        <c:minorTickMark val="none"/>
        <c:tickLblPos val="nextTo"/>
        <c:txPr>
          <a:bodyPr rot="0" vert="horz"/>
          <a:lstStyle/>
          <a:p>
            <a:pPr>
              <a:defRPr/>
            </a:pPr>
            <a:endParaRPr lang="en-US"/>
          </a:p>
        </c:txPr>
        <c:crossAx val="235969944"/>
        <c:crosses val="autoZero"/>
        <c:crossBetween val="between"/>
        <c:minorUnit val="1"/>
      </c:valAx>
      <c:valAx>
        <c:axId val="158210680"/>
        <c:scaling>
          <c:orientation val="minMax"/>
          <c:max val="1"/>
        </c:scaling>
        <c:delete val="0"/>
        <c:axPos val="r"/>
        <c:numFmt formatCode="General" sourceLinked="1"/>
        <c:majorTickMark val="none"/>
        <c:minorTickMark val="none"/>
        <c:tickLblPos val="none"/>
        <c:spPr>
          <a:ln>
            <a:noFill/>
          </a:ln>
        </c:spPr>
        <c:crossAx val="241683760"/>
        <c:crosses val="max"/>
        <c:crossBetween val="between"/>
      </c:valAx>
      <c:catAx>
        <c:axId val="241683760"/>
        <c:scaling>
          <c:orientation val="minMax"/>
        </c:scaling>
        <c:delete val="1"/>
        <c:axPos val="b"/>
        <c:numFmt formatCode="mmm\-yy" sourceLinked="1"/>
        <c:majorTickMark val="out"/>
        <c:minorTickMark val="none"/>
        <c:tickLblPos val="nextTo"/>
        <c:crossAx val="158210680"/>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241686112"/>
        <c:axId val="241686504"/>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241682976"/>
        <c:axId val="241685328"/>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Sheet1!$D$1</c15:sqref>
                        </c15:formulaRef>
                      </c:ext>
                    </c:extLst>
                    <c:strCache>
                      <c:ptCount val="1"/>
                      <c:pt idx="0">
                        <c:v># Employed</c:v>
                      </c:pt>
                    </c:strCache>
                  </c:strRef>
                </c:tx>
                <c:cat>
                  <c:strRef>
                    <c:extLst xmlns:c16r2="http://schemas.microsoft.com/office/drawing/2015/06/char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xmlns:c16r2="http://schemas.microsoft.com/office/drawing/2015/06/char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2-537D-47ED-B78F-0744B16E7CF1}"/>
                  </c:ext>
                </c:extLst>
              </c15:ser>
            </c15:filteredLineSeries>
          </c:ext>
        </c:extLst>
      </c:lineChart>
      <c:catAx>
        <c:axId val="241686112"/>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241686504"/>
        <c:crossesAt val="0"/>
        <c:auto val="0"/>
        <c:lblAlgn val="ctr"/>
        <c:lblOffset val="100"/>
        <c:tickLblSkip val="2"/>
        <c:tickMarkSkip val="1"/>
        <c:noMultiLvlLbl val="0"/>
      </c:catAx>
      <c:valAx>
        <c:axId val="241686504"/>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241686112"/>
        <c:crosses val="autoZero"/>
        <c:crossBetween val="between"/>
        <c:minorUnit val="1"/>
      </c:valAx>
      <c:catAx>
        <c:axId val="241682976"/>
        <c:scaling>
          <c:orientation val="minMax"/>
        </c:scaling>
        <c:delete val="1"/>
        <c:axPos val="b"/>
        <c:numFmt formatCode="General" sourceLinked="1"/>
        <c:majorTickMark val="out"/>
        <c:minorTickMark val="none"/>
        <c:tickLblPos val="nextTo"/>
        <c:crossAx val="241685328"/>
        <c:crossesAt val="5.5"/>
        <c:auto val="0"/>
        <c:lblAlgn val="ctr"/>
        <c:lblOffset val="100"/>
        <c:noMultiLvlLbl val="0"/>
      </c:catAx>
      <c:valAx>
        <c:axId val="241685328"/>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241682976"/>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237E-2"/>
          <c:y val="4.4584421621513159E-2"/>
          <c:w val="0.83805095442735977"/>
          <c:h val="0.69902666785787149"/>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70D2-44AF-9FC0-70D6AAD69C70}"/>
            </c:ext>
          </c:extLst>
        </c:ser>
        <c:dLbls>
          <c:showLegendKey val="0"/>
          <c:showVal val="0"/>
          <c:showCatName val="0"/>
          <c:showSerName val="0"/>
          <c:showPercent val="0"/>
          <c:showBubbleSize val="0"/>
        </c:dLbls>
        <c:marker val="1"/>
        <c:smooth val="0"/>
        <c:axId val="241687288"/>
        <c:axId val="24168768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extLst xmlns:c16r2="http://schemas.microsoft.com/office/drawing/2015/06/chart">
            <c:ext xmlns:c16="http://schemas.microsoft.com/office/drawing/2014/chart" uri="{C3380CC4-5D6E-409C-BE32-E72D297353CC}">
              <c16:uniqueId val="{00000001-70D2-44AF-9FC0-70D6AAD69C70}"/>
            </c:ext>
          </c:extLst>
        </c:ser>
        <c:dLbls>
          <c:showLegendKey val="0"/>
          <c:showVal val="0"/>
          <c:showCatName val="0"/>
          <c:showSerName val="0"/>
          <c:showPercent val="0"/>
          <c:showBubbleSize val="0"/>
        </c:dLbls>
        <c:marker val="1"/>
        <c:smooth val="0"/>
        <c:axId val="241685720"/>
        <c:axId val="241683368"/>
      </c:lineChart>
      <c:catAx>
        <c:axId val="2416872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41687680"/>
        <c:crossesAt val="0"/>
        <c:auto val="0"/>
        <c:lblAlgn val="ctr"/>
        <c:lblOffset val="100"/>
        <c:tickLblSkip val="2"/>
        <c:tickMarkSkip val="1"/>
        <c:noMultiLvlLbl val="0"/>
      </c:catAx>
      <c:valAx>
        <c:axId val="241687680"/>
        <c:scaling>
          <c:orientation val="minMax"/>
        </c:scaling>
        <c:delete val="0"/>
        <c:axPos val="l"/>
        <c:numFmt formatCode="#,##0" sourceLinked="0"/>
        <c:majorTickMark val="out"/>
        <c:minorTickMark val="none"/>
        <c:tickLblPos val="nextTo"/>
        <c:txPr>
          <a:bodyPr rot="0" vert="horz"/>
          <a:lstStyle/>
          <a:p>
            <a:pPr>
              <a:defRPr/>
            </a:pPr>
            <a:endParaRPr lang="en-US"/>
          </a:p>
        </c:txPr>
        <c:crossAx val="241687288"/>
        <c:crosses val="autoZero"/>
        <c:crossBetween val="between"/>
        <c:minorUnit val="1"/>
      </c:valAx>
      <c:catAx>
        <c:axId val="241685720"/>
        <c:scaling>
          <c:orientation val="minMax"/>
        </c:scaling>
        <c:delete val="1"/>
        <c:axPos val="b"/>
        <c:numFmt formatCode="General" sourceLinked="1"/>
        <c:majorTickMark val="out"/>
        <c:minorTickMark val="none"/>
        <c:tickLblPos val="nextTo"/>
        <c:crossAx val="241683368"/>
        <c:crossesAt val="5.5"/>
        <c:auto val="0"/>
        <c:lblAlgn val="ctr"/>
        <c:lblOffset val="100"/>
        <c:noMultiLvlLbl val="0"/>
      </c:catAx>
      <c:valAx>
        <c:axId val="241683368"/>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41685720"/>
        <c:crosses val="max"/>
        <c:crossBetween val="between"/>
        <c:majorUnit val="0.1"/>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237E-2"/>
          <c:y val="4.4584421621513159E-2"/>
          <c:w val="0.83805095442735977"/>
          <c:h val="0.69902666785787149"/>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D679-4200-87BE-69A8157F0B52}"/>
            </c:ext>
          </c:extLst>
        </c:ser>
        <c:dLbls>
          <c:showLegendKey val="0"/>
          <c:showVal val="0"/>
          <c:showCatName val="0"/>
          <c:showSerName val="0"/>
          <c:showPercent val="0"/>
          <c:showBubbleSize val="0"/>
        </c:dLbls>
        <c:marker val="1"/>
        <c:smooth val="0"/>
        <c:axId val="241688072"/>
        <c:axId val="241684152"/>
      </c:lineChart>
      <c:lineChart>
        <c:grouping val="standard"/>
        <c:varyColors val="0"/>
        <c:ser>
          <c:idx val="0"/>
          <c:order val="1"/>
          <c:tx>
            <c:strRef>
              <c:f>Sheet1!$C$1</c:f>
              <c:strCache>
                <c:ptCount val="1"/>
                <c:pt idx="0">
                  <c:v>Gas Prices (right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#,##0.00_);_(* \(#,##0.00\);_(* "-"??_);_(@_)</c:formatCode>
                <c:ptCount val="40"/>
                <c:pt idx="0">
                  <c:v>2.297333333333333</c:v>
                </c:pt>
                <c:pt idx="1">
                  <c:v>2.5270000000000001</c:v>
                </c:pt>
                <c:pt idx="2">
                  <c:v>2.9693333333333332</c:v>
                </c:pt>
                <c:pt idx="3">
                  <c:v>2.6326666666666667</c:v>
                </c:pt>
                <c:pt idx="4">
                  <c:v>2.3076666666666665</c:v>
                </c:pt>
                <c:pt idx="5">
                  <c:v>2.6076666666666668</c:v>
                </c:pt>
                <c:pt idx="6">
                  <c:v>3.1</c:v>
                </c:pt>
                <c:pt idx="7">
                  <c:v>2.845333333333333</c:v>
                </c:pt>
                <c:pt idx="8">
                  <c:v>3.097666666666667</c:v>
                </c:pt>
                <c:pt idx="9">
                  <c:v>3.2926666666666669</c:v>
                </c:pt>
                <c:pt idx="10">
                  <c:v>4.011333333333333</c:v>
                </c:pt>
                <c:pt idx="11">
                  <c:v>3.5670000000000002</c:v>
                </c:pt>
                <c:pt idx="12">
                  <c:v>1.931</c:v>
                </c:pt>
                <c:pt idx="13">
                  <c:v>2.0293333333333332</c:v>
                </c:pt>
                <c:pt idx="14">
                  <c:v>2.5263333333333331</c:v>
                </c:pt>
                <c:pt idx="15">
                  <c:v>2.6280000000000001</c:v>
                </c:pt>
                <c:pt idx="16">
                  <c:v>2.7126666666666668</c:v>
                </c:pt>
                <c:pt idx="17">
                  <c:v>2.8076666666666665</c:v>
                </c:pt>
                <c:pt idx="18">
                  <c:v>2.8190000000000004</c:v>
                </c:pt>
                <c:pt idx="19">
                  <c:v>2.7976666666666667</c:v>
                </c:pt>
                <c:pt idx="20">
                  <c:v>3.0363333333333333</c:v>
                </c:pt>
                <c:pt idx="21">
                  <c:v>3.577</c:v>
                </c:pt>
                <c:pt idx="22">
                  <c:v>3.8000000000000003</c:v>
                </c:pt>
                <c:pt idx="23">
                  <c:v>3.6229999999999998</c:v>
                </c:pt>
                <c:pt idx="24">
                  <c:v>3.403</c:v>
                </c:pt>
                <c:pt idx="25">
                  <c:v>3.8350000000000004</c:v>
                </c:pt>
                <c:pt idx="26">
                  <c:v>3.6283333333333339</c:v>
                </c:pt>
                <c:pt idx="27">
                  <c:v>3.8339999999999996</c:v>
                </c:pt>
                <c:pt idx="28">
                  <c:v>3.4309999999999996</c:v>
                </c:pt>
                <c:pt idx="29">
                  <c:v>3.7176666666666667</c:v>
                </c:pt>
                <c:pt idx="30">
                  <c:v>3.6750000000000003</c:v>
                </c:pt>
                <c:pt idx="31">
                  <c:v>3.5563333333333333</c:v>
                </c:pt>
                <c:pt idx="32">
                  <c:v>3.3569999999999998</c:v>
                </c:pt>
                <c:pt idx="33">
                  <c:v>3.5916666666666668</c:v>
                </c:pt>
                <c:pt idx="34">
                  <c:v>3.734666666666667</c:v>
                </c:pt>
                <c:pt idx="35">
                  <c:v>3.4346666666666663</c:v>
                </c:pt>
                <c:pt idx="36">
                  <c:v>2.6123333333333334</c:v>
                </c:pt>
                <c:pt idx="37">
                  <c:v>2.4673333333333329</c:v>
                </c:pt>
                <c:pt idx="38">
                  <c:v>2.8556666666666666</c:v>
                </c:pt>
                <c:pt idx="39">
                  <c:v>2.5250000000000004</c:v>
                </c:pt>
              </c:numCache>
            </c:numRef>
          </c:val>
          <c:smooth val="0"/>
          <c:extLst xmlns:c16r2="http://schemas.microsoft.com/office/drawing/2015/06/chart">
            <c:ext xmlns:c16="http://schemas.microsoft.com/office/drawing/2014/chart" uri="{C3380CC4-5D6E-409C-BE32-E72D297353CC}">
              <c16:uniqueId val="{00000001-D679-4200-87BE-69A8157F0B52}"/>
            </c:ext>
          </c:extLst>
        </c:ser>
        <c:dLbls>
          <c:showLegendKey val="0"/>
          <c:showVal val="0"/>
          <c:showCatName val="0"/>
          <c:showSerName val="0"/>
          <c:showPercent val="0"/>
          <c:showBubbleSize val="0"/>
        </c:dLbls>
        <c:marker val="1"/>
        <c:smooth val="0"/>
        <c:axId val="241689248"/>
        <c:axId val="241688464"/>
      </c:lineChart>
      <c:catAx>
        <c:axId val="2416880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41684152"/>
        <c:crossesAt val="0"/>
        <c:auto val="0"/>
        <c:lblAlgn val="ctr"/>
        <c:lblOffset val="100"/>
        <c:tickLblSkip val="2"/>
        <c:tickMarkSkip val="1"/>
        <c:noMultiLvlLbl val="0"/>
      </c:catAx>
      <c:valAx>
        <c:axId val="241684152"/>
        <c:scaling>
          <c:orientation val="minMax"/>
        </c:scaling>
        <c:delete val="0"/>
        <c:axPos val="l"/>
        <c:numFmt formatCode="#,##0" sourceLinked="0"/>
        <c:majorTickMark val="out"/>
        <c:minorTickMark val="none"/>
        <c:tickLblPos val="nextTo"/>
        <c:txPr>
          <a:bodyPr rot="0" vert="horz"/>
          <a:lstStyle/>
          <a:p>
            <a:pPr>
              <a:defRPr/>
            </a:pPr>
            <a:endParaRPr lang="en-US"/>
          </a:p>
        </c:txPr>
        <c:crossAx val="241688072"/>
        <c:crosses val="autoZero"/>
        <c:crossBetween val="between"/>
        <c:minorUnit val="1"/>
      </c:valAx>
      <c:catAx>
        <c:axId val="241689248"/>
        <c:scaling>
          <c:orientation val="minMax"/>
        </c:scaling>
        <c:delete val="1"/>
        <c:axPos val="b"/>
        <c:numFmt formatCode="General" sourceLinked="1"/>
        <c:majorTickMark val="out"/>
        <c:minorTickMark val="none"/>
        <c:tickLblPos val="nextTo"/>
        <c:crossAx val="241688464"/>
        <c:crossesAt val="5.5"/>
        <c:auto val="0"/>
        <c:lblAlgn val="ctr"/>
        <c:lblOffset val="100"/>
        <c:noMultiLvlLbl val="0"/>
      </c:catAx>
      <c:valAx>
        <c:axId val="241688464"/>
        <c:scaling>
          <c:orientation val="minMax"/>
          <c:max val="4.5"/>
          <c:min val="1.5"/>
        </c:scaling>
        <c:delete val="0"/>
        <c:axPos val="r"/>
        <c:numFmt formatCode="&quot;$&quot;#,##0.0" sourceLinked="0"/>
        <c:majorTickMark val="out"/>
        <c:minorTickMark val="none"/>
        <c:tickLblPos val="nextTo"/>
        <c:txPr>
          <a:bodyPr rot="0" vert="horz"/>
          <a:lstStyle/>
          <a:p>
            <a:pPr>
              <a:defRPr/>
            </a:pPr>
            <a:endParaRPr lang="en-US"/>
          </a:p>
        </c:txPr>
        <c:crossAx val="241689248"/>
        <c:crosses val="max"/>
        <c:crossBetween val="between"/>
        <c:majorUnit val="0.5"/>
      </c:valAx>
    </c:plotArea>
    <c:legend>
      <c:legendPos val="b"/>
      <c:overlay val="0"/>
      <c:txPr>
        <a:bodyPr/>
        <a:lstStyle/>
        <a:p>
          <a:pPr>
            <a:defRPr>
              <a:latin typeface="Arial "/>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237E-2"/>
          <c:y val="4.4584421621513159E-2"/>
          <c:w val="0.83805095442735977"/>
          <c:h val="0.69902666785787149"/>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4733-410F-8573-9E31085951BE}"/>
            </c:ext>
          </c:extLst>
        </c:ser>
        <c:dLbls>
          <c:showLegendKey val="0"/>
          <c:showVal val="0"/>
          <c:showCatName val="0"/>
          <c:showSerName val="0"/>
          <c:showPercent val="0"/>
          <c:showBubbleSize val="0"/>
        </c:dLbls>
        <c:marker val="1"/>
        <c:smooth val="0"/>
        <c:axId val="241689640"/>
        <c:axId val="241682192"/>
      </c:lineChart>
      <c:lineChart>
        <c:grouping val="standard"/>
        <c:varyColors val="0"/>
        <c:ser>
          <c:idx val="0"/>
          <c:order val="1"/>
          <c:tx>
            <c:strRef>
              <c:f>Sheet1!$C$1</c:f>
              <c:strCache>
                <c:ptCount val="1"/>
                <c:pt idx="0">
                  <c:v># Employed (right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1-4733-410F-8573-9E31085951BE}"/>
            </c:ext>
          </c:extLst>
        </c:ser>
        <c:dLbls>
          <c:showLegendKey val="0"/>
          <c:showVal val="0"/>
          <c:showCatName val="0"/>
          <c:showSerName val="0"/>
          <c:showPercent val="0"/>
          <c:showBubbleSize val="0"/>
        </c:dLbls>
        <c:marker val="1"/>
        <c:smooth val="0"/>
        <c:axId val="241671368"/>
        <c:axId val="241672152"/>
      </c:lineChart>
      <c:catAx>
        <c:axId val="2416896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41682192"/>
        <c:crossesAt val="0"/>
        <c:auto val="0"/>
        <c:lblAlgn val="ctr"/>
        <c:lblOffset val="100"/>
        <c:tickLblSkip val="2"/>
        <c:tickMarkSkip val="1"/>
        <c:noMultiLvlLbl val="0"/>
      </c:catAx>
      <c:valAx>
        <c:axId val="241682192"/>
        <c:scaling>
          <c:orientation val="minMax"/>
        </c:scaling>
        <c:delete val="0"/>
        <c:axPos val="l"/>
        <c:numFmt formatCode="#,##0" sourceLinked="0"/>
        <c:majorTickMark val="out"/>
        <c:minorTickMark val="none"/>
        <c:tickLblPos val="nextTo"/>
        <c:txPr>
          <a:bodyPr rot="0" vert="horz"/>
          <a:lstStyle/>
          <a:p>
            <a:pPr>
              <a:defRPr/>
            </a:pPr>
            <a:endParaRPr lang="en-US"/>
          </a:p>
        </c:txPr>
        <c:crossAx val="241689640"/>
        <c:crosses val="autoZero"/>
        <c:crossBetween val="between"/>
        <c:minorUnit val="1"/>
      </c:valAx>
      <c:catAx>
        <c:axId val="241671368"/>
        <c:scaling>
          <c:orientation val="minMax"/>
        </c:scaling>
        <c:delete val="1"/>
        <c:axPos val="b"/>
        <c:numFmt formatCode="General" sourceLinked="1"/>
        <c:majorTickMark val="out"/>
        <c:minorTickMark val="none"/>
        <c:tickLblPos val="nextTo"/>
        <c:crossAx val="241672152"/>
        <c:crossesAt val="5.5"/>
        <c:auto val="0"/>
        <c:lblAlgn val="ctr"/>
        <c:lblOffset val="100"/>
        <c:noMultiLvlLbl val="0"/>
      </c:catAx>
      <c:valAx>
        <c:axId val="241672152"/>
        <c:scaling>
          <c:orientation val="minMax"/>
          <c:max val="152"/>
          <c:min val="132"/>
        </c:scaling>
        <c:delete val="0"/>
        <c:axPos val="r"/>
        <c:numFmt formatCode="0" sourceLinked="0"/>
        <c:majorTickMark val="out"/>
        <c:minorTickMark val="none"/>
        <c:tickLblPos val="nextTo"/>
        <c:txPr>
          <a:bodyPr rot="0" vert="horz"/>
          <a:lstStyle/>
          <a:p>
            <a:pPr>
              <a:defRPr/>
            </a:pPr>
            <a:endParaRPr lang="en-US"/>
          </a:p>
        </c:txPr>
        <c:crossAx val="241671368"/>
        <c:crosses val="max"/>
        <c:crossBetween val="between"/>
        <c:majorUnit val="2"/>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2.3846666666666665</c:v>
                </c:pt>
                <c:pt idx="1">
                  <c:v>2.89</c:v>
                </c:pt>
                <c:pt idx="2">
                  <c:v>2.8766666666666665</c:v>
                </c:pt>
                <c:pt idx="3">
                  <c:v>2.3089999999999997</c:v>
                </c:pt>
                <c:pt idx="4">
                  <c:v>2.407</c:v>
                </c:pt>
                <c:pt idx="5">
                  <c:v>3.06</c:v>
                </c:pt>
                <c:pt idx="6">
                  <c:v>2.8980000000000001</c:v>
                </c:pt>
                <c:pt idx="7">
                  <c:v>3.0169999999999999</c:v>
                </c:pt>
                <c:pt idx="8">
                  <c:v>3.1553333333333335</c:v>
                </c:pt>
                <c:pt idx="9">
                  <c:v>3.8089999999999997</c:v>
                </c:pt>
                <c:pt idx="10">
                  <c:v>3.9009999999999998</c:v>
                </c:pt>
                <c:pt idx="11">
                  <c:v>2.355</c:v>
                </c:pt>
                <c:pt idx="12">
                  <c:v>1.9420000000000002</c:v>
                </c:pt>
                <c:pt idx="13">
                  <c:v>2.366333333333333</c:v>
                </c:pt>
                <c:pt idx="14">
                  <c:v>2.6203333333333334</c:v>
                </c:pt>
                <c:pt idx="15">
                  <c:v>2.6579999999999999</c:v>
                </c:pt>
                <c:pt idx="16">
                  <c:v>2.7639999999999998</c:v>
                </c:pt>
                <c:pt idx="17">
                  <c:v>2.8583333333333329</c:v>
                </c:pt>
                <c:pt idx="18">
                  <c:v>2.7739999999999996</c:v>
                </c:pt>
                <c:pt idx="19">
                  <c:v>2.9380000000000002</c:v>
                </c:pt>
                <c:pt idx="20">
                  <c:v>3.3423333333333338</c:v>
                </c:pt>
                <c:pt idx="21">
                  <c:v>3.8489999999999998</c:v>
                </c:pt>
                <c:pt idx="22">
                  <c:v>3.6893333333333334</c:v>
                </c:pt>
                <c:pt idx="23">
                  <c:v>3.4250000000000003</c:v>
                </c:pt>
                <c:pt idx="24">
                  <c:v>3.6623333333333332</c:v>
                </c:pt>
                <c:pt idx="25">
                  <c:v>3.7816666666666667</c:v>
                </c:pt>
                <c:pt idx="26">
                  <c:v>3.7293333333333334</c:v>
                </c:pt>
                <c:pt idx="27">
                  <c:v>3.5713333333333335</c:v>
                </c:pt>
                <c:pt idx="28">
                  <c:v>3.6353333333333335</c:v>
                </c:pt>
                <c:pt idx="29">
                  <c:v>3.6673333333333331</c:v>
                </c:pt>
                <c:pt idx="30">
                  <c:v>3.6366666666666667</c:v>
                </c:pt>
                <c:pt idx="31">
                  <c:v>3.3663333333333334</c:v>
                </c:pt>
                <c:pt idx="32">
                  <c:v>3.4773333333333336</c:v>
                </c:pt>
                <c:pt idx="33">
                  <c:v>3.7503333333333333</c:v>
                </c:pt>
                <c:pt idx="34">
                  <c:v>3.5790000000000002</c:v>
                </c:pt>
                <c:pt idx="35">
                  <c:v>2.9613333333333336</c:v>
                </c:pt>
                <c:pt idx="36">
                  <c:v>2.3516666666666666</c:v>
                </c:pt>
                <c:pt idx="37">
                  <c:v>2.7473333333333336</c:v>
                </c:pt>
                <c:pt idx="38">
                  <c:v>2.6893333333333334</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extLst xmlns:c16r2="http://schemas.microsoft.com/office/drawing/2015/06/chart">
            <c:ext xmlns:c16="http://schemas.microsoft.com/office/drawing/2014/chart" uri="{C3380CC4-5D6E-409C-BE32-E72D297353CC}">
              <c16:uniqueId val="{00000000-D831-4228-A5B1-13ECF0F3062D}"/>
            </c:ext>
          </c:extLst>
        </c:ser>
        <c:dLbls>
          <c:showLegendKey val="0"/>
          <c:showVal val="0"/>
          <c:showCatName val="0"/>
          <c:showSerName val="0"/>
          <c:showPercent val="0"/>
          <c:showBubbleSize val="0"/>
        </c:dLbls>
        <c:axId val="241670192"/>
        <c:axId val="241673328"/>
      </c:scatterChart>
      <c:valAx>
        <c:axId val="241670192"/>
        <c:scaling>
          <c:orientation val="minMax"/>
          <c:max val="4"/>
          <c:min val="1.7500000000000002"/>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73328"/>
        <c:crosses val="autoZero"/>
        <c:crossBetween val="midCat"/>
      </c:valAx>
      <c:valAx>
        <c:axId val="241673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670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7/12/2016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3564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11F4AD5-9FFE-4A94-8F2F-CAE093D57664}" type="slidenum">
              <a:rPr lang="en-US" altLang="en-US" sz="1000" smtClean="0">
                <a:solidFill>
                  <a:srgbClr val="000000"/>
                </a:solidFill>
              </a:rPr>
              <a:pPr>
                <a:lnSpc>
                  <a:spcPct val="100000"/>
                </a:lnSpc>
                <a:spcBef>
                  <a:spcPct val="0"/>
                </a:spcBef>
                <a:buClrTx/>
                <a:buSzTx/>
                <a:buFontTx/>
                <a:buNone/>
              </a:pPr>
              <a:t>10</a:t>
            </a:fld>
            <a:endParaRPr lang="en-US" altLang="en-US" sz="100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447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392D89-1E58-4A3C-B9B8-DC8FEB1F7C70}" type="slidenum">
              <a:rPr lang="en-US" altLang="en-US" sz="1000"/>
              <a:pPr algn="ctr" eaLnBrk="1" hangingPunct="1">
                <a:lnSpc>
                  <a:spcPct val="100000"/>
                </a:lnSpc>
                <a:spcBef>
                  <a:spcPct val="0"/>
                </a:spcBef>
                <a:buClrTx/>
                <a:buSzTx/>
                <a:buFontTx/>
                <a:buNone/>
              </a:pPr>
              <a:t>11</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7555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392D89-1E58-4A3C-B9B8-DC8FEB1F7C70}" type="slidenum">
              <a:rPr lang="en-US" altLang="en-US" sz="1000"/>
              <a:pPr algn="ctr" eaLnBrk="1" hangingPunct="1">
                <a:lnSpc>
                  <a:spcPct val="100000"/>
                </a:lnSpc>
                <a:spcBef>
                  <a:spcPct val="0"/>
                </a:spcBef>
                <a:buClrTx/>
                <a:buSzTx/>
                <a:buFontTx/>
                <a:buNone/>
              </a:pPr>
              <a:t>12</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9729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392D89-1E58-4A3C-B9B8-DC8FEB1F7C70}" type="slidenum">
              <a:rPr lang="en-US" altLang="en-US" sz="1000"/>
              <a:pPr algn="ctr" eaLnBrk="1" hangingPunct="1">
                <a:lnSpc>
                  <a:spcPct val="100000"/>
                </a:lnSpc>
                <a:spcBef>
                  <a:spcPct val="0"/>
                </a:spcBef>
                <a:buClrTx/>
                <a:buSzTx/>
                <a:buFontTx/>
                <a:buNone/>
              </a:pPr>
              <a:t>13</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2183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1307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392D89-1E58-4A3C-B9B8-DC8FEB1F7C70}" type="slidenum">
              <a:rPr lang="en-US" altLang="en-US" sz="1000"/>
              <a:pPr algn="ctr" eaLnBrk="1" hangingPunct="1">
                <a:lnSpc>
                  <a:spcPct val="100000"/>
                </a:lnSpc>
                <a:spcBef>
                  <a:spcPct val="0"/>
                </a:spcBef>
                <a:buClrTx/>
                <a:buSzTx/>
                <a:buFontTx/>
                <a:buNone/>
              </a:pPr>
              <a:t>15</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975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1D2FAD5-9A79-4A62-9128-593D6D447E3B}" type="slidenum">
              <a:rPr lang="en-US" altLang="en-US" sz="1000"/>
              <a:pPr algn="ctr" eaLnBrk="1" hangingPunct="1">
                <a:lnSpc>
                  <a:spcPct val="100000"/>
                </a:lnSpc>
                <a:spcBef>
                  <a:spcPct val="0"/>
                </a:spcBef>
                <a:buClrTx/>
                <a:buSzTx/>
                <a:buFontTx/>
                <a:buNone/>
              </a:pPr>
              <a:t>16</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8114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789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5392D89-1E58-4A3C-B9B8-DC8FEB1F7C70}" type="slidenum">
              <a:rPr lang="en-US" altLang="en-US" sz="1000"/>
              <a:pPr algn="ctr" eaLnBrk="1" hangingPunct="1">
                <a:lnSpc>
                  <a:spcPct val="100000"/>
                </a:lnSpc>
                <a:spcBef>
                  <a:spcPct val="0"/>
                </a:spcBef>
                <a:buClrTx/>
                <a:buSzTx/>
                <a:buFontTx/>
                <a:buNone/>
              </a:pPr>
              <a:t>18</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5354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5696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20</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5533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21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9181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22</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40367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126887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25</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88601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06722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27</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6156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28</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4317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29</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4999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30</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94545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p:txBody>
          <a:bodyPr/>
          <a:lstStyle/>
          <a:p>
            <a:fld id="{84A05840-4E1C-4B98-B737-88B0F9D480A2}" type="slidenum">
              <a:rPr lang="en-US" smtClean="0"/>
              <a:pPr/>
              <a:t>31</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73097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32</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57541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33</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4186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34</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85148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a:p>
        </p:txBody>
      </p:sp>
    </p:spTree>
    <p:extLst>
      <p:ext uri="{BB962C8B-B14F-4D97-AF65-F5344CB8AC3E}">
        <p14:creationId xmlns:p14="http://schemas.microsoft.com/office/powerpoint/2010/main" val="1656651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a:p>
        </p:txBody>
      </p:sp>
    </p:spTree>
    <p:extLst>
      <p:ext uri="{BB962C8B-B14F-4D97-AF65-F5344CB8AC3E}">
        <p14:creationId xmlns:p14="http://schemas.microsoft.com/office/powerpoint/2010/main" val="2683797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37</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22895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38</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17351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8699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7005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40</a:t>
            </a:fld>
            <a:endParaRPr lang="en-US" noProof="0" dirty="0"/>
          </a:p>
        </p:txBody>
      </p:sp>
    </p:spTree>
    <p:extLst>
      <p:ext uri="{BB962C8B-B14F-4D97-AF65-F5344CB8AC3E}">
        <p14:creationId xmlns:p14="http://schemas.microsoft.com/office/powerpoint/2010/main" val="3225483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41</a:t>
            </a:fld>
            <a:endParaRPr lang="en-US" noProof="0" dirty="0"/>
          </a:p>
        </p:txBody>
      </p:sp>
    </p:spTree>
    <p:extLst>
      <p:ext uri="{BB962C8B-B14F-4D97-AF65-F5344CB8AC3E}">
        <p14:creationId xmlns:p14="http://schemas.microsoft.com/office/powerpoint/2010/main" val="3426639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550050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43</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29120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44</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74642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45</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8263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46</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012690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683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5864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49</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097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173F06DD-D0DB-4364-99D9-5E9319139597}" type="slidenum">
              <a:rPr lang="en-US" altLang="en-US" sz="1000" smtClean="0"/>
              <a:pPr>
                <a:lnSpc>
                  <a:spcPct val="100000"/>
                </a:lnSpc>
                <a:spcBef>
                  <a:spcPct val="0"/>
                </a:spcBef>
                <a:buClrTx/>
                <a:buSzTx/>
                <a:buFontTx/>
                <a:buNone/>
              </a:pPr>
              <a:t>5</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98929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5082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11003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637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53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61625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803166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6234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56</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58</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95910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59</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1841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6</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963828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80596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61</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755087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63</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7271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65</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979897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66</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35190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69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55637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70</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2426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7</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23683832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71</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785118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42">
              <a:defRPr/>
            </a:pPr>
            <a:fld id="{962B9D9B-83C3-4971-BCB2-172301EE09E3}" type="slidenum">
              <a:rPr lang="en-US" smtClean="0">
                <a:solidFill>
                  <a:srgbClr val="000000"/>
                </a:solidFill>
              </a:rPr>
              <a:pPr defTabSz="930142">
                <a:defRPr/>
              </a:pPr>
              <a:t>72</a:t>
            </a:fld>
            <a:endParaRPr lang="en-US" dirty="0">
              <a:solidFill>
                <a:srgbClr val="000000"/>
              </a:solidFill>
            </a:endParaRPr>
          </a:p>
        </p:txBody>
      </p:sp>
      <p:sp>
        <p:nvSpPr>
          <p:cNvPr id="22531" name="Rectangle 2"/>
          <p:cNvSpPr>
            <a:spLocks noGrp="1" noRot="1" noChangeAspect="1" noChangeArrowheads="1" noTextEdit="1"/>
          </p:cNvSpPr>
          <p:nvPr>
            <p:ph type="sldImg"/>
          </p:nvPr>
        </p:nvSpPr>
        <p:spPr>
          <a:xfrm>
            <a:off x="1371600" y="320675"/>
            <a:ext cx="4114800" cy="30861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342281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75</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353930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76</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257327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77</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79849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566047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79</a:t>
            </a:fld>
            <a:endParaRPr lang="en-US" altLang="en-US" sz="1200">
              <a:solidFill>
                <a:srgbClr val="000000"/>
              </a:solidFill>
            </a:endParaRPr>
          </a:p>
        </p:txBody>
      </p:sp>
    </p:spTree>
    <p:extLst>
      <p:ext uri="{BB962C8B-B14F-4D97-AF65-F5344CB8AC3E}">
        <p14:creationId xmlns:p14="http://schemas.microsoft.com/office/powerpoint/2010/main" val="31310002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80</a:t>
            </a:fld>
            <a:endParaRPr lang="en-US" altLang="en-US" sz="1200">
              <a:solidFill>
                <a:srgbClr val="000000"/>
              </a:solidFill>
            </a:endParaRPr>
          </a:p>
        </p:txBody>
      </p:sp>
    </p:spTree>
    <p:extLst>
      <p:ext uri="{BB962C8B-B14F-4D97-AF65-F5344CB8AC3E}">
        <p14:creationId xmlns:p14="http://schemas.microsoft.com/office/powerpoint/2010/main" val="1137194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81</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82</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1D2FAD5-9A79-4A62-9128-593D6D447E3B}" type="slidenum">
              <a:rPr lang="en-US" altLang="en-US" sz="1000"/>
              <a:pPr algn="ctr" eaLnBrk="1" hangingPunct="1">
                <a:lnSpc>
                  <a:spcPct val="100000"/>
                </a:lnSpc>
                <a:spcBef>
                  <a:spcPct val="0"/>
                </a:spcBef>
                <a:buClrTx/>
                <a:buSzTx/>
                <a:buFontTx/>
                <a:buNone/>
              </a:pPr>
              <a:t>8</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8966792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84</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9881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146548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610847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88</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27472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89</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186022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90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91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906946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93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017782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94</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95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96</a:t>
            </a:fld>
            <a:endParaRPr lang="en-US" altLang="en-US" sz="1200">
              <a:solidFill>
                <a:srgbClr val="000000"/>
              </a:solidFill>
            </a:endParaRPr>
          </a:p>
        </p:txBody>
      </p:sp>
    </p:spTree>
    <p:extLst>
      <p:ext uri="{BB962C8B-B14F-4D97-AF65-F5344CB8AC3E}">
        <p14:creationId xmlns:p14="http://schemas.microsoft.com/office/powerpoint/2010/main" val="1945334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97</a:t>
            </a:fld>
            <a:endParaRPr lang="en-US" altLang="en-US" sz="1200">
              <a:solidFill>
                <a:srgbClr val="000000"/>
              </a:solidFill>
            </a:endParaRPr>
          </a:p>
        </p:txBody>
      </p:sp>
    </p:spTree>
    <p:extLst>
      <p:ext uri="{BB962C8B-B14F-4D97-AF65-F5344CB8AC3E}">
        <p14:creationId xmlns:p14="http://schemas.microsoft.com/office/powerpoint/2010/main" val="41326184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98</a:t>
            </a:fld>
            <a:endParaRPr lang="en-US" altLang="en-US" sz="1200">
              <a:solidFill>
                <a:srgbClr val="000000"/>
              </a:solidFill>
            </a:endParaRPr>
          </a:p>
        </p:txBody>
      </p:sp>
    </p:spTree>
    <p:extLst>
      <p:ext uri="{BB962C8B-B14F-4D97-AF65-F5344CB8AC3E}">
        <p14:creationId xmlns:p14="http://schemas.microsoft.com/office/powerpoint/2010/main" val="41980396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99</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934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6" r:id="rId14"/>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4.e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5.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6.e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7.e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8.e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9.emf"/><Relationship Id="rId4" Type="http://schemas.openxmlformats.org/officeDocument/2006/relationships/oleObject" Target="../embeddings/oleObject3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40.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1.emf"/><Relationship Id="rId4"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hyperlink" Target="https://ycharts.com/indicators/us_retail_sales_of_light_trucks_saar"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3.e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5.emf"/><Relationship Id="rId4" Type="http://schemas.openxmlformats.org/officeDocument/2006/relationships/oleObject" Target="../embeddings/oleObject3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6.emf"/><Relationship Id="rId4" Type="http://schemas.openxmlformats.org/officeDocument/2006/relationships/oleObject" Target="../embeddings/oleObject37.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7.emf"/><Relationship Id="rId4" Type="http://schemas.openxmlformats.org/officeDocument/2006/relationships/oleObject" Target="../embeddings/oleObject3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8.emf"/><Relationship Id="rId4" Type="http://schemas.openxmlformats.org/officeDocument/2006/relationships/oleObject" Target="../embeddings/oleObject39.bin"/></Relationships>
</file>

<file path=ppt/slides/_rels/slide6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chart" Target="../charts/chart14.xml"/></Relationships>
</file>

<file path=ppt/slides/_rels/slide7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1.emf"/><Relationship Id="rId4" Type="http://schemas.openxmlformats.org/officeDocument/2006/relationships/image" Target="../media/image60.emf"/></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72.png"/><Relationship Id="rId4" Type="http://schemas.openxmlformats.org/officeDocument/2006/relationships/image" Target="../media/image71.jpeg"/></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hyperlink" Target="https://www.cbinsights.com/blog/insurance-tech-overview-q1-2016/" TargetMode="External"/><Relationship Id="rId5" Type="http://schemas.openxmlformats.org/officeDocument/2006/relationships/image" Target="../media/image75.emf"/><Relationship Id="rId4" Type="http://schemas.openxmlformats.org/officeDocument/2006/relationships/oleObject" Target="../embeddings/oleObject4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6.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7161" y="2285343"/>
            <a:ext cx="9418320" cy="2302938"/>
          </a:xfrm>
          <a:ln/>
        </p:spPr>
        <p:txBody>
          <a:bodyPr/>
          <a:lstStyle/>
          <a:p>
            <a:r>
              <a:rPr lang="en-US" sz="4200" dirty="0"/>
              <a:t>Private Passenger and    Commercial Auto Overview:</a:t>
            </a:r>
            <a:br>
              <a:rPr lang="en-US" sz="4200" dirty="0"/>
            </a:br>
            <a:r>
              <a:rPr lang="en-US" sz="4200" i="1" dirty="0"/>
              <a:t>Frequency &amp; Severity on the Rise</a:t>
            </a:r>
            <a:r>
              <a:rPr lang="en-US" sz="4200" dirty="0"/>
              <a:t/>
            </a:r>
            <a:br>
              <a:rPr lang="en-US" sz="4200" dirty="0"/>
            </a:b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0" y="4404829"/>
            <a:ext cx="8952271" cy="1252651"/>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Insurance Information Institute</a:t>
            </a:r>
          </a:p>
          <a:p>
            <a:pPr>
              <a:lnSpc>
                <a:spcPct val="80000"/>
              </a:lnSpc>
            </a:pPr>
            <a:r>
              <a:rPr lang="en-US" kern="0" dirty="0"/>
              <a:t>July 12, 2016</a:t>
            </a:r>
          </a:p>
          <a:p>
            <a:pPr>
              <a:lnSpc>
                <a:spcPct val="80000"/>
              </a:lnSpc>
            </a:pPr>
            <a:r>
              <a:rPr lang="en-US" kern="0" dirty="0"/>
              <a:t>Download </a:t>
            </a:r>
            <a:r>
              <a:rPr lang="en-US" kern="0"/>
              <a:t>at </a:t>
            </a:r>
            <a:r>
              <a:rPr lang="en-US" kern="0">
                <a:hlinkClick r:id="rId3"/>
              </a:rPr>
              <a:t>www.iii.org/presentations</a:t>
            </a:r>
            <a:r>
              <a:rPr lang="en-US" kern="0"/>
              <a:t> </a:t>
            </a:r>
            <a:endParaRPr lang="en-US" kern="0" dirty="0"/>
          </a:p>
        </p:txBody>
      </p:sp>
    </p:spTree>
    <p:extLst>
      <p:ext uri="{BB962C8B-B14F-4D97-AF65-F5344CB8AC3E}">
        <p14:creationId xmlns:p14="http://schemas.microsoft.com/office/powerpoint/2010/main" val="28099440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0F74F1D-5C2B-4FD6-894A-5EAF6764673A}" type="slidenum">
              <a:rPr lang="en-US" altLang="en-US" sz="900" smtClean="0">
                <a:solidFill>
                  <a:srgbClr val="000000"/>
                </a:solidFill>
              </a:rPr>
              <a:pPr>
                <a:lnSpc>
                  <a:spcPct val="85000"/>
                </a:lnSpc>
                <a:spcBef>
                  <a:spcPct val="20000"/>
                </a:spcBef>
                <a:buClrTx/>
                <a:buFontTx/>
                <a:buNone/>
              </a:pPr>
              <a:t>10</a:t>
            </a:fld>
            <a:endParaRPr lang="en-US" altLang="en-US" sz="900">
              <a:solidFill>
                <a:srgbClr val="000000"/>
              </a:solidFill>
            </a:endParaRPr>
          </a:p>
        </p:txBody>
      </p:sp>
      <p:sp>
        <p:nvSpPr>
          <p:cNvPr id="27651" name="Rectangle 191"/>
          <p:cNvSpPr>
            <a:spLocks noGrp="1" noChangeArrowheads="1"/>
          </p:cNvSpPr>
          <p:nvPr>
            <p:ph type="title"/>
          </p:nvPr>
        </p:nvSpPr>
        <p:spPr/>
        <p:txBody>
          <a:bodyPr/>
          <a:lstStyle/>
          <a:p>
            <a:r>
              <a:rPr lang="en-US" altLang="en-US" sz="2400" dirty="0">
                <a:latin typeface="Arial" panose="020B0604020202020204" pitchFamily="34" charset="0"/>
              </a:rPr>
              <a:t>Top Ten Most Expensive And Least Expensive States For Pvt. Pass. Auto Insurance, 2013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extLst>
                    <a:ext uri="{9D8B030D-6E8A-4147-A177-3AD203B41FA5}">
                      <a16:colId xmlns:a16="http://schemas.microsoft.com/office/drawing/2014/main" xmlns="" val="20000"/>
                    </a:ext>
                  </a:extLst>
                </a:gridCol>
                <a:gridCol w="1691812">
                  <a:extLst>
                    <a:ext uri="{9D8B030D-6E8A-4147-A177-3AD203B41FA5}">
                      <a16:colId xmlns:a16="http://schemas.microsoft.com/office/drawing/2014/main" xmlns="" val="20001"/>
                    </a:ext>
                  </a:extLst>
                </a:gridCol>
                <a:gridCol w="1324027">
                  <a:extLst>
                    <a:ext uri="{9D8B030D-6E8A-4147-A177-3AD203B41FA5}">
                      <a16:colId xmlns:a16="http://schemas.microsoft.com/office/drawing/2014/main" xmlns="" val="20002"/>
                    </a:ext>
                  </a:extLst>
                </a:gridCol>
                <a:gridCol w="956242">
                  <a:extLst>
                    <a:ext uri="{9D8B030D-6E8A-4147-A177-3AD203B41FA5}">
                      <a16:colId xmlns:a16="http://schemas.microsoft.com/office/drawing/2014/main" xmlns="" val="20003"/>
                    </a:ext>
                  </a:extLst>
                </a:gridCol>
                <a:gridCol w="1618255">
                  <a:extLst>
                    <a:ext uri="{9D8B030D-6E8A-4147-A177-3AD203B41FA5}">
                      <a16:colId xmlns:a16="http://schemas.microsoft.com/office/drawing/2014/main" xmlns="" val="20004"/>
                    </a:ext>
                  </a:extLst>
                </a:gridCol>
                <a:gridCol w="1290624">
                  <a:extLst>
                    <a:ext uri="{9D8B030D-6E8A-4147-A177-3AD203B41FA5}">
                      <a16:colId xmlns:a16="http://schemas.microsoft.com/office/drawing/2014/main" xmlns="" val="20005"/>
                    </a:ext>
                  </a:extLst>
                </a:gridCol>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p>
                    <a:p>
                      <a:pPr marL="0" marR="0" algn="ctr">
                        <a:spcBef>
                          <a:spcPts val="0"/>
                        </a:spcBef>
                        <a:spcAft>
                          <a:spcPts val="0"/>
                        </a:spcAft>
                      </a:pPr>
                      <a:r>
                        <a:rPr lang="en-US" sz="1400" b="1" dirty="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extLst>
                  <a:ext uri="{0D108BD9-81ED-4DB2-BD59-A6C34878D82A}">
                    <a16:rowId xmlns:a16="http://schemas.microsoft.com/office/drawing/2014/main" xmlns="" val="10000"/>
                  </a:ext>
                </a:extLst>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chemeClr val="tx1"/>
                          </a:solidFill>
                          <a:effectLst/>
                          <a:latin typeface="Arial" panose="020B0604020202020204" pitchFamily="34" charset="0"/>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dirty="0">
                <a:solidFill>
                  <a:srgbClr val="FFFFFF"/>
                </a:solidFill>
              </a:rPr>
              <a:t>The US average expenditure for auto insurance in 2013 was  $841.23.</a:t>
            </a:r>
            <a:endParaRPr lang="pt-BR" altLang="en-US" sz="1800" b="1" i="1" dirty="0">
              <a:solidFill>
                <a:srgbClr val="FFFFFF"/>
              </a:solidFill>
            </a:endParaRPr>
          </a:p>
        </p:txBody>
      </p:sp>
    </p:spTree>
    <p:extLst>
      <p:ext uri="{BB962C8B-B14F-4D97-AF65-F5344CB8AC3E}">
        <p14:creationId xmlns:p14="http://schemas.microsoft.com/office/powerpoint/2010/main" val="370586355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B88710-05F3-40DD-9E38-A2B8E5DA2B2C}" type="slidenum">
              <a:rPr lang="en-US" altLang="en-US" sz="900"/>
              <a:pPr algn="r">
                <a:lnSpc>
                  <a:spcPct val="85000"/>
                </a:lnSpc>
                <a:spcBef>
                  <a:spcPct val="20000"/>
                </a:spcBef>
                <a:buClrTx/>
                <a:buFontTx/>
                <a:buNone/>
              </a:pPr>
              <a:t>11</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dirty="0">
                <a:latin typeface="Arial" panose="020B0604020202020204" pitchFamily="34" charset="0"/>
              </a:rPr>
              <a:t>PP Auto DPW Growth: </a:t>
            </a:r>
            <a:br>
              <a:rPr lang="en-US" altLang="en-US" dirty="0">
                <a:latin typeface="Arial" panose="020B0604020202020204" pitchFamily="34" charset="0"/>
              </a:rPr>
            </a:br>
            <a:r>
              <a:rPr lang="en-US" altLang="en-US" dirty="0">
                <a:latin typeface="Arial" panose="020B0604020202020204" pitchFamily="34" charset="0"/>
              </a:rPr>
              <a:t>Selected States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4140"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058862" y="1360488"/>
            <a:ext cx="4884737" cy="12423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
            </a:r>
            <a:br>
              <a:rPr lang="en-US" b="1" u="sng" dirty="0">
                <a:solidFill>
                  <a:schemeClr val="bg1"/>
                </a:solidFill>
                <a:latin typeface="Arial" charset="0"/>
                <a:cs typeface="Arial" charset="0"/>
              </a:rPr>
            </a:br>
            <a:r>
              <a:rPr lang="en-US" b="1" u="sng" dirty="0">
                <a:solidFill>
                  <a:schemeClr val="bg1"/>
                </a:solidFill>
                <a:latin typeface="Arial" charset="0"/>
                <a:cs typeface="Arial" charset="0"/>
              </a:rPr>
              <a:t>Average 2006-2015</a:t>
            </a:r>
          </a:p>
          <a:p>
            <a:pPr algn="ctr">
              <a:lnSpc>
                <a:spcPct val="85000"/>
              </a:lnSpc>
              <a:spcBef>
                <a:spcPct val="50000"/>
              </a:spcBef>
              <a:buClr>
                <a:schemeClr val="bg1"/>
              </a:buClr>
              <a:defRPr/>
            </a:pPr>
            <a:r>
              <a:rPr lang="en-US" b="1" dirty="0">
                <a:solidFill>
                  <a:schemeClr val="bg1"/>
                </a:solidFill>
                <a:latin typeface="Arial" charset="0"/>
                <a:cs typeface="Arial" charset="0"/>
              </a:rPr>
              <a:t>US: 2.1% TX: 4.3% CO: 2.8% GA: 3.1%  </a:t>
            </a:r>
            <a:br>
              <a:rPr lang="en-US" b="1" dirty="0">
                <a:solidFill>
                  <a:schemeClr val="bg1"/>
                </a:solidFill>
                <a:latin typeface="Arial" charset="0"/>
                <a:cs typeface="Arial" charset="0"/>
              </a:rPr>
            </a:br>
            <a:r>
              <a:rPr lang="en-US" b="1" dirty="0">
                <a:solidFill>
                  <a:schemeClr val="bg1"/>
                </a:solidFill>
                <a:latin typeface="Arial" charset="0"/>
                <a:cs typeface="Arial" charset="0"/>
              </a:rPr>
              <a:t>IL: 1.5% MI: 2.7% OH: 1.2% PA: 1.0%</a:t>
            </a:r>
          </a:p>
          <a:p>
            <a:pPr algn="ctr">
              <a:lnSpc>
                <a:spcPct val="85000"/>
              </a:lnSpc>
              <a:spcBef>
                <a:spcPct val="50000"/>
              </a:spcBef>
              <a:buClr>
                <a:schemeClr val="bg1"/>
              </a:buClr>
              <a:buFont typeface="Wingdings" pitchFamily="2" charset="2"/>
              <a:buNone/>
              <a:defRPr/>
            </a:pP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276585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700"/>
                                  </p:stCondLst>
                                  <p:childTnLst>
                                    <p:set>
                                      <p:cBhvr>
                                        <p:cTn id="41" dur="1" fill="hold">
                                          <p:stCondLst>
                                            <p:cond delay="0"/>
                                          </p:stCondLst>
                                        </p:cTn>
                                        <p:tgtEl>
                                          <p:spTgt spid="2026500"/>
                                        </p:tgtEl>
                                        <p:attrNameLst>
                                          <p:attrName>style.visibility</p:attrName>
                                        </p:attrNameLst>
                                      </p:cBhvr>
                                      <p:to>
                                        <p:strVal val="visible"/>
                                      </p:to>
                                    </p:set>
                                    <p:animEffect transition="in" filter="wipe(left)">
                                      <p:cBhvr>
                                        <p:cTn id="42" dur="1000"/>
                                        <p:tgtEl>
                                          <p:spTgt spid="2026500"/>
                                        </p:tgtEl>
                                      </p:cBhvr>
                                    </p:animEffect>
                                  </p:childTnLst>
                                </p:cTn>
                              </p:par>
                            </p:childTnLst>
                          </p:cTn>
                        </p:par>
                        <p:par>
                          <p:cTn id="43" fill="hold" nodeType="afterGroup">
                            <p:stCondLst>
                              <p:cond delay="1700"/>
                            </p:stCondLst>
                            <p:childTnLst>
                              <p:par>
                                <p:cTn id="44" presetID="10" presetClass="entr" presetSubtype="0" fill="hold" grpId="0" nodeType="afterEffect">
                                  <p:stCondLst>
                                    <p:cond delay="7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B88710-05F3-40DD-9E38-A2B8E5DA2B2C}" type="slidenum">
              <a:rPr lang="en-US" altLang="en-US" sz="900"/>
              <a:pPr algn="r">
                <a:lnSpc>
                  <a:spcPct val="85000"/>
                </a:lnSpc>
                <a:spcBef>
                  <a:spcPct val="20000"/>
                </a:spcBef>
                <a:buClrTx/>
                <a:buFontTx/>
                <a:buNone/>
              </a:pPr>
              <a:t>12</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dirty="0">
                <a:latin typeface="Arial" panose="020B0604020202020204" pitchFamily="34" charset="0"/>
              </a:rPr>
              <a:t>PP Auto Direct Incurred Loss Ratios </a:t>
            </a:r>
            <a:br>
              <a:rPr lang="en-US" altLang="en-US" dirty="0">
                <a:latin typeface="Arial" panose="020B0604020202020204" pitchFamily="34" charset="0"/>
              </a:rPr>
            </a:br>
            <a:r>
              <a:rPr lang="en-US" altLang="en-US" dirty="0">
                <a:latin typeface="Arial" panose="020B0604020202020204" pitchFamily="34" charset="0"/>
              </a:rPr>
              <a:t>Selected States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5164"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1803133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700"/>
                                  </p:stCondLst>
                                  <p:childTnLst>
                                    <p:set>
                                      <p:cBhvr>
                                        <p:cTn id="41" dur="1" fill="hold">
                                          <p:stCondLst>
                                            <p:cond delay="0"/>
                                          </p:stCondLst>
                                        </p:cTn>
                                        <p:tgtEl>
                                          <p:spTgt spid="2026500"/>
                                        </p:tgtEl>
                                        <p:attrNameLst>
                                          <p:attrName>style.visibility</p:attrName>
                                        </p:attrNameLst>
                                      </p:cBhvr>
                                      <p:to>
                                        <p:strVal val="visible"/>
                                      </p:to>
                                    </p:set>
                                    <p:animEffect transition="in" filter="wipe(left)">
                                      <p:cBhvr>
                                        <p:cTn id="42"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B88710-05F3-40DD-9E38-A2B8E5DA2B2C}" type="slidenum">
              <a:rPr lang="en-US" altLang="en-US" sz="900"/>
              <a:pPr algn="r">
                <a:lnSpc>
                  <a:spcPct val="85000"/>
                </a:lnSpc>
                <a:spcBef>
                  <a:spcPct val="20000"/>
                </a:spcBef>
                <a:buClrTx/>
                <a:buFontTx/>
                <a:buNone/>
              </a:pPr>
              <a:t>13</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dirty="0">
                <a:latin typeface="Arial" panose="020B0604020202020204" pitchFamily="34" charset="0"/>
              </a:rPr>
              <a:t>PP Auto Direct Incurred Loss Ratios </a:t>
            </a:r>
            <a:br>
              <a:rPr lang="en-US" altLang="en-US" dirty="0">
                <a:latin typeface="Arial" panose="020B0604020202020204" pitchFamily="34" charset="0"/>
              </a:rPr>
            </a:br>
            <a:r>
              <a:rPr lang="en-US" altLang="en-US" dirty="0">
                <a:latin typeface="Arial" panose="020B0604020202020204" pitchFamily="34" charset="0"/>
              </a:rPr>
              <a:t>Selected States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ext uri="{D42A27DB-BD31-4B8C-83A1-F6EECF244321}">
                <p14:modId xmlns:p14="http://schemas.microsoft.com/office/powerpoint/2010/main" val="3536672049"/>
              </p:ext>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6188" name="Chart" r:id="rId4" imgW="8600977" imgH="4610239" progId="MSGraph.Chart.8">
                  <p:embed followColorScheme="full"/>
                </p:oleObj>
              </mc:Choice>
              <mc:Fallback>
                <p:oleObj name="Chart" r:id="rId4" imgW="8600977"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1206088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Facts About Commercial Auto Insurance</a:t>
            </a:r>
          </a:p>
        </p:txBody>
      </p:sp>
      <p:sp>
        <p:nvSpPr>
          <p:cNvPr id="1922051" name="Rectangle 3"/>
          <p:cNvSpPr>
            <a:spLocks noGrp="1" noChangeArrowheads="1"/>
          </p:cNvSpPr>
          <p:nvPr>
            <p:ph type="body" idx="4294967295"/>
          </p:nvPr>
        </p:nvSpPr>
        <p:spPr>
          <a:xfrm>
            <a:off x="160800" y="1103313"/>
            <a:ext cx="8887949" cy="4652963"/>
          </a:xfrm>
        </p:spPr>
        <p:txBody>
          <a:bodyPr/>
          <a:lstStyle/>
          <a:p>
            <a:pPr>
              <a:lnSpc>
                <a:spcPts val="2400"/>
              </a:lnSpc>
              <a:spcBef>
                <a:spcPct val="50000"/>
              </a:spcBef>
            </a:pPr>
            <a:r>
              <a:rPr lang="en-US" sz="2100" b="1" dirty="0">
                <a:solidFill>
                  <a:srgbClr val="C00000"/>
                </a:solidFill>
              </a:rPr>
              <a:t>Incurred Loss Ratio:</a:t>
            </a:r>
            <a:r>
              <a:rPr lang="en-US" sz="2100" b="1" dirty="0"/>
              <a:t> 65.9% in 2015, highest since the 66.3% reached in 2002 and up from 64.1% in 2014</a:t>
            </a:r>
          </a:p>
          <a:p>
            <a:pPr lvl="1">
              <a:lnSpc>
                <a:spcPts val="2400"/>
              </a:lnSpc>
            </a:pPr>
            <a:r>
              <a:rPr lang="en-US" sz="1900" b="1" dirty="0"/>
              <a:t>Reserve deficiencies/strengthening could further pressure loss ratios</a:t>
            </a:r>
          </a:p>
          <a:p>
            <a:pPr>
              <a:lnSpc>
                <a:spcPts val="2400"/>
              </a:lnSpc>
              <a:spcBef>
                <a:spcPct val="50000"/>
              </a:spcBef>
            </a:pPr>
            <a:r>
              <a:rPr lang="en-US" sz="2100" b="1" dirty="0">
                <a:solidFill>
                  <a:srgbClr val="C00000"/>
                </a:solidFill>
              </a:rPr>
              <a:t>Direct Written Premium Growth:</a:t>
            </a:r>
            <a:r>
              <a:rPr lang="en-US" sz="2100" b="1" dirty="0"/>
              <a:t> +7.35% in 2015 to a record $31.08B, a modest deceleration from +8.66% in 2014</a:t>
            </a:r>
          </a:p>
          <a:p>
            <a:pPr lvl="1">
              <a:lnSpc>
                <a:spcPts val="2400"/>
              </a:lnSpc>
            </a:pPr>
            <a:r>
              <a:rPr lang="en-US" sz="1900" b="1" dirty="0"/>
              <a:t>2015 was the 5</a:t>
            </a:r>
            <a:r>
              <a:rPr lang="en-US" sz="1900" b="1" baseline="30000" dirty="0"/>
              <a:t>th</a:t>
            </a:r>
            <a:r>
              <a:rPr lang="en-US" sz="1900" b="1" dirty="0"/>
              <a:t> consecutive year of growth and the 4</a:t>
            </a:r>
            <a:r>
              <a:rPr lang="en-US" sz="1900" b="1" baseline="30000" dirty="0"/>
              <a:t>th</a:t>
            </a:r>
            <a:r>
              <a:rPr lang="en-US" sz="1900" b="1" dirty="0"/>
              <a:t> consecutive year of strong growth</a:t>
            </a:r>
          </a:p>
          <a:p>
            <a:pPr lvl="1">
              <a:lnSpc>
                <a:spcPts val="2400"/>
              </a:lnSpc>
            </a:pPr>
            <a:r>
              <a:rPr lang="en-US" sz="1900" b="1" dirty="0"/>
              <a:t>Growth is being driven primarily by rate increases in response to rising claim costs and secondarily by exposure growth</a:t>
            </a:r>
          </a:p>
          <a:p>
            <a:pPr>
              <a:lnSpc>
                <a:spcPts val="2400"/>
              </a:lnSpc>
              <a:spcBef>
                <a:spcPct val="50000"/>
              </a:spcBef>
            </a:pPr>
            <a:r>
              <a:rPr lang="en-US" sz="2100" b="1" dirty="0">
                <a:solidFill>
                  <a:srgbClr val="C00000"/>
                </a:solidFill>
              </a:rPr>
              <a:t>Market Share:</a:t>
            </a:r>
            <a:r>
              <a:rPr lang="en-US" sz="2100" b="1" dirty="0"/>
              <a:t> Progressive became the #1 commercial auto carrier in the US in 2015 (7.0% market share), displacing Travelers (6.4% market share), which had been #1 for decades</a:t>
            </a:r>
          </a:p>
          <a:p>
            <a:pPr lvl="1">
              <a:lnSpc>
                <a:spcPts val="2400"/>
              </a:lnSpc>
            </a:pPr>
            <a:r>
              <a:rPr lang="en-US" sz="1900" b="1" dirty="0"/>
              <a:t>The top 10 commercial auto insurers accounted for 43.1% of the market in 2015</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p:nvSpPr>
        <p:spPr bwMode="auto">
          <a:xfrm>
            <a:off x="609600" y="6379712"/>
            <a:ext cx="3810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dirty="0"/>
              <a:t>Source: </a:t>
            </a:r>
            <a:r>
              <a:rPr lang="en-US" altLang="en-US" sz="1400" i="1" dirty="0"/>
              <a:t>Auto insurance Report</a:t>
            </a:r>
            <a:r>
              <a:rPr lang="en-US" altLang="en-US" sz="1400" dirty="0"/>
              <a:t>,  June 13, 2016; Conning.</a:t>
            </a:r>
          </a:p>
        </p:txBody>
      </p:sp>
    </p:spTree>
    <p:extLst>
      <p:ext uri="{BB962C8B-B14F-4D97-AF65-F5344CB8AC3E}">
        <p14:creationId xmlns:p14="http://schemas.microsoft.com/office/powerpoint/2010/main" val="4093633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B88710-05F3-40DD-9E38-A2B8E5DA2B2C}" type="slidenum">
              <a:rPr lang="en-US" altLang="en-US" sz="900"/>
              <a:pPr algn="r">
                <a:lnSpc>
                  <a:spcPct val="85000"/>
                </a:lnSpc>
                <a:spcBef>
                  <a:spcPct val="20000"/>
                </a:spcBef>
                <a:buClrTx/>
                <a:buFontTx/>
                <a:buNone/>
              </a:pPr>
              <a:t>15</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dirty="0">
                <a:latin typeface="Arial" panose="020B0604020202020204" pitchFamily="34" charset="0"/>
              </a:rPr>
              <a:t>Commercial Auto DPW Growth: </a:t>
            </a:r>
            <a:br>
              <a:rPr lang="en-US" altLang="en-US" dirty="0">
                <a:latin typeface="Arial" panose="020B0604020202020204" pitchFamily="34" charset="0"/>
              </a:rPr>
            </a:br>
            <a:r>
              <a:rPr lang="en-US" altLang="en-US" dirty="0">
                <a:latin typeface="Arial" panose="020B0604020202020204" pitchFamily="34" charset="0"/>
              </a:rPr>
              <a:t>Selected States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Source: SNL Financial;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4252759626"/>
              </p:ext>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7210" name="Chart" r:id="rId4" imgW="8610548" imgH="4629358" progId="MSGraph.Chart.8">
                  <p:embed followColorScheme="full"/>
                </p:oleObj>
              </mc:Choice>
              <mc:Fallback>
                <p:oleObj name="Chart" r:id="rId4" imgW="8610548" imgH="4629358"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440225" y="1360488"/>
            <a:ext cx="3919538"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20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it-IT" sz="2000" b="1" dirty="0">
                <a:solidFill>
                  <a:schemeClr val="bg1"/>
                </a:solidFill>
                <a:latin typeface="Arial" charset="0"/>
                <a:cs typeface="Arial" charset="0"/>
              </a:rPr>
              <a:t>US: 0.5%</a:t>
            </a:r>
            <a:endParaRPr lang="en-US" sz="2000" b="1" dirty="0">
              <a:solidFill>
                <a:schemeClr val="bg1"/>
              </a:solidFill>
              <a:latin typeface="Arial" charset="0"/>
              <a:cs typeface="Arial" charset="0"/>
            </a:endParaRPr>
          </a:p>
        </p:txBody>
      </p:sp>
      <p:sp>
        <p:nvSpPr>
          <p:cNvPr id="8" name="AutoShape 26"/>
          <p:cNvSpPr>
            <a:spLocks noChangeArrowheads="1"/>
          </p:cNvSpPr>
          <p:nvPr/>
        </p:nvSpPr>
        <p:spPr bwMode="blackWhite">
          <a:xfrm>
            <a:off x="5737647" y="4524073"/>
            <a:ext cx="2044193" cy="1373716"/>
          </a:xfrm>
          <a:prstGeom prst="wedgeRectCallout">
            <a:avLst>
              <a:gd name="adj1" fmla="val -126682"/>
              <a:gd name="adj2" fmla="val -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soft market and Great Recession had a severe adverse impact on the  commercial auto line</a:t>
            </a:r>
          </a:p>
        </p:txBody>
      </p:sp>
      <p:sp>
        <p:nvSpPr>
          <p:cNvPr id="9" name="AutoShape 26"/>
          <p:cNvSpPr>
            <a:spLocks noChangeArrowheads="1"/>
          </p:cNvSpPr>
          <p:nvPr/>
        </p:nvSpPr>
        <p:spPr bwMode="blackWhite">
          <a:xfrm>
            <a:off x="6962604" y="2530928"/>
            <a:ext cx="1638472" cy="1037317"/>
          </a:xfrm>
          <a:prstGeom prst="wedgeRectCallout">
            <a:avLst>
              <a:gd name="adj1" fmla="val -16062"/>
              <a:gd name="adj2" fmla="val -1013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Rates and exposure have been rebounding since 2011</a:t>
            </a:r>
          </a:p>
        </p:txBody>
      </p:sp>
    </p:spTree>
    <p:extLst>
      <p:ext uri="{BB962C8B-B14F-4D97-AF65-F5344CB8AC3E}">
        <p14:creationId xmlns:p14="http://schemas.microsoft.com/office/powerpoint/2010/main" val="32730287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9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34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6E643DF-DEDA-418E-85D1-9549B0241A3C}" type="slidenum">
              <a:rPr lang="en-US" altLang="en-US" sz="900"/>
              <a:pPr algn="r">
                <a:lnSpc>
                  <a:spcPct val="85000"/>
                </a:lnSpc>
                <a:spcBef>
                  <a:spcPct val="20000"/>
                </a:spcBef>
                <a:buClrTx/>
                <a:buFontTx/>
                <a:buNone/>
              </a:pPr>
              <a:t>16</a:t>
            </a:fld>
            <a:endParaRPr lang="en-US" altLang="en-US" sz="900"/>
          </a:p>
        </p:txBody>
      </p:sp>
      <p:sp>
        <p:nvSpPr>
          <p:cNvPr id="13315" name="Rectangle 2"/>
          <p:cNvSpPr>
            <a:spLocks noGrp="1" noChangeArrowheads="1"/>
          </p:cNvSpPr>
          <p:nvPr>
            <p:ph type="title" idx="4294967295"/>
          </p:nvPr>
        </p:nvSpPr>
        <p:spPr/>
        <p:txBody>
          <a:bodyPr/>
          <a:lstStyle/>
          <a:p>
            <a:r>
              <a:rPr lang="en-US" altLang="en-US" dirty="0">
                <a:latin typeface="Arial" panose="020B0604020202020204" pitchFamily="34" charset="0"/>
              </a:rPr>
              <a:t>RNW Commercial Auto: Selected States vs. U.S., 2005-2014</a:t>
            </a:r>
          </a:p>
        </p:txBody>
      </p:sp>
      <p:sp>
        <p:nvSpPr>
          <p:cNvPr id="13316" name="Rectangle 3"/>
          <p:cNvSpPr>
            <a:spLocks noChangeArrowheads="1"/>
          </p:cNvSpPr>
          <p:nvPr/>
        </p:nvSpPr>
        <p:spPr bwMode="auto">
          <a:xfrm>
            <a:off x="130175" y="5740359"/>
            <a:ext cx="75692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100" dirty="0"/>
              <a:t>	</a:t>
            </a:r>
            <a:br>
              <a:rPr lang="en-US" altLang="en-US" sz="1100" dirty="0"/>
            </a:br>
            <a:r>
              <a:rPr lang="en-US" altLang="en-US" sz="1100" dirty="0"/>
              <a:t/>
            </a:r>
            <a:br>
              <a:rPr lang="en-US" altLang="en-US" sz="1100" dirty="0"/>
            </a:br>
            <a:r>
              <a:rPr lang="en-US" altLang="en-US" sz="1100" dirty="0"/>
              <a:t>Source: NAIC.</a:t>
            </a:r>
            <a:br>
              <a:rPr lang="en-US" altLang="en-US" sz="1100" dirty="0"/>
            </a:br>
            <a:r>
              <a:rPr lang="en-US" altLang="en-US" sz="1100" dirty="0"/>
              <a:t>*</a:t>
            </a:r>
            <a:r>
              <a:rPr lang="en-US" sz="1100" dirty="0"/>
              <a:t>The profit reported for Michigan’s passenger and commercial auto liability lines are not meaningful because of data reporting anomalies arising from the data related to the Michigan Catastrophic Claims Association.</a:t>
            </a:r>
          </a:p>
          <a:p>
            <a:pPr>
              <a:spcBef>
                <a:spcPct val="0"/>
              </a:spcBef>
              <a:buFont typeface="Wingdings" panose="05000000000000000000" pitchFamily="2" charset="2"/>
              <a:buNone/>
            </a:pPr>
            <a:endParaRPr lang="en-US" altLang="en-US" sz="1100" dirty="0"/>
          </a:p>
        </p:txBody>
      </p:sp>
      <p:graphicFrame>
        <p:nvGraphicFramePr>
          <p:cNvPr id="2026500" name="Object 2"/>
          <p:cNvGraphicFramePr>
            <a:graphicFrameLocks/>
          </p:cNvGraphicFramePr>
          <p:nvPr>
            <p:extLst/>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630044"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2832100" y="1103949"/>
            <a:ext cx="5935980" cy="123285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t"/>
          <a:lstStyle/>
          <a:p>
            <a:pP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r>
              <a:rPr lang="en-US" b="1" dirty="0">
                <a:solidFill>
                  <a:schemeClr val="bg1"/>
                </a:solidFill>
                <a:latin typeface="Arial" charset="0"/>
                <a:cs typeface="Arial" charset="0"/>
              </a:rPr>
              <a:t/>
            </a:r>
            <a:br>
              <a:rPr lang="en-US" b="1" dirty="0">
                <a:solidFill>
                  <a:schemeClr val="bg1"/>
                </a:solidFill>
                <a:latin typeface="Arial" charset="0"/>
                <a:cs typeface="Arial" charset="0"/>
              </a:rPr>
            </a:br>
            <a:r>
              <a:rPr lang="en-US" b="1" dirty="0">
                <a:solidFill>
                  <a:schemeClr val="bg1"/>
                </a:solidFill>
                <a:latin typeface="Arial" charset="0"/>
                <a:cs typeface="Arial" charset="0"/>
              </a:rPr>
              <a:t/>
            </a:r>
            <a:br>
              <a:rPr lang="en-US" b="1" dirty="0">
                <a:solidFill>
                  <a:schemeClr val="bg1"/>
                </a:solidFill>
                <a:latin typeface="Arial" charset="0"/>
                <a:cs typeface="Arial" charset="0"/>
              </a:rPr>
            </a:br>
            <a:r>
              <a:rPr lang="it-IT" b="1" dirty="0">
                <a:solidFill>
                  <a:schemeClr val="bg1"/>
                </a:solidFill>
                <a:latin typeface="Arial" charset="0"/>
                <a:cs typeface="Arial" charset="0"/>
              </a:rPr>
              <a:t>US: 8.1% TX: 6.3%  IL: 8.9%  MI*: 5.2% </a:t>
            </a:r>
            <a:br>
              <a:rPr lang="it-IT" b="1" dirty="0">
                <a:solidFill>
                  <a:schemeClr val="bg1"/>
                </a:solidFill>
                <a:latin typeface="Arial" charset="0"/>
                <a:cs typeface="Arial" charset="0"/>
              </a:rPr>
            </a:br>
            <a:r>
              <a:rPr lang="it-IT" b="1" dirty="0">
                <a:solidFill>
                  <a:schemeClr val="bg1"/>
                </a:solidFill>
                <a:latin typeface="Arial" charset="0"/>
                <a:cs typeface="Arial" charset="0"/>
              </a:rPr>
              <a:t>GA: 5.2%  OH: 14.3%  PA: 8.4%  CO: 11.4%</a:t>
            </a:r>
          </a:p>
          <a:p>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52511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700"/>
                                  </p:stCondLst>
                                  <p:childTnLst>
                                    <p:set>
                                      <p:cBhvr>
                                        <p:cTn id="41" dur="1" fill="hold">
                                          <p:stCondLst>
                                            <p:cond delay="0"/>
                                          </p:stCondLst>
                                        </p:cTn>
                                        <p:tgtEl>
                                          <p:spTgt spid="2026500"/>
                                        </p:tgtEl>
                                        <p:attrNameLst>
                                          <p:attrName>style.visibility</p:attrName>
                                        </p:attrNameLst>
                                      </p:cBhvr>
                                      <p:to>
                                        <p:strVal val="visible"/>
                                      </p:to>
                                    </p:set>
                                    <p:animEffect transition="in" filter="wipe(left)">
                                      <p:cBhvr>
                                        <p:cTn id="42" dur="1000"/>
                                        <p:tgtEl>
                                          <p:spTgt spid="2026500"/>
                                        </p:tgtEl>
                                      </p:cBhvr>
                                    </p:animEffect>
                                  </p:childTnLst>
                                </p:cTn>
                              </p:par>
                            </p:childTnLst>
                          </p:cTn>
                        </p:par>
                        <p:par>
                          <p:cTn id="43" fill="hold" nodeType="afterGroup">
                            <p:stCondLst>
                              <p:cond delay="1700"/>
                            </p:stCondLst>
                            <p:childTnLst>
                              <p:par>
                                <p:cTn id="44" presetID="10" presetClass="entr" presetSubtype="0" fill="hold" grpId="0" nodeType="afterEffect">
                                  <p:stCondLst>
                                    <p:cond delay="7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Commercial Auto: 10-Year Average RNW Select States &amp; The U.S.</a:t>
            </a:r>
          </a:p>
        </p:txBody>
      </p:sp>
      <p:graphicFrame>
        <p:nvGraphicFramePr>
          <p:cNvPr id="25603" name="Object 3"/>
          <p:cNvGraphicFramePr>
            <a:graphicFrameLocks noGrp="1" noChangeAspect="1"/>
          </p:cNvGraphicFramePr>
          <p:nvPr>
            <p:ph type="chart" idx="1"/>
            <p:extLst/>
          </p:nvPr>
        </p:nvGraphicFramePr>
        <p:xfrm>
          <a:off x="406400" y="1725613"/>
          <a:ext cx="8639175" cy="4613275"/>
        </p:xfrm>
        <a:graphic>
          <a:graphicData uri="http://schemas.openxmlformats.org/presentationml/2006/ole">
            <mc:AlternateContent xmlns:mc="http://schemas.openxmlformats.org/markup-compatibility/2006">
              <mc:Choice xmlns:v="urn:schemas-microsoft-com:vml" Requires="v">
                <p:oleObj spid="_x0000_s28632092" name="Chart" r:id="rId4" imgW="8829838" imgH="4714979" progId="MSGraph.Chart.8">
                  <p:embed followColorScheme="full"/>
                </p:oleObj>
              </mc:Choice>
              <mc:Fallback>
                <p:oleObj name="Chart" r:id="rId4" imgW="8829838" imgH="4714979" progId="MSGraph.Chart.8">
                  <p:embed followColorScheme="full"/>
                  <p:pic>
                    <p:nvPicPr>
                      <p:cNvPr id="25603" name="Object 3"/>
                      <p:cNvPicPr>
                        <a:picLocks noChangeAspect="1" noChangeArrowheads="1"/>
                      </p:cNvPicPr>
                      <p:nvPr/>
                    </p:nvPicPr>
                    <p:blipFill>
                      <a:blip r:embed="rId5"/>
                      <a:srcRect/>
                      <a:stretch>
                        <a:fillRect/>
                      </a:stretch>
                    </p:blipFill>
                    <p:spPr bwMode="auto">
                      <a:xfrm>
                        <a:off x="406400" y="1725613"/>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301592"/>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5354955" y="3457575"/>
            <a:ext cx="1866900" cy="1371600"/>
          </a:xfrm>
          <a:prstGeom prst="wedgeRectCallout">
            <a:avLst>
              <a:gd name="adj1" fmla="val -75225"/>
              <a:gd name="adj2" fmla="val -7278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Ohio’s Commercial Auto profitability is above the US and selected state averages</a:t>
            </a:r>
          </a:p>
        </p:txBody>
      </p:sp>
    </p:spTree>
    <p:extLst>
      <p:ext uri="{BB962C8B-B14F-4D97-AF65-F5344CB8AC3E}">
        <p14:creationId xmlns:p14="http://schemas.microsoft.com/office/powerpoint/2010/main" val="22908445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B88710-05F3-40DD-9E38-A2B8E5DA2B2C}" type="slidenum">
              <a:rPr lang="en-US" altLang="en-US" sz="900"/>
              <a:pPr algn="r">
                <a:lnSpc>
                  <a:spcPct val="85000"/>
                </a:lnSpc>
                <a:spcBef>
                  <a:spcPct val="20000"/>
                </a:spcBef>
                <a:buClrTx/>
                <a:buFontTx/>
                <a:buNone/>
              </a:pPr>
              <a:t>18</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dirty="0">
                <a:latin typeface="Arial" panose="020B0604020202020204" pitchFamily="34" charset="0"/>
              </a:rPr>
              <a:t>Commercial Auto DPW Growth: </a:t>
            </a:r>
            <a:br>
              <a:rPr lang="en-US" altLang="en-US" dirty="0">
                <a:latin typeface="Arial" panose="020B0604020202020204" pitchFamily="34" charset="0"/>
              </a:rPr>
            </a:br>
            <a:r>
              <a:rPr lang="en-US" altLang="en-US" dirty="0">
                <a:latin typeface="Arial" panose="020B0604020202020204" pitchFamily="34" charset="0"/>
              </a:rPr>
              <a:t>Selected States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3116" name="Chart" r:id="rId4" imgW="8600977" imgH="4610239" progId="MSGraph.Chart.8">
                  <p:embed followColorScheme="full"/>
                </p:oleObj>
              </mc:Choice>
              <mc:Fallback>
                <p:oleObj name="Chart" r:id="rId4" imgW="8600977"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129982" y="1360488"/>
            <a:ext cx="3919538"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it-IT" b="1" dirty="0">
                <a:solidFill>
                  <a:schemeClr val="bg1"/>
                </a:solidFill>
                <a:latin typeface="Arial" charset="0"/>
                <a:cs typeface="Arial" charset="0"/>
              </a:rPr>
              <a:t>US: 0.5% TX: 4.0% CO: 0.3% </a:t>
            </a:r>
            <a:br>
              <a:rPr lang="it-IT" b="1" dirty="0">
                <a:solidFill>
                  <a:schemeClr val="bg1"/>
                </a:solidFill>
                <a:latin typeface="Arial" charset="0"/>
                <a:cs typeface="Arial" charset="0"/>
              </a:rPr>
            </a:br>
            <a:r>
              <a:rPr lang="it-IT" b="1" dirty="0">
                <a:solidFill>
                  <a:schemeClr val="bg1"/>
                </a:solidFill>
                <a:latin typeface="Arial" charset="0"/>
                <a:cs typeface="Arial" charset="0"/>
              </a:rPr>
              <a:t>GA: 0.5% IL: 1.0% MI: 0.5% </a:t>
            </a:r>
            <a:br>
              <a:rPr lang="it-IT" b="1" dirty="0">
                <a:solidFill>
                  <a:schemeClr val="bg1"/>
                </a:solidFill>
                <a:latin typeface="Arial" charset="0"/>
                <a:cs typeface="Arial" charset="0"/>
              </a:rPr>
            </a:br>
            <a:r>
              <a:rPr lang="it-IT" b="1" dirty="0">
                <a:solidFill>
                  <a:schemeClr val="bg1"/>
                </a:solidFill>
                <a:latin typeface="Arial" charset="0"/>
                <a:cs typeface="Arial" charset="0"/>
              </a:rPr>
              <a:t>OH: -0.7% PA: 0.3%</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35922790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700"/>
                                  </p:stCondLst>
                                  <p:childTnLst>
                                    <p:set>
                                      <p:cBhvr>
                                        <p:cTn id="41" dur="1" fill="hold">
                                          <p:stCondLst>
                                            <p:cond delay="0"/>
                                          </p:stCondLst>
                                        </p:cTn>
                                        <p:tgtEl>
                                          <p:spTgt spid="2026500"/>
                                        </p:tgtEl>
                                        <p:attrNameLst>
                                          <p:attrName>style.visibility</p:attrName>
                                        </p:attrNameLst>
                                      </p:cBhvr>
                                      <p:to>
                                        <p:strVal val="visible"/>
                                      </p:to>
                                    </p:set>
                                    <p:animEffect transition="in" filter="wipe(left)">
                                      <p:cBhvr>
                                        <p:cTn id="42" dur="1000"/>
                                        <p:tgtEl>
                                          <p:spTgt spid="2026500"/>
                                        </p:tgtEl>
                                      </p:cBhvr>
                                    </p:animEffect>
                                  </p:childTnLst>
                                </p:cTn>
                              </p:par>
                            </p:childTnLst>
                          </p:cTn>
                        </p:par>
                        <p:par>
                          <p:cTn id="43" fill="hold" nodeType="afterGroup">
                            <p:stCondLst>
                              <p:cond delay="1700"/>
                            </p:stCondLst>
                            <p:childTnLst>
                              <p:par>
                                <p:cTn id="44" presetID="10" presetClass="entr" presetSubtype="0" fill="hold" grpId="0" nodeType="afterEffect">
                                  <p:stCondLst>
                                    <p:cond delay="7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8626973" name="Chart" r:id="rId4" imgW="8467823" imgH="4324281" progId="MSGraph.Chart.8">
                  <p:embed followColorScheme="full"/>
                </p:oleObj>
              </mc:Choice>
              <mc:Fallback>
                <p:oleObj name="Chart" r:id="rId4" imgW="8467823" imgH="4324281" progId="MSGraph.Chart.8">
                  <p:embed followColorScheme="full"/>
                  <p:pic>
                    <p:nvPicPr>
                      <p:cNvPr id="1026" name="Object 2"/>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major cost driver and are expected to accelerate in the years ahead</a:t>
            </a: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19</a:t>
            </a:fld>
            <a:endParaRPr lang="en-US" sz="900"/>
          </a:p>
        </p:txBody>
      </p:sp>
      <p:sp>
        <p:nvSpPr>
          <p:cNvPr id="2" name="AutoShape 6"/>
          <p:cNvSpPr>
            <a:spLocks noChangeArrowheads="1"/>
          </p:cNvSpPr>
          <p:nvPr/>
        </p:nvSpPr>
        <p:spPr bwMode="blackWhite">
          <a:xfrm>
            <a:off x="1059552" y="2232167"/>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628248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Price Level Change: December 2015 vs. December 2014</a:t>
            </a:r>
          </a:p>
        </p:txBody>
      </p:sp>
      <p:sp>
        <p:nvSpPr>
          <p:cNvPr id="10" name="Date Placeholder 9"/>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2280358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&amp; Commercial Auto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
        <p:nvSpPr>
          <p:cNvPr id="10" name="Rectangle 8"/>
          <p:cNvSpPr>
            <a:spLocks noChangeArrowheads="1"/>
          </p:cNvSpPr>
          <p:nvPr/>
        </p:nvSpPr>
        <p:spPr bwMode="auto">
          <a:xfrm>
            <a:off x="354965" y="4329830"/>
            <a:ext cx="8246110"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Auto Has Been Under Some Underwriting Pressure Recently as Frequency and Severity Trends Deteriorate</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20</a:t>
            </a:fld>
            <a:endParaRPr lang="en-US"/>
          </a:p>
        </p:txBody>
      </p:sp>
      <p:sp>
        <p:nvSpPr>
          <p:cNvPr id="5124" name="Rectangle 3"/>
          <p:cNvSpPr>
            <a:spLocks noGrp="1" noChangeArrowheads="1"/>
          </p:cNvSpPr>
          <p:nvPr>
            <p:ph type="title"/>
          </p:nvPr>
        </p:nvSpPr>
        <p:spPr>
          <a:xfrm>
            <a:off x="29816" y="19878"/>
            <a:ext cx="8331863" cy="860425"/>
          </a:xfrm>
        </p:spPr>
        <p:txBody>
          <a:bodyPr/>
          <a:lstStyle/>
          <a:p>
            <a:r>
              <a:rPr lang="en-US" sz="2600" dirty="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a:t>*Latest available.</a:t>
            </a:r>
          </a:p>
          <a:p>
            <a:pPr eaLnBrk="0" hangingPunct="0"/>
            <a:r>
              <a:rPr lang="en-US" sz="1200" dirty="0"/>
              <a:t>Source: SNL Financial; Insurance Information 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840014" y="4934607"/>
            <a:ext cx="3137338" cy="1809561"/>
          </a:xfrm>
          <a:prstGeom prst="wedgeRectCallout">
            <a:avLst>
              <a:gd name="adj1" fmla="val 62543"/>
              <a:gd name="adj2" fmla="val -837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Defense and Cost Containment expenses in Personal and Commercial Auto Liability have edged up slightly in recent years, from 6.2% of incurred losses to 6.8%</a:t>
            </a:r>
          </a:p>
        </p:txBody>
      </p:sp>
      <p:sp>
        <p:nvSpPr>
          <p:cNvPr id="4" name="Rectangle 3"/>
          <p:cNvSpPr/>
          <p:nvPr/>
        </p:nvSpPr>
        <p:spPr>
          <a:xfrm>
            <a:off x="223521" y="4001204"/>
            <a:ext cx="8601391" cy="363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15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21</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627997" name="Chart" r:id="rId4" imgW="8982134" imgH="4143479" progId="MSGraph.Chart.8">
                  <p:embed followColorScheme="full"/>
                </p:oleObj>
              </mc:Choice>
              <mc:Fallback>
                <p:oleObj name="Chart" r:id="rId4" imgW="8982134" imgH="4143479" progId="MSGraph.Chart.8">
                  <p:embed followColorScheme="full"/>
                  <p:pic>
                    <p:nvPicPr>
                      <p:cNvPr id="10242" name="Object 2"/>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a:solidFill>
                  <a:srgbClr val="FFFFFF"/>
                </a:solidFill>
              </a:rPr>
              <a:t>Porducts</a:t>
            </a:r>
            <a:r>
              <a:rPr lang="en-US" sz="1600" b="1" dirty="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a:t>
            </a:r>
            <a:r>
              <a:rPr lang="en-US" sz="1200" i="1" dirty="0"/>
              <a:t>Current Award Trends in Personal Injury, </a:t>
            </a:r>
            <a:r>
              <a:rPr lang="en-US" sz="1200" dirty="0"/>
              <a:t>54</a:t>
            </a:r>
            <a:r>
              <a:rPr lang="en-US" sz="1200" baseline="30000" dirty="0"/>
              <a:t>th</a:t>
            </a:r>
            <a:r>
              <a:rPr lang="en-US" sz="1200" dirty="0"/>
              <a:t> Edition; Insurance Information 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525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2000–2016:Q1</a:t>
            </a:r>
            <a:r>
              <a:rPr lang="en-US" baseline="30000" dirty="0"/>
              <a:t>1</a:t>
            </a:r>
          </a:p>
        </p:txBody>
      </p:sp>
      <p:graphicFrame>
        <p:nvGraphicFramePr>
          <p:cNvPr id="58370" name="Object 3"/>
          <p:cNvGraphicFramePr>
            <a:graphicFrameLocks/>
          </p:cNvGraphicFramePr>
          <p:nvPr>
            <p:extLst>
              <p:ext uri="{D42A27DB-BD31-4B8C-83A1-F6EECF244321}">
                <p14:modId xmlns:p14="http://schemas.microsoft.com/office/powerpoint/2010/main" val="102947301"/>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74818"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Q1:2016 net investment income earned of $10.893B.</a:t>
            </a:r>
          </a:p>
        </p:txBody>
      </p:sp>
    </p:spTree>
    <p:extLst>
      <p:ext uri="{BB962C8B-B14F-4D97-AF65-F5344CB8AC3E}">
        <p14:creationId xmlns:p14="http://schemas.microsoft.com/office/powerpoint/2010/main" val="3313062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May 20,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75842"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49"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24</a:t>
            </a:fld>
            <a:endParaRPr lang="en-US"/>
          </a:p>
        </p:txBody>
      </p:sp>
      <p:sp>
        <p:nvSpPr>
          <p:cNvPr id="14" name="Rectangle 7"/>
          <p:cNvSpPr>
            <a:spLocks noChangeArrowheads="1"/>
          </p:cNvSpPr>
          <p:nvPr/>
        </p:nvSpPr>
        <p:spPr bwMode="grayWhite">
          <a:xfrm>
            <a:off x="7930055"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00689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29170505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7993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496690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27</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Auto Severity &amp; Frequency by Coverage: Trending Up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17768" name="Chart" r:id="rId4" imgW="5784750" imgH="2508365" progId="MSGraph.Chart.8">
                  <p:embed followColorScheme="full"/>
                </p:oleObj>
              </mc:Choice>
              <mc:Fallback>
                <p:oleObj name="Chart" r:id="rId4" imgW="5784750" imgH="2508365" progId="MSGraph.Chart.8">
                  <p:embed followColorScheme="full"/>
                  <p:pic>
                    <p:nvPicPr>
                      <p:cNvPr id="4301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2015 Over 2014</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49995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28</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Coverage: Severity &amp; Frequency Trends Are Both Higher in 2015</a:t>
            </a:r>
          </a:p>
        </p:txBody>
      </p:sp>
      <p:graphicFrame>
        <p:nvGraphicFramePr>
          <p:cNvPr id="43010" name="Object 3"/>
          <p:cNvGraphicFramePr>
            <a:graphicFrameLocks noChangeAspect="1"/>
          </p:cNvGraphicFramePr>
          <p:nvPr>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618791" name="Chart" r:id="rId4" imgW="5784750" imgH="2508365" progId="MSGraph.Chart.8">
                  <p:embed followColorScheme="full"/>
                </p:oleObj>
              </mc:Choice>
              <mc:Fallback>
                <p:oleObj name="Chart" r:id="rId4" imgW="5784750" imgH="2508365" progId="MSGraph.Chart.8">
                  <p:embed followColorScheme="full"/>
                  <p:pic>
                    <p:nvPicPr>
                      <p:cNvPr id="43010" name="Object 3"/>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0672623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69850" y="92515"/>
            <a:ext cx="8458200" cy="950976"/>
          </a:xfrm>
        </p:spPr>
        <p:txBody>
          <a:bodyPr/>
          <a:lstStyle/>
          <a:p>
            <a:r>
              <a:rPr lang="en-US" dirty="0"/>
              <a:t>Collision Claims: Frequency Trending</a:t>
            </a:r>
            <a:br>
              <a:rPr lang="en-US" dirty="0"/>
            </a:br>
            <a:r>
              <a:rPr lang="en-US" dirty="0"/>
              <a:t>Higher in 2015</a:t>
            </a:r>
          </a:p>
        </p:txBody>
      </p:sp>
      <p:sp>
        <p:nvSpPr>
          <p:cNvPr id="8" name="Text Placeholder 7"/>
          <p:cNvSpPr>
            <a:spLocks noGrp="1"/>
          </p:cNvSpPr>
          <p:nvPr>
            <p:ph type="body" sz="quarter" idx="15"/>
          </p:nvPr>
        </p:nvSpPr>
        <p:spPr/>
        <p:txBody>
          <a:bodyPr/>
          <a:lstStyle/>
          <a:p>
            <a:r>
              <a:rPr lang="en-US" dirty="0">
                <a:latin typeface="Arial "/>
              </a:rPr>
              <a:t>Annual Change, 2005 through 2015</a:t>
            </a:r>
          </a:p>
        </p:txBody>
      </p:sp>
      <p:sp>
        <p:nvSpPr>
          <p:cNvPr id="9" name="Text Placeholder 8"/>
          <p:cNvSpPr>
            <a:spLocks noGrp="1"/>
          </p:cNvSpPr>
          <p:nvPr>
            <p:ph type="body" sz="quarter" idx="16"/>
          </p:nvPr>
        </p:nvSpPr>
        <p:spPr>
          <a:xfrm>
            <a:off x="186799" y="6302055"/>
            <a:ext cx="7680960" cy="415018"/>
          </a:xfrm>
        </p:spPr>
        <p:txBody>
          <a:bodyPr/>
          <a:lstStyle/>
          <a:p>
            <a:r>
              <a:rPr lang="en-US" dirty="0">
                <a:latin typeface="Arial "/>
              </a:rPr>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For a Long Time, Claim Frequency Has Been Falling, But Since 2009 This Trend Seems to Have Reversed</a:t>
            </a:r>
          </a:p>
        </p:txBody>
      </p:sp>
      <p:graphicFrame>
        <p:nvGraphicFramePr>
          <p:cNvPr id="12" name="Object 10"/>
          <p:cNvGraphicFramePr>
            <a:graphicFrameLocks noChangeAspect="1"/>
          </p:cNvGraphicFramePr>
          <p:nvPr>
            <p:extLst/>
          </p:nvPr>
        </p:nvGraphicFramePr>
        <p:xfrm>
          <a:off x="423863"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496660"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8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587105"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84730" y="97092"/>
            <a:ext cx="8458200" cy="950976"/>
          </a:xfrm>
        </p:spPr>
        <p:txBody>
          <a:bodyPr/>
          <a:lstStyle/>
          <a:p>
            <a:r>
              <a:rPr lang="en-US" dirty="0"/>
              <a:t>Collision Claims: Severity Trending</a:t>
            </a:r>
            <a:br>
              <a:rPr lang="en-US" dirty="0"/>
            </a:br>
            <a:r>
              <a:rPr lang="en-US" dirty="0"/>
              <a:t>Higher in 2009-2015</a:t>
            </a:r>
          </a:p>
        </p:txBody>
      </p:sp>
      <p:sp>
        <p:nvSpPr>
          <p:cNvPr id="8" name="Text Placeholder 7"/>
          <p:cNvSpPr>
            <a:spLocks noGrp="1"/>
          </p:cNvSpPr>
          <p:nvPr>
            <p:ph type="body" sz="quarter" idx="15"/>
          </p:nvPr>
        </p:nvSpPr>
        <p:spPr/>
        <p:txBody>
          <a:bodyPr/>
          <a:lstStyle/>
          <a:p>
            <a:r>
              <a:rPr lang="en-US" b="1" dirty="0">
                <a:solidFill>
                  <a:srgbClr val="2B7299"/>
                </a:solidFill>
                <a:latin typeface="Arial "/>
              </a:rPr>
              <a:t>Annual Change, 2005 through 2015</a:t>
            </a:r>
          </a:p>
        </p:txBody>
      </p:sp>
      <p:sp>
        <p:nvSpPr>
          <p:cNvPr id="9" name="Text Placeholder 8"/>
          <p:cNvSpPr>
            <a:spLocks noGrp="1"/>
          </p:cNvSpPr>
          <p:nvPr>
            <p:ph type="body" sz="quarter" idx="16"/>
          </p:nvPr>
        </p:nvSpPr>
        <p:spPr>
          <a:xfrm>
            <a:off x="416657" y="6293920"/>
            <a:ext cx="7680960" cy="415018"/>
          </a:xfrm>
        </p:spPr>
        <p:txBody>
          <a:bodyPr/>
          <a:lstStyle/>
          <a:p>
            <a:r>
              <a:rPr lang="en-US" dirty="0">
                <a:latin typeface="Arial "/>
              </a:rPr>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
              </a:rPr>
              <a:t>The Great Recession and High Fuel Prices Helped to Temper Claim Severity, But These forces Have Clearly Reversed, Consistent with Experience from Past Recoveries</a:t>
            </a:r>
          </a:p>
        </p:txBody>
      </p:sp>
      <p:graphicFrame>
        <p:nvGraphicFramePr>
          <p:cNvPr id="12" name="Object 10"/>
          <p:cNvGraphicFramePr>
            <a:graphicFrameLocks noChangeAspect="1"/>
          </p:cNvGraphicFramePr>
          <p:nvPr>
            <p:extLst/>
          </p:nvPr>
        </p:nvGraphicFramePr>
        <p:xfrm>
          <a:off x="423863"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149545"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8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2"/>
          <p:cNvSpPr>
            <a:spLocks noGrp="1" noChangeArrowheads="1"/>
          </p:cNvSpPr>
          <p:nvPr>
            <p:ph type="title"/>
          </p:nvPr>
        </p:nvSpPr>
        <p:spPr>
          <a:xfrm>
            <a:off x="146958" y="0"/>
            <a:ext cx="8458200" cy="950976"/>
          </a:xfrm>
        </p:spPr>
        <p:txBody>
          <a:bodyPr/>
          <a:lstStyle/>
          <a:p>
            <a:r>
              <a:rPr lang="en-US" dirty="0"/>
              <a:t>Collision Claims: Pure Premium (Losses     per Insured Unit), 2011:Q4</a:t>
            </a:r>
            <a:r>
              <a:rPr lang="en-US" altLang="en-US" dirty="0"/>
              <a:t>–</a:t>
            </a:r>
            <a:r>
              <a:rPr lang="en-US" dirty="0"/>
              <a:t>2015:Q4</a:t>
            </a:r>
          </a:p>
        </p:txBody>
      </p:sp>
      <p:sp>
        <p:nvSpPr>
          <p:cNvPr id="7" name="Text Placeholder 6"/>
          <p:cNvSpPr>
            <a:spLocks noGrp="1"/>
          </p:cNvSpPr>
          <p:nvPr>
            <p:ph type="body" sz="quarter" idx="16"/>
          </p:nvPr>
        </p:nvSpPr>
        <p:spPr>
          <a:xfrm>
            <a:off x="416656" y="6302055"/>
            <a:ext cx="7680960" cy="415018"/>
          </a:xfrm>
        </p:spPr>
        <p:txBody>
          <a:bodyPr/>
          <a:lstStyle/>
          <a:p>
            <a:r>
              <a:rPr lang="en-US" dirty="0">
                <a:latin typeface="Arial "/>
              </a:rPr>
              <a:t>Note: Number of claims is for four quarters ending in quarter shown.</a:t>
            </a:r>
          </a:p>
          <a:p>
            <a:r>
              <a:rPr lang="en-US" dirty="0">
                <a:latin typeface="Arial "/>
              </a:rPr>
              <a:t>Source: ISO/PCI </a:t>
            </a:r>
            <a:r>
              <a:rPr lang="en-US" i="1" dirty="0">
                <a:latin typeface="Arial "/>
              </a:rPr>
              <a:t>Fast Track </a:t>
            </a:r>
            <a:r>
              <a:rPr lang="en-US" dirty="0">
                <a:latin typeface="Arial "/>
              </a:rPr>
              <a:t>data; Insurance Information Institute.</a:t>
            </a:r>
          </a:p>
        </p:txBody>
      </p:sp>
      <p:sp>
        <p:nvSpPr>
          <p:cNvPr id="11"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Over the Latest Four Years,</a:t>
            </a:r>
            <a:br>
              <a:rPr lang="en-US" dirty="0">
                <a:solidFill>
                  <a:schemeClr val="bg1"/>
                </a:solidFill>
                <a:latin typeface="Arial "/>
              </a:rPr>
            </a:br>
            <a:r>
              <a:rPr lang="en-US" dirty="0">
                <a:solidFill>
                  <a:schemeClr val="bg1"/>
                </a:solidFill>
                <a:latin typeface="Arial "/>
              </a:rPr>
              <a:t>the Collision Pure Premium Rose by 19.75%</a:t>
            </a:r>
          </a:p>
        </p:txBody>
      </p:sp>
      <p:graphicFrame>
        <p:nvGraphicFramePr>
          <p:cNvPr id="12" name="Object 3"/>
          <p:cNvGraphicFramePr>
            <a:graphicFrameLocks noChangeAspect="1"/>
          </p:cNvGraphicFramePr>
          <p:nvPr>
            <p:extLst>
              <p:ext uri="{D42A27DB-BD31-4B8C-83A1-F6EECF244321}">
                <p14:modId xmlns:p14="http://schemas.microsoft.com/office/powerpoint/2010/main" val="2950059674"/>
              </p:ext>
            </p:extLst>
          </p:nvPr>
        </p:nvGraphicFramePr>
        <p:xfrm>
          <a:off x="423863" y="1239914"/>
          <a:ext cx="8296276" cy="4186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44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32</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Loss Ratio Trending Upward:</a:t>
            </a:r>
            <a:br>
              <a:rPr lang="en-US" dirty="0"/>
            </a:br>
            <a:r>
              <a:rPr lang="en-US" dirty="0"/>
              <a:t>Private Passenger Auto, 2010 –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21857" name="Chart" r:id="rId4" imgW="5784750" imgH="2508365" progId="MSGraph.Chart.8">
                  <p:embed followColorScheme="full"/>
                </p:oleObj>
              </mc:Choice>
              <mc:Fallback>
                <p:oleObj name="Chart" r:id="rId4" imgW="5784750" imgH="2508365" progId="MSGraph.Chart.8">
                  <p:embed followColorScheme="full"/>
                  <p:pic>
                    <p:nvPicPr>
                      <p:cNvPr id="4301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257276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33</a:t>
            </a:fld>
            <a:endParaRPr lang="en-US"/>
          </a:p>
        </p:txBody>
      </p:sp>
      <p:sp>
        <p:nvSpPr>
          <p:cNvPr id="39942" name="Rectangle 2"/>
          <p:cNvSpPr>
            <a:spLocks noGrp="1" noChangeArrowheads="1"/>
          </p:cNvSpPr>
          <p:nvPr>
            <p:ph type="title"/>
          </p:nvPr>
        </p:nvSpPr>
        <p:spPr>
          <a:xfrm>
            <a:off x="66675" y="90488"/>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622881" name="Chart" r:id="rId4" imgW="5772267" imgH="2514600" progId="MSGraph.Chart.8">
                  <p:embed followColorScheme="full"/>
                </p:oleObj>
              </mc:Choice>
              <mc:Fallback>
                <p:oleObj name="Chart" r:id="rId4" imgW="5772267" imgH="2514600" progId="MSGraph.Chart.8">
                  <p:embed followColorScheme="full"/>
                  <p:pic>
                    <p:nvPicPr>
                      <p:cNvPr id="39938"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Tree>
    <p:extLst>
      <p:ext uri="{BB962C8B-B14F-4D97-AF65-F5344CB8AC3E}">
        <p14:creationId xmlns:p14="http://schemas.microsoft.com/office/powerpoint/2010/main" val="33521705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34</a:t>
            </a:fld>
            <a:endParaRPr lang="en-US"/>
          </a:p>
        </p:txBody>
      </p:sp>
      <p:sp>
        <p:nvSpPr>
          <p:cNvPr id="40966" name="Rectangle 2"/>
          <p:cNvSpPr>
            <a:spLocks noGrp="1" noChangeArrowheads="1"/>
          </p:cNvSpPr>
          <p:nvPr>
            <p:ph type="title"/>
          </p:nvPr>
        </p:nvSpPr>
        <p:spPr>
          <a:xfrm>
            <a:off x="66675" y="90488"/>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623905" name="Chart" r:id="rId4" imgW="5784750" imgH="2520835" progId="MSGraph.Chart.8">
                  <p:embed followColorScheme="full"/>
                </p:oleObj>
              </mc:Choice>
              <mc:Fallback>
                <p:oleObj name="Chart" r:id="rId4" imgW="5784750" imgH="2520835" progId="MSGraph.Chart.8">
                  <p:embed followColorScheme="full"/>
                  <p:pic>
                    <p:nvPicPr>
                      <p:cNvPr id="40962" name="Object 3"/>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537417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198120" y="76200"/>
            <a:ext cx="7696200" cy="914400"/>
          </a:xfrm>
        </p:spPr>
        <p:txBody>
          <a:bodyPr/>
          <a:lstStyle/>
          <a:p>
            <a:pPr>
              <a:lnSpc>
                <a:spcPct val="80000"/>
              </a:lnSpc>
            </a:pPr>
            <a:r>
              <a:rPr lang="en-US" altLang="en-US" sz="3200" dirty="0"/>
              <a:t>Auto Insurance: Claim Frequency Impacts of Energy Crisis of 1973/4</a:t>
            </a:r>
            <a:endParaRPr lang="en-US" altLang="en-US" sz="2000" dirty="0"/>
          </a:p>
        </p:txBody>
      </p:sp>
      <p:sp>
        <p:nvSpPr>
          <p:cNvPr id="88067" name="Rectangle 4"/>
          <p:cNvSpPr>
            <a:spLocks noChangeArrowheads="1"/>
          </p:cNvSpPr>
          <p:nvPr/>
        </p:nvSpPr>
        <p:spPr bwMode="auto">
          <a:xfrm>
            <a:off x="76200" y="6629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 US DOT.</a:t>
            </a:r>
          </a:p>
        </p:txBody>
      </p:sp>
      <p:pic>
        <p:nvPicPr>
          <p:cNvPr id="88068" name="Picture 4" descr="Auto Freq Oil Crisis 1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581400" y="2133600"/>
            <a:ext cx="0" cy="38100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598" name="AutoShape 6"/>
          <p:cNvSpPr>
            <a:spLocks noChangeArrowheads="1"/>
          </p:cNvSpPr>
          <p:nvPr/>
        </p:nvSpPr>
        <p:spPr bwMode="auto">
          <a:xfrm>
            <a:off x="152400" y="1600200"/>
            <a:ext cx="1600200" cy="1066800"/>
          </a:xfrm>
          <a:prstGeom prst="wedgeRectCallout">
            <a:avLst>
              <a:gd name="adj1" fmla="val 156847"/>
              <a:gd name="adj2" fmla="val -5505"/>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Oct. 17, 1973: Arab oil embargo begins</a:t>
            </a:r>
            <a:endParaRPr lang="en-US" altLang="en-US" sz="1400">
              <a:solidFill>
                <a:schemeClr val="bg1"/>
              </a:solidFill>
            </a:endParaRPr>
          </a:p>
        </p:txBody>
      </p:sp>
      <p:sp>
        <p:nvSpPr>
          <p:cNvPr id="6894599" name="AutoShape 7"/>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Frequency </a:t>
            </a:r>
            <a:r>
              <a:rPr lang="en-US" altLang="en-US" sz="2000" b="1" u="sng"/>
              <a:t>Impacts</a:t>
            </a:r>
          </a:p>
          <a:p>
            <a:pPr algn="ctr">
              <a:lnSpc>
                <a:spcPct val="80000"/>
              </a:lnSpc>
            </a:pPr>
            <a:r>
              <a:rPr lang="en-US" altLang="en-US" sz="2000" b="1"/>
              <a:t>Collision: -7.7%</a:t>
            </a:r>
          </a:p>
          <a:p>
            <a:pPr algn="ctr">
              <a:lnSpc>
                <a:spcPct val="80000"/>
              </a:lnSpc>
            </a:pPr>
            <a:r>
              <a:rPr lang="en-US" altLang="en-US" sz="2000" b="1"/>
              <a:t>PD: -9.5%</a:t>
            </a:r>
          </a:p>
          <a:p>
            <a:pPr algn="ctr">
              <a:lnSpc>
                <a:spcPct val="80000"/>
              </a:lnSpc>
            </a:pPr>
            <a:r>
              <a:rPr lang="en-US" altLang="en-US" sz="2000" b="1"/>
              <a:t>BI: -13.3%</a:t>
            </a:r>
          </a:p>
        </p:txBody>
      </p:sp>
      <p:sp>
        <p:nvSpPr>
          <p:cNvPr id="88072" name="Line 8"/>
          <p:cNvSpPr>
            <a:spLocks noChangeShapeType="1"/>
          </p:cNvSpPr>
          <p:nvPr/>
        </p:nvSpPr>
        <p:spPr bwMode="auto">
          <a:xfrm>
            <a:off x="4191000" y="2133600"/>
            <a:ext cx="0" cy="38100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601" name="AutoShape 9"/>
          <p:cNvSpPr>
            <a:spLocks noChangeArrowheads="1"/>
          </p:cNvSpPr>
          <p:nvPr/>
        </p:nvSpPr>
        <p:spPr bwMode="auto">
          <a:xfrm>
            <a:off x="7315200" y="17526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March 17, 1974: Arab oil states announce end to embargo</a:t>
            </a:r>
            <a:endParaRPr lang="en-US" altLang="en-US" sz="1400"/>
          </a:p>
        </p:txBody>
      </p:sp>
      <p:sp>
        <p:nvSpPr>
          <p:cNvPr id="6894602" name="AutoShape 10"/>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t>Driving Stats</a:t>
            </a:r>
          </a:p>
          <a:p>
            <a:pPr algn="ctr">
              <a:lnSpc>
                <a:spcPct val="80000"/>
              </a:lnSpc>
              <a:buFont typeface="Wingdings" panose="05000000000000000000" pitchFamily="2" charset="2"/>
              <a:buChar char=""/>
            </a:pPr>
            <a:r>
              <a:rPr lang="en-US" altLang="en-US" sz="2000" b="1"/>
              <a:t>Gas prices rose 35-40%</a:t>
            </a:r>
          </a:p>
          <a:p>
            <a:pPr algn="ctr">
              <a:lnSpc>
                <a:spcPct val="80000"/>
              </a:lnSpc>
              <a:buFont typeface="Wingdings" panose="05000000000000000000" pitchFamily="2" charset="2"/>
              <a:buChar char=""/>
            </a:pPr>
            <a:r>
              <a:rPr lang="en-US" altLang="en-US" sz="2000" b="1"/>
              <a:t>Miles driven fell 6.7% in 1974</a:t>
            </a:r>
          </a:p>
        </p:txBody>
      </p:sp>
      <p:sp>
        <p:nvSpPr>
          <p:cNvPr id="6894603" name="AutoShape 11"/>
          <p:cNvSpPr>
            <a:spLocks noChangeArrowheads="1"/>
          </p:cNvSpPr>
          <p:nvPr/>
        </p:nvSpPr>
        <p:spPr bwMode="auto">
          <a:xfrm>
            <a:off x="7315200" y="3581400"/>
            <a:ext cx="1676400" cy="2133600"/>
          </a:xfrm>
          <a:prstGeom prst="wedgeRectCallout">
            <a:avLst>
              <a:gd name="adj1" fmla="val -213634"/>
              <a:gd name="adj2" fmla="val -80505"/>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Frequency began to rebound almost immediately after the embargo ended</a:t>
            </a:r>
            <a:endParaRPr lang="en-US" altLang="en-US" sz="1400">
              <a:solidFill>
                <a:schemeClr val="bg1"/>
              </a:solidFill>
            </a:endParaRPr>
          </a:p>
        </p:txBody>
      </p:sp>
    </p:spTree>
    <p:extLst>
      <p:ext uri="{BB962C8B-B14F-4D97-AF65-F5344CB8AC3E}">
        <p14:creationId xmlns:p14="http://schemas.microsoft.com/office/powerpoint/2010/main" val="107921126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4598"/>
                                        </p:tgtEl>
                                        <p:attrNameLst>
                                          <p:attrName>style.visibility</p:attrName>
                                        </p:attrNameLst>
                                      </p:cBhvr>
                                      <p:to>
                                        <p:strVal val="visible"/>
                                      </p:to>
                                    </p:set>
                                    <p:animEffect transition="in" filter="fade">
                                      <p:cBhvr>
                                        <p:cTn id="10" dur="2000"/>
                                        <p:tgtEl>
                                          <p:spTgt spid="68945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4599"/>
                                        </p:tgtEl>
                                        <p:attrNameLst>
                                          <p:attrName>style.visibility</p:attrName>
                                        </p:attrNameLst>
                                      </p:cBhvr>
                                      <p:to>
                                        <p:strVal val="visible"/>
                                      </p:to>
                                    </p:set>
                                    <p:animEffect transition="in" filter="fade">
                                      <p:cBhvr>
                                        <p:cTn id="13" dur="2000"/>
                                        <p:tgtEl>
                                          <p:spTgt spid="68945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4601"/>
                                        </p:tgtEl>
                                        <p:attrNameLst>
                                          <p:attrName>style.visibility</p:attrName>
                                        </p:attrNameLst>
                                      </p:cBhvr>
                                      <p:to>
                                        <p:strVal val="visible"/>
                                      </p:to>
                                    </p:set>
                                    <p:animEffect transition="in" filter="fade">
                                      <p:cBhvr>
                                        <p:cTn id="16" dur="2000"/>
                                        <p:tgtEl>
                                          <p:spTgt spid="68946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4602"/>
                                        </p:tgtEl>
                                        <p:attrNameLst>
                                          <p:attrName>style.visibility</p:attrName>
                                        </p:attrNameLst>
                                      </p:cBhvr>
                                      <p:to>
                                        <p:strVal val="visible"/>
                                      </p:to>
                                    </p:set>
                                    <p:animEffect transition="in" filter="fade">
                                      <p:cBhvr>
                                        <p:cTn id="19" dur="2000"/>
                                        <p:tgtEl>
                                          <p:spTgt spid="68946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4603"/>
                                        </p:tgtEl>
                                        <p:attrNameLst>
                                          <p:attrName>style.visibility</p:attrName>
                                        </p:attrNameLst>
                                      </p:cBhvr>
                                      <p:to>
                                        <p:strVal val="visible"/>
                                      </p:to>
                                    </p:set>
                                    <p:animEffect transition="in" filter="fade">
                                      <p:cBhvr>
                                        <p:cTn id="22" dur="2000"/>
                                        <p:tgtEl>
                                          <p:spTgt spid="689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4598" grpId="0" animBg="1"/>
      <p:bldP spid="6894599" grpId="0" animBg="1"/>
      <p:bldP spid="6894601" grpId="0" animBg="1"/>
      <p:bldP spid="6894602" grpId="0" animBg="1"/>
      <p:bldP spid="689460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248920" y="76200"/>
            <a:ext cx="7696200" cy="914400"/>
          </a:xfrm>
        </p:spPr>
        <p:txBody>
          <a:bodyPr/>
          <a:lstStyle/>
          <a:p>
            <a:pPr>
              <a:lnSpc>
                <a:spcPct val="80000"/>
              </a:lnSpc>
            </a:pPr>
            <a:r>
              <a:rPr lang="en-US" altLang="en-US" sz="3200" dirty="0"/>
              <a:t>Auto Insurance: Claim Severity Impacts of Energy Crisis of 1973/4</a:t>
            </a:r>
            <a:endParaRPr lang="en-US" altLang="en-US" sz="2000" dirty="0"/>
          </a:p>
        </p:txBody>
      </p:sp>
      <p:sp>
        <p:nvSpPr>
          <p:cNvPr id="89091" name="Rectangle 4"/>
          <p:cNvSpPr>
            <a:spLocks noChangeArrowheads="1"/>
          </p:cNvSpPr>
          <p:nvPr/>
        </p:nvSpPr>
        <p:spPr bwMode="auto">
          <a:xfrm>
            <a:off x="76200" y="6502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a:t>
            </a:r>
          </a:p>
        </p:txBody>
      </p:sp>
      <p:sp>
        <p:nvSpPr>
          <p:cNvPr id="6896644" name="AutoShape 4"/>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Severity </a:t>
            </a:r>
            <a:r>
              <a:rPr lang="en-US" altLang="en-US" sz="2000" b="1" u="sng">
                <a:latin typeface="Arial" panose="020B0604020202020204" pitchFamily="34" charset="0"/>
                <a:cs typeface="Arial" panose="020B0604020202020204" pitchFamily="34" charset="0"/>
              </a:rPr>
              <a:t>Impacts</a:t>
            </a:r>
          </a:p>
          <a:p>
            <a:pPr algn="ctr">
              <a:lnSpc>
                <a:spcPct val="80000"/>
              </a:lnSpc>
            </a:pPr>
            <a:r>
              <a:rPr lang="en-US" altLang="en-US" sz="2000" b="1">
                <a:latin typeface="Arial" panose="020B0604020202020204" pitchFamily="34" charset="0"/>
                <a:cs typeface="Arial" panose="020B0604020202020204" pitchFamily="34" charset="0"/>
              </a:rPr>
              <a:t>Collision: -7.5%</a:t>
            </a:r>
          </a:p>
          <a:p>
            <a:pPr algn="ctr">
              <a:lnSpc>
                <a:spcPct val="80000"/>
              </a:lnSpc>
            </a:pPr>
            <a:r>
              <a:rPr lang="en-US" altLang="en-US" sz="2000" b="1">
                <a:latin typeface="Arial" panose="020B0604020202020204" pitchFamily="34" charset="0"/>
                <a:cs typeface="Arial" panose="020B0604020202020204" pitchFamily="34" charset="0"/>
              </a:rPr>
              <a:t>PD: +15.9%</a:t>
            </a:r>
          </a:p>
          <a:p>
            <a:pPr algn="ctr">
              <a:lnSpc>
                <a:spcPct val="80000"/>
              </a:lnSpc>
            </a:pPr>
            <a:r>
              <a:rPr lang="en-US" altLang="en-US" sz="2000" b="1">
                <a:latin typeface="Arial" panose="020B0604020202020204" pitchFamily="34" charset="0"/>
                <a:cs typeface="Arial" panose="020B0604020202020204" pitchFamily="34" charset="0"/>
              </a:rPr>
              <a:t>BI: N/A*</a:t>
            </a:r>
          </a:p>
        </p:txBody>
      </p:sp>
      <p:sp>
        <p:nvSpPr>
          <p:cNvPr id="6896645" name="AutoShape 5"/>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latin typeface="Arial" panose="020B0604020202020204" pitchFamily="34" charset="0"/>
                <a:cs typeface="Arial" panose="020B0604020202020204" pitchFamily="34" charset="0"/>
              </a:rPr>
              <a:t>Driving Stats</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Gas prices rose 35-40%</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Miles driven fell 6.7% in 1974</a:t>
            </a:r>
          </a:p>
        </p:txBody>
      </p:sp>
      <p:pic>
        <p:nvPicPr>
          <p:cNvPr id="89094" name="Picture 6" descr="Auto Sev Oil Crisis 1 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6647" name="AutoShape 7"/>
          <p:cNvSpPr>
            <a:spLocks noChangeArrowheads="1"/>
          </p:cNvSpPr>
          <p:nvPr/>
        </p:nvSpPr>
        <p:spPr bwMode="auto">
          <a:xfrm>
            <a:off x="152400" y="1524000"/>
            <a:ext cx="1747520" cy="1066800"/>
          </a:xfrm>
          <a:prstGeom prst="wedgeRectCallout">
            <a:avLst>
              <a:gd name="adj1" fmla="val 146076"/>
              <a:gd name="adj2" fmla="val -743"/>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dirty="0">
                <a:solidFill>
                  <a:schemeClr val="bg1"/>
                </a:solidFill>
                <a:latin typeface="Arial" panose="020B0604020202020204" pitchFamily="34" charset="0"/>
                <a:cs typeface="Arial" panose="020B0604020202020204" pitchFamily="34" charset="0"/>
              </a:rPr>
              <a:t>Oct. 17, 1973: Arab oil embargo begins</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89096" name="Line 8"/>
          <p:cNvSpPr>
            <a:spLocks noChangeShapeType="1"/>
          </p:cNvSpPr>
          <p:nvPr/>
        </p:nvSpPr>
        <p:spPr bwMode="auto">
          <a:xfrm>
            <a:off x="3733800" y="2057400"/>
            <a:ext cx="0" cy="41148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89097" name="Line 9"/>
          <p:cNvSpPr>
            <a:spLocks noChangeShapeType="1"/>
          </p:cNvSpPr>
          <p:nvPr/>
        </p:nvSpPr>
        <p:spPr bwMode="auto">
          <a:xfrm>
            <a:off x="4267200" y="2057400"/>
            <a:ext cx="0" cy="41148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6650" name="AutoShape 10"/>
          <p:cNvSpPr>
            <a:spLocks noChangeArrowheads="1"/>
          </p:cNvSpPr>
          <p:nvPr/>
        </p:nvSpPr>
        <p:spPr bwMode="auto">
          <a:xfrm>
            <a:off x="7315200" y="16764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March 17, 1974: Arab oil states announce end to embargo</a:t>
            </a:r>
            <a:endParaRPr lang="en-US" altLang="en-US" sz="1400">
              <a:latin typeface="Arial" panose="020B0604020202020204" pitchFamily="34" charset="0"/>
              <a:cs typeface="Arial" panose="020B0604020202020204" pitchFamily="34" charset="0"/>
            </a:endParaRPr>
          </a:p>
        </p:txBody>
      </p:sp>
      <p:sp>
        <p:nvSpPr>
          <p:cNvPr id="6896651" name="AutoShape 11"/>
          <p:cNvSpPr>
            <a:spLocks noChangeArrowheads="1"/>
          </p:cNvSpPr>
          <p:nvPr/>
        </p:nvSpPr>
        <p:spPr bwMode="auto">
          <a:xfrm>
            <a:off x="7239000" y="3429000"/>
            <a:ext cx="1828800" cy="3200400"/>
          </a:xfrm>
          <a:prstGeom prst="wedgeRectCallout">
            <a:avLst>
              <a:gd name="adj1" fmla="val -25954"/>
              <a:gd name="adj2" fmla="val -42310"/>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latin typeface="Arial" panose="020B0604020202020204" pitchFamily="34" charset="0"/>
                <a:cs typeface="Arial" panose="020B0604020202020204" pitchFamily="34" charset="0"/>
              </a:rPr>
              <a:t>Collision severity began to rebound almost immediately after the embargo ended; PD accelerated as inflation rose; No discernable trend change in BI.</a:t>
            </a:r>
            <a:endParaRPr lang="en-US"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5075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6644"/>
                                        </p:tgtEl>
                                        <p:attrNameLst>
                                          <p:attrName>style.visibility</p:attrName>
                                        </p:attrNameLst>
                                      </p:cBhvr>
                                      <p:to>
                                        <p:strVal val="visible"/>
                                      </p:to>
                                    </p:set>
                                    <p:animEffect transition="in" filter="fade">
                                      <p:cBhvr>
                                        <p:cTn id="10" dur="2000"/>
                                        <p:tgtEl>
                                          <p:spTgt spid="68966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6645"/>
                                        </p:tgtEl>
                                        <p:attrNameLst>
                                          <p:attrName>style.visibility</p:attrName>
                                        </p:attrNameLst>
                                      </p:cBhvr>
                                      <p:to>
                                        <p:strVal val="visible"/>
                                      </p:to>
                                    </p:set>
                                    <p:animEffect transition="in" filter="fade">
                                      <p:cBhvr>
                                        <p:cTn id="13" dur="2000"/>
                                        <p:tgtEl>
                                          <p:spTgt spid="6896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6647"/>
                                        </p:tgtEl>
                                        <p:attrNameLst>
                                          <p:attrName>style.visibility</p:attrName>
                                        </p:attrNameLst>
                                      </p:cBhvr>
                                      <p:to>
                                        <p:strVal val="visible"/>
                                      </p:to>
                                    </p:set>
                                    <p:animEffect transition="in" filter="fade">
                                      <p:cBhvr>
                                        <p:cTn id="16" dur="2000"/>
                                        <p:tgtEl>
                                          <p:spTgt spid="68966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6650"/>
                                        </p:tgtEl>
                                        <p:attrNameLst>
                                          <p:attrName>style.visibility</p:attrName>
                                        </p:attrNameLst>
                                      </p:cBhvr>
                                      <p:to>
                                        <p:strVal val="visible"/>
                                      </p:to>
                                    </p:set>
                                    <p:animEffect transition="in" filter="fade">
                                      <p:cBhvr>
                                        <p:cTn id="19" dur="2000"/>
                                        <p:tgtEl>
                                          <p:spTgt spid="68966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6651"/>
                                        </p:tgtEl>
                                        <p:attrNameLst>
                                          <p:attrName>style.visibility</p:attrName>
                                        </p:attrNameLst>
                                      </p:cBhvr>
                                      <p:to>
                                        <p:strVal val="visible"/>
                                      </p:to>
                                    </p:set>
                                    <p:animEffect transition="in" filter="fade">
                                      <p:cBhvr>
                                        <p:cTn id="22" dur="2000"/>
                                        <p:tgtEl>
                                          <p:spTgt spid="689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6644" grpId="0" animBg="1"/>
      <p:bldP spid="6896645" grpId="0" animBg="1"/>
      <p:bldP spid="6896647" grpId="0" animBg="1"/>
      <p:bldP spid="6896650" grpId="0" animBg="1"/>
      <p:bldP spid="689665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37</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Impact of Weather of Auto Claims Is Underappreciated by Consumers      and Regulators</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WEATHER CLAIMS &amp; AUTO INSURANCE</a:t>
            </a:r>
          </a:p>
        </p:txBody>
      </p:sp>
    </p:spTree>
    <p:extLst>
      <p:ext uri="{BB962C8B-B14F-4D97-AF65-F5344CB8AC3E}">
        <p14:creationId xmlns:p14="http://schemas.microsoft.com/office/powerpoint/2010/main" val="13009583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38</a:t>
            </a:fld>
            <a:endParaRPr lang="en-US"/>
          </a:p>
        </p:txBody>
      </p:sp>
      <p:sp>
        <p:nvSpPr>
          <p:cNvPr id="44038" name="Rectangle 2"/>
          <p:cNvSpPr>
            <a:spLocks noGrp="1" noChangeArrowheads="1"/>
          </p:cNvSpPr>
          <p:nvPr>
            <p:ph type="title"/>
          </p:nvPr>
        </p:nvSpPr>
        <p:spPr>
          <a:xfrm>
            <a:off x="0" y="90488"/>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624929" name="Chart" r:id="rId4" imgW="5784750" imgH="2514600" progId="MSGraph.Chart.8">
                  <p:embed followColorScheme="full"/>
                </p:oleObj>
              </mc:Choice>
              <mc:Fallback>
                <p:oleObj name="Chart" r:id="rId4" imgW="5784750" imgH="2514600" progId="MSGraph.Chart.8">
                  <p:embed followColorScheme="full"/>
                  <p:pic>
                    <p:nvPicPr>
                      <p:cNvPr id="44034" name="Object 3"/>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8147228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32658" y="98947"/>
            <a:ext cx="7910830" cy="860425"/>
          </a:xfrm>
        </p:spPr>
        <p:txBody>
          <a:bodyPr/>
          <a:lstStyle/>
          <a:p>
            <a:r>
              <a:rPr lang="en-US" dirty="0"/>
              <a:t>What the Hail?  Hail Loss Claims in Auto Insurance, 2013-2015</a:t>
            </a:r>
            <a:endParaRPr lang="en-US" baseline="30000" dirty="0"/>
          </a:p>
        </p:txBody>
      </p:sp>
      <p:graphicFrame>
        <p:nvGraphicFramePr>
          <p:cNvPr id="58370" name="Object 3"/>
          <p:cNvGraphicFramePr>
            <a:graphicFrameLocks/>
          </p:cNvGraphicFramePr>
          <p:nvPr>
            <p:extLst/>
          </p:nvPr>
        </p:nvGraphicFramePr>
        <p:xfrm>
          <a:off x="382629" y="1859114"/>
          <a:ext cx="8469256" cy="3579427"/>
        </p:xfrm>
        <a:graphic>
          <a:graphicData uri="http://schemas.openxmlformats.org/presentationml/2006/ole">
            <mc:AlternateContent xmlns:mc="http://schemas.openxmlformats.org/markup-compatibility/2006">
              <mc:Choice xmlns:v="urn:schemas-microsoft-com:vml" Requires="v">
                <p:oleObj spid="_x0000_s28640271" name="Chart" r:id="rId4" imgW="8410399" imgH="3648040" progId="MSGraph.Chart.8">
                  <p:embed followColorScheme="full"/>
                </p:oleObj>
              </mc:Choice>
              <mc:Fallback>
                <p:oleObj name="Chart" r:id="rId4" imgW="8410399" imgH="3648040" progId="MSGraph.Chart.8">
                  <p:embed followColorScheme="full"/>
                  <p:pic>
                    <p:nvPicPr>
                      <p:cNvPr id="58370" name="Object 3"/>
                      <p:cNvPicPr>
                        <a:picLocks noChangeArrowheads="1"/>
                      </p:cNvPicPr>
                      <p:nvPr/>
                    </p:nvPicPr>
                    <p:blipFill>
                      <a:blip r:embed="rId5"/>
                      <a:srcRect/>
                      <a:stretch>
                        <a:fillRect/>
                      </a:stretch>
                    </p:blipFill>
                    <p:spPr bwMode="auto">
                      <a:xfrm>
                        <a:off x="382629" y="1859114"/>
                        <a:ext cx="8469256" cy="3579427"/>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560790" y="5593335"/>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2000" b="1" dirty="0">
                <a:solidFill>
                  <a:srgbClr val="FFFFFF"/>
                </a:solidFill>
              </a:rPr>
              <a:t>Hail loss claims on vehicles account for about 35% of all hail claims across all policy types</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NICB Forecast Report, May 2, 2016; Insurance Information Institute</a:t>
            </a:r>
          </a:p>
        </p:txBody>
      </p:sp>
      <p:sp>
        <p:nvSpPr>
          <p:cNvPr id="58374" name="Rectangle 6"/>
          <p:cNvSpPr>
            <a:spLocks noChangeArrowheads="1"/>
          </p:cNvSpPr>
          <p:nvPr/>
        </p:nvSpPr>
        <p:spPr bwMode="black">
          <a:xfrm>
            <a:off x="389158" y="129367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724800" y="1219794"/>
            <a:ext cx="2441575" cy="845480"/>
          </a:xfrm>
          <a:prstGeom prst="wedgeRectCallout">
            <a:avLst>
              <a:gd name="adj1" fmla="val -315"/>
              <a:gd name="adj2" fmla="val 1561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There were about 750 hail claims on vehicles form 2013-2015</a:t>
            </a:r>
          </a:p>
        </p:txBody>
      </p:sp>
    </p:spTree>
    <p:extLst>
      <p:ext uri="{BB962C8B-B14F-4D97-AF65-F5344CB8AC3E}">
        <p14:creationId xmlns:p14="http://schemas.microsoft.com/office/powerpoint/2010/main" val="2673495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Commercial Auto Combined Ratio: 1993–2017F</a:t>
            </a:r>
            <a:endParaRPr lang="en-US" baseline="30000" dirty="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98352"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2476588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40</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1916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41</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90017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897232537"/>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641294"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6/30/16.  2016 figure stated in 2016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$11.0B in insured CAT losses though 6/30/16 </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42</a:t>
            </a:fld>
            <a:endParaRPr lang="en-US"/>
          </a:p>
        </p:txBody>
      </p:sp>
    </p:spTree>
    <p:extLst>
      <p:ext uri="{BB962C8B-B14F-4D97-AF65-F5344CB8AC3E}">
        <p14:creationId xmlns:p14="http://schemas.microsoft.com/office/powerpoint/2010/main" val="2810530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43</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a:t>Inflation Adjusted U.S. Catastrophe Losses by Cause of Loss, 1995–2014</a:t>
            </a:r>
            <a:r>
              <a:rPr lang="en-US" baseline="30000" dirty="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642318" name="Chart" r:id="rId4" imgW="4486073" imgH="3695839" progId="MSGraph.Chart.8">
                  <p:embed followColorScheme="full"/>
                </p:oleObj>
              </mc:Choice>
              <mc:Fallback>
                <p:oleObj name="Chart" r:id="rId4" imgW="4486073" imgH="3695839" progId="MSGraph.Chart.8">
                  <p:embed followColorScheme="full"/>
                  <p:pic>
                    <p:nvPicPr>
                      <p:cNvPr id="6151176" name="Object 8"/>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2014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$161.2</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$6.0</a:t>
            </a:r>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$154.9</a:t>
            </a:r>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$24.5</a:t>
            </a:r>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$0.5</a:t>
            </a:r>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$21.4</a:t>
            </a:r>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$0.2</a:t>
            </a:r>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1995-2014 totaled $395.6B, an average of $19.8B per year or $1.65B per month</a:t>
            </a: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are will push this share up</a:t>
            </a:r>
          </a:p>
        </p:txBody>
      </p:sp>
    </p:spTree>
    <p:extLst>
      <p:ext uri="{BB962C8B-B14F-4D97-AF65-F5344CB8AC3E}">
        <p14:creationId xmlns:p14="http://schemas.microsoft.com/office/powerpoint/2010/main" val="2126820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44</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0" y="4362450"/>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1819235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18940" y="97092"/>
            <a:ext cx="8458200" cy="950976"/>
          </a:xfrm>
        </p:spPr>
        <p:txBody>
          <a:bodyPr/>
          <a:lstStyle/>
          <a:p>
            <a:r>
              <a:rPr lang="en-US" altLang="en-US" dirty="0"/>
              <a:t>America is Driving More Again:</a:t>
            </a:r>
            <a:br>
              <a:rPr lang="en-US" altLang="en-US" dirty="0"/>
            </a:br>
            <a:r>
              <a:rPr lang="en-US" altLang="en-US" dirty="0"/>
              <a:t>Total Miles Driven*, 1990–2016</a:t>
            </a:r>
          </a:p>
        </p:txBody>
      </p:sp>
      <p:sp>
        <p:nvSpPr>
          <p:cNvPr id="6" name="Text Placeholder 5"/>
          <p:cNvSpPr>
            <a:spLocks noGrp="1"/>
          </p:cNvSpPr>
          <p:nvPr>
            <p:ph type="body" sz="quarter" idx="15"/>
          </p:nvPr>
        </p:nvSpPr>
        <p:spPr/>
        <p:txBody>
          <a:bodyPr/>
          <a:lstStyle/>
          <a:p>
            <a:r>
              <a:rPr lang="en-US" dirty="0">
                <a:latin typeface="Arial "/>
              </a:rPr>
              <a:t>Billions of Miles Driven</a:t>
            </a:r>
          </a:p>
        </p:txBody>
      </p:sp>
      <p:sp>
        <p:nvSpPr>
          <p:cNvPr id="7" name="Text Placeholder 6"/>
          <p:cNvSpPr>
            <a:spLocks noGrp="1"/>
          </p:cNvSpPr>
          <p:nvPr>
            <p:ph type="body" sz="quarter" idx="16"/>
          </p:nvPr>
        </p:nvSpPr>
        <p:spPr>
          <a:xfrm>
            <a:off x="401600" y="6275946"/>
            <a:ext cx="7680960" cy="415018"/>
          </a:xfrm>
        </p:spPr>
        <p:txBody>
          <a:bodyPr/>
          <a:lstStyle/>
          <a:p>
            <a:pPr>
              <a:spcBef>
                <a:spcPts val="0"/>
              </a:spcBef>
            </a:pPr>
            <a:r>
              <a:rPr lang="en-US" dirty="0"/>
              <a:t>*Moving 12-month total. Data through February 2016, the latest available.</a:t>
            </a:r>
            <a:br>
              <a:rPr lang="en-US" dirty="0"/>
            </a:br>
            <a:r>
              <a:rPr lang="en-US" dirty="0"/>
              <a:t>Note: Recessions indicated by shaded columns.</a:t>
            </a:r>
          </a:p>
          <a:p>
            <a:pPr>
              <a:spcBef>
                <a:spcPts val="0"/>
              </a:spcBef>
            </a:pPr>
            <a:r>
              <a:rPr lang="en-US" dirty="0"/>
              <a:t>Sources: Federal Highway Administration (http://www.fhwa.dot.gov/policyinformation/travel_monitoring/tvt.cfm); </a:t>
            </a:r>
            <a:br>
              <a:rPr lang="en-US" dirty="0"/>
            </a:br>
            <a:r>
              <a:rPr lang="en-US" dirty="0"/>
              <a:t>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423863" y="1470025"/>
          <a:ext cx="8253277" cy="458159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4"/>
          <p:cNvSpPr txBox="1">
            <a:spLocks/>
          </p:cNvSpPr>
          <p:nvPr/>
        </p:nvSpPr>
        <p:spPr bwMode="gray">
          <a:xfrm>
            <a:off x="1538004" y="1755478"/>
            <a:ext cx="2304302" cy="674992"/>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45720" tIns="45715" rIns="4572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100" dirty="0">
                <a:solidFill>
                  <a:schemeClr val="bg1"/>
                </a:solidFill>
                <a:latin typeface="Arial "/>
              </a:rPr>
              <a:t>Some of the 1990-2007 growth in miles driven (+43.9%) is due to population growth (+20.7%)…</a:t>
            </a:r>
          </a:p>
        </p:txBody>
      </p:sp>
      <p:sp>
        <p:nvSpPr>
          <p:cNvPr id="18" name="Text Placeholder 4"/>
          <p:cNvSpPr txBox="1">
            <a:spLocks/>
          </p:cNvSpPr>
          <p:nvPr/>
        </p:nvSpPr>
        <p:spPr bwMode="gray">
          <a:xfrm>
            <a:off x="1538005" y="2468875"/>
            <a:ext cx="2304302" cy="674992"/>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45720" tIns="45715" rIns="4572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100" dirty="0">
                <a:solidFill>
                  <a:schemeClr val="bg1"/>
                </a:solidFill>
              </a:rPr>
              <a:t>…but the population grew by 6.6% from 2007-2015 and miles driven didn’t grow at all.</a:t>
            </a:r>
          </a:p>
        </p:txBody>
      </p:sp>
      <p:sp>
        <p:nvSpPr>
          <p:cNvPr id="19" name="Rectangle 7"/>
          <p:cNvSpPr>
            <a:spLocks noChangeArrowheads="1"/>
          </p:cNvSpPr>
          <p:nvPr/>
        </p:nvSpPr>
        <p:spPr bwMode="grayWhite">
          <a:xfrm>
            <a:off x="6163049" y="1739900"/>
            <a:ext cx="2365001" cy="927100"/>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nvGrpSpPr>
          <p:cNvPr id="9" name="Group 8"/>
          <p:cNvGrpSpPr/>
          <p:nvPr/>
        </p:nvGrpSpPr>
        <p:grpSpPr>
          <a:xfrm>
            <a:off x="5148075" y="2660900"/>
            <a:ext cx="2765160" cy="1228960"/>
            <a:chOff x="5148075" y="2660900"/>
            <a:chExt cx="2765160" cy="1228960"/>
          </a:xfrm>
        </p:grpSpPr>
        <p:sp>
          <p:nvSpPr>
            <p:cNvPr id="20" name="AutoShape 5"/>
            <p:cNvSpPr>
              <a:spLocks noChangeArrowheads="1"/>
            </p:cNvSpPr>
            <p:nvPr/>
          </p:nvSpPr>
          <p:spPr bwMode="gray">
            <a:xfrm>
              <a:off x="5148075" y="2891330"/>
              <a:ext cx="2765160" cy="99853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From November 2007 until January 2015, miles driven was below the prior peak for 87 straight months—</a:t>
              </a:r>
              <a:br>
                <a:rPr lang="en-US" sz="1200" b="1" dirty="0">
                  <a:solidFill>
                    <a:schemeClr val="bg1"/>
                  </a:solidFill>
                  <a:cs typeface="Arial" charset="0"/>
                </a:rPr>
              </a:br>
              <a:r>
                <a:rPr lang="en-US" sz="1200" b="1" dirty="0">
                  <a:solidFill>
                    <a:schemeClr val="bg1"/>
                  </a:solidFill>
                  <a:cs typeface="Arial" charset="0"/>
                </a:rPr>
                <a:t>over 7 years! Previous record was</a:t>
              </a:r>
              <a:br>
                <a:rPr lang="en-US" sz="1200" b="1" dirty="0">
                  <a:solidFill>
                    <a:schemeClr val="bg1"/>
                  </a:solidFill>
                  <a:cs typeface="Arial" charset="0"/>
                </a:rPr>
              </a:br>
              <a:r>
                <a:rPr lang="en-US" sz="1200" b="1" dirty="0">
                  <a:solidFill>
                    <a:schemeClr val="bg1"/>
                  </a:solidFill>
                  <a:cs typeface="Arial" charset="0"/>
                </a:rPr>
                <a:t>in the early 1980s (39 months)</a:t>
              </a:r>
            </a:p>
          </p:txBody>
        </p:sp>
        <p:cxnSp>
          <p:nvCxnSpPr>
            <p:cNvPr id="21" name="Straight Arrow Connector 20"/>
            <p:cNvCxnSpPr/>
            <p:nvPr/>
          </p:nvCxnSpPr>
          <p:spPr bwMode="gray">
            <a:xfrm rot="10800000">
              <a:off x="7345549" y="2660900"/>
              <a:ext cx="0" cy="24218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082560" y="2660900"/>
            <a:ext cx="883713" cy="768100"/>
            <a:chOff x="7836425" y="2660900"/>
            <a:chExt cx="883713" cy="768100"/>
          </a:xfrm>
        </p:grpSpPr>
        <p:sp>
          <p:nvSpPr>
            <p:cNvPr id="22" name="AutoShape 5"/>
            <p:cNvSpPr>
              <a:spLocks noChangeArrowheads="1"/>
            </p:cNvSpPr>
            <p:nvPr/>
          </p:nvSpPr>
          <p:spPr bwMode="gray">
            <a:xfrm>
              <a:off x="7836425" y="2891330"/>
              <a:ext cx="883713"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Records</a:t>
              </a:r>
              <a:br>
                <a:rPr lang="en-US" sz="1200" b="1" dirty="0">
                  <a:solidFill>
                    <a:schemeClr val="bg1"/>
                  </a:solidFill>
                  <a:cs typeface="Arial" charset="0"/>
                </a:rPr>
              </a:br>
              <a:r>
                <a:rPr lang="en-US" sz="1200" b="1" dirty="0">
                  <a:solidFill>
                    <a:schemeClr val="bg1"/>
                  </a:solidFill>
                  <a:cs typeface="Arial" charset="0"/>
                </a:rPr>
                <a:t>in 2015/6</a:t>
              </a:r>
            </a:p>
          </p:txBody>
        </p:sp>
        <p:cxnSp>
          <p:nvCxnSpPr>
            <p:cNvPr id="23" name="Straight Arrow Connector 22"/>
            <p:cNvCxnSpPr/>
            <p:nvPr/>
          </p:nvCxnSpPr>
          <p:spPr bwMode="gray">
            <a:xfrm rot="10800000">
              <a:off x="8278281" y="2660900"/>
              <a:ext cx="0" cy="24218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231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edg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46</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671195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Jobs?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262571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47</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5" y="1277293"/>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4" y="1360611"/>
          <a:ext cx="7896225" cy="4428582"/>
        </p:xfrm>
        <a:graphic>
          <a:graphicData uri="http://schemas.openxmlformats.org/presentationml/2006/ole">
            <mc:AlternateContent xmlns:mc="http://schemas.openxmlformats.org/markup-compatibility/2006">
              <mc:Choice xmlns:v="urn:schemas-microsoft-com:vml" Requires="v">
                <p:oleObj spid="_x0000_s28619812" name="Chart" r:id="rId4" imgW="8343822" imgH="4381639" progId="MSGraph.Chart.8">
                  <p:embed followColorScheme="full"/>
                </p:oleObj>
              </mc:Choice>
              <mc:Fallback>
                <p:oleObj name="Chart" r:id="rId4" imgW="8343822" imgH="4381639" progId="MSGraph.Chart.8">
                  <p:embed followColorScheme="full"/>
                  <p:pic>
                    <p:nvPicPr>
                      <p:cNvPr id="5128" name="Object 8"/>
                      <p:cNvPicPr>
                        <a:picLocks noChangeAspect="1" noChangeArrowheads="1"/>
                      </p:cNvPicPr>
                      <p:nvPr/>
                    </p:nvPicPr>
                    <p:blipFill>
                      <a:blip r:embed="rId5"/>
                      <a:srcRect/>
                      <a:stretch>
                        <a:fillRect/>
                      </a:stretch>
                    </p:blipFill>
                    <p:spPr bwMode="gray">
                      <a:xfrm>
                        <a:off x="506464"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3"/>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2"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5"/>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00217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356616" y="120825"/>
            <a:ext cx="8458200" cy="950976"/>
          </a:xfrm>
        </p:spPr>
        <p:txBody>
          <a:bodyPr/>
          <a:lstStyle/>
          <a:p>
            <a:r>
              <a:rPr lang="en-US" altLang="en-US" dirty="0"/>
              <a:t>More Miles Driven</a:t>
            </a:r>
            <a:br>
              <a:rPr lang="en-US" altLang="en-US" dirty="0"/>
            </a:br>
            <a:r>
              <a:rPr lang="en-US" altLang="en-US" dirty="0"/>
              <a:t>=&gt; More Collisions, 2006–2015</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t>Billions of Miles Driven in Prior Year</a:t>
            </a:r>
          </a:p>
        </p:txBody>
      </p:sp>
      <p:sp>
        <p:nvSpPr>
          <p:cNvPr id="12" name="Text Placeholder 11"/>
          <p:cNvSpPr>
            <a:spLocks noGrp="1"/>
          </p:cNvSpPr>
          <p:nvPr>
            <p:ph type="body" sz="quarter" idx="16"/>
          </p:nvPr>
        </p:nvSpPr>
        <p:spPr/>
        <p:txBody>
          <a:bodyPr/>
          <a:lstStyle/>
          <a:p>
            <a:r>
              <a:rPr lang="en-US" dirty="0"/>
              <a:t>Sources: Federal Highway Administration (http://www.fhwa.dot.gov/policyinformation/travel_monitoring/tvt.cfm); Rolling Four-</a:t>
            </a:r>
            <a:r>
              <a:rPr lang="en-US" dirty="0" err="1"/>
              <a:t>Qtr</a:t>
            </a:r>
            <a:r>
              <a:rPr lang="en-US" dirty="0"/>
              <a:t> Avg. Frequency from Insurance Services Office;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More Miles People Drive, the More Likely They are to Get in an Accident,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t>Overall Collision Claims Per 100 Insured Vehicles</a:t>
            </a:r>
          </a:p>
        </p:txBody>
      </p:sp>
      <p:sp>
        <p:nvSpPr>
          <p:cNvPr id="24" name="Rectangle 7"/>
          <p:cNvSpPr>
            <a:spLocks noChangeArrowheads="1"/>
          </p:cNvSpPr>
          <p:nvPr/>
        </p:nvSpPr>
        <p:spPr bwMode="grayWhite">
          <a:xfrm>
            <a:off x="2421320"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8342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61938" y="58415"/>
            <a:ext cx="8458200" cy="950976"/>
          </a:xfrm>
        </p:spPr>
        <p:txBody>
          <a:bodyPr/>
          <a:lstStyle/>
          <a:p>
            <a:r>
              <a:rPr lang="en-US" altLang="en-US" dirty="0"/>
              <a:t>Why Are People Driving More Miles?</a:t>
            </a:r>
            <a:br>
              <a:rPr lang="en-US" altLang="en-US" dirty="0"/>
            </a:br>
            <a:r>
              <a:rPr lang="en-US" altLang="en-US" dirty="0"/>
              <a:t>Cheap Gas?</a:t>
            </a:r>
          </a:p>
        </p:txBody>
      </p:sp>
      <p:sp>
        <p:nvSpPr>
          <p:cNvPr id="10" name="Text Placeholder 9"/>
          <p:cNvSpPr>
            <a:spLocks noGrp="1"/>
          </p:cNvSpPr>
          <p:nvPr>
            <p:ph type="body" sz="quarter" idx="15"/>
          </p:nvPr>
        </p:nvSpPr>
        <p:spPr>
          <a:xfrm>
            <a:off x="356616" y="1106955"/>
            <a:ext cx="3823498" cy="396947"/>
          </a:xfrm>
        </p:spPr>
        <p:txBody>
          <a:bodyPr/>
          <a:lstStyle/>
          <a:p>
            <a:r>
              <a:rPr lang="en-US" sz="1600" b="1" dirty="0">
                <a:solidFill>
                  <a:srgbClr val="2B7299"/>
                </a:solidFill>
                <a:latin typeface="Arial "/>
              </a:rPr>
              <a:t>Billions of Miles Driven in Prior Year</a:t>
            </a:r>
          </a:p>
        </p:txBody>
      </p:sp>
      <p:sp>
        <p:nvSpPr>
          <p:cNvPr id="12" name="Text Placeholder 11"/>
          <p:cNvSpPr>
            <a:spLocks noGrp="1"/>
          </p:cNvSpPr>
          <p:nvPr>
            <p:ph type="body" sz="quarter" idx="16"/>
          </p:nvPr>
        </p:nvSpPr>
        <p:spPr>
          <a:xfrm>
            <a:off x="356616" y="6302054"/>
            <a:ext cx="7680960" cy="415018"/>
          </a:xfrm>
        </p:spPr>
        <p:txBody>
          <a:bodyPr/>
          <a:lstStyle/>
          <a:p>
            <a:r>
              <a:rPr lang="en-US" dirty="0">
                <a:latin typeface="Arial "/>
              </a:rPr>
              <a:t>Sources: Federal Highway Administration (http://www.fhwa.dot.gov/policyinformation/travel_monitoring/tvt.cfm); Energy Information Administration;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Gas Prices Don’t Seem Correlated With Miles Driven</a:t>
            </a:r>
          </a:p>
        </p:txBody>
      </p:sp>
      <p:graphicFrame>
        <p:nvGraphicFramePr>
          <p:cNvPr id="22" name="Object 8"/>
          <p:cNvGraphicFramePr>
            <a:graphicFrameLocks noChangeAspect="1"/>
          </p:cNvGraphicFramePr>
          <p:nvPr>
            <p:extLst>
              <p:ext uri="{D42A27DB-BD31-4B8C-83A1-F6EECF244321}">
                <p14:modId xmlns:p14="http://schemas.microsoft.com/office/powerpoint/2010/main" val="104437507"/>
              </p:ext>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68397" y="1106955"/>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B7299"/>
                </a:solidFill>
                <a:latin typeface="Arial "/>
              </a:rPr>
              <a:t>Average Price Per Gallon</a:t>
            </a:r>
          </a:p>
        </p:txBody>
      </p:sp>
      <p:sp>
        <p:nvSpPr>
          <p:cNvPr id="24" name="Rectangle 7"/>
          <p:cNvSpPr>
            <a:spLocks noChangeArrowheads="1"/>
          </p:cNvSpPr>
          <p:nvPr/>
        </p:nvSpPr>
        <p:spPr bwMode="grayWhite">
          <a:xfrm>
            <a:off x="2421320"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3324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9DDFA74-997A-4B7A-8C6D-68198C15020A}" type="slidenum">
              <a:rPr lang="en-US" altLang="en-US" sz="900">
                <a:solidFill>
                  <a:schemeClr val="bg1"/>
                </a:solidFill>
              </a:rPr>
              <a:pPr algn="r">
                <a:lnSpc>
                  <a:spcPct val="85000"/>
                </a:lnSpc>
                <a:spcBef>
                  <a:spcPct val="20000"/>
                </a:spcBef>
                <a:buClrTx/>
                <a:buFontTx/>
                <a:buNone/>
              </a:pPr>
              <a:t>5</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and Growth in Personal and Commercial Auto Insurance Markets</a:t>
            </a:r>
          </a:p>
        </p:txBody>
      </p:sp>
      <p:sp>
        <p:nvSpPr>
          <p:cNvPr id="2152456" name="Rectangle 8"/>
          <p:cNvSpPr>
            <a:spLocks noChangeArrowheads="1"/>
          </p:cNvSpPr>
          <p:nvPr/>
        </p:nvSpPr>
        <p:spPr bwMode="auto">
          <a:xfrm>
            <a:off x="854075" y="4362450"/>
            <a:ext cx="770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Analysis by Selected States and United States Totals</a:t>
            </a:r>
          </a:p>
        </p:txBody>
      </p:sp>
    </p:spTree>
    <p:extLst>
      <p:ext uri="{BB962C8B-B14F-4D97-AF65-F5344CB8AC3E}">
        <p14:creationId xmlns:p14="http://schemas.microsoft.com/office/powerpoint/2010/main" val="205270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Jobs?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t>Billions of Miles Driven in Prior Year</a:t>
            </a:r>
          </a:p>
        </p:txBody>
      </p:sp>
      <p:sp>
        <p:nvSpPr>
          <p:cNvPr id="12" name="Text Placeholder 11"/>
          <p:cNvSpPr>
            <a:spLocks noGrp="1"/>
          </p:cNvSpPr>
          <p:nvPr>
            <p:ph type="body" sz="quarter" idx="16"/>
          </p:nvPr>
        </p:nvSpPr>
        <p:spPr/>
        <p:txBody>
          <a:bodyPr/>
          <a:lstStyle/>
          <a:p>
            <a:r>
              <a:rPr lang="en-US" dirty="0"/>
              <a:t>Sources: Federal Highway Administration (http://www.fhwa.dot.gov/policyinformation/travel_monitoring/tvt.cfm); Seasonally Adjusted Employed from Bureau of Labor Statistics;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People Drive to and from Work and Drive to Entertainment. Out of Work, They Curtail Their Movement</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t>Millions Employed</a:t>
            </a:r>
          </a:p>
        </p:txBody>
      </p:sp>
      <p:sp>
        <p:nvSpPr>
          <p:cNvPr id="24" name="Rectangle 7"/>
          <p:cNvSpPr>
            <a:spLocks noChangeArrowheads="1"/>
          </p:cNvSpPr>
          <p:nvPr/>
        </p:nvSpPr>
        <p:spPr bwMode="grayWhite">
          <a:xfrm>
            <a:off x="2421320"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90822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8827" y="67095"/>
            <a:ext cx="8458200" cy="950976"/>
          </a:xfrm>
        </p:spPr>
        <p:txBody>
          <a:bodyPr/>
          <a:lstStyle/>
          <a:p>
            <a:r>
              <a:rPr lang="en-US" dirty="0"/>
              <a:t>Comparing Gas Prices, Employment on</a:t>
            </a:r>
            <a:br>
              <a:rPr lang="en-US" dirty="0"/>
            </a:br>
            <a:r>
              <a:rPr lang="en-US" dirty="0"/>
              <a:t>Collision Frequency</a:t>
            </a:r>
          </a:p>
        </p:txBody>
      </p:sp>
      <p:sp>
        <p:nvSpPr>
          <p:cNvPr id="15" name="Text Placeholder 14"/>
          <p:cNvSpPr>
            <a:spLocks noGrp="1"/>
          </p:cNvSpPr>
          <p:nvPr>
            <p:ph type="body" sz="quarter" idx="16"/>
          </p:nvPr>
        </p:nvSpPr>
        <p:spPr>
          <a:xfrm>
            <a:off x="421737" y="6245794"/>
            <a:ext cx="7680960" cy="415018"/>
          </a:xfrm>
        </p:spPr>
        <p:txBody>
          <a:bodyPr/>
          <a:lstStyle/>
          <a:p>
            <a:r>
              <a:rPr lang="en-US" dirty="0">
                <a:latin typeface="Arial "/>
              </a:rPr>
              <a:t>Sources: Seasonally Adjusted Employed from Bureau of Labor Statistics; Energy Information Administration; Rolling Four-</a:t>
            </a:r>
            <a:r>
              <a:rPr lang="en-US" dirty="0" err="1">
                <a:latin typeface="Arial "/>
              </a:rPr>
              <a:t>Qtr</a:t>
            </a:r>
            <a:r>
              <a:rPr lang="en-US" dirty="0">
                <a:latin typeface="Arial "/>
              </a:rPr>
              <a:t> Avg. Frequency from Insurance Services Office;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latin typeface="Arial "/>
              </a:rPr>
              <a:t>Gas Price vs.</a:t>
            </a:r>
            <a:br>
              <a:rPr lang="en-US" sz="1800" dirty="0">
                <a:solidFill>
                  <a:schemeClr val="bg1"/>
                </a:solidFill>
                <a:latin typeface="Arial "/>
              </a:rPr>
            </a:br>
            <a:r>
              <a:rPr lang="en-US" sz="1800" dirty="0">
                <a:solidFill>
                  <a:schemeClr val="bg1"/>
                </a:solidFill>
                <a:latin typeface="Arial "/>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latin typeface="Arial "/>
              </a:rPr>
              <a:t>Number Employed vs.</a:t>
            </a:r>
            <a:br>
              <a:rPr lang="en-US" sz="1800" dirty="0">
                <a:solidFill>
                  <a:schemeClr val="bg1"/>
                </a:solidFill>
                <a:latin typeface="Arial "/>
              </a:rPr>
            </a:br>
            <a:r>
              <a:rPr lang="en-US" sz="1800" dirty="0">
                <a:solidFill>
                  <a:schemeClr val="bg1"/>
                </a:solidFill>
                <a:latin typeface="Arial "/>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80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People Working and Driving</a:t>
            </a:r>
            <a:br>
              <a:rPr lang="en-US" altLang="en-US" dirty="0"/>
            </a:br>
            <a:r>
              <a:rPr lang="en-US" altLang="en-US" dirty="0"/>
              <a: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t>Number Employed, Millions</a:t>
            </a:r>
          </a:p>
        </p:txBody>
      </p:sp>
      <p:sp>
        <p:nvSpPr>
          <p:cNvPr id="12" name="Text Placeholder 11"/>
          <p:cNvSpPr>
            <a:spLocks noGrp="1"/>
          </p:cNvSpPr>
          <p:nvPr>
            <p:ph type="body" sz="quarter" idx="16"/>
          </p:nvPr>
        </p:nvSpPr>
        <p:spPr/>
        <p:txBody>
          <a:bodyPr/>
          <a:lstStyle/>
          <a:p>
            <a:r>
              <a:rPr lang="en-US" dirty="0"/>
              <a:t>Sources: Seasonally Adjusted Employed from Bureau of Labor Statistics; Rolling Four-</a:t>
            </a:r>
            <a:r>
              <a:rPr lang="en-US" dirty="0" err="1"/>
              <a:t>Qtr</a:t>
            </a:r>
            <a:r>
              <a:rPr lang="en-US" dirty="0"/>
              <a:t> Avg. Frequency from Insurance Services Office;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When People are Out of Work, They Drive Less. When They Get Jobs,</a:t>
            </a:r>
            <a:br>
              <a:rPr lang="en-US" sz="1800" dirty="0">
                <a:solidFill>
                  <a:schemeClr val="bg1"/>
                </a:solidFill>
              </a:rPr>
            </a:br>
            <a:r>
              <a:rPr lang="en-US" sz="1800" dirty="0">
                <a:solidFill>
                  <a:schemeClr val="bg1"/>
                </a:solidFill>
              </a:rPr>
              <a:t>They Drive to Work,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t>Overall Collision Claims Per 100 Insured Vehicles</a:t>
            </a:r>
          </a:p>
        </p:txBody>
      </p:sp>
      <p:sp>
        <p:nvSpPr>
          <p:cNvPr id="24" name="Rectangle 7"/>
          <p:cNvSpPr>
            <a:spLocks noChangeArrowheads="1"/>
          </p:cNvSpPr>
          <p:nvPr/>
        </p:nvSpPr>
        <p:spPr bwMode="grayWhite">
          <a:xfrm>
            <a:off x="2382915"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77190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53</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a:latin typeface="Arial" panose="020B0604020202020204" pitchFamily="34" charset="0"/>
              </a:rPr>
              <a:t/>
            </a:r>
            <a:br>
              <a:rPr lang="en-US" altLang="en-US" sz="3200" dirty="0">
                <a:latin typeface="Arial" panose="020B0604020202020204" pitchFamily="34" charset="0"/>
              </a:rPr>
            </a:br>
            <a:r>
              <a:rPr lang="en-US" altLang="en-US" sz="3200" dirty="0">
                <a:latin typeface="Arial" panose="020B0604020202020204" pitchFamily="34" charset="0"/>
              </a:rPr>
              <a:t>Death Rates per 100,000,000 Vehicle miles, 1990-2015*</a:t>
            </a:r>
            <a:br>
              <a:rPr lang="en-US" altLang="en-US" sz="3200" dirty="0">
                <a:latin typeface="Arial" panose="020B0604020202020204" pitchFamily="34" charset="0"/>
              </a:rPr>
            </a:br>
            <a:endParaRPr lang="en-US" altLang="en-US" dirty="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a:t>*Projected rate for 2015 based on date through June 2015.</a:t>
            </a:r>
            <a:endParaRPr lang="en-US" altLang="en-US" sz="1100" dirty="0"/>
          </a:p>
          <a:p>
            <a:pPr>
              <a:spcBef>
                <a:spcPct val="0"/>
              </a:spcBef>
              <a:buFont typeface="Wingdings" panose="05000000000000000000" pitchFamily="2" charset="2"/>
              <a:buNone/>
            </a:pPr>
            <a:r>
              <a:rPr lang="en-US" altLang="en-US" sz="1100" dirty="0"/>
              <a:t>	</a:t>
            </a:r>
            <a:r>
              <a:rPr lang="en-US" altLang="en-US" sz="1400" dirty="0"/>
              <a:t>Source: National Safety Council; Insurance Information Institute.</a:t>
            </a:r>
          </a:p>
        </p:txBody>
      </p:sp>
      <p:graphicFrame>
        <p:nvGraphicFramePr>
          <p:cNvPr id="2026500" name="Object 2"/>
          <p:cNvGraphicFramePr>
            <a:graphicFrameLocks/>
          </p:cNvGraphicFramePr>
          <p:nvPr>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625949" name="Chart" r:id="rId4" imgW="8610548" imgH="4600679" progId="MSGraph.Chart.8">
                  <p:embed followColorScheme="full"/>
                </p:oleObj>
              </mc:Choice>
              <mc:Fallback>
                <p:oleObj name="Chart" r:id="rId4" imgW="8610548" imgH="4600679" progId="MSGraph.Chart.8">
                  <p:embed followColorScheme="full"/>
                  <p:pic>
                    <p:nvPicPr>
                      <p:cNvPr id="2026500" name="Object 2"/>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recession and high gas prices reduced miles driven, accelerating the drop in death rates</a:t>
            </a:r>
          </a:p>
        </p:txBody>
      </p:sp>
      <p:sp>
        <p:nvSpPr>
          <p:cNvPr id="8" name="AutoShape 7"/>
          <p:cNvSpPr>
            <a:spLocks noChangeArrowheads="1"/>
          </p:cNvSpPr>
          <p:nvPr/>
        </p:nvSpPr>
        <p:spPr bwMode="blackWhite">
          <a:xfrm>
            <a:off x="5990896" y="3848318"/>
            <a:ext cx="2454002" cy="931589"/>
          </a:xfrm>
          <a:prstGeom prst="wedgeRectCallout">
            <a:avLst>
              <a:gd name="adj1" fmla="val 55276"/>
              <a:gd name="adj2" fmla="val -113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solidFill>
                  <a:schemeClr val="bg1"/>
                </a:solidFill>
              </a:rPr>
              <a:t>Vehicle death rates fell by nearly half between 1990 and 2010</a:t>
            </a:r>
          </a:p>
        </p:txBody>
      </p:sp>
      <p:sp>
        <p:nvSpPr>
          <p:cNvPr id="2" name="Oval 1"/>
          <p:cNvSpPr/>
          <p:nvPr/>
        </p:nvSpPr>
        <p:spPr>
          <a:xfrm>
            <a:off x="7819697" y="2542216"/>
            <a:ext cx="1056946" cy="867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950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p:txBody>
          <a:bodyPr/>
          <a:lstStyle/>
          <a:p>
            <a:r>
              <a:rPr lang="en-US" dirty="0"/>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85592"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94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28620836" name="Chart" r:id="rId4" imgW="8829838" imgH="4714979" progId="MSGraph.Chart.8">
                  <p:embed followColorScheme="full"/>
                </p:oleObj>
              </mc:Choice>
              <mc:Fallback>
                <p:oleObj name="Chart" r:id="rId4" imgW="8829838" imgH="4714979" progId="MSGraph.Chart.8">
                  <p:embed followColorScheme="full"/>
                  <p:pic>
                    <p:nvPicPr>
                      <p:cNvPr id="68611" name="Object 3"/>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41158227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Personal &amp; Commercial Auto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Dec. 2015;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423"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Dec. 2015 reading of 5.5% is up </a:t>
            </a:r>
            <a:r>
              <a:rPr lang="en-US" sz="1400" b="1">
                <a:solidFill>
                  <a:schemeClr val="bg1"/>
                </a:solidFill>
              </a:rPr>
              <a:t>from 4.7%</a:t>
            </a:r>
            <a:r>
              <a:rPr lang="en-US" sz="1400" b="1" dirty="0">
                <a:solidFill>
                  <a:schemeClr val="bg1"/>
                </a:solidFill>
              </a:rPr>
              <a:t/>
            </a:r>
            <a:br>
              <a:rPr lang="en-US" sz="1400" b="1" dirty="0">
                <a:solidFill>
                  <a:schemeClr val="bg1"/>
                </a:solidFill>
              </a:rPr>
            </a:br>
            <a:r>
              <a:rPr lang="en-US" sz="1400" b="1" dirty="0">
                <a:solidFill>
                  <a:schemeClr val="bg1"/>
                </a:solidFill>
              </a:rPr>
              <a:t>a year earlier</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58</a:t>
            </a:fld>
            <a:endParaRPr lang="en-US"/>
          </a:p>
        </p:txBody>
      </p:sp>
      <p:sp>
        <p:nvSpPr>
          <p:cNvPr id="100358" name="Rectangle 3"/>
          <p:cNvSpPr>
            <a:spLocks noGrp="1" noChangeArrowheads="1"/>
          </p:cNvSpPr>
          <p:nvPr>
            <p:ph type="title"/>
          </p:nvPr>
        </p:nvSpPr>
        <p:spPr/>
        <p:txBody>
          <a:bodyPr/>
          <a:lstStyle/>
          <a:p>
            <a:r>
              <a:rPr lang="en-US" dirty="0"/>
              <a:t>CIAB: Average Commercial Rate Change, All Lines, (1Q:2004–1Q:2016)</a:t>
            </a:r>
          </a:p>
        </p:txBody>
      </p:sp>
      <p:graphicFrame>
        <p:nvGraphicFramePr>
          <p:cNvPr id="7200771" name="Object 2"/>
          <p:cNvGraphicFramePr>
            <a:graphicFrameLocks noGrp="1" noChangeAspect="1"/>
          </p:cNvGraphicFramePr>
          <p:nvPr>
            <p:ph type="chart" idx="4294967295"/>
            <p:extLst/>
          </p:nvPr>
        </p:nvGraphicFramePr>
        <p:xfrm>
          <a:off x="85726" y="1633538"/>
          <a:ext cx="8801100" cy="4843462"/>
        </p:xfrm>
        <a:graphic>
          <a:graphicData uri="http://schemas.openxmlformats.org/presentationml/2006/ole">
            <mc:AlternateContent xmlns:mc="http://schemas.openxmlformats.org/markup-compatibility/2006">
              <mc:Choice xmlns:v="urn:schemas-microsoft-com:vml" Requires="v">
                <p:oleObj spid="_x0000_s28646410" name="Chart" r:id="rId4" imgW="8572682" imgH="4781481" progId="MSGraph.Chart.8">
                  <p:embed followColorScheme="full"/>
                </p:oleObj>
              </mc:Choice>
              <mc:Fallback>
                <p:oleObj name="Chart" r:id="rId4" imgW="8572682" imgH="4781481" progId="MSGraph.Chart.8">
                  <p:embed followColorScheme="full"/>
                  <p:pic>
                    <p:nvPicPr>
                      <p:cNvPr id="7200771" name="Object 2"/>
                      <p:cNvPicPr>
                        <a:picLocks noGrp="1" noChangeAspect="1" noChangeArrowheads="1"/>
                      </p:cNvPicPr>
                      <p:nvPr/>
                    </p:nvPicPr>
                    <p:blipFill>
                      <a:blip r:embed="rId5"/>
                      <a:srcRect/>
                      <a:stretch>
                        <a:fillRect/>
                      </a:stretch>
                    </p:blipFill>
                    <p:spPr bwMode="auto">
                      <a:xfrm>
                        <a:off x="85726" y="1633538"/>
                        <a:ext cx="8801100"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a:t>Source:  Council of Insurance Agents &amp; Brokers; Insurance Information Institute</a:t>
            </a:r>
          </a:p>
        </p:txBody>
      </p:sp>
      <p:sp>
        <p:nvSpPr>
          <p:cNvPr id="7200774" name="AutoShape 6"/>
          <p:cNvSpPr>
            <a:spLocks noChangeArrowheads="1"/>
          </p:cNvSpPr>
          <p:nvPr/>
        </p:nvSpPr>
        <p:spPr bwMode="blackWhite">
          <a:xfrm>
            <a:off x="976048" y="5313077"/>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as of Q1:2016  remained somewhat negative</a:t>
            </a: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81453"/>
              <a:gd name="adj2" fmla="val 59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marked the last of 30</a:t>
            </a:r>
            <a:r>
              <a:rPr lang="en-US" sz="1400" b="1" baseline="30000" dirty="0">
                <a:solidFill>
                  <a:schemeClr val="bg1"/>
                </a:solidFill>
              </a:rPr>
              <a:t>th</a:t>
            </a:r>
            <a:r>
              <a:rPr lang="en-US" sz="1400" b="1" dirty="0">
                <a:solidFill>
                  <a:schemeClr val="bg1"/>
                </a:solidFill>
              </a:rPr>
              <a:t> consecutive quarter of price declines</a:t>
            </a:r>
          </a:p>
        </p:txBody>
      </p:sp>
    </p:spTree>
    <p:extLst>
      <p:ext uri="{BB962C8B-B14F-4D97-AF65-F5344CB8AC3E}">
        <p14:creationId xmlns:p14="http://schemas.microsoft.com/office/powerpoint/2010/main" val="2623021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59</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2016:Q1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Renewals Were Mixed to Down in Q1:2016;   EPL, D&amp;O and Commercial Auto Saw Gains</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647434" name="Chart" r:id="rId4" imgW="8315527" imgH="3771900" progId="MSGraph.Chart.8">
                  <p:embed followColorScheme="full"/>
                </p:oleObj>
              </mc:Choice>
              <mc:Fallback>
                <p:oleObj name="Chart" r:id="rId4" imgW="8315527" imgH="3771900" progId="MSGraph.Chart.8">
                  <p:embed followColorScheme="full"/>
                  <p:pic>
                    <p:nvPicPr>
                      <p:cNvPr id="101378" name="Object 7"/>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266825"/>
            <a:ext cx="2624779" cy="1196556"/>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Auto </a:t>
            </a:r>
            <a:r>
              <a:rPr lang="en-US" sz="1600" b="1" dirty="0">
                <a:solidFill>
                  <a:srgbClr val="FFFFFF"/>
                </a:solidFill>
                <a:latin typeface="Arial" charset="0"/>
                <a:cs typeface="Arial" charset="0"/>
              </a:rPr>
              <a:t>rate increases are larger than any other line, followed by EPL and </a:t>
            </a:r>
            <a:r>
              <a:rPr lang="en-US" sz="1600" b="1" dirty="0">
                <a:solidFill>
                  <a:srgbClr val="FFFFFF"/>
                </a:solidFill>
              </a:rPr>
              <a:t>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Tree>
    <p:extLst>
      <p:ext uri="{BB962C8B-B14F-4D97-AF65-F5344CB8AC3E}">
        <p14:creationId xmlns:p14="http://schemas.microsoft.com/office/powerpoint/2010/main" val="3695034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6</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079036260"/>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648455" name="Chart" r:id="rId4" imgW="8820267" imgH="4552881" progId="MSGraph.Chart.8">
                  <p:embed followColorScheme="full"/>
                </p:oleObj>
              </mc:Choice>
              <mc:Fallback>
                <p:oleObj name="Chart" r:id="rId4" imgW="8820267" imgH="4552881" progId="MSGraph.Chart.8">
                  <p:embed followColorScheme="full"/>
                  <p:pic>
                    <p:nvPicPr>
                      <p:cNvPr id="29698" name="Object 3"/>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3745826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3812" y="114381"/>
            <a:ext cx="7858125" cy="762000"/>
          </a:xfrm>
        </p:spPr>
        <p:txBody>
          <a:bodyPr/>
          <a:lstStyle/>
          <a:p>
            <a:pPr>
              <a:lnSpc>
                <a:spcPct val="100000"/>
              </a:lnSpc>
            </a:pPr>
            <a:r>
              <a:rPr lang="en-US" altLang="en-US" dirty="0">
                <a:latin typeface="Arial" panose="020B0604020202020204" pitchFamily="34" charset="0"/>
              </a:rPr>
              <a:t>Light Truck Sales Remain Near Record </a:t>
            </a:r>
            <a:r>
              <a:rPr lang="en-US" altLang="en-US" dirty="0" err="1">
                <a:latin typeface="Arial" panose="020B0604020202020204" pitchFamily="34" charset="0"/>
              </a:rPr>
              <a:t>Highs</a:t>
            </a:r>
            <a:r>
              <a:rPr lang="en-US" altLang="en-US" dirty="0" err="1">
                <a:latin typeface="Arial" panose="020B0604020202020204" pitchFamily="34" charset="0"/>
                <a:sym typeface="Wingdings" panose="05000000000000000000" pitchFamily="2" charset="2"/>
              </a:rPr>
              <a:t>Bodes</a:t>
            </a:r>
            <a:r>
              <a:rPr lang="en-US" altLang="en-US" dirty="0">
                <a:latin typeface="Arial" panose="020B0604020202020204" pitchFamily="34" charset="0"/>
                <a:sym typeface="Wingdings" panose="05000000000000000000" pitchFamily="2" charset="2"/>
              </a:rPr>
              <a:t> Well for Comm. Auto</a:t>
            </a:r>
            <a:endParaRPr lang="en-US" altLang="en-US" dirty="0">
              <a:latin typeface="Arial" panose="020B0604020202020204" pitchFamily="34" charset="0"/>
            </a:endParaRPr>
          </a:p>
        </p:txBody>
      </p:sp>
      <p:sp>
        <p:nvSpPr>
          <p:cNvPr id="25604" name="Rectangle 4"/>
          <p:cNvSpPr>
            <a:spLocks noChangeArrowheads="1"/>
          </p:cNvSpPr>
          <p:nvPr/>
        </p:nvSpPr>
        <p:spPr bwMode="auto">
          <a:xfrm>
            <a:off x="126546" y="6265409"/>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dirty="0"/>
              <a:t>Source: US Bureau of Economic Analysis accessed 7/12/16 from ycharts.com at</a:t>
            </a:r>
          </a:p>
          <a:p>
            <a:pPr>
              <a:lnSpc>
                <a:spcPct val="100000"/>
              </a:lnSpc>
              <a:spcBef>
                <a:spcPct val="0"/>
              </a:spcBef>
              <a:buClrTx/>
              <a:buFontTx/>
              <a:buNone/>
            </a:pPr>
            <a:r>
              <a:rPr lang="en-US" altLang="en-US" sz="1400" dirty="0"/>
              <a:t> </a:t>
            </a:r>
            <a:r>
              <a:rPr lang="en-US" altLang="en-US" sz="1400" dirty="0">
                <a:hlinkClick r:id="rId3"/>
              </a:rPr>
              <a:t>https://ycharts.com/indicators/us_retail_sales_of_light_trucks_saar</a:t>
            </a:r>
            <a:r>
              <a:rPr lang="en-US" altLang="en-US" sz="1400" dirty="0"/>
              <a:t> ; Insurance Information Institute.</a:t>
            </a:r>
          </a:p>
        </p:txBody>
      </p:sp>
      <p:sp>
        <p:nvSpPr>
          <p:cNvPr id="6" name="AutoShape 6"/>
          <p:cNvSpPr>
            <a:spLocks noChangeArrowheads="1"/>
          </p:cNvSpPr>
          <p:nvPr/>
        </p:nvSpPr>
        <p:spPr bwMode="blackWhite">
          <a:xfrm>
            <a:off x="4980214" y="1101853"/>
            <a:ext cx="1945822" cy="1371600"/>
          </a:xfrm>
          <a:prstGeom prst="wedgeRectCallout">
            <a:avLst>
              <a:gd name="adj1" fmla="val 99178"/>
              <a:gd name="adj2" fmla="val 5811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US Light truck sales in May 2016 were up 6.75% to 10.47M units vs. a year ago</a:t>
            </a:r>
          </a:p>
        </p:txBody>
      </p:sp>
      <p:pic>
        <p:nvPicPr>
          <p:cNvPr id="3" name="Picture 2"/>
          <p:cNvPicPr>
            <a:picLocks noChangeAspect="1"/>
          </p:cNvPicPr>
          <p:nvPr/>
        </p:nvPicPr>
        <p:blipFill>
          <a:blip r:embed="rId4"/>
          <a:stretch>
            <a:fillRect/>
          </a:stretch>
        </p:blipFill>
        <p:spPr>
          <a:xfrm>
            <a:off x="819075" y="2742370"/>
            <a:ext cx="7494966" cy="1587280"/>
          </a:xfrm>
          <a:prstGeom prst="rect">
            <a:avLst/>
          </a:prstGeom>
        </p:spPr>
      </p:pic>
      <p:sp>
        <p:nvSpPr>
          <p:cNvPr id="9" name="Text Box 6"/>
          <p:cNvSpPr txBox="1">
            <a:spLocks noChangeArrowheads="1"/>
          </p:cNvSpPr>
          <p:nvPr/>
        </p:nvSpPr>
        <p:spPr bwMode="blackWhite">
          <a:xfrm>
            <a:off x="1411513" y="4598567"/>
            <a:ext cx="6902527" cy="123285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t"/>
          <a:lstStyle/>
          <a:p>
            <a:pPr>
              <a:lnSpc>
                <a:spcPct val="85000"/>
              </a:lnSpc>
              <a:spcBef>
                <a:spcPct val="50000"/>
              </a:spcBef>
              <a:buClr>
                <a:schemeClr val="bg1"/>
              </a:buClr>
              <a:buFont typeface="Wingdings" pitchFamily="2" charset="2"/>
              <a:buNone/>
              <a:defRPr/>
            </a:pPr>
            <a:r>
              <a:rPr lang="en-US" b="1" u="sng" dirty="0">
                <a:solidFill>
                  <a:schemeClr val="bg1"/>
                </a:solidFill>
              </a:rPr>
              <a:t>Additional Commercial Auto Exposure Considerations</a:t>
            </a:r>
            <a:endParaRPr lang="en-US" b="1" u="sng" dirty="0">
              <a:solidFill>
                <a:schemeClr val="bg1"/>
              </a:solidFill>
              <a:latin typeface="Arial" charset="0"/>
              <a:cs typeface="Arial" charset="0"/>
            </a:endParaRPr>
          </a:p>
          <a:p>
            <a:pPr marL="285750" indent="-285750">
              <a:buFont typeface="Arial" panose="020B0604020202020204" pitchFamily="34" charset="0"/>
              <a:buChar char="•"/>
            </a:pPr>
            <a:r>
              <a:rPr lang="en-US" b="1" dirty="0">
                <a:solidFill>
                  <a:schemeClr val="bg1"/>
                </a:solidFill>
                <a:latin typeface="Arial" charset="0"/>
                <a:cs typeface="Arial" charset="0"/>
              </a:rPr>
              <a:t>US heavy truck sales are up ~8% in 2016</a:t>
            </a:r>
          </a:p>
          <a:p>
            <a:pPr marL="285750" indent="-285750">
              <a:buFont typeface="Arial" panose="020B0604020202020204" pitchFamily="34" charset="0"/>
              <a:buChar char="•"/>
            </a:pPr>
            <a:r>
              <a:rPr lang="en-US" b="1" dirty="0">
                <a:solidFill>
                  <a:schemeClr val="bg1"/>
                </a:solidFill>
              </a:rPr>
              <a:t>Truck tonnage was up 5.7% in May 2016 Y-o-Y (ATA)</a:t>
            </a:r>
          </a:p>
          <a:p>
            <a:pPr marL="285750" indent="-285750">
              <a:buFont typeface="Arial" panose="020B0604020202020204" pitchFamily="34" charset="0"/>
              <a:buChar char="•"/>
            </a:pPr>
            <a:r>
              <a:rPr lang="en-US" b="1" dirty="0">
                <a:solidFill>
                  <a:schemeClr val="bg1"/>
                </a:solidFill>
              </a:rPr>
              <a:t>Employment in Transport &amp; Warehousing up ~3% in 2016</a:t>
            </a:r>
          </a:p>
          <a:p>
            <a:pPr marL="285750" indent="-285750">
              <a:buFont typeface="Arial" panose="020B0604020202020204" pitchFamily="34" charset="0"/>
              <a:buChar char="•"/>
            </a:pP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2193815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61</a:t>
            </a:fld>
            <a:endParaRPr lang="en-US"/>
          </a:p>
        </p:txBody>
      </p:sp>
      <p:graphicFrame>
        <p:nvGraphicFramePr>
          <p:cNvPr id="12290" name="Object 3"/>
          <p:cNvGraphicFramePr>
            <a:graphicFrameLocks/>
          </p:cNvGraphicFramePr>
          <p:nvPr>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643339" name="Chart" r:id="rId4" imgW="8610548" imgH="3990940" progId="MSGraph.Chart.8">
                  <p:embed followColorScheme="full"/>
                </p:oleObj>
              </mc:Choice>
              <mc:Fallback>
                <p:oleObj name="Chart" r:id="rId4" imgW="8610548" imgH="3990940" progId="MSGraph.Chart.8">
                  <p:embed followColorScheme="full"/>
                  <p:pic>
                    <p:nvPicPr>
                      <p:cNvPr id="12290" name="Object 3"/>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1"/>
            <a:ext cx="4235823" cy="1565012"/>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Commercial Auto premiums written continue to recover from a period of negative growth attributable to the weak economy and soft market</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(2015-18F); 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a:t>Commercial Auto Insurance</a:t>
            </a:r>
            <a:br>
              <a:rPr lang="en-US" dirty="0"/>
            </a:br>
            <a:r>
              <a:rPr lang="en-US" dirty="0"/>
              <a:t>Net Written Premium, 2005–2018F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2906486" y="3060064"/>
            <a:ext cx="2934822" cy="1101349"/>
          </a:xfrm>
          <a:prstGeom prst="wedgeRectCallout">
            <a:avLst>
              <a:gd name="adj1" fmla="val 68520"/>
              <a:gd name="adj2" fmla="val -111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Commercial Auto NWP volume in 2015 was up $2.2B or 8.4%. </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511039" cy="1129143"/>
          </a:xfrm>
          <a:prstGeom prst="wedgeRectCallout">
            <a:avLst>
              <a:gd name="adj1" fmla="val 29055"/>
              <a:gd name="adj2" fmla="val 753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~$1.5B - $2B in new premiums annually through 2018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69650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62</a:t>
            </a:fld>
            <a:endParaRPr lang="en-US"/>
          </a:p>
        </p:txBody>
      </p:sp>
      <p:sp>
        <p:nvSpPr>
          <p:cNvPr id="12294" name="Rectangle 2"/>
          <p:cNvSpPr>
            <a:spLocks noGrp="1" noChangeArrowheads="1"/>
          </p:cNvSpPr>
          <p:nvPr>
            <p:ph type="title"/>
          </p:nvPr>
        </p:nvSpPr>
        <p:spPr>
          <a:xfrm>
            <a:off x="495096" y="198643"/>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57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The NAIC data are per-vehicle (actually, per insured car-year)</a:t>
            </a:r>
          </a:p>
          <a:p>
            <a:pPr marL="133350" indent="-133350" eaLnBrk="0" hangingPunct="0">
              <a:lnSpc>
                <a:spcPct val="90000"/>
              </a:lnSpc>
              <a:buClr>
                <a:schemeClr val="accent2"/>
              </a:buClr>
              <a:buFont typeface="Wingdings" pitchFamily="2" charset="2"/>
              <a:buNone/>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r>
              <a:rPr lang="en-US" sz="1100" dirty="0">
                <a:solidFill>
                  <a:schemeClr val="bg1"/>
                </a:solidFill>
              </a:rPr>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63</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153"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64</a:t>
            </a:fld>
            <a:endParaRPr lang="en-US"/>
          </a:p>
        </p:txBody>
      </p:sp>
      <p:sp>
        <p:nvSpPr>
          <p:cNvPr id="100358" name="Rectangle 3"/>
          <p:cNvSpPr>
            <a:spLocks noGrp="1" noChangeArrowheads="1"/>
          </p:cNvSpPr>
          <p:nvPr>
            <p:ph type="title"/>
          </p:nvPr>
        </p:nvSpPr>
        <p:spPr/>
        <p:txBody>
          <a:bodyPr/>
          <a:lstStyle/>
          <a:p>
            <a:r>
              <a:rPr lang="en-US" dirty="0"/>
              <a:t>CIAB: Average Commercial Rate Change, All Lines, (1Q:2004–1Q:2016)</a:t>
            </a:r>
          </a:p>
        </p:txBody>
      </p:sp>
      <p:graphicFrame>
        <p:nvGraphicFramePr>
          <p:cNvPr id="7200771" name="Object 2"/>
          <p:cNvGraphicFramePr>
            <a:graphicFrameLocks noGrp="1" noChangeAspect="1"/>
          </p:cNvGraphicFramePr>
          <p:nvPr>
            <p:ph type="chart" idx="4294967295"/>
            <p:extLst/>
          </p:nvPr>
        </p:nvGraphicFramePr>
        <p:xfrm>
          <a:off x="85726" y="1633538"/>
          <a:ext cx="8801100" cy="4843462"/>
        </p:xfrm>
        <a:graphic>
          <a:graphicData uri="http://schemas.openxmlformats.org/presentationml/2006/ole">
            <mc:AlternateContent xmlns:mc="http://schemas.openxmlformats.org/markup-compatibility/2006">
              <mc:Choice xmlns:v="urn:schemas-microsoft-com:vml" Requires="v">
                <p:oleObj spid="_x0000_s28644363" name="Chart" r:id="rId4" imgW="8572682" imgH="4781481" progId="MSGraph.Chart.8">
                  <p:embed followColorScheme="full"/>
                </p:oleObj>
              </mc:Choice>
              <mc:Fallback>
                <p:oleObj name="Chart" r:id="rId4" imgW="8572682" imgH="4781481" progId="MSGraph.Chart.8">
                  <p:embed followColorScheme="full"/>
                  <p:pic>
                    <p:nvPicPr>
                      <p:cNvPr id="7200771" name="Object 2"/>
                      <p:cNvPicPr>
                        <a:picLocks noGrp="1" noChangeAspect="1" noChangeArrowheads="1"/>
                      </p:cNvPicPr>
                      <p:nvPr/>
                    </p:nvPicPr>
                    <p:blipFill>
                      <a:blip r:embed="rId5"/>
                      <a:srcRect/>
                      <a:stretch>
                        <a:fillRect/>
                      </a:stretch>
                    </p:blipFill>
                    <p:spPr bwMode="auto">
                      <a:xfrm>
                        <a:off x="85726" y="1633538"/>
                        <a:ext cx="8801100"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a:t>Source:  Council of Insurance Agents &amp; Brokers; Insurance Information Institute</a:t>
            </a:r>
          </a:p>
        </p:txBody>
      </p:sp>
      <p:sp>
        <p:nvSpPr>
          <p:cNvPr id="7200774" name="AutoShape 6"/>
          <p:cNvSpPr>
            <a:spLocks noChangeArrowheads="1"/>
          </p:cNvSpPr>
          <p:nvPr/>
        </p:nvSpPr>
        <p:spPr bwMode="blackWhite">
          <a:xfrm>
            <a:off x="976048" y="5313077"/>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as of Q1:2016  remained somewhat negative</a:t>
            </a: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81453"/>
              <a:gd name="adj2" fmla="val 59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marked the last of 30</a:t>
            </a:r>
            <a:r>
              <a:rPr lang="en-US" sz="1400" b="1" baseline="30000" dirty="0">
                <a:solidFill>
                  <a:schemeClr val="bg1"/>
                </a:solidFill>
              </a:rPr>
              <a:t>th</a:t>
            </a:r>
            <a:r>
              <a:rPr lang="en-US" sz="1400" b="1" dirty="0">
                <a:solidFill>
                  <a:schemeClr val="bg1"/>
                </a:solidFill>
              </a:rPr>
              <a:t> consecutive quarter of price declines</a:t>
            </a:r>
          </a:p>
        </p:txBody>
      </p:sp>
    </p:spTree>
    <p:extLst>
      <p:ext uri="{BB962C8B-B14F-4D97-AF65-F5344CB8AC3E}">
        <p14:creationId xmlns:p14="http://schemas.microsoft.com/office/powerpoint/2010/main" val="3912310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65</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2016:Q1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Renewals Were Mixed to Down in Q1:2016;   EPL, D&amp;O and Commercial Auto Saw Gains</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645387" name="Chart" r:id="rId4" imgW="8315527" imgH="3771900" progId="MSGraph.Chart.8">
                  <p:embed followColorScheme="full"/>
                </p:oleObj>
              </mc:Choice>
              <mc:Fallback>
                <p:oleObj name="Chart" r:id="rId4" imgW="8315527" imgH="3771900" progId="MSGraph.Chart.8">
                  <p:embed followColorScheme="full"/>
                  <p:pic>
                    <p:nvPicPr>
                      <p:cNvPr id="101378" name="Object 7"/>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266825"/>
            <a:ext cx="2624779" cy="1196556"/>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Auto </a:t>
            </a:r>
            <a:r>
              <a:rPr lang="en-US" sz="1600" b="1" dirty="0">
                <a:solidFill>
                  <a:srgbClr val="FFFFFF"/>
                </a:solidFill>
                <a:latin typeface="Arial" charset="0"/>
                <a:cs typeface="Arial" charset="0"/>
              </a:rPr>
              <a:t>rate increases are larger than any other line, followed by EPL and </a:t>
            </a:r>
            <a:r>
              <a:rPr lang="en-US" sz="1600" b="1" dirty="0">
                <a:solidFill>
                  <a:srgbClr val="FFFFFF"/>
                </a:solidFill>
              </a:rPr>
              <a:t>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Tree>
    <p:extLst>
      <p:ext uri="{BB962C8B-B14F-4D97-AF65-F5344CB8AC3E}">
        <p14:creationId xmlns:p14="http://schemas.microsoft.com/office/powerpoint/2010/main" val="1924124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66</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1925612689"/>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43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by contractors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Loans and Other Non-Housing Debt, 2004 – 2015*</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68</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Banks are becoming increasingly aggressive in marketing auto loans</a:t>
            </a: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*As of Q1 2015.</a:t>
            </a:r>
          </a:p>
          <a:p>
            <a:pPr marL="133350" indent="-133350" eaLnBrk="0" hangingPunct="0">
              <a:lnSpc>
                <a:spcPct val="90000"/>
              </a:lnSpc>
              <a:buClr>
                <a:schemeClr val="accent2"/>
              </a:buClr>
              <a:buFont typeface="Wingdings" pitchFamily="2" charset="2"/>
              <a:buNone/>
              <a:tabLst>
                <a:tab pos="112713" algn="r"/>
              </a:tabLst>
            </a:pPr>
            <a:r>
              <a:rPr lang="en-US" sz="1100" dirty="0"/>
              <a:t>Source: Federal Reserve Bank of NY Consumer Credit Panel/Equifax; l. I.I. </a:t>
            </a:r>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Auto loan debt outstanding reached $1T for the first time ever in Q1 2015</a:t>
            </a: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69</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1350935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7</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580678937"/>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649479" name="Chart" r:id="rId4" imgW="8820267" imgH="4533761" progId="MSGraph.Chart.8">
                  <p:embed followColorScheme="full"/>
                </p:oleObj>
              </mc:Choice>
              <mc:Fallback>
                <p:oleObj name="Chart" r:id="rId4" imgW="8820267" imgH="4533761" progId="MSGraph.Chart.8">
                  <p:embed followColorScheme="full"/>
                  <p:pic>
                    <p:nvPicPr>
                      <p:cNvPr id="30722" name="Object 3"/>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
            </a:r>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9579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70</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3797481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71</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4066393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ltLang="en-US" dirty="0"/>
              <a:t>I.I.I. Poll: Auto Insurance</a:t>
            </a:r>
          </a:p>
        </p:txBody>
      </p:sp>
      <p:sp>
        <p:nvSpPr>
          <p:cNvPr id="8" name="Text Placeholder 7"/>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2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Percent of People Over 64 Were Unwilling to Ride.</a:t>
            </a:r>
          </a:p>
        </p:txBody>
      </p:sp>
      <p:sp>
        <p:nvSpPr>
          <p:cNvPr id="22"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of People Over 64 Were Unwilling to Ride.</a:t>
            </a:r>
          </a:p>
        </p:txBody>
      </p:sp>
      <p:graphicFrame>
        <p:nvGraphicFramePr>
          <p:cNvPr id="23" name="Content Placeholder 6"/>
          <p:cNvGraphicFramePr>
            <a:graphicFrameLocks/>
          </p:cNvGraphicFramePr>
          <p:nvPr>
            <p:extLst/>
          </p:nvPr>
        </p:nvGraphicFramePr>
        <p:xfrm>
          <a:off x="1037299" y="2815090"/>
          <a:ext cx="2890645" cy="279513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9"/>
          <p:cNvSpPr txBox="1">
            <a:spLocks/>
          </p:cNvSpPr>
          <p:nvPr/>
        </p:nvSpPr>
        <p:spPr>
          <a:xfrm>
            <a:off x="352426"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2015</a:t>
            </a:r>
          </a:p>
        </p:txBody>
      </p:sp>
      <p:sp>
        <p:nvSpPr>
          <p:cNvPr id="25" name="Text Placeholder 9"/>
          <p:cNvSpPr txBox="1">
            <a:spLocks/>
          </p:cNvSpPr>
          <p:nvPr/>
        </p:nvSpPr>
        <p:spPr>
          <a:xfrm>
            <a:off x="4668090"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2016</a:t>
            </a:r>
          </a:p>
        </p:txBody>
      </p:sp>
      <p:sp>
        <p:nvSpPr>
          <p:cNvPr id="26" name="Text Box 11"/>
          <p:cNvSpPr txBox="1">
            <a:spLocks noChangeArrowheads="1"/>
          </p:cNvSpPr>
          <p:nvPr/>
        </p:nvSpPr>
        <p:spPr bwMode="auto">
          <a:xfrm>
            <a:off x="1053201" y="4599460"/>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27" name="Text Box 11"/>
          <p:cNvSpPr txBox="1">
            <a:spLocks noChangeArrowheads="1"/>
          </p:cNvSpPr>
          <p:nvPr/>
        </p:nvSpPr>
        <p:spPr bwMode="auto">
          <a:xfrm>
            <a:off x="2620747" y="2855741"/>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28" name="Text Box 11"/>
          <p:cNvSpPr txBox="1">
            <a:spLocks noChangeArrowheads="1"/>
          </p:cNvSpPr>
          <p:nvPr/>
        </p:nvSpPr>
        <p:spPr bwMode="auto">
          <a:xfrm>
            <a:off x="3578920" y="3715370"/>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graphicFrame>
        <p:nvGraphicFramePr>
          <p:cNvPr id="37" name="Content Placeholder 6"/>
          <p:cNvGraphicFramePr>
            <a:graphicFrameLocks/>
          </p:cNvGraphicFramePr>
          <p:nvPr>
            <p:extLst/>
          </p:nvPr>
        </p:nvGraphicFramePr>
        <p:xfrm>
          <a:off x="5315099" y="2823041"/>
          <a:ext cx="2890645" cy="2795135"/>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11"/>
          <p:cNvSpPr txBox="1">
            <a:spLocks noChangeArrowheads="1"/>
          </p:cNvSpPr>
          <p:nvPr/>
        </p:nvSpPr>
        <p:spPr bwMode="auto">
          <a:xfrm>
            <a:off x="5331001" y="4607411"/>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39" name="Text Box 11"/>
          <p:cNvSpPr txBox="1">
            <a:spLocks noChangeArrowheads="1"/>
          </p:cNvSpPr>
          <p:nvPr/>
        </p:nvSpPr>
        <p:spPr bwMode="auto">
          <a:xfrm>
            <a:off x="6898547" y="2863692"/>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40" name="Text Box 11"/>
          <p:cNvSpPr txBox="1">
            <a:spLocks noChangeArrowheads="1"/>
          </p:cNvSpPr>
          <p:nvPr/>
        </p:nvSpPr>
        <p:spPr bwMode="auto">
          <a:xfrm>
            <a:off x="7856720" y="3723321"/>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spTree>
    <p:extLst>
      <p:ext uri="{BB962C8B-B14F-4D97-AF65-F5344CB8AC3E}">
        <p14:creationId xmlns:p14="http://schemas.microsoft.com/office/powerpoint/2010/main" val="470135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I.I.I. Poll: Driverless Cars</a:t>
            </a:r>
          </a:p>
        </p:txBody>
      </p:sp>
      <p:sp>
        <p:nvSpPr>
          <p:cNvPr id="5" name="Text Placeholder 4"/>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r>
              <a:rPr lang="en-US" dirty="0"/>
              <a:t>Source: Insurance Information Institute Annual </a:t>
            </a:r>
            <a:r>
              <a:rPr lang="en-US" i="1" dirty="0"/>
              <a:t>Pulse</a:t>
            </a:r>
            <a:r>
              <a:rPr lang="en-US" dirty="0"/>
              <a:t> Survey</a:t>
            </a:r>
          </a:p>
        </p:txBody>
      </p:sp>
      <p:sp>
        <p:nvSpPr>
          <p:cNvPr id="10"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1"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4912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5564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2367923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3261254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77</a:t>
            </a:fld>
            <a:endParaRPr lang="en-US" altLang="en-US" sz="1800"/>
          </a:p>
        </p:txBody>
      </p:sp>
    </p:spTree>
    <p:extLst>
      <p:ext uri="{BB962C8B-B14F-4D97-AF65-F5344CB8AC3E}">
        <p14:creationId xmlns:p14="http://schemas.microsoft.com/office/powerpoint/2010/main" val="8128054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78</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2000" b="1" i="1" dirty="0">
                <a:solidFill>
                  <a:srgbClr val="C00000"/>
                </a:solidFill>
              </a:rPr>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297254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*From publically available sources as of June 2, 2015.</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79</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p>
        </p:txBody>
      </p:sp>
    </p:spTree>
    <p:custDataLst>
      <p:tags r:id="rId1"/>
    </p:custDataLst>
    <p:extLst>
      <p:ext uri="{BB962C8B-B14F-4D97-AF65-F5344CB8AC3E}">
        <p14:creationId xmlns:p14="http://schemas.microsoft.com/office/powerpoint/2010/main" val="3513457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6E643DF-DEDA-418E-85D1-9549B0241A3C}" type="slidenum">
              <a:rPr lang="en-US" altLang="en-US" sz="900"/>
              <a:pPr algn="r">
                <a:lnSpc>
                  <a:spcPct val="85000"/>
                </a:lnSpc>
                <a:spcBef>
                  <a:spcPct val="20000"/>
                </a:spcBef>
                <a:buClrTx/>
                <a:buFontTx/>
                <a:buNone/>
              </a:pPr>
              <a:t>8</a:t>
            </a:fld>
            <a:endParaRPr lang="en-US" altLang="en-US" sz="900"/>
          </a:p>
        </p:txBody>
      </p:sp>
      <p:sp>
        <p:nvSpPr>
          <p:cNvPr id="13315" name="Rectangle 2"/>
          <p:cNvSpPr>
            <a:spLocks noGrp="1" noChangeArrowheads="1"/>
          </p:cNvSpPr>
          <p:nvPr>
            <p:ph type="title" idx="4294967295"/>
          </p:nvPr>
        </p:nvSpPr>
        <p:spPr/>
        <p:txBody>
          <a:bodyPr/>
          <a:lstStyle/>
          <a:p>
            <a:r>
              <a:rPr lang="en-US" altLang="en-US" dirty="0">
                <a:latin typeface="Arial" panose="020B0604020202020204" pitchFamily="34" charset="0"/>
              </a:rPr>
              <a:t>RNW PP Auto: Selected States vs. U.S., 2005-2014</a:t>
            </a:r>
          </a:p>
        </p:txBody>
      </p:sp>
      <p:sp>
        <p:nvSpPr>
          <p:cNvPr id="13316" name="Rectangle 3"/>
          <p:cNvSpPr>
            <a:spLocks noChangeArrowheads="1"/>
          </p:cNvSpPr>
          <p:nvPr/>
        </p:nvSpPr>
        <p:spPr bwMode="auto">
          <a:xfrm>
            <a:off x="130175" y="5740359"/>
            <a:ext cx="75692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100" dirty="0"/>
              <a:t>	</a:t>
            </a:r>
            <a:br>
              <a:rPr lang="en-US" altLang="en-US" sz="1100" dirty="0"/>
            </a:br>
            <a:r>
              <a:rPr lang="en-US" altLang="en-US" sz="1100" dirty="0"/>
              <a:t/>
            </a:r>
            <a:br>
              <a:rPr lang="en-US" altLang="en-US" sz="1100" dirty="0"/>
            </a:br>
            <a:r>
              <a:rPr lang="en-US" altLang="en-US" sz="1100" dirty="0"/>
              <a:t>Source: NAIC.</a:t>
            </a:r>
            <a:br>
              <a:rPr lang="en-US" altLang="en-US" sz="1100" dirty="0"/>
            </a:br>
            <a:r>
              <a:rPr lang="en-US" altLang="en-US" sz="1100" dirty="0"/>
              <a:t>*</a:t>
            </a:r>
            <a:r>
              <a:rPr lang="en-US" sz="1100" dirty="0"/>
              <a:t>The profit reported for Michigan’s passenger and commercial auto liability lines are not meaningful because of data reporting anomalies arising from the data related to the Michigan Catastrophic Claims Association.</a:t>
            </a:r>
          </a:p>
          <a:p>
            <a:pPr>
              <a:spcBef>
                <a:spcPct val="0"/>
              </a:spcBef>
              <a:buFont typeface="Wingdings" panose="05000000000000000000" pitchFamily="2" charset="2"/>
              <a:buNone/>
            </a:pPr>
            <a:endParaRPr lang="en-US" altLang="en-US" sz="1100" dirty="0"/>
          </a:p>
        </p:txBody>
      </p:sp>
      <p:graphicFrame>
        <p:nvGraphicFramePr>
          <p:cNvPr id="2026500" name="Object 2"/>
          <p:cNvGraphicFramePr>
            <a:graphicFrameLocks/>
          </p:cNvGraphicFramePr>
          <p:nvPr>
            <p:extLst/>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629021"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2832100" y="1103949"/>
            <a:ext cx="5935980" cy="123285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t"/>
          <a:lstStyle/>
          <a:p>
            <a:pP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r>
              <a:rPr lang="en-US" b="1" dirty="0">
                <a:solidFill>
                  <a:schemeClr val="bg1"/>
                </a:solidFill>
                <a:latin typeface="Arial" charset="0"/>
                <a:cs typeface="Arial" charset="0"/>
              </a:rPr>
              <a:t/>
            </a:r>
            <a:br>
              <a:rPr lang="en-US" b="1" dirty="0">
                <a:solidFill>
                  <a:schemeClr val="bg1"/>
                </a:solidFill>
                <a:latin typeface="Arial" charset="0"/>
                <a:cs typeface="Arial" charset="0"/>
              </a:rPr>
            </a:br>
            <a:r>
              <a:rPr lang="en-US" b="1" dirty="0">
                <a:solidFill>
                  <a:schemeClr val="bg1"/>
                </a:solidFill>
                <a:latin typeface="Arial" charset="0"/>
                <a:cs typeface="Arial" charset="0"/>
              </a:rPr>
              <a:t>US: 6.2%   TX: 6.4%  IL: 7.8%  MI*: -2.9% </a:t>
            </a:r>
            <a:br>
              <a:rPr lang="en-US" b="1" dirty="0">
                <a:solidFill>
                  <a:schemeClr val="bg1"/>
                </a:solidFill>
                <a:latin typeface="Arial" charset="0"/>
                <a:cs typeface="Arial" charset="0"/>
              </a:rPr>
            </a:br>
            <a:r>
              <a:rPr lang="en-US" b="1" dirty="0">
                <a:solidFill>
                  <a:schemeClr val="bg1"/>
                </a:solidFill>
                <a:latin typeface="Arial" charset="0"/>
                <a:cs typeface="Arial" charset="0"/>
              </a:rPr>
              <a:t>GA: 4.7% OH: 10.1%  PA: 7.0%  CO: 7.5%</a:t>
            </a:r>
          </a:p>
          <a:p>
            <a:pP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 </a:t>
            </a:r>
          </a:p>
        </p:txBody>
      </p:sp>
    </p:spTree>
    <p:extLst>
      <p:ext uri="{BB962C8B-B14F-4D97-AF65-F5344CB8AC3E}">
        <p14:creationId xmlns:p14="http://schemas.microsoft.com/office/powerpoint/2010/main" val="3022665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700"/>
                                  </p:stCondLst>
                                  <p:childTnLst>
                                    <p:set>
                                      <p:cBhvr>
                                        <p:cTn id="31" dur="1" fill="hold">
                                          <p:stCondLst>
                                            <p:cond delay="0"/>
                                          </p:stCondLst>
                                        </p:cTn>
                                        <p:tgtEl>
                                          <p:spTgt spid="2026500"/>
                                        </p:tgtEl>
                                        <p:attrNameLst>
                                          <p:attrName>style.visibility</p:attrName>
                                        </p:attrNameLst>
                                      </p:cBhvr>
                                      <p:to>
                                        <p:strVal val="visible"/>
                                      </p:to>
                                    </p:set>
                                    <p:animEffect transition="in" filter="wipe(left)">
                                      <p:cBhvr>
                                        <p:cTn id="32" dur="1000"/>
                                        <p:tgtEl>
                                          <p:spTgt spid="20265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700"/>
                                  </p:stCondLst>
                                  <p:childTnLst>
                                    <p:set>
                                      <p:cBhvr>
                                        <p:cTn id="36" dur="1" fill="hold">
                                          <p:stCondLst>
                                            <p:cond delay="0"/>
                                          </p:stCondLst>
                                        </p:cTn>
                                        <p:tgtEl>
                                          <p:spTgt spid="2026500"/>
                                        </p:tgtEl>
                                        <p:attrNameLst>
                                          <p:attrName>style.visibility</p:attrName>
                                        </p:attrNameLst>
                                      </p:cBhvr>
                                      <p:to>
                                        <p:strVal val="visible"/>
                                      </p:to>
                                    </p:set>
                                    <p:animEffect transition="in" filter="wipe(left)">
                                      <p:cBhvr>
                                        <p:cTn id="37" dur="1000"/>
                                        <p:tgtEl>
                                          <p:spTgt spid="20265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700"/>
                                  </p:stCondLst>
                                  <p:childTnLst>
                                    <p:set>
                                      <p:cBhvr>
                                        <p:cTn id="41" dur="1" fill="hold">
                                          <p:stCondLst>
                                            <p:cond delay="0"/>
                                          </p:stCondLst>
                                        </p:cTn>
                                        <p:tgtEl>
                                          <p:spTgt spid="2026500"/>
                                        </p:tgtEl>
                                        <p:attrNameLst>
                                          <p:attrName>style.visibility</p:attrName>
                                        </p:attrNameLst>
                                      </p:cBhvr>
                                      <p:to>
                                        <p:strVal val="visible"/>
                                      </p:to>
                                    </p:set>
                                    <p:animEffect transition="in" filter="wipe(left)">
                                      <p:cBhvr>
                                        <p:cTn id="42" dur="1000"/>
                                        <p:tgtEl>
                                          <p:spTgt spid="2026500"/>
                                        </p:tgtEl>
                                      </p:cBhvr>
                                    </p:animEffect>
                                  </p:childTnLst>
                                </p:cTn>
                              </p:par>
                            </p:childTnLst>
                          </p:cTn>
                        </p:par>
                        <p:par>
                          <p:cTn id="43" fill="hold" nodeType="afterGroup">
                            <p:stCondLst>
                              <p:cond delay="1700"/>
                            </p:stCondLst>
                            <p:childTnLst>
                              <p:par>
                                <p:cTn id="44" presetID="10" presetClass="entr" presetSubtype="0" fill="hold" grpId="0" nodeType="afterEffect">
                                  <p:stCondLst>
                                    <p:cond delay="7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80</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66371729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46" y="3629792"/>
            <a:ext cx="6784259" cy="3016210"/>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 of Auto Insurance</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82</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83</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Transportation Systems, Impacting the                      P/C Insurance Industry</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84</a:t>
            </a:fld>
            <a:endParaRPr lang="en-US" altLang="en-US" sz="1800"/>
          </a:p>
        </p:txBody>
      </p:sp>
    </p:spTree>
    <p:extLst>
      <p:ext uri="{BB962C8B-B14F-4D97-AF65-F5344CB8AC3E}">
        <p14:creationId xmlns:p14="http://schemas.microsoft.com/office/powerpoint/2010/main" val="2303844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0" y="45884"/>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10153366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86</a:t>
            </a:fld>
            <a:endParaRPr lang="en-US" sz="900"/>
          </a:p>
        </p:txBody>
      </p:sp>
      <p:sp>
        <p:nvSpPr>
          <p:cNvPr id="65541" name="Rectangle 2"/>
          <p:cNvSpPr>
            <a:spLocks noGrp="1" noChangeArrowheads="1"/>
          </p:cNvSpPr>
          <p:nvPr>
            <p:ph type="title" idx="4294967295"/>
          </p:nvPr>
        </p:nvSpPr>
        <p:spPr>
          <a:xfrm>
            <a:off x="120650" y="45884"/>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379793676"/>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697" y="1234544"/>
            <a:ext cx="4553303" cy="3151494"/>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87</a:t>
            </a:fld>
            <a:endParaRPr lang="en-US" sz="900"/>
          </a:p>
        </p:txBody>
      </p:sp>
      <p:sp>
        <p:nvSpPr>
          <p:cNvPr id="65541" name="Rectangle 2"/>
          <p:cNvSpPr>
            <a:spLocks noGrp="1" noChangeArrowheads="1"/>
          </p:cNvSpPr>
          <p:nvPr>
            <p:ph type="title" idx="4294967295"/>
          </p:nvPr>
        </p:nvSpPr>
        <p:spPr>
          <a:xfrm>
            <a:off x="196850" y="116191"/>
            <a:ext cx="7950815" cy="860425"/>
          </a:xfrm>
        </p:spPr>
        <p:txBody>
          <a:bodyPr/>
          <a:lstStyle/>
          <a:p>
            <a:r>
              <a:rPr lang="en-US" dirty="0"/>
              <a:t>Regulatory Issues Abound as Well, With Implications for Insurance Coverages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07738" y="3214186"/>
            <a:ext cx="8566148" cy="3693319"/>
          </a:xfrm>
          <a:prstGeom prst="rect">
            <a:avLst/>
          </a:prstGeom>
        </p:spPr>
        <p:txBody>
          <a:bodyPr wrap="square">
            <a:spAutoFit/>
          </a:bodyPr>
          <a:lstStyle/>
          <a:p>
            <a:r>
              <a:rPr lang="en-US" i="1" dirty="0"/>
              <a:t>A driver for Uber is an </a:t>
            </a:r>
            <a:r>
              <a:rPr lang="en-US" b="1" i="1" dirty="0">
                <a:solidFill>
                  <a:srgbClr val="FF0000"/>
                </a:solidFill>
              </a:rPr>
              <a:t>employee</a:t>
            </a:r>
            <a:r>
              <a:rPr lang="en-US" i="1" dirty="0"/>
              <a:t>, </a:t>
            </a:r>
            <a:r>
              <a:rPr lang="en-US" b="1" i="1" dirty="0">
                <a:solidFill>
                  <a:srgbClr val="FF0000"/>
                </a:solidFill>
              </a:rPr>
              <a:t>not a </a:t>
            </a:r>
          </a:p>
          <a:p>
            <a:r>
              <a:rPr lang="en-US" b="1" i="1" dirty="0">
                <a:solidFill>
                  <a:srgbClr val="FF0000"/>
                </a:solidFill>
              </a:rPr>
              <a:t>contractor</a:t>
            </a:r>
            <a:r>
              <a:rPr lang="en-US" i="1" dirty="0"/>
              <a:t>, according to a California </a:t>
            </a:r>
          </a:p>
          <a:p>
            <a:r>
              <a:rPr lang="en-US" i="1" dirty="0"/>
              <a:t>Ruling that eventually could push up costs </a:t>
            </a:r>
          </a:p>
          <a:p>
            <a:r>
              <a:rPr lang="en-US" i="1" dirty="0"/>
              <a:t>‘for the smartphone-based ride hailing service </a:t>
            </a:r>
          </a:p>
          <a:p>
            <a:r>
              <a:rPr lang="en-US" i="1" dirty="0"/>
              <a:t>and hurt the closely watched start-up's valuation.</a:t>
            </a:r>
          </a:p>
          <a:p>
            <a:endParaRPr lang="en-US" i="1" dirty="0"/>
          </a:p>
          <a:p>
            <a:r>
              <a:rPr lang="en-US" i="1" dirty="0"/>
              <a:t>The California Labor Commissioner's decision could ripple through the burgeoning industry of providing services via smartphones, with </a:t>
            </a:r>
            <a:r>
              <a:rPr lang="en-US" b="1" i="1" dirty="0">
                <a:solidFill>
                  <a:srgbClr val="FF0000"/>
                </a:solidFill>
              </a:rPr>
              <a:t>potential implications for other “crowdsourced” services such as Uber rival Lyft, chore service </a:t>
            </a:r>
            <a:r>
              <a:rPr lang="en-US" b="1" i="1" dirty="0" err="1">
                <a:solidFill>
                  <a:srgbClr val="FF0000"/>
                </a:solidFill>
              </a:rPr>
              <a:t>TaskRabbit</a:t>
            </a:r>
            <a:r>
              <a:rPr lang="en-US" b="1" i="1" dirty="0">
                <a:solidFill>
                  <a:srgbClr val="FF0000"/>
                </a:solidFill>
              </a:rPr>
              <a:t>, and cleaning service </a:t>
            </a:r>
            <a:r>
              <a:rPr lang="en-US" b="1" i="1" dirty="0" err="1">
                <a:solidFill>
                  <a:srgbClr val="FF0000"/>
                </a:solidFill>
              </a:rPr>
              <a:t>Homejoy</a:t>
            </a:r>
            <a:r>
              <a:rPr lang="en-US" i="1" dirty="0"/>
              <a:t>.</a:t>
            </a:r>
          </a:p>
          <a:p>
            <a:endParaRPr lang="en-US" i="1" dirty="0"/>
          </a:p>
          <a:p>
            <a:r>
              <a:rPr lang="en-US" dirty="0"/>
              <a:t>--Reuters, June 18, 2015</a:t>
            </a:r>
          </a:p>
          <a:p>
            <a:endParaRPr lang="en-US"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5" y="1287265"/>
            <a:ext cx="5240704" cy="2264502"/>
          </a:xfrm>
          <a:prstGeom prst="rect">
            <a:avLst/>
          </a:prstGeom>
        </p:spPr>
      </p:pic>
    </p:spTree>
    <p:extLst>
      <p:ext uri="{BB962C8B-B14F-4D97-AF65-F5344CB8AC3E}">
        <p14:creationId xmlns:p14="http://schemas.microsoft.com/office/powerpoint/2010/main" val="2626876049"/>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88</a:t>
            </a:fld>
            <a:endParaRPr lang="en-US">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About 22% of Americans have offered services in the sharing economy.</a:t>
            </a: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50093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89</a:t>
            </a:fld>
            <a:endParaRPr lang="en-US">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3116845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PP Auto: 10-Year Average RNW</a:t>
            </a:r>
            <a:br>
              <a:rPr lang="en-US" altLang="en-US" dirty="0">
                <a:latin typeface="Arial" panose="020B0604020202020204" pitchFamily="34" charset="0"/>
              </a:rPr>
            </a:br>
            <a:r>
              <a:rPr lang="en-US" altLang="en-US" dirty="0">
                <a:latin typeface="Arial" panose="020B0604020202020204" pitchFamily="34" charset="0"/>
              </a:rPr>
              <a:t>Select States &amp; The U.S.</a:t>
            </a:r>
          </a:p>
        </p:txBody>
      </p:sp>
      <p:graphicFrame>
        <p:nvGraphicFramePr>
          <p:cNvPr id="25603" name="Object 3"/>
          <p:cNvGraphicFramePr>
            <a:graphicFrameLocks noGrp="1" noChangeAspect="1"/>
          </p:cNvGraphicFramePr>
          <p:nvPr>
            <p:ph type="chart" idx="1"/>
            <p:extLst/>
          </p:nvPr>
        </p:nvGraphicFramePr>
        <p:xfrm>
          <a:off x="396240" y="1725613"/>
          <a:ext cx="8639175" cy="4613275"/>
        </p:xfrm>
        <a:graphic>
          <a:graphicData uri="http://schemas.openxmlformats.org/presentationml/2006/ole">
            <mc:AlternateContent xmlns:mc="http://schemas.openxmlformats.org/markup-compatibility/2006">
              <mc:Choice xmlns:v="urn:schemas-microsoft-com:vml" Requires="v">
                <p:oleObj spid="_x0000_s28631069" name="Chart" r:id="rId4" imgW="8829838" imgH="4714979" progId="MSGraph.Chart.8">
                  <p:embed followColorScheme="full"/>
                </p:oleObj>
              </mc:Choice>
              <mc:Fallback>
                <p:oleObj name="Chart" r:id="rId4" imgW="8829838" imgH="4714979" progId="MSGraph.Chart.8">
                  <p:embed followColorScheme="full"/>
                  <p:pic>
                    <p:nvPicPr>
                      <p:cNvPr id="25603" name="Object 3"/>
                      <p:cNvPicPr>
                        <a:picLocks noChangeAspect="1" noChangeArrowheads="1"/>
                      </p:cNvPicPr>
                      <p:nvPr/>
                    </p:nvPicPr>
                    <p:blipFill>
                      <a:blip r:embed="rId5"/>
                      <a:srcRect/>
                      <a:stretch>
                        <a:fillRect/>
                      </a:stretch>
                    </p:blipFill>
                    <p:spPr bwMode="auto">
                      <a:xfrm>
                        <a:off x="396240" y="1725613"/>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dirty="0"/>
              <a:t>Source: NAIC, Insurance Information Institute</a:t>
            </a:r>
          </a:p>
        </p:txBody>
      </p:sp>
      <p:sp>
        <p:nvSpPr>
          <p:cNvPr id="25605" name="Text Box 5"/>
          <p:cNvSpPr txBox="1">
            <a:spLocks noChangeArrowheads="1"/>
          </p:cNvSpPr>
          <p:nvPr/>
        </p:nvSpPr>
        <p:spPr bwMode="auto">
          <a:xfrm>
            <a:off x="609600" y="1301592"/>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183515" y="2268855"/>
            <a:ext cx="1866900" cy="1371600"/>
          </a:xfrm>
          <a:prstGeom prst="wedgeRectCallout">
            <a:avLst>
              <a:gd name="adj1" fmla="val 91306"/>
              <a:gd name="adj2" fmla="val 573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Ohio’s PP Auto profitability is above the US and selected state averages</a:t>
            </a:r>
          </a:p>
        </p:txBody>
      </p:sp>
    </p:spTree>
    <p:extLst>
      <p:ext uri="{BB962C8B-B14F-4D97-AF65-F5344CB8AC3E}">
        <p14:creationId xmlns:p14="http://schemas.microsoft.com/office/powerpoint/2010/main" val="39519944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90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91</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92</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Wearables Show Significant Potential to Reduce Workplace Injury, Death</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3908"/>
          <a:stretch/>
        </p:blipFill>
        <p:spPr>
          <a:xfrm>
            <a:off x="3041150" y="1954058"/>
            <a:ext cx="2995448" cy="96104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61" y="3394606"/>
            <a:ext cx="2086731" cy="278145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979"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1228668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93</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94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17"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95</a:t>
            </a:fld>
            <a:endParaRPr lang="en-US" altLang="en-US"/>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608587"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rising</a:t>
            </a: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6540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0"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96</a:t>
            </a:fld>
            <a:endParaRPr lang="en-US" altLang="en-US" sz="1350" dirty="0"/>
          </a:p>
        </p:txBody>
      </p:sp>
      <p:pic>
        <p:nvPicPr>
          <p:cNvPr id="2" name="Picture 1"/>
          <p:cNvPicPr>
            <a:picLocks noChangeAspect="1"/>
          </p:cNvPicPr>
          <p:nvPr/>
        </p:nvPicPr>
        <p:blipFill>
          <a:blip r:embed="rId4"/>
          <a:stretch>
            <a:fillRect/>
          </a:stretch>
        </p:blipFill>
        <p:spPr>
          <a:xfrm>
            <a:off x="188894" y="1310640"/>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41217015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97</a:t>
            </a:fld>
            <a:endParaRPr lang="en-US" altLang="en-US" sz="1350" dirty="0"/>
          </a:p>
        </p:txBody>
      </p:sp>
      <p:sp>
        <p:nvSpPr>
          <p:cNvPr id="3" name="Rectangle 2"/>
          <p:cNvSpPr/>
          <p:nvPr/>
        </p:nvSpPr>
        <p:spPr>
          <a:xfrm>
            <a:off x="235238" y="1283212"/>
            <a:ext cx="8545187" cy="5170646"/>
          </a:xfrm>
          <a:prstGeom prst="rect">
            <a:avLst/>
          </a:prstGeom>
        </p:spPr>
        <p:txBody>
          <a:bodyPr wrap="square">
            <a:spAutoFit/>
          </a:bodyPr>
          <a:lstStyle/>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360920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78837"/>
            <a:ext cx="6294145" cy="3693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a:t>
            </a:r>
            <a:r>
              <a:rPr lang="en-US" sz="900" dirty="0" err="1">
                <a:solidFill>
                  <a:srgbClr val="000000">
                    <a:lumMod val="75000"/>
                  </a:srgbClr>
                </a:solidFill>
              </a:rPr>
              <a:t>DrinkerBiddle</a:t>
            </a:r>
            <a:r>
              <a:rPr lang="en-US" sz="900" dirty="0">
                <a:solidFill>
                  <a:srgbClr val="000000">
                    <a:lumMod val="75000"/>
                  </a:srgbClr>
                </a:solidFill>
              </a:rPr>
              <a:t> Insurance Conference, June 21,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Risk Groups in P2P Structures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98</a:t>
            </a:fld>
            <a:endParaRPr lang="en-US" altLang="en-US" sz="1350" dirty="0"/>
          </a:p>
        </p:txBody>
      </p:sp>
      <p:pic>
        <p:nvPicPr>
          <p:cNvPr id="2" name="Picture 1"/>
          <p:cNvPicPr>
            <a:picLocks noChangeAspect="1"/>
          </p:cNvPicPr>
          <p:nvPr/>
        </p:nvPicPr>
        <p:blipFill>
          <a:blip r:embed="rId4"/>
          <a:stretch>
            <a:fillRect/>
          </a:stretch>
        </p:blipFill>
        <p:spPr>
          <a:xfrm>
            <a:off x="693821" y="1501901"/>
            <a:ext cx="5771147" cy="4219058"/>
          </a:xfrm>
          <a:prstGeom prst="rect">
            <a:avLst/>
          </a:prstGeom>
        </p:spPr>
      </p:pic>
      <p:sp>
        <p:nvSpPr>
          <p:cNvPr id="7" name="AutoShape 14"/>
          <p:cNvSpPr>
            <a:spLocks noChangeArrowheads="1"/>
          </p:cNvSpPr>
          <p:nvPr/>
        </p:nvSpPr>
        <p:spPr bwMode="blackWhite">
          <a:xfrm>
            <a:off x="6464968" y="1488511"/>
            <a:ext cx="2591419" cy="126761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P2P model is predicated in part that view that individuals who know one another are less likely to commit fraud, etc.</a:t>
            </a:r>
          </a:p>
        </p:txBody>
      </p:sp>
    </p:spTree>
    <p:custDataLst>
      <p:tags r:id="rId1"/>
    </p:custDataLst>
    <p:extLst>
      <p:ext uri="{BB962C8B-B14F-4D97-AF65-F5344CB8AC3E}">
        <p14:creationId xmlns:p14="http://schemas.microsoft.com/office/powerpoint/2010/main" val="2881672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224513</TotalTime>
  <Words>6187</Words>
  <Application>Microsoft Office PowerPoint</Application>
  <PresentationFormat>On-screen Show (4:3)</PresentationFormat>
  <Paragraphs>877</Paragraphs>
  <Slides>99</Slides>
  <Notes>95</Notes>
  <HiddenSlides>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1" baseType="lpstr">
      <vt:lpstr>ＭＳ Ｐゴシック</vt:lpstr>
      <vt:lpstr>Arial</vt:lpstr>
      <vt:lpstr>Arial </vt:lpstr>
      <vt:lpstr>Arial Narrow</vt:lpstr>
      <vt:lpstr>Calibri</vt:lpstr>
      <vt:lpstr>Symbol</vt:lpstr>
      <vt:lpstr>Times New Roman</vt:lpstr>
      <vt:lpstr>Verdana</vt:lpstr>
      <vt:lpstr>Wingdings</vt:lpstr>
      <vt:lpstr>Wingdings 3</vt:lpstr>
      <vt:lpstr>Default Design</vt:lpstr>
      <vt:lpstr>Chart</vt:lpstr>
      <vt:lpstr>Private Passenger and    Commercial Auto Overview: Frequency &amp; Severity on the Rise </vt:lpstr>
      <vt:lpstr>Personal &amp; Commercial Auto      Underwriting Performance</vt:lpstr>
      <vt:lpstr>Private Passenger Auto Combined Ratio: 1993–2017F</vt:lpstr>
      <vt:lpstr>Commercial Auto Combined Ratio: 1993–2017F</vt:lpstr>
      <vt:lpstr>PowerPoint Presentation</vt:lpstr>
      <vt:lpstr>PowerPoint Presentation</vt:lpstr>
      <vt:lpstr>PowerPoint Presentation</vt:lpstr>
      <vt:lpstr>RNW PP Auto: Selected States vs. U.S., 2005-2014</vt:lpstr>
      <vt:lpstr>PP Auto: 10-Year Average RNW Select States &amp; The U.S.</vt:lpstr>
      <vt:lpstr>Top Ten Most Expensive And Least Expensive States For Pvt. Pass. Auto Insurance, 2013 (1)</vt:lpstr>
      <vt:lpstr>PP Auto DPW Growth:  Selected States vs. U.S., 2006-2015</vt:lpstr>
      <vt:lpstr>PP Auto Direct Incurred Loss Ratios  Selected States vs. U.S., 2006-2015</vt:lpstr>
      <vt:lpstr>PP Auto Direct Incurred Loss Ratios  Selected States vs. U.S., 2006-2015</vt:lpstr>
      <vt:lpstr>Facts About Commercial Auto Insurance</vt:lpstr>
      <vt:lpstr>Commercial Auto DPW Growth:  Selected States vs. U.S., 2006-2015</vt:lpstr>
      <vt:lpstr>RNW Commercial Auto: Selected States vs. U.S., 2005-2014</vt:lpstr>
      <vt:lpstr>Commercial Auto: 10-Year Average RNW Select States &amp; The U.S.</vt:lpstr>
      <vt:lpstr>Commercial Auto DPW Growth:  Selected States vs. U.S., 2006-2015</vt:lpstr>
      <vt:lpstr>Auto Insurance Claim Cost Drivers Continue to Grow Faster than CPI</vt:lpstr>
      <vt:lpstr>Defense Costs and Cost Containment Expenses    as a Percent of Incurred Losses, 2011 – 2013*</vt:lpstr>
      <vt:lpstr>PowerPoint Presentation</vt:lpstr>
      <vt:lpstr>INVESTMENTS:  THE NEW REALITY</vt:lpstr>
      <vt:lpstr>Property/Casualty Insurance Industry Investment Income: 2000–2016:Q11</vt:lpstr>
      <vt:lpstr>U.S. Treasury Security Yields: A Long Downward Trend, 1990–2016*</vt:lpstr>
      <vt:lpstr>PowerPoint Presentation</vt:lpstr>
      <vt:lpstr>Net Investment Yield on Property/ Casualty Insurance Invested Assets, 2007–2016P*</vt:lpstr>
      <vt:lpstr>Auto Severity &amp; Frequency by Coverage: Trending Up in 2015</vt:lpstr>
      <vt:lpstr>Collision Coverage: Severity &amp; Frequency Trends Are Both Higher in 2015</vt:lpstr>
      <vt:lpstr>Collision Claims: Frequency Trending Higher in 2015</vt:lpstr>
      <vt:lpstr>Collision Claims: Severity Trending Higher in 2009-2015</vt:lpstr>
      <vt:lpstr>Collision Claims: Pure Premium (Losses     per Insured Unit), 2011:Q4–2015:Q4</vt:lpstr>
      <vt:lpstr>Collision Loss Ratio Trending Upward: Private Passenger Auto, 2010 – 2015</vt:lpstr>
      <vt:lpstr>Bodily Injury: Severity Trend Is Up, Frequency Decline Has Ended—Rising?</vt:lpstr>
      <vt:lpstr>Property Damage Liability: Severity and Frequency Are Up</vt:lpstr>
      <vt:lpstr>Auto Insurance: Claim Frequency Impacts of Energy Crisis of 1973/4</vt:lpstr>
      <vt:lpstr>Auto Insurance: Claim Severity Impacts of Energy Crisis of 1973/4</vt:lpstr>
      <vt:lpstr>PowerPoint Presentation</vt:lpstr>
      <vt:lpstr>Comprehensive Coverage: Frequency and Severity Trends Are Volatile</vt:lpstr>
      <vt:lpstr>What the Hail?  Hail Loss Claims in Auto Insurance, 2013-2015</vt:lpstr>
      <vt:lpstr>Convective Loss Events in the US Overall and insured losses, 1980 – 2015</vt:lpstr>
      <vt:lpstr>Winter Storm Losses in the US 1980 – 2015 (Overall and Insured Losses)* </vt:lpstr>
      <vt:lpstr>U.S. Insured Catastrophe Losses</vt:lpstr>
      <vt:lpstr>Inflation Adjusted U.S. Catastrophe Losses by Cause of Loss, 1995–20141</vt:lpstr>
      <vt:lpstr>PowerPoint Presentation</vt:lpstr>
      <vt:lpstr>America is Driving More Again: Total Miles Driven*, 1990–2016</vt:lpstr>
      <vt:lpstr>Why Are People Driving More Miles? Jobs?</vt:lpstr>
      <vt:lpstr>More People Working and Driving =&gt; More Collisions, 2006-2016</vt:lpstr>
      <vt:lpstr>More Miles Driven =&gt; More Collisions, 2006–2015</vt:lpstr>
      <vt:lpstr>Why Are People Driving More Miles? Cheap Gas?</vt:lpstr>
      <vt:lpstr>Why Are People Driving More Miles? Jobs?</vt:lpstr>
      <vt:lpstr>Comparing Gas Prices, Employment on Collision Frequency</vt:lpstr>
      <vt:lpstr>More People Working and Driving ≥ More Collisions, 2006–2016</vt:lpstr>
      <vt:lpstr> Death Rates per 100,000,000 Vehicle miles, 1990-2015* </vt:lpstr>
      <vt:lpstr>Severity: Driving Fatalities are Rising</vt:lpstr>
      <vt:lpstr>Change in Auto Fatalities by State: Especially Severe in Georgia</vt:lpstr>
      <vt:lpstr>PowerPoint Presentation</vt:lpstr>
      <vt:lpstr>Monthly Change in Auto Insurance Prices, 1991–2015*</vt:lpstr>
      <vt:lpstr>CIAB: Average Commercial Rate Change, All Lines, (1Q:2004–1Q:2016)</vt:lpstr>
      <vt:lpstr>Change in Commercial Rate Renewals, by Line: 2016:Q1</vt:lpstr>
      <vt:lpstr>Light Truck Sales Remain Near Record HighsBodes Well for Comm. Auto</vt:lpstr>
      <vt:lpstr>Commercial Auto Insurance Net Written Premium, 2005–2018F</vt:lpstr>
      <vt:lpstr>Average Expenditures* on Auto Insurance, 1994-2015E</vt:lpstr>
      <vt:lpstr>Private Passenger Auto Insurance Net Written Premium, 2000–2017F</vt:lpstr>
      <vt:lpstr>CIAB: Average Commercial Rate Change, All Lines, (1Q:2004–1Q:2016)</vt:lpstr>
      <vt:lpstr>Change in Commercial Rate Renewals, by Line: 2016:Q1</vt:lpstr>
      <vt:lpstr>Auto/Light Truck Sales, 1999-2021F</vt:lpstr>
      <vt:lpstr>PowerPoint Presentation</vt:lpstr>
      <vt:lpstr>Auto Loans and Other Non-Housing Debt, 2004 – 2015*</vt:lpstr>
      <vt:lpstr>PowerPoint Presentation</vt:lpstr>
      <vt:lpstr>Media is Obsessed with Driverless Vehicles: Often Predicting the Demise of Auto Insurance</vt:lpstr>
      <vt:lpstr>Media is Obsessed with Driverless Vehicles: Often Predicting the Demise of Auto Insurance</vt:lpstr>
      <vt:lpstr>I.I.I. Poll: Auto Insurance</vt:lpstr>
      <vt:lpstr>I.I.I. Poll: Driverless Cars</vt:lpstr>
      <vt:lpstr>I.I.I. Poll: Driverless Cars</vt:lpstr>
      <vt:lpstr>I.I.I. Poll: Driverless Cars</vt:lpstr>
      <vt:lpstr>I.I.I. Poll: Telematics— Consumers Still Hesitant</vt:lpstr>
      <vt:lpstr>The Sharing Economy</vt:lpstr>
      <vt:lpstr>On-Demand/Sharing/Peer-to-Peer Economy Impacts Many Lines of Insurance</vt:lpstr>
      <vt:lpstr>TNC Ridesharing Arrangements: Insurance Applicability</vt:lpstr>
      <vt:lpstr>Ridesharing Regulation/Legislation and Status of ISO Filings as of 9/30/15</vt:lpstr>
      <vt:lpstr>PowerPoint Presentation</vt:lpstr>
      <vt:lpstr>Media is Obsessed with Driverless Vehicles: Often Predicting the Demise of Auto Insurance</vt:lpstr>
      <vt:lpstr>On-Demand/Sharing/Peer-to-Peer Economy Impacts Many Lines of Insurance</vt:lpstr>
      <vt:lpstr>The Sharing Economy</vt:lpstr>
      <vt:lpstr>PowerPoint Presentation</vt:lpstr>
      <vt:lpstr>Political Skepticism About the ‘Gig’ Economy</vt:lpstr>
      <vt:lpstr>Regulatory Issues Abound as Well, With Implications for Insurance Coverages</vt:lpstr>
      <vt:lpstr>Percent of Americans Who Have Engaged in the  “Gig/Sharing Economy” by Transaction</vt:lpstr>
      <vt:lpstr>Americans Who Offer Services in the Sharing/Gig  Economy Are Statistically More Prone to Workplace Injury</vt:lpstr>
      <vt:lpstr>PowerPoint Presentation</vt:lpstr>
      <vt:lpstr>The Internet of Things and the Insurance Industry</vt:lpstr>
      <vt:lpstr>Wearables Show Significant Potential to Reduce Workplace Injury, Death</vt:lpstr>
      <vt:lpstr>The Internet of Things and the Insurance Industry Value Chain</vt:lpstr>
      <vt:lpstr>PowerPoint Presentation</vt:lpstr>
      <vt:lpstr>PowerPoint Presentation</vt:lpstr>
      <vt:lpstr>Lemonade: Peer-to-Peer (P2P) Insurance</vt:lpstr>
      <vt:lpstr>Lemonade: Sour Words About Insurance</vt:lpstr>
      <vt:lpstr>Risk Groups in P2P Structures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4718</cp:revision>
  <cp:lastPrinted>2016-04-12T19:39:56Z</cp:lastPrinted>
  <dcterms:modified xsi:type="dcterms:W3CDTF">2016-07-12T13:40:31Z</dcterms:modified>
</cp:coreProperties>
</file>