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xml" ContentType="application/vnd.openxmlformats-officedocument.drawingml.chart+xml"/>
  <Override PartName="/ppt/notesSlides/notesSlide64.xml" ContentType="application/vnd.openxmlformats-officedocument.presentationml.notesSlide+xml"/>
  <Override PartName="/ppt/charts/chart2.xml" ContentType="application/vnd.openxmlformats-officedocument.drawingml.chart+xml"/>
  <Override PartName="/ppt/notesSlides/notesSlide65.xml" ContentType="application/vnd.openxmlformats-officedocument.presentationml.notesSlide+xml"/>
  <Override PartName="/ppt/charts/chart3.xml" ContentType="application/vnd.openxmlformats-officedocument.drawingml.chart+xml"/>
  <Override PartName="/ppt/notesSlides/notesSlide66.xml" ContentType="application/vnd.openxmlformats-officedocument.presentationml.notesSlide+xml"/>
  <Override PartName="/ppt/charts/chart4.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5"/>
  </p:notesMasterIdLst>
  <p:handoutMasterIdLst>
    <p:handoutMasterId r:id="rId86"/>
  </p:handoutMasterIdLst>
  <p:sldIdLst>
    <p:sldId id="1569" r:id="rId2"/>
    <p:sldId id="1718" r:id="rId3"/>
    <p:sldId id="2109" r:id="rId4"/>
    <p:sldId id="2339" r:id="rId5"/>
    <p:sldId id="2340" r:id="rId6"/>
    <p:sldId id="2341" r:id="rId7"/>
    <p:sldId id="2342" r:id="rId8"/>
    <p:sldId id="2195" r:id="rId9"/>
    <p:sldId id="2343" r:id="rId10"/>
    <p:sldId id="2344" r:id="rId11"/>
    <p:sldId id="2345" r:id="rId12"/>
    <p:sldId id="2346" r:id="rId13"/>
    <p:sldId id="2347" r:id="rId14"/>
    <p:sldId id="2369" r:id="rId15"/>
    <p:sldId id="2196" r:id="rId16"/>
    <p:sldId id="2367" r:id="rId17"/>
    <p:sldId id="2370" r:id="rId18"/>
    <p:sldId id="2363" r:id="rId19"/>
    <p:sldId id="2368" r:id="rId20"/>
    <p:sldId id="1652" r:id="rId21"/>
    <p:sldId id="1677" r:id="rId22"/>
    <p:sldId id="2171" r:id="rId23"/>
    <p:sldId id="2172" r:id="rId24"/>
    <p:sldId id="2335" r:id="rId25"/>
    <p:sldId id="2336" r:id="rId26"/>
    <p:sldId id="2337" r:id="rId27"/>
    <p:sldId id="2338" r:id="rId28"/>
    <p:sldId id="2380" r:id="rId29"/>
    <p:sldId id="2381" r:id="rId30"/>
    <p:sldId id="1679" r:id="rId31"/>
    <p:sldId id="2348" r:id="rId32"/>
    <p:sldId id="2204" r:id="rId33"/>
    <p:sldId id="2393" r:id="rId34"/>
    <p:sldId id="2394" r:id="rId35"/>
    <p:sldId id="2395" r:id="rId36"/>
    <p:sldId id="2205" r:id="rId37"/>
    <p:sldId id="2206" r:id="rId38"/>
    <p:sldId id="2207" r:id="rId39"/>
    <p:sldId id="2349" r:id="rId40"/>
    <p:sldId id="2365" r:id="rId41"/>
    <p:sldId id="2180" r:id="rId42"/>
    <p:sldId id="2375" r:id="rId43"/>
    <p:sldId id="2371" r:id="rId44"/>
    <p:sldId id="2372" r:id="rId45"/>
    <p:sldId id="2374" r:id="rId46"/>
    <p:sldId id="2373" r:id="rId47"/>
    <p:sldId id="2376" r:id="rId48"/>
    <p:sldId id="2377" r:id="rId49"/>
    <p:sldId id="1538" r:id="rId50"/>
    <p:sldId id="2379" r:id="rId51"/>
    <p:sldId id="2181" r:id="rId52"/>
    <p:sldId id="2267" r:id="rId53"/>
    <p:sldId id="2182" r:id="rId54"/>
    <p:sldId id="2408" r:id="rId55"/>
    <p:sldId id="2409" r:id="rId56"/>
    <p:sldId id="2105" r:id="rId57"/>
    <p:sldId id="2396" r:id="rId58"/>
    <p:sldId id="2397" r:id="rId59"/>
    <p:sldId id="1539" r:id="rId60"/>
    <p:sldId id="1540" r:id="rId61"/>
    <p:sldId id="1541" r:id="rId62"/>
    <p:sldId id="1542" r:id="rId63"/>
    <p:sldId id="1543" r:id="rId64"/>
    <p:sldId id="2410" r:id="rId65"/>
    <p:sldId id="2411" r:id="rId66"/>
    <p:sldId id="2378" r:id="rId67"/>
    <p:sldId id="2352" r:id="rId68"/>
    <p:sldId id="1685" r:id="rId69"/>
    <p:sldId id="2361" r:id="rId70"/>
    <p:sldId id="2362" r:id="rId71"/>
    <p:sldId id="2353" r:id="rId72"/>
    <p:sldId id="2354" r:id="rId73"/>
    <p:sldId id="2355" r:id="rId74"/>
    <p:sldId id="2356" r:id="rId75"/>
    <p:sldId id="2357" r:id="rId76"/>
    <p:sldId id="2412" r:id="rId77"/>
    <p:sldId id="2413" r:id="rId78"/>
    <p:sldId id="2400" r:id="rId79"/>
    <p:sldId id="2403" r:id="rId80"/>
    <p:sldId id="2405" r:id="rId81"/>
    <p:sldId id="2414" r:id="rId82"/>
    <p:sldId id="2404" r:id="rId83"/>
    <p:sldId id="1136" r:id="rId8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3" clrIdx="0">
    <p:extLst>
      <p:ext uri="{19B8F6BF-5375-455C-9EA6-DF929625EA0E}">
        <p15:presenceInfo xmlns:p15="http://schemas.microsoft.com/office/powerpoint/2012/main" userId="S-1-5-21-43206524-222453388-653798387-8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4B9FCD"/>
    <a:srgbClr val="3333CC"/>
    <a:srgbClr val="E5F1F7"/>
    <a:srgbClr val="3691C4"/>
    <a:srgbClr val="28688C"/>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89785" autoAdjust="0"/>
  </p:normalViewPr>
  <p:slideViewPr>
    <p:cSldViewPr snapToGrid="0">
      <p:cViewPr varScale="1">
        <p:scale>
          <a:sx n="104" d="100"/>
          <a:sy n="104" d="100"/>
        </p:scale>
        <p:origin x="2178"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06762280457594E-2"/>
          <c:y val="9.2896268401232454E-2"/>
          <c:w val="0.89710265404425715"/>
          <c:h val="0.80054644808743169"/>
        </c:manualLayout>
      </c:layout>
      <c:lineChart>
        <c:grouping val="standard"/>
        <c:varyColors val="0"/>
        <c:ser>
          <c:idx val="0"/>
          <c:order val="0"/>
          <c:tx>
            <c:strRef>
              <c:f>Sheet1!$A$2</c:f>
              <c:strCache>
                <c:ptCount val="1"/>
                <c:pt idx="0">
                  <c:v>weekly gas prices, 2014</c:v>
                </c:pt>
              </c:strCache>
            </c:strRef>
          </c:tx>
          <c:spPr>
            <a:ln w="38100">
              <a:solidFill>
                <a:schemeClr val="accent1"/>
              </a:solidFill>
              <a:prstDash val="solid"/>
            </a:ln>
          </c:spPr>
          <c:marker>
            <c:symbol val="none"/>
          </c:marker>
          <c:dPt>
            <c:idx val="19"/>
            <c:bubble3D val="0"/>
          </c:dPt>
          <c:cat>
            <c:strRef>
              <c:f>Sheet1!$B$1:$CG$1</c:f>
              <c:strCache>
                <c:ptCount val="83"/>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pt idx="69">
                  <c:v>5/4/2015</c:v>
                </c:pt>
                <c:pt idx="73">
                  <c:v>6/1/2015</c:v>
                </c:pt>
                <c:pt idx="78">
                  <c:v>7/6/2015</c:v>
                </c:pt>
                <c:pt idx="82">
                  <c:v>8/3/2015</c:v>
                </c:pt>
              </c:strCache>
            </c:strRef>
          </c:cat>
          <c:val>
            <c:numRef>
              <c:f>Sheet1!$B$2:$CG$2</c:f>
              <c:numCache>
                <c:formatCode>"$"#,##0.00</c:formatCode>
                <c:ptCount val="84"/>
                <c:pt idx="0">
                  <c:v>3.411</c:v>
                </c:pt>
                <c:pt idx="1">
                  <c:v>3.4060000000000001</c:v>
                </c:pt>
                <c:pt idx="2">
                  <c:v>3.3759999999999999</c:v>
                </c:pt>
                <c:pt idx="3">
                  <c:v>3.375</c:v>
                </c:pt>
                <c:pt idx="4">
                  <c:v>3.3719999999999999</c:v>
                </c:pt>
                <c:pt idx="5">
                  <c:v>3.3879999999999999</c:v>
                </c:pt>
                <c:pt idx="6">
                  <c:v>3.4569999999999999</c:v>
                </c:pt>
                <c:pt idx="7">
                  <c:v>3.52</c:v>
                </c:pt>
                <c:pt idx="8">
                  <c:v>3.5529999999999999</c:v>
                </c:pt>
                <c:pt idx="9">
                  <c:v>3.5840000000000001</c:v>
                </c:pt>
                <c:pt idx="10">
                  <c:v>3.6190000000000002</c:v>
                </c:pt>
                <c:pt idx="11">
                  <c:v>3.6219999999999999</c:v>
                </c:pt>
                <c:pt idx="12">
                  <c:v>3.6509999999999998</c:v>
                </c:pt>
                <c:pt idx="13">
                  <c:v>3.67</c:v>
                </c:pt>
                <c:pt idx="14">
                  <c:v>3.7250000000000001</c:v>
                </c:pt>
                <c:pt idx="15">
                  <c:v>3.758</c:v>
                </c:pt>
                <c:pt idx="16">
                  <c:v>3.7879999999999998</c:v>
                </c:pt>
                <c:pt idx="17">
                  <c:v>3.7610000000000001</c:v>
                </c:pt>
                <c:pt idx="18">
                  <c:v>3.746</c:v>
                </c:pt>
                <c:pt idx="19">
                  <c:v>3.7429999999999999</c:v>
                </c:pt>
                <c:pt idx="20">
                  <c:v>3.75</c:v>
                </c:pt>
                <c:pt idx="21">
                  <c:v>3.7650000000000001</c:v>
                </c:pt>
                <c:pt idx="22">
                  <c:v>3.7490000000000001</c:v>
                </c:pt>
                <c:pt idx="23">
                  <c:v>3.76</c:v>
                </c:pt>
                <c:pt idx="24">
                  <c:v>3.778</c:v>
                </c:pt>
                <c:pt idx="25">
                  <c:v>3.778</c:v>
                </c:pt>
                <c:pt idx="26">
                  <c:v>3.7530000000000001</c:v>
                </c:pt>
                <c:pt idx="27">
                  <c:v>3.7120000000000002</c:v>
                </c:pt>
                <c:pt idx="28">
                  <c:v>3.6709999999999998</c:v>
                </c:pt>
                <c:pt idx="29">
                  <c:v>3.617</c:v>
                </c:pt>
                <c:pt idx="30">
                  <c:v>3.5950000000000002</c:v>
                </c:pt>
                <c:pt idx="31">
                  <c:v>3.5819999999999999</c:v>
                </c:pt>
                <c:pt idx="32">
                  <c:v>3.5489999999999999</c:v>
                </c:pt>
                <c:pt idx="33">
                  <c:v>3.532</c:v>
                </c:pt>
                <c:pt idx="34">
                  <c:v>3.536</c:v>
                </c:pt>
                <c:pt idx="35">
                  <c:v>3.5339999999999998</c:v>
                </c:pt>
                <c:pt idx="36">
                  <c:v>3.4849999999999999</c:v>
                </c:pt>
                <c:pt idx="37">
                  <c:v>3.4319999999999999</c:v>
                </c:pt>
                <c:pt idx="38">
                  <c:v>3.4340000000000002</c:v>
                </c:pt>
                <c:pt idx="39">
                  <c:v>3.3820000000000001</c:v>
                </c:pt>
                <c:pt idx="40">
                  <c:v>3.2919999999999998</c:v>
                </c:pt>
                <c:pt idx="41">
                  <c:v>3.2050000000000001</c:v>
                </c:pt>
                <c:pt idx="42">
                  <c:v>3.1389999999999998</c:v>
                </c:pt>
                <c:pt idx="43">
                  <c:v>3.077</c:v>
                </c:pt>
                <c:pt idx="44">
                  <c:v>3.0249999999999999</c:v>
                </c:pt>
                <c:pt idx="45">
                  <c:v>2.9780000000000002</c:v>
                </c:pt>
                <c:pt idx="46">
                  <c:v>2.907</c:v>
                </c:pt>
                <c:pt idx="47">
                  <c:v>2.8639999999999999</c:v>
                </c:pt>
                <c:pt idx="48">
                  <c:v>2.7669999999999999</c:v>
                </c:pt>
                <c:pt idx="49">
                  <c:v>2.6429999999999998</c:v>
                </c:pt>
                <c:pt idx="50">
                  <c:v>2.496</c:v>
                </c:pt>
                <c:pt idx="51">
                  <c:v>2.3919999999999999</c:v>
                </c:pt>
                <c:pt idx="52">
                  <c:v>2.3079999999999998</c:v>
                </c:pt>
                <c:pt idx="53">
                  <c:v>2.23</c:v>
                </c:pt>
                <c:pt idx="54">
                  <c:v>2.16</c:v>
                </c:pt>
                <c:pt idx="55">
                  <c:v>2.13</c:v>
                </c:pt>
                <c:pt idx="56">
                  <c:v>2.15</c:v>
                </c:pt>
                <c:pt idx="57">
                  <c:v>2.2799999999999998</c:v>
                </c:pt>
                <c:pt idx="58">
                  <c:v>2.36</c:v>
                </c:pt>
                <c:pt idx="59">
                  <c:v>2.42</c:v>
                </c:pt>
                <c:pt idx="60">
                  <c:v>2.56</c:v>
                </c:pt>
                <c:pt idx="61">
                  <c:v>2.57</c:v>
                </c:pt>
                <c:pt idx="62">
                  <c:v>2.54</c:v>
                </c:pt>
                <c:pt idx="63">
                  <c:v>2.54</c:v>
                </c:pt>
                <c:pt idx="64">
                  <c:v>2.5299999999999998</c:v>
                </c:pt>
                <c:pt idx="65">
                  <c:v>2.5</c:v>
                </c:pt>
                <c:pt idx="66">
                  <c:v>2.4900000000000002</c:v>
                </c:pt>
                <c:pt idx="67">
                  <c:v>2.57</c:v>
                </c:pt>
                <c:pt idx="68">
                  <c:v>2.66</c:v>
                </c:pt>
                <c:pt idx="69">
                  <c:v>2.75</c:v>
                </c:pt>
                <c:pt idx="70">
                  <c:v>2.78</c:v>
                </c:pt>
                <c:pt idx="71">
                  <c:v>2.83</c:v>
                </c:pt>
                <c:pt idx="72">
                  <c:v>2.86</c:v>
                </c:pt>
                <c:pt idx="73">
                  <c:v>2.86</c:v>
                </c:pt>
                <c:pt idx="74">
                  <c:v>2.86</c:v>
                </c:pt>
                <c:pt idx="75">
                  <c:v>2.92</c:v>
                </c:pt>
                <c:pt idx="76">
                  <c:v>2.9</c:v>
                </c:pt>
                <c:pt idx="77">
                  <c:v>2.89</c:v>
                </c:pt>
                <c:pt idx="78">
                  <c:v>2.88</c:v>
                </c:pt>
                <c:pt idx="79">
                  <c:v>2.92</c:v>
                </c:pt>
                <c:pt idx="80">
                  <c:v>2.89</c:v>
                </c:pt>
                <c:pt idx="81">
                  <c:v>2.83</c:v>
                </c:pt>
                <c:pt idx="82">
                  <c:v>2.78</c:v>
                </c:pt>
                <c:pt idx="83">
                  <c:v>2.72</c:v>
                </c:pt>
              </c:numCache>
            </c:numRef>
          </c:val>
          <c:smooth val="0"/>
        </c:ser>
        <c:ser>
          <c:idx val="1"/>
          <c:order val="1"/>
          <c:tx>
            <c:strRef>
              <c:f>Sheet1!#REF!</c:f>
              <c:strCache>
                <c:ptCount val="1"/>
                <c:pt idx="0">
                  <c:v>#REF!</c:v>
                </c:pt>
              </c:strCache>
            </c:strRef>
          </c:tx>
          <c:spPr>
            <a:ln w="38100">
              <a:solidFill>
                <a:srgbClr val="FF6600"/>
              </a:solidFill>
              <a:prstDash val="solid"/>
            </a:ln>
          </c:spPr>
          <c:marker>
            <c:symbol val="none"/>
          </c:marker>
          <c:cat>
            <c:strRef>
              <c:f>Sheet1!$B$1:$CG$1</c:f>
              <c:strCache>
                <c:ptCount val="83"/>
                <c:pt idx="0">
                  <c:v>1/6/2014</c:v>
                </c:pt>
                <c:pt idx="4">
                  <c:v>2/3/2014</c:v>
                </c:pt>
                <c:pt idx="8">
                  <c:v>3/3/2014</c:v>
                </c:pt>
                <c:pt idx="13">
                  <c:v>4/7/2014</c:v>
                </c:pt>
                <c:pt idx="17">
                  <c:v>5/5/2014</c:v>
                </c:pt>
                <c:pt idx="21">
                  <c:v>6/2/2014</c:v>
                </c:pt>
                <c:pt idx="26">
                  <c:v>7/7/2014</c:v>
                </c:pt>
                <c:pt idx="30">
                  <c:v>8/4/2014</c:v>
                </c:pt>
                <c:pt idx="34">
                  <c:v>9/1/2014</c:v>
                </c:pt>
                <c:pt idx="39">
                  <c:v>10/6/2014</c:v>
                </c:pt>
                <c:pt idx="43">
                  <c:v>11/3/2014</c:v>
                </c:pt>
                <c:pt idx="47">
                  <c:v>12/1/2014</c:v>
                </c:pt>
                <c:pt idx="52">
                  <c:v>1/5/2015</c:v>
                </c:pt>
                <c:pt idx="56">
                  <c:v>2/2/2015</c:v>
                </c:pt>
                <c:pt idx="60">
                  <c:v>3/2/2015</c:v>
                </c:pt>
                <c:pt idx="65">
                  <c:v>4/6/2015</c:v>
                </c:pt>
                <c:pt idx="69">
                  <c:v>5/4/2015</c:v>
                </c:pt>
                <c:pt idx="73">
                  <c:v>6/1/2015</c:v>
                </c:pt>
                <c:pt idx="78">
                  <c:v>7/6/2015</c:v>
                </c:pt>
                <c:pt idx="82">
                  <c:v>8/3/2015</c:v>
                </c:pt>
              </c:strCache>
            </c:strRef>
          </c:cat>
          <c:val>
            <c:numRef>
              <c:f>Sheet1!#REF!</c:f>
              <c:numCache>
                <c:formatCode>General</c:formatCode>
                <c:ptCount val="1"/>
                <c:pt idx="0">
                  <c:v>1</c:v>
                </c:pt>
              </c:numCache>
            </c:numRef>
          </c:val>
          <c:smooth val="0"/>
        </c:ser>
        <c:dLbls>
          <c:showLegendKey val="0"/>
          <c:showVal val="0"/>
          <c:showCatName val="0"/>
          <c:showSerName val="0"/>
          <c:showPercent val="0"/>
          <c:showBubbleSize val="0"/>
        </c:dLbls>
        <c:smooth val="0"/>
        <c:axId val="286332680"/>
        <c:axId val="286328368"/>
      </c:lineChart>
      <c:catAx>
        <c:axId val="286332680"/>
        <c:scaling>
          <c:orientation val="minMax"/>
        </c:scaling>
        <c:delete val="0"/>
        <c:axPos val="b"/>
        <c:numFmt formatCode="General" sourceLinked="1"/>
        <c:majorTickMark val="out"/>
        <c:minorTickMark val="none"/>
        <c:tickLblPos val="low"/>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286328368"/>
        <c:crossesAt val="0"/>
        <c:auto val="1"/>
        <c:lblAlgn val="ctr"/>
        <c:lblOffset val="180"/>
        <c:tickLblSkip val="1"/>
        <c:noMultiLvlLbl val="0"/>
      </c:catAx>
      <c:valAx>
        <c:axId val="286328368"/>
        <c:scaling>
          <c:orientation val="minMax"/>
          <c:max val="4"/>
          <c:min val="2"/>
        </c:scaling>
        <c:delete val="0"/>
        <c:axPos val="l"/>
        <c:majorGridlines/>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86332680"/>
        <c:crosses val="autoZero"/>
        <c:crossBetween val="between"/>
        <c:majorUnit val="0.25"/>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yearly average gas prices</c:v>
                </c:pt>
              </c:strCache>
            </c:strRef>
          </c:tx>
          <c:spPr>
            <a:ln w="38100">
              <a:solidFill>
                <a:schemeClr val="accent1"/>
              </a:solidFill>
              <a:prstDash val="solid"/>
            </a:ln>
          </c:spPr>
          <c:marker>
            <c:symbol val="none"/>
          </c:marker>
          <c:dPt>
            <c:idx val="19"/>
            <c:bubble3D val="0"/>
          </c:dPt>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Sheet1!$B$2:$Q$2</c:f>
              <c:numCache>
                <c:formatCode>"$"#,##0.00</c:formatCode>
                <c:ptCount val="16"/>
                <c:pt idx="0">
                  <c:v>1.5229999999999999</c:v>
                </c:pt>
                <c:pt idx="1">
                  <c:v>1.46</c:v>
                </c:pt>
                <c:pt idx="2">
                  <c:v>1.3859999999999999</c:v>
                </c:pt>
                <c:pt idx="3">
                  <c:v>1.603</c:v>
                </c:pt>
                <c:pt idx="4">
                  <c:v>1.895</c:v>
                </c:pt>
                <c:pt idx="5">
                  <c:v>2.3140000000000001</c:v>
                </c:pt>
                <c:pt idx="6" formatCode="&quot;$&quot;#,##0.0">
                  <c:v>2.6179999999999999</c:v>
                </c:pt>
                <c:pt idx="7">
                  <c:v>2.843</c:v>
                </c:pt>
                <c:pt idx="8">
                  <c:v>3.2989999999999999</c:v>
                </c:pt>
                <c:pt idx="9">
                  <c:v>2.4060000000000001</c:v>
                </c:pt>
                <c:pt idx="10">
                  <c:v>2.835</c:v>
                </c:pt>
                <c:pt idx="11">
                  <c:v>3.5760000000000001</c:v>
                </c:pt>
                <c:pt idx="12">
                  <c:v>3.68</c:v>
                </c:pt>
                <c:pt idx="13">
                  <c:v>3.5750000000000002</c:v>
                </c:pt>
                <c:pt idx="14">
                  <c:v>3.613</c:v>
                </c:pt>
                <c:pt idx="15">
                  <c:v>3.28</c:v>
                </c:pt>
              </c:numCache>
            </c:numRef>
          </c:val>
          <c:smooth val="0"/>
        </c:ser>
        <c:dLbls>
          <c:showLegendKey val="0"/>
          <c:showVal val="0"/>
          <c:showCatName val="0"/>
          <c:showSerName val="0"/>
          <c:showPercent val="0"/>
          <c:showBubbleSize val="0"/>
        </c:dLbls>
        <c:marker val="1"/>
        <c:smooth val="0"/>
        <c:axId val="367434184"/>
        <c:axId val="367435360"/>
      </c:lineChart>
      <c:lineChart>
        <c:grouping val="standard"/>
        <c:varyColors val="0"/>
        <c:ser>
          <c:idx val="1"/>
          <c:order val="1"/>
          <c:tx>
            <c:strRef>
              <c:f>Sheet1!$A$3</c:f>
              <c:strCache>
                <c:ptCount val="1"/>
                <c:pt idx="0">
                  <c:v>rolling 12-month miles driven at year-end*</c:v>
                </c:pt>
              </c:strCache>
            </c:strRef>
          </c:tx>
          <c:spPr>
            <a:ln w="38100">
              <a:solidFill>
                <a:srgbClr val="FF6600"/>
              </a:solidFill>
              <a:prstDash val="solid"/>
            </a:ln>
          </c:spPr>
          <c:marker>
            <c:symbol val="none"/>
          </c:marker>
          <c:cat>
            <c:strRef>
              <c:f>Sheet1!$B$1:$Q$1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2014:1H</c:v>
                </c:pt>
                <c:pt idx="15">
                  <c:v>2014:2H*</c:v>
                </c:pt>
              </c:strCache>
            </c:strRef>
          </c:cat>
          <c:val>
            <c:numRef>
              <c:f>Sheet1!$B$3:$Q$3</c:f>
              <c:numCache>
                <c:formatCode>0.0</c:formatCode>
                <c:ptCount val="16"/>
                <c:pt idx="0">
                  <c:v>2746.9</c:v>
                </c:pt>
                <c:pt idx="1">
                  <c:v>2795.5</c:v>
                </c:pt>
                <c:pt idx="2">
                  <c:v>2855.3</c:v>
                </c:pt>
                <c:pt idx="3">
                  <c:v>2889.7</c:v>
                </c:pt>
                <c:pt idx="4">
                  <c:v>2964.2</c:v>
                </c:pt>
                <c:pt idx="5">
                  <c:v>2989.4</c:v>
                </c:pt>
                <c:pt idx="6">
                  <c:v>3014.3</c:v>
                </c:pt>
                <c:pt idx="7">
                  <c:v>3029.8</c:v>
                </c:pt>
                <c:pt idx="8">
                  <c:v>2973.5</c:v>
                </c:pt>
                <c:pt idx="9">
                  <c:v>2979.2</c:v>
                </c:pt>
                <c:pt idx="10">
                  <c:v>3000</c:v>
                </c:pt>
                <c:pt idx="11">
                  <c:v>2962.9</c:v>
                </c:pt>
                <c:pt idx="12">
                  <c:v>2938.5</c:v>
                </c:pt>
                <c:pt idx="13">
                  <c:v>2972.3</c:v>
                </c:pt>
                <c:pt idx="14">
                  <c:v>2972.4</c:v>
                </c:pt>
                <c:pt idx="15">
                  <c:v>2988.7759999999998</c:v>
                </c:pt>
              </c:numCache>
            </c:numRef>
          </c:val>
          <c:smooth val="0"/>
        </c:ser>
        <c:dLbls>
          <c:showLegendKey val="0"/>
          <c:showVal val="0"/>
          <c:showCatName val="0"/>
          <c:showSerName val="0"/>
          <c:showPercent val="0"/>
          <c:showBubbleSize val="0"/>
        </c:dLbls>
        <c:marker val="1"/>
        <c:smooth val="0"/>
        <c:axId val="367429872"/>
        <c:axId val="367433792"/>
      </c:lineChart>
      <c:catAx>
        <c:axId val="367434184"/>
        <c:scaling>
          <c:orientation val="minMax"/>
        </c:scaling>
        <c:delete val="0"/>
        <c:axPos val="b"/>
        <c:numFmt formatCode="00" sourceLinked="0"/>
        <c:majorTickMark val="out"/>
        <c:minorTickMark val="none"/>
        <c:tickLblPos val="nextTo"/>
        <c:spPr>
          <a:ln w="12700">
            <a:solidFill>
              <a:schemeClr val="tx1"/>
            </a:solidFill>
            <a:prstDash val="solid"/>
          </a:ln>
        </c:spPr>
        <c:txPr>
          <a:bodyPr rot="-5400000" vert="horz"/>
          <a:lstStyle/>
          <a:p>
            <a:pPr>
              <a:defRPr sz="1000" b="0" i="0" u="none" strike="noStrike" baseline="0">
                <a:solidFill>
                  <a:schemeClr val="tx1"/>
                </a:solidFill>
                <a:latin typeface="Arial"/>
                <a:ea typeface="Arial"/>
                <a:cs typeface="Arial"/>
              </a:defRPr>
            </a:pPr>
            <a:endParaRPr lang="en-US"/>
          </a:p>
        </c:txPr>
        <c:crossAx val="367435360"/>
        <c:crossesAt val="1"/>
        <c:auto val="1"/>
        <c:lblAlgn val="ctr"/>
        <c:lblOffset val="180"/>
        <c:tickLblSkip val="1"/>
        <c:tickMarkSkip val="1"/>
        <c:noMultiLvlLbl val="0"/>
      </c:catAx>
      <c:valAx>
        <c:axId val="367435360"/>
        <c:scaling>
          <c:orientation val="minMax"/>
          <c:max val="4"/>
          <c:min val="1"/>
        </c:scaling>
        <c:delete val="0"/>
        <c:axPos val="l"/>
        <c:numFmt formatCode="\$#,##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67434184"/>
        <c:crosses val="autoZero"/>
        <c:crossBetween val="between"/>
        <c:majorUnit val="1"/>
        <c:minorUnit val="0.1"/>
      </c:valAx>
      <c:catAx>
        <c:axId val="367429872"/>
        <c:scaling>
          <c:orientation val="minMax"/>
        </c:scaling>
        <c:delete val="1"/>
        <c:axPos val="b"/>
        <c:numFmt formatCode="General" sourceLinked="1"/>
        <c:majorTickMark val="out"/>
        <c:minorTickMark val="none"/>
        <c:tickLblPos val="nextTo"/>
        <c:crossAx val="367433792"/>
        <c:crossesAt val="2700"/>
        <c:auto val="1"/>
        <c:lblAlgn val="ctr"/>
        <c:lblOffset val="100"/>
        <c:noMultiLvlLbl val="0"/>
      </c:catAx>
      <c:valAx>
        <c:axId val="367433792"/>
        <c:scaling>
          <c:orientation val="minMax"/>
          <c:max val="3050"/>
          <c:min val="2700"/>
        </c:scaling>
        <c:delete val="0"/>
        <c:axPos val="r"/>
        <c:numFmt formatCode="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67429872"/>
        <c:crosses val="max"/>
        <c:crossBetween val="between"/>
        <c:majorUnit val="50"/>
      </c:valAx>
      <c:spPr>
        <a:noFill/>
        <a:ln w="25400">
          <a:noFill/>
        </a:ln>
      </c:spPr>
    </c:plotArea>
    <c:legend>
      <c:legendPos val="r"/>
      <c:layout>
        <c:manualLayout>
          <c:xMode val="edge"/>
          <c:yMode val="edge"/>
          <c:x val="8.9609428939493099E-2"/>
          <c:y val="8.1967213114754103E-3"/>
          <c:w val="0.70406489042020892"/>
          <c:h val="7.8233726219005234E-2"/>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1592233828461E-2"/>
          <c:y val="9.9107448525456054E-2"/>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numCache>
            </c:numRef>
          </c:val>
          <c:smooth val="0"/>
        </c:ser>
        <c:dLbls>
          <c:showLegendKey val="0"/>
          <c:showVal val="0"/>
          <c:showCatName val="0"/>
          <c:showSerName val="0"/>
          <c:showPercent val="0"/>
          <c:showBubbleSize val="0"/>
        </c:dLbls>
        <c:marker val="1"/>
        <c:smooth val="0"/>
        <c:axId val="367430264"/>
        <c:axId val="367431440"/>
      </c:lineChart>
      <c:lineChart>
        <c:grouping val="standard"/>
        <c:varyColors val="0"/>
        <c:ser>
          <c:idx val="1"/>
          <c:order val="1"/>
          <c:tx>
            <c:strRef>
              <c:f>Sheet1!$A$3</c:f>
              <c:strCache>
                <c:ptCount val="1"/>
                <c:pt idx="0">
                  <c:v>Chg in 12-mo Avg. Miles Driven Vs. 2013</c:v>
                </c:pt>
              </c:strCache>
            </c:strRef>
          </c:tx>
          <c:spPr>
            <a:ln w="38100">
              <a:solidFill>
                <a:srgbClr val="FF6600"/>
              </a:solidFill>
              <a:prstDash val="solid"/>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numCache>
            </c:numRef>
          </c:val>
          <c:smooth val="0"/>
        </c:ser>
        <c:dLbls>
          <c:showLegendKey val="0"/>
          <c:showVal val="0"/>
          <c:showCatName val="0"/>
          <c:showSerName val="0"/>
          <c:showPercent val="0"/>
          <c:showBubbleSize val="0"/>
        </c:dLbls>
        <c:marker val="1"/>
        <c:smooth val="0"/>
        <c:axId val="367430656"/>
        <c:axId val="367431048"/>
      </c:lineChart>
      <c:catAx>
        <c:axId val="367430264"/>
        <c:scaling>
          <c:orientation val="minMax"/>
        </c:scaling>
        <c:delete val="0"/>
        <c:axPos val="b"/>
        <c:numFmt formatCode="00" sourceLinked="0"/>
        <c:majorTickMark val="out"/>
        <c:minorTickMark val="none"/>
        <c:tickLblPos val="nextTo"/>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367431440"/>
        <c:crossesAt val="2.5"/>
        <c:auto val="1"/>
        <c:lblAlgn val="ctr"/>
        <c:lblOffset val="180"/>
        <c:tickLblSkip val="1"/>
        <c:tickMarkSkip val="1"/>
        <c:noMultiLvlLbl val="0"/>
      </c:catAx>
      <c:valAx>
        <c:axId val="367431440"/>
        <c:scaling>
          <c:orientation val="minMax"/>
          <c:max val="4"/>
          <c:min val="2.5"/>
        </c:scaling>
        <c:delete val="0"/>
        <c:axPos val="l"/>
        <c:numFmt formatCode="&quot;$&quot;#,##0.00" sourceLinked="0"/>
        <c:majorTickMark val="out"/>
        <c:minorTickMark val="none"/>
        <c:tickLblPos val="nextTo"/>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367430264"/>
        <c:crosses val="autoZero"/>
        <c:crossBetween val="between"/>
        <c:majorUnit val="0.25"/>
      </c:valAx>
      <c:catAx>
        <c:axId val="367430656"/>
        <c:scaling>
          <c:orientation val="minMax"/>
        </c:scaling>
        <c:delete val="1"/>
        <c:axPos val="b"/>
        <c:numFmt formatCode="General" sourceLinked="1"/>
        <c:majorTickMark val="out"/>
        <c:minorTickMark val="none"/>
        <c:tickLblPos val="nextTo"/>
        <c:crossAx val="367431048"/>
        <c:crossesAt val="0"/>
        <c:auto val="1"/>
        <c:lblAlgn val="ctr"/>
        <c:lblOffset val="100"/>
        <c:noMultiLvlLbl val="0"/>
      </c:catAx>
      <c:valAx>
        <c:axId val="367431048"/>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367430656"/>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28277801248792989"/>
          <c:h val="0.16829583802024747"/>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56548781172958E-2"/>
          <c:y val="0.10221303858756785"/>
          <c:w val="0.84518348623853212"/>
          <c:h val="0.80054644808743169"/>
        </c:manualLayout>
      </c:layout>
      <c:lineChart>
        <c:grouping val="standard"/>
        <c:varyColors val="0"/>
        <c:ser>
          <c:idx val="0"/>
          <c:order val="0"/>
          <c:tx>
            <c:strRef>
              <c:f>Sheet1!$A$2</c:f>
              <c:strCache>
                <c:ptCount val="1"/>
                <c:pt idx="0">
                  <c:v>Monthly Avg Gas Price</c:v>
                </c:pt>
              </c:strCache>
            </c:strRef>
          </c:tx>
          <c:spPr>
            <a:ln w="38100">
              <a:solidFill>
                <a:schemeClr val="accent1"/>
              </a:solidFill>
              <a:prstDash val="solid"/>
            </a:ln>
          </c:spPr>
          <c:marker>
            <c:symbol val="none"/>
          </c:marker>
          <c:dPt>
            <c:idx val="19"/>
            <c:bubble3D val="0"/>
          </c:dPt>
          <c:cat>
            <c:strRef>
              <c:f>Sheet1!$B$1:$T$1</c:f>
              <c:strCache>
                <c:ptCount val="19"/>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strCache>
            </c:strRef>
          </c:cat>
          <c:val>
            <c:numRef>
              <c:f>Sheet1!$B$2:$T$2</c:f>
              <c:numCache>
                <c:formatCode>"$"#,##0.00</c:formatCode>
                <c:ptCount val="19"/>
                <c:pt idx="0">
                  <c:v>3.3919999999999999</c:v>
                </c:pt>
                <c:pt idx="1">
                  <c:v>3.4340000000000002</c:v>
                </c:pt>
                <c:pt idx="2">
                  <c:v>3.6059999999999999</c:v>
                </c:pt>
                <c:pt idx="3">
                  <c:v>3.7349999999999999</c:v>
                </c:pt>
                <c:pt idx="4">
                  <c:v>3.75</c:v>
                </c:pt>
                <c:pt idx="5">
                  <c:v>3.766</c:v>
                </c:pt>
                <c:pt idx="6" formatCode="&quot;$&quot;#,##0.0">
                  <c:v>3.6880000000000002</c:v>
                </c:pt>
                <c:pt idx="7">
                  <c:v>3.5649999999999999</c:v>
                </c:pt>
                <c:pt idx="8">
                  <c:v>3.484</c:v>
                </c:pt>
                <c:pt idx="9">
                  <c:v>3.2549999999999999</c:v>
                </c:pt>
                <c:pt idx="10">
                  <c:v>2.9969999999999999</c:v>
                </c:pt>
                <c:pt idx="11">
                  <c:v>2.6320000000000001</c:v>
                </c:pt>
                <c:pt idx="12">
                  <c:v>2.2000000000000002</c:v>
                </c:pt>
                <c:pt idx="13">
                  <c:v>2.2999999999999998</c:v>
                </c:pt>
                <c:pt idx="14">
                  <c:v>2.5499999999999998</c:v>
                </c:pt>
                <c:pt idx="15">
                  <c:v>2.5499999999999998</c:v>
                </c:pt>
                <c:pt idx="16">
                  <c:v>2.8</c:v>
                </c:pt>
                <c:pt idx="17">
                  <c:v>2.88</c:v>
                </c:pt>
                <c:pt idx="18">
                  <c:v>2.88</c:v>
                </c:pt>
              </c:numCache>
            </c:numRef>
          </c:val>
          <c:smooth val="0"/>
        </c:ser>
        <c:dLbls>
          <c:showLegendKey val="0"/>
          <c:showVal val="0"/>
          <c:showCatName val="0"/>
          <c:showSerName val="0"/>
          <c:showPercent val="0"/>
          <c:showBubbleSize val="0"/>
        </c:dLbls>
        <c:marker val="1"/>
        <c:smooth val="0"/>
        <c:axId val="282089664"/>
        <c:axId val="282093976"/>
      </c:lineChart>
      <c:lineChart>
        <c:grouping val="standard"/>
        <c:varyColors val="0"/>
        <c:ser>
          <c:idx val="1"/>
          <c:order val="1"/>
          <c:tx>
            <c:strRef>
              <c:f>Sheet1!$A$3</c:f>
              <c:strCache>
                <c:ptCount val="1"/>
                <c:pt idx="0">
                  <c:v>Monthly Y-o-Y Change in Miles Driven</c:v>
                </c:pt>
              </c:strCache>
            </c:strRef>
          </c:tx>
          <c:spPr>
            <a:ln w="38100">
              <a:solidFill>
                <a:srgbClr val="FF6600"/>
              </a:solidFill>
              <a:prstDash val="solid"/>
            </a:ln>
          </c:spPr>
          <c:marker>
            <c:symbol val="none"/>
          </c:marker>
          <c:cat>
            <c:strRef>
              <c:f>Sheet1!$B$1:$T$1</c:f>
              <c:strCache>
                <c:ptCount val="19"/>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strCache>
            </c:strRef>
          </c:cat>
          <c:val>
            <c:numRef>
              <c:f>Sheet1!$B$3:$T$3</c:f>
              <c:numCache>
                <c:formatCode>0.00%</c:formatCode>
                <c:ptCount val="19"/>
                <c:pt idx="0">
                  <c:v>4.7000000000000002E-3</c:v>
                </c:pt>
                <c:pt idx="1">
                  <c:v>5.1000000000000004E-3</c:v>
                </c:pt>
                <c:pt idx="2">
                  <c:v>4.7000000000000002E-3</c:v>
                </c:pt>
                <c:pt idx="3">
                  <c:v>5.1999999999999998E-3</c:v>
                </c:pt>
                <c:pt idx="4">
                  <c:v>5.1000000000000004E-3</c:v>
                </c:pt>
                <c:pt idx="5">
                  <c:v>6.6E-3</c:v>
                </c:pt>
                <c:pt idx="6">
                  <c:v>6.4000000000000003E-3</c:v>
                </c:pt>
                <c:pt idx="7">
                  <c:v>5.4999999999999997E-3</c:v>
                </c:pt>
                <c:pt idx="8">
                  <c:v>6.1000000000000004E-3</c:v>
                </c:pt>
                <c:pt idx="9">
                  <c:v>6.3E-3</c:v>
                </c:pt>
                <c:pt idx="10">
                  <c:v>1.14E-2</c:v>
                </c:pt>
                <c:pt idx="11">
                  <c:v>1.46E-2</c:v>
                </c:pt>
                <c:pt idx="12">
                  <c:v>2.6800000000000001E-2</c:v>
                </c:pt>
                <c:pt idx="13">
                  <c:v>2.9499999999999998E-2</c:v>
                </c:pt>
                <c:pt idx="14">
                  <c:v>3.4500000000000003E-2</c:v>
                </c:pt>
                <c:pt idx="15">
                  <c:v>3.6299999999999999E-2</c:v>
                </c:pt>
                <c:pt idx="16">
                  <c:v>3.7600000000000001E-2</c:v>
                </c:pt>
              </c:numCache>
            </c:numRef>
          </c:val>
          <c:smooth val="0"/>
        </c:ser>
        <c:dLbls>
          <c:showLegendKey val="0"/>
          <c:showVal val="0"/>
          <c:showCatName val="0"/>
          <c:showSerName val="0"/>
          <c:showPercent val="0"/>
          <c:showBubbleSize val="0"/>
        </c:dLbls>
        <c:marker val="1"/>
        <c:smooth val="0"/>
        <c:axId val="282094368"/>
        <c:axId val="282095152"/>
      </c:lineChart>
      <c:catAx>
        <c:axId val="282089664"/>
        <c:scaling>
          <c:orientation val="minMax"/>
        </c:scaling>
        <c:delete val="0"/>
        <c:axPos val="b"/>
        <c:numFmt formatCode="00" sourceLinked="0"/>
        <c:majorTickMark val="out"/>
        <c:minorTickMark val="none"/>
        <c:tickLblPos val="low"/>
        <c:spPr>
          <a:ln w="12700">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82093976"/>
        <c:crossesAt val="2"/>
        <c:auto val="1"/>
        <c:lblAlgn val="ctr"/>
        <c:lblOffset val="180"/>
        <c:tickLblSkip val="1"/>
        <c:tickMarkSkip val="1"/>
        <c:noMultiLvlLbl val="0"/>
      </c:catAx>
      <c:valAx>
        <c:axId val="282093976"/>
        <c:scaling>
          <c:orientation val="minMax"/>
          <c:max val="4"/>
          <c:min val="2"/>
        </c:scaling>
        <c:delete val="0"/>
        <c:axPos val="l"/>
        <c:numFmt formatCode="&quot;$&quot;#,##0.00" sourceLinked="0"/>
        <c:majorTickMark val="out"/>
        <c:minorTickMark val="none"/>
        <c:tickLblPos val="low"/>
        <c:spPr>
          <a:ln w="3175">
            <a:solidFill>
              <a:schemeClr val="tx1"/>
            </a:solidFill>
            <a:prstDash val="solid"/>
          </a:ln>
        </c:spPr>
        <c:txPr>
          <a:bodyPr rot="0" vert="horz"/>
          <a:lstStyle/>
          <a:p>
            <a:pPr>
              <a:defRPr sz="1400" b="0" i="0" u="none" strike="noStrike" baseline="0">
                <a:solidFill>
                  <a:schemeClr val="accent1"/>
                </a:solidFill>
                <a:latin typeface="Arial"/>
                <a:ea typeface="Arial"/>
                <a:cs typeface="Arial"/>
              </a:defRPr>
            </a:pPr>
            <a:endParaRPr lang="en-US"/>
          </a:p>
        </c:txPr>
        <c:crossAx val="282089664"/>
        <c:crosses val="autoZero"/>
        <c:crossBetween val="between"/>
        <c:majorUnit val="0.25"/>
      </c:valAx>
      <c:catAx>
        <c:axId val="282094368"/>
        <c:scaling>
          <c:orientation val="minMax"/>
        </c:scaling>
        <c:delete val="1"/>
        <c:axPos val="b"/>
        <c:numFmt formatCode="General" sourceLinked="1"/>
        <c:majorTickMark val="out"/>
        <c:minorTickMark val="none"/>
        <c:tickLblPos val="nextTo"/>
        <c:crossAx val="282095152"/>
        <c:crossesAt val="0"/>
        <c:auto val="1"/>
        <c:lblAlgn val="ctr"/>
        <c:lblOffset val="100"/>
        <c:noMultiLvlLbl val="0"/>
      </c:catAx>
      <c:valAx>
        <c:axId val="282095152"/>
        <c:scaling>
          <c:orientation val="minMax"/>
        </c:scaling>
        <c:delete val="0"/>
        <c:axPos val="r"/>
        <c:numFmt formatCode="0.0%" sourceLinked="0"/>
        <c:majorTickMark val="out"/>
        <c:minorTickMark val="out"/>
        <c:tickLblPos val="nextTo"/>
        <c:spPr>
          <a:ln w="3175">
            <a:solidFill>
              <a:schemeClr val="tx1"/>
            </a:solidFill>
            <a:prstDash val="solid"/>
          </a:ln>
        </c:spPr>
        <c:txPr>
          <a:bodyPr rot="0" vert="horz"/>
          <a:lstStyle/>
          <a:p>
            <a:pPr>
              <a:defRPr sz="1400" b="0" i="0" u="none" strike="noStrike" baseline="0">
                <a:solidFill>
                  <a:srgbClr val="FF6600"/>
                </a:solidFill>
                <a:latin typeface="Arial"/>
                <a:ea typeface="Arial"/>
                <a:cs typeface="Arial"/>
              </a:defRPr>
            </a:pPr>
            <a:endParaRPr lang="en-US"/>
          </a:p>
        </c:txPr>
        <c:crossAx val="282094368"/>
        <c:crosses val="max"/>
        <c:crossBetween val="between"/>
        <c:majorUnit val="5.000000000000001E-3"/>
        <c:minorUnit val="2.5000000000000005E-3"/>
      </c:valAx>
      <c:spPr>
        <a:noFill/>
        <a:ln w="25400">
          <a:noFill/>
        </a:ln>
      </c:spPr>
    </c:plotArea>
    <c:legend>
      <c:legendPos val="r"/>
      <c:layout>
        <c:manualLayout>
          <c:xMode val="edge"/>
          <c:yMode val="edge"/>
          <c:x val="0.15191241792947802"/>
          <c:y val="0"/>
          <c:w val="0.67736360942450102"/>
          <c:h val="7.8233726219005234E-2"/>
        </c:manualLayout>
      </c:layout>
      <c:overlay val="0"/>
      <c:spPr>
        <a:noFill/>
        <a:ln w="25400">
          <a:noFill/>
        </a:ln>
      </c:spPr>
      <c:txPr>
        <a:bodyPr/>
        <a:lstStyle/>
        <a:p>
          <a:pPr>
            <a:defRPr sz="128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39219" cy="461172"/>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1172"/>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defRPr>
            </a:lvl1pPr>
          </a:lstStyle>
          <a:p>
            <a:pPr>
              <a:defRPr/>
            </a:pPr>
            <a:fld id="{2343DD87-3348-42EB-98B2-D22B1D90C815}" type="datetime1">
              <a:rPr lang="en-US"/>
              <a:pPr>
                <a:defRPr/>
              </a:pPr>
              <a:t>8/20/2015</a:t>
            </a:fld>
            <a:endParaRPr lang="en-US"/>
          </a:p>
        </p:txBody>
      </p:sp>
      <p:sp>
        <p:nvSpPr>
          <p:cNvPr id="229380" name="Rectangle 1028"/>
          <p:cNvSpPr>
            <a:spLocks noGrp="1" noChangeArrowheads="1"/>
          </p:cNvSpPr>
          <p:nvPr>
            <p:ph type="ftr" sz="quarter" idx="2"/>
          </p:nvPr>
        </p:nvSpPr>
        <p:spPr bwMode="auto">
          <a:xfrm>
            <a:off x="1" y="8773324"/>
            <a:ext cx="3039219" cy="461172"/>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81" name="Rectangle 1029"/>
          <p:cNvSpPr>
            <a:spLocks noGrp="1" noChangeArrowheads="1"/>
          </p:cNvSpPr>
          <p:nvPr>
            <p:ph type="sldNum" sz="quarter" idx="3"/>
          </p:nvPr>
        </p:nvSpPr>
        <p:spPr bwMode="auto">
          <a:xfrm>
            <a:off x="3969592" y="8773324"/>
            <a:ext cx="3039219" cy="461172"/>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defRPr>
            </a:lvl1pPr>
          </a:lstStyle>
          <a:p>
            <a:pPr>
              <a:defRPr/>
            </a:pPr>
            <a:fld id="{99C0B939-C11D-44B9-914D-FE25D0A36566}" type="slidenum">
              <a:rPr lang="en-US"/>
              <a:pPr>
                <a:defRPr/>
              </a:pPr>
              <a:t>‹#›</a:t>
            </a:fld>
            <a:endParaRPr lang="en-US"/>
          </a:p>
        </p:txBody>
      </p:sp>
    </p:spTree>
    <p:extLst>
      <p:ext uri="{BB962C8B-B14F-4D97-AF65-F5344CB8AC3E}">
        <p14:creationId xmlns:p14="http://schemas.microsoft.com/office/powerpoint/2010/main" val="218336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3075"/>
          <p:cNvSpPr>
            <a:spLocks noGrp="1" noRot="1" noChangeAspect="1" noChangeArrowheads="1" noTextEdit="1"/>
          </p:cNvSpPr>
          <p:nvPr>
            <p:ph type="sldImg" idx="2"/>
          </p:nvPr>
        </p:nvSpPr>
        <p:spPr bwMode="auto">
          <a:xfrm>
            <a:off x="1487488" y="579438"/>
            <a:ext cx="4033837" cy="3024187"/>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7" y="3799931"/>
            <a:ext cx="5866917" cy="512185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53727" y="8988310"/>
            <a:ext cx="706129" cy="246186"/>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defRPr>
            </a:lvl1pPr>
          </a:lstStyle>
          <a:p>
            <a:pPr>
              <a:defRPr/>
            </a:pPr>
            <a:fld id="{96BED660-A931-46CC-9EBE-87BD29232FDA}" type="slidenum">
              <a:rPr lang="en-US"/>
              <a:pPr>
                <a:defRPr/>
              </a:pPr>
              <a:t>‹#›</a:t>
            </a:fld>
            <a:endParaRPr lang="en-US"/>
          </a:p>
        </p:txBody>
      </p:sp>
    </p:spTree>
    <p:extLst>
      <p:ext uri="{BB962C8B-B14F-4D97-AF65-F5344CB8AC3E}">
        <p14:creationId xmlns:p14="http://schemas.microsoft.com/office/powerpoint/2010/main" val="3909017411"/>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033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983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148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12</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3983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13</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6258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14</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024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a:noFill/>
        </p:spPr>
        <p:txBody>
          <a:bodyPr/>
          <a:lstStyle/>
          <a:p>
            <a:fld id="{4B63992C-A795-45D9-A8C6-D3CC5C248D62}" type="slidenum">
              <a:rPr lang="en-US" smtClean="0"/>
              <a:pPr/>
              <a:t>20</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625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21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0665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22</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376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868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24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49890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2</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6083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25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9957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26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173967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27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331105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28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7188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30</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8070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365000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206834" y="8975838"/>
            <a:ext cx="718020" cy="246043"/>
          </a:xfrm>
          <a:noFill/>
        </p:spPr>
        <p:txBody>
          <a:bodyPr/>
          <a:lstStyle/>
          <a:p>
            <a:fld id="{4B467A6F-CB38-460C-8EC3-8BFEECA8E64B}" type="slidenum">
              <a:rPr lang="en-US" smtClean="0"/>
              <a:pPr/>
              <a:t>32</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25977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p:cNvSpPr>
            <a:spLocks noGrp="1" noChangeArrowheads="1"/>
          </p:cNvSpPr>
          <p:nvPr>
            <p:ph type="sldNum" sz="quarter" idx="5"/>
          </p:nvPr>
        </p:nvSpPr>
        <p:spPr/>
        <p:txBody>
          <a:bodyPr/>
          <a:lstStyle/>
          <a:p>
            <a:pPr>
              <a:defRPr/>
            </a:pPr>
            <a:fld id="{99D437DD-3B95-4796-8B84-9E4C987A3E2D}" type="slidenum">
              <a:rPr lang="en-US" smtClean="0"/>
              <a:pPr>
                <a:defRPr/>
              </a:pPr>
              <a:t>33</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43531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0483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2995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7" y="8988117"/>
            <a:ext cx="706129" cy="246380"/>
          </a:xfrm>
        </p:spPr>
        <p:txBody>
          <a:bodyPr/>
          <a:lstStyle/>
          <a:p>
            <a:pPr>
              <a:defRPr/>
            </a:pPr>
            <a:fld id="{938F789B-0BA8-4A49-AFC3-8C639E029E1C}" type="slidenum">
              <a:rPr lang="en-US" smtClean="0"/>
              <a:pPr>
                <a:defRPr/>
              </a:pPr>
              <a:t>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51677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0915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37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1783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38</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7121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39</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34525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41</a:t>
            </a:fld>
            <a:endParaRPr lang="en-US" smtClean="0"/>
          </a:p>
        </p:txBody>
      </p:sp>
      <p:sp>
        <p:nvSpPr>
          <p:cNvPr id="158723" name="Slide Image Placeholder 1"/>
          <p:cNvSpPr>
            <a:spLocks noGrp="1" noRot="1" noChangeAspect="1" noTextEdit="1"/>
          </p:cNvSpPr>
          <p:nvPr>
            <p:ph type="sldImg"/>
          </p:nvPr>
        </p:nvSpPr>
        <p:spPr>
          <a:xfrm>
            <a:off x="1262063" y="693738"/>
            <a:ext cx="4618037" cy="3463925"/>
          </a:xfrm>
          <a:ln w="12700"/>
        </p:spPr>
      </p:sp>
      <p:sp>
        <p:nvSpPr>
          <p:cNvPr id="15872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540160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89A17-B1DA-4FAC-9891-90ACDCFC029D}" type="slidenum">
              <a:rPr lang="en-US" altLang="en-US" smtClean="0"/>
              <a:pPr>
                <a:spcBef>
                  <a:spcPct val="0"/>
                </a:spcBef>
              </a:pPr>
              <a:t>42</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4704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8464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4464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45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95870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33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29689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89A17-B1DA-4FAC-9891-90ACDCFC029D}" type="slidenum">
              <a:rPr lang="en-US" altLang="en-US" smtClean="0"/>
              <a:pPr>
                <a:spcBef>
                  <a:spcPct val="0"/>
                </a:spcBef>
              </a:pPr>
              <a:t>47</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26362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89A17-B1DA-4FAC-9891-90ACDCFC029D}" type="slidenum">
              <a:rPr lang="en-US" altLang="en-US" smtClean="0"/>
              <a:pPr>
                <a:spcBef>
                  <a:spcPct val="0"/>
                </a:spcBef>
              </a:pPr>
              <a:t>48</a:t>
            </a:fld>
            <a:endParaRPr lang="en-US" alt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98361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0B1F1AC7-7D87-4437-897C-2B73E8082F03}" type="slidenum">
              <a:rPr lang="en-US" smtClean="0"/>
              <a:pPr/>
              <a:t>49</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6945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697234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51</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6267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52</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3297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53</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42925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54</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987915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55</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1452838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56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556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9661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AC34F7C-9292-4AE2-AF15-E3273DFEA9F6}" type="slidenum">
              <a:rPr lang="en-US" altLang="en-US" sz="1000" smtClean="0"/>
              <a:pPr>
                <a:lnSpc>
                  <a:spcPct val="100000"/>
                </a:lnSpc>
                <a:spcBef>
                  <a:spcPct val="0"/>
                </a:spcBef>
                <a:buClrTx/>
                <a:buSzTx/>
                <a:buFontTx/>
                <a:buNone/>
              </a:pPr>
              <a:t>57</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038687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97AFDAAF-1A7F-4D7A-B7E9-CF401DD5364A}" type="slidenum">
              <a:rPr lang="en-US" altLang="en-US" sz="1000"/>
              <a:pPr algn="ctr" eaLnBrk="1" hangingPunct="1">
                <a:lnSpc>
                  <a:spcPct val="100000"/>
                </a:lnSpc>
                <a:spcBef>
                  <a:spcPct val="0"/>
                </a:spcBef>
                <a:buClrTx/>
                <a:buSzTx/>
                <a:buFontTx/>
                <a:buNone/>
              </a:pPr>
              <a:t>58</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83912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59</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03233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60</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21904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sldNum" sz="quarter" idx="5"/>
          </p:nvPr>
        </p:nvSpPr>
        <p:spPr>
          <a:noFill/>
        </p:spPr>
        <p:txBody>
          <a:bodyPr/>
          <a:lstStyle/>
          <a:p>
            <a:fld id="{5FDBA797-3A6E-49C6-8E33-50DC269D6BFE}" type="slidenum">
              <a:rPr lang="en-US" smtClean="0"/>
              <a:pPr/>
              <a:t>61</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5446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62</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0733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63</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68602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64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808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3026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66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857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6</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3308452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67</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smtClean="0">
              <a:latin typeface="Arial" panose="020B0604020202020204" pitchFamily="34" charset="0"/>
            </a:endParaRPr>
          </a:p>
        </p:txBody>
      </p:sp>
    </p:spTree>
    <p:extLst>
      <p:ext uri="{BB962C8B-B14F-4D97-AF65-F5344CB8AC3E}">
        <p14:creationId xmlns:p14="http://schemas.microsoft.com/office/powerpoint/2010/main" val="2149545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69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2211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70</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4593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71</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80999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72</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395539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73</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665874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1F372E-7302-40BB-9568-97DFD435EE37}" type="slidenum">
              <a:rPr lang="en-US" altLang="en-US" sz="1000" smtClean="0">
                <a:solidFill>
                  <a:srgbClr val="000000"/>
                </a:solidFill>
                <a:cs typeface="Arial" panose="020B0604020202020204" pitchFamily="34" charset="0"/>
              </a:rPr>
              <a:pPr>
                <a:lnSpc>
                  <a:spcPct val="100000"/>
                </a:lnSpc>
                <a:spcBef>
                  <a:spcPct val="0"/>
                </a:spcBef>
                <a:buClrTx/>
                <a:buSzTx/>
                <a:buFontTx/>
                <a:buNone/>
              </a:pPr>
              <a:t>74</a:t>
            </a:fld>
            <a:endParaRPr lang="en-US" altLang="en-US" sz="1000" smtClean="0">
              <a:solidFill>
                <a:srgbClr val="000000"/>
              </a:solidFill>
              <a:cs typeface="Arial" panose="020B0604020202020204" pitchFamily="34" charset="0"/>
            </a:endParaRPr>
          </a:p>
        </p:txBody>
      </p:sp>
      <p:sp>
        <p:nvSpPr>
          <p:cNvPr id="26627" name="Rectangle 4"/>
          <p:cNvSpPr>
            <a:spLocks noGrp="1" noRot="1" noChangeAspect="1" noChangeArrowheads="1" noTextEdit="1"/>
          </p:cNvSpPr>
          <p:nvPr>
            <p:ph type="sldImg"/>
          </p:nvPr>
        </p:nvSpPr>
        <p:spPr>
          <a:ln/>
        </p:spPr>
      </p:sp>
      <p:sp>
        <p:nvSpPr>
          <p:cNvPr id="266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262011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75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979302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76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2214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263650" y="696913"/>
            <a:ext cx="4614863" cy="3460750"/>
          </a:xfrm>
          <a:solidFill>
            <a:srgbClr val="FFFFFF"/>
          </a:solidFill>
          <a:ln/>
        </p:spPr>
      </p:sp>
      <p:sp>
        <p:nvSpPr>
          <p:cNvPr id="199683" name="Rectangle 3"/>
          <p:cNvSpPr>
            <a:spLocks noGrp="1" noChangeArrowheads="1"/>
          </p:cNvSpPr>
          <p:nvPr>
            <p:ph type="body" idx="1"/>
          </p:nvPr>
        </p:nvSpPr>
        <p:spPr>
          <a:xfrm>
            <a:off x="920216" y="4387452"/>
            <a:ext cx="5296099" cy="415212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3761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7</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776266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78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831431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sldNum" sz="quarter" idx="5"/>
          </p:nvPr>
        </p:nvSpPr>
        <p:spPr/>
        <p:txBody>
          <a:bodyPr/>
          <a:lstStyle/>
          <a:p>
            <a:pPr defTabSz="930275">
              <a:defRPr/>
            </a:pPr>
            <a:fld id="{2FE510D7-B99E-4E55-8F43-06B9F83D8667}" type="slidenum">
              <a:rPr lang="en-US" smtClean="0"/>
              <a:pPr defTabSz="930275">
                <a:defRPr/>
              </a:pPr>
              <a:t>79</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912494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9F24300E-CB30-4351-A5BB-8B3ECC1551CE}" type="slidenum">
              <a:rPr lang="en-US" sz="1000"/>
              <a:pPr algn="ctr" defTabSz="930275"/>
              <a:t>80</a:t>
            </a:fld>
            <a:endParaRPr lang="en-US" sz="10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18006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197949"/>
            <a:ext cx="720513" cy="251778"/>
          </a:xfrm>
          <a:prstGeom prst="rect">
            <a:avLst/>
          </a:prstGeom>
          <a:noFill/>
          <a:ln w="9525">
            <a:noFill/>
            <a:miter lim="800000"/>
            <a:headEnd/>
            <a:tailEnd/>
          </a:ln>
        </p:spPr>
        <p:txBody>
          <a:bodyPr lIns="46829" tIns="47454" rIns="46829" bIns="47454" anchor="b">
            <a:spAutoFit/>
          </a:bodyPr>
          <a:lstStyle/>
          <a:p>
            <a:pPr algn="ctr" defTabSz="947950"/>
            <a:fld id="{5C1989CA-1A92-4DB6-A85A-D489C0504DE6}" type="slidenum">
              <a:rPr lang="en-US" sz="1000"/>
              <a:pPr algn="ctr" defTabSz="947950"/>
              <a:t>82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449748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sldNum" sz="quarter" idx="5"/>
          </p:nvPr>
        </p:nvSpPr>
        <p:spPr>
          <a:noFill/>
        </p:spPr>
        <p:txBody>
          <a:bodyPr/>
          <a:lstStyle/>
          <a:p>
            <a:fld id="{D2288392-B35F-4170-A4D0-71F5BDE84055}" type="slidenum">
              <a:rPr lang="en-US" smtClean="0"/>
              <a:pPr/>
              <a:t>83</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99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5696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9</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7784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FDF9E2B4-3BE5-4023-8F9C-CBB9A5C73B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CAD3745-3606-431E-877D-F629E42EA0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B900B0D-2649-43D9-8F8F-F4B79EC6E6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F6FA571E-424A-41E8-8248-A623877D44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261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C4ADBC7-FB5A-4782-B038-9CEE59C7E2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A9789E3A-37C4-487B-8E40-E6FFAE4FEF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0B9782C3-47E3-47A1-80EA-B5DDB96417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FFB77046-0F04-4EED-AC3F-4E87DDCB80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F50364F1-FF25-4563-BF71-C6E232D58B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4E16E8DD-761A-411F-93ED-206463D5E3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B3F4E548-27CC-4B5C-A069-031C22203D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8ABC238-60A1-4139-9910-3C5B06C467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p>
        </p:txBody>
      </p:sp>
      <p:pic>
        <p:nvPicPr>
          <p:cNvPr id="102403" name="Picture 109" descr="Text Page"/>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102404"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5"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userDrawn="1"/>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p>
        </p:txBody>
      </p:sp>
      <p:pic>
        <p:nvPicPr>
          <p:cNvPr id="102407" name="Picture 102"/>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defRPr>
            </a:lvl1pPr>
          </a:lstStyle>
          <a:p>
            <a:pPr>
              <a:defRPr/>
            </a:pPr>
            <a:fld id="{65435591-F488-4F42-ACD0-243EF3144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8"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9" r:id="rId13"/>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hyperlink" Target="http://www.bls.gov/ces/home.htm" TargetMode="Externa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hyperlink" Target="http://www.federalreserve.gov/releases/z1/Current/z1r-5.pdf" TargetMode="Externa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2.e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3.e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5.e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8.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9.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0.e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32.emf"/><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33.e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image" Target="../media/image26.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5.emf"/><Relationship Id="rId4" Type="http://schemas.openxmlformats.org/officeDocument/2006/relationships/oleObject" Target="../embeddings/oleObject2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hyperlink" Target="http://www.rita.dot.gov/bts/sites/rita.dot.gov.bts/files/publications/national_transportation_statistics/html/table_01_11.html" TargetMode="External"/><Relationship Id="rId5" Type="http://schemas.openxmlformats.org/officeDocument/2006/relationships/image" Target="../media/image36.emf"/><Relationship Id="rId4" Type="http://schemas.openxmlformats.org/officeDocument/2006/relationships/oleObject" Target="../embeddings/oleObject28.bin"/></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9.emf"/><Relationship Id="rId4" Type="http://schemas.openxmlformats.org/officeDocument/2006/relationships/oleObject" Target="../embeddings/oleObject29.bin"/></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hyperlink" Target="http://www.rita.dot.gov/bts/sites/rita.dot.gov.bts/files/publications/national_transportation_statistics/html/table_01_11.html" TargetMode="External"/><Relationship Id="rId5" Type="http://schemas.openxmlformats.org/officeDocument/2006/relationships/image" Target="../media/image41.emf"/><Relationship Id="rId4" Type="http://schemas.openxmlformats.org/officeDocument/2006/relationships/oleObject" Target="../embeddings/oleObject3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hyperlink" Target="http://www.rita.dot.gov/bts/sites/rita.dot.gov.bts/files/publications/national_transportation_statistics/html/table_01_11.html" TargetMode="External"/><Relationship Id="rId5" Type="http://schemas.openxmlformats.org/officeDocument/2006/relationships/image" Target="../media/image42.emf"/><Relationship Id="rId4" Type="http://schemas.openxmlformats.org/officeDocument/2006/relationships/oleObject" Target="../embeddings/oleObject31.bin"/></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43.emf"/><Relationship Id="rId4" Type="http://schemas.openxmlformats.org/officeDocument/2006/relationships/oleObject" Target="../embeddings/oleObject3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4.emf"/><Relationship Id="rId4" Type="http://schemas.openxmlformats.org/officeDocument/2006/relationships/oleObject" Target="../embeddings/oleObject3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5.emf"/><Relationship Id="rId4" Type="http://schemas.openxmlformats.org/officeDocument/2006/relationships/oleObject" Target="../embeddings/oleObject3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6.emf"/><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7.emf"/><Relationship Id="rId4" Type="http://schemas.openxmlformats.org/officeDocument/2006/relationships/oleObject" Target="../embeddings/oleObject3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8.emf"/><Relationship Id="rId4" Type="http://schemas.openxmlformats.org/officeDocument/2006/relationships/oleObject" Target="../embeddings/oleObject37.bin"/></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9.emf"/><Relationship Id="rId4" Type="http://schemas.openxmlformats.org/officeDocument/2006/relationships/oleObject" Target="../embeddings/oleObject3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50.emf"/><Relationship Id="rId4" Type="http://schemas.openxmlformats.org/officeDocument/2006/relationships/oleObject" Target="../embeddings/oleObject3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1.emf"/><Relationship Id="rId4" Type="http://schemas.openxmlformats.org/officeDocument/2006/relationships/oleObject" Target="../embeddings/oleObject4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2.emf"/><Relationship Id="rId4" Type="http://schemas.openxmlformats.org/officeDocument/2006/relationships/oleObject" Target="../embeddings/oleObject4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53.emf"/><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4.emf"/><Relationship Id="rId4" Type="http://schemas.openxmlformats.org/officeDocument/2006/relationships/oleObject" Target="../embeddings/oleObject4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5.emf"/><Relationship Id="rId4" Type="http://schemas.openxmlformats.org/officeDocument/2006/relationships/oleObject" Target="../embeddings/oleObject44.bin"/></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6.emf"/><Relationship Id="rId4" Type="http://schemas.openxmlformats.org/officeDocument/2006/relationships/oleObject" Target="../embeddings/oleObject45.bin"/></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57.emf"/><Relationship Id="rId5" Type="http://schemas.openxmlformats.org/officeDocument/2006/relationships/oleObject" Target="../embeddings/oleObject46.bin"/><Relationship Id="rId4" Type="http://schemas.openxmlformats.org/officeDocument/2006/relationships/hyperlink" Target="http://www.fhwa.dot.gov/policyinformation/travel_monitoring/tvt.cfm" TargetMode="Externa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hyperlink" Target="http://www.fhwa.dot.gov/ohim/tvtw/tvtpage.cfm" TargetMode="External"/><Relationship Id="rId4" Type="http://schemas.openxmlformats.org/officeDocument/2006/relationships/image" Target="../media/image58.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hyperlink" Target="http://www.bea.gov/" TargetMode="External"/><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hyperlink" Target="http://www.fhwa.dot.gov/policyinformation/travel_monitoring/tvt.cfm" TargetMode="External"/><Relationship Id="rId5" Type="http://schemas.openxmlformats.org/officeDocument/2006/relationships/image" Target="../media/image59.emf"/><Relationship Id="rId4" Type="http://schemas.openxmlformats.org/officeDocument/2006/relationships/oleObject" Target="../embeddings/oleObject4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7.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hyperlink" Target="http://www.bls.gov/" TargetMode="External"/><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hyperlink" Target="http://www.fhwa.dot.gov/policyinformation/travel_monitoring/tvt.cfm" TargetMode="External"/><Relationship Id="rId5" Type="http://schemas.openxmlformats.org/officeDocument/2006/relationships/image" Target="../media/image60.emf"/><Relationship Id="rId4" Type="http://schemas.openxmlformats.org/officeDocument/2006/relationships/oleObject" Target="../embeddings/oleObject49.bin"/></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hyperlink" Target="http://www.eia.gov/petroleum/gasdiesel/" TargetMode="External"/></Relationships>
</file>

<file path=ppt/slides/_rels/slide7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hyperlink" Target="http://www.fhwa.dot.gov/ohim/tvtw/tvtpage.cfm" TargetMode="External"/></Relationships>
</file>

<file path=ppt/slides/_rels/slide7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hyperlink" Target="http://www.fhwa.dot.gov/ohim/tvtw/tvtpage.cfm" TargetMode="External"/><Relationship Id="rId4" Type="http://schemas.openxmlformats.org/officeDocument/2006/relationships/hyperlink" Target="http://www.eia.gov/petroleum/gasdiesel/"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0.vml"/><Relationship Id="rId6" Type="http://schemas.openxmlformats.org/officeDocument/2006/relationships/hyperlink" Target="http://www.bls.gov/" TargetMode="External"/><Relationship Id="rId5" Type="http://schemas.openxmlformats.org/officeDocument/2006/relationships/image" Target="../media/image61.emf"/><Relationship Id="rId4" Type="http://schemas.openxmlformats.org/officeDocument/2006/relationships/oleObject" Target="../embeddings/oleObject50.bin"/></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7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9688" y="2391655"/>
            <a:ext cx="9104312" cy="1740476"/>
          </a:xfrm>
          <a:ln/>
        </p:spPr>
        <p:txBody>
          <a:bodyPr/>
          <a:lstStyle/>
          <a:p>
            <a:r>
              <a:rPr lang="en-US" sz="4200" dirty="0" smtClean="0"/>
              <a:t>Overview and Outlook for      Private Passenger Auto     Insurance Markets</a:t>
            </a:r>
            <a:endParaRPr lang="en-US" i="1" dirty="0">
              <a:solidFill>
                <a:srgbClr val="C00000"/>
              </a:solidFill>
            </a:endParaRPr>
          </a:p>
        </p:txBody>
      </p:sp>
      <p:sp>
        <p:nvSpPr>
          <p:cNvPr id="106499" name="Rectangle 3"/>
          <p:cNvSpPr>
            <a:spLocks noGrp="1" noChangeArrowheads="1"/>
          </p:cNvSpPr>
          <p:nvPr>
            <p:ph type="subTitle" idx="1"/>
          </p:nvPr>
        </p:nvSpPr>
        <p:spPr>
          <a:xfrm>
            <a:off x="0" y="4270626"/>
            <a:ext cx="9144000" cy="1477328"/>
          </a:xfrm>
        </p:spPr>
        <p:txBody>
          <a:bodyPr/>
          <a:lstStyle/>
          <a:p>
            <a:pPr>
              <a:lnSpc>
                <a:spcPct val="75000"/>
              </a:lnSpc>
            </a:pPr>
            <a:r>
              <a:rPr lang="en-US" sz="2400" dirty="0" smtClean="0"/>
              <a:t>Insurance Information Institute</a:t>
            </a:r>
          </a:p>
          <a:p>
            <a:pPr>
              <a:lnSpc>
                <a:spcPct val="75000"/>
              </a:lnSpc>
            </a:pPr>
            <a:r>
              <a:rPr lang="en-US" sz="2400" dirty="0" smtClean="0"/>
              <a:t>August 20, 2015</a:t>
            </a:r>
          </a:p>
          <a:p>
            <a:pPr>
              <a:lnSpc>
                <a:spcPct val="75000"/>
              </a:lnSpc>
            </a:pPr>
            <a:endParaRPr lang="en-US" sz="2400" i="1" dirty="0">
              <a:solidFill>
                <a:srgbClr val="C00000"/>
              </a:solidFill>
            </a:endParaRPr>
          </a:p>
          <a:p>
            <a:pPr>
              <a:lnSpc>
                <a:spcPct val="75000"/>
              </a:lnSpc>
            </a:pPr>
            <a:r>
              <a:rPr lang="en-US" sz="2400" i="1" dirty="0" smtClean="0">
                <a:solidFill>
                  <a:srgbClr val="C00000"/>
                </a:solidFill>
              </a:rPr>
              <a:t>Download at www.iii.org/presentations</a:t>
            </a:r>
            <a:endParaRPr lang="en-US" sz="2400"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chemeClr val="bg2"/>
                </a:solidFill>
              </a:rPr>
              <a:t>Robert P. Hartwig, Ph.D., CPCU, President &amp; Economist</a:t>
            </a:r>
          </a:p>
          <a:p>
            <a:pPr algn="ctr" eaLnBrk="0" hangingPunct="0">
              <a:lnSpc>
                <a:spcPct val="90000"/>
              </a:lnSpc>
              <a:spcBef>
                <a:spcPct val="25000"/>
              </a:spcBef>
              <a:buClr>
                <a:schemeClr val="accent1"/>
              </a:buClr>
            </a:pPr>
            <a:r>
              <a:rPr lang="en-US" b="1">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226928629"/>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3180621"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12.84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210,000 </a:t>
            </a:r>
            <a:r>
              <a:rPr lang="en-US" sz="1400" b="1" dirty="0">
                <a:cs typeface="+mn-cs"/>
              </a:rPr>
              <a:t>private sector jobs were created in </a:t>
            </a:r>
            <a:r>
              <a:rPr lang="en-US" sz="1400" b="1" dirty="0" smtClean="0">
                <a:cs typeface="+mn-cs"/>
              </a:rPr>
              <a:t>July.</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10</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893358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1856827831"/>
              </p:ext>
            </p:extLst>
          </p:nvPr>
        </p:nvGraphicFramePr>
        <p:xfrm>
          <a:off x="239713" y="1860550"/>
          <a:ext cx="8548687" cy="4408488"/>
        </p:xfrm>
        <a:graphic>
          <a:graphicData uri="http://schemas.openxmlformats.org/presentationml/2006/ole">
            <mc:AlternateContent xmlns:mc="http://schemas.openxmlformats.org/markup-compatibility/2006">
              <mc:Choice xmlns:v="urn:schemas-microsoft-com:vml" Requires="v">
                <p:oleObj spid="_x0000_s3181648" name="Chart" r:id="rId4" imgW="5492642" imgH="2832146" progId="MSGraph.Chart.8">
                  <p:embed followColorScheme="full"/>
                </p:oleObj>
              </mc:Choice>
              <mc:Fallback>
                <p:oleObj name="Chart" r:id="rId4" imgW="5492642" imgH="2832146" progId="MSGraph.Chart.8">
                  <p:embed followColorScheme="full"/>
                  <p:pic>
                    <p:nvPicPr>
                      <p:cNvPr id="0" name=""/>
                      <p:cNvPicPr>
                        <a:picLocks noChangeAspect="1" noChangeArrowheads="1"/>
                      </p:cNvPicPr>
                      <p:nvPr/>
                    </p:nvPicPr>
                    <p:blipFill>
                      <a:blip r:embed="rId5"/>
                      <a:srcRect/>
                      <a:stretch>
                        <a:fillRect/>
                      </a:stretch>
                    </p:blipFill>
                    <p:spPr bwMode="auto">
                      <a:xfrm>
                        <a:off x="239713" y="1860550"/>
                        <a:ext cx="8548687" cy="440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(8/15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701199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12</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June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1157432447"/>
              </p:ext>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3182669"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June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019175"/>
            <a:ext cx="3495675" cy="1287463"/>
          </a:xfrm>
          <a:prstGeom prst="wedgeRectCallout">
            <a:avLst>
              <a:gd name="adj1" fmla="val -74021"/>
              <a:gd name="adj2" fmla="val -2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 </a:t>
            </a:r>
            <a:r>
              <a:rPr lang="en-US" sz="1400" b="1" dirty="0">
                <a:solidFill>
                  <a:schemeClr val="bg1"/>
                </a:solidFill>
                <a:latin typeface="Arial" charset="0"/>
              </a:rPr>
              <a:t>21 states and the District of Columbia had over-the-month unemployment rate decreases, 12 states had increases, and 17 states had no change.</a:t>
            </a:r>
          </a:p>
        </p:txBody>
      </p:sp>
    </p:spTree>
    <p:extLst>
      <p:ext uri="{BB962C8B-B14F-4D97-AF65-F5344CB8AC3E}">
        <p14:creationId xmlns:p14="http://schemas.microsoft.com/office/powerpoint/2010/main" val="4276176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13</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4182599999"/>
              </p:ext>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3183693"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June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June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a:t>
            </a:r>
            <a:r>
              <a:rPr lang="en-US" sz="1400" b="1" dirty="0">
                <a:solidFill>
                  <a:schemeClr val="bg1"/>
                </a:solidFill>
                <a:latin typeface="Arial" charset="0"/>
              </a:rPr>
              <a:t>, 21 states and the District of Columbia had over-the-month unemployment rate decreases, 12 states had increases, and 17 states had no change.</a:t>
            </a: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123894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14</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Household Balance Sheets Are Relatively Strong</a:t>
            </a:r>
            <a:endParaRPr lang="en-US" sz="4200" b="1" dirty="0">
              <a:solidFill>
                <a:schemeClr val="bg1"/>
              </a:solidFill>
            </a:endParaRPr>
          </a:p>
        </p:txBody>
      </p:sp>
      <p:sp>
        <p:nvSpPr>
          <p:cNvPr id="2152456" name="Rectangle 8"/>
          <p:cNvSpPr>
            <a:spLocks noChangeArrowheads="1"/>
          </p:cNvSpPr>
          <p:nvPr/>
        </p:nvSpPr>
        <p:spPr bwMode="auto">
          <a:xfrm>
            <a:off x="1108074" y="4183787"/>
            <a:ext cx="69183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Wealth </a:t>
            </a:r>
            <a:r>
              <a:rPr lang="en-US" sz="4000" b="1" dirty="0">
                <a:solidFill>
                  <a:srgbClr val="225A7A"/>
                </a:solidFill>
              </a:rPr>
              <a:t>E</a:t>
            </a:r>
            <a:r>
              <a:rPr lang="en-US" sz="4000" b="1" dirty="0" smtClean="0">
                <a:solidFill>
                  <a:srgbClr val="225A7A"/>
                </a:solidFill>
              </a:rPr>
              <a:t>ffects: Indebtedness Influence Auto Purchase Decisions</a:t>
            </a:r>
            <a:endParaRPr lang="en-US" sz="4000" b="1" dirty="0">
              <a:solidFill>
                <a:srgbClr val="225A7A"/>
              </a:solidFill>
            </a:endParaRPr>
          </a:p>
        </p:txBody>
      </p:sp>
    </p:spTree>
    <p:extLst>
      <p:ext uri="{BB962C8B-B14F-4D97-AF65-F5344CB8AC3E}">
        <p14:creationId xmlns:p14="http://schemas.microsoft.com/office/powerpoint/2010/main" val="41665294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ext uri="{D42A27DB-BD31-4B8C-83A1-F6EECF244321}">
                <p14:modId xmlns:p14="http://schemas.microsoft.com/office/powerpoint/2010/main" val="3636931054"/>
              </p:ext>
            </p:extLst>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3071116" name="Chart" r:id="rId3" imgW="5422735" imgH="2876619" progId="MSGraph.Chart.8">
                  <p:embed followColorScheme="full"/>
                </p:oleObj>
              </mc:Choice>
              <mc:Fallback>
                <p:oleObj name="Chart" r:id="rId3" imgW="5422735" imgH="2876619" progId="MSGraph.Chart.8">
                  <p:embed followColorScheme="full"/>
                  <p:pic>
                    <p:nvPicPr>
                      <p:cNvPr id="0" name=""/>
                      <p:cNvPicPr>
                        <a:picLocks noChangeAspect="1" noChangeArrowheads="1"/>
                      </p:cNvPicPr>
                      <p:nvPr/>
                    </p:nvPicPr>
                    <p:blipFill>
                      <a:blip r:embed="rId4"/>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360293" y="111125"/>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a:t>*and nonprofit organizations.  Data are as of year-end, except in </a:t>
            </a:r>
            <a:r>
              <a:rPr lang="en-US" sz="1100" dirty="0" smtClean="0"/>
              <a:t>2015:Q1 </a:t>
            </a:r>
            <a:r>
              <a:rPr lang="en-US" sz="1100" dirty="0"/>
              <a:t>(data posted on </a:t>
            </a:r>
            <a:r>
              <a:rPr lang="en-US" sz="1100" dirty="0" smtClean="0"/>
              <a:t>June 11, 2015. </a:t>
            </a:r>
            <a:r>
              <a:rPr lang="en-US" sz="1100" dirty="0"/>
              <a:t>Data not seasonally adjusted or inflation-adjusted; http://</a:t>
            </a:r>
            <a:r>
              <a:rPr lang="en-US" sz="1100" dirty="0" smtClean="0"/>
              <a:t>www.federalreserve.gov/releases/z1/Current/z1r-5.pdf </a:t>
            </a:r>
            <a:r>
              <a:rPr lang="en-US" sz="1100" dirty="0"/>
              <a:t/>
            </a:r>
            <a:br>
              <a:rPr lang="en-US" sz="1100" dirty="0"/>
            </a:br>
            <a:r>
              <a:rPr lang="en-US" sz="1100" dirty="0"/>
              <a:t>Source: Federal Reserve Board at </a:t>
            </a:r>
            <a:r>
              <a:rPr lang="en-US" sz="1100" dirty="0">
                <a:hlinkClick r:id="rId5"/>
              </a:rPr>
              <a:t>http://</a:t>
            </a:r>
            <a:r>
              <a:rPr lang="en-US" sz="1100" dirty="0" smtClean="0">
                <a:hlinkClick r:id="rId5"/>
              </a:rPr>
              <a:t>www.federalreserve.gov/releases/z1/Current/z1r-5.pdf</a:t>
            </a:r>
            <a:r>
              <a:rPr lang="en-US" sz="1100" dirty="0" smtClean="0"/>
              <a:t> </a:t>
            </a:r>
            <a:endParaRPr lang="en-US" sz="1100" dirty="0"/>
          </a:p>
        </p:txBody>
      </p:sp>
      <p:sp>
        <p:nvSpPr>
          <p:cNvPr id="12" name="AutoShape 38"/>
          <p:cNvSpPr>
            <a:spLocks noChangeArrowheads="1"/>
          </p:cNvSpPr>
          <p:nvPr/>
        </p:nvSpPr>
        <p:spPr bwMode="blackWhite">
          <a:xfrm>
            <a:off x="6386513" y="1094581"/>
            <a:ext cx="1517967" cy="692308"/>
          </a:xfrm>
          <a:prstGeom prst="wedgeRectCallout">
            <a:avLst>
              <a:gd name="adj1" fmla="val 1558"/>
              <a:gd name="adj2" fmla="val 14609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2008-09 </a:t>
            </a:r>
            <a:r>
              <a:rPr lang="en-US" sz="1600" b="1" dirty="0" smtClean="0">
                <a:solidFill>
                  <a:schemeClr val="bg1"/>
                </a:solidFill>
              </a:rPr>
              <a:t>Recession:    </a:t>
            </a:r>
            <a:r>
              <a:rPr lang="en-US" sz="1600" b="1" dirty="0">
                <a:solidFill>
                  <a:schemeClr val="bg1"/>
                </a:solidFill>
              </a:rPr>
              <a:t>-15.7%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730750" y="199326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170238" y="302037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4910138" y="1084421"/>
            <a:ext cx="1143000" cy="530225"/>
          </a:xfrm>
          <a:prstGeom prst="wedgeRectCallout">
            <a:avLst>
              <a:gd name="adj1" fmla="val 89652"/>
              <a:gd name="adj2" fmla="val 174733"/>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606550" y="1320959"/>
            <a:ext cx="2332038" cy="1202531"/>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Adjusted for population growth, net worth </a:t>
            </a:r>
            <a:r>
              <a:rPr lang="en-US" sz="1600" b="1" dirty="0" smtClean="0">
                <a:solidFill>
                  <a:schemeClr val="bg1"/>
                </a:solidFill>
              </a:rPr>
              <a:t>is now comparable to its pre-crisis </a:t>
            </a:r>
            <a:r>
              <a:rPr lang="en-US" sz="1600" b="1" dirty="0">
                <a:solidFill>
                  <a:schemeClr val="bg1"/>
                </a:solidFill>
              </a:rPr>
              <a:t>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7114792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Debt Balance,</a:t>
            </a:r>
            <a:br>
              <a:rPr lang="en-US" dirty="0" smtClean="0"/>
            </a:br>
            <a:r>
              <a:rPr lang="en-US" dirty="0" smtClean="0"/>
              <a:t>2004 – 2015:Q1</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16</a:t>
            </a:fld>
            <a:endParaRPr lang="en-US"/>
          </a:p>
        </p:txBody>
      </p:sp>
      <p:sp>
        <p:nvSpPr>
          <p:cNvPr id="7" name="Rectangle 4"/>
          <p:cNvSpPr>
            <a:spLocks noChangeArrowheads="1"/>
          </p:cNvSpPr>
          <p:nvPr/>
        </p:nvSpPr>
        <p:spPr bwMode="blackWhite">
          <a:xfrm>
            <a:off x="193675" y="5732334"/>
            <a:ext cx="7115175"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Household balance sheets remain much healthier than they were prior to the “Great Recession”</a:t>
            </a:r>
            <a:endParaRPr lang="en-US" b="1" dirty="0">
              <a:solidFill>
                <a:srgbClr val="FFFFFF"/>
              </a:solidFill>
            </a:endParaRPr>
          </a:p>
        </p:txBody>
      </p:sp>
      <p:sp>
        <p:nvSpPr>
          <p:cNvPr id="10" name="Rectangle 5"/>
          <p:cNvSpPr>
            <a:spLocks noChangeArrowheads="1"/>
          </p:cNvSpPr>
          <p:nvPr/>
        </p:nvSpPr>
        <p:spPr bwMode="auto">
          <a:xfrm>
            <a:off x="-1" y="6555942"/>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pic>
        <p:nvPicPr>
          <p:cNvPr id="3" name="Picture 2"/>
          <p:cNvPicPr>
            <a:picLocks noChangeAspect="1"/>
          </p:cNvPicPr>
          <p:nvPr/>
        </p:nvPicPr>
        <p:blipFill>
          <a:blip r:embed="rId2"/>
          <a:stretch>
            <a:fillRect/>
          </a:stretch>
        </p:blipFill>
        <p:spPr>
          <a:xfrm>
            <a:off x="298450" y="1250886"/>
            <a:ext cx="7010400" cy="4181475"/>
          </a:xfrm>
          <a:prstGeom prst="rect">
            <a:avLst/>
          </a:prstGeom>
        </p:spPr>
      </p:pic>
      <p:sp>
        <p:nvSpPr>
          <p:cNvPr id="11" name="AutoShape 7"/>
          <p:cNvSpPr>
            <a:spLocks noChangeArrowheads="1"/>
          </p:cNvSpPr>
          <p:nvPr/>
        </p:nvSpPr>
        <p:spPr bwMode="blackWhite">
          <a:xfrm>
            <a:off x="7308850" y="2197001"/>
            <a:ext cx="1927831" cy="2327702"/>
          </a:xfrm>
          <a:prstGeom prst="wedgeRectCallout">
            <a:avLst>
              <a:gd name="adj1" fmla="val -72020"/>
              <a:gd name="adj2" fmla="val -267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Overall household debt remains below pre-crisis peak but non-housing debt is actually larger due to student loans and auto loan debt</a:t>
            </a:r>
            <a:endParaRPr lang="en-US" altLang="en-US" sz="1600" b="1" dirty="0">
              <a:solidFill>
                <a:schemeClr val="bg1"/>
              </a:solidFill>
            </a:endParaRPr>
          </a:p>
        </p:txBody>
      </p:sp>
    </p:spTree>
    <p:extLst>
      <p:ext uri="{BB962C8B-B14F-4D97-AF65-F5344CB8AC3E}">
        <p14:creationId xmlns:p14="http://schemas.microsoft.com/office/powerpoint/2010/main" val="93112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Loans and Other Non-Housing Debt, 2004 – 2015:Q1</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17</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Banks are becoming increasingly aggressive in marketing auto loans</a:t>
            </a:r>
            <a:endParaRPr lang="en-US" b="1" dirty="0">
              <a:solidFill>
                <a:srgbClr val="FFFFFF"/>
              </a:solidFill>
            </a:endParaRPr>
          </a:p>
        </p:txBody>
      </p:sp>
      <p:pic>
        <p:nvPicPr>
          <p:cNvPr id="9" name="Picture 8"/>
          <p:cNvPicPr>
            <a:picLocks noChangeAspect="1"/>
          </p:cNvPicPr>
          <p:nvPr/>
        </p:nvPicPr>
        <p:blipFill>
          <a:blip r:embed="rId2"/>
          <a:stretch>
            <a:fillRect/>
          </a:stretch>
        </p:blipFill>
        <p:spPr>
          <a:xfrm>
            <a:off x="193675" y="1293962"/>
            <a:ext cx="6867823" cy="4333875"/>
          </a:xfrm>
          <a:prstGeom prst="rect">
            <a:avLst/>
          </a:prstGeom>
        </p:spPr>
      </p:pic>
      <p:sp>
        <p:nvSpPr>
          <p:cNvPr id="10" name="Rectangle 5"/>
          <p:cNvSpPr>
            <a:spLocks noChangeArrowheads="1"/>
          </p:cNvSpPr>
          <p:nvPr/>
        </p:nvSpPr>
        <p:spPr bwMode="auto">
          <a:xfrm>
            <a:off x="-1" y="6555942"/>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sp>
        <p:nvSpPr>
          <p:cNvPr id="12" name="AutoShape 7"/>
          <p:cNvSpPr>
            <a:spLocks noChangeArrowheads="1"/>
          </p:cNvSpPr>
          <p:nvPr/>
        </p:nvSpPr>
        <p:spPr bwMode="blackWhite">
          <a:xfrm>
            <a:off x="7061498" y="2244298"/>
            <a:ext cx="1927831" cy="1366005"/>
          </a:xfrm>
          <a:prstGeom prst="wedgeRectCallout">
            <a:avLst>
              <a:gd name="adj1" fmla="val -58118"/>
              <a:gd name="adj2" fmla="val 1078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debt outstanding reached $1T for the first time ever in Q1 2015</a:t>
            </a:r>
            <a:endParaRPr lang="en-US" altLang="en-US" sz="1600" b="1" dirty="0">
              <a:solidFill>
                <a:schemeClr val="bg1"/>
              </a:solidFill>
            </a:endParaRPr>
          </a:p>
        </p:txBody>
      </p:sp>
    </p:spTree>
    <p:extLst>
      <p:ext uri="{BB962C8B-B14F-4D97-AF65-F5344CB8AC3E}">
        <p14:creationId xmlns:p14="http://schemas.microsoft.com/office/powerpoint/2010/main" val="11214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Lenders are Issuing a Rising Number of New Auto Loans, Even for People with Poor Credit Scores</a:t>
            </a:r>
            <a:endParaRPr lang="en-US" sz="2400" dirty="0"/>
          </a:p>
        </p:txBody>
      </p:sp>
      <p:pic>
        <p:nvPicPr>
          <p:cNvPr id="6" name="Chart Placeholder 5"/>
          <p:cNvPicPr>
            <a:picLocks noGrp="1" noChangeAspect="1"/>
          </p:cNvPicPr>
          <p:nvPr>
            <p:ph type="chart" idx="1"/>
          </p:nvPr>
        </p:nvPicPr>
        <p:blipFill>
          <a:blip r:embed="rId2"/>
          <a:stretch>
            <a:fillRect/>
          </a:stretch>
        </p:blipFill>
        <p:spPr>
          <a:xfrm>
            <a:off x="200965" y="1141799"/>
            <a:ext cx="7168707" cy="4548788"/>
          </a:xfrm>
          <a:prstGeom prst="rect">
            <a:avLst/>
          </a:prstGeom>
        </p:spPr>
      </p:pic>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18</a:t>
            </a:fld>
            <a:endParaRPr lang="en-US"/>
          </a:p>
        </p:txBody>
      </p:sp>
      <p:sp>
        <p:nvSpPr>
          <p:cNvPr id="7" name="Rectangle 4"/>
          <p:cNvSpPr>
            <a:spLocks noChangeArrowheads="1"/>
          </p:cNvSpPr>
          <p:nvPr/>
        </p:nvSpPr>
        <p:spPr bwMode="blackWhite">
          <a:xfrm>
            <a:off x="200965" y="5690587"/>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For the past several years, auto loans in nonaccrual status remained </a:t>
            </a:r>
            <a:r>
              <a:rPr lang="en-US" b="1" smtClean="0">
                <a:solidFill>
                  <a:srgbClr val="FFFFFF"/>
                </a:solidFill>
              </a:rPr>
              <a:t>at roughly 0.25% </a:t>
            </a:r>
            <a:r>
              <a:rPr lang="en-US" b="1" dirty="0" smtClean="0">
                <a:solidFill>
                  <a:srgbClr val="FFFFFF"/>
                </a:solidFill>
              </a:rPr>
              <a:t>of </a:t>
            </a:r>
            <a:r>
              <a:rPr lang="en-US" b="1" smtClean="0">
                <a:solidFill>
                  <a:srgbClr val="FFFFFF"/>
                </a:solidFill>
              </a:rPr>
              <a:t>outstanding loans.</a:t>
            </a:r>
            <a:endParaRPr lang="en-US" b="1" dirty="0">
              <a:solidFill>
                <a:srgbClr val="FFFFFF"/>
              </a:solidFill>
            </a:endParaRPr>
          </a:p>
        </p:txBody>
      </p:sp>
      <p:sp>
        <p:nvSpPr>
          <p:cNvPr id="3" name="TextBox 2"/>
          <p:cNvSpPr txBox="1"/>
          <p:nvPr/>
        </p:nvSpPr>
        <p:spPr>
          <a:xfrm>
            <a:off x="7431212" y="2525293"/>
            <a:ext cx="1464862" cy="1477328"/>
          </a:xfrm>
          <a:prstGeom prst="rect">
            <a:avLst/>
          </a:prstGeom>
          <a:noFill/>
          <a:ln>
            <a:solidFill>
              <a:schemeClr val="accent1"/>
            </a:solidFill>
          </a:ln>
        </p:spPr>
        <p:txBody>
          <a:bodyPr wrap="square" rtlCol="0">
            <a:spAutoFit/>
          </a:bodyPr>
          <a:lstStyle/>
          <a:p>
            <a:r>
              <a:rPr lang="en-US" dirty="0" smtClean="0"/>
              <a:t>Auto loan originations reached a 10-year high  in 2015:Q2</a:t>
            </a:r>
            <a:endParaRPr lang="en-US" dirty="0"/>
          </a:p>
        </p:txBody>
      </p:sp>
    </p:spTree>
    <p:extLst>
      <p:ext uri="{BB962C8B-B14F-4D97-AF65-F5344CB8AC3E}">
        <p14:creationId xmlns:p14="http://schemas.microsoft.com/office/powerpoint/2010/main" val="427261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 and Other Non-Housing </a:t>
            </a:r>
            <a:r>
              <a:rPr lang="en-US" dirty="0" err="1" smtClean="0"/>
              <a:t>Deliquencies</a:t>
            </a:r>
            <a:r>
              <a:rPr lang="en-US" dirty="0" smtClean="0"/>
              <a:t>, 2004 – 2015:Q1</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19</a:t>
            </a:fld>
            <a:endParaRPr lang="en-US"/>
          </a:p>
        </p:txBody>
      </p:sp>
      <p:sp>
        <p:nvSpPr>
          <p:cNvPr id="7" name="Rectangle 4"/>
          <p:cNvSpPr>
            <a:spLocks noChangeArrowheads="1"/>
          </p:cNvSpPr>
          <p:nvPr/>
        </p:nvSpPr>
        <p:spPr bwMode="blackWhite">
          <a:xfrm>
            <a:off x="193675" y="5732334"/>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So far, increasingly aggressive marketing of auto loans has not resulting in a surge in loan delinquencies and defaults</a:t>
            </a:r>
            <a:endParaRPr lang="en-US" b="1" dirty="0">
              <a:solidFill>
                <a:srgbClr val="FFFFFF"/>
              </a:solidFill>
            </a:endParaRPr>
          </a:p>
        </p:txBody>
      </p:sp>
      <p:sp>
        <p:nvSpPr>
          <p:cNvPr id="10" name="Rectangle 5"/>
          <p:cNvSpPr>
            <a:spLocks noChangeArrowheads="1"/>
          </p:cNvSpPr>
          <p:nvPr/>
        </p:nvSpPr>
        <p:spPr bwMode="auto">
          <a:xfrm>
            <a:off x="-1" y="6555942"/>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 Federal Reserve Bank of NY Consumer Credit Panel/Equifax; l. I.I. </a:t>
            </a:r>
            <a:endParaRPr lang="en-US" sz="1100" dirty="0"/>
          </a:p>
        </p:txBody>
      </p:sp>
      <p:pic>
        <p:nvPicPr>
          <p:cNvPr id="3" name="Picture 2"/>
          <p:cNvPicPr>
            <a:picLocks noChangeAspect="1"/>
          </p:cNvPicPr>
          <p:nvPr/>
        </p:nvPicPr>
        <p:blipFill>
          <a:blip r:embed="rId2"/>
          <a:stretch>
            <a:fillRect/>
          </a:stretch>
        </p:blipFill>
        <p:spPr>
          <a:xfrm>
            <a:off x="298450" y="1208023"/>
            <a:ext cx="7058025" cy="4267200"/>
          </a:xfrm>
          <a:prstGeom prst="rect">
            <a:avLst/>
          </a:prstGeom>
        </p:spPr>
      </p:pic>
      <p:sp>
        <p:nvSpPr>
          <p:cNvPr id="11" name="AutoShape 7"/>
          <p:cNvSpPr>
            <a:spLocks noChangeArrowheads="1"/>
          </p:cNvSpPr>
          <p:nvPr/>
        </p:nvSpPr>
        <p:spPr bwMode="blackWhite">
          <a:xfrm>
            <a:off x="7213898" y="1765738"/>
            <a:ext cx="1927831" cy="1996965"/>
          </a:xfrm>
          <a:prstGeom prst="wedgeRectCallout">
            <a:avLst>
              <a:gd name="adj1" fmla="val -50758"/>
              <a:gd name="adj2" fmla="val 811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Auto loan delinquencies have improved dramatically since their crisis peak but remain above pre-crisis levels</a:t>
            </a:r>
            <a:endParaRPr lang="en-US" altLang="en-US" sz="1600" b="1" dirty="0">
              <a:solidFill>
                <a:schemeClr val="bg1"/>
              </a:solidFill>
            </a:endParaRPr>
          </a:p>
        </p:txBody>
      </p:sp>
    </p:spTree>
    <p:extLst>
      <p:ext uri="{BB962C8B-B14F-4D97-AF65-F5344CB8AC3E}">
        <p14:creationId xmlns:p14="http://schemas.microsoft.com/office/powerpoint/2010/main" val="78726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2</a:t>
            </a:fld>
            <a:endParaRPr lang="en-US" smtClean="0"/>
          </a:p>
        </p:txBody>
      </p:sp>
      <p:sp>
        <p:nvSpPr>
          <p:cNvPr id="107525" name="Rectangle 2"/>
          <p:cNvSpPr>
            <a:spLocks noGrp="1" noChangeArrowheads="1"/>
          </p:cNvSpPr>
          <p:nvPr>
            <p:ph type="title"/>
          </p:nvPr>
        </p:nvSpPr>
        <p:spPr/>
        <p:txBody>
          <a:bodyPr/>
          <a:lstStyle/>
          <a:p>
            <a:r>
              <a:rPr lang="en-US" smtClean="0"/>
              <a:t>Presentation Outline</a:t>
            </a:r>
          </a:p>
        </p:txBody>
      </p:sp>
      <p:sp>
        <p:nvSpPr>
          <p:cNvPr id="1922051" name="Rectangle 3"/>
          <p:cNvSpPr>
            <a:spLocks noGrp="1" noChangeArrowheads="1"/>
          </p:cNvSpPr>
          <p:nvPr>
            <p:ph type="body" idx="1"/>
          </p:nvPr>
        </p:nvSpPr>
        <p:spPr>
          <a:xfrm>
            <a:off x="419100" y="1122456"/>
            <a:ext cx="8153400" cy="4652963"/>
          </a:xfrm>
        </p:spPr>
        <p:txBody>
          <a:bodyPr/>
          <a:lstStyle/>
          <a:p>
            <a:pPr>
              <a:lnSpc>
                <a:spcPct val="100000"/>
              </a:lnSpc>
              <a:spcBef>
                <a:spcPct val="50000"/>
              </a:spcBef>
            </a:pPr>
            <a:r>
              <a:rPr lang="en-US" sz="2000" b="1" dirty="0" smtClean="0"/>
              <a:t>Economic Growth Drivers in Private Passenger Auto Insurance</a:t>
            </a:r>
          </a:p>
          <a:p>
            <a:pPr>
              <a:lnSpc>
                <a:spcPct val="100000"/>
              </a:lnSpc>
              <a:spcBef>
                <a:spcPct val="50000"/>
              </a:spcBef>
            </a:pPr>
            <a:r>
              <a:rPr lang="en-US" sz="2000" b="1" dirty="0" smtClean="0"/>
              <a:t>Determinants of Household Demand for Auto Insurance</a:t>
            </a:r>
            <a:endParaRPr lang="en-US" sz="1800" dirty="0" smtClean="0"/>
          </a:p>
          <a:p>
            <a:pPr>
              <a:lnSpc>
                <a:spcPct val="100000"/>
              </a:lnSpc>
              <a:spcBef>
                <a:spcPct val="50000"/>
              </a:spcBef>
            </a:pPr>
            <a:r>
              <a:rPr lang="en-US" sz="2000" b="1" dirty="0" smtClean="0"/>
              <a:t>Premiums Growth Trends</a:t>
            </a:r>
          </a:p>
          <a:p>
            <a:pPr>
              <a:lnSpc>
                <a:spcPct val="100000"/>
              </a:lnSpc>
              <a:spcBef>
                <a:spcPct val="50000"/>
              </a:spcBef>
            </a:pPr>
            <a:r>
              <a:rPr lang="en-US" sz="2000" b="1" dirty="0" smtClean="0"/>
              <a:t>Personal Auto Ad Spending</a:t>
            </a:r>
          </a:p>
          <a:p>
            <a:pPr>
              <a:lnSpc>
                <a:spcPct val="100000"/>
              </a:lnSpc>
              <a:spcBef>
                <a:spcPct val="50000"/>
              </a:spcBef>
            </a:pPr>
            <a:r>
              <a:rPr lang="en-US" sz="2000" b="1" dirty="0" smtClean="0"/>
              <a:t>Rate and Exposure Trends</a:t>
            </a:r>
          </a:p>
          <a:p>
            <a:pPr>
              <a:lnSpc>
                <a:spcPct val="100000"/>
              </a:lnSpc>
              <a:spcBef>
                <a:spcPct val="50000"/>
              </a:spcBef>
            </a:pPr>
            <a:r>
              <a:rPr lang="en-US" sz="2000" b="1" dirty="0" smtClean="0"/>
              <a:t>Underwriting and Profitability Analysis</a:t>
            </a:r>
          </a:p>
          <a:p>
            <a:pPr>
              <a:lnSpc>
                <a:spcPct val="100000"/>
              </a:lnSpc>
              <a:spcBef>
                <a:spcPct val="50000"/>
              </a:spcBef>
            </a:pPr>
            <a:r>
              <a:rPr lang="en-US" sz="2000" b="1" dirty="0" smtClean="0"/>
              <a:t>Claim Trends by Coverage Type</a:t>
            </a:r>
            <a:endParaRPr lang="en-US" sz="1800" dirty="0" smtClean="0"/>
          </a:p>
          <a:p>
            <a:pPr>
              <a:lnSpc>
                <a:spcPct val="100000"/>
              </a:lnSpc>
              <a:spcBef>
                <a:spcPct val="50000"/>
              </a:spcBef>
            </a:pPr>
            <a:r>
              <a:rPr lang="en-US" sz="2000" b="1" dirty="0" smtClean="0"/>
              <a:t>Autonomous Vehicles</a:t>
            </a:r>
          </a:p>
          <a:p>
            <a:pPr>
              <a:lnSpc>
                <a:spcPct val="100000"/>
              </a:lnSpc>
              <a:spcBef>
                <a:spcPct val="50000"/>
              </a:spcBef>
            </a:pPr>
            <a:r>
              <a:rPr lang="en-US" sz="2000" b="1" i="1" dirty="0" smtClean="0"/>
              <a:t>Consumer Report </a:t>
            </a:r>
            <a:r>
              <a:rPr lang="en-US" sz="2000" b="1" dirty="0" smtClean="0"/>
              <a:t>and Consumer Federation of America Attacks on Auto Insurers</a:t>
            </a:r>
          </a:p>
          <a:p>
            <a:pPr lvl="1">
              <a:lnSpc>
                <a:spcPct val="100000"/>
              </a:lnSpc>
            </a:pPr>
            <a:r>
              <a:rPr lang="en-US" sz="1800" b="1" dirty="0" smtClean="0"/>
              <a:t>Why now?</a:t>
            </a:r>
          </a:p>
          <a:p>
            <a:pPr lvl="1">
              <a:lnSpc>
                <a:spcPct val="100000"/>
              </a:lnSpc>
            </a:pPr>
            <a:r>
              <a:rPr lang="en-US" sz="1800" b="1" dirty="0" smtClean="0"/>
              <a:t>What are doing about it?</a:t>
            </a:r>
          </a:p>
          <a:p>
            <a:pPr>
              <a:lnSpc>
                <a:spcPct val="100000"/>
              </a:lnSpc>
              <a:spcBef>
                <a:spcPct val="50000"/>
              </a:spcBef>
            </a:pPr>
            <a:r>
              <a:rPr lang="en-US" sz="2000" b="1" dirty="0" smtClean="0"/>
              <a:t>Q&amp;A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922051">
                                            <p:txEl>
                                              <p:pRg st="9" end="9"/>
                                            </p:txEl>
                                          </p:spTgt>
                                        </p:tgtEl>
                                        <p:attrNameLst>
                                          <p:attrName>style.visibility</p:attrName>
                                        </p:attrNameLst>
                                      </p:cBhvr>
                                      <p:to>
                                        <p:strVal val="visible"/>
                                      </p:to>
                                    </p:set>
                                    <p:animEffect transition="in" filter="wipe(left)">
                                      <p:cBhvr>
                                        <p:cTn id="50" dur="500"/>
                                        <p:tgtEl>
                                          <p:spTgt spid="1922051">
                                            <p:txEl>
                                              <p:pRg st="9" end="9"/>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922051">
                                            <p:txEl>
                                              <p:pRg st="10" end="10"/>
                                            </p:txEl>
                                          </p:spTgt>
                                        </p:tgtEl>
                                        <p:attrNameLst>
                                          <p:attrName>style.visibility</p:attrName>
                                        </p:attrNameLst>
                                      </p:cBhvr>
                                      <p:to>
                                        <p:strVal val="visible"/>
                                      </p:to>
                                    </p:set>
                                    <p:animEffect transition="in" filter="wipe(left)">
                                      <p:cBhvr>
                                        <p:cTn id="53" dur="500"/>
                                        <p:tgtEl>
                                          <p:spTgt spid="1922051">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22051">
                                            <p:txEl>
                                              <p:pRg st="11" end="11"/>
                                            </p:txEl>
                                          </p:spTgt>
                                        </p:tgtEl>
                                        <p:attrNameLst>
                                          <p:attrName>style.visibility</p:attrName>
                                        </p:attrNameLst>
                                      </p:cBhvr>
                                      <p:to>
                                        <p:strVal val="visible"/>
                                      </p:to>
                                    </p:set>
                                    <p:animEffect transition="in" filter="wipe(left)">
                                      <p:cBhvr>
                                        <p:cTn id="5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85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E98D71-6C75-413C-BB02-9289442384C2}" type="slidenum">
              <a:rPr lang="en-US" sz="900">
                <a:solidFill>
                  <a:schemeClr val="bg1"/>
                </a:solidFill>
              </a:rPr>
              <a:pPr algn="r" eaLnBrk="0" hangingPunct="0">
                <a:lnSpc>
                  <a:spcPct val="85000"/>
                </a:lnSpc>
                <a:spcBef>
                  <a:spcPct val="20000"/>
                </a:spcBef>
              </a:pPr>
              <a:t>20</a:t>
            </a:fld>
            <a:endParaRPr lang="en-US" sz="900">
              <a:solidFill>
                <a:schemeClr val="bg1"/>
              </a:solidFill>
            </a:endParaRPr>
          </a:p>
        </p:txBody>
      </p:sp>
      <p:pic>
        <p:nvPicPr>
          <p:cNvPr id="10854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Personal </a:t>
            </a:r>
            <a:r>
              <a:rPr lang="en-US" sz="4200" b="1" dirty="0" smtClean="0">
                <a:solidFill>
                  <a:schemeClr val="bg1"/>
                </a:solidFill>
              </a:rPr>
              <a:t>Auto                 Growth </a:t>
            </a:r>
            <a:r>
              <a:rPr lang="en-US" sz="4200" b="1" dirty="0">
                <a:solidFill>
                  <a:schemeClr val="bg1"/>
                </a:solidFill>
              </a:rPr>
              <a:t>Analysis</a:t>
            </a:r>
          </a:p>
        </p:txBody>
      </p:sp>
      <p:sp>
        <p:nvSpPr>
          <p:cNvPr id="2152456" name="Rectangle 8"/>
          <p:cNvSpPr>
            <a:spLocks noChangeArrowheads="1"/>
          </p:cNvSpPr>
          <p:nvPr/>
        </p:nvSpPr>
        <p:spPr bwMode="auto">
          <a:xfrm>
            <a:off x="854075" y="4362450"/>
            <a:ext cx="74358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Growth Trajectories Differ </a:t>
            </a:r>
            <a:r>
              <a:rPr lang="en-US" sz="4000" b="1" dirty="0" smtClean="0">
                <a:solidFill>
                  <a:srgbClr val="225A7A"/>
                </a:solidFill>
              </a:rPr>
              <a:t>Substantially </a:t>
            </a:r>
            <a:r>
              <a:rPr lang="en-US" sz="4000" b="1" dirty="0">
                <a:solidFill>
                  <a:srgbClr val="225A7A"/>
                </a:solidFill>
              </a:rPr>
              <a:t>by State and Over Time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21</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ext uri="{D42A27DB-BD31-4B8C-83A1-F6EECF244321}">
                <p14:modId xmlns:p14="http://schemas.microsoft.com/office/powerpoint/2010/main" val="1131678524"/>
              </p:ext>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1216" name="Chart" r:id="rId4" imgW="2190815" imgH="2165465" progId="MSGraph.Chart.8">
                  <p:embed followColorScheme="full"/>
                </p:oleObj>
              </mc:Choice>
              <mc:Fallback>
                <p:oleObj name="Chart" r:id="rId4" imgW="2190815" imgH="2165465" progId="MSGraph.Chart.8">
                  <p:embed followColorScheme="full"/>
                  <p:pic>
                    <p:nvPicPr>
                      <p:cNvPr id="0" name="Object 6"/>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22</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794058558"/>
              </p:ext>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3046556"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881000" y="1228072"/>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a:t>
            </a:r>
            <a:r>
              <a:rPr lang="en-US" b="1" dirty="0" smtClean="0">
                <a:solidFill>
                  <a:schemeClr val="bg1"/>
                </a:solidFill>
              </a:rPr>
              <a:t>continue to recover from a period of flat growth attributable </a:t>
            </a:r>
            <a:r>
              <a:rPr lang="en-US" b="1" dirty="0">
                <a:solidFill>
                  <a:schemeClr val="bg1"/>
                </a:solidFill>
              </a:rPr>
              <a:t>to the weak economy impacting new vehicle sales, car choice, and increased price sensitivity among </a:t>
            </a:r>
            <a:r>
              <a:rPr lang="en-US" b="1" dirty="0" smtClean="0">
                <a:solidFill>
                  <a:schemeClr val="bg1"/>
                </a:solidFill>
              </a:rPr>
              <a:t>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(1990-2014); Conning (2015-17F); </a:t>
            </a:r>
            <a:r>
              <a:rPr lang="en-US" sz="1100" dirty="0"/>
              <a:t>Insurance Information Institute. </a:t>
            </a:r>
          </a:p>
        </p:txBody>
      </p:sp>
      <p:sp>
        <p:nvSpPr>
          <p:cNvPr id="13" name="Rectangle 2"/>
          <p:cNvSpPr>
            <a:spLocks noGrp="1" noChangeArrowheads="1"/>
          </p:cNvSpPr>
          <p:nvPr>
            <p:ph type="title"/>
          </p:nvPr>
        </p:nvSpPr>
        <p:spPr>
          <a:xfrm>
            <a:off x="298450" y="90488"/>
            <a:ext cx="7400925" cy="860425"/>
          </a:xfrm>
        </p:spPr>
        <p:txBody>
          <a:bodyPr/>
          <a:lstStyle/>
          <a:p>
            <a:r>
              <a:rPr lang="en-US" dirty="0" smtClean="0"/>
              <a:t>Private Passenger Auto Insurance</a:t>
            </a:r>
            <a:br>
              <a:rPr lang="en-US" dirty="0" smtClean="0"/>
            </a:br>
            <a:r>
              <a:rPr lang="en-US" dirty="0" smtClean="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18183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23</a:t>
            </a:fld>
            <a:endParaRPr lang="en-US" smtClean="0"/>
          </a:p>
        </p:txBody>
      </p:sp>
      <p:graphicFrame>
        <p:nvGraphicFramePr>
          <p:cNvPr id="12290" name="Object 3"/>
          <p:cNvGraphicFramePr>
            <a:graphicFrameLocks/>
          </p:cNvGraphicFramePr>
          <p:nvPr>
            <p:extLst>
              <p:ext uri="{D42A27DB-BD31-4B8C-83A1-F6EECF244321}">
                <p14:modId xmlns:p14="http://schemas.microsoft.com/office/powerpoint/2010/main" val="565098020"/>
              </p:ext>
            </p:extLst>
          </p:nvPr>
        </p:nvGraphicFramePr>
        <p:xfrm>
          <a:off x="175559" y="2388257"/>
          <a:ext cx="8607425" cy="3989388"/>
        </p:xfrm>
        <a:graphic>
          <a:graphicData uri="http://schemas.openxmlformats.org/presentationml/2006/ole">
            <mc:AlternateContent xmlns:mc="http://schemas.openxmlformats.org/markup-compatibility/2006">
              <mc:Choice xmlns:v="urn:schemas-microsoft-com:vml" Requires="v">
                <p:oleObj spid="_x0000_s3047598" name="Chart" r:id="rId4" imgW="5746884" imgH="2660488" progId="MSGraph.Chart.8">
                  <p:embed followColorScheme="full"/>
                </p:oleObj>
              </mc:Choice>
              <mc:Fallback>
                <p:oleObj name="Chart" r:id="rId4" imgW="5746884" imgH="2660488" progId="MSGraph.Chart.8">
                  <p:embed followColorScheme="full"/>
                  <p:pic>
                    <p:nvPicPr>
                      <p:cNvPr id="0" name=""/>
                      <p:cNvPicPr>
                        <a:picLocks noChangeArrowheads="1"/>
                      </p:cNvPicPr>
                      <p:nvPr/>
                    </p:nvPicPr>
                    <p:blipFill>
                      <a:blip r:embed="rId5"/>
                      <a:srcRect/>
                      <a:stretch>
                        <a:fillRect/>
                      </a:stretch>
                    </p:blipFill>
                    <p:spPr bwMode="auto">
                      <a:xfrm>
                        <a:off x="175559" y="238825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a:t>
            </a:r>
            <a:r>
              <a:rPr lang="en-US" sz="1100" dirty="0" smtClean="0"/>
              <a:t>Best (2000-2014); Conning (2015F); </a:t>
            </a:r>
            <a:r>
              <a:rPr lang="en-US" sz="1100" dirty="0"/>
              <a:t>Insurance Information Institute. </a:t>
            </a:r>
          </a:p>
        </p:txBody>
      </p:sp>
      <p:sp>
        <p:nvSpPr>
          <p:cNvPr id="14" name="TextBox 7"/>
          <p:cNvSpPr txBox="1">
            <a:spLocks noChangeArrowheads="1"/>
          </p:cNvSpPr>
          <p:nvPr/>
        </p:nvSpPr>
        <p:spPr bwMode="auto">
          <a:xfrm>
            <a:off x="298450" y="1927741"/>
            <a:ext cx="1304925" cy="338138"/>
          </a:xfrm>
          <a:prstGeom prst="rect">
            <a:avLst/>
          </a:prstGeom>
          <a:noFill/>
          <a:ln w="9525">
            <a:noFill/>
            <a:miter lim="800000"/>
            <a:headEnd/>
            <a:tailEnd/>
          </a:ln>
        </p:spPr>
        <p:txBody>
          <a:bodyPr>
            <a:spAutoFit/>
          </a:bodyPr>
          <a:lstStyle/>
          <a:p>
            <a:r>
              <a:rPr lang="en-US" sz="1600" dirty="0"/>
              <a:t>$ Billion</a:t>
            </a:r>
          </a:p>
        </p:txBody>
      </p:sp>
      <p:sp>
        <p:nvSpPr>
          <p:cNvPr id="12" name="AutoShape 7"/>
          <p:cNvSpPr>
            <a:spLocks noChangeArrowheads="1"/>
          </p:cNvSpPr>
          <p:nvPr/>
        </p:nvSpPr>
        <p:spPr bwMode="blackWhite">
          <a:xfrm>
            <a:off x="1961458" y="1054101"/>
            <a:ext cx="5393111" cy="1643062"/>
          </a:xfrm>
          <a:prstGeom prst="wedgeRectCallout">
            <a:avLst>
              <a:gd name="adj1" fmla="val -48668"/>
              <a:gd name="adj2" fmla="val 21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In contrast to </a:t>
            </a:r>
            <a:r>
              <a:rPr lang="en-US" b="1" dirty="0" smtClean="0">
                <a:solidFill>
                  <a:schemeClr val="bg1"/>
                </a:solidFill>
              </a:rPr>
              <a:t>positive </a:t>
            </a:r>
            <a:r>
              <a:rPr lang="en-US" b="1" dirty="0">
                <a:solidFill>
                  <a:schemeClr val="bg1"/>
                </a:solidFill>
              </a:rPr>
              <a:t>PP Auto </a:t>
            </a:r>
            <a:r>
              <a:rPr lang="en-US" b="1" dirty="0" smtClean="0">
                <a:solidFill>
                  <a:schemeClr val="bg1"/>
                </a:solidFill>
              </a:rPr>
              <a:t>NPW growth, </a:t>
            </a:r>
            <a:r>
              <a:rPr lang="en-US" b="1" dirty="0">
                <a:solidFill>
                  <a:schemeClr val="bg1"/>
                </a:solidFill>
              </a:rPr>
              <a:t>Commercial </a:t>
            </a:r>
            <a:r>
              <a:rPr lang="en-US" b="1" dirty="0" smtClean="0">
                <a:solidFill>
                  <a:schemeClr val="bg1"/>
                </a:solidFill>
              </a:rPr>
              <a:t>Auto </a:t>
            </a:r>
            <a:r>
              <a:rPr lang="en-US" b="1" dirty="0">
                <a:solidFill>
                  <a:schemeClr val="bg1"/>
                </a:solidFill>
              </a:rPr>
              <a:t>premiums </a:t>
            </a:r>
            <a:r>
              <a:rPr lang="en-US" b="1" dirty="0" smtClean="0">
                <a:solidFill>
                  <a:schemeClr val="bg1"/>
                </a:solidFill>
              </a:rPr>
              <a:t>fell 21.3% between 2005 and 2011 due </a:t>
            </a:r>
            <a:r>
              <a:rPr lang="en-US" b="1" dirty="0">
                <a:solidFill>
                  <a:schemeClr val="bg1"/>
                </a:solidFill>
              </a:rPr>
              <a:t>to soft market conditions in commercial lines and negative exposure </a:t>
            </a:r>
            <a:r>
              <a:rPr lang="en-US" b="1" dirty="0" smtClean="0">
                <a:solidFill>
                  <a:schemeClr val="bg1"/>
                </a:solidFill>
              </a:rPr>
              <a:t>trends, though growth resumed in 2012</a:t>
            </a:r>
            <a:endParaRPr lang="en-US" b="1" dirty="0">
              <a:solidFill>
                <a:schemeClr val="bg1"/>
              </a:solidFill>
              <a:latin typeface="Arial" pitchFamily="34" charset="0"/>
            </a:endParaRPr>
          </a:p>
        </p:txBody>
      </p:sp>
      <p:sp>
        <p:nvSpPr>
          <p:cNvPr id="16" name="Rectangle 2"/>
          <p:cNvSpPr>
            <a:spLocks noGrp="1" noChangeArrowheads="1"/>
          </p:cNvSpPr>
          <p:nvPr>
            <p:ph type="title"/>
          </p:nvPr>
        </p:nvSpPr>
        <p:spPr>
          <a:xfrm>
            <a:off x="298450" y="90488"/>
            <a:ext cx="7400925" cy="860425"/>
          </a:xfrm>
        </p:spPr>
        <p:txBody>
          <a:bodyPr/>
          <a:lstStyle/>
          <a:p>
            <a:r>
              <a:rPr lang="en-US" dirty="0" smtClean="0"/>
              <a:t>Commercial Auto Insurance</a:t>
            </a:r>
            <a:br>
              <a:rPr lang="en-US" dirty="0" smtClean="0"/>
            </a:br>
            <a:r>
              <a:rPr lang="en-US" dirty="0" smtClean="0"/>
              <a:t>Net Written Premium, 2000–2015F</a:t>
            </a:r>
          </a:p>
        </p:txBody>
      </p:sp>
    </p:spTree>
    <p:extLst>
      <p:ext uri="{BB962C8B-B14F-4D97-AF65-F5344CB8AC3E}">
        <p14:creationId xmlns:p14="http://schemas.microsoft.com/office/powerpoint/2010/main" val="2188282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13220625"/>
              </p:ext>
            </p:extLst>
          </p:nvPr>
        </p:nvGraphicFramePr>
        <p:xfrm>
          <a:off x="58738" y="1708150"/>
          <a:ext cx="9112250" cy="4689475"/>
        </p:xfrm>
        <a:graphic>
          <a:graphicData uri="http://schemas.openxmlformats.org/presentationml/2006/ole">
            <mc:AlternateContent xmlns:mc="http://schemas.openxmlformats.org/markup-compatibility/2006">
              <mc:Choice xmlns:v="urn:schemas-microsoft-com:vml" Requires="v">
                <p:oleObj spid="_x0000_s3172450"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58738" y="1708150"/>
                        <a:ext cx="9112250"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2982052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3618913053"/>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3173455"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270687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94472742"/>
              </p:ext>
            </p:extLst>
          </p:nvPr>
        </p:nvGraphicFramePr>
        <p:xfrm>
          <a:off x="0" y="1677988"/>
          <a:ext cx="9126538" cy="4730750"/>
        </p:xfrm>
        <a:graphic>
          <a:graphicData uri="http://schemas.openxmlformats.org/presentationml/2006/ole">
            <mc:AlternateContent xmlns:mc="http://schemas.openxmlformats.org/markup-compatibility/2006">
              <mc:Choice xmlns:v="urn:schemas-microsoft-com:vml" Requires="v">
                <p:oleObj spid="_x0000_s3174479"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677988"/>
                        <a:ext cx="9126538"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Text Box 6"/>
          <p:cNvSpPr txBox="1">
            <a:spLocks noChangeArrowheads="1"/>
          </p:cNvSpPr>
          <p:nvPr/>
        </p:nvSpPr>
        <p:spPr bwMode="blackWhite">
          <a:xfrm>
            <a:off x="2248999" y="1676400"/>
            <a:ext cx="2985355"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PPA</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16.4%</a:t>
            </a:r>
            <a:endParaRPr lang="en-US" sz="1600" b="1" dirty="0">
              <a:solidFill>
                <a:schemeClr val="bg1"/>
              </a:solidFill>
              <a:cs typeface="+mn-cs"/>
            </a:endParaRPr>
          </a:p>
        </p:txBody>
      </p:sp>
    </p:spTree>
    <p:extLst>
      <p:ext uri="{BB962C8B-B14F-4D97-AF65-F5344CB8AC3E}">
        <p14:creationId xmlns:p14="http://schemas.microsoft.com/office/powerpoint/2010/main" val="2903157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077378628"/>
              </p:ext>
            </p:extLst>
          </p:nvPr>
        </p:nvGraphicFramePr>
        <p:xfrm>
          <a:off x="26988" y="1793875"/>
          <a:ext cx="9126537" cy="4730750"/>
        </p:xfrm>
        <a:graphic>
          <a:graphicData uri="http://schemas.openxmlformats.org/presentationml/2006/ole">
            <mc:AlternateContent xmlns:mc="http://schemas.openxmlformats.org/markup-compatibility/2006">
              <mc:Choice xmlns:v="urn:schemas-microsoft-com:vml" Requires="v">
                <p:oleObj spid="_x0000_s3175503"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26988" y="1793875"/>
                        <a:ext cx="912653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6329363" y="1773315"/>
            <a:ext cx="2552700" cy="1227060"/>
          </a:xfrm>
          <a:prstGeom prst="wedgeRectCallout">
            <a:avLst>
              <a:gd name="adj1" fmla="val 33458"/>
              <a:gd name="adj2" fmla="val 1902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cs typeface="Arial" charset="0"/>
              </a:rPr>
              <a:t>Pvt. Passenger Auto premium growth was negative in Hawaii  between 2007 and 2014</a:t>
            </a:r>
            <a:endParaRPr lang="en-US" sz="1600" b="1" dirty="0">
              <a:solidFill>
                <a:srgbClr val="FFFFFF"/>
              </a:solidFill>
              <a:cs typeface="Arial" charset="0"/>
            </a:endParaRPr>
          </a:p>
        </p:txBody>
      </p:sp>
    </p:spTree>
    <p:extLst>
      <p:ext uri="{BB962C8B-B14F-4D97-AF65-F5344CB8AC3E}">
        <p14:creationId xmlns:p14="http://schemas.microsoft.com/office/powerpoint/2010/main" val="2246012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28</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Personal </a:t>
            </a:r>
            <a:r>
              <a:rPr lang="en-US" sz="4200" b="1" dirty="0" smtClean="0">
                <a:solidFill>
                  <a:schemeClr val="bg1"/>
                </a:solidFill>
              </a:rPr>
              <a:t>Auto Ad Spend Trends</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Growth in Ad Spend Remains Robust Among Many Top Auto Insurers</a:t>
            </a:r>
            <a:endParaRPr lang="en-US" sz="4000" b="1" dirty="0">
              <a:solidFill>
                <a:srgbClr val="225A7A"/>
              </a:solidFill>
            </a:endParaRPr>
          </a:p>
        </p:txBody>
      </p:sp>
    </p:spTree>
    <p:extLst>
      <p:ext uri="{BB962C8B-B14F-4D97-AF65-F5344CB8AC3E}">
        <p14:creationId xmlns:p14="http://schemas.microsoft.com/office/powerpoint/2010/main" val="7756090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1999-2014E</a:t>
            </a:r>
            <a:endParaRPr lang="en-US" sz="2800" dirty="0" smtClean="0"/>
          </a:p>
        </p:txBody>
      </p:sp>
      <p:graphicFrame>
        <p:nvGraphicFramePr>
          <p:cNvPr id="44034" name="Object 3"/>
          <p:cNvGraphicFramePr>
            <a:graphicFrameLocks noGrp="1" noChangeAspect="1"/>
          </p:cNvGraphicFramePr>
          <p:nvPr>
            <p:ph type="chart" idx="1"/>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3203114" name="Chart" r:id="rId3" imgW="8620118" imgH="4781481" progId="MSGraph.Chart.8">
                  <p:embed followColorScheme="full"/>
                </p:oleObj>
              </mc:Choice>
              <mc:Fallback>
                <p:oleObj name="Chart" r:id="rId3" imgW="8620118" imgH="4781481"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92845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 Line 4)</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538852" y="1134244"/>
            <a:ext cx="2231923" cy="1592826"/>
          </a:xfrm>
          <a:prstGeom prst="wedgeRectCallout">
            <a:avLst>
              <a:gd name="adj1" fmla="val 124376"/>
              <a:gd name="adj2" fmla="val -791"/>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$6.186 billion in 2013 up 1.6% over 2012 but fell about 3% in 2014 to an estimated $6 billion</a:t>
            </a:r>
            <a:endParaRPr lang="en-US" sz="1400" b="1" dirty="0">
              <a:solidFill>
                <a:srgbClr val="FFFFFF"/>
              </a:solidFill>
            </a:endParaRPr>
          </a:p>
        </p:txBody>
      </p:sp>
      <p:sp>
        <p:nvSpPr>
          <p:cNvPr id="8" name="Text Box 17"/>
          <p:cNvSpPr txBox="1">
            <a:spLocks noChangeArrowheads="1"/>
          </p:cNvSpPr>
          <p:nvPr/>
        </p:nvSpPr>
        <p:spPr bwMode="auto">
          <a:xfrm>
            <a:off x="1139442" y="1511471"/>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more than tripled since 2002  (up ~251% from 2002-2014E)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12461642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1779588"/>
            <a:ext cx="7981950" cy="2627122"/>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Personal Auto Growth Drivers:  The Economy Is Supporting Growth of Personal Lines Exposure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64776" y="4509898"/>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Economy and Consumer Sentiment Remain Sufficient to Propel Auto Sales into 2016</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Rate and Exposure Trends for Private Passenger Auto</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Rate </a:t>
            </a:r>
            <a:r>
              <a:rPr lang="en-US" sz="4000" b="1" dirty="0" smtClean="0">
                <a:solidFill>
                  <a:srgbClr val="225A7A"/>
                </a:solidFill>
              </a:rPr>
              <a:t>and Exposure Are Both Important Drivers of Growth</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4060169061"/>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3184716"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4196327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32</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extLst>
              <p:ext uri="{D42A27DB-BD31-4B8C-83A1-F6EECF244321}">
                <p14:modId xmlns:p14="http://schemas.microsoft.com/office/powerpoint/2010/main" val="600068235"/>
              </p:ext>
            </p:extLst>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3079305" name="Chart" r:id="rId4" imgW="5587931" imgH="3105219" progId="MSGraph.Chart.8">
                  <p:embed followColorScheme="full"/>
                </p:oleObj>
              </mc:Choice>
              <mc:Fallback>
                <p:oleObj name="Chart" r:id="rId4" imgW="5587931" imgH="3105219" progId="MSGraph.Chart.8">
                  <p:embed followColorScheme="full"/>
                  <p:pic>
                    <p:nvPicPr>
                      <p:cNvPr id="0" name=""/>
                      <p:cNvPicPr>
                        <a:picLocks noChangeArrowheads="1"/>
                      </p:cNvPicPr>
                      <p:nvPr/>
                    </p:nvPicPr>
                    <p:blipFill>
                      <a:blip r:embed="rId5"/>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extLst>
      <p:ext uri="{BB962C8B-B14F-4D97-AF65-F5344CB8AC3E}">
        <p14:creationId xmlns:p14="http://schemas.microsoft.com/office/powerpoint/2010/main" val="2168481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Inflation</a:t>
            </a:r>
          </a:p>
        </p:txBody>
      </p:sp>
      <p:sp>
        <p:nvSpPr>
          <p:cNvPr id="14745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746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DC0693B-C539-4904-A463-3AB7505A0743}" type="slidenum">
              <a:rPr lang="en-US" sz="900">
                <a:solidFill>
                  <a:schemeClr val="bg1"/>
                </a:solidFill>
              </a:rPr>
              <a:pPr algn="r" eaLnBrk="0" hangingPunct="0">
                <a:lnSpc>
                  <a:spcPct val="85000"/>
                </a:lnSpc>
                <a:spcBef>
                  <a:spcPct val="20000"/>
                </a:spcBef>
              </a:pPr>
              <a:t>33</a:t>
            </a:fld>
            <a:endParaRPr lang="en-US" sz="900">
              <a:solidFill>
                <a:schemeClr val="bg1"/>
              </a:solidFill>
            </a:endParaRPr>
          </a:p>
        </p:txBody>
      </p:sp>
      <p:pic>
        <p:nvPicPr>
          <p:cNvPr id="14746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85850"/>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a:solidFill>
                  <a:srgbClr val="225A7A"/>
                </a:solidFill>
              </a:rPr>
              <a:t>Is it a Threat to Claim Cost </a:t>
            </a:r>
            <a:r>
              <a:rPr lang="en-US" sz="3800" b="1" dirty="0" smtClean="0">
                <a:solidFill>
                  <a:srgbClr val="225A7A"/>
                </a:solidFill>
              </a:rPr>
              <a:t>Severities?</a:t>
            </a:r>
            <a:endParaRPr lang="en-US" sz="3800" b="1" dirty="0">
              <a:solidFill>
                <a:srgbClr val="225A7A"/>
              </a:solidFill>
            </a:endParaRPr>
          </a:p>
        </p:txBody>
      </p:sp>
    </p:spTree>
    <p:extLst>
      <p:ext uri="{BB962C8B-B14F-4D97-AF65-F5344CB8AC3E}">
        <p14:creationId xmlns:p14="http://schemas.microsoft.com/office/powerpoint/2010/main" val="22861048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3206177"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8/15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261501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76225" y="123825"/>
            <a:ext cx="7400925" cy="860425"/>
          </a:xfrm>
        </p:spPr>
        <p:txBody>
          <a:bodyPr/>
          <a:lstStyle/>
          <a:p>
            <a:r>
              <a:rPr lang="en-US" sz="2600" dirty="0" smtClean="0"/>
              <a:t>Personal Auto Insurance Claim Cost Drivers Continue to Grow Faster than CPI</a:t>
            </a:r>
          </a:p>
        </p:txBody>
      </p:sp>
      <p:sp>
        <p:nvSpPr>
          <p:cNvPr id="1028" name="Rectangle 4"/>
          <p:cNvSpPr>
            <a:spLocks noChangeArrowheads="1"/>
          </p:cNvSpPr>
          <p:nvPr/>
        </p:nvSpPr>
        <p:spPr bwMode="auto">
          <a:xfrm>
            <a:off x="0" y="6575425"/>
            <a:ext cx="86868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1026" name="Object 2"/>
          <p:cNvGraphicFramePr>
            <a:graphicFrameLocks/>
          </p:cNvGraphicFramePr>
          <p:nvPr>
            <p:extLst>
              <p:ext uri="{D42A27DB-BD31-4B8C-83A1-F6EECF244321}">
                <p14:modId xmlns:p14="http://schemas.microsoft.com/office/powerpoint/2010/main" val="261334781"/>
              </p:ext>
            </p:extLst>
          </p:nvPr>
        </p:nvGraphicFramePr>
        <p:xfrm>
          <a:off x="265113" y="1408113"/>
          <a:ext cx="8364537" cy="4564062"/>
        </p:xfrm>
        <a:graphic>
          <a:graphicData uri="http://schemas.openxmlformats.org/presentationml/2006/ole">
            <mc:AlternateContent xmlns:mc="http://schemas.openxmlformats.org/markup-compatibility/2006">
              <mc:Choice xmlns:v="urn:schemas-microsoft-com:vml" Requires="v">
                <p:oleObj spid="_x0000_s3207201" name="Chart" r:id="rId4" imgW="8467823" imgH="4324281" progId="MSGraph.Chart.8">
                  <p:embed followColorScheme="full"/>
                </p:oleObj>
              </mc:Choice>
              <mc:Fallback>
                <p:oleObj name="Chart" r:id="rId4" imgW="8467823" imgH="4324281" progId="MSGraph.Chart.8">
                  <p:embed followColorScheme="full"/>
                  <p:pic>
                    <p:nvPicPr>
                      <p:cNvPr id="0" name=""/>
                      <p:cNvPicPr>
                        <a:picLocks noChangeArrowheads="1"/>
                      </p:cNvPicPr>
                      <p:nvPr/>
                    </p:nvPicPr>
                    <p:blipFill>
                      <a:blip r:embed="rId5"/>
                      <a:srcRect/>
                      <a:stretch>
                        <a:fillRect/>
                      </a:stretch>
                    </p:blipFill>
                    <p:spPr bwMode="auto">
                      <a:xfrm>
                        <a:off x="265113" y="1408113"/>
                        <a:ext cx="8364537" cy="456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blackWhite">
          <a:xfrm>
            <a:off x="327025" y="5943600"/>
            <a:ext cx="8524875" cy="5746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Healthcare costs are a </a:t>
            </a:r>
            <a:r>
              <a:rPr lang="en-US" b="1" dirty="0" smtClean="0">
                <a:solidFill>
                  <a:srgbClr val="FFFFFF"/>
                </a:solidFill>
              </a:rPr>
              <a:t>major cost driver and are expected to accelerate in the years ahead</a:t>
            </a:r>
            <a:endParaRPr lang="en-US" b="1" dirty="0">
              <a:solidFill>
                <a:srgbClr val="FFFFFF"/>
              </a:solidFill>
            </a:endParaRPr>
          </a:p>
        </p:txBody>
      </p:sp>
      <p:sp>
        <p:nvSpPr>
          <p:cNvPr id="103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9417A33-BA5A-489B-845C-5A8019B9968F}" type="slidenum">
              <a:rPr lang="en-US" sz="900"/>
              <a:pPr algn="r" eaLnBrk="0" hangingPunct="0">
                <a:lnSpc>
                  <a:spcPct val="85000"/>
                </a:lnSpc>
                <a:spcBef>
                  <a:spcPct val="20000"/>
                </a:spcBef>
              </a:pPr>
              <a:t>35</a:t>
            </a:fld>
            <a:endParaRPr lang="en-US" sz="900"/>
          </a:p>
        </p:txBody>
      </p:sp>
      <p:sp>
        <p:nvSpPr>
          <p:cNvPr id="2" name="AutoShape 6"/>
          <p:cNvSpPr>
            <a:spLocks noChangeArrowheads="1"/>
          </p:cNvSpPr>
          <p:nvPr/>
        </p:nvSpPr>
        <p:spPr bwMode="blackWhite">
          <a:xfrm>
            <a:off x="1201792" y="1446496"/>
            <a:ext cx="1012825" cy="730250"/>
          </a:xfrm>
          <a:prstGeom prst="wedgeRectCallout">
            <a:avLst>
              <a:gd name="adj1" fmla="val 14922"/>
              <a:gd name="adj2" fmla="val 197447"/>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Excludes Food and Energy</a:t>
            </a:r>
          </a:p>
        </p:txBody>
      </p:sp>
      <p:sp>
        <p:nvSpPr>
          <p:cNvPr id="9" name="Rectangle 6"/>
          <p:cNvSpPr>
            <a:spLocks noChangeArrowheads="1"/>
          </p:cNvSpPr>
          <p:nvPr/>
        </p:nvSpPr>
        <p:spPr bwMode="black">
          <a:xfrm>
            <a:off x="219915" y="1121709"/>
            <a:ext cx="4667395"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Price Level Change: July 2015 vs. July 2014</a:t>
            </a:r>
            <a:endParaRPr lang="en-US" sz="1600" b="1" dirty="0">
              <a:solidFill>
                <a:srgbClr val="225A7A"/>
              </a:solidFill>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extLst>
      <p:ext uri="{BB962C8B-B14F-4D97-AF65-F5344CB8AC3E}">
        <p14:creationId xmlns:p14="http://schemas.microsoft.com/office/powerpoint/2010/main" val="4273878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Barclays Capital,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36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1821752"/>
            <a:ext cx="8963025" cy="4355084"/>
          </a:xfrm>
          <a:prstGeom prst="rect">
            <a:avLst/>
          </a:prstGeom>
        </p:spPr>
      </p:pic>
      <p:sp>
        <p:nvSpPr>
          <p:cNvPr id="12" name="AutoShape 8"/>
          <p:cNvSpPr>
            <a:spLocks noChangeArrowheads="1"/>
          </p:cNvSpPr>
          <p:nvPr/>
        </p:nvSpPr>
        <p:spPr bwMode="blackWhite">
          <a:xfrm>
            <a:off x="5879642" y="3702606"/>
            <a:ext cx="2539144" cy="1366682"/>
          </a:xfrm>
          <a:prstGeom prst="wedgeRectCallout">
            <a:avLst>
              <a:gd name="adj1" fmla="val 62578"/>
              <a:gd name="adj2" fmla="val -60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Pure Premium Spread in 2015 Q1 was 0.0% meaning that rate gains were exactly offset by loss cost inflation</a:t>
            </a:r>
            <a:endParaRPr lang="en-US" sz="1600" b="1" dirty="0">
              <a:solidFill>
                <a:schemeClr val="bg1"/>
              </a:solidFill>
            </a:endParaRPr>
          </a:p>
        </p:txBody>
      </p:sp>
      <p:sp>
        <p:nvSpPr>
          <p:cNvPr id="13" name="AutoShape 8"/>
          <p:cNvSpPr>
            <a:spLocks noChangeArrowheads="1"/>
          </p:cNvSpPr>
          <p:nvPr/>
        </p:nvSpPr>
        <p:spPr bwMode="blackWhite">
          <a:xfrm>
            <a:off x="939779" y="1086817"/>
            <a:ext cx="2812413" cy="1366682"/>
          </a:xfrm>
          <a:prstGeom prst="wedgeRectCallout">
            <a:avLst>
              <a:gd name="adj1" fmla="val 48564"/>
              <a:gd name="adj2" fmla="val -2581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a:t>
            </a:r>
            <a:r>
              <a:rPr lang="en-US" sz="1600" b="1" i="1" dirty="0" smtClean="0">
                <a:solidFill>
                  <a:schemeClr val="bg1"/>
                </a:solidFill>
              </a:rPr>
              <a:t>Pure Premium Spread</a:t>
            </a:r>
            <a:r>
              <a:rPr lang="en-US" sz="1600" b="1" dirty="0" smtClean="0">
                <a:solidFill>
                  <a:schemeClr val="bg1"/>
                </a:solidFill>
              </a:rPr>
              <a:t> is the difference between price increases and loss cost inflation adjusted for frequency trends</a:t>
            </a:r>
            <a:endParaRPr lang="en-US" sz="1600" b="1" dirty="0">
              <a:solidFill>
                <a:schemeClr val="bg1"/>
              </a:solidFill>
            </a:endParaRPr>
          </a:p>
        </p:txBody>
      </p:sp>
    </p:spTree>
    <p:extLst>
      <p:ext uri="{BB962C8B-B14F-4D97-AF65-F5344CB8AC3E}">
        <p14:creationId xmlns:p14="http://schemas.microsoft.com/office/powerpoint/2010/main" val="1096901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37</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1994-2014E</a:t>
            </a:r>
          </a:p>
        </p:txBody>
      </p:sp>
      <p:graphicFrame>
        <p:nvGraphicFramePr>
          <p:cNvPr id="12290" name="Object 3"/>
          <p:cNvGraphicFramePr>
            <a:graphicFrameLocks/>
          </p:cNvGraphicFramePr>
          <p:nvPr>
            <p:extLst>
              <p:ext uri="{D42A27DB-BD31-4B8C-83A1-F6EECF244321}">
                <p14:modId xmlns:p14="http://schemas.microsoft.com/office/powerpoint/2010/main" val="2658418607"/>
              </p:ext>
            </p:extLst>
          </p:nvPr>
        </p:nvGraphicFramePr>
        <p:xfrm>
          <a:off x="162112" y="1533831"/>
          <a:ext cx="8607425" cy="4296573"/>
        </p:xfrm>
        <a:graphic>
          <a:graphicData uri="http://schemas.openxmlformats.org/presentationml/2006/ole">
            <mc:AlternateContent xmlns:mc="http://schemas.openxmlformats.org/markup-compatibility/2006">
              <mc:Choice xmlns:v="urn:schemas-microsoft-com:vml" Requires="v">
                <p:oleObj spid="_x0000_s3080331"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2112" y="1533831"/>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0.8% in 2011 and 2.3% in 2012</a:t>
            </a:r>
            <a:br>
              <a:rPr lang="en-US" sz="1600" b="1" dirty="0" smtClean="0">
                <a:solidFill>
                  <a:srgbClr val="FFFFFF"/>
                </a:solidFill>
              </a:rPr>
            </a:br>
            <a:r>
              <a:rPr lang="en-US" sz="1600" b="1" dirty="0" smtClean="0">
                <a:solidFill>
                  <a:srgbClr val="FFFFFF"/>
                </a:solidFill>
              </a:rPr>
              <a:t>I.I.I. estimate for 2013 is +2.6% and +2.9 in 2014%.</a:t>
            </a:r>
            <a:endParaRPr lang="en-US" sz="1600" b="1" dirty="0">
              <a:solidFill>
                <a:srgbClr val="FFFFFF"/>
              </a:solidFill>
            </a:endParaRP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1994-2012; </a:t>
            </a:r>
            <a:r>
              <a:rPr lang="en-US" sz="1100" dirty="0"/>
              <a:t>Insurance Information Institute </a:t>
            </a:r>
            <a:r>
              <a:rPr lang="en-US" sz="1100" dirty="0" smtClean="0"/>
              <a:t>estimates for 2013-2014 </a:t>
            </a:r>
            <a:r>
              <a:rPr lang="en-US" sz="1100" dirty="0"/>
              <a:t>based on CPI and other data.</a:t>
            </a:r>
          </a:p>
        </p:txBody>
      </p:sp>
      <p:sp>
        <p:nvSpPr>
          <p:cNvPr id="9" name="AutoShape 13"/>
          <p:cNvSpPr>
            <a:spLocks noChangeArrowheads="1"/>
          </p:cNvSpPr>
          <p:nvPr/>
        </p:nvSpPr>
        <p:spPr bwMode="blackWhite">
          <a:xfrm>
            <a:off x="4009490" y="1254695"/>
            <a:ext cx="3478430" cy="970345"/>
          </a:xfrm>
          <a:prstGeom prst="wedgeRectCallout">
            <a:avLst>
              <a:gd name="adj1" fmla="val 75714"/>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a:t>
            </a:r>
            <a:r>
              <a:rPr lang="en-US" sz="1400" b="1" dirty="0" smtClean="0">
                <a:solidFill>
                  <a:schemeClr val="bg1"/>
                </a:solidFill>
              </a:rPr>
              <a:t>insurance in 2014 likely finally exceeded the pre-crisis high of $842 recorded in 2004—a full decade earlier</a:t>
            </a:r>
            <a:endParaRPr lang="en-US" sz="1400" b="1" dirty="0">
              <a:solidFill>
                <a:schemeClr val="bg1"/>
              </a:solidFill>
            </a:endParaRPr>
          </a:p>
        </p:txBody>
      </p:sp>
      <p:sp>
        <p:nvSpPr>
          <p:cNvPr id="10" name="TextBox 12"/>
          <p:cNvSpPr txBox="1">
            <a:spLocks noChangeArrowheads="1"/>
          </p:cNvSpPr>
          <p:nvPr/>
        </p:nvSpPr>
        <p:spPr bwMode="auto">
          <a:xfrm>
            <a:off x="1115735" y="1119392"/>
            <a:ext cx="1940131" cy="2492990"/>
          </a:xfrm>
          <a:prstGeom prst="rect">
            <a:avLst/>
          </a:prstGeom>
          <a:solidFill>
            <a:schemeClr val="accent1"/>
          </a:solidFill>
          <a:ln w="9525">
            <a:noFill/>
            <a:miter lim="800000"/>
            <a:headEnd/>
            <a:tailEnd/>
          </a:ln>
        </p:spPr>
        <p:txBody>
          <a:bodyPr wrap="square">
            <a:spAutoFit/>
          </a:bodyPr>
          <a:lstStyle/>
          <a:p>
            <a:r>
              <a:rPr lang="en-US" sz="1200" b="1" u="sng" dirty="0" smtClean="0">
                <a:solidFill>
                  <a:schemeClr val="bg1"/>
                </a:solidFill>
              </a:rPr>
              <a:t>Annual Pct Changes </a:t>
            </a:r>
            <a:r>
              <a:rPr lang="en-US" sz="1200" dirty="0">
                <a:solidFill>
                  <a:schemeClr val="bg1"/>
                </a:solidFill>
              </a:rPr>
              <a:t/>
            </a:r>
            <a:br>
              <a:rPr lang="en-US" sz="1200" dirty="0">
                <a:solidFill>
                  <a:schemeClr val="bg1"/>
                </a:solidFill>
              </a:rPr>
            </a:br>
            <a:r>
              <a:rPr lang="en-US" sz="1200" dirty="0" smtClean="0">
                <a:solidFill>
                  <a:schemeClr val="bg1"/>
                </a:solidFill>
              </a:rPr>
              <a:t>2001:  5.2%</a:t>
            </a:r>
            <a:r>
              <a:rPr lang="en-US" sz="1200" dirty="0">
                <a:solidFill>
                  <a:schemeClr val="bg1"/>
                </a:solidFill>
              </a:rPr>
              <a:t/>
            </a:r>
            <a:br>
              <a:rPr lang="en-US" sz="1200" dirty="0">
                <a:solidFill>
                  <a:schemeClr val="bg1"/>
                </a:solidFill>
              </a:rPr>
            </a:br>
            <a:r>
              <a:rPr lang="en-US" sz="1200" dirty="0" smtClean="0">
                <a:solidFill>
                  <a:schemeClr val="bg1"/>
                </a:solidFill>
              </a:rPr>
              <a:t>2002:  8.6%</a:t>
            </a:r>
            <a:r>
              <a:rPr lang="en-US" sz="1200" dirty="0">
                <a:solidFill>
                  <a:schemeClr val="bg1"/>
                </a:solidFill>
              </a:rPr>
              <a:t/>
            </a:r>
            <a:br>
              <a:rPr lang="en-US" sz="1200" dirty="0">
                <a:solidFill>
                  <a:schemeClr val="bg1"/>
                </a:solidFill>
              </a:rPr>
            </a:br>
            <a:r>
              <a:rPr lang="en-US" sz="1200" dirty="0" smtClean="0">
                <a:solidFill>
                  <a:schemeClr val="bg1"/>
                </a:solidFill>
              </a:rPr>
              <a:t>2003:  5.6%</a:t>
            </a:r>
            <a:endParaRPr lang="en-US" sz="1200" dirty="0">
              <a:solidFill>
                <a:schemeClr val="bg1"/>
              </a:solidFill>
            </a:endParaRPr>
          </a:p>
          <a:p>
            <a:r>
              <a:rPr lang="en-US" sz="1200" dirty="0" smtClean="0">
                <a:solidFill>
                  <a:schemeClr val="bg1"/>
                </a:solidFill>
              </a:rPr>
              <a:t>2004:  1.5%</a:t>
            </a:r>
            <a:br>
              <a:rPr lang="en-US" sz="1200" dirty="0" smtClean="0">
                <a:solidFill>
                  <a:schemeClr val="bg1"/>
                </a:solidFill>
              </a:rPr>
            </a:br>
            <a:r>
              <a:rPr lang="en-US" sz="1200" dirty="0" smtClean="0">
                <a:solidFill>
                  <a:schemeClr val="bg1"/>
                </a:solidFill>
              </a:rPr>
              <a:t>2005: -1.3%</a:t>
            </a:r>
            <a:br>
              <a:rPr lang="en-US" sz="1200" dirty="0" smtClean="0">
                <a:solidFill>
                  <a:schemeClr val="bg1"/>
                </a:solidFill>
              </a:rPr>
            </a:br>
            <a:r>
              <a:rPr lang="en-US" sz="1200" dirty="0" smtClean="0">
                <a:solidFill>
                  <a:schemeClr val="bg1"/>
                </a:solidFill>
              </a:rPr>
              <a:t>2006: -1.8%</a:t>
            </a:r>
            <a:br>
              <a:rPr lang="en-US" sz="1200" dirty="0" smtClean="0">
                <a:solidFill>
                  <a:schemeClr val="bg1"/>
                </a:solidFill>
              </a:rPr>
            </a:br>
            <a:r>
              <a:rPr lang="en-US" sz="1200" dirty="0" smtClean="0">
                <a:solidFill>
                  <a:schemeClr val="bg1"/>
                </a:solidFill>
              </a:rPr>
              <a:t>2007: -2.1%</a:t>
            </a:r>
            <a:br>
              <a:rPr lang="en-US" sz="1200" dirty="0" smtClean="0">
                <a:solidFill>
                  <a:schemeClr val="bg1"/>
                </a:solidFill>
              </a:rPr>
            </a:br>
            <a:r>
              <a:rPr lang="en-US" sz="1200" dirty="0" smtClean="0">
                <a:solidFill>
                  <a:schemeClr val="bg1"/>
                </a:solidFill>
              </a:rPr>
              <a:t>2008: -1.0%</a:t>
            </a:r>
            <a:br>
              <a:rPr lang="en-US" sz="1200" dirty="0" smtClean="0">
                <a:solidFill>
                  <a:schemeClr val="bg1"/>
                </a:solidFill>
              </a:rPr>
            </a:br>
            <a:r>
              <a:rPr lang="en-US" sz="1200" dirty="0" smtClean="0">
                <a:solidFill>
                  <a:schemeClr val="bg1"/>
                </a:solidFill>
              </a:rPr>
              <a:t>2009: -0.5%</a:t>
            </a:r>
            <a:br>
              <a:rPr lang="en-US" sz="1200" dirty="0" smtClean="0">
                <a:solidFill>
                  <a:schemeClr val="bg1"/>
                </a:solidFill>
              </a:rPr>
            </a:br>
            <a:r>
              <a:rPr lang="en-US" sz="1200" dirty="0" smtClean="0">
                <a:solidFill>
                  <a:schemeClr val="bg1"/>
                </a:solidFill>
              </a:rPr>
              <a:t>2010:  0.6%</a:t>
            </a:r>
            <a:br>
              <a:rPr lang="en-US" sz="1200" dirty="0" smtClean="0">
                <a:solidFill>
                  <a:schemeClr val="bg1"/>
                </a:solidFill>
              </a:rPr>
            </a:br>
            <a:r>
              <a:rPr lang="en-US" sz="1200" dirty="0" smtClean="0">
                <a:solidFill>
                  <a:schemeClr val="bg1"/>
                </a:solidFill>
              </a:rPr>
              <a:t>2011:  0.6%</a:t>
            </a:r>
          </a:p>
          <a:p>
            <a:r>
              <a:rPr lang="en-US" sz="1200" dirty="0" smtClean="0">
                <a:solidFill>
                  <a:schemeClr val="bg1"/>
                </a:solidFill>
              </a:rPr>
              <a:t>2012: 2.3%</a:t>
            </a:r>
            <a:endParaRPr lang="en-US" sz="1200" dirty="0">
              <a:solidFill>
                <a:schemeClr val="bg1"/>
              </a:solidFill>
            </a:endParaRPr>
          </a:p>
        </p:txBody>
      </p:sp>
    </p:spTree>
    <p:extLst>
      <p:ext uri="{BB962C8B-B14F-4D97-AF65-F5344CB8AC3E}">
        <p14:creationId xmlns:p14="http://schemas.microsoft.com/office/powerpoint/2010/main" val="15190622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38</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Annual Pct. Change in Avg. Expenditures on Auto Insurance, vs. Auto Insurance Prices, 1995-2015E</a:t>
            </a:r>
          </a:p>
        </p:txBody>
      </p:sp>
      <p:graphicFrame>
        <p:nvGraphicFramePr>
          <p:cNvPr id="12290" name="Object 3"/>
          <p:cNvGraphicFramePr>
            <a:graphicFrameLocks/>
          </p:cNvGraphicFramePr>
          <p:nvPr>
            <p:extLst>
              <p:ext uri="{D42A27DB-BD31-4B8C-83A1-F6EECF244321}">
                <p14:modId xmlns:p14="http://schemas.microsoft.com/office/powerpoint/2010/main" val="4162497985"/>
              </p:ext>
            </p:extLst>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3081354" name="Chart" r:id="rId4" imgW="5740227" imgH="2660488" progId="MSGraph.Chart.8">
                  <p:embed followColorScheme="full"/>
                </p:oleObj>
              </mc:Choice>
              <mc:Fallback>
                <p:oleObj name="Chart" r:id="rId4" imgW="5740227" imgH="2660488"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gap since 2005 between price changes and expenditures on auto insurance might be due to buyers increasing </a:t>
            </a:r>
            <a:r>
              <a:rPr lang="en-US" b="1" smtClean="0">
                <a:solidFill>
                  <a:srgbClr val="FFFFFF"/>
                </a:solidFill>
              </a:rPr>
              <a:t>deductibles,</a:t>
            </a:r>
            <a:br>
              <a:rPr lang="en-US" b="1" smtClean="0">
                <a:solidFill>
                  <a:srgbClr val="FFFFFF"/>
                </a:solidFill>
              </a:rPr>
            </a:br>
            <a:r>
              <a:rPr lang="en-US" b="1" smtClean="0">
                <a:solidFill>
                  <a:srgbClr val="FFFFFF"/>
                </a:solidFill>
              </a:rPr>
              <a:t>obtaining </a:t>
            </a:r>
            <a:r>
              <a:rPr lang="en-US" b="1" dirty="0" smtClean="0">
                <a:solidFill>
                  <a:srgbClr val="FFFFFF"/>
                </a:solidFill>
              </a:rPr>
              <a:t>discounts, and other premium-reducing behavior.</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1994-2012; BLS for auto price changes; I.I.I.</a:t>
            </a:r>
            <a:endParaRPr lang="en-US" sz="1100" dirty="0"/>
          </a:p>
        </p:txBody>
      </p:sp>
      <p:sp>
        <p:nvSpPr>
          <p:cNvPr id="9" name="AutoShape 13"/>
          <p:cNvSpPr>
            <a:spLocks noChangeArrowheads="1"/>
          </p:cNvSpPr>
          <p:nvPr/>
        </p:nvSpPr>
        <p:spPr bwMode="blackWhite">
          <a:xfrm>
            <a:off x="5632245" y="1120876"/>
            <a:ext cx="2868459" cy="1317523"/>
          </a:xfrm>
          <a:prstGeom prst="wedgeRectCallout">
            <a:avLst>
              <a:gd name="adj1" fmla="val 39481"/>
              <a:gd name="adj2" fmla="val 657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Since 2005 the gap between annual auto insurance price changes as measured by the BLS has increased, suggesting increased consumer price sensitivity</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roughly matched NAIC expenditure data from 1995-2004</a:t>
            </a:r>
            <a:endParaRPr lang="en-US" sz="1400" b="1" dirty="0">
              <a:solidFill>
                <a:schemeClr val="bg1"/>
              </a:solidFill>
            </a:endParaRPr>
          </a:p>
        </p:txBody>
      </p:sp>
    </p:spTree>
    <p:extLst>
      <p:ext uri="{BB962C8B-B14F-4D97-AF65-F5344CB8AC3E}">
        <p14:creationId xmlns:p14="http://schemas.microsoft.com/office/powerpoint/2010/main" val="113749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39</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2236979193"/>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3185732" name="Chart" r:id="rId4" imgW="5225916" imgH="2559073" progId="MSGraph.Chart.8">
                  <p:embed followColorScheme="full"/>
                </p:oleObj>
              </mc:Choice>
              <mc:Fallback>
                <p:oleObj name="Chart" r:id="rId4" imgW="5225916" imgH="2559073"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23937686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8</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4219451319"/>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3176527"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1164881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1999-2014E</a:t>
            </a:r>
            <a:endParaRPr lang="en-US" sz="2800" dirty="0" smtClean="0"/>
          </a:p>
        </p:txBody>
      </p:sp>
      <p:graphicFrame>
        <p:nvGraphicFramePr>
          <p:cNvPr id="44034" name="Object 3"/>
          <p:cNvGraphicFramePr>
            <a:graphicFrameLocks noGrp="1" noChangeAspect="1"/>
          </p:cNvGraphicFramePr>
          <p:nvPr>
            <p:ph type="chart" idx="1"/>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3188781" name="Chart" r:id="rId3" imgW="8620118" imgH="4781481" progId="MSGraph.Chart.8">
                  <p:embed followColorScheme="full"/>
                </p:oleObj>
              </mc:Choice>
              <mc:Fallback>
                <p:oleObj name="Chart" r:id="rId3" imgW="8620118" imgH="4781481"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92845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 Line 4)</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538852" y="1134244"/>
            <a:ext cx="2231923" cy="1592826"/>
          </a:xfrm>
          <a:prstGeom prst="wedgeRectCallout">
            <a:avLst>
              <a:gd name="adj1" fmla="val 124376"/>
              <a:gd name="adj2" fmla="val -791"/>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$6.186 billion in 2013 up 1.6% over 2012 but fell about 3% in 2014 to an estimated $6 billion</a:t>
            </a:r>
            <a:endParaRPr lang="en-US" sz="1400" b="1" dirty="0">
              <a:solidFill>
                <a:srgbClr val="FFFFFF"/>
              </a:solidFill>
            </a:endParaRPr>
          </a:p>
        </p:txBody>
      </p:sp>
      <p:sp>
        <p:nvSpPr>
          <p:cNvPr id="8" name="Text Box 17"/>
          <p:cNvSpPr txBox="1">
            <a:spLocks noChangeArrowheads="1"/>
          </p:cNvSpPr>
          <p:nvPr/>
        </p:nvSpPr>
        <p:spPr bwMode="auto">
          <a:xfrm>
            <a:off x="1139442" y="1511471"/>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more than tripled since 2002  (up ~251% from 2002-2014E)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31878691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41</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800" dirty="0" smtClean="0"/>
              <a:t>Number of Insured Vehicles in the US, </a:t>
            </a:r>
            <a:br>
              <a:rPr lang="en-US" sz="2800" dirty="0" smtClean="0"/>
            </a:br>
            <a:r>
              <a:rPr lang="en-US" sz="2800" dirty="0" smtClean="0"/>
              <a:t>2000-2012*</a:t>
            </a:r>
            <a:endParaRPr lang="en-US" sz="2600" dirty="0" smtClean="0"/>
          </a:p>
        </p:txBody>
      </p:sp>
      <p:graphicFrame>
        <p:nvGraphicFramePr>
          <p:cNvPr id="16386" name="Object 3"/>
          <p:cNvGraphicFramePr>
            <a:graphicFrameLocks noGrp="1" noChangeAspect="1"/>
          </p:cNvGraphicFramePr>
          <p:nvPr>
            <p:ph idx="4294967295"/>
            <p:extLst>
              <p:ext uri="{D42A27DB-BD31-4B8C-83A1-F6EECF244321}">
                <p14:modId xmlns:p14="http://schemas.microsoft.com/office/powerpoint/2010/main" val="2480684272"/>
              </p:ext>
            </p:extLst>
          </p:nvPr>
        </p:nvGraphicFramePr>
        <p:xfrm>
          <a:off x="44450" y="1263650"/>
          <a:ext cx="9080500" cy="4706938"/>
        </p:xfrm>
        <a:graphic>
          <a:graphicData uri="http://schemas.openxmlformats.org/presentationml/2006/ole">
            <mc:AlternateContent xmlns:mc="http://schemas.openxmlformats.org/markup-compatibility/2006">
              <mc:Choice xmlns:v="urn:schemas-microsoft-com:vml" Requires="v">
                <p:oleObj spid="_x0000_s3055770"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44450" y="1263650"/>
                        <a:ext cx="9080500"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*Note: Texas car years are not available</a:t>
            </a:r>
          </a:p>
          <a:p>
            <a:pPr eaLnBrk="0" hangingPunct="0">
              <a:lnSpc>
                <a:spcPct val="70000"/>
              </a:lnSpc>
              <a:spcBef>
                <a:spcPct val="50000"/>
              </a:spcBef>
              <a:buClr>
                <a:srgbClr val="FF3300"/>
              </a:buClr>
              <a:buFont typeface="Wingdings" pitchFamily="2" charset="2"/>
              <a:buNone/>
            </a:pPr>
            <a:r>
              <a:rPr lang="en-US" sz="1100" dirty="0" smtClean="0"/>
              <a:t>Source:  Automobile Insurance Plans Service Office.</a:t>
            </a:r>
            <a:r>
              <a:rPr lang="en-US" sz="1100" dirty="0"/>
              <a:t>		</a:t>
            </a:r>
          </a:p>
        </p:txBody>
      </p:sp>
      <p:sp>
        <p:nvSpPr>
          <p:cNvPr id="6" name="Rectangle 5"/>
          <p:cNvSpPr>
            <a:spLocks noChangeArrowheads="1"/>
          </p:cNvSpPr>
          <p:nvPr/>
        </p:nvSpPr>
        <p:spPr bwMode="blackWhite">
          <a:xfrm>
            <a:off x="780116" y="5650567"/>
            <a:ext cx="75152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Number of </a:t>
            </a:r>
            <a:r>
              <a:rPr lang="en-US" b="1" dirty="0" smtClean="0">
                <a:solidFill>
                  <a:srgbClr val="FFFFFF"/>
                </a:solidFill>
              </a:rPr>
              <a:t>Insured Passenger </a:t>
            </a:r>
            <a:r>
              <a:rPr lang="en-US" b="1" dirty="0">
                <a:solidFill>
                  <a:srgbClr val="FFFFFF"/>
                </a:solidFill>
              </a:rPr>
              <a:t>Vehicles </a:t>
            </a:r>
            <a:r>
              <a:rPr lang="en-US" b="1" dirty="0" smtClean="0">
                <a:solidFill>
                  <a:srgbClr val="FFFFFF"/>
                </a:solidFill>
              </a:rPr>
              <a:t>Stopped Growing During the Economic Downturn.  Growth Has Now Returned.</a:t>
            </a:r>
            <a:endParaRPr lang="en-US" b="1" dirty="0">
              <a:solidFill>
                <a:srgbClr val="FFFFFF"/>
              </a:solidFill>
            </a:endParaRPr>
          </a:p>
        </p:txBody>
      </p:sp>
    </p:spTree>
    <p:extLst>
      <p:ext uri="{BB962C8B-B14F-4D97-AF65-F5344CB8AC3E}">
        <p14:creationId xmlns:p14="http://schemas.microsoft.com/office/powerpoint/2010/main" val="3660827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5222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5B2DAD6-67A0-4D61-9175-E41F954E915E}" type="slidenum">
              <a:rPr lang="en-US" altLang="en-US" sz="900" smtClean="0">
                <a:solidFill>
                  <a:srgbClr val="000000"/>
                </a:solidFill>
              </a:rPr>
              <a:pPr>
                <a:lnSpc>
                  <a:spcPct val="85000"/>
                </a:lnSpc>
                <a:spcBef>
                  <a:spcPct val="20000"/>
                </a:spcBef>
                <a:buClrTx/>
                <a:buFontTx/>
                <a:buNone/>
              </a:pPr>
              <a:t>42</a:t>
            </a:fld>
            <a:endParaRPr lang="en-US" altLang="en-US" sz="900" smtClean="0">
              <a:solidFill>
                <a:srgbClr val="000000"/>
              </a:solidFill>
            </a:endParaRPr>
          </a:p>
        </p:txBody>
      </p:sp>
      <p:graphicFrame>
        <p:nvGraphicFramePr>
          <p:cNvPr id="52228" name="Object 11"/>
          <p:cNvGraphicFramePr>
            <a:graphicFrameLocks noChangeAspect="1"/>
          </p:cNvGraphicFramePr>
          <p:nvPr>
            <p:extLst/>
          </p:nvPr>
        </p:nvGraphicFramePr>
        <p:xfrm>
          <a:off x="482600" y="1266825"/>
          <a:ext cx="8188325" cy="4505325"/>
        </p:xfrm>
        <a:graphic>
          <a:graphicData uri="http://schemas.openxmlformats.org/presentationml/2006/ole">
            <mc:AlternateContent xmlns:mc="http://schemas.openxmlformats.org/markup-compatibility/2006">
              <mc:Choice xmlns:v="urn:schemas-microsoft-com:vml" Requires="v">
                <p:oleObj spid="_x0000_s3198000" name="Chart" r:id="rId4" imgW="7829511" imgH="3847961" progId="MSGraph.Chart.8">
                  <p:embed followColorScheme="full"/>
                </p:oleObj>
              </mc:Choice>
              <mc:Fallback>
                <p:oleObj name="Chart" r:id="rId4" imgW="7829511" imgH="3847961" progId="MSGraph.Chart.8">
                  <p:embed followColorScheme="full"/>
                  <p:pic>
                    <p:nvPicPr>
                      <p:cNvPr id="0" name=""/>
                      <p:cNvPicPr>
                        <a:picLocks noChangeAspect="1" noChangeArrowheads="1"/>
                      </p:cNvPicPr>
                      <p:nvPr/>
                    </p:nvPicPr>
                    <p:blipFill>
                      <a:blip r:embed="rId5"/>
                      <a:srcRect/>
                      <a:stretch>
                        <a:fillRect/>
                      </a:stretch>
                    </p:blipFill>
                    <p:spPr bwMode="gray">
                      <a:xfrm>
                        <a:off x="482600" y="1266825"/>
                        <a:ext cx="81883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9" name="Rectangle 2"/>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a:t>
            </a:r>
          </a:p>
        </p:txBody>
      </p:sp>
      <p:sp>
        <p:nvSpPr>
          <p:cNvPr id="52230" name="Rectangle 3"/>
          <p:cNvSpPr>
            <a:spLocks noGrp="1" noChangeArrowheads="1"/>
          </p:cNvSpPr>
          <p:nvPr>
            <p:ph type="title"/>
          </p:nvPr>
        </p:nvSpPr>
        <p:spPr>
          <a:xfrm>
            <a:off x="533400" y="88900"/>
            <a:ext cx="6178550" cy="860425"/>
          </a:xfrm>
        </p:spPr>
        <p:txBody>
          <a:bodyPr/>
          <a:lstStyle/>
          <a:p>
            <a:r>
              <a:rPr lang="en-US" altLang="en-US" dirty="0" smtClean="0">
                <a:latin typeface="Arial" panose="020B0604020202020204" pitchFamily="34" charset="0"/>
              </a:rPr>
              <a:t>Registered Vehicles,</a:t>
            </a:r>
            <a:br>
              <a:rPr lang="en-US" altLang="en-US" dirty="0" smtClean="0">
                <a:latin typeface="Arial" panose="020B0604020202020204" pitchFamily="34" charset="0"/>
              </a:rPr>
            </a:br>
            <a:r>
              <a:rPr lang="en-US" altLang="en-US" dirty="0" smtClean="0">
                <a:latin typeface="Arial" panose="020B0604020202020204" pitchFamily="34" charset="0"/>
              </a:rPr>
              <a:t>1990-2013</a:t>
            </a:r>
          </a:p>
        </p:txBody>
      </p:sp>
      <p:sp>
        <p:nvSpPr>
          <p:cNvPr id="52231" name="Rectangle 5"/>
          <p:cNvSpPr>
            <a:spLocks noChangeArrowheads="1"/>
          </p:cNvSpPr>
          <p:nvPr/>
        </p:nvSpPr>
        <p:spPr bwMode="auto">
          <a:xfrm>
            <a:off x="0" y="6435725"/>
            <a:ext cx="8404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a:t>
            </a:r>
            <a:r>
              <a:rPr lang="en-US" altLang="en-US" sz="1100" dirty="0">
                <a:hlinkClick r:id="rId6"/>
              </a:rPr>
              <a:t>http://www.rita.dot.gov/bts/sites/rita.dot.gov.bts/files/publications/national_transportation_statistics/html/table_01_11.html</a:t>
            </a:r>
            <a:r>
              <a:rPr lang="en-US" altLang="en-US" sz="1100" dirty="0"/>
              <a:t>  Insurance Information Institute.</a:t>
            </a:r>
          </a:p>
        </p:txBody>
      </p:sp>
      <p:sp>
        <p:nvSpPr>
          <p:cNvPr id="2079750" name="Rectangle 6"/>
          <p:cNvSpPr>
            <a:spLocks noChangeArrowheads="1"/>
          </p:cNvSpPr>
          <p:nvPr/>
        </p:nvSpPr>
        <p:spPr bwMode="blackWhite">
          <a:xfrm>
            <a:off x="481013" y="5672138"/>
            <a:ext cx="8175625" cy="6207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chemeClr val="bg1"/>
                </a:solidFill>
              </a:rPr>
              <a:t>The number of registered </a:t>
            </a:r>
            <a:r>
              <a:rPr lang="en-US" altLang="en-US" sz="1800" b="1" dirty="0" smtClean="0">
                <a:solidFill>
                  <a:schemeClr val="bg1"/>
                </a:solidFill>
              </a:rPr>
              <a:t>vehicles </a:t>
            </a:r>
            <a:r>
              <a:rPr lang="en-US" altLang="en-US" sz="1800" b="1" dirty="0">
                <a:solidFill>
                  <a:schemeClr val="bg1"/>
                </a:solidFill>
              </a:rPr>
              <a:t>grew </a:t>
            </a:r>
            <a:r>
              <a:rPr lang="en-US" altLang="en-US" sz="1800" b="1" dirty="0" smtClean="0">
                <a:solidFill>
                  <a:schemeClr val="bg1"/>
                </a:solidFill>
              </a:rPr>
              <a:t>consistently (except following recessions) from 1990-2007. It has been flat (through 2013) since then.</a:t>
            </a:r>
            <a:endParaRPr lang="en-US" altLang="en-US" sz="1800" b="1" dirty="0">
              <a:solidFill>
                <a:srgbClr val="FFFFFF"/>
              </a:solidFill>
            </a:endParaRPr>
          </a:p>
        </p:txBody>
      </p:sp>
      <p:sp>
        <p:nvSpPr>
          <p:cNvPr id="14" name="Rectangle 7"/>
          <p:cNvSpPr>
            <a:spLocks noChangeArrowheads="1"/>
          </p:cNvSpPr>
          <p:nvPr/>
        </p:nvSpPr>
        <p:spPr bwMode="grayWhite">
          <a:xfrm>
            <a:off x="6711950" y="1312863"/>
            <a:ext cx="621437" cy="426085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Rectangle 7"/>
          <p:cNvSpPr>
            <a:spLocks noChangeArrowheads="1"/>
          </p:cNvSpPr>
          <p:nvPr/>
        </p:nvSpPr>
        <p:spPr bwMode="grayWhite">
          <a:xfrm>
            <a:off x="4545367" y="1362076"/>
            <a:ext cx="328475" cy="426085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1" name="TextBox 10"/>
          <p:cNvSpPr txBox="1"/>
          <p:nvPr/>
        </p:nvSpPr>
        <p:spPr>
          <a:xfrm>
            <a:off x="4261281" y="1103720"/>
            <a:ext cx="896645" cy="276999"/>
          </a:xfrm>
          <a:prstGeom prst="rect">
            <a:avLst/>
          </a:prstGeom>
          <a:noFill/>
        </p:spPr>
        <p:txBody>
          <a:bodyPr wrap="square" rtlCol="0">
            <a:spAutoFit/>
          </a:bodyPr>
          <a:lstStyle/>
          <a:p>
            <a:r>
              <a:rPr lang="en-US" sz="1200" dirty="0" smtClean="0"/>
              <a:t>Recession</a:t>
            </a:r>
            <a:endParaRPr lang="en-US" sz="1200" dirty="0"/>
          </a:p>
        </p:txBody>
      </p:sp>
      <p:sp>
        <p:nvSpPr>
          <p:cNvPr id="12" name="TextBox 11"/>
          <p:cNvSpPr txBox="1"/>
          <p:nvPr/>
        </p:nvSpPr>
        <p:spPr>
          <a:xfrm>
            <a:off x="6607768" y="1102926"/>
            <a:ext cx="896645" cy="276999"/>
          </a:xfrm>
          <a:prstGeom prst="rect">
            <a:avLst/>
          </a:prstGeom>
          <a:noFill/>
        </p:spPr>
        <p:txBody>
          <a:bodyPr wrap="square" rtlCol="0">
            <a:spAutoFit/>
          </a:bodyPr>
          <a:lstStyle/>
          <a:p>
            <a:r>
              <a:rPr lang="en-US" sz="1200" dirty="0" smtClean="0"/>
              <a:t>Recession</a:t>
            </a:r>
            <a:endParaRPr lang="en-US" sz="1200" dirty="0"/>
          </a:p>
        </p:txBody>
      </p:sp>
    </p:spTree>
    <p:extLst>
      <p:ext uri="{BB962C8B-B14F-4D97-AF65-F5344CB8AC3E}">
        <p14:creationId xmlns:p14="http://schemas.microsoft.com/office/powerpoint/2010/main" val="14603662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barn(inHorizontal)">
                                      <p:cBhvr>
                                        <p:cTn id="11" dur="500"/>
                                        <p:tgtEl>
                                          <p:spTgt spid="14"/>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barn(in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14"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Number of Registered Passenger Vehicles in US, 1999 – 2015E</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Bureau of Transportation Statistics; Barclays Capital estimates, August 2015.</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155575" y="1891451"/>
            <a:ext cx="6213694" cy="4439604"/>
          </a:xfrm>
          <a:prstGeom prst="rect">
            <a:avLst/>
          </a:prstGeom>
        </p:spPr>
      </p:pic>
      <p:sp>
        <p:nvSpPr>
          <p:cNvPr id="14" name="AutoShape 8"/>
          <p:cNvSpPr>
            <a:spLocks noChangeArrowheads="1"/>
          </p:cNvSpPr>
          <p:nvPr/>
        </p:nvSpPr>
        <p:spPr bwMode="blackWhite">
          <a:xfrm>
            <a:off x="6451053" y="1891451"/>
            <a:ext cx="2539144" cy="1529666"/>
          </a:xfrm>
          <a:prstGeom prst="wedgeRectCallout">
            <a:avLst>
              <a:gd name="adj1" fmla="val -72157"/>
              <a:gd name="adj2" fmla="val -172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Vehicle registrations are growing once again but growth rate remains below pre-crisis peak</a:t>
            </a:r>
            <a:endParaRPr lang="en-US" b="1" dirty="0">
              <a:solidFill>
                <a:schemeClr val="bg1"/>
              </a:solidFill>
            </a:endParaRPr>
          </a:p>
        </p:txBody>
      </p:sp>
    </p:spTree>
    <p:extLst>
      <p:ext uri="{BB962C8B-B14F-4D97-AF65-F5344CB8AC3E}">
        <p14:creationId xmlns:p14="http://schemas.microsoft.com/office/powerpoint/2010/main" val="3532044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New Vehicle Registrations in the US, Dec. 2005 – Dec. 2014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err="1" smtClean="0"/>
              <a:t>Haver</a:t>
            </a:r>
            <a:r>
              <a:rPr lang="en-US" sz="1050" dirty="0" smtClean="0"/>
              <a:t>, CEIC; Barclays Capital.</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3"/>
          <a:stretch>
            <a:fillRect/>
          </a:stretch>
        </p:blipFill>
        <p:spPr>
          <a:xfrm>
            <a:off x="85725" y="2392542"/>
            <a:ext cx="8390484" cy="3908684"/>
          </a:xfrm>
          <a:prstGeom prst="rect">
            <a:avLst/>
          </a:prstGeom>
        </p:spPr>
      </p:pic>
      <p:sp>
        <p:nvSpPr>
          <p:cNvPr id="12" name="AutoShape 8"/>
          <p:cNvSpPr>
            <a:spLocks noChangeArrowheads="1"/>
          </p:cNvSpPr>
          <p:nvPr/>
        </p:nvSpPr>
        <p:spPr bwMode="blackWhite">
          <a:xfrm>
            <a:off x="5788901" y="1355423"/>
            <a:ext cx="2539144" cy="1529666"/>
          </a:xfrm>
          <a:prstGeom prst="wedgeRectCallout">
            <a:avLst>
              <a:gd name="adj1" fmla="val 34638"/>
              <a:gd name="adj2" fmla="val 744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New Vehicle registrations are close to their pre-crisis peak</a:t>
            </a:r>
            <a:endParaRPr lang="en-US" b="1" dirty="0">
              <a:solidFill>
                <a:schemeClr val="bg1"/>
              </a:solidFill>
            </a:endParaRPr>
          </a:p>
        </p:txBody>
      </p:sp>
    </p:spTree>
    <p:extLst>
      <p:ext uri="{BB962C8B-B14F-4D97-AF65-F5344CB8AC3E}">
        <p14:creationId xmlns:p14="http://schemas.microsoft.com/office/powerpoint/2010/main" val="1101733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45</a:t>
            </a:fld>
            <a:endParaRPr lang="en-US" smtClean="0"/>
          </a:p>
        </p:txBody>
      </p:sp>
      <p:sp>
        <p:nvSpPr>
          <p:cNvPr id="12294" name="Rectangle 2"/>
          <p:cNvSpPr>
            <a:spLocks noGrp="1" noChangeArrowheads="1"/>
          </p:cNvSpPr>
          <p:nvPr>
            <p:ph type="title"/>
          </p:nvPr>
        </p:nvSpPr>
        <p:spPr/>
        <p:txBody>
          <a:bodyPr/>
          <a:lstStyle/>
          <a:p>
            <a:r>
              <a:rPr lang="en-US" sz="2800" dirty="0" smtClean="0"/>
              <a:t>Number of Licensed Drivers, 1984-2013</a:t>
            </a:r>
          </a:p>
        </p:txBody>
      </p:sp>
      <p:graphicFrame>
        <p:nvGraphicFramePr>
          <p:cNvPr id="12290" name="Object 3"/>
          <p:cNvGraphicFramePr>
            <a:graphicFrameLocks/>
          </p:cNvGraphicFramePr>
          <p:nvPr>
            <p:extLst/>
          </p:nvPr>
        </p:nvGraphicFramePr>
        <p:xfrm>
          <a:off x="217487" y="1463915"/>
          <a:ext cx="8607425" cy="4326610"/>
        </p:xfrm>
        <a:graphic>
          <a:graphicData uri="http://schemas.openxmlformats.org/presentationml/2006/ole">
            <mc:AlternateContent xmlns:mc="http://schemas.openxmlformats.org/markup-compatibility/2006">
              <mc:Choice xmlns:v="urn:schemas-microsoft-com:vml" Requires="v">
                <p:oleObj spid="_x0000_s3199024"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217487" y="1463915"/>
                        <a:ext cx="8607425" cy="4326610"/>
                      </a:xfrm>
                      <a:prstGeom prst="rect">
                        <a:avLst/>
                      </a:prstGeom>
                      <a:noFill/>
                      <a:ln>
                        <a:noFill/>
                      </a:ln>
                      <a:effectLst/>
                      <a:extLst/>
                    </p:spPr>
                  </p:pic>
                </p:oleObj>
              </mc:Fallback>
            </mc:AlternateContent>
          </a:graphicData>
        </a:graphic>
      </p:graphicFrame>
      <p:sp>
        <p:nvSpPr>
          <p:cNvPr id="12296" name="Rectangle 5"/>
          <p:cNvSpPr>
            <a:spLocks noChangeArrowheads="1"/>
          </p:cNvSpPr>
          <p:nvPr/>
        </p:nvSpPr>
        <p:spPr bwMode="auto">
          <a:xfrm>
            <a:off x="-1" y="6461346"/>
            <a:ext cx="8025415"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smtClean="0">
                <a:solidFill>
                  <a:srgbClr val="000000"/>
                </a:solidFill>
              </a:rPr>
              <a:t>: 2015 Ward’s Motor Vehicle Facts &amp; Figures, p. 53</a:t>
            </a:r>
            <a:r>
              <a:rPr lang="en-US" sz="1100" dirty="0" smtClean="0"/>
              <a:t>; l I.I. </a:t>
            </a:r>
            <a:endParaRPr lang="en-US" sz="1100" dirty="0"/>
          </a:p>
        </p:txBody>
      </p:sp>
      <p:sp>
        <p:nvSpPr>
          <p:cNvPr id="2" name="TextBox 1"/>
          <p:cNvSpPr txBox="1"/>
          <p:nvPr/>
        </p:nvSpPr>
        <p:spPr>
          <a:xfrm>
            <a:off x="85725" y="1183708"/>
            <a:ext cx="1680931" cy="523220"/>
          </a:xfrm>
          <a:prstGeom prst="rect">
            <a:avLst/>
          </a:prstGeom>
          <a:noFill/>
        </p:spPr>
        <p:txBody>
          <a:bodyPr wrap="square" rtlCol="0">
            <a:spAutoFit/>
          </a:bodyPr>
          <a:lstStyle/>
          <a:p>
            <a:r>
              <a:rPr lang="en-US" sz="1400" b="1" dirty="0" smtClean="0">
                <a:solidFill>
                  <a:srgbClr val="225A7A"/>
                </a:solidFill>
              </a:rPr>
              <a:t># of Licensed Drivers (millions)</a:t>
            </a:r>
            <a:endParaRPr lang="en-US" sz="1400" b="1" dirty="0">
              <a:solidFill>
                <a:srgbClr val="225A7A"/>
              </a:solidFill>
            </a:endParaRPr>
          </a:p>
        </p:txBody>
      </p:sp>
      <p:sp>
        <p:nvSpPr>
          <p:cNvPr id="11" name="Rectangle 7"/>
          <p:cNvSpPr>
            <a:spLocks noChangeArrowheads="1"/>
          </p:cNvSpPr>
          <p:nvPr/>
        </p:nvSpPr>
        <p:spPr bwMode="grayWhite">
          <a:xfrm>
            <a:off x="7324078" y="2251589"/>
            <a:ext cx="1386622" cy="36732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2" name="AutoShape 7"/>
          <p:cNvSpPr>
            <a:spLocks noChangeArrowheads="1"/>
          </p:cNvSpPr>
          <p:nvPr/>
        </p:nvSpPr>
        <p:spPr bwMode="blackWhite">
          <a:xfrm>
            <a:off x="3089430" y="1183708"/>
            <a:ext cx="2343704" cy="1067881"/>
          </a:xfrm>
          <a:prstGeom prst="wedgeRectCallout">
            <a:avLst>
              <a:gd name="adj1" fmla="val 124757"/>
              <a:gd name="adj2" fmla="val 601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Since 2009, virtually no growth in the number of licensed drivers (through 2013)</a:t>
            </a:r>
            <a:endParaRPr lang="en-US" altLang="en-US" sz="1600" b="1" dirty="0">
              <a:solidFill>
                <a:schemeClr val="bg1"/>
              </a:solidFill>
            </a:endParaRPr>
          </a:p>
        </p:txBody>
      </p:sp>
    </p:spTree>
    <p:extLst>
      <p:ext uri="{BB962C8B-B14F-4D97-AF65-F5344CB8AC3E}">
        <p14:creationId xmlns:p14="http://schemas.microsoft.com/office/powerpoint/2010/main" val="3013977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Average Vehicle Age, 2002 - 2014 </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endParaRPr lang="en-US" sz="1050" dirty="0" smtClean="0"/>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HIS; Barclays Capital.</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 name="Picture 2"/>
          <p:cNvPicPr>
            <a:picLocks noChangeAspect="1"/>
          </p:cNvPicPr>
          <p:nvPr/>
        </p:nvPicPr>
        <p:blipFill>
          <a:blip r:embed="rId3"/>
          <a:stretch>
            <a:fillRect/>
          </a:stretch>
        </p:blipFill>
        <p:spPr>
          <a:xfrm>
            <a:off x="85725" y="1907627"/>
            <a:ext cx="8586281" cy="4209012"/>
          </a:xfrm>
          <a:prstGeom prst="rect">
            <a:avLst/>
          </a:prstGeom>
        </p:spPr>
      </p:pic>
      <p:sp>
        <p:nvSpPr>
          <p:cNvPr id="13" name="AutoShape 8"/>
          <p:cNvSpPr>
            <a:spLocks noChangeArrowheads="1"/>
          </p:cNvSpPr>
          <p:nvPr/>
        </p:nvSpPr>
        <p:spPr bwMode="blackWhite">
          <a:xfrm>
            <a:off x="5738648" y="3247300"/>
            <a:ext cx="2683990" cy="1529666"/>
          </a:xfrm>
          <a:prstGeom prst="wedgeRectCallout">
            <a:avLst>
              <a:gd name="adj1" fmla="val 47056"/>
              <a:gd name="adj2" fmla="val -852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Average age is still increasing but at a slower pace as new vehicles sales growth remains strong</a:t>
            </a:r>
            <a:endParaRPr lang="en-US" b="1" dirty="0">
              <a:solidFill>
                <a:schemeClr val="bg1"/>
              </a:solidFill>
            </a:endParaRPr>
          </a:p>
        </p:txBody>
      </p:sp>
    </p:spTree>
    <p:extLst>
      <p:ext uri="{BB962C8B-B14F-4D97-AF65-F5344CB8AC3E}">
        <p14:creationId xmlns:p14="http://schemas.microsoft.com/office/powerpoint/2010/main" val="1712964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5222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5B2DAD6-67A0-4D61-9175-E41F954E915E}" type="slidenum">
              <a:rPr lang="en-US" altLang="en-US" sz="900" smtClean="0">
                <a:solidFill>
                  <a:srgbClr val="000000"/>
                </a:solidFill>
              </a:rPr>
              <a:pPr>
                <a:lnSpc>
                  <a:spcPct val="85000"/>
                </a:lnSpc>
                <a:spcBef>
                  <a:spcPct val="20000"/>
                </a:spcBef>
                <a:buClrTx/>
                <a:buFontTx/>
                <a:buNone/>
              </a:pPr>
              <a:t>47</a:t>
            </a:fld>
            <a:endParaRPr lang="en-US" altLang="en-US" sz="900" smtClean="0">
              <a:solidFill>
                <a:srgbClr val="000000"/>
              </a:solidFill>
            </a:endParaRPr>
          </a:p>
        </p:txBody>
      </p:sp>
      <p:graphicFrame>
        <p:nvGraphicFramePr>
          <p:cNvPr id="52228" name="Object 11"/>
          <p:cNvGraphicFramePr>
            <a:graphicFrameLocks noChangeAspect="1"/>
          </p:cNvGraphicFramePr>
          <p:nvPr>
            <p:extLst/>
          </p:nvPr>
        </p:nvGraphicFramePr>
        <p:xfrm>
          <a:off x="482600" y="1266825"/>
          <a:ext cx="8188325" cy="4505325"/>
        </p:xfrm>
        <a:graphic>
          <a:graphicData uri="http://schemas.openxmlformats.org/presentationml/2006/ole">
            <mc:AlternateContent xmlns:mc="http://schemas.openxmlformats.org/markup-compatibility/2006">
              <mc:Choice xmlns:v="urn:schemas-microsoft-com:vml" Requires="v">
                <p:oleObj spid="_x0000_s3200048" name="Chart" r:id="rId4" imgW="7829511" imgH="3847961" progId="MSGraph.Chart.8">
                  <p:embed followColorScheme="full"/>
                </p:oleObj>
              </mc:Choice>
              <mc:Fallback>
                <p:oleObj name="Chart" r:id="rId4" imgW="7829511" imgH="3847961" progId="MSGraph.Chart.8">
                  <p:embed followColorScheme="full"/>
                  <p:pic>
                    <p:nvPicPr>
                      <p:cNvPr id="0" name=""/>
                      <p:cNvPicPr>
                        <a:picLocks noChangeAspect="1" noChangeArrowheads="1"/>
                      </p:cNvPicPr>
                      <p:nvPr/>
                    </p:nvPicPr>
                    <p:blipFill>
                      <a:blip r:embed="rId5"/>
                      <a:srcRect/>
                      <a:stretch>
                        <a:fillRect/>
                      </a:stretch>
                    </p:blipFill>
                    <p:spPr bwMode="gray">
                      <a:xfrm>
                        <a:off x="482600" y="1266825"/>
                        <a:ext cx="81883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9" name="Rectangle 2"/>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a:t>
            </a:r>
          </a:p>
        </p:txBody>
      </p:sp>
      <p:sp>
        <p:nvSpPr>
          <p:cNvPr id="52230" name="Rectangle 3"/>
          <p:cNvSpPr>
            <a:spLocks noGrp="1" noChangeArrowheads="1"/>
          </p:cNvSpPr>
          <p:nvPr>
            <p:ph type="title"/>
          </p:nvPr>
        </p:nvSpPr>
        <p:spPr>
          <a:xfrm>
            <a:off x="533400" y="88900"/>
            <a:ext cx="6178550" cy="860425"/>
          </a:xfrm>
        </p:spPr>
        <p:txBody>
          <a:bodyPr/>
          <a:lstStyle/>
          <a:p>
            <a:r>
              <a:rPr lang="en-US" altLang="en-US" dirty="0" smtClean="0">
                <a:latin typeface="Arial" panose="020B0604020202020204" pitchFamily="34" charset="0"/>
              </a:rPr>
              <a:t>Registered Motorcycles,</a:t>
            </a:r>
            <a:br>
              <a:rPr lang="en-US" altLang="en-US" dirty="0" smtClean="0">
                <a:latin typeface="Arial" panose="020B0604020202020204" pitchFamily="34" charset="0"/>
              </a:rPr>
            </a:br>
            <a:r>
              <a:rPr lang="en-US" altLang="en-US" dirty="0" smtClean="0">
                <a:latin typeface="Arial" panose="020B0604020202020204" pitchFamily="34" charset="0"/>
              </a:rPr>
              <a:t>1990-2013</a:t>
            </a:r>
          </a:p>
        </p:txBody>
      </p:sp>
      <p:sp>
        <p:nvSpPr>
          <p:cNvPr id="52231" name="Rectangle 5"/>
          <p:cNvSpPr>
            <a:spLocks noChangeArrowheads="1"/>
          </p:cNvSpPr>
          <p:nvPr/>
        </p:nvSpPr>
        <p:spPr bwMode="auto">
          <a:xfrm>
            <a:off x="0" y="6435725"/>
            <a:ext cx="8404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a:t>
            </a:r>
            <a:r>
              <a:rPr lang="en-US" altLang="en-US" sz="1100" dirty="0">
                <a:hlinkClick r:id="rId6"/>
              </a:rPr>
              <a:t>http://www.rita.dot.gov/bts/sites/rita.dot.gov.bts/files/publications/national_transportation_statistics/html/table_01_11.html</a:t>
            </a:r>
            <a:r>
              <a:rPr lang="en-US" altLang="en-US" sz="1100" dirty="0"/>
              <a:t>  Insurance Information Institute.</a:t>
            </a:r>
          </a:p>
        </p:txBody>
      </p:sp>
      <p:sp>
        <p:nvSpPr>
          <p:cNvPr id="2079750" name="Rectangle 6"/>
          <p:cNvSpPr>
            <a:spLocks noChangeArrowheads="1"/>
          </p:cNvSpPr>
          <p:nvPr/>
        </p:nvSpPr>
        <p:spPr bwMode="blackWhite">
          <a:xfrm>
            <a:off x="481013" y="5672138"/>
            <a:ext cx="8175625" cy="6207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chemeClr val="bg1"/>
                </a:solidFill>
              </a:rPr>
              <a:t>The number of registered motorcycles grew dramatically in the first decade of the 21</a:t>
            </a:r>
            <a:r>
              <a:rPr lang="en-US" altLang="en-US" sz="1800" b="1" baseline="30000">
                <a:solidFill>
                  <a:schemeClr val="bg1"/>
                </a:solidFill>
              </a:rPr>
              <a:t>st</a:t>
            </a:r>
            <a:r>
              <a:rPr lang="en-US" altLang="en-US" sz="1800" b="1">
                <a:solidFill>
                  <a:schemeClr val="bg1"/>
                </a:solidFill>
              </a:rPr>
              <a:t> century. Baby boomers? Millennials? </a:t>
            </a:r>
            <a:endParaRPr lang="en-US" altLang="en-US" sz="1800" b="1">
              <a:solidFill>
                <a:srgbClr val="FFFFFF"/>
              </a:solidFill>
            </a:endParaRPr>
          </a:p>
        </p:txBody>
      </p:sp>
      <p:sp>
        <p:nvSpPr>
          <p:cNvPr id="2079751" name="AutoShape 7"/>
          <p:cNvSpPr>
            <a:spLocks noChangeArrowheads="1"/>
          </p:cNvSpPr>
          <p:nvPr/>
        </p:nvSpPr>
        <p:spPr bwMode="blackWhite">
          <a:xfrm>
            <a:off x="1455738" y="1811338"/>
            <a:ext cx="1377950" cy="685800"/>
          </a:xfrm>
          <a:prstGeom prst="wedgeRectCallout">
            <a:avLst>
              <a:gd name="adj1" fmla="val -12352"/>
              <a:gd name="adj2" fmla="val 2113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No growth, 1990-1999</a:t>
            </a:r>
          </a:p>
        </p:txBody>
      </p:sp>
      <p:sp>
        <p:nvSpPr>
          <p:cNvPr id="11" name="AutoShape 7"/>
          <p:cNvSpPr>
            <a:spLocks noChangeArrowheads="1"/>
          </p:cNvSpPr>
          <p:nvPr/>
        </p:nvSpPr>
        <p:spPr bwMode="blackWhite">
          <a:xfrm>
            <a:off x="5414963" y="1550988"/>
            <a:ext cx="1693862" cy="661987"/>
          </a:xfrm>
          <a:prstGeom prst="wedgeRectCallout">
            <a:avLst>
              <a:gd name="adj1" fmla="val 42560"/>
              <a:gd name="adj2" fmla="val 998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103.6% growth, </a:t>
            </a:r>
            <a:r>
              <a:rPr lang="en-US" altLang="en-US" sz="1600" b="1" dirty="0" smtClean="0">
                <a:solidFill>
                  <a:schemeClr val="bg1"/>
                </a:solidFill>
              </a:rPr>
              <a:t>2000-2011</a:t>
            </a:r>
            <a:endParaRPr lang="en-US" altLang="en-US" sz="1600" b="1" dirty="0">
              <a:solidFill>
                <a:schemeClr val="bg1"/>
              </a:solidFill>
            </a:endParaRPr>
          </a:p>
        </p:txBody>
      </p:sp>
      <p:sp>
        <p:nvSpPr>
          <p:cNvPr id="12" name="Oval 8"/>
          <p:cNvSpPr>
            <a:spLocks noChangeArrowheads="1"/>
          </p:cNvSpPr>
          <p:nvPr/>
        </p:nvSpPr>
        <p:spPr bwMode="auto">
          <a:xfrm rot="16200000">
            <a:off x="1984005" y="2365745"/>
            <a:ext cx="1060450" cy="3352060"/>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vert="eaVert" wrap="none"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altLang="en-US" sz="1000">
              <a:latin typeface="Times New Roman" panose="02020603050405020304" pitchFamily="18" charset="0"/>
            </a:endParaRPr>
          </a:p>
        </p:txBody>
      </p:sp>
      <p:sp>
        <p:nvSpPr>
          <p:cNvPr id="14" name="Rectangle 7"/>
          <p:cNvSpPr>
            <a:spLocks noChangeArrowheads="1"/>
          </p:cNvSpPr>
          <p:nvPr/>
        </p:nvSpPr>
        <p:spPr bwMode="grayWhite">
          <a:xfrm>
            <a:off x="4190261" y="1574800"/>
            <a:ext cx="3781887" cy="399891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730675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17" presetClass="entr" presetSubtype="4"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ppt_h/2"/>
                                          </p:val>
                                        </p:tav>
                                        <p:tav tm="100000">
                                          <p:val>
                                            <p:strVal val="#ppt_y"/>
                                          </p:val>
                                        </p:tav>
                                      </p:tavLst>
                                    </p:anim>
                                    <p:anim calcmode="lin" valueType="num">
                                      <p:cBhvr>
                                        <p:cTn id="14" dur="500" fill="hold"/>
                                        <p:tgtEl>
                                          <p:spTgt spid="12"/>
                                        </p:tgtEl>
                                        <p:attrNameLst>
                                          <p:attrName>ppt_w</p:attrName>
                                        </p:attrNameLst>
                                      </p:cBhvr>
                                      <p:tavLst>
                                        <p:tav tm="0">
                                          <p:val>
                                            <p:strVal val="#ppt_w"/>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par>
                                <p:cTn id="16" presetID="16" presetClass="entr" presetSubtype="26" fill="hold" grpId="0"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barn(inHorizontal)">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97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11" grpId="0" animBg="1"/>
      <p:bldP spid="12"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52227"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5B2DAD6-67A0-4D61-9175-E41F954E915E}" type="slidenum">
              <a:rPr lang="en-US" altLang="en-US" sz="900" smtClean="0">
                <a:solidFill>
                  <a:srgbClr val="000000"/>
                </a:solidFill>
              </a:rPr>
              <a:pPr>
                <a:lnSpc>
                  <a:spcPct val="85000"/>
                </a:lnSpc>
                <a:spcBef>
                  <a:spcPct val="20000"/>
                </a:spcBef>
                <a:buClrTx/>
                <a:buFontTx/>
                <a:buNone/>
              </a:pPr>
              <a:t>48</a:t>
            </a:fld>
            <a:endParaRPr lang="en-US" altLang="en-US" sz="900" smtClean="0">
              <a:solidFill>
                <a:srgbClr val="000000"/>
              </a:solidFill>
            </a:endParaRPr>
          </a:p>
        </p:txBody>
      </p:sp>
      <p:graphicFrame>
        <p:nvGraphicFramePr>
          <p:cNvPr id="52228" name="Object 11"/>
          <p:cNvGraphicFramePr>
            <a:graphicFrameLocks noChangeAspect="1"/>
          </p:cNvGraphicFramePr>
          <p:nvPr>
            <p:extLst/>
          </p:nvPr>
        </p:nvGraphicFramePr>
        <p:xfrm>
          <a:off x="482600" y="1266825"/>
          <a:ext cx="8188325" cy="4505325"/>
        </p:xfrm>
        <a:graphic>
          <a:graphicData uri="http://schemas.openxmlformats.org/presentationml/2006/ole">
            <mc:AlternateContent xmlns:mc="http://schemas.openxmlformats.org/markup-compatibility/2006">
              <mc:Choice xmlns:v="urn:schemas-microsoft-com:vml" Requires="v">
                <p:oleObj spid="_x0000_s3201072" name="Chart" r:id="rId4" imgW="7829511" imgH="3847961" progId="MSGraph.Chart.8">
                  <p:embed followColorScheme="full"/>
                </p:oleObj>
              </mc:Choice>
              <mc:Fallback>
                <p:oleObj name="Chart" r:id="rId4" imgW="7829511" imgH="3847961" progId="MSGraph.Chart.8">
                  <p:embed followColorScheme="full"/>
                  <p:pic>
                    <p:nvPicPr>
                      <p:cNvPr id="0" name=""/>
                      <p:cNvPicPr>
                        <a:picLocks noChangeAspect="1" noChangeArrowheads="1"/>
                      </p:cNvPicPr>
                      <p:nvPr/>
                    </p:nvPicPr>
                    <p:blipFill>
                      <a:blip r:embed="rId5"/>
                      <a:srcRect/>
                      <a:stretch>
                        <a:fillRect/>
                      </a:stretch>
                    </p:blipFill>
                    <p:spPr bwMode="gray">
                      <a:xfrm>
                        <a:off x="482600" y="1266825"/>
                        <a:ext cx="81883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9" name="Rectangle 2"/>
          <p:cNvSpPr>
            <a:spLocks noChangeArrowheads="1"/>
          </p:cNvSpPr>
          <p:nvPr/>
        </p:nvSpPr>
        <p:spPr bwMode="black">
          <a:xfrm>
            <a:off x="347663" y="1266825"/>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(Millions)</a:t>
            </a:r>
          </a:p>
        </p:txBody>
      </p:sp>
      <p:sp>
        <p:nvSpPr>
          <p:cNvPr id="52230" name="Rectangle 3"/>
          <p:cNvSpPr>
            <a:spLocks noGrp="1" noChangeArrowheads="1"/>
          </p:cNvSpPr>
          <p:nvPr>
            <p:ph type="title"/>
          </p:nvPr>
        </p:nvSpPr>
        <p:spPr>
          <a:xfrm>
            <a:off x="533399" y="88900"/>
            <a:ext cx="7074763" cy="860425"/>
          </a:xfrm>
        </p:spPr>
        <p:txBody>
          <a:bodyPr/>
          <a:lstStyle/>
          <a:p>
            <a:r>
              <a:rPr lang="en-US" altLang="en-US" smtClean="0">
                <a:latin typeface="Arial" panose="020B0604020202020204" pitchFamily="34" charset="0"/>
              </a:rPr>
              <a:t>Registered Motorcycles,1960-2012:</a:t>
            </a:r>
            <a:br>
              <a:rPr lang="en-US" altLang="en-US" smtClean="0">
                <a:latin typeface="Arial" panose="020B0604020202020204" pitchFamily="34" charset="0"/>
              </a:rPr>
            </a:br>
            <a:r>
              <a:rPr lang="en-US" altLang="en-US" smtClean="0">
                <a:latin typeface="Arial" panose="020B0604020202020204" pitchFamily="34" charset="0"/>
              </a:rPr>
              <a:t>A Changing Exposure Base</a:t>
            </a:r>
            <a:endParaRPr lang="en-US" altLang="en-US" dirty="0" smtClean="0">
              <a:latin typeface="Arial" panose="020B0604020202020204" pitchFamily="34" charset="0"/>
            </a:endParaRPr>
          </a:p>
        </p:txBody>
      </p:sp>
      <p:sp>
        <p:nvSpPr>
          <p:cNvPr id="52231" name="Rectangle 5"/>
          <p:cNvSpPr>
            <a:spLocks noChangeArrowheads="1"/>
          </p:cNvSpPr>
          <p:nvPr/>
        </p:nvSpPr>
        <p:spPr bwMode="auto">
          <a:xfrm>
            <a:off x="0" y="6435725"/>
            <a:ext cx="8404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a:t>
            </a:r>
            <a:r>
              <a:rPr lang="en-US" altLang="en-US" sz="1100" dirty="0">
                <a:hlinkClick r:id="rId6"/>
              </a:rPr>
              <a:t>http://www.rita.dot.gov/bts/sites/rita.dot.gov.bts/files/publications/national_transportation_statistics/html/table_01_11.html</a:t>
            </a:r>
            <a:r>
              <a:rPr lang="en-US" altLang="en-US" sz="1100" dirty="0"/>
              <a:t>  Insurance Information Institute.</a:t>
            </a:r>
          </a:p>
        </p:txBody>
      </p:sp>
      <p:sp>
        <p:nvSpPr>
          <p:cNvPr id="2079750" name="Rectangle 6"/>
          <p:cNvSpPr>
            <a:spLocks noChangeArrowheads="1"/>
          </p:cNvSpPr>
          <p:nvPr/>
        </p:nvSpPr>
        <p:spPr bwMode="blackWhite">
          <a:xfrm>
            <a:off x="481013" y="5672138"/>
            <a:ext cx="8175625" cy="6207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a:solidFill>
                  <a:schemeClr val="bg1"/>
                </a:solidFill>
              </a:rPr>
              <a:t>The number of registered motorcycles grew dramatically in the first decade of the 21</a:t>
            </a:r>
            <a:r>
              <a:rPr lang="en-US" altLang="en-US" sz="1800" b="1" baseline="30000">
                <a:solidFill>
                  <a:schemeClr val="bg1"/>
                </a:solidFill>
              </a:rPr>
              <a:t>st</a:t>
            </a:r>
            <a:r>
              <a:rPr lang="en-US" altLang="en-US" sz="1800" b="1">
                <a:solidFill>
                  <a:schemeClr val="bg1"/>
                </a:solidFill>
              </a:rPr>
              <a:t> century. Baby boomers? Millennials? </a:t>
            </a:r>
            <a:endParaRPr lang="en-US" altLang="en-US" sz="1800" b="1">
              <a:solidFill>
                <a:srgbClr val="FFFFFF"/>
              </a:solidFill>
            </a:endParaRPr>
          </a:p>
        </p:txBody>
      </p:sp>
      <p:sp>
        <p:nvSpPr>
          <p:cNvPr id="2079751" name="AutoShape 7"/>
          <p:cNvSpPr>
            <a:spLocks noChangeArrowheads="1"/>
          </p:cNvSpPr>
          <p:nvPr/>
        </p:nvSpPr>
        <p:spPr bwMode="blackWhite">
          <a:xfrm>
            <a:off x="3925886" y="1266825"/>
            <a:ext cx="1377950" cy="685800"/>
          </a:xfrm>
          <a:prstGeom prst="wedgeRectCallout">
            <a:avLst>
              <a:gd name="adj1" fmla="val 34035"/>
              <a:gd name="adj2" fmla="val 2604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Shrinkage, 1985-1990</a:t>
            </a:r>
            <a:endParaRPr lang="en-US" altLang="en-US" sz="1600" b="1" dirty="0">
              <a:solidFill>
                <a:schemeClr val="bg1"/>
              </a:solidFill>
            </a:endParaRPr>
          </a:p>
        </p:txBody>
      </p:sp>
      <p:sp>
        <p:nvSpPr>
          <p:cNvPr id="11" name="AutoShape 7"/>
          <p:cNvSpPr>
            <a:spLocks noChangeArrowheads="1"/>
          </p:cNvSpPr>
          <p:nvPr/>
        </p:nvSpPr>
        <p:spPr bwMode="blackWhite">
          <a:xfrm>
            <a:off x="5617924" y="1152526"/>
            <a:ext cx="1693862" cy="661987"/>
          </a:xfrm>
          <a:prstGeom prst="wedgeRectCallout">
            <a:avLst>
              <a:gd name="adj1" fmla="val 4300"/>
              <a:gd name="adj2" fmla="val 1279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G</a:t>
            </a:r>
            <a:r>
              <a:rPr lang="en-US" altLang="en-US" sz="1600" b="1" dirty="0" smtClean="0">
                <a:solidFill>
                  <a:schemeClr val="bg1"/>
                </a:solidFill>
              </a:rPr>
              <a:t>rowth</a:t>
            </a:r>
            <a:r>
              <a:rPr lang="en-US" altLang="en-US" sz="1600" b="1" dirty="0">
                <a:solidFill>
                  <a:schemeClr val="bg1"/>
                </a:solidFill>
              </a:rPr>
              <a:t>, </a:t>
            </a:r>
            <a:r>
              <a:rPr lang="en-US" altLang="en-US" sz="1600" b="1" dirty="0" smtClean="0">
                <a:solidFill>
                  <a:schemeClr val="bg1"/>
                </a:solidFill>
              </a:rPr>
              <a:t>2000-2011</a:t>
            </a:r>
            <a:endParaRPr lang="en-US" altLang="en-US" sz="1600" b="1" dirty="0">
              <a:solidFill>
                <a:schemeClr val="bg1"/>
              </a:solidFill>
            </a:endParaRPr>
          </a:p>
        </p:txBody>
      </p:sp>
      <p:sp>
        <p:nvSpPr>
          <p:cNvPr id="14" name="Rectangle 7"/>
          <p:cNvSpPr>
            <a:spLocks noChangeArrowheads="1"/>
          </p:cNvSpPr>
          <p:nvPr/>
        </p:nvSpPr>
        <p:spPr bwMode="grayWhite">
          <a:xfrm>
            <a:off x="5690586" y="2047874"/>
            <a:ext cx="2334827" cy="3525839"/>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3" name="Rectangle 7"/>
          <p:cNvSpPr>
            <a:spLocks noChangeArrowheads="1"/>
          </p:cNvSpPr>
          <p:nvPr/>
        </p:nvSpPr>
        <p:spPr bwMode="grayWhite">
          <a:xfrm>
            <a:off x="3925887" y="2044701"/>
            <a:ext cx="1764699" cy="35290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5" name="Rectangle 7"/>
          <p:cNvSpPr>
            <a:spLocks noChangeArrowheads="1"/>
          </p:cNvSpPr>
          <p:nvPr/>
        </p:nvSpPr>
        <p:spPr bwMode="grayWhite">
          <a:xfrm>
            <a:off x="1047565" y="2032001"/>
            <a:ext cx="2878321" cy="3552826"/>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6" name="AutoShape 7"/>
          <p:cNvSpPr>
            <a:spLocks noChangeArrowheads="1"/>
          </p:cNvSpPr>
          <p:nvPr/>
        </p:nvSpPr>
        <p:spPr bwMode="blackWhite">
          <a:xfrm>
            <a:off x="1278383" y="1804988"/>
            <a:ext cx="2001991" cy="431799"/>
          </a:xfrm>
          <a:prstGeom prst="wedgeRectCallout">
            <a:avLst>
              <a:gd name="adj1" fmla="val 14258"/>
              <a:gd name="adj2" fmla="val 21649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Growth</a:t>
            </a:r>
            <a:r>
              <a:rPr lang="en-US" altLang="en-US" sz="1600" b="1" dirty="0">
                <a:solidFill>
                  <a:schemeClr val="bg1"/>
                </a:solidFill>
              </a:rPr>
              <a:t>, </a:t>
            </a:r>
            <a:r>
              <a:rPr lang="en-US" altLang="en-US" sz="1600" b="1" dirty="0" smtClean="0">
                <a:solidFill>
                  <a:schemeClr val="bg1"/>
                </a:solidFill>
              </a:rPr>
              <a:t>1960-1980</a:t>
            </a:r>
            <a:endParaRPr lang="en-US" altLang="en-US" sz="1600" b="1" dirty="0">
              <a:solidFill>
                <a:schemeClr val="bg1"/>
              </a:solidFill>
            </a:endParaRPr>
          </a:p>
        </p:txBody>
      </p:sp>
    </p:spTree>
    <p:extLst>
      <p:ext uri="{BB962C8B-B14F-4D97-AF65-F5344CB8AC3E}">
        <p14:creationId xmlns:p14="http://schemas.microsoft.com/office/powerpoint/2010/main" val="18482182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barn(inHorizontal)">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7975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6" presetClass="entr" presetSubtype="26" fill="hold" grpId="0" nodeType="with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barn(inHorizontal)">
                                      <p:cBhvr>
                                        <p:cTn id="22" dur="500"/>
                                        <p:tgtEl>
                                          <p:spTgt spid="13"/>
                                        </p:tgtEl>
                                      </p:cBhvr>
                                    </p:animEffect>
                                  </p:childTnLst>
                                </p:cTn>
                              </p:par>
                              <p:par>
                                <p:cTn id="23" presetID="16" presetClass="entr" presetSubtype="26" fill="hold" grpId="0"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barn(in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11" grpId="0" animBg="1"/>
      <p:bldP spid="14" grpId="0" animBg="1"/>
      <p:bldP spid="13"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46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F5F4C-F1E4-4E51-A9C9-060DB973AC52}"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1469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04999"/>
            <a:ext cx="7924800" cy="28970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Underwriting and Profitability Performance in Private Passenger           </a:t>
            </a:r>
            <a:r>
              <a:rPr lang="en-US" sz="4800" b="1" dirty="0">
                <a:solidFill>
                  <a:srgbClr val="FFFFFF"/>
                </a:solidFill>
              </a:rPr>
              <a:t>Auto Insurance</a:t>
            </a:r>
          </a:p>
        </p:txBody>
      </p:sp>
      <p:sp>
        <p:nvSpPr>
          <p:cNvPr id="7" name="Rectangle 8"/>
          <p:cNvSpPr>
            <a:spLocks noChangeArrowheads="1"/>
          </p:cNvSpPr>
          <p:nvPr/>
        </p:nvSpPr>
        <p:spPr bwMode="auto">
          <a:xfrm>
            <a:off x="849312" y="4802049"/>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Significant Variability </a:t>
            </a:r>
            <a:r>
              <a:rPr lang="en-US" sz="4000" b="1" dirty="0" smtClean="0">
                <a:solidFill>
                  <a:srgbClr val="225A7A"/>
                </a:solidFill>
              </a:rPr>
              <a:t>and Volatility Over </a:t>
            </a:r>
            <a:r>
              <a:rPr lang="en-US" sz="4000" b="1" dirty="0">
                <a:solidFill>
                  <a:srgbClr val="225A7A"/>
                </a:solidFill>
              </a:rPr>
              <a:t>Time and Across States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4902519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1699939365"/>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3202092"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Conning (2014P – 2017F); Insurance Information Institute.</a:t>
            </a:r>
            <a:endParaRPr lang="en-US" sz="1100" dirty="0"/>
          </a:p>
        </p:txBody>
      </p:sp>
    </p:spTree>
    <p:extLst>
      <p:ext uri="{BB962C8B-B14F-4D97-AF65-F5344CB8AC3E}">
        <p14:creationId xmlns:p14="http://schemas.microsoft.com/office/powerpoint/2010/main" val="40058633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51</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1990-2013*</a:t>
            </a:r>
          </a:p>
        </p:txBody>
      </p:sp>
      <p:sp>
        <p:nvSpPr>
          <p:cNvPr id="26629" name="Rectangle 3"/>
          <p:cNvSpPr>
            <a:spLocks noChangeArrowheads="1"/>
          </p:cNvSpPr>
          <p:nvPr/>
        </p:nvSpPr>
        <p:spPr bwMode="auto">
          <a:xfrm>
            <a:off x="-161925" y="6302375"/>
            <a:ext cx="7569200" cy="595313"/>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**If 1992, </a:t>
            </a:r>
            <a:r>
              <a:rPr lang="en-US" sz="1100" dirty="0"/>
              <a:t>the </a:t>
            </a:r>
            <a:r>
              <a:rPr lang="en-US" sz="1100" dirty="0" smtClean="0"/>
              <a:t>year of Hurricane Andrew is excluded, the resulting </a:t>
            </a:r>
            <a:r>
              <a:rPr lang="en-US" sz="1100" dirty="0"/>
              <a:t>homeowners RNW </a:t>
            </a:r>
            <a:r>
              <a:rPr lang="en-US" sz="1100" dirty="0" smtClean="0"/>
              <a:t>is 3.9%.</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780684089"/>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3056812"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4572000" y="3455988"/>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8.3%             </a:t>
            </a:r>
            <a:r>
              <a:rPr lang="en-US" b="1" dirty="0">
                <a:solidFill>
                  <a:schemeClr val="bg1"/>
                </a:solidFill>
                <a:latin typeface="Arial" pitchFamily="34" charset="0"/>
              </a:rPr>
              <a:t>Homeowners: </a:t>
            </a:r>
            <a:r>
              <a:rPr lang="en-US" b="1" dirty="0" smtClean="0">
                <a:solidFill>
                  <a:schemeClr val="bg1"/>
                </a:solidFill>
                <a:latin typeface="Arial" pitchFamily="34" charset="0"/>
              </a:rPr>
              <a:t>1.5%**</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619375" y="3859213"/>
            <a:ext cx="1522413" cy="623887"/>
          </a:xfrm>
          <a:prstGeom prst="wedgeRectCallout">
            <a:avLst>
              <a:gd name="adj1" fmla="val -86019"/>
              <a:gd name="adj2" fmla="val 7593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Hurricane Andrew</a:t>
            </a:r>
          </a:p>
        </p:txBody>
      </p:sp>
    </p:spTree>
    <p:extLst>
      <p:ext uri="{BB962C8B-B14F-4D97-AF65-F5344CB8AC3E}">
        <p14:creationId xmlns:p14="http://schemas.microsoft.com/office/powerpoint/2010/main" val="9390645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52</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Homeowners &amp; Pvt. Pass. Auto, </a:t>
            </a:r>
            <a:r>
              <a:rPr lang="en-US" sz="2800" dirty="0" smtClean="0"/>
              <a:t>1990-2013*</a:t>
            </a:r>
          </a:p>
        </p:txBody>
      </p:sp>
      <p:sp>
        <p:nvSpPr>
          <p:cNvPr id="26629" name="Rectangle 3"/>
          <p:cNvSpPr>
            <a:spLocks noChangeArrowheads="1"/>
          </p:cNvSpPr>
          <p:nvPr/>
        </p:nvSpPr>
        <p:spPr bwMode="auto">
          <a:xfrm>
            <a:off x="-161925" y="6302140"/>
            <a:ext cx="7569200" cy="59554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p>
          <a:p>
            <a:pPr marL="133350" indent="-133350" eaLnBrk="0" hangingPunct="0">
              <a:lnSpc>
                <a:spcPct val="90000"/>
              </a:lnSpc>
              <a:buClr>
                <a:schemeClr val="accent2"/>
              </a:buClr>
              <a:buFont typeface="Wingdings" pitchFamily="2" charset="2"/>
              <a:buNone/>
              <a:tabLst>
                <a:tab pos="112713" algn="r"/>
              </a:tabLst>
            </a:pPr>
            <a:r>
              <a:rPr lang="en-US" sz="1100" dirty="0" smtClean="0"/>
              <a:t>**Excludes </a:t>
            </a:r>
            <a:r>
              <a:rPr lang="en-US" sz="1100" dirty="0"/>
              <a:t>1992, </a:t>
            </a:r>
            <a:r>
              <a:rPr lang="en-US" sz="1100" dirty="0" smtClean="0"/>
              <a:t>the year of </a:t>
            </a:r>
            <a:r>
              <a:rPr lang="en-US" sz="1100" dirty="0"/>
              <a:t>Hurricane </a:t>
            </a:r>
            <a:r>
              <a:rPr lang="en-US" sz="1100" dirty="0" smtClean="0"/>
              <a:t>Andrew.  If 1992 is included the resulting </a:t>
            </a:r>
            <a:r>
              <a:rPr lang="en-US" sz="1100" dirty="0"/>
              <a:t>homeowners RNW </a:t>
            </a:r>
            <a:r>
              <a:rPr lang="en-US" sz="1100" dirty="0" smtClean="0"/>
              <a:t>is 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t>
            </a:r>
            <a:r>
              <a:rPr lang="en-US" sz="1100" dirty="0" smtClean="0"/>
              <a:t>NAIC;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3547412811"/>
              </p:ext>
            </p:extLst>
          </p:nvPr>
        </p:nvGraphicFramePr>
        <p:xfrm>
          <a:off x="238125" y="1181506"/>
          <a:ext cx="8569325" cy="4579938"/>
        </p:xfrm>
        <a:graphic>
          <a:graphicData uri="http://schemas.openxmlformats.org/presentationml/2006/ole">
            <mc:AlternateContent xmlns:mc="http://schemas.openxmlformats.org/markup-compatibility/2006">
              <mc:Choice xmlns:v="urn:schemas-microsoft-com:vml" Requires="v">
                <p:oleObj spid="_x0000_s3123327"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38125" y="1181506"/>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1978421" y="1158597"/>
            <a:ext cx="3481388" cy="13620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8.3%             </a:t>
            </a:r>
            <a:r>
              <a:rPr lang="en-US" b="1" dirty="0">
                <a:solidFill>
                  <a:schemeClr val="bg1"/>
                </a:solidFill>
                <a:latin typeface="Arial" pitchFamily="34" charset="0"/>
              </a:rPr>
              <a:t>Homeowners: </a:t>
            </a:r>
            <a:r>
              <a:rPr lang="en-US" b="1" dirty="0" smtClean="0">
                <a:solidFill>
                  <a:schemeClr val="bg1"/>
                </a:solidFill>
                <a:latin typeface="Arial" pitchFamily="34" charset="0"/>
              </a:rPr>
              <a:t>3.9%**</a:t>
            </a:r>
            <a:endParaRPr lang="en-US" b="1" dirty="0">
              <a:solidFill>
                <a:schemeClr val="bg1"/>
              </a:solidFill>
              <a:latin typeface="Arial" pitchFamily="34" charset="0"/>
            </a:endParaRPr>
          </a:p>
        </p:txBody>
      </p:sp>
      <p:sp>
        <p:nvSpPr>
          <p:cNvPr id="26632" name="Rectangle 5"/>
          <p:cNvSpPr>
            <a:spLocks noChangeArrowheads="1"/>
          </p:cNvSpPr>
          <p:nvPr/>
        </p:nvSpPr>
        <p:spPr bwMode="blackWhite">
          <a:xfrm>
            <a:off x="174625" y="5567363"/>
            <a:ext cx="8740775"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Pvt.Pass. Auto Has Consistently Outperformed the P-C Industry as  a Whole.  Homeowners Volatility is Associated Primarily With Coastal Exposure Issues</a:t>
            </a:r>
          </a:p>
        </p:txBody>
      </p:sp>
      <p:sp>
        <p:nvSpPr>
          <p:cNvPr id="12" name="AutoShape 23"/>
          <p:cNvSpPr>
            <a:spLocks noChangeArrowheads="1"/>
          </p:cNvSpPr>
          <p:nvPr/>
        </p:nvSpPr>
        <p:spPr bwMode="blackWhite">
          <a:xfrm>
            <a:off x="2236449" y="4612502"/>
            <a:ext cx="1528155" cy="416700"/>
          </a:xfrm>
          <a:prstGeom prst="wedgeRectCallout">
            <a:avLst>
              <a:gd name="adj1" fmla="val -72015"/>
              <a:gd name="adj2" fmla="val -618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rPr>
              <a:t>Excluding 1992’s Hurricane </a:t>
            </a:r>
            <a:r>
              <a:rPr lang="en-US" sz="1200" b="1" dirty="0">
                <a:solidFill>
                  <a:schemeClr val="bg1"/>
                </a:solidFill>
              </a:rPr>
              <a:t>Andrew</a:t>
            </a:r>
          </a:p>
        </p:txBody>
      </p:sp>
    </p:spTree>
    <p:extLst>
      <p:ext uri="{BB962C8B-B14F-4D97-AF65-F5344CB8AC3E}">
        <p14:creationId xmlns:p14="http://schemas.microsoft.com/office/powerpoint/2010/main" val="5544008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par>
                          <p:cTn id="18" fill="hold">
                            <p:stCondLst>
                              <p:cond delay="1700"/>
                            </p:stCondLst>
                            <p:childTnLst>
                              <p:par>
                                <p:cTn id="19" presetID="22" presetClass="entr" presetSubtype="2" fill="hold" grpId="0" nodeType="afterEffect">
                                  <p:stCondLst>
                                    <p:cond delay="7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9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53</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Net Worth: All P-C Lines vs.   Pvt. Pass. Auto, </a:t>
            </a:r>
            <a:r>
              <a:rPr lang="en-US" sz="2800" dirty="0" smtClean="0"/>
              <a:t>1990-2013*</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*Latest available</a:t>
            </a:r>
            <a:r>
              <a:rPr lang="en-US" sz="1100" dirty="0" smtClean="0"/>
              <a:t>.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NAIC.</a:t>
            </a:r>
          </a:p>
        </p:txBody>
      </p:sp>
      <p:graphicFrame>
        <p:nvGraphicFramePr>
          <p:cNvPr id="2026500" name="Object 2"/>
          <p:cNvGraphicFramePr>
            <a:graphicFrameLocks/>
          </p:cNvGraphicFramePr>
          <p:nvPr>
            <p:extLst>
              <p:ext uri="{D42A27DB-BD31-4B8C-83A1-F6EECF244321}">
                <p14:modId xmlns:p14="http://schemas.microsoft.com/office/powerpoint/2010/main" val="2965123595"/>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3057818" name="Chart" r:id="rId4" imgW="5740227" imgH="3073215" progId="MSGraph.Chart.8">
                  <p:embed followColorScheme="full"/>
                </p:oleObj>
              </mc:Choice>
              <mc:Fallback>
                <p:oleObj name="Chart" r:id="rId4" imgW="5740227" imgH="3073215"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66728" y="3924480"/>
            <a:ext cx="3263637" cy="1115258"/>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u="sng" dirty="0">
                <a:solidFill>
                  <a:schemeClr val="bg1"/>
                </a:solidFill>
              </a:rPr>
              <a:t>Average RNW: </a:t>
            </a:r>
            <a:r>
              <a:rPr lang="en-US" b="1" u="sng" dirty="0" smtClean="0">
                <a:solidFill>
                  <a:schemeClr val="bg1"/>
                </a:solidFill>
              </a:rPr>
              <a:t>1990-2013*</a:t>
            </a:r>
            <a:endParaRPr lang="en-US" b="1" u="sng" dirty="0">
              <a:solidFill>
                <a:schemeClr val="bg1"/>
              </a:solidFill>
            </a:endParaRPr>
          </a:p>
          <a:p>
            <a:pPr algn="ctr" eaLnBrk="0" hangingPunct="0">
              <a:lnSpc>
                <a:spcPct val="90000"/>
              </a:lnSpc>
              <a:spcBef>
                <a:spcPct val="50000"/>
              </a:spcBef>
              <a:buClr>
                <a:schemeClr val="bg1"/>
              </a:buClr>
              <a:defRPr/>
            </a:pPr>
            <a:r>
              <a:rPr lang="en-US" b="1" dirty="0">
                <a:solidFill>
                  <a:schemeClr val="bg1"/>
                </a:solidFill>
                <a:latin typeface="Arial" pitchFamily="34" charset="0"/>
              </a:rPr>
              <a:t>All P-C Lines: </a:t>
            </a:r>
            <a:r>
              <a:rPr lang="en-US" b="1" dirty="0" smtClean="0">
                <a:solidFill>
                  <a:schemeClr val="bg1"/>
                </a:solidFill>
                <a:latin typeface="Arial" pitchFamily="34" charset="0"/>
              </a:rPr>
              <a:t>7.8%                   </a:t>
            </a:r>
            <a:r>
              <a:rPr lang="en-US" b="1" dirty="0">
                <a:solidFill>
                  <a:schemeClr val="bg1"/>
                </a:solidFill>
                <a:latin typeface="Arial" pitchFamily="34" charset="0"/>
              </a:rPr>
              <a:t>PP Auto: </a:t>
            </a:r>
            <a:r>
              <a:rPr lang="en-US" b="1" dirty="0" smtClean="0">
                <a:solidFill>
                  <a:schemeClr val="bg1"/>
                </a:solidFill>
                <a:latin typeface="Arial" pitchFamily="34" charset="0"/>
              </a:rPr>
              <a:t>8.3%</a:t>
            </a:r>
            <a:endParaRPr lang="en-US"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Pvt.Pass. Auto Profitability Has Exceeded the P-C Industry as a Whole in 13 of the </a:t>
            </a:r>
            <a:r>
              <a:rPr lang="pt-BR" b="1" dirty="0" smtClean="0">
                <a:solidFill>
                  <a:srgbClr val="FFFFFF"/>
                </a:solidFill>
              </a:rPr>
              <a:t>24 </a:t>
            </a:r>
            <a:r>
              <a:rPr lang="pt-BR" b="1" dirty="0">
                <a:solidFill>
                  <a:srgbClr val="FFFFFF"/>
                </a:solidFill>
              </a:rPr>
              <a:t>Years from </a:t>
            </a:r>
            <a:r>
              <a:rPr lang="pt-BR" b="1" dirty="0" smtClean="0">
                <a:solidFill>
                  <a:srgbClr val="FFFFFF"/>
                </a:solidFill>
              </a:rPr>
              <a:t>1990-2013 </a:t>
            </a:r>
            <a:r>
              <a:rPr lang="pt-BR" b="1" dirty="0">
                <a:solidFill>
                  <a:srgbClr val="FFFFFF"/>
                </a:solidFill>
              </a:rPr>
              <a:t>(Inclusive)</a:t>
            </a:r>
          </a:p>
        </p:txBody>
      </p:sp>
    </p:spTree>
    <p:extLst>
      <p:ext uri="{BB962C8B-B14F-4D97-AF65-F5344CB8AC3E}">
        <p14:creationId xmlns:p14="http://schemas.microsoft.com/office/powerpoint/2010/main" val="3363152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54</a:t>
            </a:fld>
            <a:endParaRPr lang="en-US" smtClean="0"/>
          </a:p>
        </p:txBody>
      </p:sp>
      <p:graphicFrame>
        <p:nvGraphicFramePr>
          <p:cNvPr id="29698" name="Object 3"/>
          <p:cNvGraphicFramePr>
            <a:graphicFrameLocks noGrp="1" noChangeAspect="1"/>
          </p:cNvGraphicFramePr>
          <p:nvPr>
            <p:ph idx="4294967295"/>
            <p:extLst/>
          </p:nvPr>
        </p:nvGraphicFramePr>
        <p:xfrm>
          <a:off x="0" y="1541463"/>
          <a:ext cx="9132888" cy="4733925"/>
        </p:xfrm>
        <a:graphic>
          <a:graphicData uri="http://schemas.openxmlformats.org/presentationml/2006/ole">
            <mc:AlternateContent xmlns:mc="http://schemas.openxmlformats.org/markup-compatibility/2006">
              <mc:Choice xmlns:v="urn:schemas-microsoft-com:vml" Requires="v">
                <p:oleObj spid="_x0000_s3210259"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541463"/>
                        <a:ext cx="91328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2173958" name="AutoShape 6"/>
          <p:cNvSpPr>
            <a:spLocks noChangeArrowheads="1"/>
          </p:cNvSpPr>
          <p:nvPr/>
        </p:nvSpPr>
        <p:spPr bwMode="blackWhite">
          <a:xfrm>
            <a:off x="3433762" y="1865313"/>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2004-2013</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477081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55</a:t>
            </a:fld>
            <a:endParaRPr lang="en-US" smtClean="0"/>
          </a:p>
        </p:txBody>
      </p:sp>
      <p:graphicFrame>
        <p:nvGraphicFramePr>
          <p:cNvPr id="30722" name="Object 3"/>
          <p:cNvGraphicFramePr>
            <a:graphicFrameLocks noGrp="1" noChangeAspect="1"/>
          </p:cNvGraphicFramePr>
          <p:nvPr>
            <p:ph idx="4294967295"/>
            <p:extLst/>
          </p:nvPr>
        </p:nvGraphicFramePr>
        <p:xfrm>
          <a:off x="-11113" y="1782763"/>
          <a:ext cx="9144001" cy="4740275"/>
        </p:xfrm>
        <a:graphic>
          <a:graphicData uri="http://schemas.openxmlformats.org/presentationml/2006/ole">
            <mc:AlternateContent xmlns:mc="http://schemas.openxmlformats.org/markup-compatibility/2006">
              <mc:Choice xmlns:v="urn:schemas-microsoft-com:vml" Requires="v">
                <p:oleObj spid="_x0000_s3211283"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11113" y="1782763"/>
                        <a:ext cx="9144001"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30725" name="Rectangle 7"/>
          <p:cNvSpPr>
            <a:spLocks noChangeArrowheads="1"/>
          </p:cNvSpPr>
          <p:nvPr/>
        </p:nvSpPr>
        <p:spPr bwMode="auto">
          <a:xfrm>
            <a:off x="0" y="6402388"/>
            <a:ext cx="8750300" cy="430212"/>
          </a:xfrm>
          <a:prstGeom prst="rect">
            <a:avLst/>
          </a:prstGeom>
          <a:noFill/>
          <a:ln w="9525">
            <a:noFill/>
            <a:miter lim="800000"/>
            <a:headEnd/>
            <a:tailEnd/>
          </a:ln>
        </p:spPr>
        <p:txBody>
          <a:bodyPr>
            <a:spAutoFit/>
          </a:bodyPr>
          <a:lstStyle/>
          <a:p>
            <a:r>
              <a:rPr lang="en-US" sz="1100" dirty="0"/>
              <a:t>*Latest </a:t>
            </a:r>
            <a:r>
              <a:rPr lang="en-US" sz="1100" dirty="0" smtClean="0"/>
              <a:t>available</a:t>
            </a:r>
            <a:r>
              <a:rPr lang="en-US" sz="1100" dirty="0"/>
              <a:t>.</a:t>
            </a:r>
          </a:p>
          <a:p>
            <a:r>
              <a:rPr lang="en-US" sz="1100" dirty="0"/>
              <a:t>Sources:  NAIC</a:t>
            </a:r>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2004-2013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Tree>
    <p:extLst>
      <p:ext uri="{BB962C8B-B14F-4D97-AF65-F5344CB8AC3E}">
        <p14:creationId xmlns:p14="http://schemas.microsoft.com/office/powerpoint/2010/main" val="2074771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56</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Claim Trends in Private Passenger Auto Insurance</a:t>
            </a:r>
            <a:endParaRPr lang="en-US" sz="4200" b="1" dirty="0">
              <a:solidFill>
                <a:schemeClr val="bg1"/>
              </a:solidFill>
            </a:endParaRP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a:t>
            </a:r>
            <a:r>
              <a:rPr lang="en-US" sz="3600" b="1" dirty="0" smtClean="0">
                <a:solidFill>
                  <a:srgbClr val="225A7A"/>
                </a:solidFill>
              </a:rPr>
              <a:t>Frequencies and Severities in Many Coverages</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Will that </a:t>
            </a:r>
            <a:r>
              <a:rPr lang="en-US" sz="3600" b="1" dirty="0">
                <a:solidFill>
                  <a:srgbClr val="225A7A"/>
                </a:solidFill>
              </a:rPr>
              <a:t>Pattern Be Sustained?</a:t>
            </a:r>
            <a:endParaRPr lang="en-US" sz="3600" b="1" dirty="0">
              <a:solidFill>
                <a:schemeClr val="folHlink"/>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4C47FE1-D8E1-48BB-807E-200D3BD1BB52}" type="slidenum">
              <a:rPr lang="en-US" altLang="en-US" sz="900" smtClean="0"/>
              <a:pPr>
                <a:lnSpc>
                  <a:spcPct val="85000"/>
                </a:lnSpc>
                <a:spcBef>
                  <a:spcPct val="20000"/>
                </a:spcBef>
                <a:buClrTx/>
                <a:buFontTx/>
                <a:buNone/>
              </a:pPr>
              <a:t>57</a:t>
            </a:fld>
            <a:endParaRPr lang="en-US" altLang="en-US" sz="900" smtClean="0"/>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3000" b="1" dirty="0">
                <a:solidFill>
                  <a:schemeClr val="accent1"/>
                </a:solidFill>
              </a:rPr>
              <a:t>Number of Motor Vehicle Deaths</a:t>
            </a:r>
            <a:r>
              <a:rPr lang="en-US" altLang="en-US" sz="3000" b="1" dirty="0" smtClean="0">
                <a:solidFill>
                  <a:schemeClr val="accent1"/>
                </a:solidFill>
              </a:rPr>
              <a:t>,</a:t>
            </a:r>
          </a:p>
          <a:p>
            <a:pPr eaLnBrk="1" hangingPunct="1">
              <a:lnSpc>
                <a:spcPct val="100000"/>
              </a:lnSpc>
              <a:spcBef>
                <a:spcPct val="0"/>
              </a:spcBef>
              <a:buClrTx/>
              <a:buFontTx/>
              <a:buNone/>
            </a:pPr>
            <a:r>
              <a:rPr lang="en-US" altLang="en-US" sz="3000" b="1" dirty="0" smtClean="0">
                <a:solidFill>
                  <a:schemeClr val="accent1"/>
                </a:solidFill>
              </a:rPr>
              <a:t>1990- First Half 2015</a:t>
            </a:r>
            <a:endParaRPr lang="en-US" altLang="en-US" sz="3000" b="1" dirty="0">
              <a:solidFill>
                <a:schemeClr val="accent1"/>
              </a:solidFill>
            </a:endParaRPr>
          </a:p>
        </p:txBody>
      </p:sp>
      <p:sp>
        <p:nvSpPr>
          <p:cNvPr id="5124" name="Rectangle 7"/>
          <p:cNvSpPr>
            <a:spLocks noChangeArrowheads="1"/>
          </p:cNvSpPr>
          <p:nvPr/>
        </p:nvSpPr>
        <p:spPr bwMode="auto">
          <a:xfrm>
            <a:off x="0" y="6429375"/>
            <a:ext cx="8750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Source: National Safety </a:t>
            </a:r>
            <a:r>
              <a:rPr lang="en-US" altLang="en-US" sz="1100" dirty="0" smtClean="0"/>
              <a:t>Council; Insurance Information Institute.</a:t>
            </a:r>
            <a:endParaRPr lang="en-US" altLang="en-US" sz="1100" dirty="0"/>
          </a:p>
        </p:txBody>
      </p:sp>
      <p:graphicFrame>
        <p:nvGraphicFramePr>
          <p:cNvPr id="5125" name="Object 3"/>
          <p:cNvGraphicFramePr>
            <a:graphicFrameLocks noChangeAspect="1"/>
          </p:cNvGraphicFramePr>
          <p:nvPr>
            <p:extLst>
              <p:ext uri="{D42A27DB-BD31-4B8C-83A1-F6EECF244321}">
                <p14:modId xmlns:p14="http://schemas.microsoft.com/office/powerpoint/2010/main" val="1819711431"/>
              </p:ext>
            </p:extLst>
          </p:nvPr>
        </p:nvGraphicFramePr>
        <p:xfrm>
          <a:off x="-309563" y="1454313"/>
          <a:ext cx="9134475" cy="5227637"/>
        </p:xfrm>
        <a:graphic>
          <a:graphicData uri="http://schemas.openxmlformats.org/presentationml/2006/ole">
            <mc:AlternateContent xmlns:mc="http://schemas.openxmlformats.org/markup-compatibility/2006">
              <mc:Choice xmlns:v="urn:schemas-microsoft-com:vml" Requires="v">
                <p:oleObj spid="_x0000_s3208224" name="Chart" r:id="rId4" imgW="8810697" imgH="4562440" progId="MSGraph.Chart.8">
                  <p:embed followColorScheme="full"/>
                </p:oleObj>
              </mc:Choice>
              <mc:Fallback>
                <p:oleObj name="Chart" r:id="rId4" imgW="8810697" imgH="4562440" progId="MSGraph.Chart.8">
                  <p:embed followColorScheme="full"/>
                  <p:pic>
                    <p:nvPicPr>
                      <p:cNvPr id="0" name=""/>
                      <p:cNvPicPr>
                        <a:picLocks noChangeAspect="1" noChangeArrowheads="1"/>
                      </p:cNvPicPr>
                      <p:nvPr/>
                    </p:nvPicPr>
                    <p:blipFill>
                      <a:blip r:embed="rId5"/>
                      <a:srcRect/>
                      <a:stretch>
                        <a:fillRect/>
                      </a:stretch>
                    </p:blipFill>
                    <p:spPr bwMode="auto">
                      <a:xfrm>
                        <a:off x="-309563" y="1454313"/>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utoShape 7"/>
          <p:cNvSpPr>
            <a:spLocks noChangeArrowheads="1"/>
          </p:cNvSpPr>
          <p:nvPr/>
        </p:nvSpPr>
        <p:spPr bwMode="blackWhite">
          <a:xfrm>
            <a:off x="3389586" y="3163888"/>
            <a:ext cx="2454002" cy="1614487"/>
          </a:xfrm>
          <a:prstGeom prst="wedgeRectCallout">
            <a:avLst>
              <a:gd name="adj1" fmla="val 140720"/>
              <a:gd name="adj2" fmla="val 354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rPr>
              <a:t>Total motor-vehicle fatalities in 2015 could possibly exceed 40,000 for the first time in eight years according to the NSC.</a:t>
            </a:r>
            <a:endParaRPr lang="en-US" sz="1600" b="1" dirty="0">
              <a:solidFill>
                <a:srgbClr val="FFFFFF"/>
              </a:solidFill>
              <a:cs typeface="Arial" charset="0"/>
            </a:endParaRPr>
          </a:p>
        </p:txBody>
      </p:sp>
      <p:sp>
        <p:nvSpPr>
          <p:cNvPr id="5127" name="TextBox 1"/>
          <p:cNvSpPr txBox="1">
            <a:spLocks noChangeArrowheads="1"/>
          </p:cNvSpPr>
          <p:nvPr/>
        </p:nvSpPr>
        <p:spPr bwMode="auto">
          <a:xfrm>
            <a:off x="1884472" y="5672356"/>
            <a:ext cx="5211762" cy="646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a:solidFill>
                  <a:schemeClr val="bg1"/>
                </a:solidFill>
              </a:rPr>
              <a:t>NSC counts both traffic and </a:t>
            </a:r>
            <a:r>
              <a:rPr lang="en-US" altLang="en-US" b="1" dirty="0" err="1">
                <a:solidFill>
                  <a:schemeClr val="bg1"/>
                </a:solidFill>
              </a:rPr>
              <a:t>nontraffic</a:t>
            </a:r>
            <a:r>
              <a:rPr lang="en-US" altLang="en-US" b="1" dirty="0">
                <a:solidFill>
                  <a:schemeClr val="bg1"/>
                </a:solidFill>
              </a:rPr>
              <a:t> deaths that occur within a year of the accident.</a:t>
            </a:r>
          </a:p>
        </p:txBody>
      </p:sp>
      <p:sp>
        <p:nvSpPr>
          <p:cNvPr id="8" name="AutoShape 6"/>
          <p:cNvSpPr>
            <a:spLocks noChangeArrowheads="1"/>
          </p:cNvSpPr>
          <p:nvPr/>
        </p:nvSpPr>
        <p:spPr bwMode="blackWhite">
          <a:xfrm>
            <a:off x="6537389" y="1122362"/>
            <a:ext cx="2511361" cy="1095916"/>
          </a:xfrm>
          <a:prstGeom prst="wedgeRectCallout">
            <a:avLst>
              <a:gd name="adj1" fmla="val -60503"/>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leading to fewer vehicle deaths </a:t>
            </a:r>
            <a:endParaRPr lang="en-US" sz="1600" b="1" dirty="0">
              <a:solidFill>
                <a:schemeClr val="bg1"/>
              </a:solidFill>
            </a:endParaRPr>
          </a:p>
        </p:txBody>
      </p:sp>
    </p:spTree>
    <p:extLst>
      <p:ext uri="{BB962C8B-B14F-4D97-AF65-F5344CB8AC3E}">
        <p14:creationId xmlns:p14="http://schemas.microsoft.com/office/powerpoint/2010/main" val="2540231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147505B-6734-42BC-A209-E7C2644D2067}" type="slidenum">
              <a:rPr lang="en-US" altLang="en-US" sz="900"/>
              <a:pPr algn="r">
                <a:lnSpc>
                  <a:spcPct val="85000"/>
                </a:lnSpc>
                <a:spcBef>
                  <a:spcPct val="20000"/>
                </a:spcBef>
                <a:buClrTx/>
                <a:buFontTx/>
                <a:buNone/>
              </a:pPr>
              <a:t>58</a:t>
            </a:fld>
            <a:endParaRPr lang="en-US" altLang="en-US" sz="900"/>
          </a:p>
        </p:txBody>
      </p:sp>
      <p:sp>
        <p:nvSpPr>
          <p:cNvPr id="7171" name="Rectangle 2"/>
          <p:cNvSpPr>
            <a:spLocks noGrp="1" noChangeArrowheads="1"/>
          </p:cNvSpPr>
          <p:nvPr>
            <p:ph type="title" idx="4294967295"/>
          </p:nvPr>
        </p:nvSpPr>
        <p:spPr/>
        <p:txBody>
          <a:bodyPr/>
          <a:lstStyle/>
          <a:p>
            <a:r>
              <a:rPr lang="en-US" altLang="en-US" sz="3200" dirty="0" smtClean="0">
                <a:latin typeface="Arial" panose="020B0604020202020204" pitchFamily="34" charset="0"/>
              </a:rPr>
              <a:t/>
            </a:r>
            <a:br>
              <a:rPr lang="en-US" altLang="en-US" sz="3200" dirty="0" smtClean="0">
                <a:latin typeface="Arial" panose="020B0604020202020204" pitchFamily="34" charset="0"/>
              </a:rPr>
            </a:br>
            <a:r>
              <a:rPr lang="en-US" altLang="en-US" sz="3200" dirty="0" smtClean="0">
                <a:latin typeface="Arial" panose="020B0604020202020204" pitchFamily="34" charset="0"/>
              </a:rPr>
              <a:t>Death Rates per 100,000,000 Vehicle miles, 1990-2015*</a:t>
            </a:r>
            <a:br>
              <a:rPr lang="en-US" altLang="en-US" sz="3200" dirty="0" smtClean="0">
                <a:latin typeface="Arial" panose="020B0604020202020204" pitchFamily="34" charset="0"/>
              </a:rPr>
            </a:br>
            <a:endParaRPr lang="en-US" altLang="en-US" dirty="0" smtClean="0">
              <a:latin typeface="Arial" panose="020B0604020202020204" pitchFamily="34" charset="0"/>
            </a:endParaRPr>
          </a:p>
        </p:txBody>
      </p:sp>
      <p:sp>
        <p:nvSpPr>
          <p:cNvPr id="7172" name="Rectangle 3"/>
          <p:cNvSpPr>
            <a:spLocks noChangeArrowheads="1"/>
          </p:cNvSpPr>
          <p:nvPr/>
        </p:nvSpPr>
        <p:spPr bwMode="auto">
          <a:xfrm>
            <a:off x="-173421" y="6393615"/>
            <a:ext cx="7569200"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None/>
            </a:pPr>
            <a:r>
              <a:rPr lang="en-US" altLang="en-US" sz="1400" dirty="0" smtClean="0"/>
              <a:t>*</a:t>
            </a:r>
            <a:r>
              <a:rPr lang="en-US" altLang="en-US" sz="1400" dirty="0"/>
              <a:t>Projected rate for </a:t>
            </a:r>
            <a:r>
              <a:rPr lang="en-US" altLang="en-US" sz="1400" dirty="0" smtClean="0"/>
              <a:t>2015 based on date through June 2015.</a:t>
            </a:r>
            <a:endParaRPr lang="en-US" altLang="en-US" sz="1100" dirty="0" smtClean="0"/>
          </a:p>
          <a:p>
            <a:pPr>
              <a:spcBef>
                <a:spcPct val="0"/>
              </a:spcBef>
              <a:buFont typeface="Wingdings" panose="05000000000000000000" pitchFamily="2" charset="2"/>
              <a:buNone/>
            </a:pPr>
            <a:r>
              <a:rPr lang="en-US" altLang="en-US" sz="1100" dirty="0"/>
              <a:t>	</a:t>
            </a:r>
            <a:r>
              <a:rPr lang="en-US" altLang="en-US" sz="1400" dirty="0"/>
              <a:t>Source: National Safety </a:t>
            </a:r>
            <a:r>
              <a:rPr lang="en-US" altLang="en-US" sz="1400" dirty="0" smtClean="0"/>
              <a:t>Council; Insurance Information Institute.</a:t>
            </a:r>
            <a:endParaRPr lang="en-US" altLang="en-US" sz="1400" dirty="0"/>
          </a:p>
        </p:txBody>
      </p:sp>
      <p:graphicFrame>
        <p:nvGraphicFramePr>
          <p:cNvPr id="2026500" name="Object 2"/>
          <p:cNvGraphicFramePr>
            <a:graphicFrameLocks/>
          </p:cNvGraphicFramePr>
          <p:nvPr>
            <p:extLst>
              <p:ext uri="{D42A27DB-BD31-4B8C-83A1-F6EECF244321}">
                <p14:modId xmlns:p14="http://schemas.microsoft.com/office/powerpoint/2010/main" val="2277530853"/>
              </p:ext>
            </p:extLst>
          </p:nvPr>
        </p:nvGraphicFramePr>
        <p:xfrm>
          <a:off x="298450" y="1119352"/>
          <a:ext cx="8569325" cy="4579937"/>
        </p:xfrm>
        <a:graphic>
          <a:graphicData uri="http://schemas.openxmlformats.org/presentationml/2006/ole">
            <mc:AlternateContent xmlns:mc="http://schemas.openxmlformats.org/markup-compatibility/2006">
              <mc:Choice xmlns:v="urn:schemas-microsoft-com:vml" Requires="v">
                <p:oleObj spid="_x0000_s3209248" name="Chart" r:id="rId4" imgW="8610548" imgH="4600679" progId="MSGraph.Chart.8">
                  <p:embed followColorScheme="full"/>
                </p:oleObj>
              </mc:Choice>
              <mc:Fallback>
                <p:oleObj name="Chart" r:id="rId4" imgW="8610548" imgH="4600679" progId="MSGraph.Chart.8">
                  <p:embed followColorScheme="full"/>
                  <p:pic>
                    <p:nvPicPr>
                      <p:cNvPr id="0" name=""/>
                      <p:cNvPicPr>
                        <a:picLocks noChangeArrowheads="1"/>
                      </p:cNvPicPr>
                      <p:nvPr/>
                    </p:nvPicPr>
                    <p:blipFill>
                      <a:blip r:embed="rId5"/>
                      <a:srcRect/>
                      <a:stretch>
                        <a:fillRect/>
                      </a:stretch>
                    </p:blipFill>
                    <p:spPr bwMode="gray">
                      <a:xfrm>
                        <a:off x="298450" y="1119352"/>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6"/>
          <p:cNvSpPr>
            <a:spLocks noChangeArrowheads="1"/>
          </p:cNvSpPr>
          <p:nvPr/>
        </p:nvSpPr>
        <p:spPr bwMode="blackWhite">
          <a:xfrm>
            <a:off x="6170293" y="1119352"/>
            <a:ext cx="2511361" cy="1158982"/>
          </a:xfrm>
          <a:prstGeom prst="wedgeRectCallout">
            <a:avLst>
              <a:gd name="adj1" fmla="val -23464"/>
              <a:gd name="adj2" fmla="val 82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The recession and high gas prices reduced miles driven, accelerating the drop in death rates</a:t>
            </a:r>
            <a:endParaRPr lang="en-US" sz="1600" b="1" dirty="0">
              <a:solidFill>
                <a:schemeClr val="bg1"/>
              </a:solidFill>
            </a:endParaRPr>
          </a:p>
        </p:txBody>
      </p:sp>
      <p:sp>
        <p:nvSpPr>
          <p:cNvPr id="8" name="AutoShape 7"/>
          <p:cNvSpPr>
            <a:spLocks noChangeArrowheads="1"/>
          </p:cNvSpPr>
          <p:nvPr/>
        </p:nvSpPr>
        <p:spPr bwMode="blackWhite">
          <a:xfrm>
            <a:off x="5990896" y="3848318"/>
            <a:ext cx="2454002" cy="931589"/>
          </a:xfrm>
          <a:prstGeom prst="wedgeRectCallout">
            <a:avLst>
              <a:gd name="adj1" fmla="val 59773"/>
              <a:gd name="adj2" fmla="val -104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Motor vehicle fatality rates appear to be ticking up in 2015</a:t>
            </a:r>
            <a:endParaRPr lang="en-US" sz="1600" b="1" dirty="0">
              <a:solidFill>
                <a:srgbClr val="FFFFFF"/>
              </a:solidFill>
              <a:cs typeface="Arial" charset="0"/>
            </a:endParaRPr>
          </a:p>
        </p:txBody>
      </p:sp>
      <p:sp>
        <p:nvSpPr>
          <p:cNvPr id="10" name="TextBox 1"/>
          <p:cNvSpPr txBox="1">
            <a:spLocks noChangeArrowheads="1"/>
          </p:cNvSpPr>
          <p:nvPr/>
        </p:nvSpPr>
        <p:spPr bwMode="auto">
          <a:xfrm>
            <a:off x="1114698" y="5885489"/>
            <a:ext cx="6936828"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chemeClr val="bg1"/>
                </a:solidFill>
              </a:rPr>
              <a:t>Vehicle death rates fell by nearly half between 1990 and 2010</a:t>
            </a:r>
            <a:endParaRPr lang="en-US" altLang="en-US" b="1" dirty="0">
              <a:solidFill>
                <a:schemeClr val="bg1"/>
              </a:solidFill>
            </a:endParaRPr>
          </a:p>
        </p:txBody>
      </p:sp>
    </p:spTree>
    <p:extLst>
      <p:ext uri="{BB962C8B-B14F-4D97-AF65-F5344CB8AC3E}">
        <p14:creationId xmlns:p14="http://schemas.microsoft.com/office/powerpoint/2010/main" val="12929933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32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smtClean="0"/>
              <a:t>12/01/09 - 9pm</a:t>
            </a:r>
          </a:p>
        </p:txBody>
      </p:sp>
      <p:sp>
        <p:nvSpPr>
          <p:cNvPr id="399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59</a:t>
            </a:fld>
            <a:endParaRPr lang="en-US" smtClean="0"/>
          </a:p>
        </p:txBody>
      </p:sp>
      <p:sp>
        <p:nvSpPr>
          <p:cNvPr id="39942" name="Rectangle 2"/>
          <p:cNvSpPr>
            <a:spLocks noGrp="1" noChangeArrowheads="1"/>
          </p:cNvSpPr>
          <p:nvPr>
            <p:ph type="title"/>
          </p:nvPr>
        </p:nvSpPr>
        <p:spPr>
          <a:xfrm>
            <a:off x="66675" y="90488"/>
            <a:ext cx="8201025" cy="860425"/>
          </a:xfrm>
        </p:spPr>
        <p:txBody>
          <a:bodyPr/>
          <a:lstStyle/>
          <a:p>
            <a:r>
              <a:rPr lang="en-US" dirty="0" smtClean="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3530347703"/>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40129" name="Chart" r:id="rId4" imgW="5772267" imgH="2508365" progId="MSGraph.Chart.8">
                  <p:embed followColorScheme="full"/>
                </p:oleObj>
              </mc:Choice>
              <mc:Fallback>
                <p:oleObj name="Chart" r:id="rId4" imgW="5772267" imgH="2508365"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Q1 2015 over Q1 2014.</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2015:Q1*</a:t>
            </a:r>
            <a:endParaRPr lang="en-US" sz="1600" b="1" dirty="0">
              <a:solidFill>
                <a:srgbClr val="225A7A"/>
              </a:solidFill>
            </a:endParaRP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a:t>
            </a:r>
            <a:r>
              <a:rPr lang="en-US" sz="2000" b="1" dirty="0" smtClean="0">
                <a:solidFill>
                  <a:srgbClr val="FFFFFF"/>
                </a:solidFill>
              </a:rPr>
              <a:t>Frequency and Severity Trends Persist</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095530970"/>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3177551"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253839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smtClean="0"/>
              <a:t>12/01/09 - 9pm</a:t>
            </a:r>
          </a:p>
        </p:txBody>
      </p:sp>
      <p:sp>
        <p:nvSpPr>
          <p:cNvPr id="4096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60</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2017405184"/>
              </p:ext>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41154" name="Chart" r:id="rId4" imgW="8667555" imgH="3771900" progId="MSGraph.Chart.8">
                  <p:embed followColorScheme="full"/>
                </p:oleObj>
              </mc:Choice>
              <mc:Fallback>
                <p:oleObj name="Chart" r:id="rId4" imgW="8667555" imgH="3771900" progId="MSGraph.Chart.8">
                  <p:embed followColorScheme="full"/>
                  <p:pic>
                    <p:nvPicPr>
                      <p:cNvPr id="0" name="Object 3"/>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Severity/Frequency </a:t>
            </a:r>
            <a:r>
              <a:rPr lang="en-US" sz="2000" b="1" dirty="0">
                <a:solidFill>
                  <a:srgbClr val="FFFFFF"/>
                </a:solidFill>
              </a:rPr>
              <a:t>Trends </a:t>
            </a:r>
            <a:r>
              <a:rPr lang="en-US" sz="2000" b="1" dirty="0" smtClean="0">
                <a:solidFill>
                  <a:srgbClr val="FFFFFF"/>
                </a:solidFill>
              </a:rPr>
              <a:t>Have Been Volatile, But Rising Severity since 2011 Is a Concern</a:t>
            </a:r>
            <a:endParaRPr lang="en-US" sz="2000" b="1" dirty="0">
              <a:solidFill>
                <a:srgbClr val="FFFFFF"/>
              </a:solidFill>
            </a:endParaRPr>
          </a:p>
        </p:txBody>
      </p:sp>
      <p:sp>
        <p:nvSpPr>
          <p:cNvPr id="11"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four quarters ending in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5"/>
          <p:cNvSpPr>
            <a:spLocks noGrp="1" noChangeArrowheads="1"/>
          </p:cNvSpPr>
          <p:nvPr>
            <p:ph type="dt" sz="quarter" idx="10"/>
          </p:nvPr>
        </p:nvSpPr>
        <p:spPr>
          <a:noFill/>
        </p:spPr>
        <p:txBody>
          <a:bodyPr/>
          <a:lstStyle/>
          <a:p>
            <a:r>
              <a:rPr lang="en-US" smtClean="0"/>
              <a:t>12/01/09 - 9pm</a:t>
            </a:r>
          </a:p>
        </p:txBody>
      </p:sp>
      <p:sp>
        <p:nvSpPr>
          <p:cNvPr id="4198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989" name="Rectangle 110"/>
          <p:cNvSpPr>
            <a:spLocks noGrp="1" noChangeArrowheads="1"/>
          </p:cNvSpPr>
          <p:nvPr>
            <p:ph type="sldNum" sz="quarter" idx="12"/>
          </p:nvPr>
        </p:nvSpPr>
        <p:spPr>
          <a:noFill/>
        </p:spPr>
        <p:txBody>
          <a:bodyPr/>
          <a:lstStyle/>
          <a:p>
            <a:fld id="{4037A554-EECD-45E7-AA16-AA5A126D53E1}" type="slidenum">
              <a:rPr lang="en-US" smtClean="0"/>
              <a:pPr/>
              <a:t>61</a:t>
            </a:fld>
            <a:endParaRPr lang="en-US" smtClean="0"/>
          </a:p>
        </p:txBody>
      </p:sp>
      <p:sp>
        <p:nvSpPr>
          <p:cNvPr id="41990" name="Rectangle 2"/>
          <p:cNvSpPr>
            <a:spLocks noGrp="1" noChangeArrowheads="1"/>
          </p:cNvSpPr>
          <p:nvPr>
            <p:ph type="title"/>
          </p:nvPr>
        </p:nvSpPr>
        <p:spPr>
          <a:xfrm>
            <a:off x="66675" y="90488"/>
            <a:ext cx="8201025" cy="860425"/>
          </a:xfrm>
        </p:spPr>
        <p:txBody>
          <a:bodyPr/>
          <a:lstStyle/>
          <a:p>
            <a:r>
              <a:rPr lang="en-US" dirty="0" smtClean="0"/>
              <a:t>No-Fault (PIP) Liability: Severity is Up, Frequency Relatively Flat*</a:t>
            </a:r>
          </a:p>
        </p:txBody>
      </p:sp>
      <p:graphicFrame>
        <p:nvGraphicFramePr>
          <p:cNvPr id="41986" name="Object 3"/>
          <p:cNvGraphicFramePr>
            <a:graphicFrameLocks noChangeAspect="1"/>
          </p:cNvGraphicFramePr>
          <p:nvPr>
            <p:extLst>
              <p:ext uri="{D42A27DB-BD31-4B8C-83A1-F6EECF244321}">
                <p14:modId xmlns:p14="http://schemas.microsoft.com/office/powerpoint/2010/main" val="1442504914"/>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42180" name="Chart" r:id="rId4" imgW="8667555" imgH="3762340" progId="MSGraph.Chart.8">
                  <p:embed followColorScheme="full"/>
                </p:oleObj>
              </mc:Choice>
              <mc:Fallback>
                <p:oleObj name="Chart" r:id="rId4" imgW="8667555" imgH="3762340"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1" name="Rectangle 4"/>
          <p:cNvSpPr>
            <a:spLocks noChangeArrowheads="1"/>
          </p:cNvSpPr>
          <p:nvPr/>
        </p:nvSpPr>
        <p:spPr bwMode="auto">
          <a:xfrm>
            <a:off x="0" y="6203205"/>
            <a:ext cx="8181975"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*No-fault states included are: FL, HI, KS, KY, MA, MI, MN, NY, ND and </a:t>
            </a:r>
            <a:r>
              <a:rPr lang="en-US" sz="1100" dirty="0" smtClean="0"/>
              <a:t>UT.</a:t>
            </a:r>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in 2015:Q1.</a:t>
            </a: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4199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656104" y="5517030"/>
            <a:ext cx="81438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No-Fault Systems Are Less Problematic in Some States but Still of Concern in Some, Such as MI</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62</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055483562"/>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43204" name="Chart" r:id="rId4" imgW="8667555" imgH="3762340" progId="MSGraph.Chart.8">
                  <p:embed followColorScheme="full"/>
                </p:oleObj>
              </mc:Choice>
              <mc:Fallback>
                <p:oleObj name="Chart" r:id="rId4" imgW="8667555" imgH="3762340"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smtClean="0"/>
              <a:t>12/01/09 - 9pm</a:t>
            </a:r>
          </a:p>
        </p:txBody>
      </p:sp>
      <p:sp>
        <p:nvSpPr>
          <p:cNvPr id="4403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63</a:t>
            </a:fld>
            <a:endParaRPr lang="en-US" smtClean="0"/>
          </a:p>
        </p:txBody>
      </p:sp>
      <p:sp>
        <p:nvSpPr>
          <p:cNvPr id="44038" name="Rectangle 2"/>
          <p:cNvSpPr>
            <a:spLocks noGrp="1" noChangeArrowheads="1"/>
          </p:cNvSpPr>
          <p:nvPr>
            <p:ph type="title"/>
          </p:nvPr>
        </p:nvSpPr>
        <p:spPr>
          <a:xfrm>
            <a:off x="0" y="90488"/>
            <a:ext cx="8201025" cy="860425"/>
          </a:xfrm>
        </p:spPr>
        <p:txBody>
          <a:bodyPr/>
          <a:lstStyle/>
          <a:p>
            <a:r>
              <a:rPr lang="en-US" dirty="0" smtClean="0"/>
              <a:t>Comprehensive Coverage: Severity </a:t>
            </a:r>
            <a:br>
              <a:rPr lang="en-US" dirty="0" smtClean="0"/>
            </a:br>
            <a:r>
              <a:rPr lang="en-US" dirty="0" smtClean="0"/>
              <a:t>Trends Are Unfavorable</a:t>
            </a:r>
          </a:p>
        </p:txBody>
      </p:sp>
      <p:graphicFrame>
        <p:nvGraphicFramePr>
          <p:cNvPr id="44034" name="Object 3"/>
          <p:cNvGraphicFramePr>
            <a:graphicFrameLocks noChangeAspect="1"/>
          </p:cNvGraphicFramePr>
          <p:nvPr>
            <p:extLst>
              <p:ext uri="{D42A27DB-BD31-4B8C-83A1-F6EECF244321}">
                <p14:modId xmlns:p14="http://schemas.microsoft.com/office/powerpoint/2010/main" val="1582424023"/>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44229" name="Chart" r:id="rId4" imgW="8667555" imgH="3762340" progId="MSGraph.Chart.8">
                  <p:embed followColorScheme="full"/>
                </p:oleObj>
              </mc:Choice>
              <mc:Fallback>
                <p:oleObj name="Chart" r:id="rId4" imgW="8667555" imgH="3762340" progId="MSGraph.Chart.8">
                  <p:embed followColorScheme="full"/>
                  <p:pic>
                    <p:nvPicPr>
                      <p:cNvPr id="0" name="Object 3"/>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a:t>
            </a:r>
            <a:r>
              <a:rPr lang="en-US" sz="2000" b="1" dirty="0" smtClean="0">
                <a:solidFill>
                  <a:srgbClr val="FFFFFF"/>
                </a:solidFill>
              </a:rPr>
              <a:t>Coverage</a:t>
            </a:r>
            <a:endParaRPr lang="en-US" sz="2000" b="1" dirty="0">
              <a:solidFill>
                <a:srgbClr val="FFFFFF"/>
              </a:solidFill>
            </a:endParaRP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Severe weather is a principal cause of the spikes in both frequency and severity</a:t>
            </a:r>
            <a:endParaRPr lang="en-US" b="1" dirty="0">
              <a:solidFill>
                <a:schemeClr val="bg1"/>
              </a:solidFill>
            </a:endParaRPr>
          </a:p>
        </p:txBody>
      </p:sp>
      <p:sp>
        <p:nvSpPr>
          <p:cNvPr id="1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LOW YIELDS EXERT RATE PRESSURE</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41967401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3212306" name="Chart" r:id="rId4" imgW="8429540" imgH="3648040" progId="MSGraph.Chart.8">
                  <p:embed followColorScheme="full"/>
                </p:oleObj>
              </mc:Choice>
              <mc:Fallback>
                <p:oleObj name="Chart" r:id="rId4" imgW="8429540" imgH="364804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Q1.</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654800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Driving Trends, Gas Prices</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America’s Love Affair with their Cars Is Far from Over</a:t>
            </a:r>
            <a:endParaRPr lang="en-US" sz="4000" b="1" dirty="0">
              <a:solidFill>
                <a:srgbClr val="225A7A"/>
              </a:solidFill>
            </a:endParaRPr>
          </a:p>
        </p:txBody>
      </p:sp>
    </p:spTree>
    <p:extLst>
      <p:ext uri="{BB962C8B-B14F-4D97-AF65-F5344CB8AC3E}">
        <p14:creationId xmlns:p14="http://schemas.microsoft.com/office/powerpoint/2010/main" val="87031828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67</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803275" y="238125"/>
            <a:ext cx="6711950" cy="769938"/>
          </a:xfrm>
        </p:spPr>
        <p:txBody>
          <a:bodyPr/>
          <a:lstStyle/>
          <a:p>
            <a:r>
              <a:rPr lang="en-US" dirty="0" smtClean="0">
                <a:latin typeface="Arial" panose="020B0604020202020204" pitchFamily="34" charset="0"/>
              </a:rPr>
              <a:t>America is Driving More Again:</a:t>
            </a:r>
            <a:br>
              <a:rPr lang="en-US" dirty="0" smtClean="0">
                <a:latin typeface="Arial" panose="020B0604020202020204" pitchFamily="34" charset="0"/>
              </a:rPr>
            </a:br>
            <a:r>
              <a:rPr lang="en-US" dirty="0" smtClean="0">
                <a:latin typeface="Arial" panose="020B0604020202020204" pitchFamily="34" charset="0"/>
              </a:rPr>
              <a:t>Total Miles Driven*, 1990–2015</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The </a:t>
            </a:r>
            <a:r>
              <a:rPr lang="en-US" sz="1100" dirty="0" smtClean="0">
                <a:solidFill>
                  <a:srgbClr val="000000"/>
                </a:solidFill>
                <a:cs typeface="Arial" charset="0"/>
              </a:rPr>
              <a:t>2015 data are through May 2015, the latest available.</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a:t>
            </a:r>
            <a:r>
              <a:rPr lang="en-US" sz="1100" dirty="0">
                <a:solidFill>
                  <a:srgbClr val="000000"/>
                </a:solidFill>
                <a:hlinkClick r:id="rId4"/>
              </a:rPr>
              <a:t>http://</a:t>
            </a:r>
            <a:r>
              <a:rPr lang="en-US" sz="1100" dirty="0" smtClean="0">
                <a:solidFill>
                  <a:srgbClr val="000000"/>
                </a:solidFill>
                <a:hlinkClick r:id="rId4"/>
              </a:rPr>
              <a:t>www.fhwa.dot.gov/policyinformation/travel_monitoring/tvt.cfm</a:t>
            </a:r>
            <a:r>
              <a:rPr lang="en-US" sz="1100" dirty="0" smtClean="0">
                <a:solidFill>
                  <a:srgbClr val="000000"/>
                </a:solidFill>
              </a:rPr>
              <a:t> );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a:solidFill>
                  <a:srgbClr val="225A7A"/>
                </a:solidFill>
                <a:cs typeface="Arial" charset="0"/>
              </a:rPr>
              <a:t>Billions</a:t>
            </a:r>
          </a:p>
        </p:txBody>
      </p:sp>
      <p:graphicFrame>
        <p:nvGraphicFramePr>
          <p:cNvPr id="17416" name="Object 8"/>
          <p:cNvGraphicFramePr>
            <a:graphicFrameLocks noChangeAspect="1"/>
          </p:cNvGraphicFramePr>
          <p:nvPr>
            <p:extLst/>
          </p:nvPr>
        </p:nvGraphicFramePr>
        <p:xfrm>
          <a:off x="377825" y="1185863"/>
          <a:ext cx="7896164" cy="4849340"/>
        </p:xfrm>
        <a:graphic>
          <a:graphicData uri="http://schemas.openxmlformats.org/presentationml/2006/ole">
            <mc:AlternateContent xmlns:mc="http://schemas.openxmlformats.org/markup-compatibility/2006">
              <mc:Choice xmlns:v="urn:schemas-microsoft-com:vml" Requires="v">
                <p:oleObj spid="_x0000_s318980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377825" y="1185863"/>
                        <a:ext cx="7896164" cy="4849340"/>
                      </a:xfrm>
                      <a:prstGeom prst="rect">
                        <a:avLst/>
                      </a:prstGeom>
                      <a:noFill/>
                      <a:ln>
                        <a:noFill/>
                      </a:ln>
                      <a:effectLst/>
                      <a:extLst/>
                    </p:spPr>
                  </p:pic>
                </p:oleObj>
              </mc:Fallback>
            </mc:AlternateContent>
          </a:graphicData>
        </a:graphic>
      </p:graphicFrame>
      <p:sp>
        <p:nvSpPr>
          <p:cNvPr id="9" name="AutoShape 38"/>
          <p:cNvSpPr>
            <a:spLocks noChangeArrowheads="1"/>
          </p:cNvSpPr>
          <p:nvPr/>
        </p:nvSpPr>
        <p:spPr bwMode="blackWhite">
          <a:xfrm>
            <a:off x="4159250" y="3285129"/>
            <a:ext cx="3141308" cy="1354933"/>
          </a:xfrm>
          <a:prstGeom prst="wedgeRectCallout">
            <a:avLst>
              <a:gd name="adj1" fmla="val 36861"/>
              <a:gd name="adj2" fmla="val -1385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From November 2007 until January 2015,</a:t>
            </a:r>
            <a:r>
              <a:rPr lang="en-US" sz="1400" b="1" dirty="0" smtClean="0">
                <a:solidFill>
                  <a:srgbClr val="FFFFFF"/>
                </a:solidFill>
                <a:cs typeface="Arial" charset="0"/>
              </a:rPr>
              <a:t> </a:t>
            </a:r>
            <a:r>
              <a:rPr lang="en-US" sz="1400" b="1" dirty="0">
                <a:solidFill>
                  <a:srgbClr val="FFFFFF"/>
                </a:solidFill>
                <a:cs typeface="Arial" charset="0"/>
              </a:rPr>
              <a:t>miles driven </a:t>
            </a:r>
            <a:r>
              <a:rPr lang="en-US" sz="1400" b="1" dirty="0" smtClean="0">
                <a:solidFill>
                  <a:srgbClr val="FFFFFF"/>
                </a:solidFill>
                <a:cs typeface="Arial" charset="0"/>
              </a:rPr>
              <a:t>was </a:t>
            </a:r>
            <a:r>
              <a:rPr lang="en-US" sz="1400" b="1" dirty="0">
                <a:solidFill>
                  <a:srgbClr val="FFFFFF"/>
                </a:solidFill>
                <a:cs typeface="Arial" charset="0"/>
              </a:rPr>
              <a:t>below the prior peak for </a:t>
            </a:r>
            <a:r>
              <a:rPr lang="en-US" sz="1400" b="1" dirty="0" smtClean="0">
                <a:solidFill>
                  <a:srgbClr val="FFFFFF"/>
                </a:solidFill>
                <a:cs typeface="Arial" charset="0"/>
              </a:rPr>
              <a:t>87 </a:t>
            </a:r>
            <a:r>
              <a:rPr lang="en-US" sz="1400" b="1" dirty="0">
                <a:solidFill>
                  <a:srgbClr val="FFFFFF"/>
                </a:solidFill>
                <a:cs typeface="Arial" charset="0"/>
              </a:rPr>
              <a:t>straight </a:t>
            </a:r>
            <a:r>
              <a:rPr lang="en-US" sz="1400" b="1" dirty="0" smtClean="0">
                <a:solidFill>
                  <a:srgbClr val="FFFFFF"/>
                </a:solidFill>
                <a:cs typeface="Arial" charset="0"/>
              </a:rPr>
              <a:t>months—</a:t>
            </a:r>
            <a:br>
              <a:rPr lang="en-US" sz="1400" b="1" dirty="0" smtClean="0">
                <a:solidFill>
                  <a:srgbClr val="FFFFFF"/>
                </a:solidFill>
                <a:cs typeface="Arial" charset="0"/>
              </a:rPr>
            </a:br>
            <a:r>
              <a:rPr lang="en-US" sz="1400" b="1" dirty="0" smtClean="0">
                <a:solidFill>
                  <a:srgbClr val="FFFFFF"/>
                </a:solidFill>
                <a:cs typeface="Arial" charset="0"/>
              </a:rPr>
              <a:t>over 7 years! </a:t>
            </a:r>
            <a:r>
              <a:rPr lang="en-US" sz="1400" b="1" dirty="0">
                <a:solidFill>
                  <a:srgbClr val="FFFFFF"/>
                </a:solidFill>
                <a:cs typeface="Arial" charset="0"/>
              </a:rPr>
              <a:t>Previous record was in the early 1980s (39 months</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17419" name="TextBox 12"/>
          <p:cNvSpPr txBox="1">
            <a:spLocks noChangeArrowheads="1"/>
          </p:cNvSpPr>
          <p:nvPr/>
        </p:nvSpPr>
        <p:spPr bwMode="auto">
          <a:xfrm>
            <a:off x="1612469" y="1296194"/>
            <a:ext cx="1725536"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a:solidFill>
                  <a:srgbClr val="FFFFFF"/>
                </a:solidFill>
                <a:cs typeface="Arial" charset="0"/>
              </a:rPr>
              <a:t>Some of the </a:t>
            </a:r>
            <a:r>
              <a:rPr lang="en-US" sz="1200" b="1" dirty="0" smtClean="0">
                <a:solidFill>
                  <a:srgbClr val="FFFFFF"/>
                </a:solidFill>
              </a:rPr>
              <a:t>1990</a:t>
            </a:r>
            <a:r>
              <a:rPr lang="en-US" sz="1200" b="1" dirty="0" smtClean="0">
                <a:solidFill>
                  <a:srgbClr val="FFFFFF"/>
                </a:solidFill>
                <a:cs typeface="Arial" charset="0"/>
              </a:rPr>
              <a:t>-2007 growth </a:t>
            </a:r>
            <a:r>
              <a:rPr lang="en-US" sz="1200" b="1" dirty="0">
                <a:solidFill>
                  <a:srgbClr val="FFFFFF"/>
                </a:solidFill>
                <a:cs typeface="Arial" charset="0"/>
              </a:rPr>
              <a:t>in miles driven </a:t>
            </a:r>
            <a:r>
              <a:rPr lang="en-US" sz="1200" b="1" dirty="0" smtClean="0">
                <a:solidFill>
                  <a:srgbClr val="FFFFFF"/>
                </a:solidFill>
                <a:cs typeface="Arial" charset="0"/>
              </a:rPr>
              <a:t>(+43.9%) is </a:t>
            </a:r>
            <a:r>
              <a:rPr lang="en-US" sz="1200" b="1" dirty="0">
                <a:solidFill>
                  <a:srgbClr val="FFFFFF"/>
                </a:solidFill>
                <a:cs typeface="Arial" charset="0"/>
              </a:rPr>
              <a:t>due to population </a:t>
            </a:r>
            <a:r>
              <a:rPr lang="en-US" sz="1200" b="1" dirty="0" smtClean="0">
                <a:solidFill>
                  <a:srgbClr val="FFFFFF"/>
                </a:solidFill>
                <a:cs typeface="Arial" charset="0"/>
              </a:rPr>
              <a:t>growth</a:t>
            </a:r>
            <a:r>
              <a:rPr lang="en-US" sz="1200" b="1" dirty="0">
                <a:solidFill>
                  <a:srgbClr val="FFFFFF"/>
                </a:solidFill>
              </a:rPr>
              <a:t> </a:t>
            </a:r>
            <a:r>
              <a:rPr lang="en-US" sz="1200" b="1" dirty="0" smtClean="0">
                <a:solidFill>
                  <a:srgbClr val="FFFFFF"/>
                </a:solidFill>
              </a:rPr>
              <a:t>(</a:t>
            </a:r>
            <a:r>
              <a:rPr lang="en-US" sz="1200" b="1" dirty="0" smtClean="0">
                <a:solidFill>
                  <a:srgbClr val="FFFFFF"/>
                </a:solidFill>
                <a:cs typeface="Arial" charset="0"/>
              </a:rPr>
              <a:t>+20.7%</a:t>
            </a:r>
            <a:r>
              <a:rPr lang="en-US" sz="1200" b="1" dirty="0" smtClean="0">
                <a:solidFill>
                  <a:srgbClr val="FFFFFF"/>
                </a:solidFill>
              </a:rPr>
              <a:t>)…</a:t>
            </a:r>
            <a:endParaRPr lang="en-US" sz="1200" b="1" dirty="0">
              <a:solidFill>
                <a:srgbClr val="FFFFFF"/>
              </a:solidFill>
              <a:cs typeface="Arial" charset="0"/>
            </a:endParaRPr>
          </a:p>
        </p:txBody>
      </p:sp>
      <p:sp>
        <p:nvSpPr>
          <p:cNvPr id="12" name="Rectangle 7"/>
          <p:cNvSpPr>
            <a:spLocks noChangeArrowheads="1"/>
          </p:cNvSpPr>
          <p:nvPr/>
        </p:nvSpPr>
        <p:spPr bwMode="grayWhite">
          <a:xfrm>
            <a:off x="5978477" y="1642369"/>
            <a:ext cx="2091325" cy="579718"/>
          </a:xfrm>
          <a:prstGeom prst="rect">
            <a:avLst/>
          </a:prstGeom>
          <a:noFill/>
          <a:ln w="28575">
            <a:solidFill>
              <a:schemeClr val="folHlink"/>
            </a:solidFill>
            <a:miter lim="800000"/>
            <a:headEnd/>
            <a:tailEnd/>
          </a:ln>
        </p:spPr>
        <p:txBody>
          <a:bodyPr wrap="none" anchor="ctr"/>
          <a:lstStyle/>
          <a:p>
            <a:endParaRPr lang="en-US"/>
          </a:p>
        </p:txBody>
      </p:sp>
      <p:sp>
        <p:nvSpPr>
          <p:cNvPr id="14" name="AutoShape 38"/>
          <p:cNvSpPr>
            <a:spLocks noChangeArrowheads="1"/>
          </p:cNvSpPr>
          <p:nvPr/>
        </p:nvSpPr>
        <p:spPr bwMode="blackWhite">
          <a:xfrm>
            <a:off x="8181435" y="2512480"/>
            <a:ext cx="839279" cy="725606"/>
          </a:xfrm>
          <a:prstGeom prst="wedgeRectCallout">
            <a:avLst>
              <a:gd name="adj1" fmla="val -51223"/>
              <a:gd name="adj2" fmla="val -1857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a:solidFill>
                  <a:srgbClr val="FFFFFF"/>
                </a:solidFill>
              </a:rPr>
              <a:t>N</a:t>
            </a:r>
            <a:r>
              <a:rPr lang="en-US" sz="1400" b="1" dirty="0" smtClean="0">
                <a:solidFill>
                  <a:srgbClr val="FFFFFF"/>
                </a:solidFill>
              </a:rPr>
              <a:t>ew records in 2015</a:t>
            </a:r>
            <a:endParaRPr lang="en-US" sz="1400" b="1" dirty="0">
              <a:solidFill>
                <a:srgbClr val="FFFFFF"/>
              </a:solidFill>
              <a:cs typeface="Arial" charset="0"/>
            </a:endParaRPr>
          </a:p>
        </p:txBody>
      </p:sp>
      <p:sp>
        <p:nvSpPr>
          <p:cNvPr id="13" name="TextBox 12"/>
          <p:cNvSpPr txBox="1">
            <a:spLocks noChangeArrowheads="1"/>
          </p:cNvSpPr>
          <p:nvPr/>
        </p:nvSpPr>
        <p:spPr bwMode="auto">
          <a:xfrm>
            <a:off x="1612468" y="2422188"/>
            <a:ext cx="172553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sz="1200" b="1" dirty="0" smtClean="0">
                <a:solidFill>
                  <a:srgbClr val="FFFFFF"/>
                </a:solidFill>
                <a:cs typeface="Arial" charset="0"/>
              </a:rPr>
              <a:t>…but the population grew by 6.6% from 2007-2015 and miles driven didn’t </a:t>
            </a:r>
            <a:r>
              <a:rPr lang="en-US" sz="1200" b="1" dirty="0" smtClean="0">
                <a:solidFill>
                  <a:srgbClr val="FFFFFF"/>
                </a:solidFill>
              </a:rPr>
              <a:t>grow at all.</a:t>
            </a:r>
            <a:endParaRPr lang="en-US" sz="1200" b="1" dirty="0">
              <a:solidFill>
                <a:srgbClr val="FFFFFF"/>
              </a:solidFill>
              <a:cs typeface="Arial" charset="0"/>
            </a:endParaRPr>
          </a:p>
        </p:txBody>
      </p:sp>
    </p:spTree>
    <p:extLst>
      <p:ext uri="{BB962C8B-B14F-4D97-AF65-F5344CB8AC3E}">
        <p14:creationId xmlns:p14="http://schemas.microsoft.com/office/powerpoint/2010/main" val="21021887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0500" y="371475"/>
            <a:ext cx="8382000" cy="381000"/>
          </a:xfrm>
        </p:spPr>
        <p:txBody>
          <a:bodyPr/>
          <a:lstStyle/>
          <a:p>
            <a:pPr>
              <a:lnSpc>
                <a:spcPct val="85000"/>
              </a:lnSpc>
            </a:pPr>
            <a:r>
              <a:rPr lang="en-US" smtClean="0"/>
              <a:t>Do Changes in Miles Driven Affect</a:t>
            </a:r>
            <a:br>
              <a:rPr lang="en-US" smtClean="0"/>
            </a:br>
            <a:r>
              <a:rPr lang="en-US" smtClean="0"/>
              <a:t>Auto Collision Claim Frequency?</a:t>
            </a:r>
          </a:p>
        </p:txBody>
      </p:sp>
      <p:graphicFrame>
        <p:nvGraphicFramePr>
          <p:cNvPr id="17410" name="Object 3"/>
          <p:cNvGraphicFramePr>
            <a:graphicFrameLocks noGrp="1" noChangeAspect="1"/>
          </p:cNvGraphicFramePr>
          <p:nvPr>
            <p:ph idx="1"/>
            <p:extLst>
              <p:ext uri="{D42A27DB-BD31-4B8C-83A1-F6EECF244321}">
                <p14:modId xmlns:p14="http://schemas.microsoft.com/office/powerpoint/2010/main" val="494348372"/>
              </p:ext>
            </p:extLst>
          </p:nvPr>
        </p:nvGraphicFramePr>
        <p:xfrm>
          <a:off x="0" y="1836738"/>
          <a:ext cx="9096375" cy="4489450"/>
        </p:xfrm>
        <a:graphic>
          <a:graphicData uri="http://schemas.openxmlformats.org/presentationml/2006/ole">
            <mc:AlternateContent xmlns:mc="http://schemas.openxmlformats.org/markup-compatibility/2006">
              <mc:Choice xmlns:v="urn:schemas-microsoft-com:vml" Requires="v">
                <p:oleObj spid="_x0000_s17619" name="Chart" r:id="rId3" imgW="8820267" imgH="4352960" progId="MSGraph.Chart.8">
                  <p:embed followColorScheme="full"/>
                </p:oleObj>
              </mc:Choice>
              <mc:Fallback>
                <p:oleObj name="Chart" r:id="rId3" imgW="8820267" imgH="4352960" progId="MSGraph.Chart.8">
                  <p:embed followColorScheme="full"/>
                  <p:pic>
                    <p:nvPicPr>
                      <p:cNvPr id="0" name="Object 3"/>
                      <p:cNvPicPr>
                        <a:picLocks noChangeAspect="1" noChangeArrowheads="1"/>
                      </p:cNvPicPr>
                      <p:nvPr/>
                    </p:nvPicPr>
                    <p:blipFill>
                      <a:blip r:embed="rId4"/>
                      <a:srcRect/>
                      <a:stretch>
                        <a:fillRect/>
                      </a:stretch>
                    </p:blipFill>
                    <p:spPr bwMode="auto">
                      <a:xfrm>
                        <a:off x="0" y="1836738"/>
                        <a:ext cx="9096375" cy="448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57150" y="6196013"/>
            <a:ext cx="8458200" cy="590550"/>
          </a:xfrm>
          <a:prstGeom prst="rect">
            <a:avLst/>
          </a:prstGeom>
          <a:noFill/>
          <a:ln w="9525">
            <a:noFill/>
            <a:miter lim="800000"/>
            <a:headEnd/>
            <a:tailEnd/>
          </a:ln>
        </p:spPr>
        <p:txBody>
          <a:bodyPr lIns="92075" tIns="46038" rIns="92075" bIns="46038">
            <a:spAutoFit/>
          </a:bodyPr>
          <a:lstStyle/>
          <a:p>
            <a:pPr>
              <a:lnSpc>
                <a:spcPct val="85000"/>
              </a:lnSpc>
            </a:pPr>
            <a:r>
              <a:rPr lang="en-US" sz="1200" dirty="0"/>
              <a:t>Sources: Federal Highway Administration (</a:t>
            </a:r>
            <a:r>
              <a:rPr lang="en-US" sz="1400" dirty="0">
                <a:hlinkClick r:id="rId5"/>
              </a:rPr>
              <a:t>http://www.fhwa.dot.gov/ohim/tvtw/tvtpage.cfm</a:t>
            </a:r>
            <a:r>
              <a:rPr lang="en-US" sz="1400" dirty="0"/>
              <a:t>;  </a:t>
            </a:r>
            <a:r>
              <a:rPr lang="en-US" sz="1200" dirty="0"/>
              <a:t>ISO Fast Track Monitoring System, </a:t>
            </a:r>
            <a:r>
              <a:rPr lang="en-US" sz="1200" i="1" dirty="0"/>
              <a:t>Private Passenger Automobile Fast Track Data</a:t>
            </a:r>
            <a:r>
              <a:rPr lang="en-US" sz="1200" dirty="0"/>
              <a:t>: </a:t>
            </a:r>
            <a:r>
              <a:rPr lang="en-US" sz="1200" dirty="0" smtClean="0"/>
              <a:t>1st Qtr</a:t>
            </a:r>
            <a:r>
              <a:rPr lang="en-US" sz="1200" dirty="0"/>
              <a:t>. </a:t>
            </a:r>
            <a:r>
              <a:rPr lang="en-US" sz="1200" dirty="0" smtClean="0"/>
              <a:t>2015 </a:t>
            </a:r>
            <a:r>
              <a:rPr lang="en-US" sz="1200" dirty="0"/>
              <a:t>and earlier reports.  *</a:t>
            </a:r>
            <a:r>
              <a:rPr lang="en-US" sz="1200" dirty="0" smtClean="0"/>
              <a:t>2015 </a:t>
            </a:r>
            <a:r>
              <a:rPr lang="en-US" sz="1200" dirty="0"/>
              <a:t>ISO figure is for 12 months ending </a:t>
            </a:r>
            <a:r>
              <a:rPr lang="en-US" sz="1200" dirty="0" smtClean="0"/>
              <a:t>2015 Q1. </a:t>
            </a:r>
            <a:r>
              <a:rPr lang="en-US" sz="1200" dirty="0"/>
              <a:t>FHA data </a:t>
            </a:r>
            <a:r>
              <a:rPr lang="en-US" sz="1200" dirty="0" smtClean="0"/>
              <a:t>for 2015 is 12-month moving average </a:t>
            </a:r>
            <a:r>
              <a:rPr lang="en-US" sz="1200" dirty="0"/>
              <a:t>ending </a:t>
            </a:r>
            <a:r>
              <a:rPr lang="en-US" sz="1200" dirty="0" smtClean="0"/>
              <a:t>May 2015.</a:t>
            </a:r>
            <a:endParaRPr lang="en-US" sz="1200" dirty="0"/>
          </a:p>
        </p:txBody>
      </p:sp>
      <p:sp>
        <p:nvSpPr>
          <p:cNvPr id="17413" name="Text Box 5"/>
          <p:cNvSpPr txBox="1">
            <a:spLocks noChangeArrowheads="1"/>
          </p:cNvSpPr>
          <p:nvPr/>
        </p:nvSpPr>
        <p:spPr bwMode="auto">
          <a:xfrm>
            <a:off x="152400" y="1489075"/>
            <a:ext cx="4010025" cy="563563"/>
          </a:xfrm>
          <a:prstGeom prst="rect">
            <a:avLst/>
          </a:prstGeom>
          <a:noFill/>
          <a:ln w="9525">
            <a:solidFill>
              <a:schemeClr val="tx1"/>
            </a:solidFill>
            <a:miter lim="800000"/>
            <a:headEnd/>
            <a:tailEnd/>
          </a:ln>
        </p:spPr>
        <p:txBody>
          <a:bodyPr lIns="92075" tIns="46038" rIns="92075" bIns="46038">
            <a:spAutoFit/>
          </a:bodyPr>
          <a:lstStyle/>
          <a:p>
            <a:pPr>
              <a:lnSpc>
                <a:spcPct val="85000"/>
              </a:lnSpc>
            </a:pPr>
            <a:r>
              <a:rPr lang="en-US"/>
              <a:t>Paid Claim Frequency = (No. of paid claims)/(Earned Car Years) x 100</a:t>
            </a:r>
          </a:p>
        </p:txBody>
      </p:sp>
      <p:sp>
        <p:nvSpPr>
          <p:cNvPr id="7" name="AutoShape 6"/>
          <p:cNvSpPr>
            <a:spLocks noChangeArrowheads="1"/>
          </p:cNvSpPr>
          <p:nvPr/>
        </p:nvSpPr>
        <p:spPr bwMode="auto">
          <a:xfrm>
            <a:off x="5020142" y="3499299"/>
            <a:ext cx="2612065" cy="1034154"/>
          </a:xfrm>
          <a:prstGeom prst="wedgeRectCallout">
            <a:avLst>
              <a:gd name="adj1" fmla="val 55026"/>
              <a:gd name="adj2" fmla="val -99172"/>
            </a:avLst>
          </a:prstGeom>
          <a:solidFill>
            <a:srgbClr val="C00000"/>
          </a:solidFill>
          <a:ln w="9525">
            <a:solidFill>
              <a:schemeClr val="tx1"/>
            </a:solidFill>
            <a:miter lim="800000"/>
            <a:headEnd/>
            <a:tailEnd/>
          </a:ln>
        </p:spPr>
        <p:txBody>
          <a:bodyPr lIns="92075" tIns="46038" rIns="92075" bIns="46038"/>
          <a:lstStyle/>
          <a:p>
            <a:pPr algn="ctr">
              <a:lnSpc>
                <a:spcPct val="80000"/>
              </a:lnSpc>
            </a:pPr>
            <a:r>
              <a:rPr lang="en-US" b="1" dirty="0">
                <a:solidFill>
                  <a:schemeClr val="bg1"/>
                </a:solidFill>
              </a:rPr>
              <a:t>People </a:t>
            </a:r>
            <a:r>
              <a:rPr lang="en-US" b="1" dirty="0" smtClean="0">
                <a:solidFill>
                  <a:schemeClr val="bg1"/>
                </a:solidFill>
              </a:rPr>
              <a:t>drove 2.8% more miles through May 2015 than through May 2014.</a:t>
            </a:r>
            <a:endParaRPr lang="en-US" sz="12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69</a:t>
            </a:fld>
            <a:endParaRPr lang="en-US" smtClean="0"/>
          </a:p>
        </p:txBody>
      </p:sp>
      <p:sp>
        <p:nvSpPr>
          <p:cNvPr id="12294" name="Rectangle 2"/>
          <p:cNvSpPr>
            <a:spLocks noGrp="1" noChangeArrowheads="1"/>
          </p:cNvSpPr>
          <p:nvPr>
            <p:ph type="title"/>
          </p:nvPr>
        </p:nvSpPr>
        <p:spPr/>
        <p:txBody>
          <a:bodyPr/>
          <a:lstStyle/>
          <a:p>
            <a:r>
              <a:rPr lang="en-US" sz="2800" dirty="0" smtClean="0"/>
              <a:t>% Change in Real US GDP</a:t>
            </a:r>
            <a:br>
              <a:rPr lang="en-US" sz="2800" dirty="0" smtClean="0"/>
            </a:br>
            <a:r>
              <a:rPr lang="en-US" sz="2800" dirty="0" smtClean="0"/>
              <a:t>vs. % Change in Total Miles Driven</a:t>
            </a:r>
          </a:p>
        </p:txBody>
      </p:sp>
      <p:graphicFrame>
        <p:nvGraphicFramePr>
          <p:cNvPr id="12290" name="Object 3"/>
          <p:cNvGraphicFramePr>
            <a:graphicFrameLocks/>
          </p:cNvGraphicFramePr>
          <p:nvPr>
            <p:extLst/>
          </p:nvPr>
        </p:nvGraphicFramePr>
        <p:xfrm>
          <a:off x="192088" y="1117264"/>
          <a:ext cx="8607425" cy="4326610"/>
        </p:xfrm>
        <a:graphic>
          <a:graphicData uri="http://schemas.openxmlformats.org/presentationml/2006/ole">
            <mc:AlternateContent xmlns:mc="http://schemas.openxmlformats.org/markup-compatibility/2006">
              <mc:Choice xmlns:v="urn:schemas-microsoft-com:vml" Requires="v">
                <p:oleObj spid="_x0000_s3194926"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92088" y="1117264"/>
                        <a:ext cx="8607425" cy="4326610"/>
                      </a:xfrm>
                      <a:prstGeom prst="rect">
                        <a:avLst/>
                      </a:prstGeom>
                      <a:noFill/>
                      <a:ln>
                        <a:noFill/>
                      </a:ln>
                      <a:effectLst/>
                      <a:extLst/>
                    </p:spPr>
                  </p:pic>
                </p:oleObj>
              </mc:Fallback>
            </mc:AlternateContent>
          </a:graphicData>
        </a:graphic>
      </p:graphicFrame>
      <p:sp>
        <p:nvSpPr>
          <p:cNvPr id="2036740" name="Rectangle 4"/>
          <p:cNvSpPr>
            <a:spLocks noChangeArrowheads="1"/>
          </p:cNvSpPr>
          <p:nvPr/>
        </p:nvSpPr>
        <p:spPr bwMode="blackWhite">
          <a:xfrm>
            <a:off x="192088" y="5433113"/>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percent change in miles driven tracked the growth of the national economy fairly well. If this holds, miles driven will continue to rise.</a:t>
            </a:r>
            <a:endParaRPr lang="en-US" b="1" dirty="0">
              <a:solidFill>
                <a:srgbClr val="FFFFFF"/>
              </a:solidFill>
            </a:endParaRPr>
          </a:p>
        </p:txBody>
      </p:sp>
      <p:sp>
        <p:nvSpPr>
          <p:cNvPr id="12296" name="Rectangle 5"/>
          <p:cNvSpPr>
            <a:spLocks noChangeArrowheads="1"/>
          </p:cNvSpPr>
          <p:nvPr/>
        </p:nvSpPr>
        <p:spPr bwMode="auto">
          <a:xfrm>
            <a:off x="-1" y="6156647"/>
            <a:ext cx="8025415" cy="59554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t>
            </a:r>
            <a:r>
              <a:rPr lang="en-US" sz="1100" dirty="0" smtClean="0"/>
              <a:t>Data are annual rates</a:t>
            </a:r>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smtClean="0">
                <a:solidFill>
                  <a:srgbClr val="000000"/>
                </a:solidFill>
              </a:rPr>
              <a:t>:  </a:t>
            </a:r>
            <a:r>
              <a:rPr lang="en-US" sz="1100" dirty="0">
                <a:solidFill>
                  <a:srgbClr val="000000"/>
                </a:solidFill>
              </a:rPr>
              <a:t>Federal Highway Administration (</a:t>
            </a:r>
            <a:r>
              <a:rPr lang="en-US" sz="1100" dirty="0">
                <a:solidFill>
                  <a:srgbClr val="000000"/>
                </a:solidFill>
                <a:hlinkClick r:id="rId6"/>
              </a:rPr>
              <a:t>http://www.fhwa.dot.gov/policyinformation/travel_monitoring/tvt.cfm</a:t>
            </a:r>
            <a:r>
              <a:rPr lang="en-US" sz="1100" dirty="0">
                <a:solidFill>
                  <a:srgbClr val="000000"/>
                </a:solidFill>
              </a:rPr>
              <a:t> ); </a:t>
            </a:r>
            <a:r>
              <a:rPr lang="en-US" sz="1100" dirty="0" smtClean="0">
                <a:hlinkClick r:id="rId7"/>
              </a:rPr>
              <a:t>www.bea.gov</a:t>
            </a:r>
            <a:r>
              <a:rPr lang="en-US" sz="1100" dirty="0" smtClean="0"/>
              <a:t> (real GDP); l I.I. </a:t>
            </a:r>
            <a:endParaRPr lang="en-US" sz="1100" dirty="0"/>
          </a:p>
        </p:txBody>
      </p:sp>
      <p:sp>
        <p:nvSpPr>
          <p:cNvPr id="2" name="TextBox 1"/>
          <p:cNvSpPr txBox="1"/>
          <p:nvPr/>
        </p:nvSpPr>
        <p:spPr>
          <a:xfrm>
            <a:off x="85725" y="1108224"/>
            <a:ext cx="1805219" cy="523220"/>
          </a:xfrm>
          <a:prstGeom prst="rect">
            <a:avLst/>
          </a:prstGeom>
          <a:noFill/>
        </p:spPr>
        <p:txBody>
          <a:bodyPr wrap="square" rtlCol="0">
            <a:spAutoFit/>
          </a:bodyPr>
          <a:lstStyle/>
          <a:p>
            <a:r>
              <a:rPr lang="en-US" sz="1400" b="1" dirty="0" smtClean="0">
                <a:solidFill>
                  <a:srgbClr val="225A7A"/>
                </a:solidFill>
              </a:rPr>
              <a:t>Percent Change in Total Miles Driven</a:t>
            </a:r>
            <a:endParaRPr lang="en-US" sz="1400" b="1" dirty="0">
              <a:solidFill>
                <a:srgbClr val="225A7A"/>
              </a:solidFill>
            </a:endParaRPr>
          </a:p>
        </p:txBody>
      </p:sp>
      <p:sp>
        <p:nvSpPr>
          <p:cNvPr id="3" name="TextBox 2"/>
          <p:cNvSpPr txBox="1"/>
          <p:nvPr/>
        </p:nvSpPr>
        <p:spPr>
          <a:xfrm>
            <a:off x="7624177" y="1093537"/>
            <a:ext cx="1519823" cy="523220"/>
          </a:xfrm>
          <a:prstGeom prst="rect">
            <a:avLst/>
          </a:prstGeom>
          <a:noFill/>
        </p:spPr>
        <p:txBody>
          <a:bodyPr wrap="square" rtlCol="0">
            <a:spAutoFit/>
          </a:bodyPr>
          <a:lstStyle/>
          <a:p>
            <a:pPr algn="ctr"/>
            <a:r>
              <a:rPr lang="en-US" sz="1400" b="1" dirty="0" smtClean="0">
                <a:solidFill>
                  <a:schemeClr val="accent2"/>
                </a:solidFill>
              </a:rPr>
              <a:t>% Change in Real US GDP*</a:t>
            </a:r>
            <a:endParaRPr lang="en-US" sz="1400" b="1" dirty="0">
              <a:solidFill>
                <a:schemeClr val="accent2"/>
              </a:solidFill>
            </a:endParaRPr>
          </a:p>
        </p:txBody>
      </p:sp>
    </p:spTree>
    <p:extLst>
      <p:ext uri="{BB962C8B-B14F-4D97-AF65-F5344CB8AC3E}">
        <p14:creationId xmlns:p14="http://schemas.microsoft.com/office/powerpoint/2010/main" val="34060787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2036740"/>
                                        </p:tgtEl>
                                        <p:attrNameLst>
                                          <p:attrName>style.visibility</p:attrName>
                                        </p:attrNameLst>
                                      </p:cBhvr>
                                      <p:to>
                                        <p:strVal val="visible"/>
                                      </p:to>
                                    </p:set>
                                    <p:anim calcmode="lin" valueType="num">
                                      <p:cBhvr>
                                        <p:cTn id="11" dur="500" fill="hold"/>
                                        <p:tgtEl>
                                          <p:spTgt spid="2036740"/>
                                        </p:tgtEl>
                                        <p:attrNameLst>
                                          <p:attrName>ppt_w</p:attrName>
                                        </p:attrNameLst>
                                      </p:cBhvr>
                                      <p:tavLst>
                                        <p:tav tm="0">
                                          <p:val>
                                            <p:fltVal val="0"/>
                                          </p:val>
                                        </p:tav>
                                        <p:tav tm="100000">
                                          <p:val>
                                            <p:strVal val="#ppt_w"/>
                                          </p:val>
                                        </p:tav>
                                      </p:tavLst>
                                    </p:anim>
                                    <p:anim calcmode="lin" valueType="num">
                                      <p:cBhvr>
                                        <p:cTn id="12"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7</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10707810"/>
              </p:ext>
            </p:extLst>
          </p:nvPr>
        </p:nvGraphicFramePr>
        <p:xfrm>
          <a:off x="0" y="1709738"/>
          <a:ext cx="9148763" cy="4722812"/>
        </p:xfrm>
        <a:graphic>
          <a:graphicData uri="http://schemas.openxmlformats.org/presentationml/2006/ole">
            <mc:AlternateContent xmlns:mc="http://schemas.openxmlformats.org/markup-compatibility/2006">
              <mc:Choice xmlns:v="urn:schemas-microsoft-com:vml" Requires="v">
                <p:oleObj spid="_x0000_s3178575"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09738"/>
                        <a:ext cx="9148763"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72402"/>
              <a:gd name="adj2" fmla="val 1210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919366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70</a:t>
            </a:fld>
            <a:endParaRPr lang="en-US" smtClean="0"/>
          </a:p>
        </p:txBody>
      </p:sp>
      <p:sp>
        <p:nvSpPr>
          <p:cNvPr id="12294" name="Rectangle 2"/>
          <p:cNvSpPr>
            <a:spLocks noGrp="1" noChangeArrowheads="1"/>
          </p:cNvSpPr>
          <p:nvPr>
            <p:ph type="title"/>
          </p:nvPr>
        </p:nvSpPr>
        <p:spPr/>
        <p:txBody>
          <a:bodyPr/>
          <a:lstStyle/>
          <a:p>
            <a:r>
              <a:rPr lang="en-US" sz="2800" dirty="0"/>
              <a:t>The National Unemployment </a:t>
            </a:r>
            <a:r>
              <a:rPr lang="en-US" sz="2800" dirty="0" smtClean="0"/>
              <a:t>Rate</a:t>
            </a:r>
            <a:br>
              <a:rPr lang="en-US" sz="2800" dirty="0" smtClean="0"/>
            </a:br>
            <a:r>
              <a:rPr lang="en-US" sz="2800" dirty="0" smtClean="0"/>
              <a:t>vs. % Change in Total Miles Driven</a:t>
            </a:r>
          </a:p>
        </p:txBody>
      </p:sp>
      <p:graphicFrame>
        <p:nvGraphicFramePr>
          <p:cNvPr id="12290" name="Object 3"/>
          <p:cNvGraphicFramePr>
            <a:graphicFrameLocks/>
          </p:cNvGraphicFramePr>
          <p:nvPr>
            <p:extLst/>
          </p:nvPr>
        </p:nvGraphicFramePr>
        <p:xfrm>
          <a:off x="192088" y="1117264"/>
          <a:ext cx="8607425" cy="4326610"/>
        </p:xfrm>
        <a:graphic>
          <a:graphicData uri="http://schemas.openxmlformats.org/presentationml/2006/ole">
            <mc:AlternateContent xmlns:mc="http://schemas.openxmlformats.org/markup-compatibility/2006">
              <mc:Choice xmlns:v="urn:schemas-microsoft-com:vml" Requires="v">
                <p:oleObj spid="_x0000_s3195950"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92088" y="1117264"/>
                        <a:ext cx="8607425" cy="4326610"/>
                      </a:xfrm>
                      <a:prstGeom prst="rect">
                        <a:avLst/>
                      </a:prstGeom>
                      <a:noFill/>
                      <a:ln>
                        <a:noFill/>
                      </a:ln>
                      <a:effectLst/>
                      <a:extLst/>
                    </p:spPr>
                  </p:pic>
                </p:oleObj>
              </mc:Fallback>
            </mc:AlternateContent>
          </a:graphicData>
        </a:graphic>
      </p:graphicFrame>
      <p:sp>
        <p:nvSpPr>
          <p:cNvPr id="2036740" name="Rectangle 4"/>
          <p:cNvSpPr>
            <a:spLocks noChangeArrowheads="1"/>
          </p:cNvSpPr>
          <p:nvPr/>
        </p:nvSpPr>
        <p:spPr bwMode="blackWhite">
          <a:xfrm>
            <a:off x="192088" y="5433113"/>
            <a:ext cx="8756650" cy="6245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Starting in 1999, the percent change in miles driven tracked (led?) the national unemployment rate fairly well. If this holds, miles driven will continue to rise.</a:t>
            </a:r>
            <a:endParaRPr lang="en-US" b="1" dirty="0">
              <a:solidFill>
                <a:srgbClr val="FFFFFF"/>
              </a:solidFill>
            </a:endParaRPr>
          </a:p>
        </p:txBody>
      </p:sp>
      <p:sp>
        <p:nvSpPr>
          <p:cNvPr id="12296" name="Rectangle 5"/>
          <p:cNvSpPr>
            <a:spLocks noChangeArrowheads="1"/>
          </p:cNvSpPr>
          <p:nvPr/>
        </p:nvSpPr>
        <p:spPr bwMode="auto">
          <a:xfrm>
            <a:off x="-1" y="6156647"/>
            <a:ext cx="8025415" cy="59554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a:t>
            </a:r>
            <a:r>
              <a:rPr lang="en-US" sz="1100" dirty="0" smtClean="0"/>
              <a:t>Data are annual rates</a:t>
            </a:r>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smtClean="0">
                <a:solidFill>
                  <a:srgbClr val="000000"/>
                </a:solidFill>
              </a:rPr>
              <a:t>:  </a:t>
            </a:r>
            <a:r>
              <a:rPr lang="en-US" sz="1100" dirty="0">
                <a:solidFill>
                  <a:srgbClr val="000000"/>
                </a:solidFill>
              </a:rPr>
              <a:t>Federal Highway Administration (</a:t>
            </a:r>
            <a:r>
              <a:rPr lang="en-US" sz="1100" dirty="0">
                <a:solidFill>
                  <a:srgbClr val="000000"/>
                </a:solidFill>
                <a:hlinkClick r:id="rId6"/>
              </a:rPr>
              <a:t>http://www.fhwa.dot.gov/policyinformation/travel_monitoring/tvt.cfm</a:t>
            </a:r>
            <a:r>
              <a:rPr lang="en-US" sz="1100" dirty="0">
                <a:solidFill>
                  <a:srgbClr val="000000"/>
                </a:solidFill>
              </a:rPr>
              <a:t> ); </a:t>
            </a:r>
            <a:r>
              <a:rPr lang="en-US" sz="1100" dirty="0" smtClean="0">
                <a:hlinkClick r:id="rId7"/>
              </a:rPr>
              <a:t>www.bls.gov</a:t>
            </a:r>
            <a:r>
              <a:rPr lang="en-US" sz="1100" dirty="0" smtClean="0"/>
              <a:t> (unemployment rate); l I.I. </a:t>
            </a:r>
            <a:endParaRPr lang="en-US" sz="1100" dirty="0"/>
          </a:p>
        </p:txBody>
      </p:sp>
      <p:sp>
        <p:nvSpPr>
          <p:cNvPr id="2" name="TextBox 1"/>
          <p:cNvSpPr txBox="1"/>
          <p:nvPr/>
        </p:nvSpPr>
        <p:spPr>
          <a:xfrm>
            <a:off x="85725" y="1108224"/>
            <a:ext cx="1805219" cy="523220"/>
          </a:xfrm>
          <a:prstGeom prst="rect">
            <a:avLst/>
          </a:prstGeom>
          <a:noFill/>
        </p:spPr>
        <p:txBody>
          <a:bodyPr wrap="square" rtlCol="0">
            <a:spAutoFit/>
          </a:bodyPr>
          <a:lstStyle/>
          <a:p>
            <a:r>
              <a:rPr lang="en-US" sz="1400" b="1" dirty="0" smtClean="0">
                <a:solidFill>
                  <a:srgbClr val="225A7A"/>
                </a:solidFill>
              </a:rPr>
              <a:t>Percent Change in Total Miles Driven</a:t>
            </a:r>
            <a:endParaRPr lang="en-US" sz="1400" b="1" dirty="0">
              <a:solidFill>
                <a:srgbClr val="225A7A"/>
              </a:solidFill>
            </a:endParaRPr>
          </a:p>
        </p:txBody>
      </p:sp>
      <p:sp>
        <p:nvSpPr>
          <p:cNvPr id="3" name="TextBox 2"/>
          <p:cNvSpPr txBox="1"/>
          <p:nvPr/>
        </p:nvSpPr>
        <p:spPr>
          <a:xfrm>
            <a:off x="7624177" y="1093537"/>
            <a:ext cx="1519823" cy="523220"/>
          </a:xfrm>
          <a:prstGeom prst="rect">
            <a:avLst/>
          </a:prstGeom>
          <a:noFill/>
        </p:spPr>
        <p:txBody>
          <a:bodyPr wrap="square" rtlCol="0">
            <a:spAutoFit/>
          </a:bodyPr>
          <a:lstStyle/>
          <a:p>
            <a:pPr algn="ctr"/>
            <a:r>
              <a:rPr lang="en-US" sz="1400" b="1" dirty="0" smtClean="0">
                <a:solidFill>
                  <a:schemeClr val="accent2"/>
                </a:solidFill>
              </a:rPr>
              <a:t>Unemployment rate*</a:t>
            </a:r>
            <a:endParaRPr lang="en-US" sz="1400" b="1" dirty="0">
              <a:solidFill>
                <a:schemeClr val="accent2"/>
              </a:solidFill>
            </a:endParaRPr>
          </a:p>
        </p:txBody>
      </p:sp>
    </p:spTree>
    <p:extLst>
      <p:ext uri="{BB962C8B-B14F-4D97-AF65-F5344CB8AC3E}">
        <p14:creationId xmlns:p14="http://schemas.microsoft.com/office/powerpoint/2010/main" val="25350213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2036740"/>
                                        </p:tgtEl>
                                        <p:attrNameLst>
                                          <p:attrName>style.visibility</p:attrName>
                                        </p:attrNameLst>
                                      </p:cBhvr>
                                      <p:to>
                                        <p:strVal val="visible"/>
                                      </p:to>
                                    </p:set>
                                    <p:anim calcmode="lin" valueType="num">
                                      <p:cBhvr>
                                        <p:cTn id="11" dur="500" fill="hold"/>
                                        <p:tgtEl>
                                          <p:spTgt spid="2036740"/>
                                        </p:tgtEl>
                                        <p:attrNameLst>
                                          <p:attrName>ppt_w</p:attrName>
                                        </p:attrNameLst>
                                      </p:cBhvr>
                                      <p:tavLst>
                                        <p:tav tm="0">
                                          <p:val>
                                            <p:fltVal val="0"/>
                                          </p:val>
                                        </p:tav>
                                        <p:tav tm="100000">
                                          <p:val>
                                            <p:strVal val="#ppt_w"/>
                                          </p:val>
                                        </p:tav>
                                      </p:tavLst>
                                    </p:anim>
                                    <p:anim calcmode="lin" valueType="num">
                                      <p:cBhvr>
                                        <p:cTn id="12" dur="500" fill="hold"/>
                                        <p:tgtEl>
                                          <p:spTgt spid="20367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63525" y="1399029"/>
          <a:ext cx="8561387" cy="4392196"/>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71</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135967" y="1290278"/>
            <a:ext cx="3131273"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 typeface="Wingdings" panose="05000000000000000000" pitchFamily="2" charset="2"/>
              <a:buNone/>
            </a:pPr>
            <a:r>
              <a:rPr lang="en-US" altLang="en-US" sz="1600" b="1" dirty="0" smtClean="0">
                <a:solidFill>
                  <a:srgbClr val="28688C"/>
                </a:solidFill>
                <a:cs typeface="Arial" charset="0"/>
              </a:rPr>
              <a:t>Avg</a:t>
            </a:r>
            <a:r>
              <a:rPr lang="en-US" altLang="en-US" sz="1600" b="1" dirty="0">
                <a:solidFill>
                  <a:srgbClr val="28688C"/>
                </a:solidFill>
                <a:cs typeface="Arial" charset="0"/>
              </a:rPr>
              <a:t>. Price /</a:t>
            </a: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The Price of Gas,</a:t>
            </a:r>
            <a:r>
              <a:rPr lang="en-US" altLang="en-US" dirty="0">
                <a:latin typeface="Arial" panose="020B0604020202020204" pitchFamily="34" charset="0"/>
              </a:rPr>
              <a:t> </a:t>
            </a:r>
            <a:r>
              <a:rPr lang="en-US" altLang="en-US" dirty="0" smtClean="0">
                <a:latin typeface="Arial" panose="020B0604020202020204" pitchFamily="34" charset="0"/>
              </a:rPr>
              <a:t>Weekly, 2014-2015</a:t>
            </a:r>
          </a:p>
        </p:txBody>
      </p:sp>
      <p:sp>
        <p:nvSpPr>
          <p:cNvPr id="25607" name="Rectangle 3"/>
          <p:cNvSpPr>
            <a:spLocks noChangeArrowheads="1"/>
          </p:cNvSpPr>
          <p:nvPr/>
        </p:nvSpPr>
        <p:spPr bwMode="auto">
          <a:xfrm>
            <a:off x="85725" y="6347399"/>
            <a:ext cx="877252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rPr>
              <a:t>Price is U.S. All Grades All Formulations Retail Gasoline Prices, through August 10, 2015</a:t>
            </a:r>
          </a:p>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smtClean="0">
                <a:solidFill>
                  <a:srgbClr val="000000"/>
                </a:solidFill>
                <a:cs typeface="Arial" charset="0"/>
              </a:rPr>
              <a:t>Federal Energy Administration </a:t>
            </a:r>
            <a:r>
              <a:rPr lang="en-US" altLang="en-US" sz="1100" dirty="0">
                <a:solidFill>
                  <a:srgbClr val="000000"/>
                </a:solidFill>
              </a:rPr>
              <a:t>(</a:t>
            </a:r>
            <a:r>
              <a:rPr lang="en-US" altLang="en-US" sz="1100" dirty="0">
                <a:solidFill>
                  <a:srgbClr val="000000"/>
                </a:solidFill>
                <a:hlinkClick r:id="rId4"/>
              </a:rPr>
              <a:t>http://www.eia.gov/petroleum/gasdiesel</a:t>
            </a:r>
            <a:r>
              <a:rPr lang="en-US" altLang="en-US" sz="1100" dirty="0" smtClean="0">
                <a:solidFill>
                  <a:srgbClr val="000000"/>
                </a:solidFill>
                <a:hlinkClick r:id="rId4"/>
              </a:rPr>
              <a:t>/</a:t>
            </a:r>
            <a:r>
              <a:rPr lang="en-US" altLang="en-US" sz="1100" dirty="0" smtClean="0">
                <a:solidFill>
                  <a:srgbClr val="000000"/>
                </a:solidFill>
              </a:rPr>
              <a:t>  </a:t>
            </a:r>
            <a:r>
              <a:rPr lang="en-US" altLang="en-US" sz="1100" dirty="0" smtClean="0">
                <a:solidFill>
                  <a:srgbClr val="000000"/>
                </a:solidFill>
                <a:cs typeface="Arial" charset="0"/>
              </a:rPr>
              <a:t>); </a:t>
            </a:r>
            <a:r>
              <a:rPr lang="en-US" sz="1100" dirty="0" smtClean="0">
                <a:solidFill>
                  <a:srgbClr val="000000"/>
                </a:solidFill>
                <a:cs typeface="Arial" charset="0"/>
              </a:rPr>
              <a:t>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372645" y="5905781"/>
            <a:ext cx="8405812" cy="39790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None/>
            </a:pPr>
            <a:r>
              <a:rPr lang="en-US" altLang="en-US" sz="1800" b="1" dirty="0">
                <a:solidFill>
                  <a:srgbClr val="FFFFFF"/>
                </a:solidFill>
              </a:rPr>
              <a:t>Gas Prices Fell 34</a:t>
            </a:r>
            <a:r>
              <a:rPr lang="en-US" altLang="en-US" sz="1800" b="1" dirty="0" smtClean="0">
                <a:solidFill>
                  <a:srgbClr val="FFFFFF"/>
                </a:solidFill>
              </a:rPr>
              <a:t>% </a:t>
            </a:r>
            <a:r>
              <a:rPr lang="en-US" altLang="en-US" sz="1800" b="1" dirty="0" smtClean="0">
                <a:solidFill>
                  <a:srgbClr val="FFFFFF"/>
                </a:solidFill>
                <a:cs typeface="Arial" charset="0"/>
              </a:rPr>
              <a:t>Over the Second Half of the 2014</a:t>
            </a:r>
            <a:endParaRPr lang="en-US" altLang="en-US" sz="1800" b="1" dirty="0">
              <a:solidFill>
                <a:srgbClr val="FFFFFF"/>
              </a:solidFill>
              <a:cs typeface="Arial" charset="0"/>
            </a:endParaRPr>
          </a:p>
        </p:txBody>
      </p:sp>
      <p:sp>
        <p:nvSpPr>
          <p:cNvPr id="14" name="AutoShape 38"/>
          <p:cNvSpPr>
            <a:spLocks noChangeArrowheads="1"/>
          </p:cNvSpPr>
          <p:nvPr/>
        </p:nvSpPr>
        <p:spPr bwMode="blackWhite">
          <a:xfrm>
            <a:off x="2246192" y="4172383"/>
            <a:ext cx="2484186" cy="827453"/>
          </a:xfrm>
          <a:prstGeom prst="wedgeRectCallout">
            <a:avLst>
              <a:gd name="adj1" fmla="val 40271"/>
              <a:gd name="adj2" fmla="val -161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From July through December</a:t>
            </a:r>
            <a:r>
              <a:rPr lang="en-US" sz="1600" b="1" dirty="0">
                <a:solidFill>
                  <a:srgbClr val="FFFFFF"/>
                </a:solidFill>
                <a:cs typeface="Arial" charset="0"/>
              </a:rPr>
              <a:t>,</a:t>
            </a:r>
            <a:r>
              <a:rPr lang="en-US" sz="1600" b="1" dirty="0" smtClean="0">
                <a:solidFill>
                  <a:srgbClr val="FFFFFF"/>
                </a:solidFill>
                <a:cs typeface="Arial" charset="0"/>
              </a:rPr>
              <a:t> gas prices fell virtually every week</a:t>
            </a:r>
            <a:endParaRPr lang="en-US" sz="1600" b="1" dirty="0">
              <a:solidFill>
                <a:srgbClr val="FFFFFF"/>
              </a:solidFill>
              <a:cs typeface="Arial" charset="0"/>
            </a:endParaRPr>
          </a:p>
        </p:txBody>
      </p:sp>
      <p:sp>
        <p:nvSpPr>
          <p:cNvPr id="16" name="AutoShape 38"/>
          <p:cNvSpPr>
            <a:spLocks noChangeArrowheads="1"/>
          </p:cNvSpPr>
          <p:nvPr/>
        </p:nvSpPr>
        <p:spPr bwMode="blackWhite">
          <a:xfrm>
            <a:off x="6199833" y="1290278"/>
            <a:ext cx="2625079" cy="777773"/>
          </a:xfrm>
          <a:prstGeom prst="wedgeRectCallout">
            <a:avLst>
              <a:gd name="adj1" fmla="val 20256"/>
              <a:gd name="adj2" fmla="val 2547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Even after the rebound, prices remain 30% below the July 2014 peak.</a:t>
            </a:r>
            <a:endParaRPr lang="en-US" sz="1600" b="1" dirty="0">
              <a:solidFill>
                <a:srgbClr val="FFFFFF"/>
              </a:solidFill>
              <a:cs typeface="Arial" charset="0"/>
            </a:endParaRPr>
          </a:p>
        </p:txBody>
      </p:sp>
      <p:sp>
        <p:nvSpPr>
          <p:cNvPr id="12" name="AutoShape 38"/>
          <p:cNvSpPr>
            <a:spLocks noChangeArrowheads="1"/>
          </p:cNvSpPr>
          <p:nvPr/>
        </p:nvSpPr>
        <p:spPr bwMode="blackWhite">
          <a:xfrm>
            <a:off x="894578" y="3123941"/>
            <a:ext cx="1946276" cy="761501"/>
          </a:xfrm>
          <a:prstGeom prst="wedgeRectCallout">
            <a:avLst>
              <a:gd name="adj1" fmla="val 67586"/>
              <a:gd name="adj2" fmla="val -1537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Until July 2014, gas prices were persistently high</a:t>
            </a:r>
            <a:endParaRPr lang="en-US" sz="1600" b="1" dirty="0">
              <a:solidFill>
                <a:srgbClr val="FFFFFF"/>
              </a:solidFill>
              <a:cs typeface="Arial" charset="0"/>
            </a:endParaRPr>
          </a:p>
        </p:txBody>
      </p:sp>
    </p:spTree>
    <p:extLst>
      <p:ext uri="{BB962C8B-B14F-4D97-AF65-F5344CB8AC3E}">
        <p14:creationId xmlns:p14="http://schemas.microsoft.com/office/powerpoint/2010/main" val="3263837801"/>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72</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Did Changes in Gas Prices</a:t>
            </a:r>
            <a:br>
              <a:rPr lang="en-US" altLang="en-US" dirty="0" smtClean="0">
                <a:latin typeface="Arial" panose="020B0604020202020204" pitchFamily="34" charset="0"/>
              </a:rPr>
            </a:br>
            <a:r>
              <a:rPr lang="en-US" altLang="en-US" dirty="0" smtClean="0">
                <a:latin typeface="Arial" panose="020B0604020202020204" pitchFamily="34" charset="0"/>
              </a:rPr>
              <a:t>Affect Miles Driven? 2000-2014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smtClean="0">
                <a:solidFill>
                  <a:srgbClr val="000000"/>
                </a:solidFill>
                <a:cs typeface="Arial" charset="0"/>
              </a:rPr>
              <a:t>Sources</a:t>
            </a:r>
            <a:r>
              <a:rPr lang="en-US" altLang="en-US" sz="1100" dirty="0">
                <a:solidFill>
                  <a:srgbClr val="000000"/>
                </a:solidFill>
                <a:cs typeface="Arial" charset="0"/>
              </a:rPr>
              <a:t>: </a:t>
            </a:r>
            <a:r>
              <a:rPr lang="en-US" altLang="en-US" sz="1100" dirty="0">
                <a:solidFill>
                  <a:srgbClr val="000000"/>
                </a:solidFill>
              </a:rPr>
              <a:t>Federal Energy Administration (http://www.eia.gov/petroleum/gasdiesel/ ); *</a:t>
            </a:r>
            <a:r>
              <a:rPr lang="en-US" altLang="en-US" sz="1100" dirty="0" smtClean="0">
                <a:solidFill>
                  <a:srgbClr val="000000"/>
                </a:solidFill>
                <a:cs typeface="Arial" charset="0"/>
              </a:rPr>
              <a:t>gas prices and miles driven through December</a:t>
            </a:r>
            <a:br>
              <a:rPr lang="en-US" altLang="en-US" sz="1100" dirty="0" smtClean="0">
                <a:solidFill>
                  <a:srgbClr val="000000"/>
                </a:solidFill>
                <a:cs typeface="Arial" charset="0"/>
              </a:rPr>
            </a:br>
            <a:r>
              <a:rPr lang="en-US" sz="1100" dirty="0" smtClean="0">
                <a:solidFill>
                  <a:srgbClr val="000000"/>
                </a:solidFill>
                <a:cs typeface="Arial" charset="0"/>
              </a:rPr>
              <a:t>Federal </a:t>
            </a:r>
            <a:r>
              <a:rPr lang="en-US" sz="1100" dirty="0">
                <a:solidFill>
                  <a:srgbClr val="000000"/>
                </a:solidFill>
                <a:cs typeface="Arial" charset="0"/>
              </a:rPr>
              <a:t>Highway Administration (</a:t>
            </a:r>
            <a:r>
              <a:rPr lang="en-US" sz="1100" dirty="0">
                <a:solidFill>
                  <a:srgbClr val="000000"/>
                </a:solidFill>
                <a:cs typeface="Arial" charset="0"/>
                <a:hlinkClick r:id="rId4"/>
              </a:rPr>
              <a:t>http://www.fhwa.dot.gov/ohim/tvtw/tvtpage.cfm</a:t>
            </a:r>
            <a:r>
              <a:rPr lang="en-US" sz="1100" dirty="0">
                <a:solidFill>
                  <a:srgbClr val="000000"/>
                </a:solidFill>
                <a:cs typeface="Arial" charset="0"/>
              </a:rPr>
              <a:t> ); </a:t>
            </a:r>
            <a:r>
              <a:rPr lang="en-US" altLang="en-US" sz="1100" dirty="0" smtClean="0">
                <a:solidFill>
                  <a:srgbClr val="000000"/>
                </a:solidFill>
                <a:cs typeface="Arial" charset="0"/>
              </a:rPr>
              <a:t>I.I.I</a:t>
            </a:r>
            <a:r>
              <a:rPr lang="en-US" altLang="en-US" sz="1100" dirty="0">
                <a:solidFill>
                  <a:srgbClr val="000000"/>
                </a:solidFill>
                <a:cs typeface="Arial" charset="0"/>
              </a:rPr>
              <a:t>.</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charset="0"/>
              </a:rPr>
              <a:t>Many Factors Affect Miles Driven:</a:t>
            </a:r>
            <a:br>
              <a:rPr lang="en-US" altLang="en-US" sz="2000" b="1" dirty="0" smtClean="0">
                <a:solidFill>
                  <a:srgbClr val="FFFFFF"/>
                </a:solidFill>
                <a:cs typeface="Arial" charset="0"/>
              </a:rPr>
            </a:br>
            <a:r>
              <a:rPr lang="en-US" altLang="en-US" sz="2000" b="1" dirty="0" smtClean="0">
                <a:solidFill>
                  <a:srgbClr val="FFFFFF"/>
                </a:solidFill>
                <a:cs typeface="Arial" charset="0"/>
              </a:rPr>
              <a:t>The State of Economy, Weather, Gas Prices, Etc.</a:t>
            </a:r>
            <a:endParaRPr lang="en-US" altLang="en-US" sz="20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843838" y="1070259"/>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FF6801"/>
                </a:solidFill>
                <a:cs typeface="Arial" charset="0"/>
              </a:rPr>
              <a:t>Miles Driven</a:t>
            </a:r>
            <a:endParaRPr lang="en-US" altLang="en-US" sz="1600" b="1" dirty="0">
              <a:solidFill>
                <a:srgbClr val="FF6801"/>
              </a:solidFill>
              <a:cs typeface="Arial" charset="0"/>
            </a:endParaRPr>
          </a:p>
        </p:txBody>
      </p:sp>
      <p:sp>
        <p:nvSpPr>
          <p:cNvPr id="11" name="Rectangle 15"/>
          <p:cNvSpPr>
            <a:spLocks noChangeArrowheads="1"/>
          </p:cNvSpPr>
          <p:nvPr/>
        </p:nvSpPr>
        <p:spPr bwMode="black">
          <a:xfrm>
            <a:off x="7843838" y="1308285"/>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(Billions)</a:t>
            </a:r>
            <a:endParaRPr lang="en-US" altLang="en-US" sz="1600" b="1" dirty="0">
              <a:solidFill>
                <a:srgbClr val="FF6801"/>
              </a:solidFill>
              <a:cs typeface="Arial" charset="0"/>
            </a:endParaRPr>
          </a:p>
        </p:txBody>
      </p:sp>
      <p:sp>
        <p:nvSpPr>
          <p:cNvPr id="3" name="Rectangular Callout 2"/>
          <p:cNvSpPr/>
          <p:nvPr/>
        </p:nvSpPr>
        <p:spPr>
          <a:xfrm>
            <a:off x="3336323" y="4036541"/>
            <a:ext cx="2594920" cy="469556"/>
          </a:xfrm>
          <a:prstGeom prst="wedgeRectCallout">
            <a:avLst>
              <a:gd name="adj1" fmla="val -45912"/>
              <a:gd name="adj2" fmla="val -177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2002-2007: People Drove More Despite Higher Prices</a:t>
            </a:r>
            <a:endParaRPr lang="en-US" sz="1400" b="1" dirty="0">
              <a:latin typeface="Arial" panose="020B0604020202020204" pitchFamily="34" charset="0"/>
              <a:cs typeface="Arial" panose="020B0604020202020204" pitchFamily="34" charset="0"/>
            </a:endParaRPr>
          </a:p>
        </p:txBody>
      </p:sp>
      <p:sp>
        <p:nvSpPr>
          <p:cNvPr id="13" name="Oval 12"/>
          <p:cNvSpPr/>
          <p:nvPr/>
        </p:nvSpPr>
        <p:spPr>
          <a:xfrm>
            <a:off x="6969211" y="1867930"/>
            <a:ext cx="1070919" cy="848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noFill/>
            </a:endParaRPr>
          </a:p>
        </p:txBody>
      </p:sp>
      <p:sp>
        <p:nvSpPr>
          <p:cNvPr id="4" name="TextBox 3"/>
          <p:cNvSpPr txBox="1"/>
          <p:nvPr/>
        </p:nvSpPr>
        <p:spPr>
          <a:xfrm>
            <a:off x="6543031" y="2702137"/>
            <a:ext cx="2281881" cy="369332"/>
          </a:xfrm>
          <a:prstGeom prst="rect">
            <a:avLst/>
          </a:prstGeom>
          <a:noFill/>
        </p:spPr>
        <p:txBody>
          <a:bodyPr wrap="square" rtlCol="0">
            <a:spAutoFit/>
          </a:bodyPr>
          <a:lstStyle/>
          <a:p>
            <a:r>
              <a:rPr lang="en-US" b="1" dirty="0" smtClean="0">
                <a:solidFill>
                  <a:schemeClr val="accent1"/>
                </a:solidFill>
              </a:rPr>
              <a:t>Focus On 2014</a:t>
            </a:r>
            <a:endParaRPr lang="en-US" b="1" dirty="0">
              <a:solidFill>
                <a:schemeClr val="accent1"/>
              </a:solidFill>
            </a:endParaRPr>
          </a:p>
        </p:txBody>
      </p:sp>
    </p:spTree>
    <p:extLst>
      <p:ext uri="{BB962C8B-B14F-4D97-AF65-F5344CB8AC3E}">
        <p14:creationId xmlns:p14="http://schemas.microsoft.com/office/powerpoint/2010/main" val="37010726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1000"/>
                                        <p:tgtEl>
                                          <p:spTgt spid="2">
                                            <p:graphicEl>
                                              <a:chart seriesIdx="0" categoryIdx="-4" bldStep="series"/>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1" dur="1000"/>
                                        <p:tgtEl>
                                          <p:spTgt spid="2">
                                            <p:graphicEl>
                                              <a:chart seriesIdx="1" categoryIdx="-4" bldStep="series"/>
                                            </p:graphicEl>
                                          </p:spTgt>
                                        </p:tgtEl>
                                      </p:cBhvr>
                                    </p:animEffect>
                                  </p:childTnLst>
                                </p:cTn>
                              </p:par>
                            </p:childTnLst>
                          </p:cTn>
                        </p:par>
                        <p:par>
                          <p:cTn id="12" fill="hold">
                            <p:stCondLst>
                              <p:cond delay="2000"/>
                            </p:stCondLst>
                            <p:childTnLst>
                              <p:par>
                                <p:cTn id="13" presetID="23" presetClass="entr" presetSubtype="16" fill="hold" grpId="0" nodeType="afterEffect">
                                  <p:stCondLst>
                                    <p:cond delay="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P spid="1911821" grpId="0" animBg="1"/>
      <p:bldP spid="3" grpId="0" animBg="1"/>
      <p:bldP spid="13" grpId="0" animBg="1"/>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73</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dirty="0" smtClean="0">
                <a:latin typeface="Arial" panose="020B0604020202020204" pitchFamily="34" charset="0"/>
              </a:rPr>
              <a:t>Did Changes in Gas Prices Affect Miles Driven? A Closer Look at 2014</a:t>
            </a:r>
          </a:p>
        </p:txBody>
      </p:sp>
      <p:sp>
        <p:nvSpPr>
          <p:cNvPr id="25607" name="Rectangle 3"/>
          <p:cNvSpPr>
            <a:spLocks noChangeArrowheads="1"/>
          </p:cNvSpPr>
          <p:nvPr/>
        </p:nvSpPr>
        <p:spPr bwMode="auto">
          <a:xfrm>
            <a:off x="85725" y="6324435"/>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(http://www.eia.gov/petroleum/gasdiesel/ ); *gas prices and miles driven through December</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4"/>
              </a:rPr>
              <a:t>http://www.fhwa.dot.gov/ohim/tvtw/tvtpage.cfm</a:t>
            </a:r>
            <a:r>
              <a:rPr lang="en-US" sz="1100" dirty="0">
                <a:solidFill>
                  <a:srgbClr val="000000"/>
                </a:solidFill>
              </a:rPr>
              <a:t> );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charset="0"/>
              </a:rPr>
              <a:t>Prior research on the relationship between gas prices and miles driven says that, in the short run, an increase in gas prices produces little change in miles driven. No recent research on the effect of </a:t>
            </a:r>
            <a:r>
              <a:rPr lang="en-US" altLang="en-US" sz="1800" b="1" smtClean="0">
                <a:solidFill>
                  <a:srgbClr val="FFFFFF"/>
                </a:solidFill>
                <a:cs typeface="Arial" charset="0"/>
              </a:rPr>
              <a:t>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5947945" y="1456025"/>
            <a:ext cx="1464816" cy="985030"/>
          </a:xfrm>
          <a:prstGeom prst="wedgeRectCallout">
            <a:avLst>
              <a:gd name="adj1" fmla="val -7008"/>
              <a:gd name="adj2" fmla="val 184999"/>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Mileage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269507" y="3407798"/>
            <a:ext cx="1738636" cy="533735"/>
          </a:xfrm>
          <a:prstGeom prst="wedgeRectCallout">
            <a:avLst>
              <a:gd name="adj1" fmla="val 110789"/>
              <a:gd name="adj2" fmla="val -261205"/>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Gas Prices Peak …</a:t>
            </a:r>
            <a:endParaRPr lang="en-US" sz="1400" b="1" dirty="0">
              <a:solidFill>
                <a:srgbClr val="FFFFFF"/>
              </a:solidFill>
              <a:cs typeface="Arial" charset="0"/>
            </a:endParaRPr>
          </a:p>
        </p:txBody>
      </p:sp>
      <p:sp>
        <p:nvSpPr>
          <p:cNvPr id="15" name="AutoShape 38"/>
          <p:cNvSpPr>
            <a:spLocks noChangeArrowheads="1"/>
          </p:cNvSpPr>
          <p:nvPr/>
        </p:nvSpPr>
        <p:spPr bwMode="blackWhite">
          <a:xfrm>
            <a:off x="4622006" y="4309377"/>
            <a:ext cx="2495486" cy="533735"/>
          </a:xfrm>
          <a:prstGeom prst="wedgeRectCallout">
            <a:avLst>
              <a:gd name="adj1" fmla="val 79452"/>
              <a:gd name="adj2" fmla="val 197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rPr>
              <a:t>Still Lower Gas Prices Imply Surge Will Continue.</a:t>
            </a:r>
            <a:endParaRPr lang="en-US" sz="1400" b="1" dirty="0">
              <a:solidFill>
                <a:srgbClr val="FFFFFF"/>
              </a:solidFill>
              <a:cs typeface="Arial" charset="0"/>
            </a:endParaRPr>
          </a:p>
        </p:txBody>
      </p:sp>
    </p:spTree>
    <p:extLst>
      <p:ext uri="{BB962C8B-B14F-4D97-AF65-F5344CB8AC3E}">
        <p14:creationId xmlns:p14="http://schemas.microsoft.com/office/powerpoint/2010/main" val="712810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nvPr>
        </p:nvGraphicFramePr>
        <p:xfrm>
          <a:off x="233364" y="1247775"/>
          <a:ext cx="8561387"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smtClean="0">
                <a:solidFill>
                  <a:srgbClr val="FFFFFF"/>
                </a:solidFill>
              </a:rPr>
              <a:t>12/01/09 - 9pm</a:t>
            </a:r>
          </a:p>
        </p:txBody>
      </p:sp>
      <p:sp>
        <p:nvSpPr>
          <p:cNvPr id="256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26100E0-CA80-4679-B50B-11F2E2A00382}" type="slidenum">
              <a:rPr lang="en-US" altLang="en-US" sz="900" smtClean="0">
                <a:solidFill>
                  <a:srgbClr val="000000"/>
                </a:solidFill>
                <a:cs typeface="Arial" panose="020B0604020202020204" pitchFamily="34" charset="0"/>
              </a:rPr>
              <a:pPr>
                <a:lnSpc>
                  <a:spcPct val="85000"/>
                </a:lnSpc>
                <a:spcBef>
                  <a:spcPct val="20000"/>
                </a:spcBef>
                <a:buClrTx/>
                <a:buFontTx/>
                <a:buNone/>
              </a:pPr>
              <a:t>74</a:t>
            </a:fld>
            <a:endParaRPr lang="en-US" altLang="en-US" sz="900" smtClean="0">
              <a:solidFill>
                <a:srgbClr val="000000"/>
              </a:solidFill>
              <a:cs typeface="Arial" panose="020B0604020202020204" pitchFamily="34" charset="0"/>
            </a:endParaRPr>
          </a:p>
        </p:txBody>
      </p:sp>
      <p:sp>
        <p:nvSpPr>
          <p:cNvPr id="25605" name="Rectangle 15"/>
          <p:cNvSpPr>
            <a:spLocks noChangeArrowheads="1"/>
          </p:cNvSpPr>
          <p:nvPr/>
        </p:nvSpPr>
        <p:spPr bwMode="black">
          <a:xfrm>
            <a:off x="233364" y="1047750"/>
            <a:ext cx="120491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charset="0"/>
              </a:rPr>
              <a:t>Avg. Price</a:t>
            </a:r>
            <a:endParaRPr lang="en-US" altLang="en-US" sz="1600" b="1" dirty="0">
              <a:solidFill>
                <a:srgbClr val="FF6801"/>
              </a:solidFill>
              <a:cs typeface="Arial" charset="0"/>
            </a:endParaRPr>
          </a:p>
        </p:txBody>
      </p:sp>
      <p:sp>
        <p:nvSpPr>
          <p:cNvPr id="25606" name="Rectangle 14"/>
          <p:cNvSpPr>
            <a:spLocks noGrp="1" noChangeArrowheads="1"/>
          </p:cNvSpPr>
          <p:nvPr>
            <p:ph type="title"/>
          </p:nvPr>
        </p:nvSpPr>
        <p:spPr>
          <a:xfrm>
            <a:off x="520501" y="146334"/>
            <a:ext cx="7061030" cy="923925"/>
          </a:xfrm>
        </p:spPr>
        <p:txBody>
          <a:bodyPr/>
          <a:lstStyle/>
          <a:p>
            <a:r>
              <a:rPr lang="en-US" altLang="en-US" sz="2900" dirty="0" smtClean="0">
                <a:latin typeface="Arial" panose="020B0604020202020204" pitchFamily="34" charset="0"/>
              </a:rPr>
              <a:t>Do Changes in Gas Prices Affect Miles Driven? A Closer Look at 2014-15</a:t>
            </a:r>
          </a:p>
        </p:txBody>
      </p:sp>
      <p:sp>
        <p:nvSpPr>
          <p:cNvPr id="25607" name="Rectangle 3"/>
          <p:cNvSpPr>
            <a:spLocks noChangeArrowheads="1"/>
          </p:cNvSpPr>
          <p:nvPr/>
        </p:nvSpPr>
        <p:spPr bwMode="auto">
          <a:xfrm>
            <a:off x="85725" y="6348937"/>
            <a:ext cx="877252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altLang="en-US" sz="1100" dirty="0">
                <a:solidFill>
                  <a:srgbClr val="000000"/>
                </a:solidFill>
              </a:rPr>
              <a:t>Sources: Federal Energy Administration (</a:t>
            </a:r>
            <a:r>
              <a:rPr lang="en-US" altLang="en-US" sz="1100" dirty="0">
                <a:solidFill>
                  <a:srgbClr val="000000"/>
                </a:solidFill>
                <a:hlinkClick r:id="rId4"/>
              </a:rPr>
              <a:t>http://www.eia.gov/petroleum/gasdiesel</a:t>
            </a:r>
            <a:r>
              <a:rPr lang="en-US" altLang="en-US" sz="1100" dirty="0" smtClean="0">
                <a:solidFill>
                  <a:srgbClr val="000000"/>
                </a:solidFill>
                <a:hlinkClick r:id="rId4"/>
              </a:rPr>
              <a:t>/</a:t>
            </a:r>
            <a:r>
              <a:rPr lang="en-US" altLang="en-US" sz="1100" dirty="0" smtClean="0">
                <a:solidFill>
                  <a:srgbClr val="000000"/>
                </a:solidFill>
              </a:rPr>
              <a:t>  </a:t>
            </a:r>
            <a:r>
              <a:rPr lang="en-US" altLang="en-US" sz="1100" dirty="0">
                <a:solidFill>
                  <a:srgbClr val="000000"/>
                </a:solidFill>
              </a:rPr>
              <a:t>); *gas prices </a:t>
            </a:r>
            <a:r>
              <a:rPr lang="en-US" altLang="en-US" sz="1100" dirty="0" smtClean="0">
                <a:solidFill>
                  <a:srgbClr val="000000"/>
                </a:solidFill>
              </a:rPr>
              <a:t>through July 2015</a:t>
            </a:r>
            <a:r>
              <a:rPr lang="en-US" altLang="en-US" sz="1100" dirty="0">
                <a:solidFill>
                  <a:srgbClr val="000000"/>
                </a:solidFill>
              </a:rPr>
              <a:t/>
            </a:r>
            <a:br>
              <a:rPr lang="en-US" altLang="en-US" sz="1100" dirty="0">
                <a:solidFill>
                  <a:srgbClr val="000000"/>
                </a:solidFill>
              </a:rPr>
            </a:br>
            <a:r>
              <a:rPr lang="en-US" sz="1100" dirty="0">
                <a:solidFill>
                  <a:srgbClr val="000000"/>
                </a:solidFill>
              </a:rPr>
              <a:t>Federal Highway Administration (</a:t>
            </a:r>
            <a:r>
              <a:rPr lang="en-US" sz="1100" dirty="0">
                <a:solidFill>
                  <a:srgbClr val="000000"/>
                </a:solidFill>
                <a:hlinkClick r:id="rId5"/>
              </a:rPr>
              <a:t>http://www.fhwa.dot.gov/ohim/tvtw/tvtpage.cfm</a:t>
            </a:r>
            <a:r>
              <a:rPr lang="en-US" sz="1100" dirty="0">
                <a:solidFill>
                  <a:srgbClr val="000000"/>
                </a:solidFill>
              </a:rPr>
              <a:t> </a:t>
            </a:r>
            <a:r>
              <a:rPr lang="en-US" sz="1100" dirty="0" smtClean="0">
                <a:solidFill>
                  <a:srgbClr val="000000"/>
                </a:solidFill>
              </a:rPr>
              <a:t>)</a:t>
            </a:r>
            <a:r>
              <a:rPr lang="en-US" altLang="en-US" sz="1100" dirty="0" smtClean="0">
                <a:solidFill>
                  <a:srgbClr val="000000"/>
                </a:solidFill>
              </a:rPr>
              <a:t> </a:t>
            </a:r>
            <a:r>
              <a:rPr lang="en-US" altLang="en-US" sz="1100" dirty="0">
                <a:solidFill>
                  <a:srgbClr val="000000"/>
                </a:solidFill>
              </a:rPr>
              <a:t>miles driven through May 2015</a:t>
            </a:r>
            <a:r>
              <a:rPr lang="en-US" sz="1100" dirty="0" smtClean="0">
                <a:solidFill>
                  <a:srgbClr val="000000"/>
                </a:solidFill>
              </a:rPr>
              <a:t>; </a:t>
            </a:r>
            <a:r>
              <a:rPr lang="en-US" altLang="en-US" sz="1100" dirty="0">
                <a:solidFill>
                  <a:srgbClr val="000000"/>
                </a:solidFill>
              </a:rPr>
              <a:t>I.I.I.</a:t>
            </a:r>
          </a:p>
        </p:txBody>
      </p:sp>
      <p:sp>
        <p:nvSpPr>
          <p:cNvPr id="1911821" name="Rectangle 13"/>
          <p:cNvSpPr>
            <a:spLocks noChangeArrowheads="1"/>
          </p:cNvSpPr>
          <p:nvPr/>
        </p:nvSpPr>
        <p:spPr bwMode="blackWhite">
          <a:xfrm>
            <a:off x="419100" y="5442012"/>
            <a:ext cx="8405812" cy="83077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a:solidFill>
                  <a:srgbClr val="FFFFFF"/>
                </a:solidFill>
              </a:rPr>
              <a:t>R</a:t>
            </a:r>
            <a:r>
              <a:rPr lang="en-US" altLang="en-US" sz="1800" b="1" dirty="0" smtClean="0">
                <a:solidFill>
                  <a:srgbClr val="FFFFFF"/>
                </a:solidFill>
                <a:cs typeface="Arial" charset="0"/>
              </a:rPr>
              <a:t>esearch on the relationship between gas prices and miles driven says that, in the short run, an increase in gas prices produces little change in miles driven. No recent research on the effect of price drops.</a:t>
            </a:r>
            <a:endParaRPr lang="en-US" altLang="en-US" sz="1800" b="1" dirty="0">
              <a:solidFill>
                <a:srgbClr val="FFFFFF"/>
              </a:solidFill>
              <a:cs typeface="Arial" charset="0"/>
            </a:endParaRPr>
          </a:p>
        </p:txBody>
      </p:sp>
      <p:sp>
        <p:nvSpPr>
          <p:cNvPr id="25615" name="Rectangle 15"/>
          <p:cNvSpPr>
            <a:spLocks noChangeArrowheads="1"/>
          </p:cNvSpPr>
          <p:nvPr/>
        </p:nvSpPr>
        <p:spPr bwMode="black">
          <a:xfrm>
            <a:off x="185738" y="1247775"/>
            <a:ext cx="10837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8688C"/>
                </a:solidFill>
                <a:cs typeface="Arial" charset="0"/>
              </a:rPr>
              <a:t>/Gallon</a:t>
            </a:r>
            <a:endParaRPr lang="en-US" altLang="en-US" sz="1600" b="1" dirty="0">
              <a:solidFill>
                <a:srgbClr val="28688C"/>
              </a:solidFill>
              <a:cs typeface="Arial" charset="0"/>
            </a:endParaRPr>
          </a:p>
        </p:txBody>
      </p:sp>
      <p:sp>
        <p:nvSpPr>
          <p:cNvPr id="10" name="Rectangle 15"/>
          <p:cNvSpPr>
            <a:spLocks noChangeArrowheads="1"/>
          </p:cNvSpPr>
          <p:nvPr/>
        </p:nvSpPr>
        <p:spPr bwMode="black">
          <a:xfrm>
            <a:off x="7581530" y="1070259"/>
            <a:ext cx="146721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20000"/>
              </a:spcBef>
              <a:spcAft>
                <a:spcPct val="0"/>
              </a:spcAft>
              <a:buClrTx/>
              <a:buFontTx/>
              <a:buNone/>
            </a:pPr>
            <a:r>
              <a:rPr lang="en-US" altLang="en-US" sz="1600" b="1" dirty="0" smtClean="0">
                <a:solidFill>
                  <a:srgbClr val="FF6801"/>
                </a:solidFill>
                <a:cs typeface="Arial" charset="0"/>
              </a:rPr>
              <a:t>% Chg. in Miles Driven</a:t>
            </a:r>
            <a:endParaRPr lang="en-US" altLang="en-US" sz="1600" b="1" dirty="0">
              <a:solidFill>
                <a:srgbClr val="FF6801"/>
              </a:solidFill>
              <a:cs typeface="Arial" charset="0"/>
            </a:endParaRPr>
          </a:p>
        </p:txBody>
      </p:sp>
      <p:sp>
        <p:nvSpPr>
          <p:cNvPr id="12" name="AutoShape 38"/>
          <p:cNvSpPr>
            <a:spLocks noChangeArrowheads="1"/>
          </p:cNvSpPr>
          <p:nvPr/>
        </p:nvSpPr>
        <p:spPr bwMode="blackWhite">
          <a:xfrm>
            <a:off x="1491542" y="3411697"/>
            <a:ext cx="2559474" cy="507249"/>
          </a:xfrm>
          <a:prstGeom prst="wedgeRectCallout">
            <a:avLst>
              <a:gd name="adj1" fmla="val 67913"/>
              <a:gd name="adj2" fmla="val 93991"/>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 Four Months Later, Miles Driven Starts to Surge.</a:t>
            </a:r>
            <a:endParaRPr lang="en-US" sz="1400" b="1" dirty="0">
              <a:solidFill>
                <a:srgbClr val="FFFFFF"/>
              </a:solidFill>
              <a:cs typeface="Arial" charset="0"/>
            </a:endParaRPr>
          </a:p>
        </p:txBody>
      </p:sp>
      <p:sp>
        <p:nvSpPr>
          <p:cNvPr id="14" name="AutoShape 38"/>
          <p:cNvSpPr>
            <a:spLocks noChangeArrowheads="1"/>
          </p:cNvSpPr>
          <p:nvPr/>
        </p:nvSpPr>
        <p:spPr bwMode="blackWhite">
          <a:xfrm>
            <a:off x="1047565" y="2761316"/>
            <a:ext cx="1864310" cy="550415"/>
          </a:xfrm>
          <a:prstGeom prst="wedgeRectCallout">
            <a:avLst>
              <a:gd name="adj1" fmla="val 26527"/>
              <a:gd name="adj2" fmla="val -140438"/>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June-July 2014: Gas Prices Peak …</a:t>
            </a:r>
            <a:endParaRPr lang="en-US" sz="1400" b="1" dirty="0">
              <a:solidFill>
                <a:srgbClr val="FFFFFF"/>
              </a:solidFill>
              <a:cs typeface="Arial" charset="0"/>
            </a:endParaRPr>
          </a:p>
        </p:txBody>
      </p:sp>
      <p:sp>
        <p:nvSpPr>
          <p:cNvPr id="13" name="AutoShape 38"/>
          <p:cNvSpPr>
            <a:spLocks noChangeArrowheads="1"/>
          </p:cNvSpPr>
          <p:nvPr/>
        </p:nvSpPr>
        <p:spPr bwMode="blackWhite">
          <a:xfrm>
            <a:off x="6276513" y="2299317"/>
            <a:ext cx="1548991" cy="1112380"/>
          </a:xfrm>
          <a:prstGeom prst="wedgeRectCallout">
            <a:avLst>
              <a:gd name="adj1" fmla="val 8308"/>
              <a:gd name="adj2" fmla="val -76000"/>
            </a:avLst>
          </a:prstGeom>
          <a:solidFill>
            <a:schemeClr val="accent2"/>
          </a:solidFill>
          <a:ln w="28575" algn="ctr">
            <a:solidFill>
              <a:schemeClr val="accent2"/>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400" b="1" dirty="0" smtClean="0">
                <a:solidFill>
                  <a:srgbClr val="FFFFFF"/>
                </a:solidFill>
                <a:cs typeface="Arial" charset="0"/>
              </a:rPr>
              <a:t>The Surge Continues Despite a Modest Gas Price Rebound</a:t>
            </a:r>
            <a:endParaRPr lang="en-US" sz="1400" b="1" dirty="0">
              <a:solidFill>
                <a:srgbClr val="FFFFFF"/>
              </a:solidFill>
              <a:cs typeface="Arial" charset="0"/>
            </a:endParaRPr>
          </a:p>
        </p:txBody>
      </p:sp>
    </p:spTree>
    <p:extLst>
      <p:ext uri="{BB962C8B-B14F-4D97-AF65-F5344CB8AC3E}">
        <p14:creationId xmlns:p14="http://schemas.microsoft.com/office/powerpoint/2010/main" val="3019203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11821"/>
                                        </p:tgtEl>
                                        <p:attrNameLst>
                                          <p:attrName>style.visibility</p:attrName>
                                        </p:attrNameLst>
                                      </p:cBhvr>
                                      <p:to>
                                        <p:strVal val="visible"/>
                                      </p:to>
                                    </p:set>
                                    <p:anim calcmode="lin" valueType="num">
                                      <p:cBhvr>
                                        <p:cTn id="7" dur="500" fill="hold"/>
                                        <p:tgtEl>
                                          <p:spTgt spid="1911821"/>
                                        </p:tgtEl>
                                        <p:attrNameLst>
                                          <p:attrName>ppt_w</p:attrName>
                                        </p:attrNameLst>
                                      </p:cBhvr>
                                      <p:tavLst>
                                        <p:tav tm="0">
                                          <p:val>
                                            <p:fltVal val="0"/>
                                          </p:val>
                                        </p:tav>
                                        <p:tav tm="100000">
                                          <p:val>
                                            <p:strVal val="#ppt_w"/>
                                          </p:val>
                                        </p:tav>
                                      </p:tavLst>
                                    </p:anim>
                                    <p:anim calcmode="lin" valueType="num">
                                      <p:cBhvr>
                                        <p:cTn id="8" dur="500" fill="hold"/>
                                        <p:tgtEl>
                                          <p:spTgt spid="1911821"/>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11821" grpId="0" animBg="1"/>
      <p:bldP spid="12" grpId="0" animBg="1"/>
      <p:bldP spid="14"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75</a:t>
            </a:fld>
            <a:endParaRPr lang="en-US" smtClean="0"/>
          </a:p>
        </p:txBody>
      </p:sp>
      <p:sp>
        <p:nvSpPr>
          <p:cNvPr id="12294" name="Rectangle 2"/>
          <p:cNvSpPr>
            <a:spLocks noGrp="1" noChangeArrowheads="1"/>
          </p:cNvSpPr>
          <p:nvPr>
            <p:ph type="title"/>
          </p:nvPr>
        </p:nvSpPr>
        <p:spPr/>
        <p:txBody>
          <a:bodyPr/>
          <a:lstStyle/>
          <a:p>
            <a:r>
              <a:rPr lang="en-US" sz="2800" dirty="0" smtClean="0"/>
              <a:t>The </a:t>
            </a:r>
            <a:r>
              <a:rPr lang="en-US" sz="2800" dirty="0"/>
              <a:t>National Unemployment Rate </a:t>
            </a:r>
            <a:r>
              <a:rPr lang="en-US" sz="2800" dirty="0" smtClean="0"/>
              <a:t>vs.</a:t>
            </a:r>
            <a:br>
              <a:rPr lang="en-US" sz="2800" dirty="0" smtClean="0"/>
            </a:br>
            <a:r>
              <a:rPr lang="en-US" sz="2800" dirty="0" smtClean="0"/>
              <a:t>the Estimated Uninsured Motorists Rate</a:t>
            </a:r>
          </a:p>
        </p:txBody>
      </p:sp>
      <p:graphicFrame>
        <p:nvGraphicFramePr>
          <p:cNvPr id="12290" name="Object 3"/>
          <p:cNvGraphicFramePr>
            <a:graphicFrameLocks/>
          </p:cNvGraphicFramePr>
          <p:nvPr>
            <p:extLst/>
          </p:nvPr>
        </p:nvGraphicFramePr>
        <p:xfrm>
          <a:off x="193675" y="1103306"/>
          <a:ext cx="8607425" cy="4326610"/>
        </p:xfrm>
        <a:graphic>
          <a:graphicData uri="http://schemas.openxmlformats.org/presentationml/2006/ole">
            <mc:AlternateContent xmlns:mc="http://schemas.openxmlformats.org/markup-compatibility/2006">
              <mc:Choice xmlns:v="urn:schemas-microsoft-com:vml" Requires="v">
                <p:oleObj spid="_x0000_s3190829" name="Chart" r:id="rId4" imgW="8610548" imgH="3990940" progId="MSGraph.Chart.8">
                  <p:embed followColorScheme="full"/>
                </p:oleObj>
              </mc:Choice>
              <mc:Fallback>
                <p:oleObj name="Chart" r:id="rId4" imgW="8610548" imgH="3990940" progId="MSGraph.Chart.8">
                  <p:embed followColorScheme="full"/>
                  <p:pic>
                    <p:nvPicPr>
                      <p:cNvPr id="0" name=""/>
                      <p:cNvPicPr>
                        <a:picLocks noChangeArrowheads="1"/>
                      </p:cNvPicPr>
                      <p:nvPr/>
                    </p:nvPicPr>
                    <p:blipFill>
                      <a:blip r:embed="rId5"/>
                      <a:srcRect/>
                      <a:stretch>
                        <a:fillRect/>
                      </a:stretch>
                    </p:blipFill>
                    <p:spPr bwMode="auto">
                      <a:xfrm>
                        <a:off x="193675" y="1103306"/>
                        <a:ext cx="8607425" cy="4326610"/>
                      </a:xfrm>
                      <a:prstGeom prst="rect">
                        <a:avLst/>
                      </a:prstGeom>
                      <a:noFill/>
                      <a:ln>
                        <a:noFill/>
                      </a:ln>
                      <a:effectLst/>
                      <a:extLst/>
                    </p:spPr>
                  </p:pic>
                </p:oleObj>
              </mc:Fallback>
            </mc:AlternateContent>
          </a:graphicData>
        </a:graphic>
      </p:graphicFrame>
      <p:sp>
        <p:nvSpPr>
          <p:cNvPr id="2036740" name="Rectangle 4"/>
          <p:cNvSpPr>
            <a:spLocks noChangeArrowheads="1"/>
          </p:cNvSpPr>
          <p:nvPr/>
        </p:nvSpPr>
        <p:spPr bwMode="blackWhite">
          <a:xfrm>
            <a:off x="193675" y="5366029"/>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Until 2008, the UIM rate appeared to track the national unemployment rate</a:t>
            </a:r>
            <a:br>
              <a:rPr lang="en-US" b="1" dirty="0" smtClean="0">
                <a:solidFill>
                  <a:srgbClr val="FFFFFF"/>
                </a:solidFill>
              </a:rPr>
            </a:br>
            <a:r>
              <a:rPr lang="en-US" b="1" dirty="0" smtClean="0">
                <a:solidFill>
                  <a:srgbClr val="FFFFFF"/>
                </a:solidFill>
              </a:rPr>
              <a:t>(as we would expect), but the two have diverged since then.</a:t>
            </a:r>
            <a:endParaRPr lang="en-US" b="1" dirty="0">
              <a:solidFill>
                <a:srgbClr val="FFFFFF"/>
              </a:solidFill>
            </a:endParaRPr>
          </a:p>
        </p:txBody>
      </p:sp>
      <p:sp>
        <p:nvSpPr>
          <p:cNvPr id="12296" name="Rectangle 5"/>
          <p:cNvSpPr>
            <a:spLocks noChangeArrowheads="1"/>
          </p:cNvSpPr>
          <p:nvPr/>
        </p:nvSpPr>
        <p:spPr bwMode="auto">
          <a:xfrm>
            <a:off x="-1" y="6308997"/>
            <a:ext cx="8799513"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Data are annual rates</a:t>
            </a:r>
          </a:p>
          <a:p>
            <a:pPr marL="133350" indent="-133350" eaLnBrk="0" hangingPunct="0">
              <a:lnSpc>
                <a:spcPct val="90000"/>
              </a:lnSpc>
              <a:buClr>
                <a:schemeClr val="accent2"/>
              </a:buClr>
              <a:buFont typeface="Wingdings" pitchFamily="2" charset="2"/>
              <a:buNone/>
              <a:tabLst>
                <a:tab pos="112713" algn="r"/>
              </a:tabLst>
            </a:pPr>
            <a:r>
              <a:rPr lang="en-US" sz="1100" dirty="0" smtClean="0"/>
              <a:t>Sources:  Insurance Research Council (UIM); </a:t>
            </a:r>
            <a:r>
              <a:rPr lang="en-US" sz="1100" dirty="0" smtClean="0">
                <a:hlinkClick r:id="rId6"/>
              </a:rPr>
              <a:t>www.bls.gov</a:t>
            </a:r>
            <a:r>
              <a:rPr lang="en-US" sz="1100" dirty="0" smtClean="0"/>
              <a:t> (unemployment rate); l I.I. </a:t>
            </a:r>
            <a:endParaRPr lang="en-US" sz="1100" dirty="0"/>
          </a:p>
        </p:txBody>
      </p:sp>
      <p:sp>
        <p:nvSpPr>
          <p:cNvPr id="2" name="TextBox 1"/>
          <p:cNvSpPr txBox="1"/>
          <p:nvPr/>
        </p:nvSpPr>
        <p:spPr>
          <a:xfrm>
            <a:off x="85725" y="1339206"/>
            <a:ext cx="1805219" cy="307777"/>
          </a:xfrm>
          <a:prstGeom prst="rect">
            <a:avLst/>
          </a:prstGeom>
          <a:noFill/>
        </p:spPr>
        <p:txBody>
          <a:bodyPr wrap="square" rtlCol="0">
            <a:spAutoFit/>
          </a:bodyPr>
          <a:lstStyle/>
          <a:p>
            <a:r>
              <a:rPr lang="en-US" sz="1400" dirty="0" smtClean="0"/>
              <a:t>UIM Rate</a:t>
            </a:r>
            <a:endParaRPr lang="en-US" sz="1400" dirty="0"/>
          </a:p>
        </p:txBody>
      </p:sp>
      <p:sp>
        <p:nvSpPr>
          <p:cNvPr id="3" name="TextBox 2"/>
          <p:cNvSpPr txBox="1"/>
          <p:nvPr/>
        </p:nvSpPr>
        <p:spPr>
          <a:xfrm>
            <a:off x="7624177" y="1093537"/>
            <a:ext cx="1519823" cy="523220"/>
          </a:xfrm>
          <a:prstGeom prst="rect">
            <a:avLst/>
          </a:prstGeom>
          <a:noFill/>
        </p:spPr>
        <p:txBody>
          <a:bodyPr wrap="square" rtlCol="0">
            <a:spAutoFit/>
          </a:bodyPr>
          <a:lstStyle/>
          <a:p>
            <a:pPr algn="ctr"/>
            <a:r>
              <a:rPr lang="en-US" sz="1400" b="1" dirty="0" smtClean="0">
                <a:solidFill>
                  <a:schemeClr val="accent2"/>
                </a:solidFill>
              </a:rPr>
              <a:t>Unemployment rate</a:t>
            </a:r>
            <a:endParaRPr lang="en-US" sz="1400" b="1" dirty="0">
              <a:solidFill>
                <a:schemeClr val="accent2"/>
              </a:solidFill>
            </a:endParaRPr>
          </a:p>
        </p:txBody>
      </p:sp>
      <p:sp>
        <p:nvSpPr>
          <p:cNvPr id="11" name="Rectangle 7"/>
          <p:cNvSpPr>
            <a:spLocks noChangeArrowheads="1"/>
          </p:cNvSpPr>
          <p:nvPr/>
        </p:nvSpPr>
        <p:spPr bwMode="grayWhite">
          <a:xfrm>
            <a:off x="3675354" y="1713391"/>
            <a:ext cx="323557" cy="356882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12" name="Rectangle 7"/>
          <p:cNvSpPr>
            <a:spLocks noChangeArrowheads="1"/>
          </p:cNvSpPr>
          <p:nvPr/>
        </p:nvSpPr>
        <p:spPr bwMode="grayWhite">
          <a:xfrm>
            <a:off x="5974673" y="1713391"/>
            <a:ext cx="639192" cy="356882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4" name="TextBox 3"/>
          <p:cNvSpPr txBox="1"/>
          <p:nvPr/>
        </p:nvSpPr>
        <p:spPr>
          <a:xfrm>
            <a:off x="3420122" y="1528249"/>
            <a:ext cx="896645" cy="276999"/>
          </a:xfrm>
          <a:prstGeom prst="rect">
            <a:avLst/>
          </a:prstGeom>
          <a:noFill/>
        </p:spPr>
        <p:txBody>
          <a:bodyPr wrap="square" rtlCol="0">
            <a:spAutoFit/>
          </a:bodyPr>
          <a:lstStyle/>
          <a:p>
            <a:r>
              <a:rPr lang="en-US" sz="1200" dirty="0" smtClean="0"/>
              <a:t>Recession</a:t>
            </a:r>
            <a:endParaRPr lang="en-US" sz="1200" dirty="0"/>
          </a:p>
        </p:txBody>
      </p:sp>
      <p:sp>
        <p:nvSpPr>
          <p:cNvPr id="14" name="TextBox 13"/>
          <p:cNvSpPr txBox="1"/>
          <p:nvPr/>
        </p:nvSpPr>
        <p:spPr>
          <a:xfrm>
            <a:off x="5845946" y="1508483"/>
            <a:ext cx="896645" cy="276999"/>
          </a:xfrm>
          <a:prstGeom prst="rect">
            <a:avLst/>
          </a:prstGeom>
          <a:noFill/>
        </p:spPr>
        <p:txBody>
          <a:bodyPr wrap="square" rtlCol="0">
            <a:spAutoFit/>
          </a:bodyPr>
          <a:lstStyle/>
          <a:p>
            <a:r>
              <a:rPr lang="en-US" sz="1200" dirty="0" smtClean="0"/>
              <a:t>Recession</a:t>
            </a:r>
            <a:endParaRPr lang="en-US" sz="1200" dirty="0"/>
          </a:p>
        </p:txBody>
      </p:sp>
    </p:spTree>
    <p:extLst>
      <p:ext uri="{BB962C8B-B14F-4D97-AF65-F5344CB8AC3E}">
        <p14:creationId xmlns:p14="http://schemas.microsoft.com/office/powerpoint/2010/main" val="4247133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2036740"/>
                                        </p:tgtEl>
                                        <p:attrNameLst>
                                          <p:attrName>style.visibility</p:attrName>
                                        </p:attrNameLst>
                                      </p:cBhvr>
                                      <p:to>
                                        <p:strVal val="visible"/>
                                      </p:to>
                                    </p:set>
                                    <p:anim calcmode="lin" valueType="num">
                                      <p:cBhvr>
                                        <p:cTn id="11" dur="500" fill="hold"/>
                                        <p:tgtEl>
                                          <p:spTgt spid="2036740"/>
                                        </p:tgtEl>
                                        <p:attrNameLst>
                                          <p:attrName>ppt_w</p:attrName>
                                        </p:attrNameLst>
                                      </p:cBhvr>
                                      <p:tavLst>
                                        <p:tav tm="0">
                                          <p:val>
                                            <p:fltVal val="0"/>
                                          </p:val>
                                        </p:tav>
                                        <p:tav tm="100000">
                                          <p:val>
                                            <p:strVal val="#ppt_w"/>
                                          </p:val>
                                        </p:tav>
                                      </p:tavLst>
                                    </p:anim>
                                    <p:anim calcmode="lin" valueType="num">
                                      <p:cBhvr>
                                        <p:cTn id="12" dur="500" fill="hold"/>
                                        <p:tgtEl>
                                          <p:spTgt spid="203674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90" grpId="0"/>
      <p:bldP spid="2036740" grpId="0" animBg="1"/>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76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The Future of Auto Insurance?</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Some Analysts and Many in Silicon Valley Are Predicting Doom for Auto Insurers</a:t>
            </a:r>
            <a:endParaRPr lang="en-US" sz="4000" b="1" i="1" dirty="0">
              <a:solidFill>
                <a:srgbClr val="FF0000"/>
              </a:solidFill>
            </a:endParaRPr>
          </a:p>
        </p:txBody>
      </p:sp>
    </p:spTree>
    <p:extLst>
      <p:ext uri="{BB962C8B-B14F-4D97-AF65-F5344CB8AC3E}">
        <p14:creationId xmlns:p14="http://schemas.microsoft.com/office/powerpoint/2010/main" val="25830035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kern="1200" dirty="0" smtClean="0">
                <a:solidFill>
                  <a:srgbClr val="28688C"/>
                </a:solidFill>
                <a:latin typeface="Arial"/>
                <a:ea typeface="Arial Unicode MS"/>
                <a:cs typeface="Arial"/>
              </a:rPr>
              <a:t>Impact of Forward Collision Warning    With and Without Auto Brake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77</a:t>
            </a:fld>
            <a:endParaRPr lang="en-US" sz="1000" dirty="0">
              <a:solidFill>
                <a:srgbClr val="000000">
                  <a:lumMod val="75000"/>
                </a:srgbClr>
              </a:solidFill>
              <a:cs typeface="Arial" charset="0"/>
            </a:endParaRPr>
          </a:p>
        </p:txBody>
      </p:sp>
      <p:sp>
        <p:nvSpPr>
          <p:cNvPr id="15" name="Rectangle 3"/>
          <p:cNvSpPr>
            <a:spLocks noChangeArrowheads="1"/>
          </p:cNvSpPr>
          <p:nvPr/>
        </p:nvSpPr>
        <p:spPr bwMode="auto">
          <a:xfrm>
            <a:off x="-162229" y="6288613"/>
            <a:ext cx="8863781" cy="569387"/>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000" dirty="0" smtClean="0"/>
              <a:t>Source</a:t>
            </a:r>
            <a:r>
              <a:rPr lang="en-US" sz="1000" dirty="0"/>
              <a:t>: </a:t>
            </a:r>
            <a:r>
              <a:rPr lang="en-US" sz="1000" dirty="0" smtClean="0"/>
              <a:t>Highway Loss Data Institute and Insurance Institute for Highway Safety presentation by Matthew Moore, </a:t>
            </a:r>
            <a:r>
              <a:rPr lang="en-US" sz="1000" i="1" dirty="0" smtClean="0"/>
              <a:t>Measuring Crash Avoidance System Effectiveness with Insurance Data,”</a:t>
            </a:r>
            <a:r>
              <a:rPr lang="en-US" sz="1000" dirty="0" smtClean="0"/>
              <a:t> January 30 2013; Insurance Information Institute.</a:t>
            </a:r>
            <a:endParaRPr lang="en-US" sz="1000" dirty="0"/>
          </a:p>
        </p:txBody>
      </p:sp>
      <p:sp>
        <p:nvSpPr>
          <p:cNvPr id="8" name="Rectangle 3"/>
          <p:cNvSpPr>
            <a:spLocks noChangeArrowheads="1"/>
          </p:cNvSpPr>
          <p:nvPr/>
        </p:nvSpPr>
        <p:spPr bwMode="black">
          <a:xfrm>
            <a:off x="89939" y="1728400"/>
            <a:ext cx="1723871" cy="1384995"/>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dirty="0" smtClean="0">
                <a:solidFill>
                  <a:srgbClr val="225A7A"/>
                </a:solidFill>
              </a:rPr>
              <a:t>Property Damage Liability Claim Frequency by Manufacturer</a:t>
            </a:r>
            <a:endParaRPr lang="en-US" sz="2000" b="1" dirty="0">
              <a:solidFill>
                <a:srgbClr val="225A7A"/>
              </a:solidFill>
            </a:endParaRPr>
          </a:p>
        </p:txBody>
      </p:sp>
      <p:pic>
        <p:nvPicPr>
          <p:cNvPr id="4740098" name="Picture 2"/>
          <p:cNvPicPr>
            <a:picLocks noChangeAspect="1" noChangeArrowheads="1"/>
          </p:cNvPicPr>
          <p:nvPr/>
        </p:nvPicPr>
        <p:blipFill>
          <a:blip r:embed="rId3" cstate="print"/>
          <a:srcRect/>
          <a:stretch>
            <a:fillRect/>
          </a:stretch>
        </p:blipFill>
        <p:spPr bwMode="auto">
          <a:xfrm>
            <a:off x="1828798" y="1319135"/>
            <a:ext cx="5395622" cy="2653258"/>
          </a:xfrm>
          <a:prstGeom prst="rect">
            <a:avLst/>
          </a:prstGeom>
          <a:noFill/>
          <a:ln w="9525">
            <a:noFill/>
            <a:miter lim="800000"/>
            <a:headEnd/>
            <a:tailEnd/>
          </a:ln>
        </p:spPr>
      </p:pic>
      <p:pic>
        <p:nvPicPr>
          <p:cNvPr id="4740099" name="Picture 3"/>
          <p:cNvPicPr>
            <a:picLocks noChangeAspect="1" noChangeArrowheads="1"/>
          </p:cNvPicPr>
          <p:nvPr/>
        </p:nvPicPr>
        <p:blipFill>
          <a:blip r:embed="rId4" cstate="print"/>
          <a:srcRect/>
          <a:stretch>
            <a:fillRect/>
          </a:stretch>
        </p:blipFill>
        <p:spPr bwMode="auto">
          <a:xfrm>
            <a:off x="1843788" y="3918900"/>
            <a:ext cx="5231566" cy="2438647"/>
          </a:xfrm>
          <a:prstGeom prst="rect">
            <a:avLst/>
          </a:prstGeom>
          <a:noFill/>
          <a:ln w="9525">
            <a:noFill/>
            <a:miter lim="800000"/>
            <a:headEnd/>
            <a:tailEnd/>
          </a:ln>
        </p:spPr>
      </p:pic>
      <p:sp>
        <p:nvSpPr>
          <p:cNvPr id="11" name="Rectangle 3"/>
          <p:cNvSpPr>
            <a:spLocks noChangeArrowheads="1"/>
          </p:cNvSpPr>
          <p:nvPr/>
        </p:nvSpPr>
        <p:spPr bwMode="black">
          <a:xfrm>
            <a:off x="74950" y="4294217"/>
            <a:ext cx="1723871" cy="1107996"/>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dirty="0" smtClean="0">
                <a:solidFill>
                  <a:srgbClr val="225A7A"/>
                </a:solidFill>
              </a:rPr>
              <a:t>Collision Claim Frequency by Manufacturer</a:t>
            </a:r>
            <a:endParaRPr lang="en-US" sz="2000" b="1" dirty="0">
              <a:solidFill>
                <a:srgbClr val="225A7A"/>
              </a:solidFill>
            </a:endParaRPr>
          </a:p>
        </p:txBody>
      </p:sp>
      <p:sp>
        <p:nvSpPr>
          <p:cNvPr id="13" name="AutoShape 7"/>
          <p:cNvSpPr>
            <a:spLocks noChangeArrowheads="1"/>
          </p:cNvSpPr>
          <p:nvPr/>
        </p:nvSpPr>
        <p:spPr bwMode="blackWhite">
          <a:xfrm>
            <a:off x="5501391" y="1094282"/>
            <a:ext cx="3407360" cy="1289154"/>
          </a:xfrm>
          <a:prstGeom prst="wedgeRectCallout">
            <a:avLst>
              <a:gd name="adj1" fmla="val -102943"/>
              <a:gd name="adj2" fmla="val 4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Forward collision warning systems have a material impact on PD liability claim frequency, especially when paired with auto braking </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7285221" y="4182256"/>
            <a:ext cx="1753849" cy="1079292"/>
          </a:xfrm>
          <a:prstGeom prst="wedgeRectCallout">
            <a:avLst>
              <a:gd name="adj1" fmla="val -70983"/>
              <a:gd name="adj2" fmla="val 202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Collision frequency falls as well</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29663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78</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 Insurance Information Institute.</a:t>
            </a:r>
            <a:endParaRPr lang="en-US" sz="1100" dirty="0"/>
          </a:p>
        </p:txBody>
      </p:sp>
      <p:sp>
        <p:nvSpPr>
          <p:cNvPr id="9" name="Rectangle 3"/>
          <p:cNvSpPr txBox="1">
            <a:spLocks noChangeArrowheads="1"/>
          </p:cNvSpPr>
          <p:nvPr/>
        </p:nvSpPr>
        <p:spPr bwMode="auto">
          <a:xfrm>
            <a:off x="5238634" y="2600883"/>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a:t>
            </a:r>
            <a:r>
              <a:rPr lang="en-US" sz="2100" b="1" kern="0" dirty="0"/>
              <a:t> </a:t>
            </a:r>
            <a:r>
              <a:rPr lang="en-US" sz="2100" b="1" kern="0" dirty="0" smtClean="0"/>
              <a:t>             take over the industry? (cars/sales)</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218" y="4342484"/>
            <a:ext cx="963264" cy="340186"/>
          </a:xfrm>
          <a:prstGeom prst="rect">
            <a:avLst/>
          </a:prstGeom>
          <a:noFill/>
        </p:spPr>
      </p:pic>
    </p:spTree>
    <p:extLst>
      <p:ext uri="{BB962C8B-B14F-4D97-AF65-F5344CB8AC3E}">
        <p14:creationId xmlns:p14="http://schemas.microsoft.com/office/powerpoint/2010/main" val="4189798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685800" y="2261184"/>
            <a:ext cx="7772400" cy="2159053"/>
          </a:xfrm>
          <a:ln/>
        </p:spPr>
        <p:txBody>
          <a:bodyPr/>
          <a:lstStyle/>
          <a:p>
            <a:r>
              <a:rPr lang="en-US" dirty="0" smtClean="0"/>
              <a:t>Price Optimization in Auto Insurance Markets</a:t>
            </a:r>
            <a:br>
              <a:rPr lang="en-US" dirty="0" smtClean="0"/>
            </a:br>
            <a:r>
              <a:rPr lang="en-US" sz="3600" i="1" dirty="0" smtClean="0"/>
              <a:t>Actuarial, Economic and Regulatory Considerations</a:t>
            </a:r>
            <a:endParaRPr lang="en-US" dirty="0"/>
          </a:p>
        </p:txBody>
      </p:sp>
      <p:sp>
        <p:nvSpPr>
          <p:cNvPr id="17410" name="Rectangle 3"/>
          <p:cNvSpPr>
            <a:spLocks noGrp="1" noChangeArrowheads="1"/>
          </p:cNvSpPr>
          <p:nvPr>
            <p:ph type="subTitle" idx="1"/>
          </p:nvPr>
        </p:nvSpPr>
        <p:spPr>
          <a:xfrm>
            <a:off x="650875" y="4589049"/>
            <a:ext cx="7807325" cy="1312667"/>
          </a:xfrm>
        </p:spPr>
        <p:txBody>
          <a:bodyPr/>
          <a:lstStyle/>
          <a:p>
            <a:r>
              <a:rPr lang="en-US" dirty="0" smtClean="0"/>
              <a:t>National Conference of Insurance Legislators</a:t>
            </a:r>
          </a:p>
          <a:p>
            <a:r>
              <a:rPr lang="en-US" dirty="0" smtClean="0"/>
              <a:t>Indianapolis, IN</a:t>
            </a:r>
          </a:p>
          <a:p>
            <a:r>
              <a:rPr lang="en-US" dirty="0" smtClean="0"/>
              <a:t>July 17, 2015</a:t>
            </a:r>
            <a:endParaRPr lang="en-US" dirty="0"/>
          </a:p>
        </p:txBody>
      </p:sp>
      <p:sp>
        <p:nvSpPr>
          <p:cNvPr id="17411"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latin typeface="Arial" panose="020B0604020202020204" pitchFamily="34" charset="0"/>
                <a:cs typeface="Arial" panose="020B0604020202020204" pitchFamily="34" charset="0"/>
              </a:rPr>
              <a:t>Robert P. Hartwig, Ph.D., CPCU, President &amp; Economist</a:t>
            </a:r>
          </a:p>
          <a:p>
            <a:pPr algn="ctr" eaLnBrk="0" hangingPunct="0">
              <a:lnSpc>
                <a:spcPct val="90000"/>
              </a:lnSpc>
              <a:spcBef>
                <a:spcPct val="25000"/>
              </a:spcBef>
              <a:buClr>
                <a:schemeClr val="accent1"/>
              </a:buClr>
            </a:pPr>
            <a:r>
              <a:rPr lang="en-US" b="1" dirty="0">
                <a:solidFill>
                  <a:schemeClr val="bg2"/>
                </a:solidFill>
                <a:latin typeface="Arial" panose="020B0604020202020204" pitchFamily="34" charset="0"/>
                <a:cs typeface="Arial" panose="020B0604020202020204" pitchFamily="34" charset="0"/>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latin typeface="Arial" panose="020B0604020202020204" pitchFamily="34" charset="0"/>
                <a:cs typeface="Arial" panose="020B0604020202020204" pitchFamily="34" charset="0"/>
                <a:sym typeface="Symbol" pitchFamily="18" charset="2"/>
              </a:rPr>
              <a:t>Tel: 212.346.5520  Cell: 917.453.1885  bobh@iii.org  www.iii.org</a:t>
            </a:r>
          </a:p>
        </p:txBody>
      </p:sp>
    </p:spTree>
    <p:extLst>
      <p:ext uri="{BB962C8B-B14F-4D97-AF65-F5344CB8AC3E}">
        <p14:creationId xmlns:p14="http://schemas.microsoft.com/office/powerpoint/2010/main" val="2716638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6930509"/>
              </p:ext>
            </p:extLst>
          </p:nvPr>
        </p:nvGraphicFramePr>
        <p:xfrm>
          <a:off x="303213" y="1379538"/>
          <a:ext cx="8526462" cy="4083050"/>
        </p:xfrm>
        <a:graphic>
          <a:graphicData uri="http://schemas.openxmlformats.org/presentationml/2006/ole">
            <mc:AlternateContent xmlns:mc="http://schemas.openxmlformats.org/markup-compatibility/2006">
              <mc:Choice xmlns:v="urn:schemas-microsoft-com:vml" Requires="v">
                <p:oleObj spid="_x0000_s3070092" name="Chart" r:id="rId4" imgW="8591407" imgH="4114800" progId="MSGraph.Chart.8">
                  <p:embed followColorScheme="full"/>
                </p:oleObj>
              </mc:Choice>
              <mc:Fallback>
                <p:oleObj name="Chart" r:id="rId4" imgW="8591407"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03213" y="1379538"/>
                        <a:ext cx="8526462" cy="408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experienced a substantial recovery from its crisis and post-crisis lows, substantially contributing to increased demand for vehicles and homes.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73446" y="3840480"/>
            <a:ext cx="3224982" cy="815689"/>
          </a:xfrm>
          <a:prstGeom prst="wedgeRectCallout">
            <a:avLst>
              <a:gd name="adj1" fmla="val 57529"/>
              <a:gd name="adj2" fmla="val -1087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August fell but remains fairly strong</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a:t>
            </a:fld>
            <a:endParaRPr lang="en-US"/>
          </a:p>
        </p:txBody>
      </p:sp>
      <p:sp>
        <p:nvSpPr>
          <p:cNvPr id="13" name="AutoShape 7"/>
          <p:cNvSpPr>
            <a:spLocks noChangeArrowheads="1"/>
          </p:cNvSpPr>
          <p:nvPr/>
        </p:nvSpPr>
        <p:spPr bwMode="blackWhite">
          <a:xfrm>
            <a:off x="987485" y="4228454"/>
            <a:ext cx="2030036" cy="623484"/>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Impact of 2011 budget impasse</a:t>
            </a:r>
            <a:endParaRPr lang="en-US" b="1" dirty="0">
              <a:solidFill>
                <a:srgbClr val="FFFFFF"/>
              </a:solidFill>
              <a:cs typeface="Arial" charset="0"/>
            </a:endParaRPr>
          </a:p>
        </p:txBody>
      </p:sp>
    </p:spTree>
    <p:extLst>
      <p:ext uri="{BB962C8B-B14F-4D97-AF65-F5344CB8AC3E}">
        <p14:creationId xmlns:p14="http://schemas.microsoft.com/office/powerpoint/2010/main" val="369242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45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41C338A-EB08-4FB7-A0D2-B5770E1C9F8C}"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645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871538" y="4268788"/>
            <a:ext cx="7100887" cy="588962"/>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endParaRPr lang="en-US" sz="3800" b="1" i="1">
              <a:solidFill>
                <a:srgbClr val="C00000"/>
              </a:solidFill>
            </a:endParaRPr>
          </a:p>
        </p:txBody>
      </p:sp>
      <p:sp>
        <p:nvSpPr>
          <p:cNvPr id="7" name="Rectangle 8"/>
          <p:cNvSpPr>
            <a:spLocks noChangeArrowheads="1"/>
          </p:cNvSpPr>
          <p:nvPr/>
        </p:nvSpPr>
        <p:spPr bwMode="auto">
          <a:xfrm>
            <a:off x="471227" y="3839577"/>
            <a:ext cx="8008373" cy="17266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latin typeface="Arial" panose="020B0604020202020204" pitchFamily="34" charset="0"/>
                <a:cs typeface="Arial" panose="020B0604020202020204" pitchFamily="34" charset="0"/>
              </a:rPr>
              <a:t>Healthy Markets, Strong Competition, Satisfied Consumers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C00000"/>
                </a:solidFill>
                <a:latin typeface="Arial" panose="020B0604020202020204" pitchFamily="34" charset="0"/>
                <a:cs typeface="Arial" panose="020B0604020202020204" pitchFamily="34" charset="0"/>
              </a:rPr>
              <a:t>Why the Controversy?</a:t>
            </a:r>
            <a:r>
              <a:rPr lang="en-US" sz="3600" b="1" dirty="0" smtClean="0">
                <a:solidFill>
                  <a:srgbClr val="225A7A"/>
                </a:solidFill>
                <a:latin typeface="Arial" panose="020B0604020202020204" pitchFamily="34" charset="0"/>
                <a:cs typeface="Arial" panose="020B0604020202020204" pitchFamily="34" charset="0"/>
              </a:rPr>
              <a:t> </a:t>
            </a:r>
            <a:endParaRPr lang="en-US" sz="3600" b="1" dirty="0">
              <a:solidFill>
                <a:srgbClr val="225A7A"/>
              </a:solidFill>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blackWhite">
          <a:xfrm>
            <a:off x="581025" y="2260600"/>
            <a:ext cx="7981950" cy="1485900"/>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pPr>
            <a:r>
              <a:rPr lang="en-US" altLang="en-US" sz="3800" kern="0" dirty="0" smtClean="0">
                <a:solidFill>
                  <a:schemeClr val="bg1"/>
                </a:solidFill>
                <a:latin typeface="Arial" panose="020B0604020202020204" pitchFamily="34" charset="0"/>
              </a:rPr>
              <a:t>Price Optimization</a:t>
            </a:r>
          </a:p>
        </p:txBody>
      </p:sp>
    </p:spTree>
    <p:extLst>
      <p:ext uri="{BB962C8B-B14F-4D97-AF65-F5344CB8AC3E}">
        <p14:creationId xmlns:p14="http://schemas.microsoft.com/office/powerpoint/2010/main" val="10200652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nodePh="1">
                                  <p:stCondLst>
                                    <p:cond delay="3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par>
                          <p:cTn id="8" fill="hold">
                            <p:stCondLst>
                              <p:cond delay="1300"/>
                            </p:stCondLst>
                            <p:childTnLst>
                              <p:par>
                                <p:cTn id="9" presetID="16" presetClass="entr" presetSubtype="37"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Actions: NCOIL Hearing Testimony </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81</a:t>
            </a:fld>
            <a:endParaRPr lang="en-US" dirty="0">
              <a:solidFill>
                <a:srgbClr val="000000"/>
              </a:solidFill>
            </a:endParaRPr>
          </a:p>
        </p:txBody>
      </p:sp>
      <p:sp>
        <p:nvSpPr>
          <p:cNvPr id="1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2"/>
          <a:stretch>
            <a:fillRect/>
          </a:stretch>
        </p:blipFill>
        <p:spPr>
          <a:xfrm>
            <a:off x="591042" y="1407319"/>
            <a:ext cx="3609975" cy="4676775"/>
          </a:xfrm>
          <a:prstGeom prst="rect">
            <a:avLst/>
          </a:prstGeom>
          <a:ln>
            <a:solidFill>
              <a:srgbClr val="2B7299"/>
            </a:solidFill>
          </a:ln>
        </p:spPr>
      </p:pic>
      <p:sp>
        <p:nvSpPr>
          <p:cNvPr id="17" name="AutoShape 38"/>
          <p:cNvSpPr>
            <a:spLocks noChangeArrowheads="1"/>
          </p:cNvSpPr>
          <p:nvPr/>
        </p:nvSpPr>
        <p:spPr bwMode="blackWhite">
          <a:xfrm>
            <a:off x="5704260" y="1630075"/>
            <a:ext cx="3120652" cy="3745965"/>
          </a:xfrm>
          <a:prstGeom prst="wedgeRectCallout">
            <a:avLst>
              <a:gd name="adj1" fmla="val -102714"/>
              <a:gd name="adj2" fmla="val 7400"/>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2000" b="1" dirty="0" smtClean="0">
                <a:solidFill>
                  <a:srgbClr val="FFFFFF"/>
                </a:solidFill>
                <a:cs typeface="Arial" charset="0"/>
              </a:rPr>
              <a:t>Testified as industry’s witness at July 17 National Conference of Insurance Legislators’ hearing on Price Optimization;</a:t>
            </a:r>
          </a:p>
          <a:p>
            <a:pPr algn="ctr" fontAlgn="base">
              <a:lnSpc>
                <a:spcPct val="100000"/>
              </a:lnSpc>
              <a:spcBef>
                <a:spcPct val="0"/>
              </a:spcBef>
              <a:spcAft>
                <a:spcPct val="0"/>
              </a:spcAft>
              <a:buClrTx/>
              <a:buFontTx/>
              <a:buNone/>
            </a:pPr>
            <a:endParaRPr lang="en-US" sz="2000" b="1" dirty="0">
              <a:solidFill>
                <a:srgbClr val="FFFFFF"/>
              </a:solidFill>
              <a:cs typeface="Arial" charset="0"/>
            </a:endParaRPr>
          </a:p>
          <a:p>
            <a:pPr algn="ctr" fontAlgn="base">
              <a:lnSpc>
                <a:spcPct val="100000"/>
              </a:lnSpc>
              <a:spcBef>
                <a:spcPct val="0"/>
              </a:spcBef>
              <a:spcAft>
                <a:spcPct val="0"/>
              </a:spcAft>
              <a:buClrTx/>
              <a:buFontTx/>
              <a:buNone/>
            </a:pPr>
            <a:r>
              <a:rPr lang="en-US" sz="2000" b="1" dirty="0" smtClean="0">
                <a:solidFill>
                  <a:srgbClr val="FFFFFF"/>
                </a:solidFill>
                <a:cs typeface="Arial" charset="0"/>
              </a:rPr>
              <a:t>Worked very closely with PCI, AIA, NAMIC and independent companies.</a:t>
            </a:r>
            <a:endParaRPr lang="en-US" sz="2000" b="1" dirty="0">
              <a:solidFill>
                <a:srgbClr val="FFFFFF"/>
              </a:solidFill>
              <a:cs typeface="Arial" charset="0"/>
            </a:endParaRPr>
          </a:p>
        </p:txBody>
      </p:sp>
    </p:spTree>
    <p:extLst>
      <p:ext uri="{BB962C8B-B14F-4D97-AF65-F5344CB8AC3E}">
        <p14:creationId xmlns:p14="http://schemas.microsoft.com/office/powerpoint/2010/main" val="23132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82</a:t>
            </a:fld>
            <a:endParaRPr lang="en-US" sz="900"/>
          </a:p>
        </p:txBody>
      </p:sp>
      <p:sp>
        <p:nvSpPr>
          <p:cNvPr id="65541" name="Rectangle 2"/>
          <p:cNvSpPr>
            <a:spLocks noGrp="1" noChangeArrowheads="1"/>
          </p:cNvSpPr>
          <p:nvPr>
            <p:ph type="title" idx="4294967295"/>
          </p:nvPr>
        </p:nvSpPr>
        <p:spPr>
          <a:xfrm>
            <a:off x="118144" y="90488"/>
            <a:ext cx="7699330" cy="860425"/>
          </a:xfrm>
        </p:spPr>
        <p:txBody>
          <a:bodyPr/>
          <a:lstStyle/>
          <a:p>
            <a:r>
              <a:rPr lang="en-US" dirty="0" smtClean="0"/>
              <a:t>Price Optimization: What is It?</a:t>
            </a:r>
            <a:endParaRPr lang="en-US" dirty="0"/>
          </a:p>
        </p:txBody>
      </p:sp>
      <p:sp>
        <p:nvSpPr>
          <p:cNvPr id="1922051" name="Rectangle 3"/>
          <p:cNvSpPr>
            <a:spLocks noGrp="1" noChangeArrowheads="1"/>
          </p:cNvSpPr>
          <p:nvPr>
            <p:ph type="body" idx="4294967295"/>
          </p:nvPr>
        </p:nvSpPr>
        <p:spPr>
          <a:xfrm>
            <a:off x="107488" y="1018426"/>
            <a:ext cx="8863988" cy="4652963"/>
          </a:xfrm>
        </p:spPr>
        <p:txBody>
          <a:bodyPr/>
          <a:lstStyle/>
          <a:p>
            <a:r>
              <a:rPr lang="en-US" sz="2000" b="1" dirty="0" smtClean="0"/>
              <a:t>Significant Discussion of Price Optimization Issue in Recent Months</a:t>
            </a:r>
          </a:p>
          <a:p>
            <a:r>
              <a:rPr lang="en-US" sz="2000" b="1" dirty="0" smtClean="0"/>
              <a:t>Several States Have Issued Bulletins Addressing Its Use</a:t>
            </a:r>
          </a:p>
          <a:p>
            <a:pPr lvl="1"/>
            <a:r>
              <a:rPr lang="en-US" sz="1800" b="1" dirty="0" smtClean="0"/>
              <a:t>Requests for information in several other states</a:t>
            </a:r>
          </a:p>
          <a:p>
            <a:r>
              <a:rPr lang="en-US" sz="2000" b="1" dirty="0"/>
              <a:t>Each State Defines Price Optimization Differently</a:t>
            </a:r>
          </a:p>
          <a:p>
            <a:pPr lvl="1"/>
            <a:r>
              <a:rPr lang="en-US" sz="1800" b="1" dirty="0"/>
              <a:t>At least 7 definitions from states; NAIC, vendors and </a:t>
            </a:r>
            <a:r>
              <a:rPr lang="en-US" sz="1800" b="1" dirty="0" smtClean="0"/>
              <a:t>others</a:t>
            </a:r>
            <a:endParaRPr lang="en-US" sz="2000" b="1" dirty="0" smtClean="0"/>
          </a:p>
          <a:p>
            <a:r>
              <a:rPr lang="en-US" sz="2000" b="1" dirty="0" smtClean="0"/>
              <a:t>States’ Concerns Come Despite Absence </a:t>
            </a:r>
            <a:r>
              <a:rPr lang="en-US" sz="2000" b="1" dirty="0"/>
              <a:t>of A</a:t>
            </a:r>
            <a:r>
              <a:rPr lang="en-US" sz="2000" b="1" dirty="0" smtClean="0"/>
              <a:t>ny </a:t>
            </a:r>
            <a:r>
              <a:rPr lang="en-US" sz="2000" b="1" dirty="0"/>
              <a:t>D</a:t>
            </a:r>
            <a:r>
              <a:rPr lang="en-US" sz="2000" b="1" dirty="0" smtClean="0"/>
              <a:t>iscernable </a:t>
            </a:r>
            <a:r>
              <a:rPr lang="en-US" sz="2000" b="1" dirty="0"/>
              <a:t>or D</a:t>
            </a:r>
            <a:r>
              <a:rPr lang="en-US" sz="2000" b="1" dirty="0" smtClean="0"/>
              <a:t>etectable </a:t>
            </a:r>
            <a:r>
              <a:rPr lang="en-US" sz="2000" b="1" dirty="0"/>
              <a:t>M</a:t>
            </a:r>
            <a:r>
              <a:rPr lang="en-US" sz="2000" b="1" dirty="0" smtClean="0"/>
              <a:t>arket Disruptions</a:t>
            </a:r>
          </a:p>
          <a:p>
            <a:pPr lvl="1"/>
            <a:r>
              <a:rPr lang="en-US" sz="1800" b="1" dirty="0" smtClean="0"/>
              <a:t>Competition in auto insurance markets is intense, healthy and vigorous</a:t>
            </a:r>
          </a:p>
          <a:p>
            <a:pPr lvl="1"/>
            <a:r>
              <a:rPr lang="en-US" sz="1800" b="1" dirty="0" smtClean="0"/>
              <a:t>More than 99% of drivers are insured through the voluntary market</a:t>
            </a:r>
          </a:p>
          <a:p>
            <a:pPr lvl="1"/>
            <a:r>
              <a:rPr lang="en-US" sz="1800" b="1" dirty="0" smtClean="0"/>
              <a:t>Absence of consumer complaints</a:t>
            </a:r>
          </a:p>
          <a:p>
            <a:pPr lvl="1"/>
            <a:r>
              <a:rPr lang="en-US" sz="1800" b="1" dirty="0" smtClean="0"/>
              <a:t>High degree of consumer satisfaction with auto insurers</a:t>
            </a:r>
          </a:p>
          <a:p>
            <a:pPr lvl="1"/>
            <a:r>
              <a:rPr lang="en-US" sz="1800" b="1" dirty="0" smtClean="0"/>
              <a:t>Empowered Consumers:  Have more tools available today than ever before to help them shop, collect and compare prices</a:t>
            </a:r>
          </a:p>
          <a:p>
            <a:pPr lvl="1"/>
            <a:r>
              <a:rPr lang="en-US" sz="1800" b="1" i="1" dirty="0"/>
              <a:t>Rates are not inadequate, excessive or unfairly discriminatory</a:t>
            </a:r>
          </a:p>
          <a:p>
            <a:pPr marL="406400" lvl="1" indent="0">
              <a:buNone/>
            </a:pPr>
            <a:r>
              <a:rPr lang="en-US" sz="1800" b="1" dirty="0" smtClean="0"/>
              <a:t> </a:t>
            </a:r>
          </a:p>
        </p:txBody>
      </p:sp>
    </p:spTree>
    <p:extLst>
      <p:ext uri="{BB962C8B-B14F-4D97-AF65-F5344CB8AC3E}">
        <p14:creationId xmlns:p14="http://schemas.microsoft.com/office/powerpoint/2010/main" val="3585889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3000821"/>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smtClean="0">
                <a:solidFill>
                  <a:srgbClr val="00B050"/>
                </a:solidFill>
              </a:rPr>
              <a:t>Download at: </a:t>
            </a:r>
            <a:r>
              <a:rPr lang="en-US" sz="3600" b="1" i="1" smtClean="0">
                <a:solidFill>
                  <a:srgbClr val="00B050"/>
                </a:solidFill>
                <a:hlinkClick r:id="rId3"/>
              </a:rPr>
              <a:t>www.iii.org/presentations</a:t>
            </a:r>
            <a:r>
              <a:rPr lang="en-US" sz="3600" b="1" i="1" smtClean="0">
                <a:solidFill>
                  <a:srgbClr val="00B050"/>
                </a:solidFill>
              </a:rPr>
              <a:t> </a:t>
            </a:r>
            <a:endParaRPr lang="en-US" sz="3600" b="1" i="1">
              <a:solidFill>
                <a:srgbClr val="00B050"/>
              </a:solidFill>
            </a:endParaRPr>
          </a:p>
          <a:p>
            <a:pPr algn="ctr" eaLnBrk="0" hangingPunct="0">
              <a:lnSpc>
                <a:spcPct val="90000"/>
              </a:lnSpc>
              <a:spcBef>
                <a:spcPct val="25000"/>
              </a:spcBef>
              <a:buClr>
                <a:schemeClr val="accent2"/>
              </a:buClr>
              <a:buFont typeface="Wingdings" pitchFamily="2" charset="2"/>
              <a:buNone/>
            </a:pPr>
            <a:endParaRPr lang="en-US" sz="3600" b="1" i="1" dirty="0">
              <a:solidFill>
                <a:srgbClr val="00B05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9</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4081274467"/>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3179597" name="Chart" r:id="rId4" imgW="4717846" imgH="3251108" progId="MSGraph.Chart.8">
                  <p:embed followColorScheme="full"/>
                </p:oleObj>
              </mc:Choice>
              <mc:Fallback>
                <p:oleObj name="Chart" r:id="rId4" imgW="4717846" imgH="3251108"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5.3% </a:t>
            </a:r>
            <a:r>
              <a:rPr lang="en-US" sz="1400" b="1" dirty="0">
                <a:solidFill>
                  <a:schemeClr val="bg1"/>
                </a:solidFill>
                <a:cs typeface="+mn-cs"/>
              </a:rPr>
              <a:t>in </a:t>
            </a:r>
            <a:r>
              <a:rPr lang="en-US" sz="1400" b="1" dirty="0" smtClean="0">
                <a:solidFill>
                  <a:schemeClr val="bg1"/>
                </a:solidFill>
                <a:cs typeface="+mn-cs"/>
              </a:rPr>
              <a:t>July</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9</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10.4% </a:t>
            </a:r>
            <a:r>
              <a:rPr lang="en-US" sz="1400" b="1" dirty="0">
                <a:solidFill>
                  <a:schemeClr val="bg1"/>
                </a:solidFill>
                <a:cs typeface="+mn-cs"/>
              </a:rPr>
              <a:t>in </a:t>
            </a:r>
            <a:r>
              <a:rPr lang="en-US" sz="1400" b="1" dirty="0" smtClean="0">
                <a:solidFill>
                  <a:schemeClr val="bg1"/>
                </a:solidFill>
                <a:cs typeface="+mn-cs"/>
              </a:rPr>
              <a:t>June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820921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70216</TotalTime>
  <Words>5461</Words>
  <Application>Microsoft Office PowerPoint</Application>
  <PresentationFormat>On-screen Show (4:3)</PresentationFormat>
  <Paragraphs>711</Paragraphs>
  <Slides>83</Slides>
  <Notes>74</Notes>
  <HiddenSlides>15</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3" baseType="lpstr">
      <vt:lpstr>Arial Unicode MS</vt:lpstr>
      <vt:lpstr>Arial</vt:lpstr>
      <vt:lpstr>Arial </vt:lpstr>
      <vt:lpstr>Calibri</vt:lpstr>
      <vt:lpstr>Symbol</vt:lpstr>
      <vt:lpstr>Times New Roman</vt:lpstr>
      <vt:lpstr>Verdana</vt:lpstr>
      <vt:lpstr>Wingdings</vt:lpstr>
      <vt:lpstr>Default Design</vt:lpstr>
      <vt:lpstr>Chart</vt:lpstr>
      <vt:lpstr>Overview and Outlook for      Private Passenger Auto     Insurance Markets</vt:lpstr>
      <vt:lpstr>Presentation Outline</vt:lpstr>
      <vt:lpstr>Personal Auto Growth Drivers:  The Economy Is Supporting Growth of Personal Lines Exposure</vt:lpstr>
      <vt:lpstr>US Real GDP Growth*</vt:lpstr>
      <vt:lpstr>PowerPoint Presentation</vt:lpstr>
      <vt:lpstr>Real GDP by State Percent Change, 2014*: Highest 25 States</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June 2015: Highest 25 States*</vt:lpstr>
      <vt:lpstr>PowerPoint Presentation</vt:lpstr>
      <vt:lpstr>PowerPoint Presentation</vt:lpstr>
      <vt:lpstr>Net Worth of Households* Recently Hit A Historic High</vt:lpstr>
      <vt:lpstr>Household Debt Balance, 2004 – 2015:Q1</vt:lpstr>
      <vt:lpstr>Auto Loans and Other Non-Housing Debt, 2004 – 2015:Q1</vt:lpstr>
      <vt:lpstr>Lenders are Issuing a Rising Number of New Auto Loans, Even for People with Poor Credit Scores</vt:lpstr>
      <vt:lpstr>Auto Loan and Other Non-Housing Deliquencies, 2004 – 2015:Q1</vt:lpstr>
      <vt:lpstr>PowerPoint Presentation</vt:lpstr>
      <vt:lpstr>Distribution of Direct Premiums Written by Segment/Line, 2013</vt:lpstr>
      <vt:lpstr>Private Passenger Auto Insurance Net Written Premium, 2000–2017F</vt:lpstr>
      <vt:lpstr>Commercial Auto Insurance Net Written Premium, 2000–2015F</vt:lpstr>
      <vt:lpstr>Direct Premiums Written: Total P/C Percent Change by State, 2007-2014</vt:lpstr>
      <vt:lpstr>Direct Premiums Written: Total P/C Percent Change by State, 2007-2014</vt:lpstr>
      <vt:lpstr>Direct Premiums Written: PP Auto Percent Change by State, 2007-2014</vt:lpstr>
      <vt:lpstr>Direct Premiums Written: PP Auto Percent Change by State, 2007-2014</vt:lpstr>
      <vt:lpstr>PowerPoint Presentation</vt:lpstr>
      <vt:lpstr>Advertising Expenditures by P/C Insurance Industry, 1999-2014E</vt:lpstr>
      <vt:lpstr>PowerPoint Presentation</vt:lpstr>
      <vt:lpstr>Monthly Change in Auto Insurance Prices, 1991–2015*</vt:lpstr>
      <vt:lpstr>Monthly Change* in Auto Insurance Prices, January 2005 - December 2013</vt:lpstr>
      <vt:lpstr>Inflation</vt:lpstr>
      <vt:lpstr>Annual Inflation Rates, (CPI-U, %), 1990–2016F</vt:lpstr>
      <vt:lpstr>Personal Auto Insurance Claim Cost Drivers Continue to Grow Faster than CPI</vt:lpstr>
      <vt:lpstr>PowerPoint Presentation</vt:lpstr>
      <vt:lpstr>Average Expenditures* on Auto Insurance, 1994-2014E</vt:lpstr>
      <vt:lpstr>Annual Pct. Change in Avg. Expenditures on Auto Insurance, vs. Auto Insurance Prices, 1995-2015E</vt:lpstr>
      <vt:lpstr>Auto/Light Truck Sales, 1999-2021F</vt:lpstr>
      <vt:lpstr>Advertising Expenditures by P/C Insurance Industry, 1999-2014E</vt:lpstr>
      <vt:lpstr>Number of Insured Vehicles in the US,  2000-2012*</vt:lpstr>
      <vt:lpstr>Registered Vehicles, 1990-2013</vt:lpstr>
      <vt:lpstr>PowerPoint Presentation</vt:lpstr>
      <vt:lpstr>PowerPoint Presentation</vt:lpstr>
      <vt:lpstr>Number of Licensed Drivers, 1984-2013</vt:lpstr>
      <vt:lpstr>PowerPoint Presentation</vt:lpstr>
      <vt:lpstr>Registered Motorcycles, 1990-2013</vt:lpstr>
      <vt:lpstr>Registered Motorcycles,1960-2012: A Changing Exposure Base</vt:lpstr>
      <vt:lpstr>PowerPoint Presentation</vt:lpstr>
      <vt:lpstr>Private Passenger Auto Combined Ratio: 1993–2017F</vt:lpstr>
      <vt:lpstr>Return on Net Worth: All P-C Lines vs. Homeowners &amp; Pvt. Pass. Auto, 1990-2013*</vt:lpstr>
      <vt:lpstr>Return on Net Worth: All P-C Lines vs. Homeowners &amp; Pvt. Pass. Auto, 1990-2013*</vt:lpstr>
      <vt:lpstr>Return on Net Worth: All P-C Lines vs.   Pvt. Pass. Auto, 1990-2013*</vt:lpstr>
      <vt:lpstr>PowerPoint Presentation</vt:lpstr>
      <vt:lpstr>PowerPoint Presentation</vt:lpstr>
      <vt:lpstr>PowerPoint Presentation</vt:lpstr>
      <vt:lpstr>PowerPoint Presentation</vt:lpstr>
      <vt:lpstr> Death Rates per 100,000,000 Vehicle miles, 1990-2015* </vt:lpstr>
      <vt:lpstr>Bodily Injury: Severity Trend Is Up, Frequency Decline Has Ended—Rising?</vt:lpstr>
      <vt:lpstr>Property Damage Liability: Severity and Frequency Are Up</vt:lpstr>
      <vt:lpstr>No-Fault (PIP) Liability: Severity is Up, Frequency Relatively Flat*</vt:lpstr>
      <vt:lpstr>Collision Coverage: Severity &amp; Frequency Trends Are Both Higher in 2015*</vt:lpstr>
      <vt:lpstr>Comprehensive Coverage: Severity  Trends Are Unfavorable</vt:lpstr>
      <vt:lpstr>INVESTMENTS: LOW YIELDS EXERT RATE PRESSURE</vt:lpstr>
      <vt:lpstr>Property/Casualty Insurance Industry Investment Income: 2000–2015E1</vt:lpstr>
      <vt:lpstr>PowerPoint Presentation</vt:lpstr>
      <vt:lpstr>America is Driving More Again: Total Miles Driven*, 1990–2015</vt:lpstr>
      <vt:lpstr>Do Changes in Miles Driven Affect Auto Collision Claim Frequency?</vt:lpstr>
      <vt:lpstr>% Change in Real US GDP vs. % Change in Total Miles Driven</vt:lpstr>
      <vt:lpstr>The National Unemployment Rate vs. % Change in Total Miles Driven</vt:lpstr>
      <vt:lpstr>The Price of Gas, Weekly, 2014-2015</vt:lpstr>
      <vt:lpstr>Did Changes in Gas Prices Affect Miles Driven? 2000-2014</vt:lpstr>
      <vt:lpstr>Did Changes in Gas Prices Affect Miles Driven? A Closer Look at 2014</vt:lpstr>
      <vt:lpstr>Do Changes in Gas Prices Affect Miles Driven? A Closer Look at 2014-15</vt:lpstr>
      <vt:lpstr>The National Unemployment Rate vs. the Estimated Uninsured Motorists Rate</vt:lpstr>
      <vt:lpstr>PowerPoint Presentation</vt:lpstr>
      <vt:lpstr>Impact of Forward Collision Warning    With and Without Auto Brake</vt:lpstr>
      <vt:lpstr>Media is Obsessed with Driverless Vehicles: Often Predicting the Demise of Auto Insurance</vt:lpstr>
      <vt:lpstr>Price Optimization in Auto Insurance Markets Actuarial, Economic and Regulatory Considerations</vt:lpstr>
      <vt:lpstr>PowerPoint Presentation</vt:lpstr>
      <vt:lpstr>I.I.I. Actions: NCOIL Hearing Testimony </vt:lpstr>
      <vt:lpstr>Price Optimization: What is It?</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1713</cp:revision>
  <cp:lastPrinted>2015-08-14T19:56:56Z</cp:lastPrinted>
  <dcterms:modified xsi:type="dcterms:W3CDTF">2015-08-20T19:29:43Z</dcterms:modified>
</cp:coreProperties>
</file>