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notesSlides/notesSlide74.xml" ContentType="application/vnd.openxmlformats-officedocument.presentationml.notesSlide+xml"/>
  <Override PartName="/ppt/charts/chart2.xml" ContentType="application/vnd.openxmlformats-officedocument.drawingml.chart+xml"/>
  <Override PartName="/ppt/notesSlides/notesSlide75.xml" ContentType="application/vnd.openxmlformats-officedocument.presentationml.notesSlide+xml"/>
  <Override PartName="/ppt/charts/chart3.xml" ContentType="application/vnd.openxmlformats-officedocument.drawingml.chart+xml"/>
  <Override PartName="/ppt/notesSlides/notesSlide76.xml" ContentType="application/vnd.openxmlformats-officedocument.presentationml.notesSlide+xml"/>
  <Override PartName="/ppt/charts/chart4.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4"/>
  </p:notesMasterIdLst>
  <p:handoutMasterIdLst>
    <p:handoutMasterId r:id="rId95"/>
  </p:handoutMasterIdLst>
  <p:sldIdLst>
    <p:sldId id="1569" r:id="rId2"/>
    <p:sldId id="1718" r:id="rId3"/>
    <p:sldId id="1652" r:id="rId4"/>
    <p:sldId id="1677" r:id="rId5"/>
    <p:sldId id="2171" r:id="rId6"/>
    <p:sldId id="2335" r:id="rId7"/>
    <p:sldId id="2336" r:id="rId8"/>
    <p:sldId id="2337" r:id="rId9"/>
    <p:sldId id="2338" r:id="rId10"/>
    <p:sldId id="2172" r:id="rId11"/>
    <p:sldId id="2426" r:id="rId12"/>
    <p:sldId id="2427" r:id="rId13"/>
    <p:sldId id="2418" r:id="rId14"/>
    <p:sldId id="2349" r:id="rId15"/>
    <p:sldId id="2180" r:id="rId16"/>
    <p:sldId id="2375" r:id="rId17"/>
    <p:sldId id="2371" r:id="rId18"/>
    <p:sldId id="2372" r:id="rId19"/>
    <p:sldId id="2374" r:id="rId20"/>
    <p:sldId id="2373" r:id="rId21"/>
    <p:sldId id="2376" r:id="rId22"/>
    <p:sldId id="2377" r:id="rId23"/>
    <p:sldId id="2380" r:id="rId24"/>
    <p:sldId id="2381" r:id="rId25"/>
    <p:sldId id="2109" r:id="rId26"/>
    <p:sldId id="2339" r:id="rId27"/>
    <p:sldId id="2340" r:id="rId28"/>
    <p:sldId id="2341" r:id="rId29"/>
    <p:sldId id="2342" r:id="rId30"/>
    <p:sldId id="2195" r:id="rId31"/>
    <p:sldId id="2343" r:id="rId32"/>
    <p:sldId id="2344" r:id="rId33"/>
    <p:sldId id="2345" r:id="rId34"/>
    <p:sldId id="2346" r:id="rId35"/>
    <p:sldId id="2347" r:id="rId36"/>
    <p:sldId id="2415" r:id="rId37"/>
    <p:sldId id="2416" r:id="rId38"/>
    <p:sldId id="2369" r:id="rId39"/>
    <p:sldId id="2196" r:id="rId40"/>
    <p:sldId id="2367" r:id="rId41"/>
    <p:sldId id="2370" r:id="rId42"/>
    <p:sldId id="2363" r:id="rId43"/>
    <p:sldId id="2368" r:id="rId44"/>
    <p:sldId id="1679" r:id="rId45"/>
    <p:sldId id="2348" r:id="rId46"/>
    <p:sldId id="2204" r:id="rId47"/>
    <p:sldId id="2419" r:id="rId48"/>
    <p:sldId id="2393" r:id="rId49"/>
    <p:sldId id="2394" r:id="rId50"/>
    <p:sldId id="2395" r:id="rId51"/>
    <p:sldId id="2205" r:id="rId52"/>
    <p:sldId id="2206" r:id="rId53"/>
    <p:sldId id="2424" r:id="rId54"/>
    <p:sldId id="2425" r:id="rId55"/>
    <p:sldId id="2207" r:id="rId56"/>
    <p:sldId id="1538" r:id="rId57"/>
    <p:sldId id="2379" r:id="rId58"/>
    <p:sldId id="2420" r:id="rId59"/>
    <p:sldId id="2181" r:id="rId60"/>
    <p:sldId id="2182" r:id="rId61"/>
    <p:sldId id="2267" r:id="rId62"/>
    <p:sldId id="2408" r:id="rId63"/>
    <p:sldId id="2409" r:id="rId64"/>
    <p:sldId id="2417" r:id="rId65"/>
    <p:sldId id="2410" r:id="rId66"/>
    <p:sldId id="2411" r:id="rId67"/>
    <p:sldId id="2105" r:id="rId68"/>
    <p:sldId id="2396" r:id="rId69"/>
    <p:sldId id="2397" r:id="rId70"/>
    <p:sldId id="1539" r:id="rId71"/>
    <p:sldId id="1540" r:id="rId72"/>
    <p:sldId id="1541" r:id="rId73"/>
    <p:sldId id="1542" r:id="rId74"/>
    <p:sldId id="1543" r:id="rId75"/>
    <p:sldId id="2378" r:id="rId76"/>
    <p:sldId id="2352" r:id="rId77"/>
    <p:sldId id="1685" r:id="rId78"/>
    <p:sldId id="2361" r:id="rId79"/>
    <p:sldId id="2362" r:id="rId80"/>
    <p:sldId id="2353" r:id="rId81"/>
    <p:sldId id="2354" r:id="rId82"/>
    <p:sldId id="2355" r:id="rId83"/>
    <p:sldId id="2356" r:id="rId84"/>
    <p:sldId id="2357" r:id="rId85"/>
    <p:sldId id="2412" r:id="rId86"/>
    <p:sldId id="2413" r:id="rId87"/>
    <p:sldId id="2400" r:id="rId88"/>
    <p:sldId id="2423" r:id="rId89"/>
    <p:sldId id="2398" r:id="rId90"/>
    <p:sldId id="2421" r:id="rId91"/>
    <p:sldId id="2422" r:id="rId92"/>
    <p:sldId id="1136" r:id="rId9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3" clrIdx="0">
    <p:extLst>
      <p:ext uri="{19B8F6BF-5375-455C-9EA6-DF929625EA0E}">
        <p15:presenceInfo xmlns:p15="http://schemas.microsoft.com/office/powerpoint/2012/main" userId="S-1-5-21-43206524-222453388-653798387-8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4B9FCD"/>
    <a:srgbClr val="3333CC"/>
    <a:srgbClr val="E5F1F7"/>
    <a:srgbClr val="3691C4"/>
    <a:srgbClr val="28688C"/>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9785" autoAdjust="0"/>
  </p:normalViewPr>
  <p:slideViewPr>
    <p:cSldViewPr snapToGrid="0">
      <p:cViewPr varScale="1">
        <p:scale>
          <a:sx n="104" d="100"/>
          <a:sy n="104" d="100"/>
        </p:scale>
        <p:origin x="2178"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06762280457594E-2"/>
          <c:y val="9.2896268401232454E-2"/>
          <c:w val="0.89710265404425715"/>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Sheet1!$B$2:$CG$2</c:f>
              <c:numCache>
                <c:formatCode>"$"#,##0.00</c:formatCode>
                <c:ptCount val="84"/>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pt idx="66">
                  <c:v>2.4900000000000002</c:v>
                </c:pt>
                <c:pt idx="67">
                  <c:v>2.57</c:v>
                </c:pt>
                <c:pt idx="68">
                  <c:v>2.66</c:v>
                </c:pt>
                <c:pt idx="69">
                  <c:v>2.75</c:v>
                </c:pt>
                <c:pt idx="70">
                  <c:v>2.78</c:v>
                </c:pt>
                <c:pt idx="71">
                  <c:v>2.83</c:v>
                </c:pt>
                <c:pt idx="72">
                  <c:v>2.86</c:v>
                </c:pt>
                <c:pt idx="73">
                  <c:v>2.86</c:v>
                </c:pt>
                <c:pt idx="74">
                  <c:v>2.86</c:v>
                </c:pt>
                <c:pt idx="75">
                  <c:v>2.92</c:v>
                </c:pt>
                <c:pt idx="76">
                  <c:v>2.9</c:v>
                </c:pt>
                <c:pt idx="77">
                  <c:v>2.89</c:v>
                </c:pt>
                <c:pt idx="78">
                  <c:v>2.88</c:v>
                </c:pt>
                <c:pt idx="79">
                  <c:v>2.92</c:v>
                </c:pt>
                <c:pt idx="80">
                  <c:v>2.89</c:v>
                </c:pt>
                <c:pt idx="81">
                  <c:v>2.83</c:v>
                </c:pt>
                <c:pt idx="82">
                  <c:v>2.78</c:v>
                </c:pt>
                <c:pt idx="83">
                  <c:v>2.72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250246024"/>
        <c:axId val="250244456"/>
      </c:lineChart>
      <c:catAx>
        <c:axId val="250246024"/>
        <c:scaling>
          <c:orientation val="minMax"/>
        </c:scaling>
        <c:delete val="0"/>
        <c:axPos val="b"/>
        <c:numFmt formatCode="General" sourceLinked="1"/>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50244456"/>
        <c:crossesAt val="0"/>
        <c:auto val="1"/>
        <c:lblAlgn val="ctr"/>
        <c:lblOffset val="180"/>
        <c:tickLblSkip val="1"/>
        <c:noMultiLvlLbl val="0"/>
      </c:catAx>
      <c:valAx>
        <c:axId val="250244456"/>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50246024"/>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347354512"/>
        <c:axId val="347356864"/>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347352552"/>
        <c:axId val="347354120"/>
      </c:lineChart>
      <c:catAx>
        <c:axId val="347354512"/>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47356864"/>
        <c:crossesAt val="1"/>
        <c:auto val="1"/>
        <c:lblAlgn val="ctr"/>
        <c:lblOffset val="180"/>
        <c:tickLblSkip val="1"/>
        <c:tickMarkSkip val="1"/>
        <c:noMultiLvlLbl val="0"/>
      </c:catAx>
      <c:valAx>
        <c:axId val="347356864"/>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7354512"/>
        <c:crosses val="autoZero"/>
        <c:crossBetween val="between"/>
        <c:majorUnit val="1"/>
        <c:minorUnit val="0.1"/>
      </c:valAx>
      <c:catAx>
        <c:axId val="347352552"/>
        <c:scaling>
          <c:orientation val="minMax"/>
        </c:scaling>
        <c:delete val="1"/>
        <c:axPos val="b"/>
        <c:numFmt formatCode="General" sourceLinked="1"/>
        <c:majorTickMark val="out"/>
        <c:minorTickMark val="none"/>
        <c:tickLblPos val="nextTo"/>
        <c:crossAx val="347354120"/>
        <c:crossesAt val="2700"/>
        <c:auto val="1"/>
        <c:lblAlgn val="ctr"/>
        <c:lblOffset val="100"/>
        <c:noMultiLvlLbl val="0"/>
      </c:catAx>
      <c:valAx>
        <c:axId val="347354120"/>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47352552"/>
        <c:crosses val="max"/>
        <c:crossBetween val="between"/>
        <c:majorUnit val="50"/>
      </c:valAx>
      <c:spPr>
        <a:noFill/>
        <a:ln w="25400">
          <a:noFill/>
        </a:ln>
      </c:spPr>
    </c:plotArea>
    <c:legend>
      <c:legendPos val="r"/>
      <c:layout>
        <c:manualLayout>
          <c:xMode val="edge"/>
          <c:yMode val="edge"/>
          <c:x val="8.9609428939493099E-2"/>
          <c:y val="8.1967213114754103E-3"/>
          <c:w val="0.70406489042020892"/>
          <c:h val="7.8233726219005234E-2"/>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47359216"/>
        <c:axId val="347358824"/>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47359608"/>
        <c:axId val="347353336"/>
      </c:lineChart>
      <c:catAx>
        <c:axId val="347359216"/>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47358824"/>
        <c:crossesAt val="2.5"/>
        <c:auto val="1"/>
        <c:lblAlgn val="ctr"/>
        <c:lblOffset val="180"/>
        <c:tickLblSkip val="1"/>
        <c:tickMarkSkip val="1"/>
        <c:noMultiLvlLbl val="0"/>
      </c:catAx>
      <c:valAx>
        <c:axId val="347358824"/>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7359216"/>
        <c:crosses val="autoZero"/>
        <c:crossBetween val="between"/>
        <c:majorUnit val="0.25"/>
      </c:valAx>
      <c:catAx>
        <c:axId val="347359608"/>
        <c:scaling>
          <c:orientation val="minMax"/>
        </c:scaling>
        <c:delete val="1"/>
        <c:axPos val="b"/>
        <c:numFmt formatCode="General" sourceLinked="1"/>
        <c:majorTickMark val="out"/>
        <c:minorTickMark val="none"/>
        <c:tickLblPos val="nextTo"/>
        <c:crossAx val="347353336"/>
        <c:crossesAt val="0"/>
        <c:auto val="1"/>
        <c:lblAlgn val="ctr"/>
        <c:lblOffset val="100"/>
        <c:noMultiLvlLbl val="0"/>
      </c:catAx>
      <c:valAx>
        <c:axId val="347353336"/>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4735960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56548781172958E-2"/>
          <c:y val="0.10221303858756785"/>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Sheet1!$B$1:$T$1</c:f>
              <c:strCache>
                <c:ptCount val="19"/>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strCache>
            </c:strRef>
          </c:cat>
          <c:val>
            <c:numRef>
              <c:f>Sheet1!$B$2:$T$2</c:f>
              <c:numCache>
                <c:formatCode>"$"#,##0.00</c:formatCode>
                <c:ptCount val="19"/>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pt idx="12">
                  <c:v>2.2000000000000002</c:v>
                </c:pt>
                <c:pt idx="13">
                  <c:v>2.2999999999999998</c:v>
                </c:pt>
                <c:pt idx="14">
                  <c:v>2.5499999999999998</c:v>
                </c:pt>
                <c:pt idx="15">
                  <c:v>2.5499999999999998</c:v>
                </c:pt>
                <c:pt idx="16">
                  <c:v>2.8</c:v>
                </c:pt>
                <c:pt idx="17">
                  <c:v>2.88</c:v>
                </c:pt>
                <c:pt idx="18">
                  <c:v>2.88</c:v>
                </c:pt>
              </c:numCache>
            </c:numRef>
          </c:val>
          <c:smooth val="0"/>
        </c:ser>
        <c:dLbls>
          <c:showLegendKey val="0"/>
          <c:showVal val="0"/>
          <c:showCatName val="0"/>
          <c:showSerName val="0"/>
          <c:showPercent val="0"/>
          <c:showBubbleSize val="0"/>
        </c:dLbls>
        <c:marker val="1"/>
        <c:smooth val="0"/>
        <c:axId val="347353728"/>
        <c:axId val="347355688"/>
      </c:lineChart>
      <c:lineChart>
        <c:grouping val="standard"/>
        <c:varyColors val="0"/>
        <c:ser>
          <c:idx val="1"/>
          <c:order val="1"/>
          <c:tx>
            <c:strRef>
              <c:f>Sheet1!$A$3</c:f>
              <c:strCache>
                <c:ptCount val="1"/>
                <c:pt idx="0">
                  <c:v>Monthly Y-o-Y Change in Miles Driven</c:v>
                </c:pt>
              </c:strCache>
            </c:strRef>
          </c:tx>
          <c:spPr>
            <a:ln w="38100">
              <a:solidFill>
                <a:srgbClr val="FF6600"/>
              </a:solidFill>
              <a:prstDash val="solid"/>
            </a:ln>
          </c:spPr>
          <c:marker>
            <c:symbol val="none"/>
          </c:marker>
          <c:cat>
            <c:strRef>
              <c:f>Sheet1!$B$1:$T$1</c:f>
              <c:strCache>
                <c:ptCount val="19"/>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strCache>
            </c:strRef>
          </c:cat>
          <c:val>
            <c:numRef>
              <c:f>Sheet1!$B$3:$T$3</c:f>
              <c:numCache>
                <c:formatCode>0.00%</c:formatCode>
                <c:ptCount val="19"/>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pt idx="12">
                  <c:v>2.6800000000000001E-2</c:v>
                </c:pt>
                <c:pt idx="13">
                  <c:v>2.9499999999999998E-2</c:v>
                </c:pt>
                <c:pt idx="14">
                  <c:v>3.4500000000000003E-2</c:v>
                </c:pt>
                <c:pt idx="15">
                  <c:v>3.6299999999999999E-2</c:v>
                </c:pt>
                <c:pt idx="16">
                  <c:v>3.7600000000000001E-2</c:v>
                </c:pt>
              </c:numCache>
            </c:numRef>
          </c:val>
          <c:smooth val="0"/>
        </c:ser>
        <c:dLbls>
          <c:showLegendKey val="0"/>
          <c:showVal val="0"/>
          <c:showCatName val="0"/>
          <c:showSerName val="0"/>
          <c:showPercent val="0"/>
          <c:showBubbleSize val="0"/>
        </c:dLbls>
        <c:marker val="1"/>
        <c:smooth val="0"/>
        <c:axId val="347355296"/>
        <c:axId val="347352160"/>
      </c:lineChart>
      <c:catAx>
        <c:axId val="347353728"/>
        <c:scaling>
          <c:orientation val="minMax"/>
        </c:scaling>
        <c:delete val="0"/>
        <c:axPos val="b"/>
        <c:numFmt formatCode="00" sourceLinked="0"/>
        <c:majorTickMark val="out"/>
        <c:minorTickMark val="none"/>
        <c:tickLblPos val="low"/>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47355688"/>
        <c:crossesAt val="2"/>
        <c:auto val="1"/>
        <c:lblAlgn val="ctr"/>
        <c:lblOffset val="180"/>
        <c:tickLblSkip val="1"/>
        <c:tickMarkSkip val="1"/>
        <c:noMultiLvlLbl val="0"/>
      </c:catAx>
      <c:valAx>
        <c:axId val="347355688"/>
        <c:scaling>
          <c:orientation val="minMax"/>
          <c:max val="4"/>
          <c:min val="2"/>
        </c:scaling>
        <c:delete val="0"/>
        <c:axPos val="l"/>
        <c:numFmt formatCode="&quot;$&quot;#,##0.00" sourceLinked="0"/>
        <c:majorTickMark val="out"/>
        <c:minorTickMark val="none"/>
        <c:tickLblPos val="low"/>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7353728"/>
        <c:crosses val="autoZero"/>
        <c:crossBetween val="between"/>
        <c:majorUnit val="0.25"/>
      </c:valAx>
      <c:catAx>
        <c:axId val="347355296"/>
        <c:scaling>
          <c:orientation val="minMax"/>
        </c:scaling>
        <c:delete val="1"/>
        <c:axPos val="b"/>
        <c:numFmt formatCode="General" sourceLinked="1"/>
        <c:majorTickMark val="out"/>
        <c:minorTickMark val="none"/>
        <c:tickLblPos val="nextTo"/>
        <c:crossAx val="347352160"/>
        <c:crossesAt val="0"/>
        <c:auto val="1"/>
        <c:lblAlgn val="ctr"/>
        <c:lblOffset val="100"/>
        <c:noMultiLvlLbl val="0"/>
      </c:catAx>
      <c:valAx>
        <c:axId val="347352160"/>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47355296"/>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67736360942450102"/>
          <c:h val="7.8233726219005234E-2"/>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1172"/>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1172"/>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defRPr>
            </a:lvl1pPr>
          </a:lstStyle>
          <a:p>
            <a:pPr>
              <a:defRPr/>
            </a:pPr>
            <a:fld id="{2343DD87-3348-42EB-98B2-D22B1D90C815}" type="datetime1">
              <a:rPr lang="en-US"/>
              <a:pPr>
                <a:defRPr/>
              </a:pPr>
              <a:t>9/15/2015</a:t>
            </a:fld>
            <a:endParaRPr lang="en-US"/>
          </a:p>
        </p:txBody>
      </p:sp>
      <p:sp>
        <p:nvSpPr>
          <p:cNvPr id="229380" name="Rectangle 1028"/>
          <p:cNvSpPr>
            <a:spLocks noGrp="1" noChangeArrowheads="1"/>
          </p:cNvSpPr>
          <p:nvPr>
            <p:ph type="ftr" sz="quarter" idx="2"/>
          </p:nvPr>
        </p:nvSpPr>
        <p:spPr bwMode="auto">
          <a:xfrm>
            <a:off x="1" y="8773324"/>
            <a:ext cx="3039219" cy="461172"/>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969592" y="8773324"/>
            <a:ext cx="3039219" cy="461172"/>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defRPr>
            </a:lvl1pPr>
          </a:lstStyle>
          <a:p>
            <a:pPr>
              <a:defRPr/>
            </a:pPr>
            <a:fld id="{99C0B939-C11D-44B9-914D-FE25D0A36566}" type="slidenum">
              <a:rPr lang="en-US"/>
              <a:pPr>
                <a:defRPr/>
              </a:pPr>
              <a:t>‹#›</a:t>
            </a:fld>
            <a:endParaRPr lang="en-US"/>
          </a:p>
        </p:txBody>
      </p:sp>
    </p:spTree>
    <p:extLst>
      <p:ext uri="{BB962C8B-B14F-4D97-AF65-F5344CB8AC3E}">
        <p14:creationId xmlns:p14="http://schemas.microsoft.com/office/powerpoint/2010/main" val="218336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3075"/>
          <p:cNvSpPr>
            <a:spLocks noGrp="1" noRot="1" noChangeAspect="1" noChangeArrowheads="1" noTextEdit="1"/>
          </p:cNvSpPr>
          <p:nvPr>
            <p:ph type="sldImg" idx="2"/>
          </p:nvPr>
        </p:nvSpPr>
        <p:spPr bwMode="auto">
          <a:xfrm>
            <a:off x="1487488" y="579438"/>
            <a:ext cx="4033837" cy="3024187"/>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799931"/>
            <a:ext cx="5866917" cy="512185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7" y="8988310"/>
            <a:ext cx="706129" cy="246186"/>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defRPr>
            </a:lvl1pPr>
          </a:lstStyle>
          <a:p>
            <a:pPr>
              <a:defRPr/>
            </a:pPr>
            <a:fld id="{96BED660-A931-46CC-9EBE-87BD29232FDA}" type="slidenum">
              <a:rPr lang="en-US"/>
              <a:pPr>
                <a:defRPr/>
              </a:pPr>
              <a:t>‹#›</a:t>
            </a:fld>
            <a:endParaRPr lang="en-US"/>
          </a:p>
        </p:txBody>
      </p:sp>
    </p:spTree>
    <p:extLst>
      <p:ext uri="{BB962C8B-B14F-4D97-AF65-F5344CB8AC3E}">
        <p14:creationId xmlns:p14="http://schemas.microsoft.com/office/powerpoint/2010/main" val="3909017411"/>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3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868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6481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388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sldNum" sz="quarter" idx="5"/>
          </p:nvPr>
        </p:nvSpPr>
        <p:spPr/>
        <p:txBody>
          <a:bodyPr/>
          <a:lstStyle/>
          <a:p>
            <a:pPr>
              <a:defRPr/>
            </a:pPr>
            <a:fld id="{99D437DD-3B95-4796-8B84-9E4C987A3E2D}" type="slidenum">
              <a:rPr lang="en-US" smtClean="0"/>
              <a:pPr>
                <a:defRPr/>
              </a:pPr>
              <a:t>13</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970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452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15</a:t>
            </a:fld>
            <a:endParaRPr lang="en-US" smtClean="0"/>
          </a:p>
        </p:txBody>
      </p:sp>
      <p:sp>
        <p:nvSpPr>
          <p:cNvPr id="158723" name="Slide Image Placeholder 1"/>
          <p:cNvSpPr>
            <a:spLocks noGrp="1" noRot="1" noChangeAspect="1" noTextEdit="1"/>
          </p:cNvSpPr>
          <p:nvPr>
            <p:ph type="sldImg"/>
          </p:nvPr>
        </p:nvSpPr>
        <p:spPr>
          <a:xfrm>
            <a:off x="1262063" y="693738"/>
            <a:ext cx="4618037" cy="3463925"/>
          </a:xfrm>
          <a:ln w="12700"/>
        </p:spPr>
      </p:sp>
      <p:sp>
        <p:nvSpPr>
          <p:cNvPr id="15872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54016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16</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470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846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4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587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083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33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21</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2636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22</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9836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23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188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8988117"/>
            <a:ext cx="706129" cy="246380"/>
          </a:xfrm>
        </p:spPr>
        <p:txBody>
          <a:bodyPr/>
          <a:lstStyle/>
          <a:p>
            <a:pPr>
              <a:defRPr/>
            </a:pPr>
            <a:fld id="{938F789B-0BA8-4A49-AFC3-8C639E029E1C}" type="slidenum">
              <a:rPr lang="en-US" smtClean="0"/>
              <a:pPr>
                <a:defRPr/>
              </a:pPr>
              <a:t>25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167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968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6610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28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330845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29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77626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69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6254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31</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778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983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33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148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34</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39837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35</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62585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36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84257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8886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38</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242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44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8070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36500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0665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206834" y="8975838"/>
            <a:ext cx="718020" cy="246043"/>
          </a:xfrm>
          <a:noFill/>
        </p:spPr>
        <p:txBody>
          <a:bodyPr/>
          <a:lstStyle/>
          <a:p>
            <a:fld id="{4B467A6F-CB38-460C-8EC3-8BFEECA8E64B}" type="slidenum">
              <a:rPr lang="en-US" smtClean="0"/>
              <a:pPr/>
              <a:t>46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25977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47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2644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sldNum" sz="quarter" idx="5"/>
          </p:nvPr>
        </p:nvSpPr>
        <p:spPr/>
        <p:txBody>
          <a:bodyPr/>
          <a:lstStyle/>
          <a:p>
            <a:pPr>
              <a:defRPr/>
            </a:pPr>
            <a:fld id="{99D437DD-3B95-4796-8B84-9E4C987A3E2D}" type="slidenum">
              <a:rPr lang="en-US" smtClean="0"/>
              <a:pPr>
                <a:defRPr/>
              </a:pPr>
              <a:t>48</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3531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0483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9951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0915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1783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86018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2658901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12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376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56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6945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697234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7968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6267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60</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2925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61</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297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62</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987915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63</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145283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64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94908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8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498905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3026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5568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AC34F7C-9292-4AE2-AF15-E3273DFEA9F6}" type="slidenum">
              <a:rPr lang="en-US" altLang="en-US" sz="1000" smtClean="0"/>
              <a:pPr>
                <a:lnSpc>
                  <a:spcPct val="100000"/>
                </a:lnSpc>
                <a:spcBef>
                  <a:spcPct val="0"/>
                </a:spcBef>
                <a:buClrTx/>
                <a:buSzTx/>
                <a:buFontTx/>
                <a:buNone/>
              </a:pPr>
              <a:t>68</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0386877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69</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39123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70</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3233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71</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19045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72</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5446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073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74</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8602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75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857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99572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76</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95454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2211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4593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80</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80999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81</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395539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665874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262011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7930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85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2214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263650" y="696913"/>
            <a:ext cx="4614863" cy="3460750"/>
          </a:xfrm>
          <a:solidFill>
            <a:srgbClr val="FFFFFF"/>
          </a:solidFill>
          <a:ln/>
        </p:spPr>
      </p:sp>
      <p:sp>
        <p:nvSpPr>
          <p:cNvPr id="199683" name="Rectangle 3"/>
          <p:cNvSpPr>
            <a:spLocks noGrp="1" noChangeArrowheads="1"/>
          </p:cNvSpPr>
          <p:nvPr>
            <p:ph type="body" idx="1"/>
          </p:nvPr>
        </p:nvSpPr>
        <p:spPr>
          <a:xfrm>
            <a:off x="920216" y="4387452"/>
            <a:ext cx="5296099" cy="415212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3761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173967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87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831431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88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58160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89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8739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90</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4844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91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4495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sldNum" sz="quarter" idx="5"/>
          </p:nvPr>
        </p:nvSpPr>
        <p:spPr>
          <a:noFill/>
        </p:spPr>
        <p:txBody>
          <a:bodyPr/>
          <a:lstStyle/>
          <a:p>
            <a:fld id="{D2288392-B35F-4170-A4D0-71F5BDE84055}" type="slidenum">
              <a:rPr lang="en-US" smtClean="0"/>
              <a:pPr/>
              <a:t>92</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9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3110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FDF9E2B4-3BE5-4023-8F9C-CBB9A5C73B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CAD3745-3606-431E-877D-F629E42EA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B900B0D-2649-43D9-8F8F-F4B79EC6E6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6FA571E-424A-41E8-8248-A623877D44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261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C4ADBC7-FB5A-4782-B038-9CEE59C7E2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9789E3A-37C4-487B-8E40-E6FFAE4FEF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0B9782C3-47E3-47A1-80EA-B5DDB96417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FFB77046-0F04-4EED-AC3F-4E87DDCB80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F50364F1-FF25-4563-BF71-C6E232D58B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4E16E8DD-761A-411F-93ED-206463D5E3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B3F4E548-27CC-4B5C-A069-031C22203D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8ABC238-60A1-4139-9910-3C5B06C467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102403" name="Picture 109" descr="Text Page"/>
          <p:cNvPicPr>
            <a:picLocks noChangeAspect="1" noChangeArrowheads="1"/>
          </p:cNvPicPr>
          <p:nvPr userDrawn="1"/>
        </p:nvPicPr>
        <p:blipFill>
          <a:blip r:embed="rId15" cstate="print"/>
          <a:srcRect t="4605"/>
          <a:stretch>
            <a:fillRect/>
          </a:stretch>
        </p:blipFill>
        <p:spPr bwMode="auto">
          <a:xfrm>
            <a:off x="0" y="0"/>
            <a:ext cx="9144000" cy="1150938"/>
          </a:xfrm>
          <a:prstGeom prst="rect">
            <a:avLst/>
          </a:prstGeom>
          <a:noFill/>
          <a:ln w="9525">
            <a:noFill/>
            <a:miter lim="800000"/>
            <a:headEnd/>
            <a:tailEnd/>
          </a:ln>
        </p:spPr>
      </p:pic>
      <p:sp>
        <p:nvSpPr>
          <p:cNvPr id="102404"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5"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userDrawn="1"/>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102407" name="Picture 102"/>
          <p:cNvPicPr>
            <a:picLocks noChangeAspect="1" noChangeArrowheads="1"/>
          </p:cNvPicPr>
          <p:nvPr userDrawn="1"/>
        </p:nvPicPr>
        <p:blipFill>
          <a:blip r:embed="rId16"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defRPr>
            </a:lvl1pPr>
          </a:lstStyle>
          <a:p>
            <a:pPr>
              <a:defRPr/>
            </a:pPr>
            <a:fld id="{65435591-F488-4F42-ACD0-243EF3144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9"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hyperlink" Target="http://www.bls.gov/ces/home.htm" TargetMode="External"/><Relationship Id="rId5" Type="http://schemas.openxmlformats.org/officeDocument/2006/relationships/image" Target="../media/image29.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http://www.census.gov/construction/c30/c30index.html" TargetMode="Externa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hyperlink" Target="http://www.ism.ws/ismreport/mfgrob.cfm" TargetMode="External"/><Relationship Id="rId5" Type="http://schemas.openxmlformats.org/officeDocument/2006/relationships/image" Target="../media/image34.emf"/><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www.federalreserve.gov/releases/z1/Current/z1r-5.pdf" TargetMode="Externa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41.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42.emf"/><Relationship Id="rId4" Type="http://schemas.openxmlformats.org/officeDocument/2006/relationships/oleObject" Target="../embeddings/oleObject31.bin"/></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43.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7.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54.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1.emf"/><Relationship Id="rId4" Type="http://schemas.openxmlformats.org/officeDocument/2006/relationships/oleObject" Target="../embeddings/oleObject4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2.emf"/><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3.emf"/><Relationship Id="rId4"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66.emf"/><Relationship Id="rId5" Type="http://schemas.openxmlformats.org/officeDocument/2006/relationships/oleObject" Target="../embeddings/oleObject54.bin"/><Relationship Id="rId4" Type="http://schemas.openxmlformats.org/officeDocument/2006/relationships/hyperlink" Target="http://www.fhwa.dot.gov/policyinformation/travel_monitoring/tvt.cfm" TargetMode="Externa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hyperlink" Target="http://www.fhwa.dot.gov/ohim/tvtw/tvtpage.cfm" TargetMode="External"/><Relationship Id="rId4" Type="http://schemas.openxmlformats.org/officeDocument/2006/relationships/image" Target="../media/image67.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hyperlink" Target="http://www.bea.gov/" TargetMode="External"/><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hyperlink" Target="http://www.fhwa.dot.gov/policyinformation/travel_monitoring/tvt.cfm" TargetMode="Externa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hyperlink" Target="http://www.bls.gov/" TargetMode="Externa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fhwa.dot.gov/policyinformation/travel_monitoring/tvt.cfm" TargetMode="Externa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hyperlink" Target="http://www.eia.gov/petroleum/gasdiesel/" TargetMode="Externa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8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8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hyperlink" Target="http://www.fhwa.dot.gov/ohim/tvtw/tvtpage.cfm" TargetMode="External"/><Relationship Id="rId4" Type="http://schemas.openxmlformats.org/officeDocument/2006/relationships/hyperlink" Target="http://www.eia.gov/petroleum/gasdiesel/"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bls.gov/" TargetMode="External"/><Relationship Id="rId5" Type="http://schemas.openxmlformats.org/officeDocument/2006/relationships/image" Target="../media/image70.emf"/><Relationship Id="rId4" Type="http://schemas.openxmlformats.org/officeDocument/2006/relationships/oleObject" Target="../embeddings/oleObject58.bin"/></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8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9688" y="2391655"/>
            <a:ext cx="9104312" cy="1740476"/>
          </a:xfrm>
          <a:ln/>
        </p:spPr>
        <p:txBody>
          <a:bodyPr/>
          <a:lstStyle/>
          <a:p>
            <a:r>
              <a:rPr lang="en-US" sz="4200" smtClean="0"/>
              <a:t>The Economic State of the</a:t>
            </a:r>
            <a:br>
              <a:rPr lang="en-US" sz="4200" smtClean="0"/>
            </a:br>
            <a:r>
              <a:rPr lang="en-US" sz="4200" smtClean="0"/>
              <a:t>P/C Insurance Industry</a:t>
            </a:r>
            <a:br>
              <a:rPr lang="en-US" sz="4200" smtClean="0"/>
            </a:br>
            <a:r>
              <a:rPr lang="en-US" sz="4200" i="1" smtClean="0"/>
              <a:t>Focus on </a:t>
            </a:r>
            <a:r>
              <a:rPr lang="en-US" sz="4200" i="1" dirty="0" smtClean="0"/>
              <a:t>Auto Insurance Markets</a:t>
            </a:r>
            <a:endParaRPr lang="en-US" i="1" dirty="0">
              <a:solidFill>
                <a:srgbClr val="C00000"/>
              </a:solidFill>
            </a:endParaRPr>
          </a:p>
        </p:txBody>
      </p:sp>
      <p:sp>
        <p:nvSpPr>
          <p:cNvPr id="106499" name="Rectangle 3"/>
          <p:cNvSpPr>
            <a:spLocks noGrp="1" noChangeArrowheads="1"/>
          </p:cNvSpPr>
          <p:nvPr>
            <p:ph type="subTitle" idx="1"/>
          </p:nvPr>
        </p:nvSpPr>
        <p:spPr>
          <a:xfrm>
            <a:off x="-126124" y="4116365"/>
            <a:ext cx="9144000" cy="1846659"/>
          </a:xfrm>
        </p:spPr>
        <p:txBody>
          <a:bodyPr/>
          <a:lstStyle/>
          <a:p>
            <a:pPr>
              <a:lnSpc>
                <a:spcPct val="75000"/>
              </a:lnSpc>
            </a:pPr>
            <a:r>
              <a:rPr lang="en-US" sz="2400" dirty="0" smtClean="0"/>
              <a:t>Insurance Auto Auctions</a:t>
            </a:r>
          </a:p>
          <a:p>
            <a:pPr>
              <a:lnSpc>
                <a:spcPct val="75000"/>
              </a:lnSpc>
            </a:pPr>
            <a:r>
              <a:rPr lang="en-US" sz="2400" dirty="0" smtClean="0"/>
              <a:t> Industry Leadership Summit</a:t>
            </a:r>
          </a:p>
          <a:p>
            <a:pPr>
              <a:lnSpc>
                <a:spcPct val="75000"/>
              </a:lnSpc>
            </a:pPr>
            <a:r>
              <a:rPr lang="en-US" sz="2400" dirty="0" smtClean="0"/>
              <a:t>Sea Island, GA</a:t>
            </a:r>
          </a:p>
          <a:p>
            <a:pPr>
              <a:lnSpc>
                <a:spcPct val="75000"/>
              </a:lnSpc>
            </a:pPr>
            <a:r>
              <a:rPr lang="en-US" sz="2400" dirty="0" smtClean="0"/>
              <a:t>September 15, 2015</a:t>
            </a:r>
          </a:p>
          <a:p>
            <a:pPr>
              <a:lnSpc>
                <a:spcPct val="75000"/>
              </a:lnSpc>
            </a:pPr>
            <a:r>
              <a:rPr lang="en-US" sz="2400" i="1" dirty="0" smtClean="0">
                <a:solidFill>
                  <a:srgbClr val="C00000"/>
                </a:solidFill>
              </a:rPr>
              <a:t>Download at www.iii.org/presentations</a:t>
            </a:r>
            <a:endParaRPr lang="en-US" sz="2400"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565098020"/>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3047626"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2188282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643572345"/>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3224579" name="Chart" r:id="rId4" imgW="5880153" imgH="3048103" progId="MSGraph.Chart.8">
                  <p:embed followColorScheme="full"/>
                </p:oleObj>
              </mc:Choice>
              <mc:Fallback>
                <p:oleObj name="Chart" r:id="rId4" imgW="5880153" imgH="3048103"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rgbClr val="FFFFFF"/>
              </a:buClr>
              <a:buFont typeface="Wingdings" pitchFamily="2" charset="2"/>
              <a:buNone/>
              <a:defRPr/>
            </a:pPr>
            <a:r>
              <a:rPr lang="en-US" sz="1600" b="1" u="sng" dirty="0" smtClean="0">
                <a:solidFill>
                  <a:srgbClr val="FFFFFF"/>
                </a:solidFill>
              </a:rPr>
              <a:t>Growth Benchmarks: Comm. Auto</a:t>
            </a:r>
          </a:p>
          <a:p>
            <a:pPr algn="ctr" eaLnBrk="0" hangingPunct="0">
              <a:lnSpc>
                <a:spcPct val="85000"/>
              </a:lnSpc>
              <a:spcBef>
                <a:spcPct val="50000"/>
              </a:spcBef>
              <a:buClr>
                <a:srgbClr val="FFFFFF"/>
              </a:buClr>
              <a:buFont typeface="Wingdings" pitchFamily="2" charset="2"/>
              <a:buNone/>
              <a:defRPr/>
            </a:pPr>
            <a:r>
              <a:rPr lang="en-US" sz="1600" b="1" dirty="0" smtClean="0">
                <a:solidFill>
                  <a:srgbClr val="FFFFFF"/>
                </a:solidFill>
              </a:rPr>
              <a:t>US: 0.7%</a:t>
            </a:r>
            <a:endParaRPr lang="en-US" sz="1600" b="1" dirty="0">
              <a:solidFill>
                <a:srgbClr val="FFFFFF"/>
              </a:solidFill>
            </a:endParaRPr>
          </a:p>
        </p:txBody>
      </p:sp>
    </p:spTree>
    <p:extLst>
      <p:ext uri="{BB962C8B-B14F-4D97-AF65-F5344CB8AC3E}">
        <p14:creationId xmlns:p14="http://schemas.microsoft.com/office/powerpoint/2010/main" val="3685881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250686627"/>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3225603" name="Chart" r:id="rId4" imgW="5880153" imgH="3048103" progId="MSGraph.Chart.8">
                  <p:embed followColorScheme="full"/>
                </p:oleObj>
              </mc:Choice>
              <mc:Fallback>
                <p:oleObj name="Chart" r:id="rId4" imgW="5880153" imgH="3048103"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 name="AutoShape 7"/>
          <p:cNvSpPr>
            <a:spLocks noChangeArrowheads="1"/>
          </p:cNvSpPr>
          <p:nvPr/>
        </p:nvSpPr>
        <p:spPr bwMode="blackWhite">
          <a:xfrm>
            <a:off x="2316163" y="3713875"/>
            <a:ext cx="2552700" cy="1227060"/>
          </a:xfrm>
          <a:prstGeom prst="wedgeRectCallout">
            <a:avLst>
              <a:gd name="adj1" fmla="val 143707"/>
              <a:gd name="adj2" fmla="val -6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Comm. Auto premium growth was negative in 29 states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2026547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Vehicle and Driver Exposure Influences</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DC0693B-C539-4904-A463-3AB7505A0743}"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4746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589392"/>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Have We, Will We Hit “Peak Auto”?</a:t>
            </a:r>
            <a:endParaRPr lang="en-US" sz="3800" b="1" dirty="0">
              <a:solidFill>
                <a:srgbClr val="225A7A"/>
              </a:solidFill>
            </a:endParaRPr>
          </a:p>
        </p:txBody>
      </p:sp>
    </p:spTree>
    <p:extLst>
      <p:ext uri="{BB962C8B-B14F-4D97-AF65-F5344CB8AC3E}">
        <p14:creationId xmlns:p14="http://schemas.microsoft.com/office/powerpoint/2010/main" val="26668640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14</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23697919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3185760"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2393768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15</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800" dirty="0" smtClean="0"/>
              <a:t>Number of Insured Vehicles in the US, </a:t>
            </a:r>
            <a:br>
              <a:rPr lang="en-US" sz="2800" dirty="0" smtClean="0"/>
            </a:br>
            <a:r>
              <a:rPr lang="en-US" sz="2800" dirty="0" smtClean="0"/>
              <a:t>2000-2012*</a:t>
            </a:r>
            <a:endParaRPr lang="en-US" sz="2600" dirty="0" smtClean="0"/>
          </a:p>
        </p:txBody>
      </p:sp>
      <p:graphicFrame>
        <p:nvGraphicFramePr>
          <p:cNvPr id="16386" name="Object 3"/>
          <p:cNvGraphicFramePr>
            <a:graphicFrameLocks noGrp="1" noChangeAspect="1"/>
          </p:cNvGraphicFramePr>
          <p:nvPr>
            <p:ph idx="4294967295"/>
            <p:extLst>
              <p:ext uri="{D42A27DB-BD31-4B8C-83A1-F6EECF244321}">
                <p14:modId xmlns:p14="http://schemas.microsoft.com/office/powerpoint/2010/main" val="2480684272"/>
              </p:ext>
            </p:extLst>
          </p:nvPr>
        </p:nvGraphicFramePr>
        <p:xfrm>
          <a:off x="44450" y="1263650"/>
          <a:ext cx="9080500" cy="4706938"/>
        </p:xfrm>
        <a:graphic>
          <a:graphicData uri="http://schemas.openxmlformats.org/presentationml/2006/ole">
            <mc:AlternateContent xmlns:mc="http://schemas.openxmlformats.org/markup-compatibility/2006">
              <mc:Choice xmlns:v="urn:schemas-microsoft-com:vml" Requires="v">
                <p:oleObj spid="_x0000_s305579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44450" y="1263650"/>
                        <a:ext cx="9080500"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*Note: Texas car years are not available</a:t>
            </a:r>
          </a:p>
          <a:p>
            <a:pPr eaLnBrk="0" hangingPunct="0">
              <a:lnSpc>
                <a:spcPct val="70000"/>
              </a:lnSpc>
              <a:spcBef>
                <a:spcPct val="50000"/>
              </a:spcBef>
              <a:buClr>
                <a:srgbClr val="FF3300"/>
              </a:buClr>
              <a:buFont typeface="Wingdings" pitchFamily="2" charset="2"/>
              <a:buNone/>
            </a:pPr>
            <a:r>
              <a:rPr lang="en-US" sz="1100" dirty="0" smtClean="0"/>
              <a:t>Source:  Automobile Insurance Plans Service Office.</a:t>
            </a:r>
            <a:r>
              <a:rPr lang="en-US" sz="1100" dirty="0"/>
              <a:t>		</a:t>
            </a:r>
          </a:p>
        </p:txBody>
      </p:sp>
      <p:sp>
        <p:nvSpPr>
          <p:cNvPr id="6" name="Rectangle 5"/>
          <p:cNvSpPr>
            <a:spLocks noChangeArrowheads="1"/>
          </p:cNvSpPr>
          <p:nvPr/>
        </p:nvSpPr>
        <p:spPr bwMode="blackWhite">
          <a:xfrm>
            <a:off x="780116" y="5650567"/>
            <a:ext cx="75152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Number of </a:t>
            </a:r>
            <a:r>
              <a:rPr lang="en-US" b="1" dirty="0" smtClean="0">
                <a:solidFill>
                  <a:srgbClr val="FFFFFF"/>
                </a:solidFill>
              </a:rPr>
              <a:t>Insured Passenger </a:t>
            </a:r>
            <a:r>
              <a:rPr lang="en-US" b="1" dirty="0">
                <a:solidFill>
                  <a:srgbClr val="FFFFFF"/>
                </a:solidFill>
              </a:rPr>
              <a:t>Vehicles </a:t>
            </a:r>
            <a:r>
              <a:rPr lang="en-US" b="1" dirty="0" smtClean="0">
                <a:solidFill>
                  <a:srgbClr val="FFFFFF"/>
                </a:solidFill>
              </a:rPr>
              <a:t>Stopped Growing During the Economic Downturn.  Growth Has Now Returned.</a:t>
            </a:r>
            <a:endParaRPr lang="en-US" b="1" dirty="0">
              <a:solidFill>
                <a:srgbClr val="FFFFFF"/>
              </a:solidFill>
            </a:endParaRPr>
          </a:p>
        </p:txBody>
      </p:sp>
    </p:spTree>
    <p:extLst>
      <p:ext uri="{BB962C8B-B14F-4D97-AF65-F5344CB8AC3E}">
        <p14:creationId xmlns:p14="http://schemas.microsoft.com/office/powerpoint/2010/main" val="3660827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16</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198029"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400" y="88900"/>
            <a:ext cx="6178550" cy="860425"/>
          </a:xfrm>
        </p:spPr>
        <p:txBody>
          <a:bodyPr/>
          <a:lstStyle/>
          <a:p>
            <a:r>
              <a:rPr lang="en-US" altLang="en-US" dirty="0" smtClean="0">
                <a:latin typeface="Arial" panose="020B0604020202020204" pitchFamily="34" charset="0"/>
              </a:rPr>
              <a:t>Registered Passenger Vehicles,</a:t>
            </a:r>
            <a:br>
              <a:rPr lang="en-US" altLang="en-US" dirty="0" smtClean="0">
                <a:latin typeface="Arial" panose="020B0604020202020204" pitchFamily="34" charset="0"/>
              </a:rPr>
            </a:br>
            <a:r>
              <a:rPr lang="en-US" altLang="en-US" dirty="0" smtClean="0">
                <a:latin typeface="Arial" panose="020B0604020202020204" pitchFamily="34" charset="0"/>
              </a:rPr>
              <a:t>1990-2013</a:t>
            </a: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chemeClr val="bg1"/>
                </a:solidFill>
              </a:rPr>
              <a:t>The number of registered </a:t>
            </a:r>
            <a:r>
              <a:rPr lang="en-US" altLang="en-US" sz="1800" b="1" dirty="0" smtClean="0">
                <a:solidFill>
                  <a:schemeClr val="bg1"/>
                </a:solidFill>
              </a:rPr>
              <a:t>vehicles </a:t>
            </a:r>
            <a:r>
              <a:rPr lang="en-US" altLang="en-US" sz="1800" b="1" dirty="0">
                <a:solidFill>
                  <a:schemeClr val="bg1"/>
                </a:solidFill>
              </a:rPr>
              <a:t>grew </a:t>
            </a:r>
            <a:r>
              <a:rPr lang="en-US" altLang="en-US" sz="1800" b="1" dirty="0" smtClean="0">
                <a:solidFill>
                  <a:schemeClr val="bg1"/>
                </a:solidFill>
              </a:rPr>
              <a:t>consistently (except following recessions) from 1990-2007. It has been flat (through 2013) since then.</a:t>
            </a:r>
            <a:endParaRPr lang="en-US" altLang="en-US" sz="1800" b="1" dirty="0">
              <a:solidFill>
                <a:srgbClr val="FFFFFF"/>
              </a:solidFill>
            </a:endParaRPr>
          </a:p>
        </p:txBody>
      </p:sp>
      <p:sp>
        <p:nvSpPr>
          <p:cNvPr id="14" name="Rectangle 7"/>
          <p:cNvSpPr>
            <a:spLocks noChangeArrowheads="1"/>
          </p:cNvSpPr>
          <p:nvPr/>
        </p:nvSpPr>
        <p:spPr bwMode="grayWhite">
          <a:xfrm>
            <a:off x="6711950" y="1312863"/>
            <a:ext cx="621437" cy="426085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Rectangle 7"/>
          <p:cNvSpPr>
            <a:spLocks noChangeArrowheads="1"/>
          </p:cNvSpPr>
          <p:nvPr/>
        </p:nvSpPr>
        <p:spPr bwMode="grayWhite">
          <a:xfrm>
            <a:off x="4545367" y="1362076"/>
            <a:ext cx="328475" cy="426085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1" name="TextBox 10"/>
          <p:cNvSpPr txBox="1"/>
          <p:nvPr/>
        </p:nvSpPr>
        <p:spPr>
          <a:xfrm>
            <a:off x="4261281" y="1103720"/>
            <a:ext cx="896645" cy="276999"/>
          </a:xfrm>
          <a:prstGeom prst="rect">
            <a:avLst/>
          </a:prstGeom>
          <a:noFill/>
        </p:spPr>
        <p:txBody>
          <a:bodyPr wrap="square" rtlCol="0">
            <a:spAutoFit/>
          </a:bodyPr>
          <a:lstStyle/>
          <a:p>
            <a:r>
              <a:rPr lang="en-US" sz="1200" dirty="0" smtClean="0"/>
              <a:t>Recession</a:t>
            </a:r>
            <a:endParaRPr lang="en-US" sz="1200" dirty="0"/>
          </a:p>
        </p:txBody>
      </p:sp>
      <p:sp>
        <p:nvSpPr>
          <p:cNvPr id="12" name="TextBox 11"/>
          <p:cNvSpPr txBox="1"/>
          <p:nvPr/>
        </p:nvSpPr>
        <p:spPr>
          <a:xfrm>
            <a:off x="6607768" y="1102926"/>
            <a:ext cx="896645" cy="276999"/>
          </a:xfrm>
          <a:prstGeom prst="rect">
            <a:avLst/>
          </a:prstGeom>
          <a:noFill/>
        </p:spPr>
        <p:txBody>
          <a:bodyPr wrap="square" rtlCol="0">
            <a:spAutoFit/>
          </a:bodyPr>
          <a:lstStyle/>
          <a:p>
            <a:r>
              <a:rPr lang="en-US" sz="1200" dirty="0" smtClean="0"/>
              <a:t>Recession</a:t>
            </a:r>
            <a:endParaRPr lang="en-US" sz="1200" dirty="0"/>
          </a:p>
        </p:txBody>
      </p:sp>
    </p:spTree>
    <p:extLst>
      <p:ext uri="{BB962C8B-B14F-4D97-AF65-F5344CB8AC3E}">
        <p14:creationId xmlns:p14="http://schemas.microsoft.com/office/powerpoint/2010/main" val="1460366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barn(inHorizontal)">
                                      <p:cBhvr>
                                        <p:cTn id="11" dur="500"/>
                                        <p:tgtEl>
                                          <p:spTgt spid="14"/>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barn(in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14"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532044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New Vehicle Registrations in the US, Dec. 2005 – Dec. 2014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err="1" smtClean="0"/>
              <a:t>Haver</a:t>
            </a:r>
            <a:r>
              <a:rPr lang="en-US" sz="1050" dirty="0" smtClean="0"/>
              <a:t>, CEIC; Barclays Capital.</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2392542"/>
            <a:ext cx="8390484" cy="3908684"/>
          </a:xfrm>
          <a:prstGeom prst="rect">
            <a:avLst/>
          </a:prstGeom>
        </p:spPr>
      </p:pic>
      <p:sp>
        <p:nvSpPr>
          <p:cNvPr id="12" name="AutoShape 8"/>
          <p:cNvSpPr>
            <a:spLocks noChangeArrowheads="1"/>
          </p:cNvSpPr>
          <p:nvPr/>
        </p:nvSpPr>
        <p:spPr bwMode="blackWhite">
          <a:xfrm>
            <a:off x="5788901" y="1355423"/>
            <a:ext cx="2539144" cy="1529666"/>
          </a:xfrm>
          <a:prstGeom prst="wedgeRectCallout">
            <a:avLst>
              <a:gd name="adj1" fmla="val 34638"/>
              <a:gd name="adj2" fmla="val 744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New Vehicle registrations are close to their pre-crisis peak</a:t>
            </a:r>
            <a:endParaRPr lang="en-US" b="1" dirty="0">
              <a:solidFill>
                <a:schemeClr val="bg1"/>
              </a:solidFill>
            </a:endParaRPr>
          </a:p>
        </p:txBody>
      </p:sp>
    </p:spTree>
    <p:extLst>
      <p:ext uri="{BB962C8B-B14F-4D97-AF65-F5344CB8AC3E}">
        <p14:creationId xmlns:p14="http://schemas.microsoft.com/office/powerpoint/2010/main" val="1101733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19</a:t>
            </a:fld>
            <a:endParaRPr lang="en-US" smtClean="0"/>
          </a:p>
        </p:txBody>
      </p:sp>
      <p:sp>
        <p:nvSpPr>
          <p:cNvPr id="12294" name="Rectangle 2"/>
          <p:cNvSpPr>
            <a:spLocks noGrp="1" noChangeArrowheads="1"/>
          </p:cNvSpPr>
          <p:nvPr>
            <p:ph type="title"/>
          </p:nvPr>
        </p:nvSpPr>
        <p:spPr/>
        <p:txBody>
          <a:bodyPr/>
          <a:lstStyle/>
          <a:p>
            <a:r>
              <a:rPr lang="en-US" sz="2800" dirty="0" smtClean="0"/>
              <a:t>Number of Licensed Drivers, 1984-2013</a:t>
            </a:r>
          </a:p>
        </p:txBody>
      </p:sp>
      <p:graphicFrame>
        <p:nvGraphicFramePr>
          <p:cNvPr id="12290" name="Object 3"/>
          <p:cNvGraphicFramePr>
            <a:graphicFrameLocks/>
          </p:cNvGraphicFramePr>
          <p:nvPr>
            <p:extLst/>
          </p:nvPr>
        </p:nvGraphicFramePr>
        <p:xfrm>
          <a:off x="217487" y="1463915"/>
          <a:ext cx="8607425" cy="4326610"/>
        </p:xfrm>
        <a:graphic>
          <a:graphicData uri="http://schemas.openxmlformats.org/presentationml/2006/ole">
            <mc:AlternateContent xmlns:mc="http://schemas.openxmlformats.org/markup-compatibility/2006">
              <mc:Choice xmlns:v="urn:schemas-microsoft-com:vml" Requires="v">
                <p:oleObj spid="_x0000_s3199052"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217487" y="1463915"/>
                        <a:ext cx="8607425" cy="4326610"/>
                      </a:xfrm>
                      <a:prstGeom prst="rect">
                        <a:avLst/>
                      </a:prstGeom>
                      <a:noFill/>
                      <a:ln>
                        <a:noFill/>
                      </a:ln>
                      <a:effectLst/>
                      <a:extLst/>
                    </p:spPr>
                  </p:pic>
                </p:oleObj>
              </mc:Fallback>
            </mc:AlternateContent>
          </a:graphicData>
        </a:graphic>
      </p:graphicFrame>
      <p:sp>
        <p:nvSpPr>
          <p:cNvPr id="12296" name="Rectangle 5"/>
          <p:cNvSpPr>
            <a:spLocks noChangeArrowheads="1"/>
          </p:cNvSpPr>
          <p:nvPr/>
        </p:nvSpPr>
        <p:spPr bwMode="auto">
          <a:xfrm>
            <a:off x="-1" y="6461346"/>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2015 Ward’s Motor Vehicle Facts &amp; Figures, p. 53</a:t>
            </a:r>
            <a:r>
              <a:rPr lang="en-US" sz="1100" dirty="0" smtClean="0"/>
              <a:t>; l I.I. </a:t>
            </a:r>
            <a:endParaRPr lang="en-US" sz="1100" dirty="0"/>
          </a:p>
        </p:txBody>
      </p:sp>
      <p:sp>
        <p:nvSpPr>
          <p:cNvPr id="2" name="TextBox 1"/>
          <p:cNvSpPr txBox="1"/>
          <p:nvPr/>
        </p:nvSpPr>
        <p:spPr>
          <a:xfrm>
            <a:off x="85725" y="1183708"/>
            <a:ext cx="1680931" cy="523220"/>
          </a:xfrm>
          <a:prstGeom prst="rect">
            <a:avLst/>
          </a:prstGeom>
          <a:noFill/>
        </p:spPr>
        <p:txBody>
          <a:bodyPr wrap="square" rtlCol="0">
            <a:spAutoFit/>
          </a:bodyPr>
          <a:lstStyle/>
          <a:p>
            <a:r>
              <a:rPr lang="en-US" sz="1400" b="1" dirty="0" smtClean="0">
                <a:solidFill>
                  <a:srgbClr val="225A7A"/>
                </a:solidFill>
              </a:rPr>
              <a:t># of Licensed Drivers (millions)</a:t>
            </a:r>
            <a:endParaRPr lang="en-US" sz="1400" b="1" dirty="0">
              <a:solidFill>
                <a:srgbClr val="225A7A"/>
              </a:solidFill>
            </a:endParaRPr>
          </a:p>
        </p:txBody>
      </p:sp>
      <p:sp>
        <p:nvSpPr>
          <p:cNvPr id="11" name="Rectangle 7"/>
          <p:cNvSpPr>
            <a:spLocks noChangeArrowheads="1"/>
          </p:cNvSpPr>
          <p:nvPr/>
        </p:nvSpPr>
        <p:spPr bwMode="grayWhite">
          <a:xfrm>
            <a:off x="7324078" y="2251589"/>
            <a:ext cx="1386622" cy="3673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2" name="AutoShape 7"/>
          <p:cNvSpPr>
            <a:spLocks noChangeArrowheads="1"/>
          </p:cNvSpPr>
          <p:nvPr/>
        </p:nvSpPr>
        <p:spPr bwMode="blackWhite">
          <a:xfrm>
            <a:off x="3089430" y="1183708"/>
            <a:ext cx="2343704" cy="1067881"/>
          </a:xfrm>
          <a:prstGeom prst="wedgeRectCallout">
            <a:avLst>
              <a:gd name="adj1" fmla="val 124757"/>
              <a:gd name="adj2" fmla="val 601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Since 2009, virtually no growth in the number of licensed drivers (through 2013)</a:t>
            </a:r>
            <a:endParaRPr lang="en-US" altLang="en-US" sz="1600" b="1" dirty="0">
              <a:solidFill>
                <a:schemeClr val="bg1"/>
              </a:solidFill>
            </a:endParaRPr>
          </a:p>
        </p:txBody>
      </p:sp>
    </p:spTree>
    <p:extLst>
      <p:ext uri="{BB962C8B-B14F-4D97-AF65-F5344CB8AC3E}">
        <p14:creationId xmlns:p14="http://schemas.microsoft.com/office/powerpoint/2010/main" val="301397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a:t>
            </a:fld>
            <a:endParaRPr lang="en-US" smtClean="0"/>
          </a:p>
        </p:txBody>
      </p:sp>
      <p:sp>
        <p:nvSpPr>
          <p:cNvPr id="107525" name="Rectangle 2"/>
          <p:cNvSpPr>
            <a:spLocks noGrp="1" noChangeArrowheads="1"/>
          </p:cNvSpPr>
          <p:nvPr>
            <p:ph type="title"/>
          </p:nvPr>
        </p:nvSpPr>
        <p:spPr/>
        <p:txBody>
          <a:bodyPr/>
          <a:lstStyle/>
          <a:p>
            <a:r>
              <a:rPr lang="en-US" smtClean="0"/>
              <a:t>Presentation Outline</a:t>
            </a:r>
          </a:p>
        </p:txBody>
      </p:sp>
      <p:sp>
        <p:nvSpPr>
          <p:cNvPr id="1922051" name="Rectangle 3"/>
          <p:cNvSpPr>
            <a:spLocks noGrp="1" noChangeArrowheads="1"/>
          </p:cNvSpPr>
          <p:nvPr>
            <p:ph type="body" idx="1"/>
          </p:nvPr>
        </p:nvSpPr>
        <p:spPr>
          <a:xfrm>
            <a:off x="419100" y="1122456"/>
            <a:ext cx="8153400" cy="4652963"/>
          </a:xfrm>
        </p:spPr>
        <p:txBody>
          <a:bodyPr/>
          <a:lstStyle/>
          <a:p>
            <a:pPr>
              <a:lnSpc>
                <a:spcPct val="100000"/>
              </a:lnSpc>
              <a:spcBef>
                <a:spcPct val="50000"/>
              </a:spcBef>
            </a:pPr>
            <a:r>
              <a:rPr lang="en-US" sz="2000" b="1" dirty="0" smtClean="0"/>
              <a:t>Premiums </a:t>
            </a:r>
            <a:r>
              <a:rPr lang="en-US" sz="2000" b="1" dirty="0"/>
              <a:t>Growth Trends</a:t>
            </a:r>
          </a:p>
          <a:p>
            <a:pPr>
              <a:lnSpc>
                <a:spcPct val="100000"/>
              </a:lnSpc>
              <a:spcBef>
                <a:spcPct val="50000"/>
              </a:spcBef>
            </a:pPr>
            <a:r>
              <a:rPr lang="en-US" sz="2000" b="1" dirty="0"/>
              <a:t>Personal Auto Ad Spending</a:t>
            </a:r>
          </a:p>
          <a:p>
            <a:pPr>
              <a:lnSpc>
                <a:spcPct val="100000"/>
              </a:lnSpc>
              <a:spcBef>
                <a:spcPct val="50000"/>
              </a:spcBef>
            </a:pPr>
            <a:r>
              <a:rPr lang="en-US" sz="2000" b="1" dirty="0" smtClean="0"/>
              <a:t>Economic Growth Drivers in Private Passenger Auto Insurance</a:t>
            </a:r>
          </a:p>
          <a:p>
            <a:pPr>
              <a:lnSpc>
                <a:spcPct val="100000"/>
              </a:lnSpc>
              <a:spcBef>
                <a:spcPct val="50000"/>
              </a:spcBef>
            </a:pPr>
            <a:r>
              <a:rPr lang="en-US" sz="2000" b="1" dirty="0" smtClean="0"/>
              <a:t>Determinants of Household Demand for Auto Insurance</a:t>
            </a:r>
            <a:endParaRPr lang="en-US" sz="1800" dirty="0" smtClean="0"/>
          </a:p>
          <a:p>
            <a:pPr>
              <a:lnSpc>
                <a:spcPct val="100000"/>
              </a:lnSpc>
              <a:spcBef>
                <a:spcPct val="50000"/>
              </a:spcBef>
            </a:pPr>
            <a:r>
              <a:rPr lang="en-US" sz="2000" b="1" dirty="0" smtClean="0"/>
              <a:t>Rate and Exposure Trends</a:t>
            </a:r>
          </a:p>
          <a:p>
            <a:pPr>
              <a:lnSpc>
                <a:spcPct val="100000"/>
              </a:lnSpc>
              <a:spcBef>
                <a:spcPct val="50000"/>
              </a:spcBef>
            </a:pPr>
            <a:r>
              <a:rPr lang="en-US" sz="2000" b="1" dirty="0" smtClean="0"/>
              <a:t>Underwriting and Profitability Analysis</a:t>
            </a:r>
          </a:p>
          <a:p>
            <a:pPr>
              <a:lnSpc>
                <a:spcPct val="100000"/>
              </a:lnSpc>
              <a:spcBef>
                <a:spcPct val="50000"/>
              </a:spcBef>
            </a:pPr>
            <a:r>
              <a:rPr lang="en-US" sz="2000" b="1" dirty="0" smtClean="0"/>
              <a:t>Claim Trends by Coverage Type</a:t>
            </a:r>
            <a:endParaRPr lang="en-US" sz="1800" dirty="0" smtClean="0"/>
          </a:p>
          <a:p>
            <a:pPr>
              <a:lnSpc>
                <a:spcPct val="100000"/>
              </a:lnSpc>
              <a:spcBef>
                <a:spcPct val="50000"/>
              </a:spcBef>
            </a:pPr>
            <a:r>
              <a:rPr lang="en-US" sz="2000" b="1" dirty="0" smtClean="0"/>
              <a:t>Autonomous Vehicles</a:t>
            </a:r>
          </a:p>
          <a:p>
            <a:pPr>
              <a:lnSpc>
                <a:spcPct val="100000"/>
              </a:lnSpc>
              <a:spcBef>
                <a:spcPct val="50000"/>
              </a:spcBef>
            </a:pPr>
            <a:r>
              <a:rPr lang="en-US" sz="2000" b="1" dirty="0" smtClean="0"/>
              <a:t>Hackers on the Highway?</a:t>
            </a:r>
          </a:p>
          <a:p>
            <a:pPr>
              <a:lnSpc>
                <a:spcPct val="100000"/>
              </a:lnSpc>
              <a:spcBef>
                <a:spcPct val="50000"/>
              </a:spcBef>
            </a:pPr>
            <a:r>
              <a:rPr lang="en-US" sz="2000"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Average Vehicle Age, 2002 - 2014 </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HIS; Barclays Capital.</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85725" y="1907627"/>
            <a:ext cx="8586281" cy="4209012"/>
          </a:xfrm>
          <a:prstGeom prst="rect">
            <a:avLst/>
          </a:prstGeom>
        </p:spPr>
      </p:pic>
      <p:sp>
        <p:nvSpPr>
          <p:cNvPr id="13" name="AutoShape 8"/>
          <p:cNvSpPr>
            <a:spLocks noChangeArrowheads="1"/>
          </p:cNvSpPr>
          <p:nvPr/>
        </p:nvSpPr>
        <p:spPr bwMode="blackWhite">
          <a:xfrm>
            <a:off x="5738648" y="3247300"/>
            <a:ext cx="2683990" cy="1529666"/>
          </a:xfrm>
          <a:prstGeom prst="wedgeRectCallout">
            <a:avLst>
              <a:gd name="adj1" fmla="val 47056"/>
              <a:gd name="adj2" fmla="val -852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Average age is still increasing but at a slower pace as new vehicles sales growth remains strong</a:t>
            </a:r>
            <a:endParaRPr lang="en-US" b="1" dirty="0">
              <a:solidFill>
                <a:schemeClr val="bg1"/>
              </a:solidFill>
            </a:endParaRPr>
          </a:p>
        </p:txBody>
      </p:sp>
    </p:spTree>
    <p:extLst>
      <p:ext uri="{BB962C8B-B14F-4D97-AF65-F5344CB8AC3E}">
        <p14:creationId xmlns:p14="http://schemas.microsoft.com/office/powerpoint/2010/main" val="1712964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21</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200076"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400" y="88900"/>
            <a:ext cx="6178550" cy="860425"/>
          </a:xfrm>
        </p:spPr>
        <p:txBody>
          <a:bodyPr/>
          <a:lstStyle/>
          <a:p>
            <a:r>
              <a:rPr lang="en-US" altLang="en-US" dirty="0" smtClean="0">
                <a:latin typeface="Arial" panose="020B0604020202020204" pitchFamily="34" charset="0"/>
              </a:rPr>
              <a:t>Registered Motorcycles,</a:t>
            </a:r>
            <a:br>
              <a:rPr lang="en-US" altLang="en-US" dirty="0" smtClean="0">
                <a:latin typeface="Arial" panose="020B0604020202020204" pitchFamily="34" charset="0"/>
              </a:rPr>
            </a:br>
            <a:r>
              <a:rPr lang="en-US" altLang="en-US" dirty="0" smtClean="0">
                <a:latin typeface="Arial" panose="020B0604020202020204" pitchFamily="34" charset="0"/>
              </a:rPr>
              <a:t>1990-2013</a:t>
            </a: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chemeClr val="bg1"/>
                </a:solidFill>
              </a:rPr>
              <a:t>The number of registered motorcycles grew dramatically in the first decade of the 21</a:t>
            </a:r>
            <a:r>
              <a:rPr lang="en-US" altLang="en-US" sz="1800" b="1" baseline="30000">
                <a:solidFill>
                  <a:schemeClr val="bg1"/>
                </a:solidFill>
              </a:rPr>
              <a:t>st</a:t>
            </a:r>
            <a:r>
              <a:rPr lang="en-US" altLang="en-US" sz="1800" b="1">
                <a:solidFill>
                  <a:schemeClr val="bg1"/>
                </a:solidFill>
              </a:rPr>
              <a:t> century. Baby boomers? Millennials? </a:t>
            </a:r>
            <a:endParaRPr lang="en-US" altLang="en-US" sz="1800" b="1">
              <a:solidFill>
                <a:srgbClr val="FFFFFF"/>
              </a:solidFill>
            </a:endParaRPr>
          </a:p>
        </p:txBody>
      </p:sp>
      <p:sp>
        <p:nvSpPr>
          <p:cNvPr id="2079751" name="AutoShape 7"/>
          <p:cNvSpPr>
            <a:spLocks noChangeArrowheads="1"/>
          </p:cNvSpPr>
          <p:nvPr/>
        </p:nvSpPr>
        <p:spPr bwMode="blackWhite">
          <a:xfrm>
            <a:off x="1455738" y="1811338"/>
            <a:ext cx="1377950" cy="685800"/>
          </a:xfrm>
          <a:prstGeom prst="wedgeRectCallout">
            <a:avLst>
              <a:gd name="adj1" fmla="val -12352"/>
              <a:gd name="adj2" fmla="val 2113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 growth, 1990-1999</a:t>
            </a:r>
          </a:p>
        </p:txBody>
      </p:sp>
      <p:sp>
        <p:nvSpPr>
          <p:cNvPr id="11" name="AutoShape 7"/>
          <p:cNvSpPr>
            <a:spLocks noChangeArrowheads="1"/>
          </p:cNvSpPr>
          <p:nvPr/>
        </p:nvSpPr>
        <p:spPr bwMode="blackWhite">
          <a:xfrm>
            <a:off x="5414963" y="1550988"/>
            <a:ext cx="1693862" cy="661987"/>
          </a:xfrm>
          <a:prstGeom prst="wedgeRectCallout">
            <a:avLst>
              <a:gd name="adj1" fmla="val 42560"/>
              <a:gd name="adj2" fmla="val 998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103.6% growth, </a:t>
            </a:r>
            <a:r>
              <a:rPr lang="en-US" altLang="en-US" sz="1600" b="1" dirty="0" smtClean="0">
                <a:solidFill>
                  <a:schemeClr val="bg1"/>
                </a:solidFill>
              </a:rPr>
              <a:t>2000-2011</a:t>
            </a:r>
            <a:endParaRPr lang="en-US" altLang="en-US" sz="1600" b="1" dirty="0">
              <a:solidFill>
                <a:schemeClr val="bg1"/>
              </a:solidFill>
            </a:endParaRPr>
          </a:p>
        </p:txBody>
      </p:sp>
      <p:sp>
        <p:nvSpPr>
          <p:cNvPr id="12" name="Oval 8"/>
          <p:cNvSpPr>
            <a:spLocks noChangeArrowheads="1"/>
          </p:cNvSpPr>
          <p:nvPr/>
        </p:nvSpPr>
        <p:spPr bwMode="auto">
          <a:xfrm rot="16200000">
            <a:off x="1984005" y="2365745"/>
            <a:ext cx="1060450" cy="335206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
        <p:nvSpPr>
          <p:cNvPr id="14" name="Rectangle 7"/>
          <p:cNvSpPr>
            <a:spLocks noChangeArrowheads="1"/>
          </p:cNvSpPr>
          <p:nvPr/>
        </p:nvSpPr>
        <p:spPr bwMode="grayWhite">
          <a:xfrm>
            <a:off x="4190261" y="1574800"/>
            <a:ext cx="3781887" cy="39989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730675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17" presetClass="entr" presetSubtype="4"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par>
                                <p:cTn id="16" presetID="16" presetClass="entr" presetSubtype="26"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barn(inHorizontal)">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97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22</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201100"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399" y="88900"/>
            <a:ext cx="7074763" cy="860425"/>
          </a:xfrm>
        </p:spPr>
        <p:txBody>
          <a:bodyPr/>
          <a:lstStyle/>
          <a:p>
            <a:r>
              <a:rPr lang="en-US" altLang="en-US" smtClean="0">
                <a:latin typeface="Arial" panose="020B0604020202020204" pitchFamily="34" charset="0"/>
              </a:rPr>
              <a:t>Registered Motorcycles,1960-2012:</a:t>
            </a:r>
            <a:br>
              <a:rPr lang="en-US" altLang="en-US" smtClean="0">
                <a:latin typeface="Arial" panose="020B0604020202020204" pitchFamily="34" charset="0"/>
              </a:rPr>
            </a:br>
            <a:r>
              <a:rPr lang="en-US" altLang="en-US" smtClean="0">
                <a:latin typeface="Arial" panose="020B0604020202020204" pitchFamily="34" charset="0"/>
              </a:rPr>
              <a:t>A Changing Exposure Base</a:t>
            </a:r>
            <a:endParaRPr lang="en-US" altLang="en-US" dirty="0" smtClean="0">
              <a:latin typeface="Arial" panose="020B0604020202020204" pitchFamily="34" charset="0"/>
            </a:endParaRP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chemeClr val="bg1"/>
                </a:solidFill>
              </a:rPr>
              <a:t>The number of registered motorcycles grew dramatically in the first decade of the 21</a:t>
            </a:r>
            <a:r>
              <a:rPr lang="en-US" altLang="en-US" sz="1800" b="1" baseline="30000">
                <a:solidFill>
                  <a:schemeClr val="bg1"/>
                </a:solidFill>
              </a:rPr>
              <a:t>st</a:t>
            </a:r>
            <a:r>
              <a:rPr lang="en-US" altLang="en-US" sz="1800" b="1">
                <a:solidFill>
                  <a:schemeClr val="bg1"/>
                </a:solidFill>
              </a:rPr>
              <a:t> century. Baby boomers? Millennials? </a:t>
            </a:r>
            <a:endParaRPr lang="en-US" altLang="en-US" sz="1800" b="1">
              <a:solidFill>
                <a:srgbClr val="FFFFFF"/>
              </a:solidFill>
            </a:endParaRPr>
          </a:p>
        </p:txBody>
      </p:sp>
      <p:sp>
        <p:nvSpPr>
          <p:cNvPr id="2079751" name="AutoShape 7"/>
          <p:cNvSpPr>
            <a:spLocks noChangeArrowheads="1"/>
          </p:cNvSpPr>
          <p:nvPr/>
        </p:nvSpPr>
        <p:spPr bwMode="blackWhite">
          <a:xfrm>
            <a:off x="3925886" y="1266825"/>
            <a:ext cx="1377950" cy="685800"/>
          </a:xfrm>
          <a:prstGeom prst="wedgeRectCallout">
            <a:avLst>
              <a:gd name="adj1" fmla="val 34035"/>
              <a:gd name="adj2" fmla="val 2604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Shrinkage, 1985-1990</a:t>
            </a:r>
            <a:endParaRPr lang="en-US" altLang="en-US" sz="1600" b="1" dirty="0">
              <a:solidFill>
                <a:schemeClr val="bg1"/>
              </a:solidFill>
            </a:endParaRPr>
          </a:p>
        </p:txBody>
      </p:sp>
      <p:sp>
        <p:nvSpPr>
          <p:cNvPr id="11" name="AutoShape 7"/>
          <p:cNvSpPr>
            <a:spLocks noChangeArrowheads="1"/>
          </p:cNvSpPr>
          <p:nvPr/>
        </p:nvSpPr>
        <p:spPr bwMode="blackWhite">
          <a:xfrm>
            <a:off x="5617924" y="1152526"/>
            <a:ext cx="1693862" cy="661987"/>
          </a:xfrm>
          <a:prstGeom prst="wedgeRectCallout">
            <a:avLst>
              <a:gd name="adj1" fmla="val 4300"/>
              <a:gd name="adj2" fmla="val 1279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G</a:t>
            </a:r>
            <a:r>
              <a:rPr lang="en-US" altLang="en-US" sz="1600" b="1" dirty="0" smtClean="0">
                <a:solidFill>
                  <a:schemeClr val="bg1"/>
                </a:solidFill>
              </a:rPr>
              <a:t>rowth</a:t>
            </a:r>
            <a:r>
              <a:rPr lang="en-US" altLang="en-US" sz="1600" b="1" dirty="0">
                <a:solidFill>
                  <a:schemeClr val="bg1"/>
                </a:solidFill>
              </a:rPr>
              <a:t>, </a:t>
            </a:r>
            <a:r>
              <a:rPr lang="en-US" altLang="en-US" sz="1600" b="1" dirty="0" smtClean="0">
                <a:solidFill>
                  <a:schemeClr val="bg1"/>
                </a:solidFill>
              </a:rPr>
              <a:t>2000-2011</a:t>
            </a:r>
            <a:endParaRPr lang="en-US" altLang="en-US" sz="1600" b="1" dirty="0">
              <a:solidFill>
                <a:schemeClr val="bg1"/>
              </a:solidFill>
            </a:endParaRPr>
          </a:p>
        </p:txBody>
      </p:sp>
      <p:sp>
        <p:nvSpPr>
          <p:cNvPr id="14" name="Rectangle 7"/>
          <p:cNvSpPr>
            <a:spLocks noChangeArrowheads="1"/>
          </p:cNvSpPr>
          <p:nvPr/>
        </p:nvSpPr>
        <p:spPr bwMode="grayWhite">
          <a:xfrm>
            <a:off x="5690586" y="2047874"/>
            <a:ext cx="2334827" cy="3525839"/>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Rectangle 7"/>
          <p:cNvSpPr>
            <a:spLocks noChangeArrowheads="1"/>
          </p:cNvSpPr>
          <p:nvPr/>
        </p:nvSpPr>
        <p:spPr bwMode="grayWhite">
          <a:xfrm>
            <a:off x="3925887" y="2044701"/>
            <a:ext cx="1764699" cy="35290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5" name="Rectangle 7"/>
          <p:cNvSpPr>
            <a:spLocks noChangeArrowheads="1"/>
          </p:cNvSpPr>
          <p:nvPr/>
        </p:nvSpPr>
        <p:spPr bwMode="grayWhite">
          <a:xfrm>
            <a:off x="1047565" y="2032001"/>
            <a:ext cx="2878321" cy="355282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6" name="AutoShape 7"/>
          <p:cNvSpPr>
            <a:spLocks noChangeArrowheads="1"/>
          </p:cNvSpPr>
          <p:nvPr/>
        </p:nvSpPr>
        <p:spPr bwMode="blackWhite">
          <a:xfrm>
            <a:off x="1278383" y="1804988"/>
            <a:ext cx="2001991" cy="431799"/>
          </a:xfrm>
          <a:prstGeom prst="wedgeRectCallout">
            <a:avLst>
              <a:gd name="adj1" fmla="val 14258"/>
              <a:gd name="adj2" fmla="val 2164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Growth</a:t>
            </a:r>
            <a:r>
              <a:rPr lang="en-US" altLang="en-US" sz="1600" b="1" dirty="0">
                <a:solidFill>
                  <a:schemeClr val="bg1"/>
                </a:solidFill>
              </a:rPr>
              <a:t>, </a:t>
            </a:r>
            <a:r>
              <a:rPr lang="en-US" altLang="en-US" sz="1600" b="1" dirty="0" smtClean="0">
                <a:solidFill>
                  <a:schemeClr val="bg1"/>
                </a:solidFill>
              </a:rPr>
              <a:t>1960-1980</a:t>
            </a:r>
            <a:endParaRPr lang="en-US" altLang="en-US" sz="1600" b="1" dirty="0">
              <a:solidFill>
                <a:schemeClr val="bg1"/>
              </a:solidFill>
            </a:endParaRPr>
          </a:p>
        </p:txBody>
      </p:sp>
    </p:spTree>
    <p:extLst>
      <p:ext uri="{BB962C8B-B14F-4D97-AF65-F5344CB8AC3E}">
        <p14:creationId xmlns:p14="http://schemas.microsoft.com/office/powerpoint/2010/main" val="18482182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barn(inHorizont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7975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6" presetClass="entr" presetSubtype="26"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barn(inHorizontal)">
                                      <p:cBhvr>
                                        <p:cTn id="22" dur="500"/>
                                        <p:tgtEl>
                                          <p:spTgt spid="13"/>
                                        </p:tgtEl>
                                      </p:cBhvr>
                                    </p:animEffect>
                                  </p:childTnLst>
                                </p:cTn>
                              </p:par>
                              <p:par>
                                <p:cTn id="23" presetID="16" presetClass="entr" presetSubtype="26"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4" grpId="0" animBg="1"/>
      <p:bldP spid="1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Personal </a:t>
            </a:r>
            <a:r>
              <a:rPr lang="en-US" sz="4200" b="1" dirty="0" smtClean="0">
                <a:solidFill>
                  <a:schemeClr val="bg1"/>
                </a:solidFill>
              </a:rPr>
              <a:t>Auto Ad Spend Trends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Growth in Ad Spend Remains Robust Among Many Top Auto Insurers</a:t>
            </a:r>
            <a:endParaRPr lang="en-US" sz="4000" b="1" dirty="0">
              <a:solidFill>
                <a:srgbClr val="225A7A"/>
              </a:solidFill>
            </a:endParaRPr>
          </a:p>
        </p:txBody>
      </p:sp>
    </p:spTree>
    <p:extLst>
      <p:ext uri="{BB962C8B-B14F-4D97-AF65-F5344CB8AC3E}">
        <p14:creationId xmlns:p14="http://schemas.microsoft.com/office/powerpoint/2010/main" val="7756090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1999-2014E</a:t>
            </a:r>
            <a:endParaRPr lang="en-US" sz="2800" dirty="0" smtClean="0"/>
          </a:p>
        </p:txBody>
      </p:sp>
      <p:graphicFrame>
        <p:nvGraphicFramePr>
          <p:cNvPr id="44034" name="Object 3"/>
          <p:cNvGraphicFramePr>
            <a:graphicFrameLocks noGrp="1" noChangeAspect="1"/>
          </p:cNvGraphicFramePr>
          <p:nvPr>
            <p:ph type="chart" idx="1"/>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3203142" name="Chart" r:id="rId3" imgW="8620118" imgH="4781481" progId="MSGraph.Chart.8">
                  <p:embed followColorScheme="full"/>
                </p:oleObj>
              </mc:Choice>
              <mc:Fallback>
                <p:oleObj name="Chart" r:id="rId3" imgW="8620118" imgH="4781481"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92845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 Line 4)</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538852" y="1134244"/>
            <a:ext cx="2231923" cy="1592826"/>
          </a:xfrm>
          <a:prstGeom prst="wedgeRectCallout">
            <a:avLst>
              <a:gd name="adj1" fmla="val 124376"/>
              <a:gd name="adj2" fmla="val -79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$6.186 billion in 2013 up 1.6% over 2012 but fell about 3% in 2014 to an estimated $6 billion</a:t>
            </a:r>
            <a:endParaRPr lang="en-US" sz="1400" b="1" dirty="0">
              <a:solidFill>
                <a:srgbClr val="FFFFFF"/>
              </a:solidFill>
            </a:endParaRPr>
          </a:p>
        </p:txBody>
      </p:sp>
      <p:sp>
        <p:nvSpPr>
          <p:cNvPr id="8" name="Text Box 17"/>
          <p:cNvSpPr txBox="1">
            <a:spLocks noChangeArrowheads="1"/>
          </p:cNvSpPr>
          <p:nvPr/>
        </p:nvSpPr>
        <p:spPr bwMode="auto">
          <a:xfrm>
            <a:off x="1139442" y="1511471"/>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more than tripled since 2002  (up ~251% from 2002-2014E)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246164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1779588"/>
            <a:ext cx="7981950" cy="2627122"/>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Auto Insurance Macro Growth Drivers:  </a:t>
            </a:r>
            <a:r>
              <a:rPr lang="en-US" sz="4200" i="1" dirty="0" smtClean="0">
                <a:solidFill>
                  <a:schemeClr val="bg1"/>
                </a:solidFill>
              </a:rPr>
              <a:t>The Economy Is Supporting Growth in Personal and Commercial Auto </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64776" y="4509898"/>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Economy and Consumer Sentiment Remain Sufficient to Propel Auto Sales into 2016</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8</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219451319"/>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3176555"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1164881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490251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28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095530970"/>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3177579"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253839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29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10707810"/>
              </p:ext>
            </p:extLst>
          </p:nvPr>
        </p:nvGraphicFramePr>
        <p:xfrm>
          <a:off x="0" y="1709738"/>
          <a:ext cx="9148763" cy="4722812"/>
        </p:xfrm>
        <a:graphic>
          <a:graphicData uri="http://schemas.openxmlformats.org/presentationml/2006/ole">
            <mc:AlternateContent xmlns:mc="http://schemas.openxmlformats.org/markup-compatibility/2006">
              <mc:Choice xmlns:v="urn:schemas-microsoft-com:vml" Requires="v">
                <p:oleObj spid="_x0000_s3178603"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09738"/>
                        <a:ext cx="9148763"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19366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Auto Insurance                 Growth </a:t>
            </a:r>
            <a:r>
              <a:rPr lang="en-US" sz="4200" b="1" dirty="0">
                <a:solidFill>
                  <a:schemeClr val="bg1"/>
                </a:solidFill>
              </a:rPr>
              <a:t>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6930509"/>
              </p:ext>
            </p:extLst>
          </p:nvPr>
        </p:nvGraphicFramePr>
        <p:xfrm>
          <a:off x="303213" y="1379538"/>
          <a:ext cx="8526462" cy="4083050"/>
        </p:xfrm>
        <a:graphic>
          <a:graphicData uri="http://schemas.openxmlformats.org/presentationml/2006/ole">
            <mc:AlternateContent xmlns:mc="http://schemas.openxmlformats.org/markup-compatibility/2006">
              <mc:Choice xmlns:v="urn:schemas-microsoft-com:vml" Requires="v">
                <p:oleObj spid="_x0000_s3070120" name="Chart" r:id="rId4" imgW="8591407" imgH="4114800" progId="MSGraph.Chart.8">
                  <p:embed followColorScheme="full"/>
                </p:oleObj>
              </mc:Choice>
              <mc:Fallback>
                <p:oleObj name="Chart" r:id="rId4" imgW="8591407"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3213" y="1379538"/>
                        <a:ext cx="8526462"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experienced a substantial recovery from its crisis and post-crisis lows, substantially contributing to increased demand for vehicles and homes.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840480"/>
            <a:ext cx="3224982" cy="815689"/>
          </a:xfrm>
          <a:prstGeom prst="wedgeRectCallout">
            <a:avLst>
              <a:gd name="adj1" fmla="val 57529"/>
              <a:gd name="adj2" fmla="val -1087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August fell but remains fairly strong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30</a:t>
            </a:fld>
            <a:endParaRPr lang="en-US"/>
          </a:p>
        </p:txBody>
      </p:sp>
      <p:sp>
        <p:nvSpPr>
          <p:cNvPr id="13" name="AutoShape 7"/>
          <p:cNvSpPr>
            <a:spLocks noChangeArrowheads="1"/>
          </p:cNvSpPr>
          <p:nvPr/>
        </p:nvSpPr>
        <p:spPr bwMode="blackWhite">
          <a:xfrm>
            <a:off x="987485" y="4228454"/>
            <a:ext cx="2030036" cy="623484"/>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Impact of 2011 budget impasse</a:t>
            </a:r>
            <a:endParaRPr lang="en-US" b="1" dirty="0">
              <a:solidFill>
                <a:srgbClr val="FFFFFF"/>
              </a:solidFill>
              <a:cs typeface="Arial" charset="0"/>
            </a:endParaRPr>
          </a:p>
        </p:txBody>
      </p:sp>
    </p:spTree>
    <p:extLst>
      <p:ext uri="{BB962C8B-B14F-4D97-AF65-F5344CB8AC3E}">
        <p14:creationId xmlns:p14="http://schemas.microsoft.com/office/powerpoint/2010/main" val="369242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31</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081274467"/>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3179625" name="Chart" r:id="rId4" imgW="4717846" imgH="3251108" progId="MSGraph.Chart.8">
                  <p:embed followColorScheme="full"/>
                </p:oleObj>
              </mc:Choice>
              <mc:Fallback>
                <p:oleObj name="Chart" r:id="rId4" imgW="4717846" imgH="3251108"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31</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82092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226928629"/>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3180649"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893358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33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1856827831"/>
              </p:ext>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3181676" name="Chart" r:id="rId4" imgW="5492642" imgH="2832146" progId="MSGraph.Chart.8">
                  <p:embed followColorScheme="full"/>
                </p:oleObj>
              </mc:Choice>
              <mc:Fallback>
                <p:oleObj name="Chart" r:id="rId4" imgW="5492642" imgH="2832146"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701199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34</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June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157432447"/>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3182697"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June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 </a:t>
            </a:r>
            <a:r>
              <a:rPr lang="en-US" sz="1400" b="1" dirty="0">
                <a:solidFill>
                  <a:schemeClr val="bg1"/>
                </a:solidFill>
                <a:latin typeface="Arial" charset="0"/>
              </a:rPr>
              <a:t>21 states and the District of Columbia had over-the-month unemployment rate decreases, 12 states had increases, and 17 states had no change.</a:t>
            </a:r>
          </a:p>
        </p:txBody>
      </p:sp>
    </p:spTree>
    <p:extLst>
      <p:ext uri="{BB962C8B-B14F-4D97-AF65-F5344CB8AC3E}">
        <p14:creationId xmlns:p14="http://schemas.microsoft.com/office/powerpoint/2010/main" val="4276176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35</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4182599999"/>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318372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June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June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a:t>
            </a:r>
            <a:r>
              <a:rPr lang="en-US" sz="1400" b="1" dirty="0">
                <a:solidFill>
                  <a:schemeClr val="bg1"/>
                </a:solidFill>
                <a:latin typeface="Arial" charset="0"/>
              </a:rPr>
              <a:t>, 21 states and the District of Columbia had over-the-month unemployment rate decreases, 12 states had increases, and 17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123894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36</a:t>
            </a:fld>
            <a:endParaRPr lang="en-US" sz="900"/>
          </a:p>
        </p:txBody>
      </p:sp>
      <p:sp>
        <p:nvSpPr>
          <p:cNvPr id="50182" name="Rectangle 2"/>
          <p:cNvSpPr>
            <a:spLocks noGrp="1" noChangeArrowheads="1"/>
          </p:cNvSpPr>
          <p:nvPr>
            <p:ph type="title" idx="4294967295"/>
          </p:nvPr>
        </p:nvSpPr>
        <p:spPr>
          <a:xfrm>
            <a:off x="156565" y="58644"/>
            <a:ext cx="7587021" cy="860425"/>
          </a:xfrm>
        </p:spPr>
        <p:txBody>
          <a:bodyPr/>
          <a:lstStyle/>
          <a:p>
            <a:r>
              <a:rPr lang="en-US" dirty="0" smtClean="0"/>
              <a:t>Construction Spending Helps Fuel Commercial Auto Growth</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3213344"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an Important Driver of         Commercial Auto Exposure Growth</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72571" y="1455488"/>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
        <p:nvSpPr>
          <p:cNvPr id="25" name="Rectangle 2"/>
          <p:cNvSpPr txBox="1">
            <a:spLocks noChangeArrowheads="1"/>
          </p:cNvSpPr>
          <p:nvPr/>
        </p:nvSpPr>
        <p:spPr bwMode="black">
          <a:xfrm>
            <a:off x="269446" y="800929"/>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000" kern="0" dirty="0" smtClean="0">
                <a:solidFill>
                  <a:srgbClr val="C00000"/>
                </a:solidFill>
              </a:rPr>
              <a:t>Value of New Private Construction, 2003 – 2015*</a:t>
            </a:r>
          </a:p>
        </p:txBody>
      </p:sp>
    </p:spTree>
    <p:extLst>
      <p:ext uri="{BB962C8B-B14F-4D97-AF65-F5344CB8AC3E}">
        <p14:creationId xmlns:p14="http://schemas.microsoft.com/office/powerpoint/2010/main" val="28127658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3214367"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Expansion in the </a:t>
            </a:r>
            <a:r>
              <a:rPr lang="en-US" b="1" dirty="0" err="1" smtClean="0">
                <a:solidFill>
                  <a:srgbClr val="FFFFFF"/>
                </a:solidFill>
              </a:rPr>
              <a:t>anufacturing</a:t>
            </a:r>
            <a:r>
              <a:rPr lang="en-US" b="1" dirty="0" smtClean="0">
                <a:solidFill>
                  <a:srgbClr val="FFFFFF"/>
                </a:solidFill>
              </a:rPr>
              <a:t> sector also drives significant commercial auto exposure, though recent weakness in China, Europe could have a minor adverse impact as shipments flatten/fall</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Tree>
    <p:extLst>
      <p:ext uri="{BB962C8B-B14F-4D97-AF65-F5344CB8AC3E}">
        <p14:creationId xmlns:p14="http://schemas.microsoft.com/office/powerpoint/2010/main" val="1127931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Household Balance Sheets Are Relatively Strong</a:t>
            </a:r>
            <a:endParaRPr lang="en-US" sz="4200" b="1" dirty="0">
              <a:solidFill>
                <a:schemeClr val="bg1"/>
              </a:solidFill>
            </a:endParaRPr>
          </a:p>
        </p:txBody>
      </p:sp>
      <p:sp>
        <p:nvSpPr>
          <p:cNvPr id="2152456" name="Rectangle 8"/>
          <p:cNvSpPr>
            <a:spLocks noChangeArrowheads="1"/>
          </p:cNvSpPr>
          <p:nvPr/>
        </p:nvSpPr>
        <p:spPr bwMode="auto">
          <a:xfrm>
            <a:off x="409904" y="4183787"/>
            <a:ext cx="8191172"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Auto Loan Market is Strong: </a:t>
            </a:r>
            <a:r>
              <a:rPr lang="en-US" sz="4000" b="1" i="1" dirty="0" smtClean="0">
                <a:solidFill>
                  <a:srgbClr val="FF0000"/>
                </a:solidFill>
              </a:rPr>
              <a:t>Default Rates Remain Low</a:t>
            </a:r>
            <a:endParaRPr lang="en-US" sz="4000" b="1" i="1" dirty="0">
              <a:solidFill>
                <a:srgbClr val="FF0000"/>
              </a:solidFill>
            </a:endParaRPr>
          </a:p>
        </p:txBody>
      </p:sp>
    </p:spTree>
    <p:extLst>
      <p:ext uri="{BB962C8B-B14F-4D97-AF65-F5344CB8AC3E}">
        <p14:creationId xmlns:p14="http://schemas.microsoft.com/office/powerpoint/2010/main" val="41665294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ext uri="{D42A27DB-BD31-4B8C-83A1-F6EECF244321}">
                <p14:modId xmlns:p14="http://schemas.microsoft.com/office/powerpoint/2010/main" val="3636931054"/>
              </p:ext>
            </p:extLst>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3071144" name="Chart" r:id="rId3" imgW="5422735" imgH="2876619" progId="MSGraph.Chart.8">
                  <p:embed followColorScheme="full"/>
                </p:oleObj>
              </mc:Choice>
              <mc:Fallback>
                <p:oleObj name="Chart" r:id="rId3" imgW="5422735" imgH="2876619" progId="MSGraph.Chart.8">
                  <p:embed followColorScheme="full"/>
                  <p:pic>
                    <p:nvPicPr>
                      <p:cNvPr id="0" name=""/>
                      <p:cNvPicPr>
                        <a:picLocks noChangeAspect="1" noChangeArrowheads="1"/>
                      </p:cNvPicPr>
                      <p:nvPr/>
                    </p:nvPicPr>
                    <p:blipFill>
                      <a:blip r:embed="rId4"/>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360293" y="111125"/>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a:t>*and nonprofit organizations.  Data are as of year-end, except in </a:t>
            </a:r>
            <a:r>
              <a:rPr lang="en-US" sz="1100" dirty="0" smtClean="0"/>
              <a:t>2015:Q1 </a:t>
            </a:r>
            <a:r>
              <a:rPr lang="en-US" sz="1100" dirty="0"/>
              <a:t>(data posted on </a:t>
            </a:r>
            <a:r>
              <a:rPr lang="en-US" sz="1100" dirty="0" smtClean="0"/>
              <a:t>June 11, 2015. </a:t>
            </a:r>
            <a:r>
              <a:rPr lang="en-US" sz="1100" dirty="0"/>
              <a:t>Data not seasonally adjusted or inflation-adjusted; http://</a:t>
            </a:r>
            <a:r>
              <a:rPr lang="en-US" sz="1100" dirty="0" smtClean="0"/>
              <a:t>www.federalreserve.gov/releases/z1/Current/z1r-5.pdf </a:t>
            </a:r>
            <a:r>
              <a:rPr lang="en-US" sz="1100" dirty="0"/>
              <a:t/>
            </a:r>
            <a:br>
              <a:rPr lang="en-US" sz="1100" dirty="0"/>
            </a:br>
            <a:r>
              <a:rPr lang="en-US" sz="1100" dirty="0"/>
              <a:t>Source: Federal Reserve Board at </a:t>
            </a:r>
            <a:r>
              <a:rPr lang="en-US" sz="1100" dirty="0">
                <a:hlinkClick r:id="rId5"/>
              </a:rPr>
              <a:t>http://</a:t>
            </a:r>
            <a:r>
              <a:rPr lang="en-US" sz="1100" dirty="0" smtClean="0">
                <a:hlinkClick r:id="rId5"/>
              </a:rPr>
              <a:t>www.federalreserve.gov/releases/z1/Current/z1r-5.pdf</a:t>
            </a:r>
            <a:r>
              <a:rPr lang="en-US" sz="1100" dirty="0" smtClean="0"/>
              <a:t> </a:t>
            </a:r>
            <a:endParaRPr lang="en-US" sz="1100" dirty="0"/>
          </a:p>
        </p:txBody>
      </p:sp>
      <p:sp>
        <p:nvSpPr>
          <p:cNvPr id="12" name="AutoShape 38"/>
          <p:cNvSpPr>
            <a:spLocks noChangeArrowheads="1"/>
          </p:cNvSpPr>
          <p:nvPr/>
        </p:nvSpPr>
        <p:spPr bwMode="blackWhite">
          <a:xfrm>
            <a:off x="6386513" y="1094581"/>
            <a:ext cx="1517967" cy="692308"/>
          </a:xfrm>
          <a:prstGeom prst="wedgeRectCallout">
            <a:avLst>
              <a:gd name="adj1" fmla="val 1558"/>
              <a:gd name="adj2" fmla="val 14609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2008-09 </a:t>
            </a:r>
            <a:r>
              <a:rPr lang="en-US" sz="1600" b="1" dirty="0" smtClean="0">
                <a:solidFill>
                  <a:schemeClr val="bg1"/>
                </a:solidFill>
              </a:rPr>
              <a:t>Recession:    </a:t>
            </a:r>
            <a:r>
              <a:rPr lang="en-US" sz="1600" b="1" dirty="0">
                <a:solidFill>
                  <a:schemeClr val="bg1"/>
                </a:solidFill>
              </a:rPr>
              <a:t>-15.7%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730750" y="199326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170238" y="302037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4910138" y="1084421"/>
            <a:ext cx="1143000" cy="530225"/>
          </a:xfrm>
          <a:prstGeom prst="wedgeRectCallout">
            <a:avLst>
              <a:gd name="adj1" fmla="val 89652"/>
              <a:gd name="adj2" fmla="val 174733"/>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606550" y="1320959"/>
            <a:ext cx="2332038" cy="1202531"/>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Adjusted for population growth, net worth </a:t>
            </a:r>
            <a:r>
              <a:rPr lang="en-US" sz="1600" b="1" dirty="0" smtClean="0">
                <a:solidFill>
                  <a:schemeClr val="bg1"/>
                </a:solidFill>
              </a:rPr>
              <a:t>is now comparable to its pre-crisis </a:t>
            </a:r>
            <a:r>
              <a:rPr lang="en-US" sz="1600" b="1" dirty="0">
                <a:solidFill>
                  <a:schemeClr val="bg1"/>
                </a:solidFill>
              </a:rPr>
              <a:t>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711479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4</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smtClean="0"/>
              <a:t>Commercial Auto accounts for about 5% of overall industry premium vs. 34% for Pvt. Passenger Auto</a:t>
            </a:r>
            <a:endParaRPr lang="en-US" dirty="0"/>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3198459031"/>
              </p:ext>
            </p:extLst>
          </p:nvPr>
        </p:nvGraphicFramePr>
        <p:xfrm>
          <a:off x="4719638" y="2247106"/>
          <a:ext cx="3308350" cy="3265487"/>
        </p:xfrm>
        <a:graphic>
          <a:graphicData uri="http://schemas.openxmlformats.org/presentationml/2006/ole">
            <mc:AlternateContent xmlns:mc="http://schemas.openxmlformats.org/markup-compatibility/2006">
              <mc:Choice xmlns:v="urn:schemas-microsoft-com:vml" Requires="v">
                <p:oleObj spid="_x0000_s1245" name="Chart" r:id="rId4" imgW="3305155" imgH="3248198" progId="MSGraph.Chart.8">
                  <p:embed followColorScheme="full"/>
                </p:oleObj>
              </mc:Choice>
              <mc:Fallback>
                <p:oleObj name="Chart" r:id="rId4" imgW="3305155" imgH="3248198" progId="MSGraph.Chart.8">
                  <p:embed followColorScheme="full"/>
                  <p:pic>
                    <p:nvPicPr>
                      <p:cNvPr id="0" name="Object 6"/>
                      <p:cNvPicPr preferRelativeResize="0">
                        <a:picLocks noChangeArrowheads="1"/>
                      </p:cNvPicPr>
                      <p:nvPr/>
                    </p:nvPicPr>
                    <p:blipFill>
                      <a:blip r:embed="rId5"/>
                      <a:srcRect/>
                      <a:stretch>
                        <a:fillRect/>
                      </a:stretch>
                    </p:blipFill>
                    <p:spPr bwMode="gray">
                      <a:xfrm>
                        <a:off x="4719638" y="2247106"/>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5493543" y="2704124"/>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242.5B/46%</a:t>
            </a:r>
            <a:endParaRPr lang="en-US" sz="1400" b="1" dirty="0">
              <a:solidFill>
                <a:schemeClr val="bg1"/>
              </a:solidFill>
            </a:endParaRPr>
          </a:p>
        </p:txBody>
      </p:sp>
      <p:sp>
        <p:nvSpPr>
          <p:cNvPr id="1035" name="Rectangle 10"/>
          <p:cNvSpPr>
            <a:spLocks noChangeArrowheads="1"/>
          </p:cNvSpPr>
          <p:nvPr/>
        </p:nvSpPr>
        <p:spPr bwMode="black">
          <a:xfrm>
            <a:off x="4719638" y="1661319"/>
            <a:ext cx="3187700" cy="332399"/>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sz="2400" b="1" dirty="0" smtClean="0">
                <a:solidFill>
                  <a:srgbClr val="225A7A"/>
                </a:solidFill>
              </a:rPr>
              <a:t>2013</a:t>
            </a:r>
            <a:endParaRPr lang="en-US" sz="2400" b="1" dirty="0">
              <a:solidFill>
                <a:srgbClr val="225A7A"/>
              </a:solidFill>
            </a:endParaRPr>
          </a:p>
        </p:txBody>
      </p:sp>
      <p:sp>
        <p:nvSpPr>
          <p:cNvPr id="1036" name="Text Box 7"/>
          <p:cNvSpPr txBox="1">
            <a:spLocks noChangeArrowheads="1"/>
          </p:cNvSpPr>
          <p:nvPr/>
        </p:nvSpPr>
        <p:spPr bwMode="auto">
          <a:xfrm>
            <a:off x="5479913" y="4311878"/>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4572000" y="3557227"/>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
        <p:nvSpPr>
          <p:cNvPr id="14" name="Text Box 7"/>
          <p:cNvSpPr txBox="1">
            <a:spLocks noChangeArrowheads="1"/>
          </p:cNvSpPr>
          <p:nvPr/>
        </p:nvSpPr>
        <p:spPr bwMode="auto">
          <a:xfrm>
            <a:off x="7699375" y="4214704"/>
            <a:ext cx="140600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Commercial </a:t>
            </a:r>
            <a:r>
              <a:rPr lang="en-US" sz="1400" b="1" dirty="0" smtClean="0"/>
              <a:t>Auto</a:t>
            </a:r>
            <a:endParaRPr lang="en-US" sz="1400" b="1" dirty="0"/>
          </a:p>
          <a:p>
            <a:pPr algn="ctr" eaLnBrk="0" hangingPunct="0">
              <a:lnSpc>
                <a:spcPct val="90000"/>
              </a:lnSpc>
              <a:buSzPct val="90000"/>
              <a:buFont typeface="Wingdings" pitchFamily="2" charset="2"/>
              <a:buNone/>
            </a:pPr>
            <a:r>
              <a:rPr lang="en-US" sz="1400" b="1" dirty="0"/>
              <a:t>$</a:t>
            </a:r>
            <a:r>
              <a:rPr lang="en-US" sz="1400" b="1" dirty="0" smtClean="0"/>
              <a:t>26.7B/5%</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Debt Balance,</a:t>
            </a:r>
            <a:br>
              <a:rPr lang="en-US" dirty="0" smtClean="0"/>
            </a:br>
            <a:r>
              <a:rPr lang="en-US" dirty="0" smtClean="0"/>
              <a:t>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40</a:t>
            </a:fld>
            <a:endParaRPr lang="en-US"/>
          </a:p>
        </p:txBody>
      </p:sp>
      <p:sp>
        <p:nvSpPr>
          <p:cNvPr id="7" name="Rectangle 4"/>
          <p:cNvSpPr>
            <a:spLocks noChangeArrowheads="1"/>
          </p:cNvSpPr>
          <p:nvPr/>
        </p:nvSpPr>
        <p:spPr bwMode="blackWhite">
          <a:xfrm>
            <a:off x="193675" y="5732334"/>
            <a:ext cx="7115175"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Household balance sheets remain much healthier than they were prior to the “Great Recession”</a:t>
            </a:r>
            <a:endParaRPr lang="en-US" b="1" dirty="0">
              <a:solidFill>
                <a:srgbClr val="FFFFFF"/>
              </a:solidFill>
            </a:endParaRPr>
          </a:p>
        </p:txBody>
      </p:sp>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50886"/>
            <a:ext cx="7010400" cy="4181475"/>
          </a:xfrm>
          <a:prstGeom prst="rect">
            <a:avLst/>
          </a:prstGeom>
        </p:spPr>
      </p:pic>
      <p:sp>
        <p:nvSpPr>
          <p:cNvPr id="11" name="AutoShape 7"/>
          <p:cNvSpPr>
            <a:spLocks noChangeArrowheads="1"/>
          </p:cNvSpPr>
          <p:nvPr/>
        </p:nvSpPr>
        <p:spPr bwMode="blackWhite">
          <a:xfrm>
            <a:off x="7308850" y="2197001"/>
            <a:ext cx="1927831" cy="2327702"/>
          </a:xfrm>
          <a:prstGeom prst="wedgeRectCallout">
            <a:avLst>
              <a:gd name="adj1" fmla="val -72020"/>
              <a:gd name="adj2" fmla="val -267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Overall household debt remains below pre-crisis peak but non-housing debt is actually larger due to student loans and auto loan debt</a:t>
            </a:r>
            <a:endParaRPr lang="en-US" altLang="en-US" sz="1600" b="1" dirty="0">
              <a:solidFill>
                <a:schemeClr val="bg1"/>
              </a:solidFill>
            </a:endParaRPr>
          </a:p>
        </p:txBody>
      </p:sp>
    </p:spTree>
    <p:extLst>
      <p:ext uri="{BB962C8B-B14F-4D97-AF65-F5344CB8AC3E}">
        <p14:creationId xmlns:p14="http://schemas.microsoft.com/office/powerpoint/2010/main" val="93112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41</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11214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Lenders are Issuing a Rising Number of New Auto Loans, Even for People with Poor Credit Scores</a:t>
            </a:r>
            <a:endParaRPr lang="en-US" sz="2400" dirty="0"/>
          </a:p>
        </p:txBody>
      </p:sp>
      <p:pic>
        <p:nvPicPr>
          <p:cNvPr id="6" name="Chart Placeholder 5"/>
          <p:cNvPicPr>
            <a:picLocks noGrp="1" noChangeAspect="1"/>
          </p:cNvPicPr>
          <p:nvPr>
            <p:ph type="chart" idx="1"/>
          </p:nvPr>
        </p:nvPicPr>
        <p:blipFill>
          <a:blip r:embed="rId2"/>
          <a:stretch>
            <a:fillRect/>
          </a:stretch>
        </p:blipFill>
        <p:spPr>
          <a:xfrm>
            <a:off x="200965" y="1141799"/>
            <a:ext cx="7168707" cy="4548788"/>
          </a:xfrm>
          <a:prstGeom prst="rect">
            <a:avLst/>
          </a:prstGeom>
        </p:spPr>
      </p:pic>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42</a:t>
            </a:fld>
            <a:endParaRPr lang="en-US"/>
          </a:p>
        </p:txBody>
      </p:sp>
      <p:sp>
        <p:nvSpPr>
          <p:cNvPr id="7" name="Rectangle 4"/>
          <p:cNvSpPr>
            <a:spLocks noChangeArrowheads="1"/>
          </p:cNvSpPr>
          <p:nvPr/>
        </p:nvSpPr>
        <p:spPr bwMode="blackWhite">
          <a:xfrm>
            <a:off x="200965" y="5690587"/>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For the past several years, auto loans in nonaccrual status remained </a:t>
            </a:r>
            <a:r>
              <a:rPr lang="en-US" b="1" smtClean="0">
                <a:solidFill>
                  <a:srgbClr val="FFFFFF"/>
                </a:solidFill>
              </a:rPr>
              <a:t>at roughly 0.25% </a:t>
            </a:r>
            <a:r>
              <a:rPr lang="en-US" b="1" dirty="0" smtClean="0">
                <a:solidFill>
                  <a:srgbClr val="FFFFFF"/>
                </a:solidFill>
              </a:rPr>
              <a:t>of </a:t>
            </a:r>
            <a:r>
              <a:rPr lang="en-US" b="1" smtClean="0">
                <a:solidFill>
                  <a:srgbClr val="FFFFFF"/>
                </a:solidFill>
              </a:rPr>
              <a:t>outstanding loans.</a:t>
            </a:r>
            <a:endParaRPr lang="en-US" b="1" dirty="0">
              <a:solidFill>
                <a:srgbClr val="FFFFFF"/>
              </a:solidFill>
            </a:endParaRPr>
          </a:p>
        </p:txBody>
      </p:sp>
      <p:sp>
        <p:nvSpPr>
          <p:cNvPr id="3" name="TextBox 2"/>
          <p:cNvSpPr txBox="1"/>
          <p:nvPr/>
        </p:nvSpPr>
        <p:spPr>
          <a:xfrm>
            <a:off x="7431212" y="2525293"/>
            <a:ext cx="1464862" cy="1477328"/>
          </a:xfrm>
          <a:prstGeom prst="rect">
            <a:avLst/>
          </a:prstGeom>
          <a:noFill/>
          <a:ln>
            <a:solidFill>
              <a:schemeClr val="accent1"/>
            </a:solidFill>
          </a:ln>
        </p:spPr>
        <p:txBody>
          <a:bodyPr wrap="square" rtlCol="0">
            <a:spAutoFit/>
          </a:bodyPr>
          <a:lstStyle/>
          <a:p>
            <a:r>
              <a:rPr lang="en-US" dirty="0" smtClean="0"/>
              <a:t>Auto loan originations reached a 10-year high  in 2015:Q2</a:t>
            </a:r>
            <a:endParaRPr lang="en-US" dirty="0"/>
          </a:p>
        </p:txBody>
      </p:sp>
    </p:spTree>
    <p:extLst>
      <p:ext uri="{BB962C8B-B14F-4D97-AF65-F5344CB8AC3E}">
        <p14:creationId xmlns:p14="http://schemas.microsoft.com/office/powerpoint/2010/main" val="42726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 and Other Non-Housing </a:t>
            </a:r>
            <a:r>
              <a:rPr lang="en-US" dirty="0" err="1" smtClean="0"/>
              <a:t>Deliquencies</a:t>
            </a:r>
            <a:r>
              <a:rPr lang="en-US" dirty="0" smtClean="0"/>
              <a:t>, 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43</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So far, increasingly aggressive marketing of auto loans has not resulting in a surge in loan delinquencies and defaults</a:t>
            </a:r>
            <a:endParaRPr lang="en-US" b="1" dirty="0">
              <a:solidFill>
                <a:srgbClr val="FFFFFF"/>
              </a:solidFill>
            </a:endParaRPr>
          </a:p>
        </p:txBody>
      </p:sp>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08023"/>
            <a:ext cx="7058025" cy="4267200"/>
          </a:xfrm>
          <a:prstGeom prst="rect">
            <a:avLst/>
          </a:prstGeom>
        </p:spPr>
      </p:pic>
      <p:sp>
        <p:nvSpPr>
          <p:cNvPr id="11" name="AutoShape 7"/>
          <p:cNvSpPr>
            <a:spLocks noChangeArrowheads="1"/>
          </p:cNvSpPr>
          <p:nvPr/>
        </p:nvSpPr>
        <p:spPr bwMode="blackWhite">
          <a:xfrm>
            <a:off x="7213898" y="1765738"/>
            <a:ext cx="1927831" cy="1996965"/>
          </a:xfrm>
          <a:prstGeom prst="wedgeRectCallout">
            <a:avLst>
              <a:gd name="adj1" fmla="val -50758"/>
              <a:gd name="adj2" fmla="val 811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delinquencies have improved dramatically since their crisis peak but remain above pre-crisis levels</a:t>
            </a:r>
            <a:endParaRPr lang="en-US" altLang="en-US" sz="1600" b="1" dirty="0">
              <a:solidFill>
                <a:schemeClr val="bg1"/>
              </a:solidFill>
            </a:endParaRPr>
          </a:p>
        </p:txBody>
      </p:sp>
    </p:spTree>
    <p:extLst>
      <p:ext uri="{BB962C8B-B14F-4D97-AF65-F5344CB8AC3E}">
        <p14:creationId xmlns:p14="http://schemas.microsoft.com/office/powerpoint/2010/main" val="7872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Rate and Exposure Trends for Private Passenger Auto</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Important Drivers of Growth</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45</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0601690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318474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419632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46</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extLst>
              <p:ext uri="{D42A27DB-BD31-4B8C-83A1-F6EECF244321}">
                <p14:modId xmlns:p14="http://schemas.microsoft.com/office/powerpoint/2010/main" val="600068235"/>
              </p:ext>
            </p:extLst>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3079333" name="Chart" r:id="rId4" imgW="5587931" imgH="3105219" progId="MSGraph.Chart.8">
                  <p:embed followColorScheme="full"/>
                </p:oleObj>
              </mc:Choice>
              <mc:Fallback>
                <p:oleObj name="Chart" r:id="rId4" imgW="5587931" imgH="3105219" progId="MSGraph.Chart.8">
                  <p:embed followColorScheme="full"/>
                  <p:pic>
                    <p:nvPicPr>
                      <p:cNvPr id="0" name=""/>
                      <p:cNvPicPr>
                        <a:picLocks noChangeArrowheads="1"/>
                      </p:cNvPicPr>
                      <p:nvPr/>
                    </p:nvPicPr>
                    <p:blipFill>
                      <a:blip r:embed="rId5"/>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extLst>
      <p:ext uri="{BB962C8B-B14F-4D97-AF65-F5344CB8AC3E}">
        <p14:creationId xmlns:p14="http://schemas.microsoft.com/office/powerpoint/2010/main" val="2168481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47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Q1:2015;   EPL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965922311"/>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3218455" name="Chart" r:id="rId4" imgW="8286815" imgH="3781460" progId="MSGraph.Chart.8">
                  <p:embed followColorScheme="full"/>
                </p:oleObj>
              </mc:Choice>
              <mc:Fallback>
                <p:oleObj name="Chart" r:id="rId4" imgW="8286815"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404161" y="1207113"/>
            <a:ext cx="2475475" cy="873071"/>
          </a:xfrm>
          <a:prstGeom prst="wedgeRectCallout">
            <a:avLst>
              <a:gd name="adj1" fmla="val 115272"/>
              <a:gd name="adj2" fmla="val 294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t>
            </a:r>
            <a:r>
              <a:rPr lang="en-US" sz="1600" b="1" dirty="0" smtClean="0">
                <a:solidFill>
                  <a:srgbClr val="FFFFFF"/>
                </a:solidFill>
                <a:cs typeface="Arial" charset="0"/>
              </a:rPr>
              <a:t>remain positive</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863350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Inflation</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DC0693B-C539-4904-A463-3AB7505A0743}"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14746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85850"/>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a:solidFill>
                  <a:srgbClr val="225A7A"/>
                </a:solidFill>
              </a:rPr>
              <a:t>Is it a Threat to Claim Cost </a:t>
            </a:r>
            <a:r>
              <a:rPr lang="en-US" sz="3800" b="1" dirty="0" smtClean="0">
                <a:solidFill>
                  <a:srgbClr val="225A7A"/>
                </a:solidFill>
              </a:rPr>
              <a:t>Severities?</a:t>
            </a:r>
            <a:endParaRPr lang="en-US" sz="3800" b="1" dirty="0">
              <a:solidFill>
                <a:srgbClr val="225A7A"/>
              </a:solidFill>
            </a:endParaRPr>
          </a:p>
        </p:txBody>
      </p:sp>
    </p:spTree>
    <p:extLst>
      <p:ext uri="{BB962C8B-B14F-4D97-AF65-F5344CB8AC3E}">
        <p14:creationId xmlns:p14="http://schemas.microsoft.com/office/powerpoint/2010/main" val="22861048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3206205"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261501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79405855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3046584"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881000" y="1228072"/>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298450" y="90488"/>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8183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smtClean="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61334781"/>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3207229" name="Chart" r:id="rId4" imgW="8467823" imgH="4324281" progId="MSGraph.Chart.8">
                  <p:embed followColorScheme="full"/>
                </p:oleObj>
              </mc:Choice>
              <mc:Fallback>
                <p:oleObj name="Chart" r:id="rId4" imgW="8467823" imgH="4324281"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50</a:t>
            </a:fld>
            <a:endParaRPr lang="en-US" sz="900"/>
          </a:p>
        </p:txBody>
      </p:sp>
      <p:sp>
        <p:nvSpPr>
          <p:cNvPr id="2" name="AutoShape 6"/>
          <p:cNvSpPr>
            <a:spLocks noChangeArrowheads="1"/>
          </p:cNvSpPr>
          <p:nvPr/>
        </p:nvSpPr>
        <p:spPr bwMode="blackWhite">
          <a:xfrm>
            <a:off x="1201792" y="1446496"/>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466739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July 2015 vs. July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4273878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1096901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52</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1994-2014E</a:t>
            </a:r>
          </a:p>
        </p:txBody>
      </p:sp>
      <p:graphicFrame>
        <p:nvGraphicFramePr>
          <p:cNvPr id="12290" name="Object 3"/>
          <p:cNvGraphicFramePr>
            <a:graphicFrameLocks/>
          </p:cNvGraphicFramePr>
          <p:nvPr>
            <p:extLst>
              <p:ext uri="{D42A27DB-BD31-4B8C-83A1-F6EECF244321}">
                <p14:modId xmlns:p14="http://schemas.microsoft.com/office/powerpoint/2010/main" val="2658418607"/>
              </p:ext>
            </p:extLst>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3080359"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and 2.3% in 2012</a:t>
            </a:r>
            <a:br>
              <a:rPr lang="en-US" sz="1600" b="1" dirty="0" smtClean="0">
                <a:solidFill>
                  <a:srgbClr val="FFFFFF"/>
                </a:solidFill>
              </a:rPr>
            </a:br>
            <a:r>
              <a:rPr lang="en-US" sz="1600" b="1" dirty="0" smtClean="0">
                <a:solidFill>
                  <a:srgbClr val="FFFFFF"/>
                </a:solidFill>
              </a:rPr>
              <a:t>I.I.I. estimate for 2013 is +2.6% and +2.9 in 2014%.</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1994-2012; </a:t>
            </a:r>
            <a:r>
              <a:rPr lang="en-US" sz="1100" dirty="0"/>
              <a:t>Insurance Information Institute </a:t>
            </a:r>
            <a:r>
              <a:rPr lang="en-US" sz="1100" dirty="0" smtClean="0"/>
              <a:t>estimates for 2013-2014 </a:t>
            </a:r>
            <a:r>
              <a:rPr lang="en-US" sz="1100" dirty="0"/>
              <a:t>based on CPI and other data.</a:t>
            </a:r>
          </a:p>
        </p:txBody>
      </p:sp>
      <p:sp>
        <p:nvSpPr>
          <p:cNvPr id="9" name="AutoShape 13"/>
          <p:cNvSpPr>
            <a:spLocks noChangeArrowheads="1"/>
          </p:cNvSpPr>
          <p:nvPr/>
        </p:nvSpPr>
        <p:spPr bwMode="blackWhite">
          <a:xfrm>
            <a:off x="4009490" y="1254695"/>
            <a:ext cx="3478430" cy="970345"/>
          </a:xfrm>
          <a:prstGeom prst="wedgeRectCallout">
            <a:avLst>
              <a:gd name="adj1" fmla="val 75714"/>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in 2014 likely finally exceeded the pre-crisis high of $842 recorded in 2004—a full decade earlier</a:t>
            </a:r>
            <a:endParaRPr lang="en-US" sz="1400" b="1" dirty="0">
              <a:solidFill>
                <a:schemeClr val="bg1"/>
              </a:solidFill>
            </a:endParaRPr>
          </a:p>
        </p:txBody>
      </p:sp>
      <p:sp>
        <p:nvSpPr>
          <p:cNvPr id="10" name="TextBox 12"/>
          <p:cNvSpPr txBox="1">
            <a:spLocks noChangeArrowheads="1"/>
          </p:cNvSpPr>
          <p:nvPr/>
        </p:nvSpPr>
        <p:spPr bwMode="auto">
          <a:xfrm>
            <a:off x="1115735" y="1119392"/>
            <a:ext cx="1940131" cy="2492990"/>
          </a:xfrm>
          <a:prstGeom prst="rect">
            <a:avLst/>
          </a:prstGeom>
          <a:solidFill>
            <a:schemeClr val="accent1"/>
          </a:solidFill>
          <a:ln w="9525">
            <a:noFill/>
            <a:miter lim="800000"/>
            <a:headEnd/>
            <a:tailEnd/>
          </a:ln>
        </p:spPr>
        <p:txBody>
          <a:bodyPr wrap="square">
            <a:spAutoFit/>
          </a:bodyPr>
          <a:lstStyle/>
          <a:p>
            <a:r>
              <a:rPr lang="en-US" sz="1200" b="1" u="sng" dirty="0" smtClean="0">
                <a:solidFill>
                  <a:schemeClr val="bg1"/>
                </a:solidFill>
              </a:rPr>
              <a:t>Annual Pct Changes </a:t>
            </a:r>
            <a:r>
              <a:rPr lang="en-US" sz="1200" dirty="0">
                <a:solidFill>
                  <a:schemeClr val="bg1"/>
                </a:solidFill>
              </a:rPr>
              <a:t/>
            </a:r>
            <a:br>
              <a:rPr lang="en-US" sz="1200" dirty="0">
                <a:solidFill>
                  <a:schemeClr val="bg1"/>
                </a:solidFill>
              </a:rPr>
            </a:br>
            <a:r>
              <a:rPr lang="en-US" sz="1200" dirty="0" smtClean="0">
                <a:solidFill>
                  <a:schemeClr val="bg1"/>
                </a:solidFill>
              </a:rPr>
              <a:t>2001:  5.2%</a:t>
            </a:r>
            <a:r>
              <a:rPr lang="en-US" sz="1200" dirty="0">
                <a:solidFill>
                  <a:schemeClr val="bg1"/>
                </a:solidFill>
              </a:rPr>
              <a:t/>
            </a:r>
            <a:br>
              <a:rPr lang="en-US" sz="1200" dirty="0">
                <a:solidFill>
                  <a:schemeClr val="bg1"/>
                </a:solidFill>
              </a:rPr>
            </a:br>
            <a:r>
              <a:rPr lang="en-US" sz="1200" dirty="0" smtClean="0">
                <a:solidFill>
                  <a:schemeClr val="bg1"/>
                </a:solidFill>
              </a:rPr>
              <a:t>2002:  8.6%</a:t>
            </a:r>
            <a:r>
              <a:rPr lang="en-US" sz="1200" dirty="0">
                <a:solidFill>
                  <a:schemeClr val="bg1"/>
                </a:solidFill>
              </a:rPr>
              <a:t/>
            </a:r>
            <a:br>
              <a:rPr lang="en-US" sz="1200" dirty="0">
                <a:solidFill>
                  <a:schemeClr val="bg1"/>
                </a:solidFill>
              </a:rPr>
            </a:br>
            <a:r>
              <a:rPr lang="en-US" sz="1200" dirty="0" smtClean="0">
                <a:solidFill>
                  <a:schemeClr val="bg1"/>
                </a:solidFill>
              </a:rPr>
              <a:t>2003:  5.6%</a:t>
            </a:r>
            <a:endParaRPr lang="en-US" sz="1200" dirty="0">
              <a:solidFill>
                <a:schemeClr val="bg1"/>
              </a:solidFill>
            </a:endParaRPr>
          </a:p>
          <a:p>
            <a:r>
              <a:rPr lang="en-US" sz="1200" dirty="0" smtClean="0">
                <a:solidFill>
                  <a:schemeClr val="bg1"/>
                </a:solidFill>
              </a:rPr>
              <a:t>2004:  1.5%</a:t>
            </a:r>
            <a:br>
              <a:rPr lang="en-US" sz="1200" dirty="0" smtClean="0">
                <a:solidFill>
                  <a:schemeClr val="bg1"/>
                </a:solidFill>
              </a:rPr>
            </a:br>
            <a:r>
              <a:rPr lang="en-US" sz="1200" dirty="0" smtClean="0">
                <a:solidFill>
                  <a:schemeClr val="bg1"/>
                </a:solidFill>
              </a:rPr>
              <a:t>2005: -1.3%</a:t>
            </a:r>
            <a:br>
              <a:rPr lang="en-US" sz="1200" dirty="0" smtClean="0">
                <a:solidFill>
                  <a:schemeClr val="bg1"/>
                </a:solidFill>
              </a:rPr>
            </a:br>
            <a:r>
              <a:rPr lang="en-US" sz="1200" dirty="0" smtClean="0">
                <a:solidFill>
                  <a:schemeClr val="bg1"/>
                </a:solidFill>
              </a:rPr>
              <a:t>2006: -1.8%</a:t>
            </a:r>
            <a:br>
              <a:rPr lang="en-US" sz="1200" dirty="0" smtClean="0">
                <a:solidFill>
                  <a:schemeClr val="bg1"/>
                </a:solidFill>
              </a:rPr>
            </a:br>
            <a:r>
              <a:rPr lang="en-US" sz="1200" dirty="0" smtClean="0">
                <a:solidFill>
                  <a:schemeClr val="bg1"/>
                </a:solidFill>
              </a:rPr>
              <a:t>2007: -2.1%</a:t>
            </a:r>
            <a:br>
              <a:rPr lang="en-US" sz="1200" dirty="0" smtClean="0">
                <a:solidFill>
                  <a:schemeClr val="bg1"/>
                </a:solidFill>
              </a:rPr>
            </a:br>
            <a:r>
              <a:rPr lang="en-US" sz="1200" dirty="0" smtClean="0">
                <a:solidFill>
                  <a:schemeClr val="bg1"/>
                </a:solidFill>
              </a:rPr>
              <a:t>2008: -1.0%</a:t>
            </a:r>
            <a:br>
              <a:rPr lang="en-US" sz="1200" dirty="0" smtClean="0">
                <a:solidFill>
                  <a:schemeClr val="bg1"/>
                </a:solidFill>
              </a:rPr>
            </a:br>
            <a:r>
              <a:rPr lang="en-US" sz="1200" dirty="0" smtClean="0">
                <a:solidFill>
                  <a:schemeClr val="bg1"/>
                </a:solidFill>
              </a:rPr>
              <a:t>2009: -0.5%</a:t>
            </a:r>
            <a:br>
              <a:rPr lang="en-US" sz="1200" dirty="0" smtClean="0">
                <a:solidFill>
                  <a:schemeClr val="bg1"/>
                </a:solidFill>
              </a:rPr>
            </a:br>
            <a:r>
              <a:rPr lang="en-US" sz="1200" dirty="0" smtClean="0">
                <a:solidFill>
                  <a:schemeClr val="bg1"/>
                </a:solidFill>
              </a:rPr>
              <a:t>2010:  0.6%</a:t>
            </a:r>
            <a:br>
              <a:rPr lang="en-US" sz="1200" dirty="0" smtClean="0">
                <a:solidFill>
                  <a:schemeClr val="bg1"/>
                </a:solidFill>
              </a:rPr>
            </a:br>
            <a:r>
              <a:rPr lang="en-US" sz="1200" dirty="0" smtClean="0">
                <a:solidFill>
                  <a:schemeClr val="bg1"/>
                </a:solidFill>
              </a:rPr>
              <a:t>2011:  0.6%</a:t>
            </a:r>
          </a:p>
          <a:p>
            <a:r>
              <a:rPr lang="en-US" sz="1200" dirty="0" smtClean="0">
                <a:solidFill>
                  <a:schemeClr val="bg1"/>
                </a:solidFill>
              </a:rPr>
              <a:t>2012: 2.3%</a:t>
            </a:r>
            <a:endParaRPr lang="en-US" sz="1200" dirty="0">
              <a:solidFill>
                <a:schemeClr val="bg1"/>
              </a:solidFill>
            </a:endParaRPr>
          </a:p>
        </p:txBody>
      </p:sp>
    </p:spTree>
    <p:extLst>
      <p:ext uri="{BB962C8B-B14F-4D97-AF65-F5344CB8AC3E}">
        <p14:creationId xmlns:p14="http://schemas.microsoft.com/office/powerpoint/2010/main" val="1519062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Average Expenditures for Auto Insurance By State, 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45453546"/>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3222538"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14300" y="6169975"/>
            <a:ext cx="9017000" cy="77258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*Latest available.</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a:t>
            </a:r>
            <a:r>
              <a:rPr lang="en-US" sz="1100" dirty="0">
                <a:solidFill>
                  <a:srgbClr val="000000"/>
                </a:solidFill>
              </a:rPr>
              <a:t>Insurance Information Institute</a:t>
            </a:r>
            <a:r>
              <a:rPr lang="en-US" sz="1100" dirty="0" smtClean="0">
                <a:solidFill>
                  <a:srgbClr val="000000"/>
                </a:solidFill>
              </a:rPr>
              <a:t>.</a:t>
            </a:r>
            <a:br>
              <a:rPr lang="en-US" sz="1100" dirty="0" smtClean="0">
                <a:solidFill>
                  <a:srgbClr val="000000"/>
                </a:solidFill>
              </a:rPr>
            </a:br>
            <a:r>
              <a:rPr lang="en-US" sz="1100" dirty="0" smtClean="0">
                <a:solidFill>
                  <a:srgbClr val="000000"/>
                </a:solidFill>
              </a:rPr>
              <a:t/>
            </a:r>
            <a:br>
              <a:rPr lang="en-US" sz="1100" dirty="0" smtClean="0">
                <a:solidFill>
                  <a:srgbClr val="000000"/>
                </a:solidFill>
              </a:rPr>
            </a:br>
            <a:r>
              <a:rPr lang="en-US" sz="1100" dirty="0" smtClean="0">
                <a:solidFill>
                  <a:srgbClr val="000000"/>
                </a:solidFill>
              </a:rPr>
              <a:t>Note: * California’s figure is preliminary </a:t>
            </a:r>
            <a:br>
              <a:rPr lang="en-US" sz="1100" dirty="0" smtClean="0">
                <a:solidFill>
                  <a:srgbClr val="000000"/>
                </a:solidFill>
              </a:rPr>
            </a:br>
            <a:r>
              <a:rPr lang="en-US" sz="1100" dirty="0">
                <a:solidFill>
                  <a:srgbClr val="000000"/>
                </a:solidFill>
              </a:rPr>
              <a:t>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Text Box 6"/>
          <p:cNvSpPr txBox="1">
            <a:spLocks noChangeArrowheads="1"/>
          </p:cNvSpPr>
          <p:nvPr/>
        </p:nvSpPr>
        <p:spPr bwMode="blackWhite">
          <a:xfrm>
            <a:off x="5896708" y="1266825"/>
            <a:ext cx="2985355" cy="10191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US Average:</a:t>
            </a:r>
            <a:r>
              <a:rPr lang="en-US" sz="1600" b="1" dirty="0" smtClean="0">
                <a:solidFill>
                  <a:schemeClr val="bg1"/>
                </a:solidFill>
                <a:cs typeface="+mn-cs"/>
              </a:rPr>
              <a:t> </a:t>
            </a:r>
            <a:br>
              <a:rPr lang="en-US" sz="1600" b="1" dirty="0" smtClean="0">
                <a:solidFill>
                  <a:schemeClr val="bg1"/>
                </a:solidFill>
                <a:cs typeface="+mn-cs"/>
              </a:rPr>
            </a:br>
            <a:r>
              <a:rPr lang="en-US" sz="1600" b="1" dirty="0" smtClean="0">
                <a:solidFill>
                  <a:schemeClr val="bg1"/>
                </a:solidFill>
                <a:cs typeface="+mn-cs"/>
              </a:rPr>
              <a:t/>
            </a:r>
            <a:br>
              <a:rPr lang="en-US" sz="1600" b="1" dirty="0" smtClean="0">
                <a:solidFill>
                  <a:schemeClr val="bg1"/>
                </a:solidFill>
                <a:cs typeface="+mn-cs"/>
              </a:rPr>
            </a:br>
            <a:r>
              <a:rPr lang="en-US" sz="1600" b="1" dirty="0" smtClean="0">
                <a:solidFill>
                  <a:schemeClr val="bg1"/>
                </a:solidFill>
                <a:cs typeface="+mn-cs"/>
              </a:rPr>
              <a:t>$814.99</a:t>
            </a:r>
            <a:endParaRPr lang="en-US" sz="1600" b="1" dirty="0">
              <a:solidFill>
                <a:schemeClr val="bg1"/>
              </a:solidFill>
              <a:cs typeface="+mn-cs"/>
            </a:endParaRPr>
          </a:p>
        </p:txBody>
      </p:sp>
    </p:spTree>
    <p:extLst>
      <p:ext uri="{BB962C8B-B14F-4D97-AF65-F5344CB8AC3E}">
        <p14:creationId xmlns:p14="http://schemas.microsoft.com/office/powerpoint/2010/main" val="3668407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a:t>Average Expenditures for Auto Insurance By State, </a:t>
            </a:r>
            <a:r>
              <a:rPr lang="en-US" dirty="0" smtClean="0"/>
              <a:t>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276479439"/>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322356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35517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*Latest available.</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398685517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55</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1995-2015E</a:t>
            </a:r>
          </a:p>
        </p:txBody>
      </p:sp>
      <p:graphicFrame>
        <p:nvGraphicFramePr>
          <p:cNvPr id="12290" name="Object 3"/>
          <p:cNvGraphicFramePr>
            <a:graphicFrameLocks/>
          </p:cNvGraphicFramePr>
          <p:nvPr>
            <p:extLst>
              <p:ext uri="{D42A27DB-BD31-4B8C-83A1-F6EECF244321}">
                <p14:modId xmlns:p14="http://schemas.microsoft.com/office/powerpoint/2010/main" val="4162497985"/>
              </p:ext>
            </p:extLst>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3081382"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1994-2012; BLS for auto price changes; I.I.I.</a:t>
            </a:r>
            <a:endParaRPr lang="en-US" sz="1100" dirty="0"/>
          </a:p>
        </p:txBody>
      </p:sp>
      <p:sp>
        <p:nvSpPr>
          <p:cNvPr id="9" name="AutoShape 13"/>
          <p:cNvSpPr>
            <a:spLocks noChangeArrowheads="1"/>
          </p:cNvSpPr>
          <p:nvPr/>
        </p:nvSpPr>
        <p:spPr bwMode="blackWhite">
          <a:xfrm>
            <a:off x="5632245" y="1120876"/>
            <a:ext cx="2868459" cy="1317523"/>
          </a:xfrm>
          <a:prstGeom prst="wedgeRectCallout">
            <a:avLst>
              <a:gd name="adj1" fmla="val 39481"/>
              <a:gd name="adj2" fmla="val 657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Since 2005 the gap between annual auto insurance price changes as measured by the BLS has increased, suggesting increased consumer price sensitivity</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11374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146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04999"/>
            <a:ext cx="7924800" cy="28970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Underwriting and Profitability Performance in Auto </a:t>
            </a:r>
            <a:r>
              <a:rPr lang="en-US" sz="4800" b="1" dirty="0">
                <a:solidFill>
                  <a:srgbClr val="FFFFFF"/>
                </a:solidFill>
              </a:rPr>
              <a:t>Insurance</a:t>
            </a:r>
          </a:p>
        </p:txBody>
      </p:sp>
      <p:sp>
        <p:nvSpPr>
          <p:cNvPr id="7" name="Rectangle 8"/>
          <p:cNvSpPr>
            <a:spLocks noChangeArrowheads="1"/>
          </p:cNvSpPr>
          <p:nvPr/>
        </p:nvSpPr>
        <p:spPr bwMode="auto">
          <a:xfrm>
            <a:off x="849312" y="4802049"/>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Significant Variability </a:t>
            </a:r>
            <a:r>
              <a:rPr lang="en-US" sz="4000" b="1" dirty="0" smtClean="0">
                <a:solidFill>
                  <a:srgbClr val="225A7A"/>
                </a:solidFill>
              </a:rPr>
              <a:t>and Volatility Over </a:t>
            </a:r>
            <a:r>
              <a:rPr lang="en-US" sz="4000" b="1" dirty="0">
                <a:solidFill>
                  <a:srgbClr val="225A7A"/>
                </a:solidFill>
              </a:rPr>
              <a:t>Time and Across States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699939365"/>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3202120"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Conning (2014P – 2017F); Insurance Information Institute.</a:t>
            </a:r>
            <a:endParaRPr lang="en-US" sz="1100" dirty="0"/>
          </a:p>
        </p:txBody>
      </p:sp>
    </p:spTree>
    <p:extLst>
      <p:ext uri="{BB962C8B-B14F-4D97-AF65-F5344CB8AC3E}">
        <p14:creationId xmlns:p14="http://schemas.microsoft.com/office/powerpoint/2010/main" val="4005863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321947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3437561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1990-2013*</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3.9%.</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780684089"/>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6840"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             </a:t>
            </a:r>
            <a:r>
              <a:rPr lang="en-US" b="1" dirty="0">
                <a:solidFill>
                  <a:schemeClr val="bg1"/>
                </a:solidFill>
                <a:latin typeface="Arial" pitchFamily="34" charset="0"/>
              </a:rPr>
              <a:t>Homeowners: </a:t>
            </a:r>
            <a:r>
              <a:rPr lang="en-US" b="1" dirty="0" smtClean="0">
                <a:solidFill>
                  <a:schemeClr val="bg1"/>
                </a:solidFill>
                <a:latin typeface="Arial" pitchFamily="34" charset="0"/>
              </a:rPr>
              <a:t>1.5%**</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9390645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3220625"/>
              </p:ext>
            </p:extLst>
          </p:nvPr>
        </p:nvGraphicFramePr>
        <p:xfrm>
          <a:off x="58738" y="1708150"/>
          <a:ext cx="9112250" cy="4689475"/>
        </p:xfrm>
        <a:graphic>
          <a:graphicData uri="http://schemas.openxmlformats.org/presentationml/2006/ole">
            <mc:AlternateContent xmlns:mc="http://schemas.openxmlformats.org/markup-compatibility/2006">
              <mc:Choice xmlns:v="urn:schemas-microsoft-com:vml" Requires="v">
                <p:oleObj spid="_x0000_s3172478"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58738" y="1708150"/>
                        <a:ext cx="9112250"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2982052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60</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Pvt. Pass. Auto, </a:t>
            </a:r>
            <a:r>
              <a:rPr lang="en-US" sz="2800" dirty="0" smtClean="0"/>
              <a:t>1990-2013*</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r>
              <a:rPr lang="en-US" sz="1100" dirty="0" smtClean="0"/>
              <a:t>.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NAIC.</a:t>
            </a:r>
          </a:p>
        </p:txBody>
      </p:sp>
      <p:graphicFrame>
        <p:nvGraphicFramePr>
          <p:cNvPr id="2026500" name="Object 2"/>
          <p:cNvGraphicFramePr>
            <a:graphicFrameLocks/>
          </p:cNvGraphicFramePr>
          <p:nvPr>
            <p:extLst>
              <p:ext uri="{D42A27DB-BD31-4B8C-83A1-F6EECF244321}">
                <p14:modId xmlns:p14="http://schemas.microsoft.com/office/powerpoint/2010/main" val="296512359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7846"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66728" y="3924480"/>
            <a:ext cx="3263637" cy="1115258"/>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a:t>
            </a:r>
            <a:endParaRPr lang="en-US"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Pvt.Pass. Auto Profitability Has Exceeded the P-C Industry as a Whole in 13 of the </a:t>
            </a:r>
            <a:r>
              <a:rPr lang="pt-BR" b="1" dirty="0" smtClean="0">
                <a:solidFill>
                  <a:srgbClr val="FFFFFF"/>
                </a:solidFill>
              </a:rPr>
              <a:t>24 </a:t>
            </a:r>
            <a:r>
              <a:rPr lang="pt-BR" b="1" dirty="0">
                <a:solidFill>
                  <a:srgbClr val="FFFFFF"/>
                </a:solidFill>
              </a:rPr>
              <a:t>Years from </a:t>
            </a:r>
            <a:r>
              <a:rPr lang="pt-BR" b="1" dirty="0" smtClean="0">
                <a:solidFill>
                  <a:srgbClr val="FFFFFF"/>
                </a:solidFill>
              </a:rPr>
              <a:t>1990-2013 </a:t>
            </a:r>
            <a:r>
              <a:rPr lang="pt-BR" b="1" dirty="0">
                <a:solidFill>
                  <a:srgbClr val="FFFFFF"/>
                </a:solidFill>
              </a:rPr>
              <a:t>(Inclusive)</a:t>
            </a:r>
          </a:p>
        </p:txBody>
      </p:sp>
    </p:spTree>
    <p:extLst>
      <p:ext uri="{BB962C8B-B14F-4D97-AF65-F5344CB8AC3E}">
        <p14:creationId xmlns:p14="http://schemas.microsoft.com/office/powerpoint/2010/main" val="3363152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61</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1990-2013*</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47412811"/>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3123355"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             </a:t>
            </a:r>
            <a:r>
              <a:rPr lang="en-US" b="1" dirty="0">
                <a:solidFill>
                  <a:schemeClr val="bg1"/>
                </a:solidFill>
                <a:latin typeface="Arial" pitchFamily="34" charset="0"/>
              </a:rPr>
              <a:t>Homeowners: </a:t>
            </a:r>
            <a:r>
              <a:rPr lang="en-US" b="1" dirty="0" smtClean="0">
                <a:solidFill>
                  <a:schemeClr val="bg1"/>
                </a:solidFill>
                <a:latin typeface="Arial" pitchFamily="34" charset="0"/>
              </a:rPr>
              <a:t>3.9%**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554400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62</a:t>
            </a:fld>
            <a:endParaRPr lang="en-US" smtClean="0"/>
          </a:p>
        </p:txBody>
      </p:sp>
      <p:graphicFrame>
        <p:nvGraphicFramePr>
          <p:cNvPr id="29698" name="Object 3"/>
          <p:cNvGraphicFramePr>
            <a:graphicFrameLocks noGrp="1" noChangeAspect="1"/>
          </p:cNvGraphicFramePr>
          <p:nvPr>
            <p:ph idx="4294967295"/>
            <p:extLst/>
          </p:nvPr>
        </p:nvGraphicFramePr>
        <p:xfrm>
          <a:off x="0" y="1541463"/>
          <a:ext cx="9132888" cy="4733925"/>
        </p:xfrm>
        <a:graphic>
          <a:graphicData uri="http://schemas.openxmlformats.org/presentationml/2006/ole">
            <mc:AlternateContent xmlns:mc="http://schemas.openxmlformats.org/markup-compatibility/2006">
              <mc:Choice xmlns:v="urn:schemas-microsoft-com:vml" Requires="v">
                <p:oleObj spid="_x0000_s3210287"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541463"/>
                        <a:ext cx="91328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477081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63</a:t>
            </a:fld>
            <a:endParaRPr lang="en-US" smtClean="0"/>
          </a:p>
        </p:txBody>
      </p:sp>
      <p:graphicFrame>
        <p:nvGraphicFramePr>
          <p:cNvPr id="30722" name="Object 3"/>
          <p:cNvGraphicFramePr>
            <a:graphicFrameLocks noGrp="1" noChangeAspect="1"/>
          </p:cNvGraphicFramePr>
          <p:nvPr>
            <p:ph idx="4294967295"/>
            <p:extLst/>
          </p:nvPr>
        </p:nvGraphicFramePr>
        <p:xfrm>
          <a:off x="-11113" y="1782763"/>
          <a:ext cx="9144001" cy="4740275"/>
        </p:xfrm>
        <a:graphic>
          <a:graphicData uri="http://schemas.openxmlformats.org/presentationml/2006/ole">
            <mc:AlternateContent xmlns:mc="http://schemas.openxmlformats.org/markup-compatibility/2006">
              <mc:Choice xmlns:v="urn:schemas-microsoft-com:vml" Requires="v">
                <p:oleObj spid="_x0000_s321131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11113" y="1782763"/>
                        <a:ext cx="9144001"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2074771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64</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99294375"/>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321538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11003"/>
              <a:gd name="adj2" fmla="val 11187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auto has tended to be more profitable than personal auto over the past decade</a:t>
            </a:r>
            <a:endParaRPr lang="en-US" sz="1600" b="1" dirty="0">
              <a:solidFill>
                <a:srgbClr val="FFFFFF"/>
              </a:solidFill>
            </a:endParaRPr>
          </a:p>
        </p:txBody>
      </p:sp>
    </p:spTree>
    <p:extLst>
      <p:ext uri="{BB962C8B-B14F-4D97-AF65-F5344CB8AC3E}">
        <p14:creationId xmlns:p14="http://schemas.microsoft.com/office/powerpoint/2010/main" val="607909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LOW YIELDS EXERT RATE PRESSURE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extLst>
      <p:ext uri="{BB962C8B-B14F-4D97-AF65-F5344CB8AC3E}">
        <p14:creationId xmlns:p14="http://schemas.microsoft.com/office/powerpoint/2010/main" val="41967401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3212334" name="Chart" r:id="rId4" imgW="8429540" imgH="3648040" progId="MSGraph.Chart.8">
                  <p:embed followColorScheme="full"/>
                </p:oleObj>
              </mc:Choice>
              <mc:Fallback>
                <p:oleObj name="Chart" r:id="rId4" imgW="8429540" imgH="364804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654800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4C47FE1-D8E1-48BB-807E-200D3BD1BB52}" type="slidenum">
              <a:rPr lang="en-US" altLang="en-US" sz="900" smtClean="0"/>
              <a:pPr>
                <a:lnSpc>
                  <a:spcPct val="85000"/>
                </a:lnSpc>
                <a:spcBef>
                  <a:spcPct val="20000"/>
                </a:spcBef>
                <a:buClrTx/>
                <a:buFontTx/>
                <a:buNone/>
              </a:pPr>
              <a:t>68</a:t>
            </a:fld>
            <a:endParaRPr lang="en-US" altLang="en-US" sz="900" smtClean="0"/>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3000" b="1" dirty="0">
                <a:solidFill>
                  <a:schemeClr val="accent1"/>
                </a:solidFill>
              </a:rPr>
              <a:t>Number of Motor Vehicle Deaths</a:t>
            </a:r>
            <a:r>
              <a:rPr lang="en-US" altLang="en-US" sz="3000" b="1" dirty="0" smtClean="0">
                <a:solidFill>
                  <a:schemeClr val="accent1"/>
                </a:solidFill>
              </a:rPr>
              <a:t>,</a:t>
            </a:r>
          </a:p>
          <a:p>
            <a:pPr eaLnBrk="1" hangingPunct="1">
              <a:lnSpc>
                <a:spcPct val="100000"/>
              </a:lnSpc>
              <a:spcBef>
                <a:spcPct val="0"/>
              </a:spcBef>
              <a:buClrTx/>
              <a:buFontTx/>
              <a:buNone/>
            </a:pPr>
            <a:r>
              <a:rPr lang="en-US" altLang="en-US" sz="3000" b="1" dirty="0" smtClean="0">
                <a:solidFill>
                  <a:schemeClr val="accent1"/>
                </a:solidFill>
              </a:rPr>
              <a:t>1990- First Half 2015</a:t>
            </a:r>
            <a:endParaRPr lang="en-US" altLang="en-US" sz="3000" b="1" dirty="0">
              <a:solidFill>
                <a:schemeClr val="accent1"/>
              </a:solidFill>
            </a:endParaRPr>
          </a:p>
        </p:txBody>
      </p:sp>
      <p:sp>
        <p:nvSpPr>
          <p:cNvPr id="5124" name="Rectangle 7"/>
          <p:cNvSpPr>
            <a:spLocks noChangeArrowheads="1"/>
          </p:cNvSpPr>
          <p:nvPr/>
        </p:nvSpPr>
        <p:spPr bwMode="auto">
          <a:xfrm>
            <a:off x="0" y="6429375"/>
            <a:ext cx="8750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Source: National Safety </a:t>
            </a:r>
            <a:r>
              <a:rPr lang="en-US" altLang="en-US" sz="1100" dirty="0" smtClean="0"/>
              <a:t>Council; Insurance Information Institute.</a:t>
            </a:r>
            <a:endParaRPr lang="en-US" altLang="en-US" sz="1100" dirty="0"/>
          </a:p>
        </p:txBody>
      </p:sp>
      <p:graphicFrame>
        <p:nvGraphicFramePr>
          <p:cNvPr id="5125" name="Object 3"/>
          <p:cNvGraphicFramePr>
            <a:graphicFrameLocks noChangeAspect="1"/>
          </p:cNvGraphicFramePr>
          <p:nvPr>
            <p:extLst>
              <p:ext uri="{D42A27DB-BD31-4B8C-83A1-F6EECF244321}">
                <p14:modId xmlns:p14="http://schemas.microsoft.com/office/powerpoint/2010/main" val="1819711431"/>
              </p:ext>
            </p:extLst>
          </p:nvPr>
        </p:nvGraphicFramePr>
        <p:xfrm>
          <a:off x="-309563" y="1454313"/>
          <a:ext cx="9134475" cy="5227637"/>
        </p:xfrm>
        <a:graphic>
          <a:graphicData uri="http://schemas.openxmlformats.org/presentationml/2006/ole">
            <mc:AlternateContent xmlns:mc="http://schemas.openxmlformats.org/markup-compatibility/2006">
              <mc:Choice xmlns:v="urn:schemas-microsoft-com:vml" Requires="v">
                <p:oleObj spid="_x0000_s3208252" name="Chart" r:id="rId4" imgW="8810697" imgH="4562440" progId="MSGraph.Chart.8">
                  <p:embed followColorScheme="full"/>
                </p:oleObj>
              </mc:Choice>
              <mc:Fallback>
                <p:oleObj name="Chart" r:id="rId4" imgW="8810697" imgH="4562440" progId="MSGraph.Chart.8">
                  <p:embed followColorScheme="full"/>
                  <p:pic>
                    <p:nvPicPr>
                      <p:cNvPr id="0" name=""/>
                      <p:cNvPicPr>
                        <a:picLocks noChangeAspect="1" noChangeArrowheads="1"/>
                      </p:cNvPicPr>
                      <p:nvPr/>
                    </p:nvPicPr>
                    <p:blipFill>
                      <a:blip r:embed="rId5"/>
                      <a:srcRect/>
                      <a:stretch>
                        <a:fillRect/>
                      </a:stretch>
                    </p:blipFill>
                    <p:spPr bwMode="auto">
                      <a:xfrm>
                        <a:off x="-309563" y="1454313"/>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7"/>
          <p:cNvSpPr>
            <a:spLocks noChangeArrowheads="1"/>
          </p:cNvSpPr>
          <p:nvPr/>
        </p:nvSpPr>
        <p:spPr bwMode="blackWhite">
          <a:xfrm>
            <a:off x="3389586" y="3163888"/>
            <a:ext cx="2454002" cy="1614487"/>
          </a:xfrm>
          <a:prstGeom prst="wedgeRectCallout">
            <a:avLst>
              <a:gd name="adj1" fmla="val 140720"/>
              <a:gd name="adj2" fmla="val 354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Total motor-vehicle fatalities in 2015 could possibly exceed 40,000 for the first time in eight years according to the NSC.</a:t>
            </a:r>
            <a:endParaRPr lang="en-US" sz="1600" b="1" dirty="0">
              <a:solidFill>
                <a:srgbClr val="FFFFFF"/>
              </a:solidFill>
              <a:cs typeface="Arial" charset="0"/>
            </a:endParaRPr>
          </a:p>
        </p:txBody>
      </p:sp>
      <p:sp>
        <p:nvSpPr>
          <p:cNvPr id="5127" name="TextBox 1"/>
          <p:cNvSpPr txBox="1">
            <a:spLocks noChangeArrowheads="1"/>
          </p:cNvSpPr>
          <p:nvPr/>
        </p:nvSpPr>
        <p:spPr bwMode="auto">
          <a:xfrm>
            <a:off x="1884472" y="5672356"/>
            <a:ext cx="5211762" cy="646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solidFill>
                  <a:schemeClr val="bg1"/>
                </a:solidFill>
              </a:rPr>
              <a:t>NSC counts both traffic and </a:t>
            </a:r>
            <a:r>
              <a:rPr lang="en-US" altLang="en-US" b="1" dirty="0" err="1">
                <a:solidFill>
                  <a:schemeClr val="bg1"/>
                </a:solidFill>
              </a:rPr>
              <a:t>nontraffic</a:t>
            </a:r>
            <a:r>
              <a:rPr lang="en-US" altLang="en-US" b="1" dirty="0">
                <a:solidFill>
                  <a:schemeClr val="bg1"/>
                </a:solidFill>
              </a:rPr>
              <a:t> deaths that occur within a year of the accident.</a:t>
            </a:r>
          </a:p>
        </p:txBody>
      </p:sp>
      <p:sp>
        <p:nvSpPr>
          <p:cNvPr id="8" name="AutoShape 6"/>
          <p:cNvSpPr>
            <a:spLocks noChangeArrowheads="1"/>
          </p:cNvSpPr>
          <p:nvPr/>
        </p:nvSpPr>
        <p:spPr bwMode="blackWhite">
          <a:xfrm>
            <a:off x="6537389" y="1122362"/>
            <a:ext cx="2511361" cy="1095916"/>
          </a:xfrm>
          <a:prstGeom prst="wedgeRectCallout">
            <a:avLst>
              <a:gd name="adj1" fmla="val -60503"/>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leading to fewer vehicle deaths </a:t>
            </a:r>
            <a:endParaRPr lang="en-US" sz="1600" b="1" dirty="0">
              <a:solidFill>
                <a:schemeClr val="bg1"/>
              </a:solidFill>
            </a:endParaRPr>
          </a:p>
        </p:txBody>
      </p:sp>
    </p:spTree>
    <p:extLst>
      <p:ext uri="{BB962C8B-B14F-4D97-AF65-F5344CB8AC3E}">
        <p14:creationId xmlns:p14="http://schemas.microsoft.com/office/powerpoint/2010/main" val="2540231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69</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ext uri="{D42A27DB-BD31-4B8C-83A1-F6EECF244321}">
                <p14:modId xmlns:p14="http://schemas.microsoft.com/office/powerpoint/2010/main" val="2277530853"/>
              </p:ext>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3209276"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9773"/>
              <a:gd name="adj2" fmla="val -104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Tree>
    <p:extLst>
      <p:ext uri="{BB962C8B-B14F-4D97-AF65-F5344CB8AC3E}">
        <p14:creationId xmlns:p14="http://schemas.microsoft.com/office/powerpoint/2010/main" val="1292993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618913053"/>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3173483"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270687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70</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3530347703"/>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0157" name="Chart" r:id="rId4" imgW="5772267" imgH="2508365" progId="MSGraph.Chart.8">
                  <p:embed followColorScheme="full"/>
                </p:oleObj>
              </mc:Choice>
              <mc:Fallback>
                <p:oleObj name="Chart" r:id="rId4" imgW="5772267" imgH="2508365"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Q1 2015 over Q1 2014.</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2015:Q1*</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71</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201740518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41182" name="Chart" r:id="rId4" imgW="8667555" imgH="3771900" progId="MSGraph.Chart.8">
                  <p:embed followColorScheme="full"/>
                </p:oleObj>
              </mc:Choice>
              <mc:Fallback>
                <p:oleObj name="Chart" r:id="rId4" imgW="8667555" imgH="3771900" progId="MSGraph.Chart.8">
                  <p:embed followColorScheme="full"/>
                  <p:pic>
                    <p:nvPicPr>
                      <p:cNvPr id="0" name="Object 3"/>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four quarters ending in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72</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1442504914"/>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2208"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in 2015:Q1.</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55483562"/>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3233"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74</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ext uri="{D42A27DB-BD31-4B8C-83A1-F6EECF244321}">
                <p14:modId xmlns:p14="http://schemas.microsoft.com/office/powerpoint/2010/main" val="1582424023"/>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4257"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Driving Trends, Gas Prices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America’s Love Affair with their Cars Is Far from Over</a:t>
            </a:r>
            <a:endParaRPr lang="en-US" sz="4000" b="1" dirty="0">
              <a:solidFill>
                <a:srgbClr val="225A7A"/>
              </a:solidFill>
            </a:endParaRPr>
          </a:p>
        </p:txBody>
      </p:sp>
    </p:spTree>
    <p:extLst>
      <p:ext uri="{BB962C8B-B14F-4D97-AF65-F5344CB8AC3E}">
        <p14:creationId xmlns:p14="http://schemas.microsoft.com/office/powerpoint/2010/main" val="8703182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76</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America is Driving More Again:</a:t>
            </a:r>
            <a:br>
              <a:rPr lang="en-US" dirty="0" smtClean="0">
                <a:latin typeface="Arial" panose="020B0604020202020204" pitchFamily="34" charset="0"/>
              </a:rPr>
            </a:br>
            <a:r>
              <a:rPr lang="en-US" dirty="0" smtClean="0">
                <a:latin typeface="Arial" panose="020B0604020202020204" pitchFamily="34" charset="0"/>
              </a:rPr>
              <a:t>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May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318983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642369"/>
            <a:ext cx="2091325" cy="579718"/>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8181435" y="2512480"/>
            <a:ext cx="839279" cy="725606"/>
          </a:xfrm>
          <a:prstGeom prst="wedgeRectCallout">
            <a:avLst>
              <a:gd name="adj1" fmla="val -51223"/>
              <a:gd name="adj2" fmla="val -1857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a:t>
            </a:r>
            <a:endParaRPr lang="en-US" sz="1200" b="1" dirty="0">
              <a:solidFill>
                <a:srgbClr val="FFFFFF"/>
              </a:solidFill>
              <a:cs typeface="Arial" charset="0"/>
            </a:endParaRPr>
          </a:p>
        </p:txBody>
      </p:sp>
    </p:spTree>
    <p:extLst>
      <p:ext uri="{BB962C8B-B14F-4D97-AF65-F5344CB8AC3E}">
        <p14:creationId xmlns:p14="http://schemas.microsoft.com/office/powerpoint/2010/main" val="2102188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 y="371475"/>
            <a:ext cx="8382000" cy="38100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7410" name="Object 3"/>
          <p:cNvGraphicFramePr>
            <a:graphicFrameLocks noGrp="1" noChangeAspect="1"/>
          </p:cNvGraphicFramePr>
          <p:nvPr>
            <p:ph idx="1"/>
            <p:extLst>
              <p:ext uri="{D42A27DB-BD31-4B8C-83A1-F6EECF244321}">
                <p14:modId xmlns:p14="http://schemas.microsoft.com/office/powerpoint/2010/main" val="494348372"/>
              </p:ext>
            </p:extLst>
          </p:nvPr>
        </p:nvGraphicFramePr>
        <p:xfrm>
          <a:off x="0" y="1836738"/>
          <a:ext cx="9096375" cy="4489450"/>
        </p:xfrm>
        <a:graphic>
          <a:graphicData uri="http://schemas.openxmlformats.org/presentationml/2006/ole">
            <mc:AlternateContent xmlns:mc="http://schemas.openxmlformats.org/markup-compatibility/2006">
              <mc:Choice xmlns:v="urn:schemas-microsoft-com:vml" Requires="v">
                <p:oleObj spid="_x0000_s17647" name="Chart" r:id="rId3" imgW="8820267" imgH="4352960" progId="MSGraph.Chart.8">
                  <p:embed followColorScheme="full"/>
                </p:oleObj>
              </mc:Choice>
              <mc:Fallback>
                <p:oleObj name="Chart" r:id="rId3" imgW="8820267" imgH="4352960" progId="MSGraph.Chart.8">
                  <p:embed followColorScheme="full"/>
                  <p:pic>
                    <p:nvPicPr>
                      <p:cNvPr id="0" name="Object 3"/>
                      <p:cNvPicPr>
                        <a:picLocks noChangeAspect="1" noChangeArrowheads="1"/>
                      </p:cNvPicPr>
                      <p:nvPr/>
                    </p:nvPicPr>
                    <p:blipFill>
                      <a:blip r:embed="rId4"/>
                      <a:srcRect/>
                      <a:stretch>
                        <a:fillRect/>
                      </a:stretch>
                    </p:blipFill>
                    <p:spPr bwMode="auto">
                      <a:xfrm>
                        <a:off x="0" y="1836738"/>
                        <a:ext cx="9096375" cy="448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57150" y="6196013"/>
            <a:ext cx="8458200" cy="590550"/>
          </a:xfrm>
          <a:prstGeom prst="rect">
            <a:avLst/>
          </a:prstGeom>
          <a:noFill/>
          <a:ln w="9525">
            <a:noFill/>
            <a:miter lim="800000"/>
            <a:headEnd/>
            <a:tailEnd/>
          </a:ln>
        </p:spPr>
        <p:txBody>
          <a:bodyPr lIns="92075" tIns="46038" rIns="92075" bIns="46038">
            <a:spAutoFit/>
          </a:bodyPr>
          <a:lstStyle/>
          <a:p>
            <a:pPr>
              <a:lnSpc>
                <a:spcPct val="85000"/>
              </a:lnSpc>
            </a:pPr>
            <a:r>
              <a:rPr lang="en-US" sz="1200" dirty="0"/>
              <a:t>Sources: Federal Highway Administration (</a:t>
            </a:r>
            <a:r>
              <a:rPr lang="en-US" sz="1400" dirty="0">
                <a:hlinkClick r:id="rId5"/>
              </a:rPr>
              <a:t>http://www.fhwa.dot.gov/ohim/tvtw/tvtpage.cfm</a:t>
            </a:r>
            <a:r>
              <a:rPr lang="en-US" sz="1400" dirty="0"/>
              <a:t>;  </a:t>
            </a:r>
            <a:r>
              <a:rPr lang="en-US" sz="1200" dirty="0"/>
              <a:t>ISO Fast Track Monitoring System, </a:t>
            </a:r>
            <a:r>
              <a:rPr lang="en-US" sz="1200" i="1" dirty="0"/>
              <a:t>Private Passenger Automobile Fast Track Data</a:t>
            </a:r>
            <a:r>
              <a:rPr lang="en-US" sz="1200" dirty="0"/>
              <a:t>: </a:t>
            </a:r>
            <a:r>
              <a:rPr lang="en-US" sz="1200" dirty="0" smtClean="0"/>
              <a:t>1st Qtr</a:t>
            </a:r>
            <a:r>
              <a:rPr lang="en-US" sz="1200" dirty="0"/>
              <a:t>. </a:t>
            </a:r>
            <a:r>
              <a:rPr lang="en-US" sz="1200" dirty="0" smtClean="0"/>
              <a:t>2015 </a:t>
            </a:r>
            <a:r>
              <a:rPr lang="en-US" sz="1200" dirty="0"/>
              <a:t>and earlier reports.  *</a:t>
            </a:r>
            <a:r>
              <a:rPr lang="en-US" sz="1200" dirty="0" smtClean="0"/>
              <a:t>2015 </a:t>
            </a:r>
            <a:r>
              <a:rPr lang="en-US" sz="1200" dirty="0"/>
              <a:t>ISO figure is for 12 months ending </a:t>
            </a:r>
            <a:r>
              <a:rPr lang="en-US" sz="1200" dirty="0" smtClean="0"/>
              <a:t>2015 Q1. </a:t>
            </a:r>
            <a:r>
              <a:rPr lang="en-US" sz="1200" dirty="0"/>
              <a:t>FHA data </a:t>
            </a:r>
            <a:r>
              <a:rPr lang="en-US" sz="1200" dirty="0" smtClean="0"/>
              <a:t>for 2015 is 12-month moving average </a:t>
            </a:r>
            <a:r>
              <a:rPr lang="en-US" sz="1200" dirty="0"/>
              <a:t>ending </a:t>
            </a:r>
            <a:r>
              <a:rPr lang="en-US" sz="1200" dirty="0" smtClean="0"/>
              <a:t>May 2015.</a:t>
            </a:r>
            <a:endParaRPr lang="en-US" sz="1200" dirty="0"/>
          </a:p>
        </p:txBody>
      </p:sp>
      <p:sp>
        <p:nvSpPr>
          <p:cNvPr id="17413" name="Text Box 5"/>
          <p:cNvSpPr txBox="1">
            <a:spLocks noChangeArrowheads="1"/>
          </p:cNvSpPr>
          <p:nvPr/>
        </p:nvSpPr>
        <p:spPr bwMode="auto">
          <a:xfrm>
            <a:off x="152400" y="1489075"/>
            <a:ext cx="40100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(No. of paid claims)/(Earned Car Years) x 100</a:t>
            </a:r>
          </a:p>
        </p:txBody>
      </p:sp>
      <p:sp>
        <p:nvSpPr>
          <p:cNvPr id="7" name="AutoShape 6"/>
          <p:cNvSpPr>
            <a:spLocks noChangeArrowheads="1"/>
          </p:cNvSpPr>
          <p:nvPr/>
        </p:nvSpPr>
        <p:spPr bwMode="auto">
          <a:xfrm>
            <a:off x="5020142" y="3499299"/>
            <a:ext cx="2612065" cy="1034154"/>
          </a:xfrm>
          <a:prstGeom prst="wedgeRectCallout">
            <a:avLst>
              <a:gd name="adj1" fmla="val 55026"/>
              <a:gd name="adj2" fmla="val -99172"/>
            </a:avLst>
          </a:prstGeom>
          <a:solidFill>
            <a:srgbClr val="C00000"/>
          </a:solidFill>
          <a:ln w="9525">
            <a:solidFill>
              <a:schemeClr val="tx1"/>
            </a:solidFill>
            <a:miter lim="800000"/>
            <a:headEnd/>
            <a:tailEnd/>
          </a:ln>
        </p:spPr>
        <p:txBody>
          <a:bodyPr lIns="92075" tIns="46038" rIns="92075" bIns="46038"/>
          <a:lstStyle/>
          <a:p>
            <a:pPr algn="ctr">
              <a:lnSpc>
                <a:spcPct val="80000"/>
              </a:lnSpc>
            </a:pPr>
            <a:r>
              <a:rPr lang="en-US" b="1" dirty="0">
                <a:solidFill>
                  <a:schemeClr val="bg1"/>
                </a:solidFill>
              </a:rPr>
              <a:t>People </a:t>
            </a:r>
            <a:r>
              <a:rPr lang="en-US" b="1" dirty="0" smtClean="0">
                <a:solidFill>
                  <a:schemeClr val="bg1"/>
                </a:solidFill>
              </a:rPr>
              <a:t>drove 2.8% more miles through May 2015 than through May 2014.</a:t>
            </a:r>
            <a:endParaRPr lang="en-US"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78</a:t>
            </a:fld>
            <a:endParaRPr lang="en-US" smtClean="0"/>
          </a:p>
        </p:txBody>
      </p:sp>
      <p:sp>
        <p:nvSpPr>
          <p:cNvPr id="12294" name="Rectangle 2"/>
          <p:cNvSpPr>
            <a:spLocks noGrp="1" noChangeArrowheads="1"/>
          </p:cNvSpPr>
          <p:nvPr>
            <p:ph type="title"/>
          </p:nvPr>
        </p:nvSpPr>
        <p:spPr/>
        <p:txBody>
          <a:bodyPr/>
          <a:lstStyle/>
          <a:p>
            <a:r>
              <a:rPr lang="en-US" sz="2800" dirty="0" smtClean="0"/>
              <a:t>% Change in Real US GDP</a:t>
            </a:r>
            <a:br>
              <a:rPr lang="en-US" sz="2800" dirty="0" smtClean="0"/>
            </a:br>
            <a:r>
              <a:rPr lang="en-US" sz="2800" dirty="0" smtClean="0"/>
              <a:t>vs. % Change in Total Miles Driven</a:t>
            </a:r>
          </a:p>
        </p:txBody>
      </p:sp>
      <p:graphicFrame>
        <p:nvGraphicFramePr>
          <p:cNvPr id="12290" name="Object 3"/>
          <p:cNvGraphicFramePr>
            <a:graphicFrameLocks/>
          </p:cNvGraphicFramePr>
          <p:nvPr>
            <p:extLst/>
          </p:nvPr>
        </p:nvGraphicFramePr>
        <p:xfrm>
          <a:off x="192088" y="1117264"/>
          <a:ext cx="8607425" cy="4326610"/>
        </p:xfrm>
        <a:graphic>
          <a:graphicData uri="http://schemas.openxmlformats.org/presentationml/2006/ole">
            <mc:AlternateContent xmlns:mc="http://schemas.openxmlformats.org/markup-compatibility/2006">
              <mc:Choice xmlns:v="urn:schemas-microsoft-com:vml" Requires="v">
                <p:oleObj spid="_x0000_s3194954"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2088" y="1117264"/>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2088" y="5433113"/>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percent change in miles driven tracked the growth of the national economy fairly well. If this holds, miles driven will continue to rise.</a:t>
            </a:r>
            <a:endParaRPr lang="en-US" b="1" dirty="0">
              <a:solidFill>
                <a:srgbClr val="FFFFFF"/>
              </a:solidFill>
            </a:endParaRPr>
          </a:p>
        </p:txBody>
      </p:sp>
      <p:sp>
        <p:nvSpPr>
          <p:cNvPr id="12296" name="Rectangle 5"/>
          <p:cNvSpPr>
            <a:spLocks noChangeArrowheads="1"/>
          </p:cNvSpPr>
          <p:nvPr/>
        </p:nvSpPr>
        <p:spPr bwMode="auto">
          <a:xfrm>
            <a:off x="-1" y="6156647"/>
            <a:ext cx="8025415" cy="59554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a:t>
            </a:r>
            <a:r>
              <a:rPr lang="en-US" sz="1100" dirty="0">
                <a:solidFill>
                  <a:srgbClr val="000000"/>
                </a:solidFill>
              </a:rPr>
              <a:t>Federal Highway Administration (</a:t>
            </a:r>
            <a:r>
              <a:rPr lang="en-US" sz="1100" dirty="0">
                <a:solidFill>
                  <a:srgbClr val="000000"/>
                </a:solidFill>
                <a:hlinkClick r:id="rId6"/>
              </a:rPr>
              <a:t>http://www.fhwa.dot.gov/policyinformation/travel_monitoring/tvt.cfm</a:t>
            </a:r>
            <a:r>
              <a:rPr lang="en-US" sz="1100" dirty="0">
                <a:solidFill>
                  <a:srgbClr val="000000"/>
                </a:solidFill>
              </a:rPr>
              <a:t> ); </a:t>
            </a:r>
            <a:r>
              <a:rPr lang="en-US" sz="1100" dirty="0" smtClean="0">
                <a:hlinkClick r:id="rId7"/>
              </a:rPr>
              <a:t>www.bea.gov</a:t>
            </a:r>
            <a:r>
              <a:rPr lang="en-US" sz="1100" dirty="0" smtClean="0"/>
              <a:t> (real GDP); l I.I. </a:t>
            </a:r>
            <a:endParaRPr lang="en-US" sz="1100" dirty="0"/>
          </a:p>
        </p:txBody>
      </p:sp>
      <p:sp>
        <p:nvSpPr>
          <p:cNvPr id="2" name="TextBox 1"/>
          <p:cNvSpPr txBox="1"/>
          <p:nvPr/>
        </p:nvSpPr>
        <p:spPr>
          <a:xfrm>
            <a:off x="85725" y="1108224"/>
            <a:ext cx="1805219" cy="523220"/>
          </a:xfrm>
          <a:prstGeom prst="rect">
            <a:avLst/>
          </a:prstGeom>
          <a:noFill/>
        </p:spPr>
        <p:txBody>
          <a:bodyPr wrap="square" rtlCol="0">
            <a:spAutoFit/>
          </a:bodyPr>
          <a:lstStyle/>
          <a:p>
            <a:r>
              <a:rPr lang="en-US" sz="1400" b="1" dirty="0" smtClean="0">
                <a:solidFill>
                  <a:srgbClr val="225A7A"/>
                </a:solidFill>
              </a:rPr>
              <a:t>Percent Change in Total Miles Driven</a:t>
            </a:r>
            <a:endParaRPr lang="en-US" sz="1400" b="1" dirty="0">
              <a:solidFill>
                <a:srgbClr val="225A7A"/>
              </a:solidFill>
            </a:endParaRPr>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 Change in Real US GDP*</a:t>
            </a:r>
            <a:endParaRPr lang="en-US" sz="1400" b="1" dirty="0">
              <a:solidFill>
                <a:schemeClr val="accent2"/>
              </a:solidFill>
            </a:endParaRPr>
          </a:p>
        </p:txBody>
      </p:sp>
    </p:spTree>
    <p:extLst>
      <p:ext uri="{BB962C8B-B14F-4D97-AF65-F5344CB8AC3E}">
        <p14:creationId xmlns:p14="http://schemas.microsoft.com/office/powerpoint/2010/main" val="3406078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79</a:t>
            </a:fld>
            <a:endParaRPr lang="en-US" smtClean="0"/>
          </a:p>
        </p:txBody>
      </p:sp>
      <p:sp>
        <p:nvSpPr>
          <p:cNvPr id="12294" name="Rectangle 2"/>
          <p:cNvSpPr>
            <a:spLocks noGrp="1" noChangeArrowheads="1"/>
          </p:cNvSpPr>
          <p:nvPr>
            <p:ph type="title"/>
          </p:nvPr>
        </p:nvSpPr>
        <p:spPr/>
        <p:txBody>
          <a:bodyPr/>
          <a:lstStyle/>
          <a:p>
            <a:r>
              <a:rPr lang="en-US" sz="2800" dirty="0"/>
              <a:t>The National Unemployment </a:t>
            </a:r>
            <a:r>
              <a:rPr lang="en-US" sz="2800" dirty="0" smtClean="0"/>
              <a:t>Rate</a:t>
            </a:r>
            <a:br>
              <a:rPr lang="en-US" sz="2800" dirty="0" smtClean="0"/>
            </a:br>
            <a:r>
              <a:rPr lang="en-US" sz="2800" dirty="0" smtClean="0"/>
              <a:t>vs. % Change in Total Miles Driven</a:t>
            </a:r>
          </a:p>
        </p:txBody>
      </p:sp>
      <p:graphicFrame>
        <p:nvGraphicFramePr>
          <p:cNvPr id="12290" name="Object 3"/>
          <p:cNvGraphicFramePr>
            <a:graphicFrameLocks/>
          </p:cNvGraphicFramePr>
          <p:nvPr>
            <p:extLst/>
          </p:nvPr>
        </p:nvGraphicFramePr>
        <p:xfrm>
          <a:off x="192088" y="1117264"/>
          <a:ext cx="8607425" cy="4326610"/>
        </p:xfrm>
        <a:graphic>
          <a:graphicData uri="http://schemas.openxmlformats.org/presentationml/2006/ole">
            <mc:AlternateContent xmlns:mc="http://schemas.openxmlformats.org/markup-compatibility/2006">
              <mc:Choice xmlns:v="urn:schemas-microsoft-com:vml" Requires="v">
                <p:oleObj spid="_x0000_s3195978"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2088" y="1117264"/>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2088" y="5433113"/>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Starting in 1999, the percent change in miles driven tracked (led?) the national unemployment rate fairly well. If this holds, miles driven will continue to rise.</a:t>
            </a:r>
            <a:endParaRPr lang="en-US" b="1" dirty="0">
              <a:solidFill>
                <a:srgbClr val="FFFFFF"/>
              </a:solidFill>
            </a:endParaRPr>
          </a:p>
        </p:txBody>
      </p:sp>
      <p:sp>
        <p:nvSpPr>
          <p:cNvPr id="12296" name="Rectangle 5"/>
          <p:cNvSpPr>
            <a:spLocks noChangeArrowheads="1"/>
          </p:cNvSpPr>
          <p:nvPr/>
        </p:nvSpPr>
        <p:spPr bwMode="auto">
          <a:xfrm>
            <a:off x="-1" y="6156647"/>
            <a:ext cx="8025415" cy="59554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a:t>
            </a:r>
            <a:r>
              <a:rPr lang="en-US" sz="1100" dirty="0">
                <a:solidFill>
                  <a:srgbClr val="000000"/>
                </a:solidFill>
              </a:rPr>
              <a:t>Federal Highway Administration (</a:t>
            </a:r>
            <a:r>
              <a:rPr lang="en-US" sz="1100" dirty="0">
                <a:solidFill>
                  <a:srgbClr val="000000"/>
                </a:solidFill>
                <a:hlinkClick r:id="rId6"/>
              </a:rPr>
              <a:t>http://www.fhwa.dot.gov/policyinformation/travel_monitoring/tvt.cfm</a:t>
            </a:r>
            <a:r>
              <a:rPr lang="en-US" sz="1100" dirty="0">
                <a:solidFill>
                  <a:srgbClr val="000000"/>
                </a:solidFill>
              </a:rPr>
              <a:t> ); </a:t>
            </a:r>
            <a:r>
              <a:rPr lang="en-US" sz="1100" dirty="0" smtClean="0">
                <a:hlinkClick r:id="rId7"/>
              </a:rPr>
              <a:t>www.bls.gov</a:t>
            </a:r>
            <a:r>
              <a:rPr lang="en-US" sz="1100" dirty="0" smtClean="0"/>
              <a:t> (unemployment rate); l I.I. </a:t>
            </a:r>
            <a:endParaRPr lang="en-US" sz="1100" dirty="0"/>
          </a:p>
        </p:txBody>
      </p:sp>
      <p:sp>
        <p:nvSpPr>
          <p:cNvPr id="2" name="TextBox 1"/>
          <p:cNvSpPr txBox="1"/>
          <p:nvPr/>
        </p:nvSpPr>
        <p:spPr>
          <a:xfrm>
            <a:off x="85725" y="1108224"/>
            <a:ext cx="1805219" cy="523220"/>
          </a:xfrm>
          <a:prstGeom prst="rect">
            <a:avLst/>
          </a:prstGeom>
          <a:noFill/>
        </p:spPr>
        <p:txBody>
          <a:bodyPr wrap="square" rtlCol="0">
            <a:spAutoFit/>
          </a:bodyPr>
          <a:lstStyle/>
          <a:p>
            <a:r>
              <a:rPr lang="en-US" sz="1400" b="1" dirty="0" smtClean="0">
                <a:solidFill>
                  <a:srgbClr val="225A7A"/>
                </a:solidFill>
              </a:rPr>
              <a:t>Percent Change in Total Miles Driven</a:t>
            </a:r>
            <a:endParaRPr lang="en-US" sz="1400" b="1" dirty="0">
              <a:solidFill>
                <a:srgbClr val="225A7A"/>
              </a:solidFill>
            </a:endParaRPr>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Unemployment rate*</a:t>
            </a:r>
            <a:endParaRPr lang="en-US" sz="1400" b="1" dirty="0">
              <a:solidFill>
                <a:schemeClr val="accent2"/>
              </a:solidFill>
            </a:endParaRPr>
          </a:p>
        </p:txBody>
      </p:sp>
    </p:spTree>
    <p:extLst>
      <p:ext uri="{BB962C8B-B14F-4D97-AF65-F5344CB8AC3E}">
        <p14:creationId xmlns:p14="http://schemas.microsoft.com/office/powerpoint/2010/main" val="2535021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94472742"/>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3174507"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290315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63525" y="1399029"/>
          <a:ext cx="8561387" cy="439219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80</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Weekly, 2014-2015</a:t>
            </a:r>
          </a:p>
        </p:txBody>
      </p:sp>
      <p:sp>
        <p:nvSpPr>
          <p:cNvPr id="25607" name="Rectangle 3"/>
          <p:cNvSpPr>
            <a:spLocks noChangeArrowheads="1"/>
          </p:cNvSpPr>
          <p:nvPr/>
        </p:nvSpPr>
        <p:spPr bwMode="auto">
          <a:xfrm>
            <a:off x="85725" y="6347399"/>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U.S. All Grades All Formulations Retail Gasoline Prices, through August 10, 2015</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a:t>
            </a:r>
            <a:r>
              <a:rPr lang="en-US" altLang="en-US" sz="1100" dirty="0">
                <a:solidFill>
                  <a:srgbClr val="000000"/>
                </a:solidFill>
                <a:hlinkClick r:id="rId4"/>
              </a:rPr>
              <a:t>http://www.eia.gov/petroleum/gasdiesel</a:t>
            </a:r>
            <a:r>
              <a:rPr lang="en-US" altLang="en-US" sz="1100" dirty="0" smtClean="0">
                <a:solidFill>
                  <a:srgbClr val="000000"/>
                </a:solidFill>
                <a:hlinkClick r:id="rId4"/>
              </a:rPr>
              <a:t>/</a:t>
            </a:r>
            <a:r>
              <a:rPr lang="en-US" altLang="en-US" sz="1100" dirty="0" smtClean="0">
                <a:solidFill>
                  <a:srgbClr val="000000"/>
                </a:solidFill>
              </a:rPr>
              <a:t>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372645" y="5905781"/>
            <a:ext cx="8405812" cy="39790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Gas Prices Fell 34</a:t>
            </a:r>
            <a:r>
              <a:rPr lang="en-US" altLang="en-US" sz="1800" b="1" dirty="0" smtClean="0">
                <a:solidFill>
                  <a:srgbClr val="FFFFFF"/>
                </a:solidFill>
              </a:rPr>
              <a:t>% </a:t>
            </a:r>
            <a:r>
              <a:rPr lang="en-US" altLang="en-US" sz="1800" b="1" dirty="0" smtClean="0">
                <a:solidFill>
                  <a:srgbClr val="FFFFFF"/>
                </a:solidFill>
                <a:cs typeface="Arial" charset="0"/>
              </a:rPr>
              <a:t>Over the Second Half of the 2014</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2246192" y="417238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290278"/>
            <a:ext cx="2625079" cy="777773"/>
          </a:xfrm>
          <a:prstGeom prst="wedgeRectCallout">
            <a:avLst>
              <a:gd name="adj1" fmla="val 20256"/>
              <a:gd name="adj2" fmla="val 2547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Even after the rebound, prices remain 30% below the July 2014 peak.</a:t>
            </a:r>
            <a:endParaRPr lang="en-US" sz="1600" b="1" dirty="0">
              <a:solidFill>
                <a:srgbClr val="FFFFFF"/>
              </a:solidFill>
              <a:cs typeface="Arial" charset="0"/>
            </a:endParaRPr>
          </a:p>
        </p:txBody>
      </p:sp>
      <p:sp>
        <p:nvSpPr>
          <p:cNvPr id="12" name="AutoShape 38"/>
          <p:cNvSpPr>
            <a:spLocks noChangeArrowheads="1"/>
          </p:cNvSpPr>
          <p:nvPr/>
        </p:nvSpPr>
        <p:spPr bwMode="blackWhite">
          <a:xfrm>
            <a:off x="894578" y="3123941"/>
            <a:ext cx="1946276" cy="761501"/>
          </a:xfrm>
          <a:prstGeom prst="wedgeRectCallout">
            <a:avLst>
              <a:gd name="adj1" fmla="val 67586"/>
              <a:gd name="adj2" fmla="val -1537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2014,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263837801"/>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81</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Did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charset="0"/>
              </a:rPr>
              <a:t>Many Factors Affect Miles Driven:</a:t>
            </a:r>
            <a:br>
              <a:rPr lang="en-US" altLang="en-US" sz="2000" b="1" dirty="0" smtClean="0">
                <a:solidFill>
                  <a:srgbClr val="FFFFFF"/>
                </a:solidFill>
                <a:cs typeface="Arial" charset="0"/>
              </a:rPr>
            </a:br>
            <a:r>
              <a:rPr lang="en-US" altLang="en-US" sz="2000" b="1" dirty="0" smtClean="0">
                <a:solidFill>
                  <a:srgbClr val="FFFFFF"/>
                </a:solidFill>
                <a:cs typeface="Arial" charset="0"/>
              </a:rPr>
              <a:t>The State of Economy, Weather, Gas Prices, Etc.</a:t>
            </a:r>
            <a:endParaRPr lang="en-US" altLang="en-US" sz="20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3" name="Rectangular Callout 2"/>
          <p:cNvSpPr/>
          <p:nvPr/>
        </p:nvSpPr>
        <p:spPr>
          <a:xfrm>
            <a:off x="3336323" y="4036541"/>
            <a:ext cx="2594920" cy="469556"/>
          </a:xfrm>
          <a:prstGeom prst="wedgeRectCallout">
            <a:avLst>
              <a:gd name="adj1" fmla="val -45912"/>
              <a:gd name="adj2" fmla="val -17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2002-2007: People Drove More Despite Higher Prices</a:t>
            </a:r>
            <a:endParaRPr lang="en-US" sz="1400" b="1" dirty="0">
              <a:latin typeface="Arial" panose="020B0604020202020204" pitchFamily="34" charset="0"/>
              <a:cs typeface="Arial" panose="020B0604020202020204" pitchFamily="34" charset="0"/>
            </a:endParaRPr>
          </a:p>
        </p:txBody>
      </p:sp>
      <p:sp>
        <p:nvSpPr>
          <p:cNvPr id="13" name="Oval 12"/>
          <p:cNvSpPr/>
          <p:nvPr/>
        </p:nvSpPr>
        <p:spPr>
          <a:xfrm>
            <a:off x="6969211" y="1867930"/>
            <a:ext cx="1070919" cy="84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noFill/>
            </a:endParaRPr>
          </a:p>
        </p:txBody>
      </p:sp>
      <p:sp>
        <p:nvSpPr>
          <p:cNvPr id="4" name="TextBox 3"/>
          <p:cNvSpPr txBox="1"/>
          <p:nvPr/>
        </p:nvSpPr>
        <p:spPr>
          <a:xfrm>
            <a:off x="6543031" y="2702137"/>
            <a:ext cx="2281881" cy="369332"/>
          </a:xfrm>
          <a:prstGeom prst="rect">
            <a:avLst/>
          </a:prstGeom>
          <a:noFill/>
        </p:spPr>
        <p:txBody>
          <a:bodyPr wrap="square" rtlCol="0">
            <a:spAutoFit/>
          </a:bodyPr>
          <a:lstStyle/>
          <a:p>
            <a:r>
              <a:rPr lang="en-US" b="1" dirty="0" smtClean="0">
                <a:solidFill>
                  <a:schemeClr val="accent1"/>
                </a:solidFill>
              </a:rPr>
              <a:t>Focus On 2014</a:t>
            </a:r>
            <a:endParaRPr lang="en-US" b="1" dirty="0">
              <a:solidFill>
                <a:schemeClr val="accent1"/>
              </a:solidFill>
            </a:endParaRPr>
          </a:p>
        </p:txBody>
      </p:sp>
    </p:spTree>
    <p:extLst>
      <p:ext uri="{BB962C8B-B14F-4D97-AF65-F5344CB8AC3E}">
        <p14:creationId xmlns:p14="http://schemas.microsoft.com/office/powerpoint/2010/main" val="3701072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1" dur="1000"/>
                                        <p:tgtEl>
                                          <p:spTgt spid="2">
                                            <p:graphicEl>
                                              <a:chart seriesIdx="1" categoryIdx="-4" bldStep="series"/>
                                            </p:graphicEl>
                                          </p:spTgt>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P spid="1911821" grpId="0" animBg="1"/>
      <p:bldP spid="3" grpId="0" animBg="1"/>
      <p:bldP spid="13" grpId="0" animBg="1"/>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Did Changes in Gas Prices Affect Miles Driven? A Closer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712810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sz="2900" dirty="0" smtClean="0">
                <a:latin typeface="Arial" panose="020B0604020202020204" pitchFamily="34" charset="0"/>
              </a:rPr>
              <a:t>Do Changes in Gas Prices Affect Miles Driven? A Closer Look at 2014-15</a:t>
            </a:r>
          </a:p>
        </p:txBody>
      </p:sp>
      <p:sp>
        <p:nvSpPr>
          <p:cNvPr id="25607" name="Rectangle 3"/>
          <p:cNvSpPr>
            <a:spLocks noChangeArrowheads="1"/>
          </p:cNvSpPr>
          <p:nvPr/>
        </p:nvSpPr>
        <p:spPr bwMode="auto">
          <a:xfrm>
            <a:off x="85725" y="6348937"/>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a:t>
            </a:r>
            <a:r>
              <a:rPr lang="en-US" altLang="en-US" sz="1100" dirty="0">
                <a:solidFill>
                  <a:srgbClr val="000000"/>
                </a:solidFill>
                <a:hlinkClick r:id="rId4"/>
              </a:rPr>
              <a:t>http://www.eia.gov/petroleum/gasdiesel</a:t>
            </a:r>
            <a:r>
              <a:rPr lang="en-US" altLang="en-US" sz="1100" dirty="0" smtClean="0">
                <a:solidFill>
                  <a:srgbClr val="000000"/>
                </a:solidFill>
                <a:hlinkClick r:id="rId4"/>
              </a:rPr>
              <a:t>/</a:t>
            </a:r>
            <a:r>
              <a:rPr lang="en-US" altLang="en-US" sz="1100" dirty="0" smtClean="0">
                <a:solidFill>
                  <a:srgbClr val="000000"/>
                </a:solidFill>
              </a:rPr>
              <a:t>  </a:t>
            </a:r>
            <a:r>
              <a:rPr lang="en-US" altLang="en-US" sz="1100" dirty="0">
                <a:solidFill>
                  <a:srgbClr val="000000"/>
                </a:solidFill>
              </a:rPr>
              <a:t>); *gas prices </a:t>
            </a:r>
            <a:r>
              <a:rPr lang="en-US" altLang="en-US" sz="1100" dirty="0" smtClean="0">
                <a:solidFill>
                  <a:srgbClr val="000000"/>
                </a:solidFill>
              </a:rPr>
              <a:t>through July 2015</a:t>
            </a:r>
            <a:r>
              <a:rPr lang="en-US" altLang="en-US" sz="1100" dirty="0">
                <a:solidFill>
                  <a:srgbClr val="000000"/>
                </a:solidFill>
              </a:rPr>
              <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5"/>
              </a:rPr>
              <a:t>http://www.fhwa.dot.gov/ohim/tvtw/tvtpage.cfm</a:t>
            </a:r>
            <a:r>
              <a:rPr lang="en-US" sz="1100" dirty="0">
                <a:solidFill>
                  <a:srgbClr val="000000"/>
                </a:solidFill>
              </a:rPr>
              <a:t> </a:t>
            </a:r>
            <a:r>
              <a:rPr lang="en-US" sz="1100" dirty="0" smtClean="0">
                <a:solidFill>
                  <a:srgbClr val="000000"/>
                </a:solidFill>
              </a:rPr>
              <a:t>)</a:t>
            </a:r>
            <a:r>
              <a:rPr lang="en-US" altLang="en-US" sz="1100" dirty="0" smtClean="0">
                <a:solidFill>
                  <a:srgbClr val="000000"/>
                </a:solidFill>
              </a:rPr>
              <a:t> </a:t>
            </a:r>
            <a:r>
              <a:rPr lang="en-US" altLang="en-US" sz="1100" dirty="0">
                <a:solidFill>
                  <a:srgbClr val="000000"/>
                </a:solidFill>
              </a:rPr>
              <a:t>miles driven through May 2015</a:t>
            </a:r>
            <a:r>
              <a:rPr lang="en-US" sz="1100" dirty="0" smtClean="0">
                <a:solidFill>
                  <a:srgbClr val="000000"/>
                </a:solidFill>
              </a:rPr>
              <a:t>;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a:solidFill>
                  <a:srgbClr val="FFFFFF"/>
                </a:solidFill>
              </a:rPr>
              <a:t>R</a:t>
            </a:r>
            <a:r>
              <a:rPr lang="en-US" altLang="en-US" sz="1800" b="1" dirty="0" smtClean="0">
                <a:solidFill>
                  <a:srgbClr val="FFFFFF"/>
                </a:solidFill>
                <a:cs typeface="Arial" charset="0"/>
              </a:rPr>
              <a:t>esearch on the relationship between gas prices and miles driven says that, in the short run, an increase in gas prices produces little change in miles driven. No recent research on the effect of 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1491542" y="3411697"/>
            <a:ext cx="2559474" cy="507249"/>
          </a:xfrm>
          <a:prstGeom prst="wedgeRectCallout">
            <a:avLst>
              <a:gd name="adj1" fmla="val 67913"/>
              <a:gd name="adj2" fmla="val 93991"/>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Miles Driven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047565" y="2761316"/>
            <a:ext cx="1864310" cy="550415"/>
          </a:xfrm>
          <a:prstGeom prst="wedgeRectCallout">
            <a:avLst>
              <a:gd name="adj1" fmla="val 26527"/>
              <a:gd name="adj2" fmla="val -14043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2014: Gas Prices Peak …</a:t>
            </a:r>
            <a:endParaRPr lang="en-US" sz="1400" b="1" dirty="0">
              <a:solidFill>
                <a:srgbClr val="FFFFFF"/>
              </a:solidFill>
              <a:cs typeface="Arial" charset="0"/>
            </a:endParaRPr>
          </a:p>
        </p:txBody>
      </p:sp>
      <p:sp>
        <p:nvSpPr>
          <p:cNvPr id="13" name="AutoShape 38"/>
          <p:cNvSpPr>
            <a:spLocks noChangeArrowheads="1"/>
          </p:cNvSpPr>
          <p:nvPr/>
        </p:nvSpPr>
        <p:spPr bwMode="blackWhite">
          <a:xfrm>
            <a:off x="6276513" y="2299317"/>
            <a:ext cx="1548991" cy="1112380"/>
          </a:xfrm>
          <a:prstGeom prst="wedgeRectCallout">
            <a:avLst>
              <a:gd name="adj1" fmla="val 8308"/>
              <a:gd name="adj2" fmla="val -76000"/>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The Surge Continues Despite a Modest Gas Price Rebound</a:t>
            </a:r>
            <a:endParaRPr lang="en-US" sz="1400" b="1" dirty="0">
              <a:solidFill>
                <a:srgbClr val="FFFFFF"/>
              </a:solidFill>
              <a:cs typeface="Arial" charset="0"/>
            </a:endParaRPr>
          </a:p>
        </p:txBody>
      </p:sp>
    </p:spTree>
    <p:extLst>
      <p:ext uri="{BB962C8B-B14F-4D97-AF65-F5344CB8AC3E}">
        <p14:creationId xmlns:p14="http://schemas.microsoft.com/office/powerpoint/2010/main" val="3019203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84</a:t>
            </a:fld>
            <a:endParaRPr lang="en-US" smtClean="0"/>
          </a:p>
        </p:txBody>
      </p:sp>
      <p:sp>
        <p:nvSpPr>
          <p:cNvPr id="12294" name="Rectangle 2"/>
          <p:cNvSpPr>
            <a:spLocks noGrp="1" noChangeArrowheads="1"/>
          </p:cNvSpPr>
          <p:nvPr>
            <p:ph type="title"/>
          </p:nvPr>
        </p:nvSpPr>
        <p:spPr/>
        <p:txBody>
          <a:bodyPr/>
          <a:lstStyle/>
          <a:p>
            <a:r>
              <a:rPr lang="en-US" sz="2800" dirty="0" smtClean="0"/>
              <a:t>The </a:t>
            </a:r>
            <a:r>
              <a:rPr lang="en-US" sz="2800" dirty="0"/>
              <a:t>National Unemployment Rate </a:t>
            </a:r>
            <a:r>
              <a:rPr lang="en-US" sz="2800" dirty="0" smtClean="0"/>
              <a:t>vs.</a:t>
            </a:r>
            <a:br>
              <a:rPr lang="en-US" sz="2800" dirty="0" smtClean="0"/>
            </a:br>
            <a:r>
              <a:rPr lang="en-US" sz="2800" dirty="0" smtClean="0"/>
              <a:t>the Estimated Uninsured Motorists Rate</a:t>
            </a:r>
          </a:p>
        </p:txBody>
      </p:sp>
      <p:graphicFrame>
        <p:nvGraphicFramePr>
          <p:cNvPr id="12290" name="Object 3"/>
          <p:cNvGraphicFramePr>
            <a:graphicFrameLocks/>
          </p:cNvGraphicFramePr>
          <p:nvPr>
            <p:extLst/>
          </p:nvPr>
        </p:nvGraphicFramePr>
        <p:xfrm>
          <a:off x="193675" y="1103306"/>
          <a:ext cx="8607425" cy="4326610"/>
        </p:xfrm>
        <a:graphic>
          <a:graphicData uri="http://schemas.openxmlformats.org/presentationml/2006/ole">
            <mc:AlternateContent xmlns:mc="http://schemas.openxmlformats.org/markup-compatibility/2006">
              <mc:Choice xmlns:v="urn:schemas-microsoft-com:vml" Requires="v">
                <p:oleObj spid="_x0000_s3190858"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3675" y="1103306"/>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3675" y="5366029"/>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Until 2008, the UIM rate appeared to track the national unemployment rate</a:t>
            </a:r>
            <a:br>
              <a:rPr lang="en-US" b="1" dirty="0" smtClean="0">
                <a:solidFill>
                  <a:srgbClr val="FFFFFF"/>
                </a:solidFill>
              </a:rPr>
            </a:br>
            <a:r>
              <a:rPr lang="en-US" b="1" dirty="0" smtClean="0">
                <a:solidFill>
                  <a:srgbClr val="FFFFFF"/>
                </a:solidFill>
              </a:rPr>
              <a:t>(as we would expect), but the two have diverged since then.</a:t>
            </a:r>
            <a:endParaRPr lang="en-US" b="1" dirty="0">
              <a:solidFill>
                <a:srgbClr val="FFFFFF"/>
              </a:solidFill>
            </a:endParaRPr>
          </a:p>
        </p:txBody>
      </p:sp>
      <p:sp>
        <p:nvSpPr>
          <p:cNvPr id="12296" name="Rectangle 5"/>
          <p:cNvSpPr>
            <a:spLocks noChangeArrowheads="1"/>
          </p:cNvSpPr>
          <p:nvPr/>
        </p:nvSpPr>
        <p:spPr bwMode="auto">
          <a:xfrm>
            <a:off x="-1" y="6308997"/>
            <a:ext cx="8799513"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  Insurance Research Council (UIM); </a:t>
            </a:r>
            <a:r>
              <a:rPr lang="en-US" sz="1100" dirty="0" smtClean="0">
                <a:hlinkClick r:id="rId6"/>
              </a:rPr>
              <a:t>www.bls.gov</a:t>
            </a:r>
            <a:r>
              <a:rPr lang="en-US" sz="1100" dirty="0" smtClean="0"/>
              <a:t> (unemployment rate); l I.I. </a:t>
            </a:r>
            <a:endParaRPr lang="en-US" sz="1100" dirty="0"/>
          </a:p>
        </p:txBody>
      </p:sp>
      <p:sp>
        <p:nvSpPr>
          <p:cNvPr id="2" name="TextBox 1"/>
          <p:cNvSpPr txBox="1"/>
          <p:nvPr/>
        </p:nvSpPr>
        <p:spPr>
          <a:xfrm>
            <a:off x="85725" y="1339206"/>
            <a:ext cx="1805219" cy="307777"/>
          </a:xfrm>
          <a:prstGeom prst="rect">
            <a:avLst/>
          </a:prstGeom>
          <a:noFill/>
        </p:spPr>
        <p:txBody>
          <a:bodyPr wrap="square" rtlCol="0">
            <a:spAutoFit/>
          </a:bodyPr>
          <a:lstStyle/>
          <a:p>
            <a:r>
              <a:rPr lang="en-US" sz="1400" dirty="0" smtClean="0"/>
              <a:t>UIM Rate</a:t>
            </a:r>
            <a:endParaRPr lang="en-US" sz="1400" dirty="0"/>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Unemployment rate</a:t>
            </a:r>
            <a:endParaRPr lang="en-US" sz="1400" b="1" dirty="0">
              <a:solidFill>
                <a:schemeClr val="accent2"/>
              </a:solidFill>
            </a:endParaRPr>
          </a:p>
        </p:txBody>
      </p:sp>
      <p:sp>
        <p:nvSpPr>
          <p:cNvPr id="11" name="Rectangle 7"/>
          <p:cNvSpPr>
            <a:spLocks noChangeArrowheads="1"/>
          </p:cNvSpPr>
          <p:nvPr/>
        </p:nvSpPr>
        <p:spPr bwMode="grayWhite">
          <a:xfrm>
            <a:off x="3675354" y="1713391"/>
            <a:ext cx="323557" cy="356882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2" name="Rectangle 7"/>
          <p:cNvSpPr>
            <a:spLocks noChangeArrowheads="1"/>
          </p:cNvSpPr>
          <p:nvPr/>
        </p:nvSpPr>
        <p:spPr bwMode="grayWhite">
          <a:xfrm>
            <a:off x="5974673" y="1713391"/>
            <a:ext cx="639192" cy="35688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4" name="TextBox 3"/>
          <p:cNvSpPr txBox="1"/>
          <p:nvPr/>
        </p:nvSpPr>
        <p:spPr>
          <a:xfrm>
            <a:off x="3420122" y="1528249"/>
            <a:ext cx="896645" cy="276999"/>
          </a:xfrm>
          <a:prstGeom prst="rect">
            <a:avLst/>
          </a:prstGeom>
          <a:noFill/>
        </p:spPr>
        <p:txBody>
          <a:bodyPr wrap="square" rtlCol="0">
            <a:spAutoFit/>
          </a:bodyPr>
          <a:lstStyle/>
          <a:p>
            <a:r>
              <a:rPr lang="en-US" sz="1200" dirty="0" smtClean="0"/>
              <a:t>Recession</a:t>
            </a:r>
            <a:endParaRPr lang="en-US" sz="1200" dirty="0"/>
          </a:p>
        </p:txBody>
      </p:sp>
      <p:sp>
        <p:nvSpPr>
          <p:cNvPr id="14" name="TextBox 13"/>
          <p:cNvSpPr txBox="1"/>
          <p:nvPr/>
        </p:nvSpPr>
        <p:spPr>
          <a:xfrm>
            <a:off x="5845946" y="1508483"/>
            <a:ext cx="896645" cy="276999"/>
          </a:xfrm>
          <a:prstGeom prst="rect">
            <a:avLst/>
          </a:prstGeom>
          <a:noFill/>
        </p:spPr>
        <p:txBody>
          <a:bodyPr wrap="square" rtlCol="0">
            <a:spAutoFit/>
          </a:bodyPr>
          <a:lstStyle/>
          <a:p>
            <a:r>
              <a:rPr lang="en-US" sz="1200" dirty="0" smtClean="0"/>
              <a:t>Recession</a:t>
            </a:r>
            <a:endParaRPr lang="en-US" sz="1200" dirty="0"/>
          </a:p>
        </p:txBody>
      </p:sp>
    </p:spTree>
    <p:extLst>
      <p:ext uri="{BB962C8B-B14F-4D97-AF65-F5344CB8AC3E}">
        <p14:creationId xmlns:p14="http://schemas.microsoft.com/office/powerpoint/2010/main" val="4247133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P spid="11" grpId="0" animBg="1"/>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The Future of Auto Insurance?</a:t>
            </a:r>
            <a:endParaRPr lang="en-US" sz="4200" b="1" dirty="0">
              <a:solidFill>
                <a:schemeClr val="bg1"/>
              </a:solidFill>
            </a:endParaRPr>
          </a:p>
        </p:txBody>
      </p:sp>
      <p:sp>
        <p:nvSpPr>
          <p:cNvPr id="2152456" name="Rectangle 8"/>
          <p:cNvSpPr>
            <a:spLocks noChangeArrowheads="1"/>
          </p:cNvSpPr>
          <p:nvPr/>
        </p:nvSpPr>
        <p:spPr bwMode="auto">
          <a:xfrm>
            <a:off x="581025" y="3829843"/>
            <a:ext cx="7435850" cy="246221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Some Analysts and Many in Silicon Valley Are Predicting Doom for Auto Insurers</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Not So Fast!</a:t>
            </a:r>
            <a:endParaRPr lang="en-US" sz="4000" b="1" i="1" dirty="0">
              <a:solidFill>
                <a:srgbClr val="FF0000"/>
              </a:solidFill>
            </a:endParaRPr>
          </a:p>
        </p:txBody>
      </p:sp>
    </p:spTree>
    <p:extLst>
      <p:ext uri="{BB962C8B-B14F-4D97-AF65-F5344CB8AC3E}">
        <p14:creationId xmlns:p14="http://schemas.microsoft.com/office/powerpoint/2010/main" val="25830035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86</a:t>
            </a:fld>
            <a:endParaRPr lang="en-US" sz="1000" dirty="0">
              <a:solidFill>
                <a:srgbClr val="000000">
                  <a:lumMod val="75000"/>
                </a:srgbClr>
              </a:solidFill>
              <a:cs typeface="Arial" charset="0"/>
            </a:endParaRPr>
          </a:p>
        </p:txBody>
      </p:sp>
      <p:sp>
        <p:nvSpPr>
          <p:cNvPr id="15" name="Rectangle 3"/>
          <p:cNvSpPr>
            <a:spLocks noChangeArrowheads="1"/>
          </p:cNvSpPr>
          <p:nvPr/>
        </p:nvSpPr>
        <p:spPr bwMode="auto">
          <a:xfrm>
            <a:off x="-162229" y="6288613"/>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a:t>
            </a:r>
            <a:r>
              <a:rPr lang="en-US" sz="1000" dirty="0"/>
              <a:t>: </a:t>
            </a:r>
            <a:r>
              <a:rPr lang="en-US" sz="1000" dirty="0" smtClean="0"/>
              <a:t>Highway Loss Data Institute and Insurance Institute for Highway Safety presentation by Matthew Moore, </a:t>
            </a:r>
            <a:r>
              <a:rPr lang="en-US" sz="1000" i="1" dirty="0" smtClean="0"/>
              <a:t>Measuring Crash Avoidance System Effectiveness with Insurance Data,”</a:t>
            </a:r>
            <a:r>
              <a:rPr lang="en-US" sz="1000" dirty="0" smtClean="0"/>
              <a:t> January 30 2013; Insurance Information Institute.</a:t>
            </a:r>
            <a:endParaRPr lang="en-US" sz="1000" dirty="0"/>
          </a:p>
        </p:txBody>
      </p:sp>
      <p:sp>
        <p:nvSpPr>
          <p:cNvPr id="8" name="Rectangle 3"/>
          <p:cNvSpPr>
            <a:spLocks noChangeArrowheads="1"/>
          </p:cNvSpPr>
          <p:nvPr/>
        </p:nvSpPr>
        <p:spPr bwMode="black">
          <a:xfrm>
            <a:off x="89939" y="1728400"/>
            <a:ext cx="1723871" cy="1384995"/>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solidFill>
                  <a:srgbClr val="225A7A"/>
                </a:solidFill>
              </a:rPr>
              <a:t>Property Damage Liability Claim Frequency by Manufacturer</a:t>
            </a:r>
            <a:endParaRPr lang="en-US" sz="2000" b="1" dirty="0">
              <a:solidFill>
                <a:srgbClr val="225A7A"/>
              </a:solidFill>
            </a:endParaRPr>
          </a:p>
        </p:txBody>
      </p:sp>
      <p:pic>
        <p:nvPicPr>
          <p:cNvPr id="4740098" name="Picture 2"/>
          <p:cNvPicPr>
            <a:picLocks noChangeAspect="1" noChangeArrowheads="1"/>
          </p:cNvPicPr>
          <p:nvPr/>
        </p:nvPicPr>
        <p:blipFill>
          <a:blip r:embed="rId3" cstate="print"/>
          <a:srcRect/>
          <a:stretch>
            <a:fillRect/>
          </a:stretch>
        </p:blipFill>
        <p:spPr bwMode="auto">
          <a:xfrm>
            <a:off x="1828798" y="1319135"/>
            <a:ext cx="5395622" cy="2653258"/>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88" y="3918900"/>
            <a:ext cx="5231566" cy="2438647"/>
          </a:xfrm>
          <a:prstGeom prst="rect">
            <a:avLst/>
          </a:prstGeom>
          <a:noFill/>
          <a:ln w="9525">
            <a:noFill/>
            <a:miter lim="800000"/>
            <a:headEnd/>
            <a:tailEnd/>
          </a:ln>
        </p:spPr>
      </p:pic>
      <p:sp>
        <p:nvSpPr>
          <p:cNvPr id="11" name="Rectangle 3"/>
          <p:cNvSpPr>
            <a:spLocks noChangeArrowheads="1"/>
          </p:cNvSpPr>
          <p:nvPr/>
        </p:nvSpPr>
        <p:spPr bwMode="black">
          <a:xfrm>
            <a:off x="74950" y="4294217"/>
            <a:ext cx="1723871" cy="1107996"/>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solidFill>
                  <a:srgbClr val="225A7A"/>
                </a:solidFill>
              </a:rPr>
              <a:t>Collision Claim Frequency by Manufacturer</a:t>
            </a:r>
            <a:endParaRPr lang="en-US" sz="2000" b="1" dirty="0">
              <a:solidFill>
                <a:srgbClr val="225A7A"/>
              </a:solidFill>
            </a:endParaRPr>
          </a:p>
        </p:txBody>
      </p:sp>
      <p:sp>
        <p:nvSpPr>
          <p:cNvPr id="13" name="AutoShape 7"/>
          <p:cNvSpPr>
            <a:spLocks noChangeArrowheads="1"/>
          </p:cNvSpPr>
          <p:nvPr/>
        </p:nvSpPr>
        <p:spPr bwMode="blackWhite">
          <a:xfrm>
            <a:off x="5501391" y="1094282"/>
            <a:ext cx="3407360" cy="1289154"/>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1" y="4182256"/>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2966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87</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 Insurance Information Institute.</a:t>
            </a:r>
            <a:endParaRPr lang="en-US" sz="1100" dirty="0"/>
          </a:p>
        </p:txBody>
      </p:sp>
      <p:sp>
        <p:nvSpPr>
          <p:cNvPr id="9" name="Rectangle 3"/>
          <p:cNvSpPr txBox="1">
            <a:spLocks noChangeArrowheads="1"/>
          </p:cNvSpPr>
          <p:nvPr/>
        </p:nvSpPr>
        <p:spPr bwMode="auto">
          <a:xfrm>
            <a:off x="5238634" y="2600883"/>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4189798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88</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15049516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1" y="202210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Cyber Threats, Motor Vehicles and Auto Insurance</a:t>
            </a:r>
            <a:endParaRPr lang="en-US" sz="4200" b="1" dirty="0">
              <a:solidFill>
                <a:schemeClr val="bg1"/>
              </a:solidFill>
            </a:endParaRPr>
          </a:p>
        </p:txBody>
      </p:sp>
      <p:sp>
        <p:nvSpPr>
          <p:cNvPr id="2152456" name="Rectangle 8"/>
          <p:cNvSpPr>
            <a:spLocks noChangeArrowheads="1"/>
          </p:cNvSpPr>
          <p:nvPr/>
        </p:nvSpPr>
        <p:spPr bwMode="auto">
          <a:xfrm>
            <a:off x="751980" y="3531426"/>
            <a:ext cx="7630511" cy="30162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Who Bears Liability for the Costs of Fixing Defects, Resulting Damage?</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C00000"/>
                </a:solidFill>
              </a:rPr>
              <a:t>Auto Claims:                         The Next Generation?</a:t>
            </a:r>
            <a:endParaRPr lang="en-US" sz="4000" b="1" i="1" dirty="0">
              <a:solidFill>
                <a:srgbClr val="C00000"/>
              </a:solidFill>
            </a:endParaRPr>
          </a:p>
        </p:txBody>
      </p:sp>
    </p:spTree>
    <p:extLst>
      <p:ext uri="{BB962C8B-B14F-4D97-AF65-F5344CB8AC3E}">
        <p14:creationId xmlns:p14="http://schemas.microsoft.com/office/powerpoint/2010/main" val="2624260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077378628"/>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317553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33458"/>
              <a:gd name="adj2" fmla="val 190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Hawaii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2246012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90</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a:t>Hackers’ on the </a:t>
            </a:r>
            <a:r>
              <a:rPr lang="en-US" dirty="0" smtClean="0"/>
              <a:t>Highway: The ‘Internet of Things’ Now Includes Motor Vehicles</a:t>
            </a:r>
          </a:p>
        </p:txBody>
      </p:sp>
      <p:sp>
        <p:nvSpPr>
          <p:cNvPr id="1922051" name="Rectangle 3"/>
          <p:cNvSpPr>
            <a:spLocks noGrp="1" noChangeArrowheads="1"/>
          </p:cNvSpPr>
          <p:nvPr>
            <p:ph type="body" idx="1"/>
          </p:nvPr>
        </p:nvSpPr>
        <p:spPr>
          <a:xfrm>
            <a:off x="195262" y="1090924"/>
            <a:ext cx="8629650" cy="4652963"/>
          </a:xfrm>
        </p:spPr>
        <p:txBody>
          <a:bodyPr/>
          <a:lstStyle/>
          <a:p>
            <a:pPr>
              <a:lnSpc>
                <a:spcPct val="100000"/>
              </a:lnSpc>
              <a:spcBef>
                <a:spcPct val="50000"/>
              </a:spcBef>
            </a:pPr>
            <a:r>
              <a:rPr lang="en-US" sz="2000" b="1" dirty="0" smtClean="0"/>
              <a:t>An increasing number of passenger and commercial vehicles now have </a:t>
            </a:r>
            <a:r>
              <a:rPr lang="en-US" sz="2000" b="1" dirty="0"/>
              <a:t>I</a:t>
            </a:r>
            <a:r>
              <a:rPr lang="en-US" sz="2000" b="1" dirty="0" smtClean="0"/>
              <a:t>nternet connectivity</a:t>
            </a:r>
            <a:endParaRPr lang="en-US" sz="1800" b="1" dirty="0" smtClean="0"/>
          </a:p>
          <a:p>
            <a:pPr>
              <a:lnSpc>
                <a:spcPct val="100000"/>
              </a:lnSpc>
              <a:spcBef>
                <a:spcPct val="50000"/>
              </a:spcBef>
            </a:pPr>
            <a:r>
              <a:rPr lang="en-US" sz="2000" b="1" dirty="0" smtClean="0"/>
              <a:t>In July 2015, researchers successfully took control of the engine and braking functions of a Jeep Cherokee</a:t>
            </a:r>
          </a:p>
          <a:p>
            <a:pPr>
              <a:lnSpc>
                <a:spcPct val="100000"/>
              </a:lnSpc>
              <a:spcBef>
                <a:spcPct val="50000"/>
              </a:spcBef>
            </a:pPr>
            <a:r>
              <a:rPr lang="en-US" sz="2000" b="1" dirty="0" smtClean="0"/>
              <a:t>Regulators request recall</a:t>
            </a:r>
          </a:p>
          <a:p>
            <a:pPr>
              <a:lnSpc>
                <a:spcPct val="100000"/>
              </a:lnSpc>
              <a:spcBef>
                <a:spcPct val="50000"/>
              </a:spcBef>
            </a:pPr>
            <a:r>
              <a:rPr lang="en-US" sz="2000" b="1" dirty="0" smtClean="0"/>
              <a:t>Chrysler recalls 1.4 Jeeps and similarly vulnerable vehicles</a:t>
            </a:r>
            <a:endParaRPr lang="en-US" sz="1600" b="1" dirty="0" smtClean="0"/>
          </a:p>
          <a:p>
            <a:pPr lvl="1">
              <a:lnSpc>
                <a:spcPct val="100000"/>
              </a:lnSpc>
            </a:pPr>
            <a:r>
              <a:rPr lang="en-US" sz="1600" dirty="0" smtClean="0"/>
              <a:t>Fix is software driven</a:t>
            </a:r>
          </a:p>
          <a:p>
            <a:pPr>
              <a:lnSpc>
                <a:spcPct val="100000"/>
              </a:lnSpc>
              <a:spcBef>
                <a:spcPct val="50000"/>
              </a:spcBef>
            </a:pPr>
            <a:r>
              <a:rPr lang="en-US" sz="2000" b="1" dirty="0" smtClean="0"/>
              <a:t>In recall notice, Chrysler </a:t>
            </a:r>
            <a:r>
              <a:rPr lang="en-US" sz="2000" b="1" i="1" dirty="0" smtClean="0"/>
              <a:t>asserts cyber risk is not a safety defect</a:t>
            </a:r>
          </a:p>
          <a:p>
            <a:pPr lvl="1">
              <a:lnSpc>
                <a:spcPct val="100000"/>
              </a:lnSpc>
            </a:pPr>
            <a:r>
              <a:rPr lang="en-US" sz="1800" b="1" dirty="0" smtClean="0"/>
              <a:t>NHSTA disagrees with Chrysler disclaimer</a:t>
            </a:r>
          </a:p>
          <a:p>
            <a:pPr>
              <a:lnSpc>
                <a:spcPct val="100000"/>
              </a:lnSpc>
              <a:spcBef>
                <a:spcPct val="50000"/>
              </a:spcBef>
            </a:pPr>
            <a:r>
              <a:rPr lang="en-US" sz="2000" b="1" dirty="0" smtClean="0"/>
              <a:t>Debate is ongoing</a:t>
            </a:r>
          </a:p>
          <a:p>
            <a:pPr lvl="1">
              <a:lnSpc>
                <a:spcPct val="100000"/>
              </a:lnSpc>
            </a:pPr>
            <a:r>
              <a:rPr lang="en-US" sz="1800" b="1" dirty="0" smtClean="0"/>
              <a:t>“A cybersecurity vulnerability is a safety defect in the same way an exploding airbag or malfunction ignition is a safety </a:t>
            </a:r>
            <a:r>
              <a:rPr lang="en-US" sz="1800" b="1" dirty="0" err="1" smtClean="0"/>
              <a:t>defect.,,,Auto</a:t>
            </a:r>
            <a:r>
              <a:rPr lang="en-US" sz="1800" b="1" dirty="0" smtClean="0"/>
              <a:t> makers cannot ignore their responsibility to ensure the cars they sell are safe from hacking” [Sen. Edward Markey, D-MA]</a:t>
            </a:r>
          </a:p>
          <a:p>
            <a:pPr lvl="1">
              <a:lnSpc>
                <a:spcPct val="100000"/>
              </a:lnSpc>
            </a:pPr>
            <a:r>
              <a:rPr lang="en-US" sz="1800" b="1" dirty="0" smtClean="0"/>
              <a:t>Auto manufacturers disagree…</a:t>
            </a:r>
            <a:endParaRPr lang="en-US" sz="2000" b="1" dirty="0" smtClean="0"/>
          </a:p>
        </p:txBody>
      </p:sp>
    </p:spTree>
    <p:extLst>
      <p:ext uri="{BB962C8B-B14F-4D97-AF65-F5344CB8AC3E}">
        <p14:creationId xmlns:p14="http://schemas.microsoft.com/office/powerpoint/2010/main" val="3780656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91</a:t>
            </a:fld>
            <a:endParaRPr lang="en-US" smtClean="0"/>
          </a:p>
        </p:txBody>
      </p:sp>
      <p:sp>
        <p:nvSpPr>
          <p:cNvPr id="107525" name="Rectangle 2"/>
          <p:cNvSpPr>
            <a:spLocks noGrp="1" noChangeArrowheads="1"/>
          </p:cNvSpPr>
          <p:nvPr>
            <p:ph type="title"/>
          </p:nvPr>
        </p:nvSpPr>
        <p:spPr>
          <a:xfrm>
            <a:off x="69959" y="99359"/>
            <a:ext cx="7986220" cy="860425"/>
          </a:xfrm>
        </p:spPr>
        <p:txBody>
          <a:bodyPr/>
          <a:lstStyle/>
          <a:p>
            <a:r>
              <a:rPr lang="en-US" sz="2600" dirty="0" smtClean="0"/>
              <a:t>Timeline: 2015 Jeep Hack Was First-Ever Auto Recall for a Cyber Defect, Certainly Not the Last</a:t>
            </a:r>
          </a:p>
        </p:txBody>
      </p:sp>
      <p:sp>
        <p:nvSpPr>
          <p:cNvPr id="1922051" name="Rectangle 3"/>
          <p:cNvSpPr>
            <a:spLocks noGrp="1" noChangeArrowheads="1"/>
          </p:cNvSpPr>
          <p:nvPr>
            <p:ph type="body" idx="1"/>
          </p:nvPr>
        </p:nvSpPr>
        <p:spPr>
          <a:xfrm>
            <a:off x="419100" y="1122456"/>
            <a:ext cx="8629650" cy="4652963"/>
          </a:xfrm>
        </p:spPr>
        <p:txBody>
          <a:bodyPr/>
          <a:lstStyle/>
          <a:p>
            <a:pPr>
              <a:lnSpc>
                <a:spcPct val="100000"/>
              </a:lnSpc>
              <a:spcBef>
                <a:spcPct val="50000"/>
              </a:spcBef>
            </a:pPr>
            <a:r>
              <a:rPr lang="en-US" sz="2000" b="1" dirty="0" smtClean="0">
                <a:solidFill>
                  <a:srgbClr val="C00000"/>
                </a:solidFill>
              </a:rPr>
              <a:t>July 14: </a:t>
            </a:r>
            <a:r>
              <a:rPr lang="en-US" sz="2000" b="1" dirty="0" smtClean="0"/>
              <a:t>Fiat Chrysler approves extended warranty program and free software updates for owners of vehicles with cybersecurity vulnerability in certain radios</a:t>
            </a:r>
          </a:p>
          <a:p>
            <a:pPr>
              <a:lnSpc>
                <a:spcPct val="100000"/>
              </a:lnSpc>
              <a:spcBef>
                <a:spcPct val="50000"/>
              </a:spcBef>
            </a:pPr>
            <a:r>
              <a:rPr lang="en-US" sz="2000" b="1" dirty="0" smtClean="0">
                <a:solidFill>
                  <a:srgbClr val="C00000"/>
                </a:solidFill>
              </a:rPr>
              <a:t>July 16: </a:t>
            </a:r>
            <a:r>
              <a:rPr lang="en-US" sz="2000" b="1" dirty="0" smtClean="0"/>
              <a:t>Fiat Chrysler releases software update blocking commands from unauthorized hackers</a:t>
            </a:r>
          </a:p>
          <a:p>
            <a:pPr>
              <a:lnSpc>
                <a:spcPct val="100000"/>
              </a:lnSpc>
              <a:spcBef>
                <a:spcPct val="50000"/>
              </a:spcBef>
            </a:pPr>
            <a:r>
              <a:rPr lang="en-US" sz="2000" b="1" dirty="0" smtClean="0">
                <a:solidFill>
                  <a:srgbClr val="C00000"/>
                </a:solidFill>
              </a:rPr>
              <a:t>July 21: </a:t>
            </a:r>
            <a:r>
              <a:rPr lang="en-US" sz="2000" b="1" dirty="0" smtClean="0"/>
              <a:t>Regulators request the company recall vehicles with cybersecurity gap</a:t>
            </a:r>
          </a:p>
          <a:p>
            <a:pPr>
              <a:lnSpc>
                <a:spcPct val="100000"/>
              </a:lnSpc>
              <a:spcBef>
                <a:spcPct val="50000"/>
              </a:spcBef>
            </a:pPr>
            <a:r>
              <a:rPr lang="en-US" sz="2000" b="1" dirty="0" smtClean="0">
                <a:solidFill>
                  <a:srgbClr val="C00000"/>
                </a:solidFill>
              </a:rPr>
              <a:t>July 23: </a:t>
            </a:r>
            <a:r>
              <a:rPr lang="en-US" sz="2000" b="1" dirty="0" smtClean="0"/>
              <a:t>Sprint Corp. closes access to open port on vehicles’ radios to remove long-range hacking risk. Fiat Chrysler agrees to recall request, submits filing asserting cyber risk isn’t a safety defect</a:t>
            </a:r>
          </a:p>
          <a:p>
            <a:pPr>
              <a:lnSpc>
                <a:spcPct val="100000"/>
              </a:lnSpc>
              <a:spcBef>
                <a:spcPct val="50000"/>
              </a:spcBef>
            </a:pPr>
            <a:r>
              <a:rPr lang="en-US" sz="2000" b="1" dirty="0" smtClean="0">
                <a:solidFill>
                  <a:srgbClr val="C00000"/>
                </a:solidFill>
              </a:rPr>
              <a:t>July 24: </a:t>
            </a:r>
            <a:r>
              <a:rPr lang="en-US" sz="2000" b="1" dirty="0" smtClean="0"/>
              <a:t>NHSTA in letter disagrees with Fiat </a:t>
            </a:r>
            <a:r>
              <a:rPr lang="en-US" sz="2000" b="1" dirty="0" err="1" smtClean="0"/>
              <a:t>Chyrsler</a:t>
            </a:r>
            <a:r>
              <a:rPr lang="en-US" sz="2000" b="1" dirty="0" smtClean="0"/>
              <a:t> defect disclaimer, notes the disclaimer as no force or effect in terms of recall obligations</a:t>
            </a:r>
          </a:p>
        </p:txBody>
      </p:sp>
      <p:sp>
        <p:nvSpPr>
          <p:cNvPr id="7" name="Rectangle 4"/>
          <p:cNvSpPr>
            <a:spLocks noChangeArrowheads="1"/>
          </p:cNvSpPr>
          <p:nvPr/>
        </p:nvSpPr>
        <p:spPr bwMode="auto">
          <a:xfrm>
            <a:off x="-1" y="6588315"/>
            <a:ext cx="8261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 a Hacked Vehicle Also Defective?,” </a:t>
            </a:r>
            <a:r>
              <a:rPr lang="en-US" sz="1100" i="1" dirty="0" smtClean="0"/>
              <a:t>Wall Street </a:t>
            </a:r>
            <a:r>
              <a:rPr lang="en-US" sz="1100" dirty="0" smtClean="0"/>
              <a:t>Journal, August 26, 2015; </a:t>
            </a:r>
            <a:r>
              <a:rPr lang="en-US" sz="1100" dirty="0"/>
              <a:t>Insurance Information </a:t>
            </a:r>
            <a:r>
              <a:rPr lang="en-US" sz="1100" dirty="0" smtClean="0"/>
              <a:t>Institute.</a:t>
            </a:r>
            <a:endParaRPr lang="en-US" sz="1100" dirty="0"/>
          </a:p>
        </p:txBody>
      </p:sp>
    </p:spTree>
    <p:extLst>
      <p:ext uri="{BB962C8B-B14F-4D97-AF65-F5344CB8AC3E}">
        <p14:creationId xmlns:p14="http://schemas.microsoft.com/office/powerpoint/2010/main" val="3221244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3000821"/>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r>
            <a:r>
              <a:rPr lang="en-US" sz="3600" b="1" i="1" smtClean="0">
                <a:solidFill>
                  <a:srgbClr val="00B050"/>
                </a:solidFill>
              </a:rPr>
              <a:t>at </a:t>
            </a:r>
            <a:r>
              <a:rPr lang="en-US" sz="3600" b="1" i="1" smtClean="0">
                <a:solidFill>
                  <a:srgbClr val="00B050"/>
                </a:solidFill>
                <a:hlinkClick r:id="rId3"/>
              </a:rPr>
              <a:t>www.iii.org/presentations</a:t>
            </a:r>
            <a:r>
              <a:rPr lang="en-US" sz="3600" b="1" i="1" smtClean="0">
                <a:solidFill>
                  <a:srgbClr val="00B050"/>
                </a:solidFill>
              </a:rPr>
              <a:t> </a:t>
            </a:r>
            <a:endParaRPr lang="en-US" sz="3600" b="1" i="1">
              <a:solidFill>
                <a:srgbClr val="00B050"/>
              </a:solidFill>
            </a:endParaRPr>
          </a:p>
          <a:p>
            <a:pPr algn="ctr" eaLnBrk="0" hangingPunct="0">
              <a:lnSpc>
                <a:spcPct val="90000"/>
              </a:lnSpc>
              <a:spcBef>
                <a:spcPct val="25000"/>
              </a:spcBef>
              <a:buClr>
                <a:schemeClr val="accent2"/>
              </a:buClr>
              <a:buFont typeface="Wingdings" pitchFamily="2" charset="2"/>
              <a:buNone/>
            </a:pPr>
            <a:endParaRPr lang="en-US" sz="3600" b="1" i="1" dirty="0">
              <a:solidFill>
                <a:srgbClr val="00B05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70494</TotalTime>
  <Words>6181</Words>
  <Application>Microsoft Office PowerPoint</Application>
  <PresentationFormat>On-screen Show (4:3)</PresentationFormat>
  <Paragraphs>800</Paragraphs>
  <Slides>92</Slides>
  <Notes>85</Notes>
  <HiddenSlides>17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2" baseType="lpstr">
      <vt:lpstr>Arial Unicode MS</vt:lpstr>
      <vt:lpstr>Arial</vt:lpstr>
      <vt:lpstr>Arial </vt:lpstr>
      <vt:lpstr>Calibri</vt:lpstr>
      <vt:lpstr>Symbol</vt:lpstr>
      <vt:lpstr>Times New Roman</vt:lpstr>
      <vt:lpstr>Verdana</vt:lpstr>
      <vt:lpstr>Wingdings</vt:lpstr>
      <vt:lpstr>Default Design</vt:lpstr>
      <vt:lpstr>Chart</vt:lpstr>
      <vt:lpstr>The Economic State of the P/C Insurance Industry Focus on Auto Insurance Markets</vt:lpstr>
      <vt:lpstr>Presentation Outline</vt:lpstr>
      <vt:lpstr>PowerPoint Presentation</vt:lpstr>
      <vt:lpstr>Distribution of Direct Premiums Written by Segment/Line, 2013</vt:lpstr>
      <vt:lpstr>Private Passenger Auto Insurance Net Written Premium, 2000–2017F</vt:lpstr>
      <vt:lpstr>Direct Premiums Written: Total P/C Percent Change by State, 2007-2014</vt:lpstr>
      <vt:lpstr>Direct Premiums Written: Total P/C Percent Change by State, 2007-2014</vt:lpstr>
      <vt:lpstr>Direct Premiums Written: PP Auto Percent Change by State, 2007-2014</vt:lpstr>
      <vt:lpstr>Direct Premiums Written: PP Auto Percent Change by State, 2007-2014</vt:lpstr>
      <vt:lpstr>Commercial Auto Insurance Net Written Premium, 2000–2015F</vt:lpstr>
      <vt:lpstr>Direct Premiums Written: Comm. Auto Percent Change by State, 2007-2014</vt:lpstr>
      <vt:lpstr>Direct Premiums Written: Comm. Auto Percent Change by State, 2007-2014</vt:lpstr>
      <vt:lpstr>Vehicle and Driver Exposure Influences</vt:lpstr>
      <vt:lpstr>Auto/Light Truck Sales, 1999-2021F</vt:lpstr>
      <vt:lpstr>Number of Insured Vehicles in the US,  2000-2012*</vt:lpstr>
      <vt:lpstr>Registered Passenger Vehicles, 1990-2013</vt:lpstr>
      <vt:lpstr>PowerPoint Presentation</vt:lpstr>
      <vt:lpstr>PowerPoint Presentation</vt:lpstr>
      <vt:lpstr>Number of Licensed Drivers, 1984-2013</vt:lpstr>
      <vt:lpstr>PowerPoint Presentation</vt:lpstr>
      <vt:lpstr>Registered Motorcycles, 1990-2013</vt:lpstr>
      <vt:lpstr>Registered Motorcycles,1960-2012: A Changing Exposure Base</vt:lpstr>
      <vt:lpstr>PowerPoint Presentation</vt:lpstr>
      <vt:lpstr>Advertising Expenditures by P/C Insurance Industry, 1999-2014E</vt:lpstr>
      <vt:lpstr>Auto Insurance Macro Growth Drivers:  The Economy Is Supporting Growth in Personal and Commercial Auto </vt:lpstr>
      <vt:lpstr>US Real GDP Growth*</vt:lpstr>
      <vt:lpstr>PowerPoint Presentation</vt:lpstr>
      <vt:lpstr>Real GDP by State Percent Change, 2014*: Highest 25 States</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June 2015: Highest 25 States*</vt:lpstr>
      <vt:lpstr>PowerPoint Presentation</vt:lpstr>
      <vt:lpstr>Construction Spending Helps Fuel Commercial Auto Growth</vt:lpstr>
      <vt:lpstr>PowerPoint Presentation</vt:lpstr>
      <vt:lpstr>PowerPoint Presentation</vt:lpstr>
      <vt:lpstr>Net Worth of Households* Recently Hit A Historic High</vt:lpstr>
      <vt:lpstr>Household Debt Balance, 2004 – 2015:Q1</vt:lpstr>
      <vt:lpstr>Auto Loans and Other Non-Housing Debt, 2004 – 2015:Q1</vt:lpstr>
      <vt:lpstr>Lenders are Issuing a Rising Number of New Auto Loans, Even for People with Poor Credit Scores</vt:lpstr>
      <vt:lpstr>Auto Loan and Other Non-Housing Deliquencies, 2004 – 2015:Q1</vt:lpstr>
      <vt:lpstr>PowerPoint Presentation</vt:lpstr>
      <vt:lpstr>Monthly Change in Auto Insurance Prices, 1991–2015*</vt:lpstr>
      <vt:lpstr>Monthly Change* in Auto Insurance Prices, January 2005 - December 2013</vt:lpstr>
      <vt:lpstr>Change in Commercial Rate Renewals, by Line: 2015:Q1</vt:lpstr>
      <vt:lpstr>Inflation</vt:lpstr>
      <vt:lpstr>Annual Inflation Rates, (CPI-U, %), 1990–2016F</vt:lpstr>
      <vt:lpstr>Auto Insurance Claim Cost Drivers Continue to Grow Faster than CPI</vt:lpstr>
      <vt:lpstr>PowerPoint Presentation</vt:lpstr>
      <vt:lpstr>Average Expenditures* on Auto Insurance, 1994-2014E</vt:lpstr>
      <vt:lpstr>Average Expenditures for Auto Insurance By State, 2012*</vt:lpstr>
      <vt:lpstr>Average Expenditures for Auto Insurance By State, 2012*</vt:lpstr>
      <vt:lpstr>Annual Pct. Change in Avg. Expenditures on Auto Insurance, vs. Auto Insurance Prices, 1995-2015E</vt:lpstr>
      <vt:lpstr>PowerPoint Presentation</vt:lpstr>
      <vt:lpstr>Private Passenger Auto Combined Ratio: 1993–2017F</vt:lpstr>
      <vt:lpstr>Commercial Auto Combined Ratio: 1993–2015F</vt:lpstr>
      <vt:lpstr>Return on Net Worth: All P-C Lines vs. Homeowners &amp; Pvt. Pass. Auto, 1990-2013*</vt:lpstr>
      <vt:lpstr>Return on Net Worth: All P-C Lines vs.   Pvt. Pass. Auto, 1990-2013*</vt:lpstr>
      <vt:lpstr>Return on Net Worth: All P-C Lines vs. Homeowners &amp; Pvt. Pass. Auto, 1990-2013*</vt:lpstr>
      <vt:lpstr>PowerPoint Presentation</vt:lpstr>
      <vt:lpstr>PowerPoint Presentation</vt:lpstr>
      <vt:lpstr>Return on Net Worth (RNW) All Lines: 2004-2013 Average</vt:lpstr>
      <vt:lpstr>INVESTMENTS: LOW YIELDS EXERT RATE PRESSURE</vt:lpstr>
      <vt:lpstr>Property/Casualty Insurance Industry Investment Income: 2000–2015E1</vt:lpstr>
      <vt:lpstr>PowerPoint Presentation</vt:lpstr>
      <vt:lpstr>PowerPoint Presentation</vt:lpstr>
      <vt:lpstr> Death Rates per 100,000,000 Vehicle miles, 1990-2015* </vt:lpstr>
      <vt:lpstr>Bodily Injury: Severity Trend Is Up, Frequency Decline Has Ended—Rising?</vt:lpstr>
      <vt:lpstr>Property Damage Liability: Severity and Frequency Are Up</vt:lpstr>
      <vt:lpstr>No-Fault (PIP) Liability: Severity is Up, Frequency Relatively Flat*</vt:lpstr>
      <vt:lpstr>Collision Coverage: Severity &amp; Frequency Trends Are Both Higher in 2015*</vt:lpstr>
      <vt:lpstr>Comprehensive Coverage: Severity  Trends Are Unfavorable</vt:lpstr>
      <vt:lpstr>PowerPoint Presentation</vt:lpstr>
      <vt:lpstr>America is Driving More Again: Total Miles Driven*, 1990–2015</vt:lpstr>
      <vt:lpstr>Do Changes in Miles Driven Affect Auto Collision Claim Frequency?</vt:lpstr>
      <vt:lpstr>% Change in Real US GDP vs. % Change in Total Miles Driven</vt:lpstr>
      <vt:lpstr>The National Unemployment Rate vs. % Change in Total Miles Driven</vt:lpstr>
      <vt:lpstr>The Price of Gas, Weekly, 2014-2015</vt:lpstr>
      <vt:lpstr>Did Changes in Gas Prices Affect Miles Driven? 2000-2014</vt:lpstr>
      <vt:lpstr>Did Changes in Gas Prices Affect Miles Driven? A Closer Look at 2014</vt:lpstr>
      <vt:lpstr>Do Changes in Gas Prices Affect Miles Driven? A Closer Look at 2014-15</vt:lpstr>
      <vt:lpstr>The National Unemployment Rate vs. the Estimated Uninsured Motorists Rate</vt:lpstr>
      <vt:lpstr>PowerPoint Presentation</vt:lpstr>
      <vt:lpstr>Impact of Forward Collision Warning    With and Without Auto Brake</vt:lpstr>
      <vt:lpstr>Media is Obsessed with Driverless Vehicles: Often Predicting the Demise of Auto Insurance</vt:lpstr>
      <vt:lpstr>A Few Thoughts on the Future of Auto Insurance</vt:lpstr>
      <vt:lpstr>PowerPoint Presentation</vt:lpstr>
      <vt:lpstr>Hackers’ on the Highway: The ‘Internet of Things’ Now Includes Motor Vehicles</vt:lpstr>
      <vt:lpstr>Timeline: 2015 Jeep Hack Was First-Ever Auto Recall for a Cyber Defect, Certainly Not the Last</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Charlene</cp:lastModifiedBy>
  <cp:revision>1744</cp:revision>
  <cp:lastPrinted>2015-08-14T19:56:56Z</cp:lastPrinted>
  <dcterms:modified xsi:type="dcterms:W3CDTF">2015-09-15T14:14:14Z</dcterms:modified>
</cp:coreProperties>
</file>