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12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4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6.xml" ContentType="application/vnd.openxmlformats-officedocument.presentationml.tags+xml"/>
  <Override PartName="/ppt/notesSlides/notesSlide34.xml" ContentType="application/vnd.openxmlformats-officedocument.presentationml.notesSlide+xml"/>
  <Override PartName="/ppt/charts/chart15.xml" ContentType="application/vnd.openxmlformats-officedocument.drawingml.chart+xml"/>
  <Override PartName="/ppt/tags/tag7.xml" ContentType="application/vnd.openxmlformats-officedocument.presentationml.tags+xml"/>
  <Override PartName="/ppt/notesSlides/notesSlide35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8.xml" ContentType="application/vnd.openxmlformats-officedocument.drawingml.chartshapes+xml"/>
  <Override PartName="/ppt/charts/chart1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9.xml" ContentType="application/vnd.openxmlformats-officedocument.drawingml.chartshapes+xml"/>
  <Override PartName="/ppt/charts/chart1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0.xml" ContentType="application/vnd.openxmlformats-officedocument.drawingml.chartshapes+xml"/>
  <Override PartName="/ppt/charts/chart2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3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1.xml" ContentType="application/vnd.openxmlformats-officedocument.drawingml.chartshapes+xml"/>
  <Override PartName="/ppt/charts/chart3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3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3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36.xml" ContentType="application/vnd.openxmlformats-officedocument.presentationml.notesSlide+xml"/>
  <Override PartName="/ppt/charts/chart3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37.xml" ContentType="application/vnd.openxmlformats-officedocument.presentationml.notesSlide+xml"/>
  <Override PartName="/ppt/charts/chart3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40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41.xml" ContentType="application/vnd.openxmlformats-officedocument.drawingml.chart+xml"/>
  <Override PartName="/ppt/drawings/drawing12.xml" ContentType="application/vnd.openxmlformats-officedocument.drawingml.chartshapes+xml"/>
  <Override PartName="/ppt/notesSlides/notesSlide45.xml" ContentType="application/vnd.openxmlformats-officedocument.presentationml.notesSlide+xml"/>
  <Override PartName="/ppt/charts/chart42.xml" ContentType="application/vnd.openxmlformats-officedocument.drawingml.chart+xml"/>
  <Override PartName="/ppt/notesSlides/notesSlide46.xml" ContentType="application/vnd.openxmlformats-officedocument.presentationml.notesSlide+xml"/>
  <Override PartName="/ppt/charts/chart43.xml" ContentType="application/vnd.openxmlformats-officedocument.drawingml.chart+xml"/>
  <Override PartName="/ppt/notesSlides/notesSlide47.xml" ContentType="application/vnd.openxmlformats-officedocument.presentationml.notesSl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46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charts/chart47.xml" ContentType="application/vnd.openxmlformats-officedocument.drawingml.chart+xml"/>
  <Override PartName="/ppt/notesSlides/notesSlide77.xml" ContentType="application/vnd.openxmlformats-officedocument.presentationml.notesSlide+xml"/>
  <Override PartName="/ppt/charts/chart48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49.xml" ContentType="application/vnd.openxmlformats-officedocument.drawingml.chart+xml"/>
  <Override PartName="/ppt/drawings/drawing13.xml" ContentType="application/vnd.openxmlformats-officedocument.drawingml.chartshapes+xml"/>
  <Override PartName="/ppt/charts/chart50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51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52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53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16"/>
  </p:notesMasterIdLst>
  <p:handoutMasterIdLst>
    <p:handoutMasterId r:id="rId117"/>
  </p:handoutMasterIdLst>
  <p:sldIdLst>
    <p:sldId id="3973" r:id="rId2"/>
    <p:sldId id="3997" r:id="rId3"/>
    <p:sldId id="3936" r:id="rId4"/>
    <p:sldId id="4059" r:id="rId5"/>
    <p:sldId id="4060" r:id="rId6"/>
    <p:sldId id="4061" r:id="rId7"/>
    <p:sldId id="4062" r:id="rId8"/>
    <p:sldId id="3937" r:id="rId9"/>
    <p:sldId id="3938" r:id="rId10"/>
    <p:sldId id="4015" r:id="rId11"/>
    <p:sldId id="4058" r:id="rId12"/>
    <p:sldId id="4013" r:id="rId13"/>
    <p:sldId id="4014" r:id="rId14"/>
    <p:sldId id="4017" r:id="rId15"/>
    <p:sldId id="4051" r:id="rId16"/>
    <p:sldId id="3941" r:id="rId17"/>
    <p:sldId id="3945" r:id="rId18"/>
    <p:sldId id="3946" r:id="rId19"/>
    <p:sldId id="3947" r:id="rId20"/>
    <p:sldId id="3948" r:id="rId21"/>
    <p:sldId id="3949" r:id="rId22"/>
    <p:sldId id="3884" r:id="rId23"/>
    <p:sldId id="3885" r:id="rId24"/>
    <p:sldId id="3887" r:id="rId25"/>
    <p:sldId id="4050" r:id="rId26"/>
    <p:sldId id="4049" r:id="rId27"/>
    <p:sldId id="4001" r:id="rId28"/>
    <p:sldId id="4046" r:id="rId29"/>
    <p:sldId id="4004" r:id="rId30"/>
    <p:sldId id="4047" r:id="rId31"/>
    <p:sldId id="4010" r:id="rId32"/>
    <p:sldId id="4048" r:id="rId33"/>
    <p:sldId id="4006" r:id="rId34"/>
    <p:sldId id="4007" r:id="rId35"/>
    <p:sldId id="4008" r:id="rId36"/>
    <p:sldId id="3934" r:id="rId37"/>
    <p:sldId id="3985" r:id="rId38"/>
    <p:sldId id="3986" r:id="rId39"/>
    <p:sldId id="3987" r:id="rId40"/>
    <p:sldId id="3988" r:id="rId41"/>
    <p:sldId id="3989" r:id="rId42"/>
    <p:sldId id="3990" r:id="rId43"/>
    <p:sldId id="3991" r:id="rId44"/>
    <p:sldId id="3992" r:id="rId45"/>
    <p:sldId id="3993" r:id="rId46"/>
    <p:sldId id="3994" r:id="rId47"/>
    <p:sldId id="3995" r:id="rId48"/>
    <p:sldId id="3996" r:id="rId49"/>
    <p:sldId id="3984" r:id="rId50"/>
    <p:sldId id="3978" r:id="rId51"/>
    <p:sldId id="3979" r:id="rId52"/>
    <p:sldId id="4019" r:id="rId53"/>
    <p:sldId id="3980" r:id="rId54"/>
    <p:sldId id="3981" r:id="rId55"/>
    <p:sldId id="3982" r:id="rId56"/>
    <p:sldId id="3983" r:id="rId57"/>
    <p:sldId id="3976" r:id="rId58"/>
    <p:sldId id="3951" r:id="rId59"/>
    <p:sldId id="4018" r:id="rId60"/>
    <p:sldId id="3975" r:id="rId61"/>
    <p:sldId id="3953" r:id="rId62"/>
    <p:sldId id="4020" r:id="rId63"/>
    <p:sldId id="3954" r:id="rId64"/>
    <p:sldId id="3955" r:id="rId65"/>
    <p:sldId id="3956" r:id="rId66"/>
    <p:sldId id="3957" r:id="rId67"/>
    <p:sldId id="3972" r:id="rId68"/>
    <p:sldId id="4021" r:id="rId69"/>
    <p:sldId id="4022" r:id="rId70"/>
    <p:sldId id="4026" r:id="rId71"/>
    <p:sldId id="4027" r:id="rId72"/>
    <p:sldId id="4023" r:id="rId73"/>
    <p:sldId id="4028" r:id="rId74"/>
    <p:sldId id="4024" r:id="rId75"/>
    <p:sldId id="4029" r:id="rId76"/>
    <p:sldId id="4031" r:id="rId77"/>
    <p:sldId id="4025" r:id="rId78"/>
    <p:sldId id="3959" r:id="rId79"/>
    <p:sldId id="3961" r:id="rId80"/>
    <p:sldId id="3962" r:id="rId81"/>
    <p:sldId id="3963" r:id="rId82"/>
    <p:sldId id="3964" r:id="rId83"/>
    <p:sldId id="3965" r:id="rId84"/>
    <p:sldId id="3966" r:id="rId85"/>
    <p:sldId id="3967" r:id="rId86"/>
    <p:sldId id="3968" r:id="rId87"/>
    <p:sldId id="3969" r:id="rId88"/>
    <p:sldId id="3970" r:id="rId89"/>
    <p:sldId id="3971" r:id="rId90"/>
    <p:sldId id="4032" r:id="rId91"/>
    <p:sldId id="4033" r:id="rId92"/>
    <p:sldId id="4034" r:id="rId93"/>
    <p:sldId id="4035" r:id="rId94"/>
    <p:sldId id="4063" r:id="rId95"/>
    <p:sldId id="4064" r:id="rId96"/>
    <p:sldId id="4065" r:id="rId97"/>
    <p:sldId id="4036" r:id="rId98"/>
    <p:sldId id="4037" r:id="rId99"/>
    <p:sldId id="4038" r:id="rId100"/>
    <p:sldId id="4039" r:id="rId101"/>
    <p:sldId id="4040" r:id="rId102"/>
    <p:sldId id="4041" r:id="rId103"/>
    <p:sldId id="4042" r:id="rId104"/>
    <p:sldId id="4043" r:id="rId105"/>
    <p:sldId id="4044" r:id="rId106"/>
    <p:sldId id="4045" r:id="rId107"/>
    <p:sldId id="4053" r:id="rId108"/>
    <p:sldId id="4054" r:id="rId109"/>
    <p:sldId id="4055" r:id="rId110"/>
    <p:sldId id="4052" r:id="rId111"/>
    <p:sldId id="4056" r:id="rId112"/>
    <p:sldId id="4057" r:id="rId113"/>
    <p:sldId id="3935" r:id="rId114"/>
    <p:sldId id="1136" r:id="rId1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72">
          <p15:clr>
            <a:srgbClr val="A4A3A4"/>
          </p15:clr>
        </p15:guide>
        <p15:guide id="2" orient="horz" pos="3856">
          <p15:clr>
            <a:srgbClr val="A4A3A4"/>
          </p15:clr>
        </p15:guide>
        <p15:guide id="3" orient="horz" pos="3608">
          <p15:clr>
            <a:srgbClr val="A4A3A4"/>
          </p15:clr>
        </p15:guide>
        <p15:guide id="4" orient="horz" pos="1472">
          <p15:clr>
            <a:srgbClr val="A4A3A4"/>
          </p15:clr>
        </p15:guide>
        <p15:guide id="5" orient="horz" pos="798">
          <p15:clr>
            <a:srgbClr val="A4A3A4"/>
          </p15:clr>
        </p15:guide>
        <p15:guide id="6" pos="219">
          <p15:clr>
            <a:srgbClr val="A4A3A4"/>
          </p15:clr>
        </p15:guide>
        <p15:guide id="7" pos="5497">
          <p15:clr>
            <a:srgbClr val="A4A3A4"/>
          </p15:clr>
        </p15:guide>
        <p15:guide id="8" pos="4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ch, James" initials="LJ" lastIdx="1" clrIdx="0">
    <p:extLst>
      <p:ext uri="{19B8F6BF-5375-455C-9EA6-DF929625EA0E}">
        <p15:presenceInfo xmlns:p15="http://schemas.microsoft.com/office/powerpoint/2012/main" userId="Lynch, Jam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A7A"/>
    <a:srgbClr val="2B7299"/>
    <a:srgbClr val="28688C"/>
    <a:srgbClr val="3691C4"/>
    <a:srgbClr val="3333CC"/>
    <a:srgbClr val="E5F1F7"/>
    <a:srgbClr val="4B9FCD"/>
    <a:srgbClr val="D0D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9785" autoAdjust="0"/>
  </p:normalViewPr>
  <p:slideViewPr>
    <p:cSldViewPr snapToGrid="0">
      <p:cViewPr>
        <p:scale>
          <a:sx n="98" d="100"/>
          <a:sy n="98" d="100"/>
        </p:scale>
        <p:origin x="2010" y="492"/>
      </p:cViewPr>
      <p:guideLst>
        <p:guide orient="horz" pos="1072"/>
        <p:guide orient="horz" pos="3856"/>
        <p:guide orient="horz" pos="3608"/>
        <p:guide orient="horz" pos="1472"/>
        <p:guide orient="horz" pos="798"/>
        <p:guide pos="219"/>
        <p:guide pos="5497"/>
        <p:guide pos="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898" y="-90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9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11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849474912485412E-2"/>
          <c:y val="5.4577464788732391E-2"/>
          <c:w val="0.88798133022170367"/>
          <c:h val="0.74295774647887325"/>
        </c:manualLayout>
      </c:layout>
      <c:lineChart>
        <c:grouping val="standar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Commercial NPW Growth</c:v>
                </c:pt>
              </c:strCache>
            </c:strRef>
          </c:tx>
          <c:spPr>
            <a:ln w="40760">
              <a:solidFill>
                <a:schemeClr val="folHlink"/>
              </a:solidFill>
              <a:prstDash val="solid"/>
            </a:ln>
          </c:spPr>
          <c:marker>
            <c:symbol val="x"/>
            <c:size val="6"/>
            <c:spPr>
              <a:solidFill>
                <a:schemeClr val="folHlink"/>
              </a:solidFill>
              <a:ln>
                <a:solidFill>
                  <a:schemeClr val="folHlink"/>
                </a:solidFill>
              </a:ln>
            </c:spPr>
          </c:marker>
          <c:cat>
            <c:strRef>
              <c:f>Sheet1!$B$1:$AP$1</c:f>
              <c:strCache>
                <c:ptCount val="41"/>
                <c:pt idx="0">
                  <c:v>75</c:v>
                </c:pt>
                <c:pt idx="1">
                  <c:v>76</c:v>
                </c:pt>
                <c:pt idx="2">
                  <c:v>77</c:v>
                </c:pt>
                <c:pt idx="3">
                  <c:v>78</c:v>
                </c:pt>
                <c:pt idx="4">
                  <c:v>79</c:v>
                </c:pt>
                <c:pt idx="5">
                  <c:v>80</c:v>
                </c:pt>
                <c:pt idx="6">
                  <c:v>81</c:v>
                </c:pt>
                <c:pt idx="7">
                  <c:v>82</c:v>
                </c:pt>
                <c:pt idx="8">
                  <c:v>83</c:v>
                </c:pt>
                <c:pt idx="9">
                  <c:v>84</c:v>
                </c:pt>
                <c:pt idx="10">
                  <c:v>85</c:v>
                </c:pt>
                <c:pt idx="11">
                  <c:v>86</c:v>
                </c:pt>
                <c:pt idx="12">
                  <c:v>87</c:v>
                </c:pt>
                <c:pt idx="13">
                  <c:v>88</c:v>
                </c:pt>
                <c:pt idx="14">
                  <c:v>89</c:v>
                </c:pt>
                <c:pt idx="15">
                  <c:v>90</c:v>
                </c:pt>
                <c:pt idx="16">
                  <c:v>91</c:v>
                </c:pt>
                <c:pt idx="17">
                  <c:v>92</c:v>
                </c:pt>
                <c:pt idx="18">
                  <c:v>93</c:v>
                </c:pt>
                <c:pt idx="19">
                  <c:v>94</c:v>
                </c:pt>
                <c:pt idx="20">
                  <c:v>95</c:v>
                </c:pt>
                <c:pt idx="21">
                  <c:v>96</c:v>
                </c:pt>
                <c:pt idx="22">
                  <c:v>97</c:v>
                </c:pt>
                <c:pt idx="23">
                  <c:v>98</c:v>
                </c:pt>
                <c:pt idx="24">
                  <c:v>99</c:v>
                </c:pt>
                <c:pt idx="25">
                  <c:v>00</c:v>
                </c:pt>
                <c:pt idx="26">
                  <c:v>01</c:v>
                </c:pt>
                <c:pt idx="27">
                  <c:v>02</c:v>
                </c:pt>
                <c:pt idx="28">
                  <c:v>03</c:v>
                </c:pt>
                <c:pt idx="29">
                  <c:v>04</c:v>
                </c:pt>
                <c:pt idx="30">
                  <c:v>05</c:v>
                </c:pt>
                <c:pt idx="31">
                  <c:v>06</c:v>
                </c:pt>
                <c:pt idx="32">
                  <c:v>07</c:v>
                </c:pt>
                <c:pt idx="33">
                  <c:v>08</c:v>
                </c:pt>
                <c:pt idx="34">
                  <c:v>09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14</c:v>
                </c:pt>
                <c:pt idx="40">
                  <c:v>15E</c:v>
                </c:pt>
              </c:strCache>
            </c:strRef>
          </c:cat>
          <c:val>
            <c:numRef>
              <c:f>Sheet1!$B$2:$AP$2</c:f>
              <c:numCache>
                <c:formatCode>0.00%</c:formatCode>
                <c:ptCount val="41"/>
                <c:pt idx="0">
                  <c:v>0.113</c:v>
                </c:pt>
                <c:pt idx="1">
                  <c:v>0.222</c:v>
                </c:pt>
                <c:pt idx="2">
                  <c:v>0.20899999999999999</c:v>
                </c:pt>
                <c:pt idx="3">
                  <c:v>0.156</c:v>
                </c:pt>
                <c:pt idx="4">
                  <c:v>0.1</c:v>
                </c:pt>
                <c:pt idx="5">
                  <c:v>3.9E-2</c:v>
                </c:pt>
                <c:pt idx="6">
                  <c:v>1.4E-2</c:v>
                </c:pt>
                <c:pt idx="7">
                  <c:v>1.0999999999999999E-2</c:v>
                </c:pt>
                <c:pt idx="8">
                  <c:v>1.2E-2</c:v>
                </c:pt>
                <c:pt idx="9">
                  <c:v>9.9000000000000005E-2</c:v>
                </c:pt>
                <c:pt idx="10">
                  <c:v>0.28299999999999997</c:v>
                </c:pt>
                <c:pt idx="11">
                  <c:v>0.30499999999999999</c:v>
                </c:pt>
                <c:pt idx="12">
                  <c:v>7.9000000000000001E-2</c:v>
                </c:pt>
                <c:pt idx="13">
                  <c:v>2.3E-2</c:v>
                </c:pt>
                <c:pt idx="14">
                  <c:v>1.4999999999999999E-2</c:v>
                </c:pt>
                <c:pt idx="15">
                  <c:v>2.9000000000000001E-2</c:v>
                </c:pt>
                <c:pt idx="16">
                  <c:v>-5.0000000000000001E-3</c:v>
                </c:pt>
                <c:pt idx="17">
                  <c:v>-1.7000000000000001E-2</c:v>
                </c:pt>
                <c:pt idx="18">
                  <c:v>6.8000000000000005E-2</c:v>
                </c:pt>
                <c:pt idx="19">
                  <c:v>3.1E-2</c:v>
                </c:pt>
                <c:pt idx="20">
                  <c:v>0.01</c:v>
                </c:pt>
                <c:pt idx="21">
                  <c:v>8.0000000000000002E-3</c:v>
                </c:pt>
                <c:pt idx="22">
                  <c:v>6.0000000000000001E-3</c:v>
                </c:pt>
                <c:pt idx="23">
                  <c:v>-2.5999999999999999E-2</c:v>
                </c:pt>
                <c:pt idx="24">
                  <c:v>1.0999999999999999E-2</c:v>
                </c:pt>
                <c:pt idx="25">
                  <c:v>7.1999999999999995E-2</c:v>
                </c:pt>
                <c:pt idx="26">
                  <c:v>9.7000000000000003E-2</c:v>
                </c:pt>
                <c:pt idx="27">
                  <c:v>0.224</c:v>
                </c:pt>
                <c:pt idx="28">
                  <c:v>0.124</c:v>
                </c:pt>
                <c:pt idx="29">
                  <c:v>4.1000000000000002E-2</c:v>
                </c:pt>
                <c:pt idx="30">
                  <c:v>-1.2E-2</c:v>
                </c:pt>
                <c:pt idx="31">
                  <c:v>7.6999999999999999E-2</c:v>
                </c:pt>
                <c:pt idx="32">
                  <c:v>-1.6E-2</c:v>
                </c:pt>
                <c:pt idx="33">
                  <c:v>-3.1E-2</c:v>
                </c:pt>
                <c:pt idx="34">
                  <c:v>-0.09</c:v>
                </c:pt>
                <c:pt idx="35">
                  <c:v>-1.4E-2</c:v>
                </c:pt>
                <c:pt idx="36">
                  <c:v>4.8000000000000001E-2</c:v>
                </c:pt>
                <c:pt idx="37">
                  <c:v>4.9000000000000002E-2</c:v>
                </c:pt>
                <c:pt idx="38">
                  <c:v>4.1000000000000002E-2</c:v>
                </c:pt>
                <c:pt idx="39">
                  <c:v>3.2000000000000001E-2</c:v>
                </c:pt>
                <c:pt idx="40" formatCode="General">
                  <c:v>3.3000000000000002E-2</c:v>
                </c:pt>
              </c:numCache>
            </c:numRef>
          </c:val>
          <c:smooth val="1"/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Nominal GDP Growth</c:v>
                </c:pt>
              </c:strCache>
            </c:strRef>
          </c:tx>
          <c:cat>
            <c:strRef>
              <c:f>Sheet1!$B$1:$AP$1</c:f>
              <c:strCache>
                <c:ptCount val="41"/>
                <c:pt idx="0">
                  <c:v>75</c:v>
                </c:pt>
                <c:pt idx="1">
                  <c:v>76</c:v>
                </c:pt>
                <c:pt idx="2">
                  <c:v>77</c:v>
                </c:pt>
                <c:pt idx="3">
                  <c:v>78</c:v>
                </c:pt>
                <c:pt idx="4">
                  <c:v>79</c:v>
                </c:pt>
                <c:pt idx="5">
                  <c:v>80</c:v>
                </c:pt>
                <c:pt idx="6">
                  <c:v>81</c:v>
                </c:pt>
                <c:pt idx="7">
                  <c:v>82</c:v>
                </c:pt>
                <c:pt idx="8">
                  <c:v>83</c:v>
                </c:pt>
                <c:pt idx="9">
                  <c:v>84</c:v>
                </c:pt>
                <c:pt idx="10">
                  <c:v>85</c:v>
                </c:pt>
                <c:pt idx="11">
                  <c:v>86</c:v>
                </c:pt>
                <c:pt idx="12">
                  <c:v>87</c:v>
                </c:pt>
                <c:pt idx="13">
                  <c:v>88</c:v>
                </c:pt>
                <c:pt idx="14">
                  <c:v>89</c:v>
                </c:pt>
                <c:pt idx="15">
                  <c:v>90</c:v>
                </c:pt>
                <c:pt idx="16">
                  <c:v>91</c:v>
                </c:pt>
                <c:pt idx="17">
                  <c:v>92</c:v>
                </c:pt>
                <c:pt idx="18">
                  <c:v>93</c:v>
                </c:pt>
                <c:pt idx="19">
                  <c:v>94</c:v>
                </c:pt>
                <c:pt idx="20">
                  <c:v>95</c:v>
                </c:pt>
                <c:pt idx="21">
                  <c:v>96</c:v>
                </c:pt>
                <c:pt idx="22">
                  <c:v>97</c:v>
                </c:pt>
                <c:pt idx="23">
                  <c:v>98</c:v>
                </c:pt>
                <c:pt idx="24">
                  <c:v>99</c:v>
                </c:pt>
                <c:pt idx="25">
                  <c:v>00</c:v>
                </c:pt>
                <c:pt idx="26">
                  <c:v>01</c:v>
                </c:pt>
                <c:pt idx="27">
                  <c:v>02</c:v>
                </c:pt>
                <c:pt idx="28">
                  <c:v>03</c:v>
                </c:pt>
                <c:pt idx="29">
                  <c:v>04</c:v>
                </c:pt>
                <c:pt idx="30">
                  <c:v>05</c:v>
                </c:pt>
                <c:pt idx="31">
                  <c:v>06</c:v>
                </c:pt>
                <c:pt idx="32">
                  <c:v>07</c:v>
                </c:pt>
                <c:pt idx="33">
                  <c:v>08</c:v>
                </c:pt>
                <c:pt idx="34">
                  <c:v>09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14</c:v>
                </c:pt>
                <c:pt idx="40">
                  <c:v>15E</c:v>
                </c:pt>
              </c:strCache>
            </c:strRef>
          </c:cat>
          <c:val>
            <c:numRef>
              <c:f>Sheet1!$B$3:$AP$3</c:f>
              <c:numCache>
                <c:formatCode>0%</c:formatCode>
                <c:ptCount val="41"/>
                <c:pt idx="0">
                  <c:v>0.09</c:v>
                </c:pt>
                <c:pt idx="1">
                  <c:v>0.11199999999999999</c:v>
                </c:pt>
                <c:pt idx="2">
                  <c:v>0.111</c:v>
                </c:pt>
                <c:pt idx="3">
                  <c:v>0.13</c:v>
                </c:pt>
                <c:pt idx="4">
                  <c:v>0.11699999999999999</c:v>
                </c:pt>
                <c:pt idx="5">
                  <c:v>8.8000000000000009E-2</c:v>
                </c:pt>
                <c:pt idx="6">
                  <c:v>0.122</c:v>
                </c:pt>
                <c:pt idx="7">
                  <c:v>4.2000000000000003E-2</c:v>
                </c:pt>
                <c:pt idx="8">
                  <c:v>8.8000000000000009E-2</c:v>
                </c:pt>
                <c:pt idx="9">
                  <c:v>0.111</c:v>
                </c:pt>
                <c:pt idx="10">
                  <c:v>7.5999999999999998E-2</c:v>
                </c:pt>
                <c:pt idx="11">
                  <c:v>5.5999999999999994E-2</c:v>
                </c:pt>
                <c:pt idx="12">
                  <c:v>6.0999999999999999E-2</c:v>
                </c:pt>
                <c:pt idx="13">
                  <c:v>7.9000000000000001E-2</c:v>
                </c:pt>
                <c:pt idx="14">
                  <c:v>7.6999999999999999E-2</c:v>
                </c:pt>
                <c:pt idx="15">
                  <c:v>5.7000000000000002E-2</c:v>
                </c:pt>
                <c:pt idx="16">
                  <c:v>3.3000000000000002E-2</c:v>
                </c:pt>
                <c:pt idx="17">
                  <c:v>5.9000000000000004E-2</c:v>
                </c:pt>
                <c:pt idx="18">
                  <c:v>5.2000000000000005E-2</c:v>
                </c:pt>
                <c:pt idx="19">
                  <c:v>6.3E-2</c:v>
                </c:pt>
                <c:pt idx="20">
                  <c:v>4.9000000000000002E-2</c:v>
                </c:pt>
                <c:pt idx="21">
                  <c:v>5.7000000000000002E-2</c:v>
                </c:pt>
                <c:pt idx="22">
                  <c:v>6.3E-2</c:v>
                </c:pt>
                <c:pt idx="23">
                  <c:v>5.5999999999999994E-2</c:v>
                </c:pt>
                <c:pt idx="24">
                  <c:v>6.3E-2</c:v>
                </c:pt>
                <c:pt idx="25">
                  <c:v>6.5000000000000002E-2</c:v>
                </c:pt>
                <c:pt idx="26">
                  <c:v>3.3000000000000002E-2</c:v>
                </c:pt>
                <c:pt idx="27">
                  <c:v>3.3000000000000002E-2</c:v>
                </c:pt>
                <c:pt idx="28">
                  <c:v>4.9000000000000002E-2</c:v>
                </c:pt>
                <c:pt idx="29">
                  <c:v>6.6000000000000003E-2</c:v>
                </c:pt>
                <c:pt idx="30">
                  <c:v>6.7000000000000004E-2</c:v>
                </c:pt>
                <c:pt idx="31">
                  <c:v>5.7999999999999996E-2</c:v>
                </c:pt>
                <c:pt idx="32">
                  <c:v>4.4999999999999998E-2</c:v>
                </c:pt>
                <c:pt idx="33">
                  <c:v>1.7000000000000001E-2</c:v>
                </c:pt>
                <c:pt idx="34">
                  <c:v>-0.02</c:v>
                </c:pt>
                <c:pt idx="35">
                  <c:v>3.7999999999999999E-2</c:v>
                </c:pt>
                <c:pt idx="36">
                  <c:v>3.7000000000000005E-2</c:v>
                </c:pt>
                <c:pt idx="37">
                  <c:v>4.0999999999999995E-2</c:v>
                </c:pt>
                <c:pt idx="38">
                  <c:v>3.1E-2</c:v>
                </c:pt>
                <c:pt idx="39">
                  <c:v>4.0999999999999995E-2</c:v>
                </c:pt>
                <c:pt idx="40">
                  <c:v>3.5000000000000003E-2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335256"/>
        <c:axId val="228334472"/>
      </c:lineChart>
      <c:catAx>
        <c:axId val="228335256"/>
        <c:scaling>
          <c:orientation val="minMax"/>
        </c:scaling>
        <c:delete val="0"/>
        <c:axPos val="b"/>
        <c:numFmt formatCode="0" sourceLinked="0"/>
        <c:majorTickMark val="in"/>
        <c:minorTickMark val="none"/>
        <c:tickLblPos val="nextTo"/>
        <c:spPr>
          <a:ln w="339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07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8334472"/>
        <c:crossesAt val="-20"/>
        <c:auto val="1"/>
        <c:lblAlgn val="ctr"/>
        <c:lblOffset val="100"/>
        <c:tickLblSkip val="2"/>
        <c:tickMarkSkip val="1"/>
        <c:noMultiLvlLbl val="0"/>
      </c:catAx>
      <c:valAx>
        <c:axId val="228334472"/>
        <c:scaling>
          <c:orientation val="minMax"/>
        </c:scaling>
        <c:delete val="0"/>
        <c:axPos val="l"/>
        <c:majorGridlines>
          <c:spPr>
            <a:ln w="339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in"/>
        <c:minorTickMark val="none"/>
        <c:tickLblPos val="nextTo"/>
        <c:spPr>
          <a:ln w="33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1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8335256"/>
        <c:crossesAt val="1"/>
        <c:crossBetween val="between"/>
      </c:valAx>
      <c:spPr>
        <a:noFill/>
        <a:ln w="27173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lang="en-US"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0964676874370095"/>
          <c:y val="2.1941854086670325E-3"/>
          <c:w val="0.32724088052362427"/>
          <c:h val="9.7568341532733527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2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33031494519476"/>
          <c:y val="2.2224834971231892E-2"/>
          <c:w val="0.8829048360395545"/>
          <c:h val="0.8677884615384615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Calendar Year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 w="25395">
                <a:noFill/>
              </a:ln>
            </c:spPr>
            <c:txPr>
              <a:bodyPr rot="5400000" vert="horz" wrap="square" lIns="38100" tIns="19050" rIns="38100" bIns="19050" anchor="ctr">
                <a:spAutoFit/>
              </a:bodyPr>
              <a:lstStyle/>
              <a:p>
                <a:pPr>
                  <a:defRPr sz="1380" b="1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Sheet1!$C$2:$C$21</c:f>
              <c:numCache>
                <c:formatCode>#,##0.00</c:formatCode>
                <c:ptCount val="20"/>
                <c:pt idx="0">
                  <c:v>107.75054002628802</c:v>
                </c:pt>
                <c:pt idx="1">
                  <c:v>104.83161481211791</c:v>
                </c:pt>
                <c:pt idx="2">
                  <c:v>111.28040822481356</c:v>
                </c:pt>
                <c:pt idx="3">
                  <c:v>113.59157737698382</c:v>
                </c:pt>
                <c:pt idx="4">
                  <c:v>113.02362807070217</c:v>
                </c:pt>
                <c:pt idx="5">
                  <c:v>119.80575059085452</c:v>
                </c:pt>
                <c:pt idx="6">
                  <c:v>110.12847216018439</c:v>
                </c:pt>
                <c:pt idx="7">
                  <c:v>102.94325109163188</c:v>
                </c:pt>
                <c:pt idx="8">
                  <c:v>102.35908014045259</c:v>
                </c:pt>
                <c:pt idx="9">
                  <c:v>100.92378361398573</c:v>
                </c:pt>
                <c:pt idx="10">
                  <c:v>92.089082775739001</c:v>
                </c:pt>
                <c:pt idx="11">
                  <c:v>92.751530772483292</c:v>
                </c:pt>
                <c:pt idx="12">
                  <c:v>97.376807164015275</c:v>
                </c:pt>
                <c:pt idx="13">
                  <c:v>97.757897470480628</c:v>
                </c:pt>
                <c:pt idx="14">
                  <c:v>100.82630650169747</c:v>
                </c:pt>
                <c:pt idx="15">
                  <c:v>104.35070644037144</c:v>
                </c:pt>
                <c:pt idx="16">
                  <c:v>103.82369356106638</c:v>
                </c:pt>
                <c:pt idx="17">
                  <c:v>96.821879883919777</c:v>
                </c:pt>
                <c:pt idx="18">
                  <c:v>97.258758914012049</c:v>
                </c:pt>
                <c:pt idx="19">
                  <c:v>96.630603801300111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92736720"/>
        <c:axId val="292734368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Accident Year</c:v>
                </c:pt>
              </c:strCache>
            </c:strRef>
          </c:tx>
          <c:dPt>
            <c:idx val="1"/>
            <c:bubble3D val="0"/>
            <c:spPr/>
          </c:dPt>
          <c:dPt>
            <c:idx val="2"/>
            <c:bubble3D val="0"/>
            <c:spPr/>
          </c:dPt>
          <c:dPt>
            <c:idx val="3"/>
            <c:bubble3D val="0"/>
            <c:spPr/>
          </c:dPt>
          <c:dPt>
            <c:idx val="4"/>
            <c:bubble3D val="0"/>
            <c:spPr/>
          </c:dPt>
          <c:dPt>
            <c:idx val="5"/>
            <c:bubble3D val="0"/>
            <c:spPr/>
          </c:dPt>
          <c:dLbls>
            <c:dLbl>
              <c:idx val="0"/>
              <c:layout>
                <c:manualLayout>
                  <c:x val="-3.2122061811446549E-2"/>
                  <c:y val="-8.645533141210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970886536025143E-2"/>
                  <c:y val="-0.158501440922190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3001401988886809E-2"/>
                  <c:y val="-0.14697406340057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9425814351176082E-2"/>
                  <c:y val="-0.190201729106628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3001401988886837E-2"/>
                  <c:y val="0.118155619596541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576989626597474E-2"/>
                  <c:y val="-7.4927953890489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7.5486845256899346E-2"/>
                  <c:y val="3.7463976945244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854647417373578E-2"/>
                  <c:y val="6.6282420749279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8909855630301878E-2"/>
                  <c:y val="-6.3400576368876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8183092717169917E-2"/>
                  <c:y val="-0.175792507204610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9.7972288524912035E-2"/>
                  <c:y val="-0.149855907780979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4.6576989626597474E-2"/>
                  <c:y val="-0.123919308357348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4.3364783445452817E-2"/>
                  <c:y val="-0.155619596541786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8.994177307205041E-2"/>
                  <c:y val="6.3400576368876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5.94258143511762E-2"/>
                  <c:y val="-0.1037463976945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4454927815150939E-2"/>
                  <c:y val="-6.340057636887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Sheet1!$B$2:$B$21</c:f>
              <c:numCache>
                <c:formatCode>#,##0.00</c:formatCode>
                <c:ptCount val="20"/>
                <c:pt idx="0">
                  <c:v>108.27094054904497</c:v>
                </c:pt>
                <c:pt idx="1">
                  <c:v>108.49978310029807</c:v>
                </c:pt>
                <c:pt idx="2">
                  <c:v>111.7939418573949</c:v>
                </c:pt>
                <c:pt idx="3">
                  <c:v>112.61257783085399</c:v>
                </c:pt>
                <c:pt idx="4">
                  <c:v>109.99206536020156</c:v>
                </c:pt>
                <c:pt idx="5">
                  <c:v>112.93061325533378</c:v>
                </c:pt>
                <c:pt idx="6">
                  <c:v>99.121087480719581</c:v>
                </c:pt>
                <c:pt idx="7">
                  <c:v>94.632167198023609</c:v>
                </c:pt>
                <c:pt idx="8">
                  <c:v>95.420329956257078</c:v>
                </c:pt>
                <c:pt idx="9">
                  <c:v>97.387607858999758</c:v>
                </c:pt>
                <c:pt idx="10">
                  <c:v>93.032063275974707</c:v>
                </c:pt>
                <c:pt idx="11">
                  <c:v>95.352783059868599</c:v>
                </c:pt>
                <c:pt idx="12">
                  <c:v>103.02412274008329</c:v>
                </c:pt>
                <c:pt idx="13">
                  <c:v>100.36626987328211</c:v>
                </c:pt>
                <c:pt idx="14">
                  <c:v>103.56043037284785</c:v>
                </c:pt>
                <c:pt idx="15">
                  <c:v>107.41961734221064</c:v>
                </c:pt>
                <c:pt idx="16">
                  <c:v>105.407914494281</c:v>
                </c:pt>
                <c:pt idx="17">
                  <c:v>99.100794379658012</c:v>
                </c:pt>
                <c:pt idx="18">
                  <c:v>98.081884252932042</c:v>
                </c:pt>
                <c:pt idx="19">
                  <c:v>97.752871279299086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2736720"/>
        <c:axId val="292734368"/>
      </c:lineChart>
      <c:catAx>
        <c:axId val="29273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518">
            <a:solidFill>
              <a:schemeClr val="tx1"/>
            </a:solidFill>
            <a:prstDash val="solid"/>
          </a:ln>
        </c:spPr>
        <c:txPr>
          <a:bodyPr rot="-180000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2734368"/>
        <c:crosses val="autoZero"/>
        <c:auto val="1"/>
        <c:lblAlgn val="ctr"/>
        <c:lblOffset val="20"/>
        <c:noMultiLvlLbl val="0"/>
      </c:catAx>
      <c:valAx>
        <c:axId val="292734368"/>
        <c:scaling>
          <c:orientation val="minMax"/>
          <c:max val="120"/>
          <c:min val="90"/>
        </c:scaling>
        <c:delete val="0"/>
        <c:axPos val="l"/>
        <c:title>
          <c:tx>
            <c:rich>
              <a:bodyPr/>
              <a:lstStyle/>
              <a:p>
                <a:pPr>
                  <a:defRPr sz="11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Combined Ratio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low"/>
        <c:spPr>
          <a:ln w="31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2736720"/>
        <c:crosses val="autoZero"/>
        <c:crossBetween val="between"/>
      </c:valAx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0.48326326761294375"/>
          <c:y val="5.0464498854069756E-2"/>
          <c:w val="0.1707181552817858"/>
          <c:h val="0.11001582262681021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515481442680202E-2"/>
          <c:y val="2.4731992413471366E-2"/>
          <c:w val="0.8829048360395545"/>
          <c:h val="0.867788461538461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Year DoP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/>
          </c:dPt>
          <c:dPt>
            <c:idx val="2"/>
            <c:invertIfNegative val="0"/>
            <c:bubble3D val="0"/>
            <c:spPr/>
          </c:dPt>
          <c:dPt>
            <c:idx val="3"/>
            <c:invertIfNegative val="0"/>
            <c:bubble3D val="0"/>
            <c:spPr/>
          </c:dPt>
          <c:dPt>
            <c:idx val="4"/>
            <c:invertIfNegative val="0"/>
            <c:bubble3D val="0"/>
            <c:spPr/>
          </c:dPt>
          <c:dPt>
            <c:idx val="5"/>
            <c:invertIfNegative val="0"/>
            <c:bubble3D val="0"/>
            <c:spPr/>
          </c:dPt>
          <c:dLbls>
            <c:dLbl>
              <c:idx val="3"/>
              <c:layout>
                <c:manualLayout>
                  <c:x val="0"/>
                  <c:y val="0.220269741556400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5400000" vert="horz"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5400000" vert="horz"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5400000" vert="horz"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0.160599961153012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5400000" vert="horz"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5400000" vert="horz"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Sheet1!$B$2:$B$21</c:f>
              <c:numCache>
                <c:formatCode>_(* #,##0.0_);_(* \(#,##0.0\);_(* "-"??_);_(@_)</c:formatCode>
                <c:ptCount val="20"/>
                <c:pt idx="0">
                  <c:v>-6.4167259999999997</c:v>
                </c:pt>
                <c:pt idx="1">
                  <c:v>-9.0711729999999999</c:v>
                </c:pt>
                <c:pt idx="2">
                  <c:v>-9.9091350000000009</c:v>
                </c:pt>
                <c:pt idx="3">
                  <c:v>-4.5591279999999994</c:v>
                </c:pt>
                <c:pt idx="4">
                  <c:v>0.29313499999999998</c:v>
                </c:pt>
                <c:pt idx="5">
                  <c:v>11.100520000000001</c:v>
                </c:pt>
                <c:pt idx="6">
                  <c:v>22.296178000000001</c:v>
                </c:pt>
                <c:pt idx="7">
                  <c:v>14.142128000000001</c:v>
                </c:pt>
                <c:pt idx="8">
                  <c:v>10.523569999999999</c:v>
                </c:pt>
                <c:pt idx="9">
                  <c:v>0.62639599999999995</c:v>
                </c:pt>
                <c:pt idx="10">
                  <c:v>-7.0384149999999996</c:v>
                </c:pt>
                <c:pt idx="11">
                  <c:v>-8.3163119999999999</c:v>
                </c:pt>
                <c:pt idx="12">
                  <c:v>-1.8604000000000001</c:v>
                </c:pt>
                <c:pt idx="13">
                  <c:v>-18.491350999999998</c:v>
                </c:pt>
                <c:pt idx="14">
                  <c:v>-10.523638</c:v>
                </c:pt>
                <c:pt idx="15">
                  <c:v>-12.673465</c:v>
                </c:pt>
                <c:pt idx="16">
                  <c:v>-12.166592000000001</c:v>
                </c:pt>
                <c:pt idx="17">
                  <c:v>-14.482127</c:v>
                </c:pt>
                <c:pt idx="18">
                  <c:v>-9.448030000000001</c:v>
                </c:pt>
                <c:pt idx="19">
                  <c:v>-7.3288349999999998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92735544"/>
        <c:axId val="29272143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Dop/NEP</c:v>
                </c:pt>
              </c:strCache>
            </c:strRef>
          </c:tx>
          <c:marker>
            <c:symbol val="none"/>
          </c:marker>
          <c:dLbls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3244358594510569E-2"/>
                  <c:y val="-0.110651825148631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6061030905723268E-2"/>
                  <c:y val="-4.8116716757726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5395">
                <a:noFill/>
              </a:ln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380" b="1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Sheet1!$C$2:$C$21</c:f>
              <c:numCache>
                <c:formatCode>0.0%</c:formatCode>
                <c:ptCount val="20"/>
                <c:pt idx="0">
                  <c:v>-2.506389026014226E-2</c:v>
                </c:pt>
                <c:pt idx="1">
                  <c:v>-3.4486610217801847E-2</c:v>
                </c:pt>
                <c:pt idx="2">
                  <c:v>-3.6917830757490028E-2</c:v>
                </c:pt>
                <c:pt idx="3">
                  <c:v>-1.6583780043107597E-2</c:v>
                </c:pt>
                <c:pt idx="4">
                  <c:v>1.0196029683745549E-3</c:v>
                </c:pt>
                <c:pt idx="5">
                  <c:v>3.6389477105972408E-2</c:v>
                </c:pt>
                <c:pt idx="6">
                  <c:v>6.3959763777732062E-2</c:v>
                </c:pt>
                <c:pt idx="7">
                  <c:v>3.6145904580455135E-2</c:v>
                </c:pt>
                <c:pt idx="8">
                  <c:v>2.4945801881301796E-2</c:v>
                </c:pt>
                <c:pt idx="9">
                  <c:v>1.4761360557257928E-3</c:v>
                </c:pt>
                <c:pt idx="10">
                  <c:v>-1.5890159910083884E-2</c:v>
                </c:pt>
                <c:pt idx="11">
                  <c:v>-1.8637994778679629E-2</c:v>
                </c:pt>
                <c:pt idx="12">
                  <c:v>-4.1946490500786131E-3</c:v>
                </c:pt>
                <c:pt idx="13">
                  <c:v>-4.3356635568310507E-2</c:v>
                </c:pt>
                <c:pt idx="14">
                  <c:v>-2.4838643926343534E-2</c:v>
                </c:pt>
                <c:pt idx="15">
                  <c:v>-2.9114075855022247E-2</c:v>
                </c:pt>
                <c:pt idx="16">
                  <c:v>-2.7039793511905448E-2</c:v>
                </c:pt>
                <c:pt idx="17">
                  <c:v>-3.1104813750531899E-2</c:v>
                </c:pt>
                <c:pt idx="18">
                  <c:v>-1.8835385121857718E-2</c:v>
                </c:pt>
                <c:pt idx="19">
                  <c:v>-1.4329833670233763E-2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2733192"/>
        <c:axId val="292726528"/>
      </c:lineChart>
      <c:catAx>
        <c:axId val="292735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518">
            <a:solidFill>
              <a:schemeClr val="tx1"/>
            </a:solidFill>
            <a:prstDash val="solid"/>
          </a:ln>
        </c:spPr>
        <c:txPr>
          <a:bodyPr rot="-180000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2721432"/>
        <c:crosses val="autoZero"/>
        <c:auto val="1"/>
        <c:lblAlgn val="ctr"/>
        <c:lblOffset val="20"/>
        <c:noMultiLvlLbl val="0"/>
      </c:catAx>
      <c:valAx>
        <c:axId val="29272143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low"/>
        <c:spPr>
          <a:ln w="31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2735544"/>
        <c:crosses val="autoZero"/>
        <c:crossBetween val="between"/>
      </c:valAx>
      <c:valAx>
        <c:axId val="292726528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crossAx val="292733192"/>
        <c:crosses val="max"/>
        <c:crossBetween val="between"/>
      </c:valAx>
      <c:catAx>
        <c:axId val="292733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2726528"/>
        <c:crosses val="autoZero"/>
        <c:auto val="1"/>
        <c:lblAlgn val="ctr"/>
        <c:lblOffset val="100"/>
        <c:noMultiLvlLbl val="0"/>
      </c:catAx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0.48326326761294375"/>
          <c:y val="5.0464498854069756E-2"/>
          <c:w val="0.22532564056323381"/>
          <c:h val="0.11001582262681021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02781037056971"/>
          <c:y val="2.3098050122322925E-2"/>
          <c:w val="0.70465142630806976"/>
          <c:h val="0.867788461538461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 DoP</c:v>
                </c:pt>
              </c:strCache>
            </c:strRef>
          </c:tx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Lbls>
            <c:dLbl>
              <c:idx val="2"/>
              <c:layout>
                <c:manualLayout>
                  <c:x val="-3.69403078507584E-2"/>
                  <c:y val="-5.39251729517131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380" b="1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022881531053794E-2"/>
                      <c:h val="7.4506939888738147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1.6061030905723855E-3"/>
                  <c:y val="-6.59085971396887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380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CommAutoLiab</c:v>
                </c:pt>
                <c:pt idx="1">
                  <c:v>CMP</c:v>
                </c:pt>
                <c:pt idx="2">
                  <c:v>HO/FO</c:v>
                </c:pt>
                <c:pt idx="3">
                  <c:v>MPL (C-M)</c:v>
                </c:pt>
                <c:pt idx="4">
                  <c:v>OL (C-M) </c:v>
                </c:pt>
                <c:pt idx="5">
                  <c:v>OL (Occ)</c:v>
                </c:pt>
                <c:pt idx="6">
                  <c:v>Products</c:v>
                </c:pt>
                <c:pt idx="7">
                  <c:v>PPAL</c:v>
                </c:pt>
                <c:pt idx="8">
                  <c:v>Re Liab</c:v>
                </c:pt>
                <c:pt idx="9">
                  <c:v>WC</c:v>
                </c:pt>
              </c:strCache>
            </c:strRef>
          </c:cat>
          <c:val>
            <c:numRef>
              <c:f>Sheet1!$B$2:$B$11</c:f>
              <c:numCache>
                <c:formatCode>_(* #,##0.0_);_(* \(#,##0.0\);_(* "-"??_);_(@_)</c:formatCode>
                <c:ptCount val="10"/>
                <c:pt idx="0">
                  <c:v>151.63999999999999</c:v>
                </c:pt>
                <c:pt idx="1">
                  <c:v>204.9</c:v>
                </c:pt>
                <c:pt idx="2">
                  <c:v>-839.779</c:v>
                </c:pt>
                <c:pt idx="3">
                  <c:v>40.128999999999998</c:v>
                </c:pt>
                <c:pt idx="4">
                  <c:v>-863.18499999999995</c:v>
                </c:pt>
                <c:pt idx="5">
                  <c:v>83.972999999999999</c:v>
                </c:pt>
                <c:pt idx="6">
                  <c:v>398.51499999999999</c:v>
                </c:pt>
                <c:pt idx="7">
                  <c:v>-883.32299999999998</c:v>
                </c:pt>
                <c:pt idx="8">
                  <c:v>-1230.6489999999999</c:v>
                </c:pt>
                <c:pt idx="9">
                  <c:v>-114.68300000000001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 DoP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1242721634006286E-2"/>
                  <c:y val="-5.09295527988962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4454927815150939E-2"/>
                  <c:y val="-4.19419846579145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95">
                <a:noFill/>
              </a:ln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380" b="1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CommAutoLiab</c:v>
                </c:pt>
                <c:pt idx="1">
                  <c:v>CMP</c:v>
                </c:pt>
                <c:pt idx="2">
                  <c:v>HO/FO</c:v>
                </c:pt>
                <c:pt idx="3">
                  <c:v>MPL (C-M)</c:v>
                </c:pt>
                <c:pt idx="4">
                  <c:v>OL (C-M) </c:v>
                </c:pt>
                <c:pt idx="5">
                  <c:v>OL (Occ)</c:v>
                </c:pt>
                <c:pt idx="6">
                  <c:v>Products</c:v>
                </c:pt>
                <c:pt idx="7">
                  <c:v>PPAL</c:v>
                </c:pt>
                <c:pt idx="8">
                  <c:v>Re Liab</c:v>
                </c:pt>
                <c:pt idx="9">
                  <c:v>WC</c:v>
                </c:pt>
              </c:strCache>
            </c:strRef>
          </c:cat>
          <c:val>
            <c:numRef>
              <c:f>Sheet1!$C$2:$C$11</c:f>
              <c:numCache>
                <c:formatCode>_(* #,##0.0_);_(* \(#,##0.0\);_(* "-"??_);_(@_)</c:formatCode>
                <c:ptCount val="10"/>
                <c:pt idx="0">
                  <c:v>1655.1179999999999</c:v>
                </c:pt>
                <c:pt idx="1">
                  <c:v>-505.149</c:v>
                </c:pt>
                <c:pt idx="2">
                  <c:v>-670.90599999999995</c:v>
                </c:pt>
                <c:pt idx="3">
                  <c:v>-773.25599999999997</c:v>
                </c:pt>
                <c:pt idx="4">
                  <c:v>3.4849999999999999</c:v>
                </c:pt>
                <c:pt idx="5">
                  <c:v>1217.1220000000001</c:v>
                </c:pt>
                <c:pt idx="6">
                  <c:v>604.45500000000004</c:v>
                </c:pt>
                <c:pt idx="7">
                  <c:v>515.98900000000003</c:v>
                </c:pt>
                <c:pt idx="8">
                  <c:v>-271.09199999999998</c:v>
                </c:pt>
                <c:pt idx="9">
                  <c:v>-2352.8040000000001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729272"/>
        <c:axId val="292724960"/>
      </c:barChart>
      <c:lineChart>
        <c:grouping val="standard"/>
        <c:varyColors val="0"/>
        <c:ser>
          <c:idx val="3"/>
          <c:order val="2"/>
          <c:tx>
            <c:strRef>
              <c:f>Sheet1!$E$1</c:f>
              <c:strCache>
                <c:ptCount val="1"/>
                <c:pt idx="0">
                  <c:v>2015 DoP/NEP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CommAutoLiab</c:v>
                </c:pt>
                <c:pt idx="1">
                  <c:v>CMP</c:v>
                </c:pt>
                <c:pt idx="2">
                  <c:v>HO/FO</c:v>
                </c:pt>
                <c:pt idx="3">
                  <c:v>MPL (C-M)</c:v>
                </c:pt>
                <c:pt idx="4">
                  <c:v>OL (C-M) </c:v>
                </c:pt>
                <c:pt idx="5">
                  <c:v>OL (Occ)</c:v>
                </c:pt>
                <c:pt idx="6">
                  <c:v>Products</c:v>
                </c:pt>
                <c:pt idx="7">
                  <c:v>PPAL</c:v>
                </c:pt>
                <c:pt idx="8">
                  <c:v>Re Liab</c:v>
                </c:pt>
                <c:pt idx="9">
                  <c:v>WC</c:v>
                </c:pt>
              </c:strCache>
            </c:strRef>
          </c:cat>
          <c:val>
            <c:numRef>
              <c:f>Sheet1!$E$2:$E$11</c:f>
              <c:numCache>
                <c:formatCode>0.0%</c:formatCode>
                <c:ptCount val="10"/>
                <c:pt idx="0">
                  <c:v>8.1643793153745911E-2</c:v>
                </c:pt>
                <c:pt idx="1">
                  <c:v>-1.4690895985894851E-2</c:v>
                </c:pt>
                <c:pt idx="2">
                  <c:v>-8.2198069184745062E-3</c:v>
                </c:pt>
                <c:pt idx="3">
                  <c:v>-0.1283224809783001</c:v>
                </c:pt>
                <c:pt idx="4">
                  <c:v>2.1197467763274221E-4</c:v>
                </c:pt>
                <c:pt idx="5">
                  <c:v>4.1194853210576629E-2</c:v>
                </c:pt>
                <c:pt idx="6">
                  <c:v>0.21693706562251577</c:v>
                </c:pt>
                <c:pt idx="7">
                  <c:v>4.4991205819230815E-3</c:v>
                </c:pt>
                <c:pt idx="8">
                  <c:v>-5.5046162168220836E-2</c:v>
                </c:pt>
                <c:pt idx="9">
                  <c:v>-5.2718822794811222E-2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2725352"/>
        <c:axId val="292722608"/>
      </c:lineChart>
      <c:catAx>
        <c:axId val="292729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518">
            <a:solidFill>
              <a:schemeClr val="tx1"/>
            </a:solidFill>
            <a:prstDash val="solid"/>
          </a:ln>
        </c:spPr>
        <c:txPr>
          <a:bodyPr rot="-1800000" vert="horz"/>
          <a:lstStyle/>
          <a:p>
            <a:pPr algn="ctr">
              <a:defRPr lang="en-US" sz="16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2724960"/>
        <c:crosses val="autoZero"/>
        <c:auto val="1"/>
        <c:lblAlgn val="ctr"/>
        <c:lblOffset val="20"/>
        <c:noMultiLvlLbl val="0"/>
      </c:catAx>
      <c:valAx>
        <c:axId val="2927249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1" dirty="0" err="1" smtClean="0"/>
                  <a:t>DoP</a:t>
                </a:r>
                <a:r>
                  <a:rPr lang="en-US" sz="1400" b="1" dirty="0" smtClean="0"/>
                  <a:t> ($ millions)</a:t>
                </a:r>
                <a:endParaRPr lang="en-US" sz="1400" b="1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low"/>
        <c:spPr>
          <a:ln w="31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2729272"/>
        <c:crosses val="autoZero"/>
        <c:crossBetween val="between"/>
      </c:valAx>
      <c:valAx>
        <c:axId val="292722608"/>
        <c:scaling>
          <c:orientation val="minMax"/>
          <c:max val="0.24000000000000002"/>
          <c:min val="-0.36000000000000004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1" dirty="0" smtClean="0"/>
                  <a:t>% of 2015</a:t>
                </a:r>
                <a:r>
                  <a:rPr lang="en-US" sz="1400" b="1" baseline="0" dirty="0" smtClean="0"/>
                  <a:t> NEP</a:t>
                </a:r>
                <a:endParaRPr lang="en-US" sz="1400" b="1" dirty="0"/>
              </a:p>
            </c:rich>
          </c:tx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92725352"/>
        <c:crosses val="max"/>
        <c:crossBetween val="between"/>
        <c:majorUnit val="6.0000000000000012E-2"/>
      </c:valAx>
      <c:catAx>
        <c:axId val="29272535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92722608"/>
        <c:crosses val="max"/>
        <c:auto val="1"/>
        <c:lblAlgn val="ctr"/>
        <c:lblOffset val="100"/>
        <c:noMultiLvlLbl val="0"/>
      </c:catAx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0.20701353603450365"/>
          <c:y val="0.58372698174108306"/>
          <c:w val="0.17704099660340814"/>
          <c:h val="0.1715075690185080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272517321016199E-2"/>
          <c:y val="4.2222222222222244E-2"/>
          <c:w val="0.94688221709006959"/>
          <c:h val="0.7757916642396836"/>
        </c:manualLayout>
      </c:layout>
      <c:barChart>
        <c:barDir val="col"/>
        <c:grouping val="clustered"/>
        <c:varyColors val="0"/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Sheet1!$A$2:$A$32</c:f>
              <c:strCache>
                <c:ptCount val="3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2015p</c:v>
                </c:pt>
              </c:strCache>
            </c:strRef>
          </c:cat>
          <c:val>
            <c:numRef>
              <c:f>Sheet1!$D$2:$D$32</c:f>
              <c:numCache>
                <c:formatCode>0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92726920"/>
        <c:axId val="292729664"/>
      </c:barChar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Pre-Tax New Money Yield</c:v>
                </c:pt>
              </c:strCache>
            </c:strRef>
          </c:tx>
          <c:spPr>
            <a:ln w="38279">
              <a:solidFill>
                <a:srgbClr val="FF66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0353115781257879E-2"/>
                  <c:y val="0.26361802286482849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000000">
                      <a:lumMod val="65000"/>
                      <a:lumOff val="35000"/>
                    </a:srgbClr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</c:extLst>
            </c:dLbl>
            <c:dLbl>
              <c:idx val="30"/>
              <c:layout>
                <c:manualLayout>
                  <c:x val="-4.8807545825929999E-2"/>
                  <c:y val="-7.8009414929388135E-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000000">
                      <a:lumMod val="65000"/>
                      <a:lumOff val="35000"/>
                    </a:srgbClr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2015p</c:v>
                </c:pt>
              </c:strCache>
            </c:strRef>
          </c:cat>
          <c:val>
            <c:numRef>
              <c:f>Sheet1!$B$2:$B$32</c:f>
              <c:numCache>
                <c:formatCode>0.0%</c:formatCode>
                <c:ptCount val="31"/>
                <c:pt idx="0">
                  <c:v>9.6000000000000002E-2</c:v>
                </c:pt>
                <c:pt idx="1">
                  <c:v>7.1999999999999995E-2</c:v>
                </c:pt>
                <c:pt idx="2">
                  <c:v>7.8E-2</c:v>
                </c:pt>
                <c:pt idx="3">
                  <c:v>8.2000000000000003E-2</c:v>
                </c:pt>
                <c:pt idx="4">
                  <c:v>0.08</c:v>
                </c:pt>
                <c:pt idx="5">
                  <c:v>0.08</c:v>
                </c:pt>
                <c:pt idx="6">
                  <c:v>6.9000000000000006E-2</c:v>
                </c:pt>
                <c:pt idx="7">
                  <c:v>5.8999999999999997E-2</c:v>
                </c:pt>
                <c:pt idx="8">
                  <c:v>0.05</c:v>
                </c:pt>
                <c:pt idx="9">
                  <c:v>6.3E-2</c:v>
                </c:pt>
                <c:pt idx="10">
                  <c:v>6.0999999999999999E-2</c:v>
                </c:pt>
                <c:pt idx="11">
                  <c:v>5.8000000000000003E-2</c:v>
                </c:pt>
                <c:pt idx="12">
                  <c:v>5.8000000000000003E-2</c:v>
                </c:pt>
                <c:pt idx="13">
                  <c:v>0.05</c:v>
                </c:pt>
                <c:pt idx="14">
                  <c:v>5.2999999999999999E-2</c:v>
                </c:pt>
                <c:pt idx="15">
                  <c:v>5.8000000000000003E-2</c:v>
                </c:pt>
                <c:pt idx="16">
                  <c:v>4.3999999999999997E-2</c:v>
                </c:pt>
                <c:pt idx="17">
                  <c:v>3.7999999999999999E-2</c:v>
                </c:pt>
                <c:pt idx="18">
                  <c:v>3.1E-2</c:v>
                </c:pt>
                <c:pt idx="19">
                  <c:v>3.3000000000000002E-2</c:v>
                </c:pt>
                <c:pt idx="20">
                  <c:v>3.7999999999999999E-2</c:v>
                </c:pt>
                <c:pt idx="21">
                  <c:v>4.4999999999999998E-2</c:v>
                </c:pt>
                <c:pt idx="22">
                  <c:v>4.2999999999999997E-2</c:v>
                </c:pt>
                <c:pt idx="23">
                  <c:v>3.3000000000000002E-2</c:v>
                </c:pt>
                <c:pt idx="24">
                  <c:v>2.4E-2</c:v>
                </c:pt>
                <c:pt idx="25">
                  <c:v>2.1999999999999999E-2</c:v>
                </c:pt>
                <c:pt idx="26">
                  <c:v>1.9E-2</c:v>
                </c:pt>
                <c:pt idx="27">
                  <c:v>1.4E-2</c:v>
                </c:pt>
                <c:pt idx="28">
                  <c:v>1.6E-2</c:v>
                </c:pt>
                <c:pt idx="29">
                  <c:v>1.7000000000000001E-2</c:v>
                </c:pt>
                <c:pt idx="30">
                  <c:v>1.7000000000000001E-2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Pre-Tax Embedded Yield</c:v>
                </c:pt>
              </c:strCache>
            </c:strRef>
          </c:tx>
          <c:spPr>
            <a:ln w="38279">
              <a:solidFill>
                <a:schemeClr val="accent1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7.3950827008984851E-2"/>
                  <c:y val="-5.3799596503026226E-3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000000">
                      <a:lumMod val="65000"/>
                      <a:lumOff val="35000"/>
                    </a:srgbClr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</c:extLst>
            </c:dLbl>
            <c:dLbl>
              <c:idx val="29"/>
              <c:layout>
                <c:manualLayout>
                  <c:x val="-1.3311148861617272E-2"/>
                  <c:y val="-0.16946872898453261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000000">
                      <a:lumMod val="65000"/>
                      <a:lumOff val="35000"/>
                    </a:srgbClr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2015p</c:v>
                </c:pt>
              </c:strCache>
            </c:strRef>
          </c:cat>
          <c:val>
            <c:numRef>
              <c:f>Sheet1!$C$2:$C$32</c:f>
              <c:numCache>
                <c:formatCode>0.0%</c:formatCode>
                <c:ptCount val="31"/>
                <c:pt idx="0">
                  <c:v>9.1999999999999998E-2</c:v>
                </c:pt>
                <c:pt idx="1">
                  <c:v>8.7999999999999995E-2</c:v>
                </c:pt>
                <c:pt idx="2">
                  <c:v>8.4000000000000005E-2</c:v>
                </c:pt>
                <c:pt idx="3">
                  <c:v>8.3000000000000004E-2</c:v>
                </c:pt>
                <c:pt idx="4">
                  <c:v>8.3000000000000004E-2</c:v>
                </c:pt>
                <c:pt idx="5">
                  <c:v>8.4000000000000005E-2</c:v>
                </c:pt>
                <c:pt idx="6">
                  <c:v>8.3000000000000004E-2</c:v>
                </c:pt>
                <c:pt idx="7">
                  <c:v>7.9000000000000001E-2</c:v>
                </c:pt>
                <c:pt idx="8">
                  <c:v>7.0999999999999994E-2</c:v>
                </c:pt>
                <c:pt idx="9">
                  <c:v>6.8000000000000005E-2</c:v>
                </c:pt>
                <c:pt idx="10">
                  <c:v>6.8000000000000005E-2</c:v>
                </c:pt>
                <c:pt idx="11">
                  <c:v>6.7000000000000004E-2</c:v>
                </c:pt>
                <c:pt idx="12">
                  <c:v>6.6000000000000003E-2</c:v>
                </c:pt>
                <c:pt idx="13">
                  <c:v>6.5000000000000002E-2</c:v>
                </c:pt>
                <c:pt idx="14">
                  <c:v>6.3E-2</c:v>
                </c:pt>
                <c:pt idx="15">
                  <c:v>6.4000000000000001E-2</c:v>
                </c:pt>
                <c:pt idx="16">
                  <c:v>6.3E-2</c:v>
                </c:pt>
                <c:pt idx="17">
                  <c:v>6.3E-2</c:v>
                </c:pt>
                <c:pt idx="18">
                  <c:v>5.0999999999999997E-2</c:v>
                </c:pt>
                <c:pt idx="19">
                  <c:v>4.8000000000000001E-2</c:v>
                </c:pt>
                <c:pt idx="20">
                  <c:v>4.8000000000000001E-2</c:v>
                </c:pt>
                <c:pt idx="21">
                  <c:v>4.8000000000000001E-2</c:v>
                </c:pt>
                <c:pt idx="22">
                  <c:v>4.9000000000000002E-2</c:v>
                </c:pt>
                <c:pt idx="23">
                  <c:v>4.9000000000000002E-2</c:v>
                </c:pt>
                <c:pt idx="24">
                  <c:v>4.8000000000000001E-2</c:v>
                </c:pt>
                <c:pt idx="25">
                  <c:v>4.4999999999999998E-2</c:v>
                </c:pt>
                <c:pt idx="26">
                  <c:v>4.2999999999999997E-2</c:v>
                </c:pt>
                <c:pt idx="27">
                  <c:v>0.04</c:v>
                </c:pt>
                <c:pt idx="28">
                  <c:v>3.6999999999999998E-2</c:v>
                </c:pt>
                <c:pt idx="29">
                  <c:v>3.5000000000000003E-2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2726920"/>
        <c:axId val="292729664"/>
      </c:lineChart>
      <c:catAx>
        <c:axId val="292726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52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40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2729664"/>
        <c:crossesAt val="0"/>
        <c:auto val="1"/>
        <c:lblAlgn val="ctr"/>
        <c:lblOffset val="100"/>
        <c:tickMarkSkip val="1"/>
        <c:noMultiLvlLbl val="0"/>
      </c:catAx>
      <c:valAx>
        <c:axId val="292729664"/>
        <c:scaling>
          <c:orientation val="minMax"/>
          <c:max val="0.1"/>
        </c:scaling>
        <c:delete val="0"/>
        <c:axPos val="l"/>
        <c:majorGridlines>
          <c:spPr>
            <a:ln w="3190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 w="2552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2726920"/>
        <c:crosses val="autoZero"/>
        <c:crossBetween val="between"/>
        <c:majorUnit val="1.0000000000000005E-2"/>
        <c:minorUnit val="1.0000000000000007E-3"/>
      </c:valAx>
      <c:spPr>
        <a:solidFill>
          <a:srgbClr val="FFFFFF"/>
        </a:solidFill>
        <a:ln w="25520">
          <a:noFill/>
        </a:ln>
      </c:spPr>
    </c:plotArea>
    <c:legend>
      <c:legendPos val="r"/>
      <c:layout>
        <c:manualLayout>
          <c:xMode val="edge"/>
          <c:yMode val="edge"/>
          <c:x val="6.6530356465113197E-2"/>
          <c:y val="0.57345646521824312"/>
          <c:w val="0.30095110080173176"/>
          <c:h val="0.21060063860544664"/>
        </c:manualLayout>
      </c:layout>
      <c:overlay val="0"/>
      <c:spPr>
        <a:solidFill>
          <a:schemeClr val="bg1"/>
        </a:solidFill>
        <a:ln w="3190">
          <a:solidFill>
            <a:schemeClr val="tx1"/>
          </a:solidFill>
          <a:prstDash val="solid"/>
        </a:ln>
      </c:spPr>
      <c:txPr>
        <a:bodyPr/>
        <a:lstStyle/>
        <a:p>
          <a:pPr>
            <a:defRPr sz="1663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82796892341849E-2"/>
          <c:y val="3.7037037037037035E-2"/>
          <c:w val="0.74250832408435075"/>
          <c:h val="0.7930283224400871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Under 1 year</c:v>
                </c:pt>
              </c:strCache>
            </c:strRef>
          </c:tx>
          <c:spPr>
            <a:solidFill>
              <a:schemeClr val="accent1"/>
            </a:solidFill>
            <a:ln w="36468">
              <a:solidFill>
                <a:schemeClr val="accent1"/>
              </a:solidFill>
              <a:prstDash val="solid"/>
            </a:ln>
          </c:spPr>
          <c:invertIfNegative val="0"/>
          <c:dLbls>
            <c:dLbl>
              <c:idx val="0"/>
              <c:numFmt formatCode="0.0%" sourceLinked="0"/>
              <c:spPr>
                <a:noFill/>
                <a:ln w="24310">
                  <a:noFill/>
                </a:ln>
              </c:spPr>
              <c:txPr>
                <a:bodyPr/>
                <a:lstStyle/>
                <a:p>
                  <a:pPr>
                    <a:defRPr sz="137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%" sourceLinked="0"/>
              <c:spPr>
                <a:noFill/>
                <a:ln w="24310">
                  <a:noFill/>
                </a:ln>
              </c:spPr>
              <c:txPr>
                <a:bodyPr/>
                <a:lstStyle/>
                <a:p>
                  <a:pPr>
                    <a:defRPr sz="137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0%" sourceLinked="0"/>
              <c:spPr>
                <a:noFill/>
                <a:ln w="24310">
                  <a:noFill/>
                </a:ln>
              </c:spPr>
              <c:txPr>
                <a:bodyPr/>
                <a:lstStyle/>
                <a:p>
                  <a:pPr>
                    <a:defRPr sz="137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0.0%" sourceLinked="0"/>
              <c:spPr>
                <a:noFill/>
                <a:ln w="24310">
                  <a:noFill/>
                </a:ln>
              </c:spPr>
              <c:txPr>
                <a:bodyPr/>
                <a:lstStyle/>
                <a:p>
                  <a:pPr>
                    <a:defRPr sz="137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0.0%" sourceLinked="0"/>
              <c:spPr>
                <a:noFill/>
                <a:ln w="24310">
                  <a:noFill/>
                </a:ln>
              </c:spPr>
              <c:txPr>
                <a:bodyPr/>
                <a:lstStyle/>
                <a:p>
                  <a:pPr>
                    <a:defRPr sz="137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 w="2431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73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0.16</c:v>
                </c:pt>
                <c:pt idx="1">
                  <c:v>0.16</c:v>
                </c:pt>
                <c:pt idx="2">
                  <c:v>0.152</c:v>
                </c:pt>
                <c:pt idx="3">
                  <c:v>0.157</c:v>
                </c:pt>
                <c:pt idx="4">
                  <c:v>0.16200000000000001</c:v>
                </c:pt>
                <c:pt idx="5">
                  <c:v>0.16300000000000001</c:v>
                </c:pt>
                <c:pt idx="6">
                  <c:v>0.152</c:v>
                </c:pt>
                <c:pt idx="7">
                  <c:v>0.16569999999999999</c:v>
                </c:pt>
                <c:pt idx="8">
                  <c:v>0.1646</c:v>
                </c:pt>
                <c:pt idx="9">
                  <c:v>0.1681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1-5 years</c:v>
                </c:pt>
              </c:strCache>
            </c:strRef>
          </c:tx>
          <c:spPr>
            <a:solidFill>
              <a:schemeClr val="accent2"/>
            </a:solidFill>
            <a:ln w="12157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431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3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0.28799999999999998</c:v>
                </c:pt>
                <c:pt idx="1">
                  <c:v>0.29499999999999998</c:v>
                </c:pt>
                <c:pt idx="2">
                  <c:v>0.3</c:v>
                </c:pt>
                <c:pt idx="3">
                  <c:v>0.32400000000000001</c:v>
                </c:pt>
                <c:pt idx="4">
                  <c:v>0.36199999999999999</c:v>
                </c:pt>
                <c:pt idx="5">
                  <c:v>0.39500000000000002</c:v>
                </c:pt>
                <c:pt idx="6">
                  <c:v>0.41399999999999998</c:v>
                </c:pt>
                <c:pt idx="7">
                  <c:v>0.4042</c:v>
                </c:pt>
                <c:pt idx="8">
                  <c:v>0.3876</c:v>
                </c:pt>
                <c:pt idx="9">
                  <c:v>0.37059999999999998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5-10 years</c:v>
                </c:pt>
              </c:strCache>
            </c:strRef>
          </c:tx>
          <c:spPr>
            <a:solidFill>
              <a:schemeClr val="hlink"/>
            </a:solidFill>
            <a:ln w="12157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431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73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0.34100000000000003</c:v>
                </c:pt>
                <c:pt idx="1">
                  <c:v>0.34100000000000003</c:v>
                </c:pt>
                <c:pt idx="2">
                  <c:v>0.33800000000000002</c:v>
                </c:pt>
                <c:pt idx="3">
                  <c:v>0.312</c:v>
                </c:pt>
                <c:pt idx="4">
                  <c:v>0.28699999999999998</c:v>
                </c:pt>
                <c:pt idx="5">
                  <c:v>0.26700000000000002</c:v>
                </c:pt>
                <c:pt idx="6">
                  <c:v>0.26800000000000002</c:v>
                </c:pt>
                <c:pt idx="7">
                  <c:v>0.27589999999999998</c:v>
                </c:pt>
                <c:pt idx="8">
                  <c:v>0.2928</c:v>
                </c:pt>
                <c:pt idx="9">
                  <c:v>0.30840000000000001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10-20 years</c:v>
                </c:pt>
              </c:strCache>
            </c:strRef>
          </c:tx>
          <c:spPr>
            <a:solidFill>
              <a:schemeClr val="folHlink"/>
            </a:solidFill>
            <a:ln w="12157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431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73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Sheet1!$B$5:$K$5</c:f>
              <c:numCache>
                <c:formatCode>0.0%</c:formatCode>
                <c:ptCount val="10"/>
                <c:pt idx="0">
                  <c:v>0.13600000000000001</c:v>
                </c:pt>
                <c:pt idx="1">
                  <c:v>0.13100000000000001</c:v>
                </c:pt>
                <c:pt idx="2">
                  <c:v>0.129</c:v>
                </c:pt>
                <c:pt idx="3">
                  <c:v>0.127</c:v>
                </c:pt>
                <c:pt idx="4">
                  <c:v>0.11700000000000001</c:v>
                </c:pt>
                <c:pt idx="5">
                  <c:v>0.111</c:v>
                </c:pt>
                <c:pt idx="6">
                  <c:v>0.10299999999999999</c:v>
                </c:pt>
                <c:pt idx="7">
                  <c:v>9.7799999999999998E-2</c:v>
                </c:pt>
                <c:pt idx="8">
                  <c:v>9.7799999999999998E-2</c:v>
                </c:pt>
                <c:pt idx="9">
                  <c:v>9.6000000000000002E-2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over 20 years</c:v>
                </c:pt>
              </c:strCache>
            </c:strRef>
          </c:tx>
          <c:spPr>
            <a:solidFill>
              <a:schemeClr val="bg2"/>
            </a:solidFill>
            <a:ln w="12157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431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3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Sheet1!$B$6:$K$6</c:f>
              <c:numCache>
                <c:formatCode>0.0%</c:formatCode>
                <c:ptCount val="10"/>
                <c:pt idx="0">
                  <c:v>7.5999999999999998E-2</c:v>
                </c:pt>
                <c:pt idx="1">
                  <c:v>7.3999999999999996E-2</c:v>
                </c:pt>
                <c:pt idx="2">
                  <c:v>8.1000000000000003E-2</c:v>
                </c:pt>
                <c:pt idx="3">
                  <c:v>8.1000000000000003E-2</c:v>
                </c:pt>
                <c:pt idx="4">
                  <c:v>7.2999999999999995E-2</c:v>
                </c:pt>
                <c:pt idx="5">
                  <c:v>6.4000000000000001E-2</c:v>
                </c:pt>
                <c:pt idx="6">
                  <c:v>6.3E-2</c:v>
                </c:pt>
                <c:pt idx="7">
                  <c:v>5.6899999999999999E-2</c:v>
                </c:pt>
                <c:pt idx="8">
                  <c:v>5.7299999999999997E-2</c:v>
                </c:pt>
                <c:pt idx="9">
                  <c:v>5.7000000000000002E-2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2723784"/>
        <c:axId val="292731624"/>
      </c:barChart>
      <c:catAx>
        <c:axId val="292723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1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3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2731624"/>
        <c:crossesAt val="0"/>
        <c:auto val="1"/>
        <c:lblAlgn val="ctr"/>
        <c:lblOffset val="20"/>
        <c:tickLblSkip val="1"/>
        <c:tickMarkSkip val="1"/>
        <c:noMultiLvlLbl val="0"/>
      </c:catAx>
      <c:valAx>
        <c:axId val="292731624"/>
        <c:scaling>
          <c:orientation val="minMax"/>
          <c:max val="1"/>
          <c:min val="0"/>
        </c:scaling>
        <c:delete val="0"/>
        <c:axPos val="b"/>
        <c:majorGridlines>
          <c:spPr>
            <a:ln w="3040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0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3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2723784"/>
        <c:crossesAt val="1"/>
        <c:crossBetween val="between"/>
        <c:majorUnit val="0.2"/>
        <c:minorUnit val="2E-3"/>
      </c:valAx>
      <c:spPr>
        <a:noFill/>
        <a:ln w="25364">
          <a:noFill/>
        </a:ln>
      </c:spPr>
    </c:plotArea>
    <c:legend>
      <c:legendPos val="r"/>
      <c:layout>
        <c:manualLayout>
          <c:xMode val="edge"/>
          <c:yMode val="edge"/>
          <c:x val="0.83573718394234997"/>
          <c:y val="0.28322465247399631"/>
          <c:w val="0.15982153321177539"/>
          <c:h val="0.29629474093516084"/>
        </c:manualLayout>
      </c:layout>
      <c:overlay val="0"/>
      <c:spPr>
        <a:solidFill>
          <a:schemeClr val="bg1"/>
        </a:solidFill>
        <a:ln w="3040">
          <a:solidFill>
            <a:schemeClr val="tx1"/>
          </a:solidFill>
          <a:prstDash val="solid"/>
        </a:ln>
      </c:spPr>
      <c:txPr>
        <a:bodyPr/>
        <a:lstStyle/>
        <a:p>
          <a:pPr>
            <a:defRPr sz="1228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3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332171893147503E-2"/>
          <c:y val="7.0129870129870125E-2"/>
          <c:w val="0.91869918699186992"/>
          <c:h val="0.78181818181818186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Sheet1!$A$2</c:f>
              <c:strCache>
                <c:ptCount val="1"/>
                <c:pt idx="0">
                  <c:v>YoY pm change</c:v>
                </c:pt>
              </c:strCache>
            </c:strRef>
          </c:tx>
          <c:spPr>
            <a:solidFill>
              <a:schemeClr val="accent1"/>
            </a:solidFill>
            <a:ln w="39033">
              <a:noFill/>
            </a:ln>
          </c:spPr>
          <c:invertIfNegative val="0"/>
          <c:dLbls>
            <c:numFmt formatCode="0%" sourceLinked="0"/>
            <c:spPr>
              <a:noFill/>
              <a:ln w="39033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0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Sheet1!$B$1:$AZ$1</c:f>
              <c:strCache>
                <c:ptCount val="51"/>
                <c:pt idx="0">
                  <c:v>2003:Q2</c:v>
                </c:pt>
                <c:pt idx="1">
                  <c:v>2003:Q3</c:v>
                </c:pt>
                <c:pt idx="2">
                  <c:v>2003:Q4</c:v>
                </c:pt>
                <c:pt idx="3">
                  <c:v>2004:Q1</c:v>
                </c:pt>
                <c:pt idx="4">
                  <c:v>2004:Q2</c:v>
                </c:pt>
                <c:pt idx="5">
                  <c:v>2004:Q3</c:v>
                </c:pt>
                <c:pt idx="6">
                  <c:v>2004:Q4</c:v>
                </c:pt>
                <c:pt idx="7">
                  <c:v>2005:Q1</c:v>
                </c:pt>
                <c:pt idx="8">
                  <c:v>2005:Q2</c:v>
                </c:pt>
                <c:pt idx="9">
                  <c:v>2005:Q3</c:v>
                </c:pt>
                <c:pt idx="10">
                  <c:v>2005:Q4</c:v>
                </c:pt>
                <c:pt idx="11">
                  <c:v>2006:Q1</c:v>
                </c:pt>
                <c:pt idx="12">
                  <c:v>2006:Q2</c:v>
                </c:pt>
                <c:pt idx="13">
                  <c:v>2006:Q3</c:v>
                </c:pt>
                <c:pt idx="14">
                  <c:v>2006:Q4</c:v>
                </c:pt>
                <c:pt idx="15">
                  <c:v>2007:Q1</c:v>
                </c:pt>
                <c:pt idx="16">
                  <c:v>2007:Q2</c:v>
                </c:pt>
                <c:pt idx="17">
                  <c:v>2007:Q3</c:v>
                </c:pt>
                <c:pt idx="18">
                  <c:v>2007:Q4</c:v>
                </c:pt>
                <c:pt idx="19">
                  <c:v>2008:Q1</c:v>
                </c:pt>
                <c:pt idx="20">
                  <c:v>2008:Q2</c:v>
                </c:pt>
                <c:pt idx="21">
                  <c:v>2008:Q3</c:v>
                </c:pt>
                <c:pt idx="22">
                  <c:v>2008:Q4</c:v>
                </c:pt>
                <c:pt idx="23">
                  <c:v>2009:Q1</c:v>
                </c:pt>
                <c:pt idx="24">
                  <c:v>2009:Q2</c:v>
                </c:pt>
                <c:pt idx="25">
                  <c:v>2009:Q3</c:v>
                </c:pt>
                <c:pt idx="26">
                  <c:v>2009:Q4</c:v>
                </c:pt>
                <c:pt idx="27">
                  <c:v>2010:Q1</c:v>
                </c:pt>
                <c:pt idx="28">
                  <c:v>2010:Q2</c:v>
                </c:pt>
                <c:pt idx="29">
                  <c:v>2010:Q3</c:v>
                </c:pt>
                <c:pt idx="30">
                  <c:v>2010:Q4</c:v>
                </c:pt>
                <c:pt idx="31">
                  <c:v>2011:Q1</c:v>
                </c:pt>
                <c:pt idx="32">
                  <c:v>2011:Q2</c:v>
                </c:pt>
                <c:pt idx="33">
                  <c:v>2011:Q3</c:v>
                </c:pt>
                <c:pt idx="34">
                  <c:v>2011:Q4</c:v>
                </c:pt>
                <c:pt idx="35">
                  <c:v>2012:Q1</c:v>
                </c:pt>
                <c:pt idx="36">
                  <c:v>2012:Q2</c:v>
                </c:pt>
                <c:pt idx="37">
                  <c:v>2012:Q3</c:v>
                </c:pt>
                <c:pt idx="38">
                  <c:v>2012:Q4</c:v>
                </c:pt>
                <c:pt idx="39">
                  <c:v>2013:Q1</c:v>
                </c:pt>
                <c:pt idx="40">
                  <c:v>2013:Q1</c:v>
                </c:pt>
                <c:pt idx="41">
                  <c:v>2013:Q3</c:v>
                </c:pt>
                <c:pt idx="42">
                  <c:v>2013:Q4</c:v>
                </c:pt>
                <c:pt idx="43">
                  <c:v>2014:Q1</c:v>
                </c:pt>
                <c:pt idx="44">
                  <c:v>2014:Q2</c:v>
                </c:pt>
                <c:pt idx="45">
                  <c:v>2014:Q3</c:v>
                </c:pt>
                <c:pt idx="46">
                  <c:v>2014:Q4</c:v>
                </c:pt>
                <c:pt idx="47">
                  <c:v>2015:Q1</c:v>
                </c:pt>
                <c:pt idx="48">
                  <c:v>2015:Q2</c:v>
                </c:pt>
                <c:pt idx="49">
                  <c:v>2015:Q3</c:v>
                </c:pt>
                <c:pt idx="50">
                  <c:v>2015:Q4</c:v>
                </c:pt>
              </c:strCache>
            </c:strRef>
          </c:cat>
          <c:val>
            <c:numRef>
              <c:f>Sheet1!$B$2:$AZ$2</c:f>
              <c:numCache>
                <c:formatCode>0.0%</c:formatCode>
                <c:ptCount val="51"/>
                <c:pt idx="0">
                  <c:v>0.13</c:v>
                </c:pt>
                <c:pt idx="1">
                  <c:v>0.12</c:v>
                </c:pt>
                <c:pt idx="2">
                  <c:v>0.09</c:v>
                </c:pt>
                <c:pt idx="3">
                  <c:v>0.05</c:v>
                </c:pt>
                <c:pt idx="4">
                  <c:v>0.03</c:v>
                </c:pt>
                <c:pt idx="5">
                  <c:v>0</c:v>
                </c:pt>
                <c:pt idx="6">
                  <c:v>-0.01</c:v>
                </c:pt>
                <c:pt idx="7">
                  <c:v>-0.01</c:v>
                </c:pt>
                <c:pt idx="8">
                  <c:v>-0.02</c:v>
                </c:pt>
                <c:pt idx="9">
                  <c:v>-0.02</c:v>
                </c:pt>
                <c:pt idx="10">
                  <c:v>-0.02</c:v>
                </c:pt>
                <c:pt idx="11">
                  <c:v>-0.02</c:v>
                </c:pt>
                <c:pt idx="12">
                  <c:v>-0.01</c:v>
                </c:pt>
                <c:pt idx="13">
                  <c:v>-0.01</c:v>
                </c:pt>
                <c:pt idx="14">
                  <c:v>-0.03</c:v>
                </c:pt>
                <c:pt idx="15">
                  <c:v>-0.04</c:v>
                </c:pt>
                <c:pt idx="16">
                  <c:v>-0.05</c:v>
                </c:pt>
                <c:pt idx="17">
                  <c:v>-0.05</c:v>
                </c:pt>
                <c:pt idx="18">
                  <c:v>-0.06</c:v>
                </c:pt>
                <c:pt idx="19">
                  <c:v>-0.06</c:v>
                </c:pt>
                <c:pt idx="20">
                  <c:v>-0.05</c:v>
                </c:pt>
                <c:pt idx="21">
                  <c:v>-0.04</c:v>
                </c:pt>
                <c:pt idx="22">
                  <c:v>-0.03</c:v>
                </c:pt>
                <c:pt idx="23">
                  <c:v>-0.01</c:v>
                </c:pt>
                <c:pt idx="24">
                  <c:v>0.01</c:v>
                </c:pt>
                <c:pt idx="25">
                  <c:v>0</c:v>
                </c:pt>
                <c:pt idx="26">
                  <c:v>0</c:v>
                </c:pt>
                <c:pt idx="27">
                  <c:v>-0.01</c:v>
                </c:pt>
                <c:pt idx="28">
                  <c:v>-0.01</c:v>
                </c:pt>
                <c:pt idx="29">
                  <c:v>-0.01</c:v>
                </c:pt>
                <c:pt idx="30">
                  <c:v>-0.01</c:v>
                </c:pt>
                <c:pt idx="31">
                  <c:v>0.01</c:v>
                </c:pt>
                <c:pt idx="32">
                  <c:v>0.02</c:v>
                </c:pt>
                <c:pt idx="33">
                  <c:v>0.02</c:v>
                </c:pt>
                <c:pt idx="34">
                  <c:v>0.03</c:v>
                </c:pt>
                <c:pt idx="35">
                  <c:v>0.05</c:v>
                </c:pt>
                <c:pt idx="36">
                  <c:v>0.06</c:v>
                </c:pt>
                <c:pt idx="37">
                  <c:v>0.06</c:v>
                </c:pt>
                <c:pt idx="38">
                  <c:v>7.0000000000000007E-2</c:v>
                </c:pt>
                <c:pt idx="39">
                  <c:v>7.0000000000000007E-2</c:v>
                </c:pt>
                <c:pt idx="40">
                  <c:v>0.06</c:v>
                </c:pt>
                <c:pt idx="41">
                  <c:v>0.06</c:v>
                </c:pt>
                <c:pt idx="42">
                  <c:v>0.05</c:v>
                </c:pt>
                <c:pt idx="43">
                  <c:v>0.04</c:v>
                </c:pt>
                <c:pt idx="44">
                  <c:v>0.03</c:v>
                </c:pt>
                <c:pt idx="45">
                  <c:v>0.03</c:v>
                </c:pt>
                <c:pt idx="46">
                  <c:v>0.02</c:v>
                </c:pt>
                <c:pt idx="47">
                  <c:v>0.02</c:v>
                </c:pt>
                <c:pt idx="48">
                  <c:v>0.01</c:v>
                </c:pt>
                <c:pt idx="49">
                  <c:v>0.01</c:v>
                </c:pt>
                <c:pt idx="50">
                  <c:v>0.01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29764112"/>
        <c:axId val="229765680"/>
      </c:barChart>
      <c:catAx>
        <c:axId val="22976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51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05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9765680"/>
        <c:crosses val="autoZero"/>
        <c:auto val="1"/>
        <c:lblAlgn val="ctr"/>
        <c:lblOffset val="20"/>
        <c:tickLblSkip val="1"/>
        <c:tickMarkSkip val="1"/>
        <c:noMultiLvlLbl val="0"/>
      </c:catAx>
      <c:valAx>
        <c:axId val="229765680"/>
        <c:scaling>
          <c:orientation val="minMax"/>
          <c:max val="0.2"/>
          <c:min val="-0.1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48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5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9764112"/>
        <c:crosses val="autoZero"/>
        <c:crossBetween val="between"/>
        <c:majorUnit val="0.05"/>
        <c:minorUnit val="1E-3"/>
      </c:valAx>
      <c:spPr>
        <a:noFill/>
        <a:ln w="3903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5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332171893147503E-2"/>
          <c:y val="7.0129870129870125E-2"/>
          <c:w val="0.91869918699186992"/>
          <c:h val="0.78181818181818186"/>
        </c:manualLayout>
      </c:layout>
      <c:barChart>
        <c:barDir val="col"/>
        <c:grouping val="clustered"/>
        <c:varyColors val="0"/>
        <c:ser>
          <c:idx val="4"/>
          <c:order val="0"/>
          <c:spPr>
            <a:solidFill>
              <a:schemeClr val="accent1"/>
            </a:solidFill>
            <a:ln w="39033">
              <a:noFill/>
            </a:ln>
          </c:spPr>
          <c:invertIfNegative val="0"/>
          <c:dLbls>
            <c:numFmt formatCode="0.0%" sourceLinked="0"/>
            <c:spPr>
              <a:noFill/>
              <a:ln w="39033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0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Sheet1!$AH$1:$AY$1</c:f>
              <c:strCache>
                <c:ptCount val="18"/>
                <c:pt idx="0">
                  <c:v>2011:Q2</c:v>
                </c:pt>
                <c:pt idx="1">
                  <c:v>2011:Q3</c:v>
                </c:pt>
                <c:pt idx="2">
                  <c:v>2011:Q4</c:v>
                </c:pt>
                <c:pt idx="3">
                  <c:v>2012:Q1</c:v>
                </c:pt>
                <c:pt idx="4">
                  <c:v>2012:Q2</c:v>
                </c:pt>
                <c:pt idx="5">
                  <c:v>2012:Q3</c:v>
                </c:pt>
                <c:pt idx="6">
                  <c:v>2012:Q4</c:v>
                </c:pt>
                <c:pt idx="7">
                  <c:v>2013:Q1</c:v>
                </c:pt>
                <c:pt idx="8">
                  <c:v>2013:Q1</c:v>
                </c:pt>
                <c:pt idx="9">
                  <c:v>2013:Q3</c:v>
                </c:pt>
                <c:pt idx="10">
                  <c:v>2013:Q4</c:v>
                </c:pt>
                <c:pt idx="11">
                  <c:v>2014:Q1</c:v>
                </c:pt>
                <c:pt idx="12">
                  <c:v>2014:Q2</c:v>
                </c:pt>
                <c:pt idx="13">
                  <c:v>2014:Q3</c:v>
                </c:pt>
                <c:pt idx="14">
                  <c:v>2014:Q4</c:v>
                </c:pt>
                <c:pt idx="15">
                  <c:v>2015:Q1</c:v>
                </c:pt>
                <c:pt idx="16">
                  <c:v>2015:Q2</c:v>
                </c:pt>
                <c:pt idx="17">
                  <c:v>2015:Q3</c:v>
                </c:pt>
              </c:strCache>
            </c:strRef>
          </c:cat>
          <c:val>
            <c:numRef>
              <c:f>Sheet1!$AH$2:$AY$2</c:f>
              <c:numCache>
                <c:formatCode>0.0%</c:formatCode>
                <c:ptCount val="18"/>
                <c:pt idx="0">
                  <c:v>-8.0000000000000002E-3</c:v>
                </c:pt>
                <c:pt idx="1">
                  <c:v>1E-3</c:v>
                </c:pt>
                <c:pt idx="2">
                  <c:v>1E-3</c:v>
                </c:pt>
                <c:pt idx="3">
                  <c:v>1.7000000000000001E-2</c:v>
                </c:pt>
                <c:pt idx="4">
                  <c:v>2.3E-2</c:v>
                </c:pt>
                <c:pt idx="5">
                  <c:v>2.3E-2</c:v>
                </c:pt>
                <c:pt idx="6">
                  <c:v>1.7000000000000001E-2</c:v>
                </c:pt>
                <c:pt idx="7">
                  <c:v>1.7999999999999999E-2</c:v>
                </c:pt>
                <c:pt idx="8">
                  <c:v>1.2E-2</c:v>
                </c:pt>
                <c:pt idx="9">
                  <c:v>1.6E-2</c:v>
                </c:pt>
                <c:pt idx="10">
                  <c:v>1.7000000000000001E-2</c:v>
                </c:pt>
                <c:pt idx="11">
                  <c:v>2.3E-2</c:v>
                </c:pt>
                <c:pt idx="12">
                  <c:v>2.9000000000000001E-2</c:v>
                </c:pt>
                <c:pt idx="13">
                  <c:v>0.03</c:v>
                </c:pt>
                <c:pt idx="14">
                  <c:v>2.7E-2</c:v>
                </c:pt>
                <c:pt idx="15">
                  <c:v>2.1000000000000001E-2</c:v>
                </c:pt>
                <c:pt idx="16">
                  <c:v>1.0999999999999999E-2</c:v>
                </c:pt>
                <c:pt idx="17">
                  <c:v>-2E-3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29764896"/>
        <c:axId val="229759408"/>
      </c:barChart>
      <c:catAx>
        <c:axId val="22976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51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05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9759408"/>
        <c:crosses val="autoZero"/>
        <c:auto val="1"/>
        <c:lblAlgn val="ctr"/>
        <c:lblOffset val="20"/>
        <c:tickLblSkip val="1"/>
        <c:tickMarkSkip val="1"/>
        <c:noMultiLvlLbl val="0"/>
      </c:catAx>
      <c:valAx>
        <c:axId val="229759408"/>
        <c:scaling>
          <c:orientation val="minMax"/>
          <c:max val="0.2"/>
          <c:min val="-0.1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48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5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9764896"/>
        <c:crosses val="autoZero"/>
        <c:crossBetween val="between"/>
        <c:majorUnit val="0.05"/>
        <c:minorUnit val="1E-3"/>
      </c:valAx>
      <c:spPr>
        <a:noFill/>
        <a:ln w="3903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5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825128167390302E-2"/>
          <c:y val="4.4574674067380922E-2"/>
          <c:w val="0.90292565064880903"/>
          <c:h val="0.775742622336142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1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Sheet1!$CR$1:$FV$1</c:f>
              <c:strCache>
                <c:ptCount val="83"/>
                <c:pt idx="0">
                  <c:v>Jun-09</c:v>
                </c:pt>
                <c:pt idx="1">
                  <c:v>Jul-09</c:v>
                </c:pt>
                <c:pt idx="2">
                  <c:v>Aug-09</c:v>
                </c:pt>
                <c:pt idx="3">
                  <c:v>Sep-09</c:v>
                </c:pt>
                <c:pt idx="4">
                  <c:v>Oct-09</c:v>
                </c:pt>
                <c:pt idx="5">
                  <c:v>Nov-09</c:v>
                </c:pt>
                <c:pt idx="6">
                  <c:v>Dec-09</c:v>
                </c:pt>
                <c:pt idx="7">
                  <c:v>Jan-10</c:v>
                </c:pt>
                <c:pt idx="8">
                  <c:v>Feb-10</c:v>
                </c:pt>
                <c:pt idx="9">
                  <c:v>Mar-10</c:v>
                </c:pt>
                <c:pt idx="10">
                  <c:v>Apr-10</c:v>
                </c:pt>
                <c:pt idx="11">
                  <c:v>May-10</c:v>
                </c:pt>
                <c:pt idx="12">
                  <c:v>Jun-10</c:v>
                </c:pt>
                <c:pt idx="13">
                  <c:v>Jul-10</c:v>
                </c:pt>
                <c:pt idx="14">
                  <c:v>Aug-10</c:v>
                </c:pt>
                <c:pt idx="15">
                  <c:v>Sep-10</c:v>
                </c:pt>
                <c:pt idx="16">
                  <c:v>Oct-10</c:v>
                </c:pt>
                <c:pt idx="17">
                  <c:v>Nov-10</c:v>
                </c:pt>
                <c:pt idx="18">
                  <c:v>Dec-10</c:v>
                </c:pt>
                <c:pt idx="19">
                  <c:v>Jan-11</c:v>
                </c:pt>
                <c:pt idx="20">
                  <c:v>Feb-11</c:v>
                </c:pt>
                <c:pt idx="21">
                  <c:v>Mar-11</c:v>
                </c:pt>
                <c:pt idx="22">
                  <c:v>Apr-11</c:v>
                </c:pt>
                <c:pt idx="23">
                  <c:v>May-11</c:v>
                </c:pt>
                <c:pt idx="24">
                  <c:v>Jun-11</c:v>
                </c:pt>
                <c:pt idx="25">
                  <c:v>Jul-11</c:v>
                </c:pt>
                <c:pt idx="26">
                  <c:v>Aug-11</c:v>
                </c:pt>
                <c:pt idx="27">
                  <c:v>Sep-11</c:v>
                </c:pt>
                <c:pt idx="28">
                  <c:v>Oct-11</c:v>
                </c:pt>
                <c:pt idx="29">
                  <c:v>Nov-11</c:v>
                </c:pt>
                <c:pt idx="30">
                  <c:v>Dec-11</c:v>
                </c:pt>
                <c:pt idx="31">
                  <c:v>Jan-12</c:v>
                </c:pt>
                <c:pt idx="32">
                  <c:v>Feb-12</c:v>
                </c:pt>
                <c:pt idx="33">
                  <c:v>Mar-12</c:v>
                </c:pt>
                <c:pt idx="34">
                  <c:v>Apr-12</c:v>
                </c:pt>
                <c:pt idx="35">
                  <c:v>May-12</c:v>
                </c:pt>
                <c:pt idx="36">
                  <c:v>Jun-12</c:v>
                </c:pt>
                <c:pt idx="37">
                  <c:v>Jul-12</c:v>
                </c:pt>
                <c:pt idx="38">
                  <c:v>Aug-12</c:v>
                </c:pt>
                <c:pt idx="39">
                  <c:v>Sep-12</c:v>
                </c:pt>
                <c:pt idx="40">
                  <c:v>Oct-12</c:v>
                </c:pt>
                <c:pt idx="41">
                  <c:v>Nov-12</c:v>
                </c:pt>
                <c:pt idx="42">
                  <c:v>Dec-12</c:v>
                </c:pt>
                <c:pt idx="43">
                  <c:v>Jan-13</c:v>
                </c:pt>
                <c:pt idx="44">
                  <c:v>Feb-13</c:v>
                </c:pt>
                <c:pt idx="45">
                  <c:v>Mar-13</c:v>
                </c:pt>
                <c:pt idx="46">
                  <c:v>Apr-13</c:v>
                </c:pt>
                <c:pt idx="47">
                  <c:v>May-13</c:v>
                </c:pt>
                <c:pt idx="48">
                  <c:v>Jun-13</c:v>
                </c:pt>
                <c:pt idx="49">
                  <c:v>Jul-13</c:v>
                </c:pt>
                <c:pt idx="50">
                  <c:v>Aug-13</c:v>
                </c:pt>
                <c:pt idx="51">
                  <c:v>Sep-13</c:v>
                </c:pt>
                <c:pt idx="52">
                  <c:v>Oct-13</c:v>
                </c:pt>
                <c:pt idx="53">
                  <c:v>Nov-13</c:v>
                </c:pt>
                <c:pt idx="54">
                  <c:v>Dec-13</c:v>
                </c:pt>
                <c:pt idx="55">
                  <c:v>Jan-14</c:v>
                </c:pt>
                <c:pt idx="56">
                  <c:v>Feb-14</c:v>
                </c:pt>
                <c:pt idx="57">
                  <c:v>Mar-14</c:v>
                </c:pt>
                <c:pt idx="58">
                  <c:v>Apr-14</c:v>
                </c:pt>
                <c:pt idx="59">
                  <c:v>May-14</c:v>
                </c:pt>
                <c:pt idx="60">
                  <c:v>Jun-14</c:v>
                </c:pt>
                <c:pt idx="61">
                  <c:v>Jul-14</c:v>
                </c:pt>
                <c:pt idx="62">
                  <c:v>Aug-14</c:v>
                </c:pt>
                <c:pt idx="63">
                  <c:v>Sep-14</c:v>
                </c:pt>
                <c:pt idx="64">
                  <c:v>Oct-14</c:v>
                </c:pt>
                <c:pt idx="65">
                  <c:v>Nov-14</c:v>
                </c:pt>
                <c:pt idx="66">
                  <c:v>Dec-14</c:v>
                </c:pt>
                <c:pt idx="67">
                  <c:v>Jan-15</c:v>
                </c:pt>
                <c:pt idx="68">
                  <c:v>Feb-15</c:v>
                </c:pt>
                <c:pt idx="69">
                  <c:v>Mar-15</c:v>
                </c:pt>
                <c:pt idx="70">
                  <c:v>Apr-15</c:v>
                </c:pt>
                <c:pt idx="71">
                  <c:v>May-15</c:v>
                </c:pt>
                <c:pt idx="72">
                  <c:v>15-Jun</c:v>
                </c:pt>
                <c:pt idx="73">
                  <c:v>15-Jul</c:v>
                </c:pt>
                <c:pt idx="74">
                  <c:v>15-Aug</c:v>
                </c:pt>
                <c:pt idx="75">
                  <c:v>15-Sep</c:v>
                </c:pt>
                <c:pt idx="76">
                  <c:v>15-Oct</c:v>
                </c:pt>
                <c:pt idx="77">
                  <c:v>15-Nov</c:v>
                </c:pt>
                <c:pt idx="78">
                  <c:v>15-Dec</c:v>
                </c:pt>
                <c:pt idx="79">
                  <c:v>16-Jan</c:v>
                </c:pt>
                <c:pt idx="80">
                  <c:v>16-Feb</c:v>
                </c:pt>
                <c:pt idx="81">
                  <c:v>16-Mar</c:v>
                </c:pt>
                <c:pt idx="82">
                  <c:v>16-Apr</c:v>
                </c:pt>
              </c:strCache>
            </c:strRef>
          </c:cat>
          <c:val>
            <c:numRef>
              <c:f>Sheet1!$CR$2:$FV$2</c:f>
              <c:numCache>
                <c:formatCode>0%</c:formatCode>
                <c:ptCount val="83"/>
                <c:pt idx="0">
                  <c:v>-0.06</c:v>
                </c:pt>
                <c:pt idx="1">
                  <c:v>-0.06</c:v>
                </c:pt>
                <c:pt idx="2">
                  <c:v>-0.05</c:v>
                </c:pt>
                <c:pt idx="3">
                  <c:v>-0.04</c:v>
                </c:pt>
                <c:pt idx="4">
                  <c:v>-0.05</c:v>
                </c:pt>
                <c:pt idx="5">
                  <c:v>-0.05</c:v>
                </c:pt>
                <c:pt idx="6">
                  <c:v>-0.04</c:v>
                </c:pt>
                <c:pt idx="7">
                  <c:v>-0.04</c:v>
                </c:pt>
                <c:pt idx="8">
                  <c:v>-0.05</c:v>
                </c:pt>
                <c:pt idx="9">
                  <c:v>-0.04</c:v>
                </c:pt>
                <c:pt idx="10">
                  <c:v>-0.04</c:v>
                </c:pt>
                <c:pt idx="11">
                  <c:v>-0.03</c:v>
                </c:pt>
                <c:pt idx="12">
                  <c:v>-0.03</c:v>
                </c:pt>
                <c:pt idx="13">
                  <c:v>-0.03</c:v>
                </c:pt>
                <c:pt idx="14">
                  <c:v>-0.04</c:v>
                </c:pt>
                <c:pt idx="15">
                  <c:v>-0.04</c:v>
                </c:pt>
                <c:pt idx="16">
                  <c:v>-0.04</c:v>
                </c:pt>
                <c:pt idx="17">
                  <c:v>-0.05</c:v>
                </c:pt>
                <c:pt idx="18">
                  <c:v>-0.05</c:v>
                </c:pt>
                <c:pt idx="19">
                  <c:v>-0.05</c:v>
                </c:pt>
                <c:pt idx="20">
                  <c:v>-0.05</c:v>
                </c:pt>
                <c:pt idx="21">
                  <c:v>-0.04</c:v>
                </c:pt>
                <c:pt idx="22">
                  <c:v>-0.04</c:v>
                </c:pt>
                <c:pt idx="23">
                  <c:v>-0.04</c:v>
                </c:pt>
                <c:pt idx="24">
                  <c:v>-0.03</c:v>
                </c:pt>
                <c:pt idx="25">
                  <c:v>-0.02</c:v>
                </c:pt>
                <c:pt idx="26">
                  <c:v>-0.02</c:v>
                </c:pt>
                <c:pt idx="27">
                  <c:v>0</c:v>
                </c:pt>
                <c:pt idx="28">
                  <c:v>0</c:v>
                </c:pt>
                <c:pt idx="29">
                  <c:v>0.01</c:v>
                </c:pt>
                <c:pt idx="30">
                  <c:v>0.01</c:v>
                </c:pt>
                <c:pt idx="31">
                  <c:v>0.01</c:v>
                </c:pt>
                <c:pt idx="32">
                  <c:v>0.02</c:v>
                </c:pt>
                <c:pt idx="33">
                  <c:v>0.03</c:v>
                </c:pt>
                <c:pt idx="34">
                  <c:v>0.03</c:v>
                </c:pt>
                <c:pt idx="35">
                  <c:v>0.04</c:v>
                </c:pt>
                <c:pt idx="36">
                  <c:v>0.04</c:v>
                </c:pt>
                <c:pt idx="37">
                  <c:v>0.04</c:v>
                </c:pt>
                <c:pt idx="38">
                  <c:v>0.05</c:v>
                </c:pt>
                <c:pt idx="39">
                  <c:v>0.05</c:v>
                </c:pt>
                <c:pt idx="40">
                  <c:v>0.04</c:v>
                </c:pt>
                <c:pt idx="41">
                  <c:v>0.05</c:v>
                </c:pt>
                <c:pt idx="42">
                  <c:v>0.05</c:v>
                </c:pt>
                <c:pt idx="43">
                  <c:v>0.05</c:v>
                </c:pt>
                <c:pt idx="44">
                  <c:v>0.04</c:v>
                </c:pt>
                <c:pt idx="45">
                  <c:v>0.05</c:v>
                </c:pt>
                <c:pt idx="46">
                  <c:v>0.05</c:v>
                </c:pt>
                <c:pt idx="47">
                  <c:v>0.05</c:v>
                </c:pt>
                <c:pt idx="48">
                  <c:v>0.05</c:v>
                </c:pt>
                <c:pt idx="49">
                  <c:v>0.04</c:v>
                </c:pt>
                <c:pt idx="50">
                  <c:v>0.04</c:v>
                </c:pt>
                <c:pt idx="51">
                  <c:v>0.05</c:v>
                </c:pt>
                <c:pt idx="52">
                  <c:v>0.04</c:v>
                </c:pt>
                <c:pt idx="53">
                  <c:v>0.04</c:v>
                </c:pt>
                <c:pt idx="54">
                  <c:v>0.03</c:v>
                </c:pt>
                <c:pt idx="55">
                  <c:v>0.03</c:v>
                </c:pt>
                <c:pt idx="56">
                  <c:v>0.02</c:v>
                </c:pt>
                <c:pt idx="57">
                  <c:v>0.03</c:v>
                </c:pt>
                <c:pt idx="58">
                  <c:v>0.02</c:v>
                </c:pt>
                <c:pt idx="59">
                  <c:v>0.03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0.01</c:v>
                </c:pt>
                <c:pt idx="65">
                  <c:v>0.01</c:v>
                </c:pt>
                <c:pt idx="66">
                  <c:v>0</c:v>
                </c:pt>
                <c:pt idx="67">
                  <c:v>0</c:v>
                </c:pt>
                <c:pt idx="68">
                  <c:v>0.01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0.01</c:v>
                </c:pt>
                <c:pt idx="74">
                  <c:v>0</c:v>
                </c:pt>
                <c:pt idx="75">
                  <c:v>-0.01</c:v>
                </c:pt>
                <c:pt idx="76">
                  <c:v>-0.02</c:v>
                </c:pt>
                <c:pt idx="77">
                  <c:v>-0.03</c:v>
                </c:pt>
                <c:pt idx="78">
                  <c:v>-0.04</c:v>
                </c:pt>
                <c:pt idx="79">
                  <c:v>-0.04</c:v>
                </c:pt>
                <c:pt idx="80">
                  <c:v>-0.04</c:v>
                </c:pt>
                <c:pt idx="81">
                  <c:v>-0.03</c:v>
                </c:pt>
                <c:pt idx="82">
                  <c:v>-0.02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759800"/>
        <c:axId val="229765288"/>
      </c:barChart>
      <c:catAx>
        <c:axId val="229759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29765288"/>
        <c:crosses val="autoZero"/>
        <c:auto val="1"/>
        <c:lblAlgn val="ctr"/>
        <c:lblOffset val="100"/>
        <c:noMultiLvlLbl val="0"/>
      </c:catAx>
      <c:valAx>
        <c:axId val="229765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29759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3.1152647975077595E-3"/>
                  <c:y val="-4.68384074941452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3"/>
              <c:layout>
                <c:manualLayout>
                  <c:x val="1.2461059190031152E-2"/>
                  <c:y val="-6.550664598020658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7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6"/>
              <c:layout>
                <c:manualLayout>
                  <c:x val="-0.2383177570093459"/>
                  <c:y val="-7.917633246663839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6801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Sheet1!$A$1:$FV$1</c:f>
              <c:strCache>
                <c:ptCount val="178"/>
                <c:pt idx="0">
                  <c:v>Jul-01</c:v>
                </c:pt>
                <c:pt idx="1">
                  <c:v>Aug-01</c:v>
                </c:pt>
                <c:pt idx="2">
                  <c:v>Sep-01</c:v>
                </c:pt>
                <c:pt idx="3">
                  <c:v>Oct-01</c:v>
                </c:pt>
                <c:pt idx="4">
                  <c:v>Nov-01</c:v>
                </c:pt>
                <c:pt idx="5">
                  <c:v>Dec-01</c:v>
                </c:pt>
                <c:pt idx="6">
                  <c:v>Jan-02</c:v>
                </c:pt>
                <c:pt idx="7">
                  <c:v>Feb-02</c:v>
                </c:pt>
                <c:pt idx="8">
                  <c:v>Mar-02</c:v>
                </c:pt>
                <c:pt idx="9">
                  <c:v>Apr-02</c:v>
                </c:pt>
                <c:pt idx="10">
                  <c:v>May-02</c:v>
                </c:pt>
                <c:pt idx="11">
                  <c:v>Jun-02</c:v>
                </c:pt>
                <c:pt idx="12">
                  <c:v>Jul-02</c:v>
                </c:pt>
                <c:pt idx="13">
                  <c:v>Aug-02</c:v>
                </c:pt>
                <c:pt idx="14">
                  <c:v>Sep-02</c:v>
                </c:pt>
                <c:pt idx="15">
                  <c:v>Oct-02</c:v>
                </c:pt>
                <c:pt idx="16">
                  <c:v>Nov-02</c:v>
                </c:pt>
                <c:pt idx="17">
                  <c:v>Dec-02</c:v>
                </c:pt>
                <c:pt idx="18">
                  <c:v>Jan-03</c:v>
                </c:pt>
                <c:pt idx="19">
                  <c:v>Feb-03</c:v>
                </c:pt>
                <c:pt idx="20">
                  <c:v>Mar-03</c:v>
                </c:pt>
                <c:pt idx="21">
                  <c:v>Apr-03</c:v>
                </c:pt>
                <c:pt idx="22">
                  <c:v>May-03</c:v>
                </c:pt>
                <c:pt idx="23">
                  <c:v>Jun-03</c:v>
                </c:pt>
                <c:pt idx="24">
                  <c:v>Jul-03</c:v>
                </c:pt>
                <c:pt idx="25">
                  <c:v>Aug-03</c:v>
                </c:pt>
                <c:pt idx="26">
                  <c:v>Sep-03</c:v>
                </c:pt>
                <c:pt idx="27">
                  <c:v>Oct-03</c:v>
                </c:pt>
                <c:pt idx="28">
                  <c:v>Nov-03</c:v>
                </c:pt>
                <c:pt idx="29">
                  <c:v>Dec-03</c:v>
                </c:pt>
                <c:pt idx="30">
                  <c:v>Jan-04</c:v>
                </c:pt>
                <c:pt idx="31">
                  <c:v>Feb-04</c:v>
                </c:pt>
                <c:pt idx="32">
                  <c:v>Mar-04</c:v>
                </c:pt>
                <c:pt idx="33">
                  <c:v>Apr-04</c:v>
                </c:pt>
                <c:pt idx="34">
                  <c:v>May-04</c:v>
                </c:pt>
                <c:pt idx="35">
                  <c:v>Jun-04</c:v>
                </c:pt>
                <c:pt idx="36">
                  <c:v>Jul-04</c:v>
                </c:pt>
                <c:pt idx="37">
                  <c:v>Aug-04</c:v>
                </c:pt>
                <c:pt idx="38">
                  <c:v>Sep-04</c:v>
                </c:pt>
                <c:pt idx="39">
                  <c:v>Oct-04</c:v>
                </c:pt>
                <c:pt idx="40">
                  <c:v>Nov-04</c:v>
                </c:pt>
                <c:pt idx="41">
                  <c:v>Dec-04</c:v>
                </c:pt>
                <c:pt idx="42">
                  <c:v>Jan-05</c:v>
                </c:pt>
                <c:pt idx="43">
                  <c:v>Feb-05</c:v>
                </c:pt>
                <c:pt idx="44">
                  <c:v>Mar-05</c:v>
                </c:pt>
                <c:pt idx="45">
                  <c:v>Apr-05</c:v>
                </c:pt>
                <c:pt idx="46">
                  <c:v>May-05</c:v>
                </c:pt>
                <c:pt idx="47">
                  <c:v>Jun-05</c:v>
                </c:pt>
                <c:pt idx="48">
                  <c:v>Jul-05</c:v>
                </c:pt>
                <c:pt idx="49">
                  <c:v>Aug-05</c:v>
                </c:pt>
                <c:pt idx="50">
                  <c:v>Sep-05</c:v>
                </c:pt>
                <c:pt idx="51">
                  <c:v>Oct-05</c:v>
                </c:pt>
                <c:pt idx="52">
                  <c:v>Nov-05</c:v>
                </c:pt>
                <c:pt idx="53">
                  <c:v>Dec-05</c:v>
                </c:pt>
                <c:pt idx="54">
                  <c:v>Jan-06</c:v>
                </c:pt>
                <c:pt idx="55">
                  <c:v>Feb-06</c:v>
                </c:pt>
                <c:pt idx="56">
                  <c:v>Mar-06</c:v>
                </c:pt>
                <c:pt idx="57">
                  <c:v>Apr-06</c:v>
                </c:pt>
                <c:pt idx="58">
                  <c:v>May-06</c:v>
                </c:pt>
                <c:pt idx="59">
                  <c:v>Jun-06</c:v>
                </c:pt>
                <c:pt idx="60">
                  <c:v>Jul-06</c:v>
                </c:pt>
                <c:pt idx="61">
                  <c:v>Aug-06</c:v>
                </c:pt>
                <c:pt idx="62">
                  <c:v>Sep-06</c:v>
                </c:pt>
                <c:pt idx="63">
                  <c:v>Oct-06</c:v>
                </c:pt>
                <c:pt idx="64">
                  <c:v>Nov-06</c:v>
                </c:pt>
                <c:pt idx="65">
                  <c:v>Dec-06</c:v>
                </c:pt>
                <c:pt idx="66">
                  <c:v>Jan-07</c:v>
                </c:pt>
                <c:pt idx="67">
                  <c:v>Feb-07</c:v>
                </c:pt>
                <c:pt idx="68">
                  <c:v>Mar-07</c:v>
                </c:pt>
                <c:pt idx="69">
                  <c:v>Apr-07</c:v>
                </c:pt>
                <c:pt idx="70">
                  <c:v>May-07</c:v>
                </c:pt>
                <c:pt idx="71">
                  <c:v>Jun-07</c:v>
                </c:pt>
                <c:pt idx="72">
                  <c:v>Jul-07</c:v>
                </c:pt>
                <c:pt idx="73">
                  <c:v>Aug-07</c:v>
                </c:pt>
                <c:pt idx="74">
                  <c:v>Sep-07</c:v>
                </c:pt>
                <c:pt idx="75">
                  <c:v>Oct-07</c:v>
                </c:pt>
                <c:pt idx="76">
                  <c:v>Nov-07</c:v>
                </c:pt>
                <c:pt idx="77">
                  <c:v>Dec-07</c:v>
                </c:pt>
                <c:pt idx="78">
                  <c:v>Jan-08</c:v>
                </c:pt>
                <c:pt idx="79">
                  <c:v>Feb-08</c:v>
                </c:pt>
                <c:pt idx="80">
                  <c:v>Mar-08</c:v>
                </c:pt>
                <c:pt idx="81">
                  <c:v>Apr-08</c:v>
                </c:pt>
                <c:pt idx="82">
                  <c:v>May-08</c:v>
                </c:pt>
                <c:pt idx="83">
                  <c:v>Jun-08</c:v>
                </c:pt>
                <c:pt idx="84">
                  <c:v>Jul-08</c:v>
                </c:pt>
                <c:pt idx="85">
                  <c:v>Aug-08</c:v>
                </c:pt>
                <c:pt idx="86">
                  <c:v>Sep-08</c:v>
                </c:pt>
                <c:pt idx="87">
                  <c:v>Oct-08</c:v>
                </c:pt>
                <c:pt idx="88">
                  <c:v>Nov-08</c:v>
                </c:pt>
                <c:pt idx="89">
                  <c:v>Dec-08</c:v>
                </c:pt>
                <c:pt idx="90">
                  <c:v>Jan-09</c:v>
                </c:pt>
                <c:pt idx="91">
                  <c:v>Feb-09</c:v>
                </c:pt>
                <c:pt idx="92">
                  <c:v>Mar-09</c:v>
                </c:pt>
                <c:pt idx="93">
                  <c:v>Apr-09</c:v>
                </c:pt>
                <c:pt idx="94">
                  <c:v>May-09</c:v>
                </c:pt>
                <c:pt idx="95">
                  <c:v>Jun-09</c:v>
                </c:pt>
                <c:pt idx="96">
                  <c:v>Jul-09</c:v>
                </c:pt>
                <c:pt idx="97">
                  <c:v>Aug-09</c:v>
                </c:pt>
                <c:pt idx="98">
                  <c:v>Sep-09</c:v>
                </c:pt>
                <c:pt idx="99">
                  <c:v>Oct-09</c:v>
                </c:pt>
                <c:pt idx="100">
                  <c:v>Nov-09</c:v>
                </c:pt>
                <c:pt idx="101">
                  <c:v>Dec-09</c:v>
                </c:pt>
                <c:pt idx="102">
                  <c:v>Jan-10</c:v>
                </c:pt>
                <c:pt idx="103">
                  <c:v>Feb-10</c:v>
                </c:pt>
                <c:pt idx="104">
                  <c:v>Mar-10</c:v>
                </c:pt>
                <c:pt idx="105">
                  <c:v>Apr-10</c:v>
                </c:pt>
                <c:pt idx="106">
                  <c:v>May-10</c:v>
                </c:pt>
                <c:pt idx="107">
                  <c:v>Jun-10</c:v>
                </c:pt>
                <c:pt idx="108">
                  <c:v>Jul-10</c:v>
                </c:pt>
                <c:pt idx="109">
                  <c:v>Aug-10</c:v>
                </c:pt>
                <c:pt idx="110">
                  <c:v>Sep-10</c:v>
                </c:pt>
                <c:pt idx="111">
                  <c:v>Oct-10</c:v>
                </c:pt>
                <c:pt idx="112">
                  <c:v>Nov-10</c:v>
                </c:pt>
                <c:pt idx="113">
                  <c:v>Dec-10</c:v>
                </c:pt>
                <c:pt idx="114">
                  <c:v>Jan-11</c:v>
                </c:pt>
                <c:pt idx="115">
                  <c:v>Feb-11</c:v>
                </c:pt>
                <c:pt idx="116">
                  <c:v>Mar-11</c:v>
                </c:pt>
                <c:pt idx="117">
                  <c:v>Apr-11</c:v>
                </c:pt>
                <c:pt idx="118">
                  <c:v>May-11</c:v>
                </c:pt>
                <c:pt idx="119">
                  <c:v>Jun-11</c:v>
                </c:pt>
                <c:pt idx="120">
                  <c:v>Jul-11</c:v>
                </c:pt>
                <c:pt idx="121">
                  <c:v>Aug-11</c:v>
                </c:pt>
                <c:pt idx="122">
                  <c:v>Sep-11</c:v>
                </c:pt>
                <c:pt idx="123">
                  <c:v>Oct-11</c:v>
                </c:pt>
                <c:pt idx="124">
                  <c:v>Nov-11</c:v>
                </c:pt>
                <c:pt idx="125">
                  <c:v>Dec-11</c:v>
                </c:pt>
                <c:pt idx="126">
                  <c:v>Jan-12</c:v>
                </c:pt>
                <c:pt idx="127">
                  <c:v>Feb-12</c:v>
                </c:pt>
                <c:pt idx="128">
                  <c:v>Mar-12</c:v>
                </c:pt>
                <c:pt idx="129">
                  <c:v>Apr-12</c:v>
                </c:pt>
                <c:pt idx="130">
                  <c:v>May-12</c:v>
                </c:pt>
                <c:pt idx="131">
                  <c:v>Jun-12</c:v>
                </c:pt>
                <c:pt idx="132">
                  <c:v>Jul-12</c:v>
                </c:pt>
                <c:pt idx="133">
                  <c:v>Aug-12</c:v>
                </c:pt>
                <c:pt idx="134">
                  <c:v>Sep-12</c:v>
                </c:pt>
                <c:pt idx="135">
                  <c:v>Oct-12</c:v>
                </c:pt>
                <c:pt idx="136">
                  <c:v>Nov-12</c:v>
                </c:pt>
                <c:pt idx="137">
                  <c:v>Dec-12</c:v>
                </c:pt>
                <c:pt idx="138">
                  <c:v>Jan-13</c:v>
                </c:pt>
                <c:pt idx="139">
                  <c:v>Feb-13</c:v>
                </c:pt>
                <c:pt idx="140">
                  <c:v>Mar-13</c:v>
                </c:pt>
                <c:pt idx="141">
                  <c:v>Apr-13</c:v>
                </c:pt>
                <c:pt idx="142">
                  <c:v>May-13</c:v>
                </c:pt>
                <c:pt idx="143">
                  <c:v>Jun-13</c:v>
                </c:pt>
                <c:pt idx="144">
                  <c:v>Jul-13</c:v>
                </c:pt>
                <c:pt idx="145">
                  <c:v>Aug-13</c:v>
                </c:pt>
                <c:pt idx="146">
                  <c:v>Sep-13</c:v>
                </c:pt>
                <c:pt idx="147">
                  <c:v>Oct-13</c:v>
                </c:pt>
                <c:pt idx="148">
                  <c:v>Nov-13</c:v>
                </c:pt>
                <c:pt idx="149">
                  <c:v>Dec-13</c:v>
                </c:pt>
                <c:pt idx="150">
                  <c:v>Jan-14</c:v>
                </c:pt>
                <c:pt idx="151">
                  <c:v>Feb-14</c:v>
                </c:pt>
                <c:pt idx="152">
                  <c:v>Mar-14</c:v>
                </c:pt>
                <c:pt idx="153">
                  <c:v>Apr-14</c:v>
                </c:pt>
                <c:pt idx="154">
                  <c:v>May-14</c:v>
                </c:pt>
                <c:pt idx="155">
                  <c:v>Jun-14</c:v>
                </c:pt>
                <c:pt idx="156">
                  <c:v>Jul-14</c:v>
                </c:pt>
                <c:pt idx="157">
                  <c:v>Aug-14</c:v>
                </c:pt>
                <c:pt idx="158">
                  <c:v>Sep-14</c:v>
                </c:pt>
                <c:pt idx="159">
                  <c:v>Oct-14</c:v>
                </c:pt>
                <c:pt idx="160">
                  <c:v>Nov-14</c:v>
                </c:pt>
                <c:pt idx="161">
                  <c:v>Dec-14</c:v>
                </c:pt>
                <c:pt idx="162">
                  <c:v>Jan-15</c:v>
                </c:pt>
                <c:pt idx="163">
                  <c:v>Feb-15</c:v>
                </c:pt>
                <c:pt idx="164">
                  <c:v>Mar-15</c:v>
                </c:pt>
                <c:pt idx="165">
                  <c:v>Apr-15</c:v>
                </c:pt>
                <c:pt idx="166">
                  <c:v>May-15</c:v>
                </c:pt>
                <c:pt idx="167">
                  <c:v>Jun-15</c:v>
                </c:pt>
                <c:pt idx="168">
                  <c:v>Jul-15</c:v>
                </c:pt>
                <c:pt idx="169">
                  <c:v>Aug-15</c:v>
                </c:pt>
                <c:pt idx="170">
                  <c:v>Sep-15</c:v>
                </c:pt>
                <c:pt idx="171">
                  <c:v>15-Oct</c:v>
                </c:pt>
                <c:pt idx="172">
                  <c:v>15-Nov</c:v>
                </c:pt>
                <c:pt idx="173">
                  <c:v>15-Dec</c:v>
                </c:pt>
                <c:pt idx="174">
                  <c:v>16-Jan</c:v>
                </c:pt>
                <c:pt idx="175">
                  <c:v>16-Feb</c:v>
                </c:pt>
                <c:pt idx="176">
                  <c:v>16-Mar</c:v>
                </c:pt>
                <c:pt idx="177">
                  <c:v>16-Apr</c:v>
                </c:pt>
              </c:strCache>
            </c:strRef>
          </c:cat>
          <c:val>
            <c:numRef>
              <c:f>Sheet1!$A$2:$FV$2</c:f>
              <c:numCache>
                <c:formatCode>0%</c:formatCode>
                <c:ptCount val="178"/>
                <c:pt idx="0">
                  <c:v>0.14000000000000001</c:v>
                </c:pt>
                <c:pt idx="1">
                  <c:v>0.11</c:v>
                </c:pt>
                <c:pt idx="2">
                  <c:v>0.13</c:v>
                </c:pt>
                <c:pt idx="3">
                  <c:v>0.16</c:v>
                </c:pt>
                <c:pt idx="4">
                  <c:v>0.19</c:v>
                </c:pt>
                <c:pt idx="5">
                  <c:v>0.22</c:v>
                </c:pt>
                <c:pt idx="6">
                  <c:v>0.25</c:v>
                </c:pt>
                <c:pt idx="7">
                  <c:v>0.31</c:v>
                </c:pt>
                <c:pt idx="8">
                  <c:v>0.31</c:v>
                </c:pt>
                <c:pt idx="9">
                  <c:v>0.28000000000000003</c:v>
                </c:pt>
                <c:pt idx="10">
                  <c:v>0.3</c:v>
                </c:pt>
                <c:pt idx="11">
                  <c:v>0.32</c:v>
                </c:pt>
                <c:pt idx="12">
                  <c:v>0.33</c:v>
                </c:pt>
                <c:pt idx="13">
                  <c:v>0.28000000000000003</c:v>
                </c:pt>
                <c:pt idx="14">
                  <c:v>0.28999999999999998</c:v>
                </c:pt>
                <c:pt idx="15">
                  <c:v>0.3</c:v>
                </c:pt>
                <c:pt idx="16">
                  <c:v>0.32</c:v>
                </c:pt>
                <c:pt idx="17">
                  <c:v>0.3</c:v>
                </c:pt>
                <c:pt idx="18">
                  <c:v>0.27</c:v>
                </c:pt>
                <c:pt idx="19">
                  <c:v>0.25</c:v>
                </c:pt>
                <c:pt idx="20">
                  <c:v>0.28000000000000003</c:v>
                </c:pt>
                <c:pt idx="21">
                  <c:v>0.22</c:v>
                </c:pt>
                <c:pt idx="22">
                  <c:v>0.18</c:v>
                </c:pt>
                <c:pt idx="23">
                  <c:v>0.18</c:v>
                </c:pt>
                <c:pt idx="24">
                  <c:v>0.17</c:v>
                </c:pt>
                <c:pt idx="25">
                  <c:v>0.16</c:v>
                </c:pt>
                <c:pt idx="26">
                  <c:v>0.12</c:v>
                </c:pt>
                <c:pt idx="27">
                  <c:v>0.12</c:v>
                </c:pt>
                <c:pt idx="28">
                  <c:v>0.1</c:v>
                </c:pt>
                <c:pt idx="29">
                  <c:v>0.12</c:v>
                </c:pt>
                <c:pt idx="30">
                  <c:v>0.11</c:v>
                </c:pt>
                <c:pt idx="31">
                  <c:v>0.09</c:v>
                </c:pt>
                <c:pt idx="32">
                  <c:v>0.09</c:v>
                </c:pt>
                <c:pt idx="33">
                  <c:v>0.09</c:v>
                </c:pt>
                <c:pt idx="34">
                  <c:v>7.0000000000000007E-2</c:v>
                </c:pt>
                <c:pt idx="35">
                  <c:v>7.0000000000000007E-2</c:v>
                </c:pt>
                <c:pt idx="36">
                  <c:v>0.05</c:v>
                </c:pt>
                <c:pt idx="37">
                  <c:v>0.04</c:v>
                </c:pt>
                <c:pt idx="38">
                  <c:v>0.04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0.01</c:v>
                </c:pt>
                <c:pt idx="43">
                  <c:v>0</c:v>
                </c:pt>
                <c:pt idx="44">
                  <c:v>-0.01</c:v>
                </c:pt>
                <c:pt idx="45">
                  <c:v>-0.02</c:v>
                </c:pt>
                <c:pt idx="46">
                  <c:v>-0.02</c:v>
                </c:pt>
                <c:pt idx="47">
                  <c:v>-0.03</c:v>
                </c:pt>
                <c:pt idx="48">
                  <c:v>-0.05</c:v>
                </c:pt>
                <c:pt idx="49">
                  <c:v>-0.06</c:v>
                </c:pt>
                <c:pt idx="50">
                  <c:v>-0.05</c:v>
                </c:pt>
                <c:pt idx="51">
                  <c:v>-0.04</c:v>
                </c:pt>
                <c:pt idx="52">
                  <c:v>-0.04</c:v>
                </c:pt>
                <c:pt idx="53">
                  <c:v>-0.06</c:v>
                </c:pt>
                <c:pt idx="54">
                  <c:v>-0.06</c:v>
                </c:pt>
                <c:pt idx="55">
                  <c:v>-0.05</c:v>
                </c:pt>
                <c:pt idx="56">
                  <c:v>-0.06</c:v>
                </c:pt>
                <c:pt idx="57">
                  <c:v>-0.05</c:v>
                </c:pt>
                <c:pt idx="58">
                  <c:v>-0.06</c:v>
                </c:pt>
                <c:pt idx="59">
                  <c:v>-7.0000000000000007E-2</c:v>
                </c:pt>
                <c:pt idx="60">
                  <c:v>-7.0000000000000007E-2</c:v>
                </c:pt>
                <c:pt idx="61">
                  <c:v>-7.0000000000000007E-2</c:v>
                </c:pt>
                <c:pt idx="62">
                  <c:v>-0.08</c:v>
                </c:pt>
                <c:pt idx="63">
                  <c:v>-0.09</c:v>
                </c:pt>
                <c:pt idx="64">
                  <c:v>-0.09</c:v>
                </c:pt>
                <c:pt idx="65">
                  <c:v>-0.08</c:v>
                </c:pt>
                <c:pt idx="66">
                  <c:v>-0.09</c:v>
                </c:pt>
                <c:pt idx="67">
                  <c:v>-0.1</c:v>
                </c:pt>
                <c:pt idx="68">
                  <c:v>-0.12</c:v>
                </c:pt>
                <c:pt idx="69">
                  <c:v>-0.12</c:v>
                </c:pt>
                <c:pt idx="70">
                  <c:v>-0.13</c:v>
                </c:pt>
                <c:pt idx="71">
                  <c:v>-0.14000000000000001</c:v>
                </c:pt>
                <c:pt idx="72">
                  <c:v>-0.14000000000000001</c:v>
                </c:pt>
                <c:pt idx="73">
                  <c:v>-0.14000000000000001</c:v>
                </c:pt>
                <c:pt idx="74">
                  <c:v>-0.15</c:v>
                </c:pt>
                <c:pt idx="75">
                  <c:v>-0.15</c:v>
                </c:pt>
                <c:pt idx="76">
                  <c:v>-0.15</c:v>
                </c:pt>
                <c:pt idx="77">
                  <c:v>-0.16</c:v>
                </c:pt>
                <c:pt idx="78">
                  <c:v>-0.15</c:v>
                </c:pt>
                <c:pt idx="79">
                  <c:v>-0.14000000000000001</c:v>
                </c:pt>
                <c:pt idx="80">
                  <c:v>-0.12</c:v>
                </c:pt>
                <c:pt idx="81">
                  <c:v>-0.12</c:v>
                </c:pt>
                <c:pt idx="82">
                  <c:v>-0.11</c:v>
                </c:pt>
                <c:pt idx="83">
                  <c:v>-0.11</c:v>
                </c:pt>
                <c:pt idx="84">
                  <c:v>-0.11</c:v>
                </c:pt>
                <c:pt idx="85">
                  <c:v>-0.1</c:v>
                </c:pt>
                <c:pt idx="86">
                  <c:v>-0.1</c:v>
                </c:pt>
                <c:pt idx="87">
                  <c:v>-0.09</c:v>
                </c:pt>
                <c:pt idx="88">
                  <c:v>-0.09</c:v>
                </c:pt>
                <c:pt idx="89">
                  <c:v>-0.09</c:v>
                </c:pt>
                <c:pt idx="90">
                  <c:v>-0.09</c:v>
                </c:pt>
                <c:pt idx="91">
                  <c:v>-0.08</c:v>
                </c:pt>
                <c:pt idx="92">
                  <c:v>-7.0000000000000007E-2</c:v>
                </c:pt>
                <c:pt idx="93">
                  <c:v>-7.0000000000000007E-2</c:v>
                </c:pt>
                <c:pt idx="94">
                  <c:v>-0.06</c:v>
                </c:pt>
                <c:pt idx="95">
                  <c:v>-0.06</c:v>
                </c:pt>
                <c:pt idx="96">
                  <c:v>-0.06</c:v>
                </c:pt>
                <c:pt idx="97">
                  <c:v>-0.05</c:v>
                </c:pt>
                <c:pt idx="98">
                  <c:v>-0.04</c:v>
                </c:pt>
                <c:pt idx="99">
                  <c:v>-0.05</c:v>
                </c:pt>
                <c:pt idx="100">
                  <c:v>-0.05</c:v>
                </c:pt>
                <c:pt idx="101">
                  <c:v>-0.04</c:v>
                </c:pt>
                <c:pt idx="102">
                  <c:v>-0.04</c:v>
                </c:pt>
                <c:pt idx="103">
                  <c:v>-0.05</c:v>
                </c:pt>
                <c:pt idx="104">
                  <c:v>-0.04</c:v>
                </c:pt>
                <c:pt idx="105">
                  <c:v>-0.04</c:v>
                </c:pt>
                <c:pt idx="106">
                  <c:v>-0.03</c:v>
                </c:pt>
                <c:pt idx="107">
                  <c:v>-0.03</c:v>
                </c:pt>
                <c:pt idx="108">
                  <c:v>-0.03</c:v>
                </c:pt>
                <c:pt idx="109">
                  <c:v>-0.04</c:v>
                </c:pt>
                <c:pt idx="110">
                  <c:v>-0.04</c:v>
                </c:pt>
                <c:pt idx="111">
                  <c:v>-0.04</c:v>
                </c:pt>
                <c:pt idx="112">
                  <c:v>-0.05</c:v>
                </c:pt>
                <c:pt idx="113">
                  <c:v>-0.05</c:v>
                </c:pt>
                <c:pt idx="114">
                  <c:v>-0.05</c:v>
                </c:pt>
                <c:pt idx="115">
                  <c:v>-0.05</c:v>
                </c:pt>
                <c:pt idx="116">
                  <c:v>-0.04</c:v>
                </c:pt>
                <c:pt idx="117">
                  <c:v>-0.04</c:v>
                </c:pt>
                <c:pt idx="118">
                  <c:v>-0.04</c:v>
                </c:pt>
                <c:pt idx="119">
                  <c:v>-0.03</c:v>
                </c:pt>
                <c:pt idx="120">
                  <c:v>-0.02</c:v>
                </c:pt>
                <c:pt idx="121">
                  <c:v>-0.02</c:v>
                </c:pt>
                <c:pt idx="122">
                  <c:v>0</c:v>
                </c:pt>
                <c:pt idx="123">
                  <c:v>0</c:v>
                </c:pt>
                <c:pt idx="124">
                  <c:v>0.01</c:v>
                </c:pt>
                <c:pt idx="125">
                  <c:v>0.01</c:v>
                </c:pt>
                <c:pt idx="126">
                  <c:v>0.01</c:v>
                </c:pt>
                <c:pt idx="127">
                  <c:v>0.02</c:v>
                </c:pt>
                <c:pt idx="128">
                  <c:v>0.03</c:v>
                </c:pt>
                <c:pt idx="129">
                  <c:v>0.03</c:v>
                </c:pt>
                <c:pt idx="130">
                  <c:v>0.04</c:v>
                </c:pt>
                <c:pt idx="131">
                  <c:v>0.04</c:v>
                </c:pt>
                <c:pt idx="132">
                  <c:v>0.04</c:v>
                </c:pt>
                <c:pt idx="133">
                  <c:v>0.05</c:v>
                </c:pt>
                <c:pt idx="134">
                  <c:v>0.05</c:v>
                </c:pt>
                <c:pt idx="135">
                  <c:v>0.04</c:v>
                </c:pt>
                <c:pt idx="136">
                  <c:v>0.05</c:v>
                </c:pt>
                <c:pt idx="137">
                  <c:v>0.05</c:v>
                </c:pt>
                <c:pt idx="138">
                  <c:v>0.05</c:v>
                </c:pt>
                <c:pt idx="139">
                  <c:v>0.04</c:v>
                </c:pt>
                <c:pt idx="140">
                  <c:v>0.05</c:v>
                </c:pt>
                <c:pt idx="141">
                  <c:v>0.05</c:v>
                </c:pt>
                <c:pt idx="142">
                  <c:v>0.05</c:v>
                </c:pt>
                <c:pt idx="143">
                  <c:v>0.05</c:v>
                </c:pt>
                <c:pt idx="144">
                  <c:v>0.04</c:v>
                </c:pt>
                <c:pt idx="145">
                  <c:v>0.04</c:v>
                </c:pt>
                <c:pt idx="146">
                  <c:v>0.05</c:v>
                </c:pt>
                <c:pt idx="147">
                  <c:v>0.04</c:v>
                </c:pt>
                <c:pt idx="148">
                  <c:v>0.04</c:v>
                </c:pt>
                <c:pt idx="149">
                  <c:v>0.03</c:v>
                </c:pt>
                <c:pt idx="150">
                  <c:v>0.03</c:v>
                </c:pt>
                <c:pt idx="151">
                  <c:v>0.02</c:v>
                </c:pt>
                <c:pt idx="152">
                  <c:v>0.03</c:v>
                </c:pt>
                <c:pt idx="153">
                  <c:v>0.02</c:v>
                </c:pt>
                <c:pt idx="154">
                  <c:v>0.03</c:v>
                </c:pt>
                <c:pt idx="155">
                  <c:v>0.02</c:v>
                </c:pt>
                <c:pt idx="156">
                  <c:v>0.02</c:v>
                </c:pt>
                <c:pt idx="157">
                  <c:v>0.02</c:v>
                </c:pt>
                <c:pt idx="158">
                  <c:v>0.02</c:v>
                </c:pt>
                <c:pt idx="159">
                  <c:v>0.01</c:v>
                </c:pt>
                <c:pt idx="160">
                  <c:v>0.01</c:v>
                </c:pt>
                <c:pt idx="161">
                  <c:v>0</c:v>
                </c:pt>
                <c:pt idx="162">
                  <c:v>0</c:v>
                </c:pt>
                <c:pt idx="163">
                  <c:v>0.01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0.01</c:v>
                </c:pt>
                <c:pt idx="169">
                  <c:v>0</c:v>
                </c:pt>
                <c:pt idx="170">
                  <c:v>-0.01</c:v>
                </c:pt>
                <c:pt idx="171">
                  <c:v>-0.02</c:v>
                </c:pt>
                <c:pt idx="172">
                  <c:v>-0.03</c:v>
                </c:pt>
                <c:pt idx="173">
                  <c:v>-0.04</c:v>
                </c:pt>
                <c:pt idx="174">
                  <c:v>-0.04</c:v>
                </c:pt>
                <c:pt idx="175">
                  <c:v>-0.04</c:v>
                </c:pt>
                <c:pt idx="176">
                  <c:v>-0.03</c:v>
                </c:pt>
                <c:pt idx="177">
                  <c:v>-0.02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766072"/>
        <c:axId val="229769992"/>
      </c:lineChart>
      <c:catAx>
        <c:axId val="229766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769992"/>
        <c:crosses val="autoZero"/>
        <c:auto val="1"/>
        <c:lblAlgn val="ctr"/>
        <c:lblOffset val="100"/>
        <c:noMultiLvlLbl val="0"/>
      </c:catAx>
      <c:valAx>
        <c:axId val="229769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766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825128167390302E-2"/>
          <c:y val="3.8329553068161569E-2"/>
          <c:w val="0.90292565064880903"/>
          <c:h val="0.775742622336142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Property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766355140186883E-2"/>
                  <c:y val="-1.1449256235783787E-1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3"/>
              <c:layout>
                <c:manualLayout>
                  <c:x val="1.2461059190031152E-2"/>
                  <c:y val="-6.550664598020658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3"/>
              <c:layout>
                <c:manualLayout>
                  <c:x val="-9.5015576323987536E-2"/>
                  <c:y val="0.1555782842029906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6"/>
              <c:layout>
                <c:manualLayout>
                  <c:x val="-0.19781931464174454"/>
                  <c:y val="-5.731831523268076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1"/>
              <c:layout>
                <c:manualLayout>
                  <c:x val="-6.0747663551401869E-2"/>
                  <c:y val="8.46127510577667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2"/>
              <c:layout>
                <c:manualLayout>
                  <c:x val="-4.6728971962617964E-3"/>
                  <c:y val="0.2238143737657058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3"/>
              <c:layout>
                <c:manualLayout>
                  <c:x val="-1.8691588785046728E-2"/>
                  <c:y val="-0.1146366304653615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225A7A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Sheet1!$C$1:$CK$1</c:f>
              <c:strCache>
                <c:ptCount val="87"/>
                <c:pt idx="0">
                  <c:v>Feb-09</c:v>
                </c:pt>
                <c:pt idx="1">
                  <c:v>Mar-09</c:v>
                </c:pt>
                <c:pt idx="2">
                  <c:v>Apr-09</c:v>
                </c:pt>
                <c:pt idx="3">
                  <c:v>May-09</c:v>
                </c:pt>
                <c:pt idx="4">
                  <c:v>Jun-09</c:v>
                </c:pt>
                <c:pt idx="5">
                  <c:v>Jul-09</c:v>
                </c:pt>
                <c:pt idx="6">
                  <c:v>Aug-09</c:v>
                </c:pt>
                <c:pt idx="7">
                  <c:v>Sep-09</c:v>
                </c:pt>
                <c:pt idx="8">
                  <c:v>Oct-09</c:v>
                </c:pt>
                <c:pt idx="9">
                  <c:v>Nov-09</c:v>
                </c:pt>
                <c:pt idx="10">
                  <c:v>Dec-09</c:v>
                </c:pt>
                <c:pt idx="11">
                  <c:v>Jan-10</c:v>
                </c:pt>
                <c:pt idx="12">
                  <c:v>Feb-10</c:v>
                </c:pt>
                <c:pt idx="13">
                  <c:v>Mar-10</c:v>
                </c:pt>
                <c:pt idx="14">
                  <c:v>Apr-10</c:v>
                </c:pt>
                <c:pt idx="15">
                  <c:v>May-10</c:v>
                </c:pt>
                <c:pt idx="16">
                  <c:v>Jun-10</c:v>
                </c:pt>
                <c:pt idx="17">
                  <c:v>Jul-10</c:v>
                </c:pt>
                <c:pt idx="18">
                  <c:v>Aug-10</c:v>
                </c:pt>
                <c:pt idx="19">
                  <c:v>Sep-10</c:v>
                </c:pt>
                <c:pt idx="20">
                  <c:v>Oct-10</c:v>
                </c:pt>
                <c:pt idx="21">
                  <c:v>Nov-10</c:v>
                </c:pt>
                <c:pt idx="22">
                  <c:v>Dec-10</c:v>
                </c:pt>
                <c:pt idx="23">
                  <c:v>Jan-11</c:v>
                </c:pt>
                <c:pt idx="24">
                  <c:v>Feb-11</c:v>
                </c:pt>
                <c:pt idx="25">
                  <c:v>Mar-11</c:v>
                </c:pt>
                <c:pt idx="26">
                  <c:v>Apr-11</c:v>
                </c:pt>
                <c:pt idx="27">
                  <c:v>May-11</c:v>
                </c:pt>
                <c:pt idx="28">
                  <c:v>Jun-11</c:v>
                </c:pt>
                <c:pt idx="29">
                  <c:v>Jul-11</c:v>
                </c:pt>
                <c:pt idx="30">
                  <c:v>Aug-11</c:v>
                </c:pt>
                <c:pt idx="31">
                  <c:v>Sep-11</c:v>
                </c:pt>
                <c:pt idx="32">
                  <c:v>Oct-11</c:v>
                </c:pt>
                <c:pt idx="33">
                  <c:v>Nov-11</c:v>
                </c:pt>
                <c:pt idx="34">
                  <c:v>Dec-11</c:v>
                </c:pt>
                <c:pt idx="35">
                  <c:v>Jan-12</c:v>
                </c:pt>
                <c:pt idx="36">
                  <c:v>Feb-12</c:v>
                </c:pt>
                <c:pt idx="37">
                  <c:v>Mar-12</c:v>
                </c:pt>
                <c:pt idx="38">
                  <c:v>Apr-12</c:v>
                </c:pt>
                <c:pt idx="39">
                  <c:v>May-12</c:v>
                </c:pt>
                <c:pt idx="40">
                  <c:v>Jun-12</c:v>
                </c:pt>
                <c:pt idx="41">
                  <c:v>Jul-12</c:v>
                </c:pt>
                <c:pt idx="42">
                  <c:v>Aug-12</c:v>
                </c:pt>
                <c:pt idx="43">
                  <c:v>Sep-12</c:v>
                </c:pt>
                <c:pt idx="44">
                  <c:v>Oct-12</c:v>
                </c:pt>
                <c:pt idx="45">
                  <c:v>Nov-12</c:v>
                </c:pt>
                <c:pt idx="46">
                  <c:v>Dec-12</c:v>
                </c:pt>
                <c:pt idx="47">
                  <c:v>Jan-13</c:v>
                </c:pt>
                <c:pt idx="48">
                  <c:v>Feb-13</c:v>
                </c:pt>
                <c:pt idx="49">
                  <c:v>Mar-13</c:v>
                </c:pt>
                <c:pt idx="50">
                  <c:v>Apr-13</c:v>
                </c:pt>
                <c:pt idx="51">
                  <c:v>May-13</c:v>
                </c:pt>
                <c:pt idx="52">
                  <c:v>Jun-13</c:v>
                </c:pt>
                <c:pt idx="53">
                  <c:v>Jul-13</c:v>
                </c:pt>
                <c:pt idx="54">
                  <c:v>Aug-13</c:v>
                </c:pt>
                <c:pt idx="55">
                  <c:v>Sep-13</c:v>
                </c:pt>
                <c:pt idx="56">
                  <c:v>Oct-13</c:v>
                </c:pt>
                <c:pt idx="57">
                  <c:v>Nov-13</c:v>
                </c:pt>
                <c:pt idx="58">
                  <c:v>Dec-13</c:v>
                </c:pt>
                <c:pt idx="59">
                  <c:v>Jan-14</c:v>
                </c:pt>
                <c:pt idx="60">
                  <c:v>Feb-14</c:v>
                </c:pt>
                <c:pt idx="61">
                  <c:v>Mar-14</c:v>
                </c:pt>
                <c:pt idx="62">
                  <c:v>Apr-14</c:v>
                </c:pt>
                <c:pt idx="63">
                  <c:v>May-14</c:v>
                </c:pt>
                <c:pt idx="64">
                  <c:v>Jun-14</c:v>
                </c:pt>
                <c:pt idx="65">
                  <c:v>Jul-14</c:v>
                </c:pt>
                <c:pt idx="66">
                  <c:v>Aug-14</c:v>
                </c:pt>
                <c:pt idx="67">
                  <c:v>Sep-14</c:v>
                </c:pt>
                <c:pt idx="68">
                  <c:v>Oct-14</c:v>
                </c:pt>
                <c:pt idx="69">
                  <c:v>Nov-14</c:v>
                </c:pt>
                <c:pt idx="70">
                  <c:v>Dec-14</c:v>
                </c:pt>
                <c:pt idx="71">
                  <c:v>Jan-15</c:v>
                </c:pt>
                <c:pt idx="72">
                  <c:v>Feb-15</c:v>
                </c:pt>
                <c:pt idx="73">
                  <c:v>Mar-15</c:v>
                </c:pt>
                <c:pt idx="74">
                  <c:v>Apr-15</c:v>
                </c:pt>
                <c:pt idx="75">
                  <c:v>May-15</c:v>
                </c:pt>
                <c:pt idx="76">
                  <c:v>Jun-15</c:v>
                </c:pt>
                <c:pt idx="77">
                  <c:v>Jul-15</c:v>
                </c:pt>
                <c:pt idx="78">
                  <c:v>Aug-15</c:v>
                </c:pt>
                <c:pt idx="79">
                  <c:v>Sep-15</c:v>
                </c:pt>
                <c:pt idx="80">
                  <c:v>15-Oct</c:v>
                </c:pt>
                <c:pt idx="81">
                  <c:v>15-Nov</c:v>
                </c:pt>
                <c:pt idx="82">
                  <c:v>15-Dec</c:v>
                </c:pt>
                <c:pt idx="83">
                  <c:v>16-Jan</c:v>
                </c:pt>
                <c:pt idx="84">
                  <c:v>16-Feb</c:v>
                </c:pt>
                <c:pt idx="85">
                  <c:v>16-Mar</c:v>
                </c:pt>
                <c:pt idx="86">
                  <c:v>16-Apr</c:v>
                </c:pt>
              </c:strCache>
            </c:strRef>
          </c:cat>
          <c:val>
            <c:numRef>
              <c:f>Sheet1!$C$2:$CK$2</c:f>
              <c:numCache>
                <c:formatCode>0%</c:formatCode>
                <c:ptCount val="87"/>
                <c:pt idx="0">
                  <c:v>-7.0000000000000007E-2</c:v>
                </c:pt>
                <c:pt idx="1">
                  <c:v>-0.08</c:v>
                </c:pt>
                <c:pt idx="2">
                  <c:v>-0.08</c:v>
                </c:pt>
                <c:pt idx="3">
                  <c:v>-0.05</c:v>
                </c:pt>
                <c:pt idx="4">
                  <c:v>-0.05</c:v>
                </c:pt>
                <c:pt idx="5">
                  <c:v>-0.05</c:v>
                </c:pt>
                <c:pt idx="6">
                  <c:v>-0.04</c:v>
                </c:pt>
                <c:pt idx="7">
                  <c:v>-0.04</c:v>
                </c:pt>
                <c:pt idx="8">
                  <c:v>-0.05</c:v>
                </c:pt>
                <c:pt idx="9">
                  <c:v>-0.05</c:v>
                </c:pt>
                <c:pt idx="10">
                  <c:v>-0.05</c:v>
                </c:pt>
                <c:pt idx="11">
                  <c:v>-0.04</c:v>
                </c:pt>
                <c:pt idx="12">
                  <c:v>-0.05</c:v>
                </c:pt>
                <c:pt idx="13">
                  <c:v>-0.04</c:v>
                </c:pt>
                <c:pt idx="14">
                  <c:v>-0.03</c:v>
                </c:pt>
                <c:pt idx="15">
                  <c:v>-3.5000000000000003E-2</c:v>
                </c:pt>
                <c:pt idx="16">
                  <c:v>-0.04</c:v>
                </c:pt>
                <c:pt idx="17">
                  <c:v>-0.04</c:v>
                </c:pt>
                <c:pt idx="18">
                  <c:v>-0.04</c:v>
                </c:pt>
                <c:pt idx="19">
                  <c:v>-0.04</c:v>
                </c:pt>
                <c:pt idx="20">
                  <c:v>-0.04</c:v>
                </c:pt>
                <c:pt idx="21">
                  <c:v>-0.05</c:v>
                </c:pt>
                <c:pt idx="22">
                  <c:v>-0.05</c:v>
                </c:pt>
                <c:pt idx="23">
                  <c:v>-0.05</c:v>
                </c:pt>
                <c:pt idx="24">
                  <c:v>-0.05</c:v>
                </c:pt>
                <c:pt idx="25">
                  <c:v>-0.04</c:v>
                </c:pt>
                <c:pt idx="26">
                  <c:v>-0.03</c:v>
                </c:pt>
                <c:pt idx="27">
                  <c:v>-0.02</c:v>
                </c:pt>
                <c:pt idx="28">
                  <c:v>-0.03</c:v>
                </c:pt>
                <c:pt idx="29">
                  <c:v>-0.02</c:v>
                </c:pt>
                <c:pt idx="30">
                  <c:v>0</c:v>
                </c:pt>
                <c:pt idx="31">
                  <c:v>0.01</c:v>
                </c:pt>
                <c:pt idx="32">
                  <c:v>0.01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0.03</c:v>
                </c:pt>
                <c:pt idx="37">
                  <c:v>0.04</c:v>
                </c:pt>
                <c:pt idx="38">
                  <c:v>0.04</c:v>
                </c:pt>
                <c:pt idx="39">
                  <c:v>0.05</c:v>
                </c:pt>
                <c:pt idx="40">
                  <c:v>0.05</c:v>
                </c:pt>
                <c:pt idx="41">
                  <c:v>0.06</c:v>
                </c:pt>
                <c:pt idx="42">
                  <c:v>7.0000000000000007E-2</c:v>
                </c:pt>
                <c:pt idx="43">
                  <c:v>0.06</c:v>
                </c:pt>
                <c:pt idx="44">
                  <c:v>0.05</c:v>
                </c:pt>
                <c:pt idx="45">
                  <c:v>0.05</c:v>
                </c:pt>
                <c:pt idx="46">
                  <c:v>0.05</c:v>
                </c:pt>
                <c:pt idx="47">
                  <c:v>0.06</c:v>
                </c:pt>
                <c:pt idx="48">
                  <c:v>0.06</c:v>
                </c:pt>
                <c:pt idx="49">
                  <c:v>0.05</c:v>
                </c:pt>
                <c:pt idx="50">
                  <c:v>0.06</c:v>
                </c:pt>
                <c:pt idx="51">
                  <c:v>0.06</c:v>
                </c:pt>
                <c:pt idx="52">
                  <c:v>0.05</c:v>
                </c:pt>
                <c:pt idx="53">
                  <c:v>0.05</c:v>
                </c:pt>
                <c:pt idx="54">
                  <c:v>0.05</c:v>
                </c:pt>
                <c:pt idx="55">
                  <c:v>0.06</c:v>
                </c:pt>
                <c:pt idx="56">
                  <c:v>0.05</c:v>
                </c:pt>
                <c:pt idx="57">
                  <c:v>0.04</c:v>
                </c:pt>
                <c:pt idx="58">
                  <c:v>0.03</c:v>
                </c:pt>
                <c:pt idx="59">
                  <c:v>0.02</c:v>
                </c:pt>
                <c:pt idx="60">
                  <c:v>0.03</c:v>
                </c:pt>
                <c:pt idx="61">
                  <c:v>0.03</c:v>
                </c:pt>
                <c:pt idx="62">
                  <c:v>0.02</c:v>
                </c:pt>
                <c:pt idx="63">
                  <c:v>0.03</c:v>
                </c:pt>
                <c:pt idx="64">
                  <c:v>0.03</c:v>
                </c:pt>
                <c:pt idx="65">
                  <c:v>0.02</c:v>
                </c:pt>
                <c:pt idx="66">
                  <c:v>0.03</c:v>
                </c:pt>
                <c:pt idx="67">
                  <c:v>0.02</c:v>
                </c:pt>
                <c:pt idx="68">
                  <c:v>0.01</c:v>
                </c:pt>
                <c:pt idx="69">
                  <c:v>0.02</c:v>
                </c:pt>
                <c:pt idx="70">
                  <c:v>0</c:v>
                </c:pt>
                <c:pt idx="71">
                  <c:v>0.01</c:v>
                </c:pt>
                <c:pt idx="72">
                  <c:v>0.01</c:v>
                </c:pt>
                <c:pt idx="73">
                  <c:v>0.01</c:v>
                </c:pt>
                <c:pt idx="74">
                  <c:v>0.01</c:v>
                </c:pt>
                <c:pt idx="75">
                  <c:v>0.01</c:v>
                </c:pt>
                <c:pt idx="76">
                  <c:v>0.01</c:v>
                </c:pt>
                <c:pt idx="77">
                  <c:v>0.02</c:v>
                </c:pt>
                <c:pt idx="78">
                  <c:v>0.01</c:v>
                </c:pt>
                <c:pt idx="79">
                  <c:v>-0.01</c:v>
                </c:pt>
                <c:pt idx="80">
                  <c:v>-0.02</c:v>
                </c:pt>
                <c:pt idx="81">
                  <c:v>-0.03</c:v>
                </c:pt>
                <c:pt idx="82">
                  <c:v>-0.02</c:v>
                </c:pt>
                <c:pt idx="83">
                  <c:v>-0.05</c:v>
                </c:pt>
                <c:pt idx="84">
                  <c:v>-0.05</c:v>
                </c:pt>
                <c:pt idx="85">
                  <c:v>-0.04</c:v>
                </c:pt>
                <c:pt idx="86">
                  <c:v>-0.03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28469656"/>
        <c:axId val="228463776"/>
      </c:barChart>
      <c:catAx>
        <c:axId val="228469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463776"/>
        <c:crosses val="autoZero"/>
        <c:auto val="1"/>
        <c:lblAlgn val="ctr"/>
        <c:lblOffset val="100"/>
        <c:noMultiLvlLbl val="0"/>
      </c:catAx>
      <c:valAx>
        <c:axId val="22846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469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Chg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Year Earlier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8383647798742139"/>
          <c:y val="4.101707438201728E-2"/>
        </c:manualLayout>
      </c:layout>
      <c:overlay val="0"/>
      <c:spPr>
        <a:solidFill>
          <a:schemeClr val="accent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Pers Auto</c:v>
                </c:pt>
                <c:pt idx="1">
                  <c:v>HO/FO</c:v>
                </c:pt>
                <c:pt idx="2">
                  <c:v>GL (incl Prods)</c:v>
                </c:pt>
                <c:pt idx="3">
                  <c:v>WC</c:v>
                </c:pt>
                <c:pt idx="4">
                  <c:v>Fire</c:v>
                </c:pt>
                <c:pt idx="5">
                  <c:v>CMP</c:v>
                </c:pt>
                <c:pt idx="6">
                  <c:v>Comm Auto</c:v>
                </c:pt>
                <c:pt idx="7">
                  <c:v>Other</c:v>
                </c:pt>
                <c:pt idx="8">
                  <c:v>Total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4.9110531044628702E-2</c:v>
                </c:pt>
                <c:pt idx="1">
                  <c:v>2.8702109302992662E-2</c:v>
                </c:pt>
                <c:pt idx="2">
                  <c:v>5.0499420568488107E-2</c:v>
                </c:pt>
                <c:pt idx="3">
                  <c:v>4.0122256110184829E-2</c:v>
                </c:pt>
                <c:pt idx="4">
                  <c:v>-2.8602415531259306E-2</c:v>
                </c:pt>
                <c:pt idx="5">
                  <c:v>1.2489300457656505E-2</c:v>
                </c:pt>
                <c:pt idx="6">
                  <c:v>7.0780461098138403E-2</c:v>
                </c:pt>
                <c:pt idx="7">
                  <c:v>3.8766402534724964E-2</c:v>
                </c:pt>
                <c:pt idx="8">
                  <c:v>3.6745969940888745E-2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"/>
        <c:axId val="228321928"/>
        <c:axId val="228322320"/>
      </c:barChart>
      <c:catAx>
        <c:axId val="2283219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228322320"/>
        <c:crosses val="autoZero"/>
        <c:auto val="1"/>
        <c:lblAlgn val="ctr"/>
        <c:lblOffset val="100"/>
        <c:noMultiLvlLbl val="0"/>
      </c:catAx>
      <c:valAx>
        <c:axId val="228322320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228321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825128167390302E-2"/>
          <c:y val="4.4574674067380922E-2"/>
          <c:w val="0.90292565064880903"/>
          <c:h val="0.775742622336142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Sheet1!$CR$1:$FV$1</c:f>
              <c:strCache>
                <c:ptCount val="83"/>
                <c:pt idx="0">
                  <c:v>Jun-09</c:v>
                </c:pt>
                <c:pt idx="1">
                  <c:v>Jul-09</c:v>
                </c:pt>
                <c:pt idx="2">
                  <c:v>Aug-09</c:v>
                </c:pt>
                <c:pt idx="3">
                  <c:v>Sep-09</c:v>
                </c:pt>
                <c:pt idx="4">
                  <c:v>Oct-09</c:v>
                </c:pt>
                <c:pt idx="5">
                  <c:v>Nov-09</c:v>
                </c:pt>
                <c:pt idx="6">
                  <c:v>Dec-09</c:v>
                </c:pt>
                <c:pt idx="7">
                  <c:v>Jan-10</c:v>
                </c:pt>
                <c:pt idx="8">
                  <c:v>Feb-10</c:v>
                </c:pt>
                <c:pt idx="9">
                  <c:v>Mar-10</c:v>
                </c:pt>
                <c:pt idx="10">
                  <c:v>Apr-10</c:v>
                </c:pt>
                <c:pt idx="11">
                  <c:v>May-10</c:v>
                </c:pt>
                <c:pt idx="12">
                  <c:v>Jun-10</c:v>
                </c:pt>
                <c:pt idx="13">
                  <c:v>Jul-10</c:v>
                </c:pt>
                <c:pt idx="14">
                  <c:v>Aug-10</c:v>
                </c:pt>
                <c:pt idx="15">
                  <c:v>Sep-10</c:v>
                </c:pt>
                <c:pt idx="16">
                  <c:v>Oct-10</c:v>
                </c:pt>
                <c:pt idx="17">
                  <c:v>Nov-10</c:v>
                </c:pt>
                <c:pt idx="18">
                  <c:v>Dec-10</c:v>
                </c:pt>
                <c:pt idx="19">
                  <c:v>Jan-11</c:v>
                </c:pt>
                <c:pt idx="20">
                  <c:v>Feb-11</c:v>
                </c:pt>
                <c:pt idx="21">
                  <c:v>Mar-11</c:v>
                </c:pt>
                <c:pt idx="22">
                  <c:v>Apr-11</c:v>
                </c:pt>
                <c:pt idx="23">
                  <c:v>May-11</c:v>
                </c:pt>
                <c:pt idx="24">
                  <c:v>Jun-11</c:v>
                </c:pt>
                <c:pt idx="25">
                  <c:v>Jul-11</c:v>
                </c:pt>
                <c:pt idx="26">
                  <c:v>Aug-11</c:v>
                </c:pt>
                <c:pt idx="27">
                  <c:v>Sep-11</c:v>
                </c:pt>
                <c:pt idx="28">
                  <c:v>Oct-11</c:v>
                </c:pt>
                <c:pt idx="29">
                  <c:v>Nov-11</c:v>
                </c:pt>
                <c:pt idx="30">
                  <c:v>Dec-11</c:v>
                </c:pt>
                <c:pt idx="31">
                  <c:v>Jan-12</c:v>
                </c:pt>
                <c:pt idx="32">
                  <c:v>Feb-12</c:v>
                </c:pt>
                <c:pt idx="33">
                  <c:v>Mar-12</c:v>
                </c:pt>
                <c:pt idx="34">
                  <c:v>Apr-12</c:v>
                </c:pt>
                <c:pt idx="35">
                  <c:v>May-12</c:v>
                </c:pt>
                <c:pt idx="36">
                  <c:v>Jun-12</c:v>
                </c:pt>
                <c:pt idx="37">
                  <c:v>Jul-12</c:v>
                </c:pt>
                <c:pt idx="38">
                  <c:v>Aug-12</c:v>
                </c:pt>
                <c:pt idx="39">
                  <c:v>Sep-12</c:v>
                </c:pt>
                <c:pt idx="40">
                  <c:v>Oct-12</c:v>
                </c:pt>
                <c:pt idx="41">
                  <c:v>Nov-12</c:v>
                </c:pt>
                <c:pt idx="42">
                  <c:v>Dec-12</c:v>
                </c:pt>
                <c:pt idx="43">
                  <c:v>Jan-13</c:v>
                </c:pt>
                <c:pt idx="44">
                  <c:v>Feb-13</c:v>
                </c:pt>
                <c:pt idx="45">
                  <c:v>Mar-13</c:v>
                </c:pt>
                <c:pt idx="46">
                  <c:v>Apr-13</c:v>
                </c:pt>
                <c:pt idx="47">
                  <c:v>May-13</c:v>
                </c:pt>
                <c:pt idx="48">
                  <c:v>Jun-13</c:v>
                </c:pt>
                <c:pt idx="49">
                  <c:v>Jul-13</c:v>
                </c:pt>
                <c:pt idx="50">
                  <c:v>Aug-13</c:v>
                </c:pt>
                <c:pt idx="51">
                  <c:v>Sep-13</c:v>
                </c:pt>
                <c:pt idx="52">
                  <c:v>Oct-13</c:v>
                </c:pt>
                <c:pt idx="53">
                  <c:v>Nov-13</c:v>
                </c:pt>
                <c:pt idx="54">
                  <c:v>Dec-13</c:v>
                </c:pt>
                <c:pt idx="55">
                  <c:v>Jan-14</c:v>
                </c:pt>
                <c:pt idx="56">
                  <c:v>Feb-14</c:v>
                </c:pt>
                <c:pt idx="57">
                  <c:v>Mar-14</c:v>
                </c:pt>
                <c:pt idx="58">
                  <c:v>Apr-14</c:v>
                </c:pt>
                <c:pt idx="59">
                  <c:v>May-14</c:v>
                </c:pt>
                <c:pt idx="60">
                  <c:v>Jun-14</c:v>
                </c:pt>
                <c:pt idx="61">
                  <c:v>Jul-14</c:v>
                </c:pt>
                <c:pt idx="62">
                  <c:v>Aug-14</c:v>
                </c:pt>
                <c:pt idx="63">
                  <c:v>Sep-14</c:v>
                </c:pt>
                <c:pt idx="64">
                  <c:v>Oct-14</c:v>
                </c:pt>
                <c:pt idx="65">
                  <c:v>Nov-14</c:v>
                </c:pt>
                <c:pt idx="66">
                  <c:v>Dec-14</c:v>
                </c:pt>
                <c:pt idx="67">
                  <c:v>Jan-15</c:v>
                </c:pt>
                <c:pt idx="68">
                  <c:v>Feb-15</c:v>
                </c:pt>
                <c:pt idx="69">
                  <c:v>Mar-15</c:v>
                </c:pt>
                <c:pt idx="70">
                  <c:v>Apr-15</c:v>
                </c:pt>
                <c:pt idx="71">
                  <c:v>May-15</c:v>
                </c:pt>
                <c:pt idx="72">
                  <c:v>Jun-15</c:v>
                </c:pt>
                <c:pt idx="73">
                  <c:v>Jul-15</c:v>
                </c:pt>
                <c:pt idx="74">
                  <c:v>Aug-15</c:v>
                </c:pt>
                <c:pt idx="75">
                  <c:v>Sep-15</c:v>
                </c:pt>
                <c:pt idx="76">
                  <c:v>15-Oct</c:v>
                </c:pt>
                <c:pt idx="77">
                  <c:v>15-Nov</c:v>
                </c:pt>
                <c:pt idx="78">
                  <c:v>15-Dec</c:v>
                </c:pt>
                <c:pt idx="79">
                  <c:v>16-Jan</c:v>
                </c:pt>
                <c:pt idx="80">
                  <c:v>16-Feb</c:v>
                </c:pt>
                <c:pt idx="81">
                  <c:v>16-Mar</c:v>
                </c:pt>
                <c:pt idx="82">
                  <c:v>16-Apr</c:v>
                </c:pt>
              </c:strCache>
            </c:strRef>
          </c:cat>
          <c:val>
            <c:numRef>
              <c:f>Sheet1!$CR$2:$FV$2</c:f>
              <c:numCache>
                <c:formatCode>0%</c:formatCode>
                <c:ptCount val="83"/>
                <c:pt idx="0">
                  <c:v>-0.04</c:v>
                </c:pt>
                <c:pt idx="1">
                  <c:v>-0.04</c:v>
                </c:pt>
                <c:pt idx="2">
                  <c:v>-0.04</c:v>
                </c:pt>
                <c:pt idx="3">
                  <c:v>-0.03</c:v>
                </c:pt>
                <c:pt idx="4">
                  <c:v>-0.03</c:v>
                </c:pt>
                <c:pt idx="5">
                  <c:v>-0.03</c:v>
                </c:pt>
                <c:pt idx="6">
                  <c:v>-0.02</c:v>
                </c:pt>
                <c:pt idx="7">
                  <c:v>-0.02</c:v>
                </c:pt>
                <c:pt idx="8">
                  <c:v>-0.01</c:v>
                </c:pt>
                <c:pt idx="9">
                  <c:v>-0.03</c:v>
                </c:pt>
                <c:pt idx="10">
                  <c:v>-0.03</c:v>
                </c:pt>
                <c:pt idx="12">
                  <c:v>-0.03</c:v>
                </c:pt>
                <c:pt idx="13">
                  <c:v>-0.03</c:v>
                </c:pt>
                <c:pt idx="16">
                  <c:v>-0.03</c:v>
                </c:pt>
                <c:pt idx="17">
                  <c:v>-0.03</c:v>
                </c:pt>
                <c:pt idx="19">
                  <c:v>-0.04</c:v>
                </c:pt>
                <c:pt idx="20">
                  <c:v>-0.04</c:v>
                </c:pt>
                <c:pt idx="21">
                  <c:v>-0.03</c:v>
                </c:pt>
                <c:pt idx="22">
                  <c:v>-0.03</c:v>
                </c:pt>
                <c:pt idx="24">
                  <c:v>-0.02</c:v>
                </c:pt>
                <c:pt idx="25">
                  <c:v>-0.02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0.01</c:v>
                </c:pt>
                <c:pt idx="30">
                  <c:v>0.01</c:v>
                </c:pt>
                <c:pt idx="31">
                  <c:v>0.02</c:v>
                </c:pt>
                <c:pt idx="32">
                  <c:v>0.01</c:v>
                </c:pt>
                <c:pt idx="33">
                  <c:v>0.01</c:v>
                </c:pt>
                <c:pt idx="34">
                  <c:v>0.01</c:v>
                </c:pt>
                <c:pt idx="35">
                  <c:v>0.02</c:v>
                </c:pt>
                <c:pt idx="36">
                  <c:v>0.02</c:v>
                </c:pt>
                <c:pt idx="37">
                  <c:v>0.03</c:v>
                </c:pt>
                <c:pt idx="38">
                  <c:v>0.04</c:v>
                </c:pt>
                <c:pt idx="39">
                  <c:v>0.04</c:v>
                </c:pt>
                <c:pt idx="40">
                  <c:v>0.04</c:v>
                </c:pt>
                <c:pt idx="41">
                  <c:v>0.03</c:v>
                </c:pt>
                <c:pt idx="42">
                  <c:v>0.04</c:v>
                </c:pt>
                <c:pt idx="43">
                  <c:v>0.03</c:v>
                </c:pt>
                <c:pt idx="44">
                  <c:v>0.03</c:v>
                </c:pt>
                <c:pt idx="45">
                  <c:v>0.03</c:v>
                </c:pt>
                <c:pt idx="46">
                  <c:v>0.03</c:v>
                </c:pt>
                <c:pt idx="47">
                  <c:v>0.03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0.03</c:v>
                </c:pt>
                <c:pt idx="52">
                  <c:v>0.03</c:v>
                </c:pt>
                <c:pt idx="53">
                  <c:v>0.03</c:v>
                </c:pt>
                <c:pt idx="54">
                  <c:v>0.03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0.01</c:v>
                </c:pt>
                <c:pt idx="59">
                  <c:v>0.01</c:v>
                </c:pt>
                <c:pt idx="60">
                  <c:v>0.01</c:v>
                </c:pt>
                <c:pt idx="61">
                  <c:v>0.01</c:v>
                </c:pt>
                <c:pt idx="62">
                  <c:v>0</c:v>
                </c:pt>
                <c:pt idx="63">
                  <c:v>0.01</c:v>
                </c:pt>
                <c:pt idx="64">
                  <c:v>0.01</c:v>
                </c:pt>
                <c:pt idx="65">
                  <c:v>0.01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-0.01</c:v>
                </c:pt>
                <c:pt idx="73">
                  <c:v>0.01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-0.01</c:v>
                </c:pt>
                <c:pt idx="78">
                  <c:v>-0.01</c:v>
                </c:pt>
                <c:pt idx="79">
                  <c:v>-0.02</c:v>
                </c:pt>
                <c:pt idx="80">
                  <c:v>-0.03</c:v>
                </c:pt>
                <c:pt idx="81">
                  <c:v>-0.03</c:v>
                </c:pt>
                <c:pt idx="82">
                  <c:v>-0.02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464560"/>
        <c:axId val="228464952"/>
      </c:barChart>
      <c:catAx>
        <c:axId val="22846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28464952"/>
        <c:crosses val="autoZero"/>
        <c:auto val="1"/>
        <c:lblAlgn val="ctr"/>
        <c:lblOffset val="100"/>
        <c:noMultiLvlLbl val="0"/>
      </c:catAx>
      <c:valAx>
        <c:axId val="228464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2846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825128167390302E-2"/>
          <c:y val="4.4574674067380922E-2"/>
          <c:w val="0.90292565064880903"/>
          <c:h val="0.775742622336142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Sheet1!$CR$1:$FV$1</c:f>
              <c:strCache>
                <c:ptCount val="83"/>
                <c:pt idx="0">
                  <c:v>Jun-09</c:v>
                </c:pt>
                <c:pt idx="1">
                  <c:v>Jul-09</c:v>
                </c:pt>
                <c:pt idx="2">
                  <c:v>Aug-09</c:v>
                </c:pt>
                <c:pt idx="3">
                  <c:v>Sep-09</c:v>
                </c:pt>
                <c:pt idx="4">
                  <c:v>Oct-09</c:v>
                </c:pt>
                <c:pt idx="5">
                  <c:v>Nov-09</c:v>
                </c:pt>
                <c:pt idx="6">
                  <c:v>Dec-09</c:v>
                </c:pt>
                <c:pt idx="7">
                  <c:v>Jan-10</c:v>
                </c:pt>
                <c:pt idx="8">
                  <c:v>Feb-10</c:v>
                </c:pt>
                <c:pt idx="9">
                  <c:v>Mar-10</c:v>
                </c:pt>
                <c:pt idx="10">
                  <c:v>Apr-10</c:v>
                </c:pt>
                <c:pt idx="11">
                  <c:v>May-10</c:v>
                </c:pt>
                <c:pt idx="12">
                  <c:v>Jun-10</c:v>
                </c:pt>
                <c:pt idx="13">
                  <c:v>Jul-10</c:v>
                </c:pt>
                <c:pt idx="14">
                  <c:v>Aug-10</c:v>
                </c:pt>
                <c:pt idx="15">
                  <c:v>Sep-10</c:v>
                </c:pt>
                <c:pt idx="16">
                  <c:v>Oct-10</c:v>
                </c:pt>
                <c:pt idx="17">
                  <c:v>Nov-10</c:v>
                </c:pt>
                <c:pt idx="18">
                  <c:v>Dec-10</c:v>
                </c:pt>
                <c:pt idx="19">
                  <c:v>Jan-11</c:v>
                </c:pt>
                <c:pt idx="20">
                  <c:v>Feb-11</c:v>
                </c:pt>
                <c:pt idx="21">
                  <c:v>Mar-11</c:v>
                </c:pt>
                <c:pt idx="22">
                  <c:v>Apr-11</c:v>
                </c:pt>
                <c:pt idx="23">
                  <c:v>May-11</c:v>
                </c:pt>
                <c:pt idx="24">
                  <c:v>Jun-11</c:v>
                </c:pt>
                <c:pt idx="25">
                  <c:v>Jul-11</c:v>
                </c:pt>
                <c:pt idx="26">
                  <c:v>Aug-11</c:v>
                </c:pt>
                <c:pt idx="27">
                  <c:v>Sep-11</c:v>
                </c:pt>
                <c:pt idx="28">
                  <c:v>Oct-11</c:v>
                </c:pt>
                <c:pt idx="29">
                  <c:v>Nov-11</c:v>
                </c:pt>
                <c:pt idx="30">
                  <c:v>Dec-11</c:v>
                </c:pt>
                <c:pt idx="31">
                  <c:v>Jan-12</c:v>
                </c:pt>
                <c:pt idx="32">
                  <c:v>Feb-12</c:v>
                </c:pt>
                <c:pt idx="33">
                  <c:v>Mar-12</c:v>
                </c:pt>
                <c:pt idx="34">
                  <c:v>Apr-12</c:v>
                </c:pt>
                <c:pt idx="35">
                  <c:v>May-12</c:v>
                </c:pt>
                <c:pt idx="36">
                  <c:v>Jun-12</c:v>
                </c:pt>
                <c:pt idx="37">
                  <c:v>Jul-12</c:v>
                </c:pt>
                <c:pt idx="38">
                  <c:v>Aug-12</c:v>
                </c:pt>
                <c:pt idx="39">
                  <c:v>Sep-12</c:v>
                </c:pt>
                <c:pt idx="40">
                  <c:v>Oct-12</c:v>
                </c:pt>
                <c:pt idx="41">
                  <c:v>Nov-12</c:v>
                </c:pt>
                <c:pt idx="42">
                  <c:v>Dec-12</c:v>
                </c:pt>
                <c:pt idx="43">
                  <c:v>Jan-13</c:v>
                </c:pt>
                <c:pt idx="44">
                  <c:v>Feb-13</c:v>
                </c:pt>
                <c:pt idx="45">
                  <c:v>Mar-13</c:v>
                </c:pt>
                <c:pt idx="46">
                  <c:v>Apr-13</c:v>
                </c:pt>
                <c:pt idx="47">
                  <c:v>May-13</c:v>
                </c:pt>
                <c:pt idx="48">
                  <c:v>Jun-13</c:v>
                </c:pt>
                <c:pt idx="49">
                  <c:v>Jul-13</c:v>
                </c:pt>
                <c:pt idx="50">
                  <c:v>Aug-13</c:v>
                </c:pt>
                <c:pt idx="51">
                  <c:v>Sep-13</c:v>
                </c:pt>
                <c:pt idx="52">
                  <c:v>Oct-13</c:v>
                </c:pt>
                <c:pt idx="53">
                  <c:v>Nov-13</c:v>
                </c:pt>
                <c:pt idx="54">
                  <c:v>Dec-13</c:v>
                </c:pt>
                <c:pt idx="55">
                  <c:v>Jan-14</c:v>
                </c:pt>
                <c:pt idx="56">
                  <c:v>Feb-14</c:v>
                </c:pt>
                <c:pt idx="57">
                  <c:v>Mar-14</c:v>
                </c:pt>
                <c:pt idx="58">
                  <c:v>Apr-14</c:v>
                </c:pt>
                <c:pt idx="59">
                  <c:v>May-14</c:v>
                </c:pt>
                <c:pt idx="60">
                  <c:v>Jun-14</c:v>
                </c:pt>
                <c:pt idx="61">
                  <c:v>Jul-14</c:v>
                </c:pt>
                <c:pt idx="62">
                  <c:v>Aug-14</c:v>
                </c:pt>
                <c:pt idx="63">
                  <c:v>Sep-14</c:v>
                </c:pt>
                <c:pt idx="64">
                  <c:v>Oct-14</c:v>
                </c:pt>
                <c:pt idx="65">
                  <c:v>Nov-14</c:v>
                </c:pt>
                <c:pt idx="66">
                  <c:v>Dec-14</c:v>
                </c:pt>
                <c:pt idx="67">
                  <c:v>Jan-15</c:v>
                </c:pt>
                <c:pt idx="68">
                  <c:v>Feb-15</c:v>
                </c:pt>
                <c:pt idx="69">
                  <c:v>Mar-15</c:v>
                </c:pt>
                <c:pt idx="70">
                  <c:v>Apr-15</c:v>
                </c:pt>
                <c:pt idx="71">
                  <c:v>May-15</c:v>
                </c:pt>
                <c:pt idx="72">
                  <c:v>Jun-15</c:v>
                </c:pt>
                <c:pt idx="73">
                  <c:v>Jul-15</c:v>
                </c:pt>
                <c:pt idx="74">
                  <c:v>Aug-15</c:v>
                </c:pt>
                <c:pt idx="75">
                  <c:v>Sep-15</c:v>
                </c:pt>
                <c:pt idx="76">
                  <c:v>15-Oct</c:v>
                </c:pt>
                <c:pt idx="77">
                  <c:v>15-Nov</c:v>
                </c:pt>
                <c:pt idx="78">
                  <c:v>15-Dec</c:v>
                </c:pt>
                <c:pt idx="79">
                  <c:v>16-Jan</c:v>
                </c:pt>
                <c:pt idx="80">
                  <c:v>16-Feb</c:v>
                </c:pt>
                <c:pt idx="81">
                  <c:v>16-Mar</c:v>
                </c:pt>
                <c:pt idx="82">
                  <c:v>16-Apr</c:v>
                </c:pt>
              </c:strCache>
            </c:strRef>
          </c:cat>
          <c:val>
            <c:numRef>
              <c:f>Sheet1!$CR$2:$FV$2</c:f>
              <c:numCache>
                <c:formatCode>0%</c:formatCode>
                <c:ptCount val="83"/>
                <c:pt idx="0">
                  <c:v>-0.05</c:v>
                </c:pt>
                <c:pt idx="1">
                  <c:v>-0.05</c:v>
                </c:pt>
                <c:pt idx="2">
                  <c:v>-0.04</c:v>
                </c:pt>
                <c:pt idx="3">
                  <c:v>-0.03</c:v>
                </c:pt>
                <c:pt idx="4">
                  <c:v>-0.03</c:v>
                </c:pt>
                <c:pt idx="5">
                  <c:v>-0.04</c:v>
                </c:pt>
                <c:pt idx="6">
                  <c:v>-0.03</c:v>
                </c:pt>
                <c:pt idx="7">
                  <c:v>-0.02</c:v>
                </c:pt>
                <c:pt idx="8">
                  <c:v>-0.02</c:v>
                </c:pt>
                <c:pt idx="9">
                  <c:v>-0.04</c:v>
                </c:pt>
                <c:pt idx="10">
                  <c:v>-0.01</c:v>
                </c:pt>
                <c:pt idx="12">
                  <c:v>-0.02</c:v>
                </c:pt>
                <c:pt idx="13">
                  <c:v>-0.04</c:v>
                </c:pt>
                <c:pt idx="15">
                  <c:v>-0.04</c:v>
                </c:pt>
                <c:pt idx="16">
                  <c:v>-0.03</c:v>
                </c:pt>
                <c:pt idx="17">
                  <c:v>-0.03</c:v>
                </c:pt>
                <c:pt idx="19">
                  <c:v>-0.04</c:v>
                </c:pt>
                <c:pt idx="20">
                  <c:v>-0.02</c:v>
                </c:pt>
                <c:pt idx="21">
                  <c:v>-0.01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0.01</c:v>
                </c:pt>
                <c:pt idx="28">
                  <c:v>0.01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0.03</c:v>
                </c:pt>
                <c:pt idx="35">
                  <c:v>0.04</c:v>
                </c:pt>
                <c:pt idx="36">
                  <c:v>0.04</c:v>
                </c:pt>
                <c:pt idx="37">
                  <c:v>4.4999999999999998E-2</c:v>
                </c:pt>
                <c:pt idx="38">
                  <c:v>0.05</c:v>
                </c:pt>
                <c:pt idx="39">
                  <c:v>0.06</c:v>
                </c:pt>
                <c:pt idx="40">
                  <c:v>0.05</c:v>
                </c:pt>
                <c:pt idx="41">
                  <c:v>0.04</c:v>
                </c:pt>
                <c:pt idx="42">
                  <c:v>0.04</c:v>
                </c:pt>
                <c:pt idx="43">
                  <c:v>0.05</c:v>
                </c:pt>
                <c:pt idx="44">
                  <c:v>0.04</c:v>
                </c:pt>
                <c:pt idx="45">
                  <c:v>0.05</c:v>
                </c:pt>
                <c:pt idx="46">
                  <c:v>0.05</c:v>
                </c:pt>
                <c:pt idx="47">
                  <c:v>0.04</c:v>
                </c:pt>
                <c:pt idx="48">
                  <c:v>0.04</c:v>
                </c:pt>
                <c:pt idx="49">
                  <c:v>0.04</c:v>
                </c:pt>
                <c:pt idx="50">
                  <c:v>0.05</c:v>
                </c:pt>
                <c:pt idx="51">
                  <c:v>0.05</c:v>
                </c:pt>
                <c:pt idx="52">
                  <c:v>0.05</c:v>
                </c:pt>
                <c:pt idx="53">
                  <c:v>0.04</c:v>
                </c:pt>
                <c:pt idx="54">
                  <c:v>0.03</c:v>
                </c:pt>
                <c:pt idx="55">
                  <c:v>0.03</c:v>
                </c:pt>
                <c:pt idx="56">
                  <c:v>0.04</c:v>
                </c:pt>
                <c:pt idx="57">
                  <c:v>0.04</c:v>
                </c:pt>
                <c:pt idx="58">
                  <c:v>0.02</c:v>
                </c:pt>
                <c:pt idx="59">
                  <c:v>0.03</c:v>
                </c:pt>
                <c:pt idx="60">
                  <c:v>0.03</c:v>
                </c:pt>
                <c:pt idx="61">
                  <c:v>0.03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0.01</c:v>
                </c:pt>
                <c:pt idx="67">
                  <c:v>0.01</c:v>
                </c:pt>
                <c:pt idx="68">
                  <c:v>0.01</c:v>
                </c:pt>
                <c:pt idx="69">
                  <c:v>0.01</c:v>
                </c:pt>
                <c:pt idx="70">
                  <c:v>0</c:v>
                </c:pt>
                <c:pt idx="71">
                  <c:v>0.01</c:v>
                </c:pt>
                <c:pt idx="72">
                  <c:v>0.01</c:v>
                </c:pt>
                <c:pt idx="73">
                  <c:v>0.01</c:v>
                </c:pt>
                <c:pt idx="74">
                  <c:v>0</c:v>
                </c:pt>
                <c:pt idx="75">
                  <c:v>0</c:v>
                </c:pt>
                <c:pt idx="76">
                  <c:v>0.01</c:v>
                </c:pt>
                <c:pt idx="77">
                  <c:v>0</c:v>
                </c:pt>
                <c:pt idx="78">
                  <c:v>0</c:v>
                </c:pt>
                <c:pt idx="79">
                  <c:v>-0.01</c:v>
                </c:pt>
                <c:pt idx="80">
                  <c:v>-0.01</c:v>
                </c:pt>
                <c:pt idx="81">
                  <c:v>-0.01</c:v>
                </c:pt>
                <c:pt idx="82">
                  <c:v>-0.02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0269760"/>
        <c:axId val="170273288"/>
      </c:barChart>
      <c:catAx>
        <c:axId val="17026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70273288"/>
        <c:crosses val="autoZero"/>
        <c:auto val="1"/>
        <c:lblAlgn val="ctr"/>
        <c:lblOffset val="100"/>
        <c:noMultiLvlLbl val="0"/>
      </c:catAx>
      <c:valAx>
        <c:axId val="170273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7026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825128167390302E-2"/>
          <c:y val="4.4574674067380922E-2"/>
          <c:w val="0.90292565064880903"/>
          <c:h val="0.775742622336142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Sheet1!$CR$1:$FV$1</c:f>
              <c:strCache>
                <c:ptCount val="83"/>
                <c:pt idx="0">
                  <c:v>Jun-09</c:v>
                </c:pt>
                <c:pt idx="1">
                  <c:v>Jul-09</c:v>
                </c:pt>
                <c:pt idx="2">
                  <c:v>Aug-09</c:v>
                </c:pt>
                <c:pt idx="3">
                  <c:v>Sep-09</c:v>
                </c:pt>
                <c:pt idx="4">
                  <c:v>Oct-09</c:v>
                </c:pt>
                <c:pt idx="5">
                  <c:v>Nov-09</c:v>
                </c:pt>
                <c:pt idx="6">
                  <c:v>Dec-09</c:v>
                </c:pt>
                <c:pt idx="7">
                  <c:v>Jan-10</c:v>
                </c:pt>
                <c:pt idx="8">
                  <c:v>Feb-10</c:v>
                </c:pt>
                <c:pt idx="9">
                  <c:v>Mar-10</c:v>
                </c:pt>
                <c:pt idx="10">
                  <c:v>Apr-10</c:v>
                </c:pt>
                <c:pt idx="11">
                  <c:v>May-10</c:v>
                </c:pt>
                <c:pt idx="12">
                  <c:v>Jun-10</c:v>
                </c:pt>
                <c:pt idx="13">
                  <c:v>Jul-10</c:v>
                </c:pt>
                <c:pt idx="14">
                  <c:v>Aug-10</c:v>
                </c:pt>
                <c:pt idx="15">
                  <c:v>Sep-10</c:v>
                </c:pt>
                <c:pt idx="16">
                  <c:v>Oct-10</c:v>
                </c:pt>
                <c:pt idx="17">
                  <c:v>Nov-10</c:v>
                </c:pt>
                <c:pt idx="18">
                  <c:v>Dec-10</c:v>
                </c:pt>
                <c:pt idx="19">
                  <c:v>Jan-11</c:v>
                </c:pt>
                <c:pt idx="20">
                  <c:v>Feb-11</c:v>
                </c:pt>
                <c:pt idx="21">
                  <c:v>Mar-11</c:v>
                </c:pt>
                <c:pt idx="22">
                  <c:v>Apr-11</c:v>
                </c:pt>
                <c:pt idx="23">
                  <c:v>May-11</c:v>
                </c:pt>
                <c:pt idx="24">
                  <c:v>Jun-11</c:v>
                </c:pt>
                <c:pt idx="25">
                  <c:v>Jul-11</c:v>
                </c:pt>
                <c:pt idx="26">
                  <c:v>Aug-11</c:v>
                </c:pt>
                <c:pt idx="27">
                  <c:v>Sep-11</c:v>
                </c:pt>
                <c:pt idx="28">
                  <c:v>Oct-11</c:v>
                </c:pt>
                <c:pt idx="29">
                  <c:v>Nov-11</c:v>
                </c:pt>
                <c:pt idx="30">
                  <c:v>Dec-11</c:v>
                </c:pt>
                <c:pt idx="31">
                  <c:v>Jan-12</c:v>
                </c:pt>
                <c:pt idx="32">
                  <c:v>Feb-12</c:v>
                </c:pt>
                <c:pt idx="33">
                  <c:v>Mar-12</c:v>
                </c:pt>
                <c:pt idx="34">
                  <c:v>Apr-12</c:v>
                </c:pt>
                <c:pt idx="35">
                  <c:v>May-12</c:v>
                </c:pt>
                <c:pt idx="36">
                  <c:v>Jun-12</c:v>
                </c:pt>
                <c:pt idx="37">
                  <c:v>Jul-12</c:v>
                </c:pt>
                <c:pt idx="38">
                  <c:v>Aug-12</c:v>
                </c:pt>
                <c:pt idx="39">
                  <c:v>Sep-12</c:v>
                </c:pt>
                <c:pt idx="40">
                  <c:v>Oct-12</c:v>
                </c:pt>
                <c:pt idx="41">
                  <c:v>Nov-12</c:v>
                </c:pt>
                <c:pt idx="42">
                  <c:v>Dec-12</c:v>
                </c:pt>
                <c:pt idx="43">
                  <c:v>Jan-13</c:v>
                </c:pt>
                <c:pt idx="44">
                  <c:v>Feb-13</c:v>
                </c:pt>
                <c:pt idx="45">
                  <c:v>Mar-13</c:v>
                </c:pt>
                <c:pt idx="46">
                  <c:v>Apr-13</c:v>
                </c:pt>
                <c:pt idx="47">
                  <c:v>May-13</c:v>
                </c:pt>
                <c:pt idx="48">
                  <c:v>Jun-13</c:v>
                </c:pt>
                <c:pt idx="49">
                  <c:v>Jul-13</c:v>
                </c:pt>
                <c:pt idx="50">
                  <c:v>Aug-13</c:v>
                </c:pt>
                <c:pt idx="51">
                  <c:v>Sep-13</c:v>
                </c:pt>
                <c:pt idx="52">
                  <c:v>Oct-13</c:v>
                </c:pt>
                <c:pt idx="53">
                  <c:v>Nov-13</c:v>
                </c:pt>
                <c:pt idx="54">
                  <c:v>Dec-13</c:v>
                </c:pt>
                <c:pt idx="55">
                  <c:v>Jan-14</c:v>
                </c:pt>
                <c:pt idx="56">
                  <c:v>Feb-14</c:v>
                </c:pt>
                <c:pt idx="57">
                  <c:v>Mar-14</c:v>
                </c:pt>
                <c:pt idx="58">
                  <c:v>Apr-14</c:v>
                </c:pt>
                <c:pt idx="59">
                  <c:v>May-14</c:v>
                </c:pt>
                <c:pt idx="60">
                  <c:v>Jun-14</c:v>
                </c:pt>
                <c:pt idx="61">
                  <c:v>Jul-14</c:v>
                </c:pt>
                <c:pt idx="62">
                  <c:v>Aug-14</c:v>
                </c:pt>
                <c:pt idx="63">
                  <c:v>Sep-14</c:v>
                </c:pt>
                <c:pt idx="64">
                  <c:v>Oct-14</c:v>
                </c:pt>
                <c:pt idx="65">
                  <c:v>Nov-14</c:v>
                </c:pt>
                <c:pt idx="66">
                  <c:v>Dec-14</c:v>
                </c:pt>
                <c:pt idx="67">
                  <c:v>Jan-15</c:v>
                </c:pt>
                <c:pt idx="68">
                  <c:v>Feb-15</c:v>
                </c:pt>
                <c:pt idx="69">
                  <c:v>Mar-15</c:v>
                </c:pt>
                <c:pt idx="70">
                  <c:v>Apr-15</c:v>
                </c:pt>
                <c:pt idx="71">
                  <c:v>May-15</c:v>
                </c:pt>
                <c:pt idx="72">
                  <c:v>Jun-15</c:v>
                </c:pt>
                <c:pt idx="73">
                  <c:v>Jul-15</c:v>
                </c:pt>
                <c:pt idx="74">
                  <c:v>Aug-15</c:v>
                </c:pt>
                <c:pt idx="75">
                  <c:v>Sep-15</c:v>
                </c:pt>
                <c:pt idx="76">
                  <c:v>15-Oct</c:v>
                </c:pt>
                <c:pt idx="77">
                  <c:v>15-Nov</c:v>
                </c:pt>
                <c:pt idx="78">
                  <c:v>15-Dec</c:v>
                </c:pt>
                <c:pt idx="79">
                  <c:v>16-Jan</c:v>
                </c:pt>
                <c:pt idx="80">
                  <c:v>16-Feb</c:v>
                </c:pt>
                <c:pt idx="81">
                  <c:v>16-Mar</c:v>
                </c:pt>
                <c:pt idx="82">
                  <c:v>16-Apr</c:v>
                </c:pt>
              </c:strCache>
            </c:strRef>
          </c:cat>
          <c:val>
            <c:numRef>
              <c:f>Sheet1!$CR$2:$FV$2</c:f>
              <c:numCache>
                <c:formatCode>0%</c:formatCode>
                <c:ptCount val="83"/>
                <c:pt idx="0">
                  <c:v>-0.04</c:v>
                </c:pt>
                <c:pt idx="1">
                  <c:v>-0.04</c:v>
                </c:pt>
                <c:pt idx="2">
                  <c:v>-0.05</c:v>
                </c:pt>
                <c:pt idx="3">
                  <c:v>-0.03</c:v>
                </c:pt>
                <c:pt idx="4">
                  <c:v>-0.05</c:v>
                </c:pt>
                <c:pt idx="5">
                  <c:v>-0.05</c:v>
                </c:pt>
                <c:pt idx="6">
                  <c:v>-0.04</c:v>
                </c:pt>
                <c:pt idx="7">
                  <c:v>-0.04</c:v>
                </c:pt>
                <c:pt idx="8">
                  <c:v>-0.04</c:v>
                </c:pt>
                <c:pt idx="9">
                  <c:v>-0.03</c:v>
                </c:pt>
                <c:pt idx="10">
                  <c:v>-0.03</c:v>
                </c:pt>
                <c:pt idx="12">
                  <c:v>-0.03</c:v>
                </c:pt>
                <c:pt idx="13">
                  <c:v>-0.03</c:v>
                </c:pt>
                <c:pt idx="15">
                  <c:v>-0.04</c:v>
                </c:pt>
                <c:pt idx="16">
                  <c:v>-0.03</c:v>
                </c:pt>
                <c:pt idx="17">
                  <c:v>-0.03</c:v>
                </c:pt>
                <c:pt idx="19">
                  <c:v>-0.04</c:v>
                </c:pt>
                <c:pt idx="20">
                  <c:v>-0.03</c:v>
                </c:pt>
                <c:pt idx="21">
                  <c:v>-0.03</c:v>
                </c:pt>
                <c:pt idx="24">
                  <c:v>-0.02</c:v>
                </c:pt>
                <c:pt idx="25">
                  <c:v>-0.02</c:v>
                </c:pt>
                <c:pt idx="26">
                  <c:v>-0.02</c:v>
                </c:pt>
                <c:pt idx="27">
                  <c:v>-0.01</c:v>
                </c:pt>
                <c:pt idx="28">
                  <c:v>-0.01</c:v>
                </c:pt>
                <c:pt idx="29">
                  <c:v>0</c:v>
                </c:pt>
                <c:pt idx="30">
                  <c:v>0.01</c:v>
                </c:pt>
                <c:pt idx="31">
                  <c:v>0</c:v>
                </c:pt>
                <c:pt idx="32">
                  <c:v>0.01</c:v>
                </c:pt>
                <c:pt idx="33">
                  <c:v>0.01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0.03</c:v>
                </c:pt>
                <c:pt idx="42">
                  <c:v>0.03</c:v>
                </c:pt>
                <c:pt idx="43">
                  <c:v>0.03</c:v>
                </c:pt>
                <c:pt idx="44">
                  <c:v>0.03</c:v>
                </c:pt>
                <c:pt idx="45">
                  <c:v>0.03</c:v>
                </c:pt>
                <c:pt idx="46">
                  <c:v>0.03</c:v>
                </c:pt>
                <c:pt idx="47">
                  <c:v>0.03</c:v>
                </c:pt>
                <c:pt idx="48">
                  <c:v>0.03</c:v>
                </c:pt>
                <c:pt idx="49">
                  <c:v>0.03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0.01</c:v>
                </c:pt>
                <c:pt idx="56">
                  <c:v>0.01</c:v>
                </c:pt>
                <c:pt idx="57">
                  <c:v>0.01</c:v>
                </c:pt>
                <c:pt idx="58">
                  <c:v>0.01</c:v>
                </c:pt>
                <c:pt idx="59">
                  <c:v>0.01</c:v>
                </c:pt>
                <c:pt idx="60">
                  <c:v>0.01</c:v>
                </c:pt>
                <c:pt idx="61">
                  <c:v>0.01</c:v>
                </c:pt>
                <c:pt idx="62">
                  <c:v>0.01</c:v>
                </c:pt>
                <c:pt idx="63">
                  <c:v>0.01</c:v>
                </c:pt>
                <c:pt idx="64">
                  <c:v>0.01</c:v>
                </c:pt>
                <c:pt idx="65">
                  <c:v>0.01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-0.01</c:v>
                </c:pt>
                <c:pt idx="78">
                  <c:v>-0.01</c:v>
                </c:pt>
                <c:pt idx="79">
                  <c:v>-0.01</c:v>
                </c:pt>
                <c:pt idx="80">
                  <c:v>-0.03</c:v>
                </c:pt>
                <c:pt idx="81">
                  <c:v>-0.02</c:v>
                </c:pt>
                <c:pt idx="82">
                  <c:v>-0.01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857664"/>
        <c:axId val="226860800"/>
      </c:barChart>
      <c:catAx>
        <c:axId val="22685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26860800"/>
        <c:crosses val="autoZero"/>
        <c:auto val="1"/>
        <c:lblAlgn val="ctr"/>
        <c:lblOffset val="100"/>
        <c:noMultiLvlLbl val="0"/>
      </c:catAx>
      <c:valAx>
        <c:axId val="22686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2685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825128167390302E-2"/>
          <c:y val="4.4574674067380922E-2"/>
          <c:w val="0.90292565064880903"/>
          <c:h val="0.775742622336142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Sheet1!$CR$1:$FV$1</c:f>
              <c:strCache>
                <c:ptCount val="83"/>
                <c:pt idx="0">
                  <c:v>Jun-09</c:v>
                </c:pt>
                <c:pt idx="1">
                  <c:v>Jul-09</c:v>
                </c:pt>
                <c:pt idx="2">
                  <c:v>Aug-09</c:v>
                </c:pt>
                <c:pt idx="3">
                  <c:v>Sep-09</c:v>
                </c:pt>
                <c:pt idx="4">
                  <c:v>Oct-09</c:v>
                </c:pt>
                <c:pt idx="5">
                  <c:v>Nov-09</c:v>
                </c:pt>
                <c:pt idx="6">
                  <c:v>Dec-09</c:v>
                </c:pt>
                <c:pt idx="7">
                  <c:v>Jan-10</c:v>
                </c:pt>
                <c:pt idx="8">
                  <c:v>Feb-10</c:v>
                </c:pt>
                <c:pt idx="9">
                  <c:v>Mar-10</c:v>
                </c:pt>
                <c:pt idx="10">
                  <c:v>Apr-10</c:v>
                </c:pt>
                <c:pt idx="11">
                  <c:v>May-10</c:v>
                </c:pt>
                <c:pt idx="12">
                  <c:v>Jun-10</c:v>
                </c:pt>
                <c:pt idx="13">
                  <c:v>Jul-10</c:v>
                </c:pt>
                <c:pt idx="14">
                  <c:v>Aug-10</c:v>
                </c:pt>
                <c:pt idx="15">
                  <c:v>Sep-10</c:v>
                </c:pt>
                <c:pt idx="16">
                  <c:v>Oct-10</c:v>
                </c:pt>
                <c:pt idx="17">
                  <c:v>Nov-10</c:v>
                </c:pt>
                <c:pt idx="18">
                  <c:v>Dec-10</c:v>
                </c:pt>
                <c:pt idx="19">
                  <c:v>Jan-11</c:v>
                </c:pt>
                <c:pt idx="20">
                  <c:v>Feb-11</c:v>
                </c:pt>
                <c:pt idx="21">
                  <c:v>Mar-11</c:v>
                </c:pt>
                <c:pt idx="22">
                  <c:v>Apr-11</c:v>
                </c:pt>
                <c:pt idx="23">
                  <c:v>May-11</c:v>
                </c:pt>
                <c:pt idx="24">
                  <c:v>Jun-11</c:v>
                </c:pt>
                <c:pt idx="25">
                  <c:v>Jul-11</c:v>
                </c:pt>
                <c:pt idx="26">
                  <c:v>Aug-11</c:v>
                </c:pt>
                <c:pt idx="27">
                  <c:v>Sep-11</c:v>
                </c:pt>
                <c:pt idx="28">
                  <c:v>Oct-11</c:v>
                </c:pt>
                <c:pt idx="29">
                  <c:v>Nov-11</c:v>
                </c:pt>
                <c:pt idx="30">
                  <c:v>Dec-11</c:v>
                </c:pt>
                <c:pt idx="31">
                  <c:v>Jan-12</c:v>
                </c:pt>
                <c:pt idx="32">
                  <c:v>Feb-12</c:v>
                </c:pt>
                <c:pt idx="33">
                  <c:v>Mar-12</c:v>
                </c:pt>
                <c:pt idx="34">
                  <c:v>Apr-12</c:v>
                </c:pt>
                <c:pt idx="35">
                  <c:v>May-12</c:v>
                </c:pt>
                <c:pt idx="36">
                  <c:v>Jun-12</c:v>
                </c:pt>
                <c:pt idx="37">
                  <c:v>Jul-12</c:v>
                </c:pt>
                <c:pt idx="38">
                  <c:v>Aug-12</c:v>
                </c:pt>
                <c:pt idx="39">
                  <c:v>Sep-12</c:v>
                </c:pt>
                <c:pt idx="40">
                  <c:v>Oct-12</c:v>
                </c:pt>
                <c:pt idx="41">
                  <c:v>Nov-12</c:v>
                </c:pt>
                <c:pt idx="42">
                  <c:v>Dec-12</c:v>
                </c:pt>
                <c:pt idx="43">
                  <c:v>Jan-13</c:v>
                </c:pt>
                <c:pt idx="44">
                  <c:v>Feb-13</c:v>
                </c:pt>
                <c:pt idx="45">
                  <c:v>Mar-13</c:v>
                </c:pt>
                <c:pt idx="46">
                  <c:v>Apr-13</c:v>
                </c:pt>
                <c:pt idx="47">
                  <c:v>May-13</c:v>
                </c:pt>
                <c:pt idx="48">
                  <c:v>Jun-13</c:v>
                </c:pt>
                <c:pt idx="49">
                  <c:v>Jul-13</c:v>
                </c:pt>
                <c:pt idx="50">
                  <c:v>Aug-13</c:v>
                </c:pt>
                <c:pt idx="51">
                  <c:v>Sep-13</c:v>
                </c:pt>
                <c:pt idx="52">
                  <c:v>Oct-13</c:v>
                </c:pt>
                <c:pt idx="53">
                  <c:v>Nov-13</c:v>
                </c:pt>
                <c:pt idx="54">
                  <c:v>Dec-13</c:v>
                </c:pt>
                <c:pt idx="55">
                  <c:v>Jan-14</c:v>
                </c:pt>
                <c:pt idx="56">
                  <c:v>Feb-14</c:v>
                </c:pt>
                <c:pt idx="57">
                  <c:v>Mar-14</c:v>
                </c:pt>
                <c:pt idx="58">
                  <c:v>Apr-14</c:v>
                </c:pt>
                <c:pt idx="59">
                  <c:v>May-14</c:v>
                </c:pt>
                <c:pt idx="60">
                  <c:v>Jun-14</c:v>
                </c:pt>
                <c:pt idx="61">
                  <c:v>Jul-14</c:v>
                </c:pt>
                <c:pt idx="62">
                  <c:v>Aug-14</c:v>
                </c:pt>
                <c:pt idx="63">
                  <c:v>Sep-14</c:v>
                </c:pt>
                <c:pt idx="64">
                  <c:v>Oct-14</c:v>
                </c:pt>
                <c:pt idx="65">
                  <c:v>Nov-14</c:v>
                </c:pt>
                <c:pt idx="66">
                  <c:v>Dec-14</c:v>
                </c:pt>
                <c:pt idx="67">
                  <c:v>Jan-15</c:v>
                </c:pt>
                <c:pt idx="68">
                  <c:v>Feb-15</c:v>
                </c:pt>
                <c:pt idx="69">
                  <c:v>Mar-15</c:v>
                </c:pt>
                <c:pt idx="70">
                  <c:v>Apr-15</c:v>
                </c:pt>
                <c:pt idx="71">
                  <c:v>May-15</c:v>
                </c:pt>
                <c:pt idx="72">
                  <c:v>Jun-15</c:v>
                </c:pt>
                <c:pt idx="73">
                  <c:v>Jul-15</c:v>
                </c:pt>
                <c:pt idx="74">
                  <c:v>Aug-15</c:v>
                </c:pt>
                <c:pt idx="75">
                  <c:v>Sep-15</c:v>
                </c:pt>
                <c:pt idx="76">
                  <c:v>15-Oct</c:v>
                </c:pt>
                <c:pt idx="77">
                  <c:v>15-Nov</c:v>
                </c:pt>
                <c:pt idx="78">
                  <c:v>15-Dec</c:v>
                </c:pt>
                <c:pt idx="79">
                  <c:v>16-Jan</c:v>
                </c:pt>
                <c:pt idx="80">
                  <c:v>16-Feb</c:v>
                </c:pt>
                <c:pt idx="81">
                  <c:v>16-Mar</c:v>
                </c:pt>
                <c:pt idx="82">
                  <c:v>16-Apr</c:v>
                </c:pt>
              </c:strCache>
            </c:strRef>
          </c:cat>
          <c:val>
            <c:numRef>
              <c:f>Sheet1!$CR$2:$FV$2</c:f>
              <c:numCache>
                <c:formatCode>0%</c:formatCode>
                <c:ptCount val="83"/>
                <c:pt idx="0">
                  <c:v>-0.06</c:v>
                </c:pt>
                <c:pt idx="1">
                  <c:v>-7.0000000000000007E-2</c:v>
                </c:pt>
                <c:pt idx="2">
                  <c:v>-7.0000000000000007E-2</c:v>
                </c:pt>
                <c:pt idx="3">
                  <c:v>-0.05</c:v>
                </c:pt>
                <c:pt idx="4">
                  <c:v>-0.06</c:v>
                </c:pt>
                <c:pt idx="5">
                  <c:v>-0.06</c:v>
                </c:pt>
                <c:pt idx="6">
                  <c:v>-0.05</c:v>
                </c:pt>
                <c:pt idx="7">
                  <c:v>-0.04</c:v>
                </c:pt>
                <c:pt idx="8">
                  <c:v>-0.05</c:v>
                </c:pt>
                <c:pt idx="9">
                  <c:v>-0.05</c:v>
                </c:pt>
                <c:pt idx="10">
                  <c:v>-0.04</c:v>
                </c:pt>
                <c:pt idx="11">
                  <c:v>-0.05</c:v>
                </c:pt>
                <c:pt idx="12">
                  <c:v>-0.04</c:v>
                </c:pt>
                <c:pt idx="13">
                  <c:v>-0.05</c:v>
                </c:pt>
                <c:pt idx="15">
                  <c:v>-0.05</c:v>
                </c:pt>
                <c:pt idx="16">
                  <c:v>-0.05</c:v>
                </c:pt>
                <c:pt idx="17">
                  <c:v>-0.06</c:v>
                </c:pt>
                <c:pt idx="18">
                  <c:v>-0.06</c:v>
                </c:pt>
                <c:pt idx="19">
                  <c:v>-0.05</c:v>
                </c:pt>
                <c:pt idx="20">
                  <c:v>-0.06</c:v>
                </c:pt>
                <c:pt idx="21">
                  <c:v>-0.05</c:v>
                </c:pt>
                <c:pt idx="22">
                  <c:v>-0.04</c:v>
                </c:pt>
                <c:pt idx="23">
                  <c:v>-0.04</c:v>
                </c:pt>
                <c:pt idx="24">
                  <c:v>-0.03</c:v>
                </c:pt>
                <c:pt idx="25">
                  <c:v>-0.02</c:v>
                </c:pt>
                <c:pt idx="26">
                  <c:v>-0.02</c:v>
                </c:pt>
                <c:pt idx="27">
                  <c:v>-0.02</c:v>
                </c:pt>
                <c:pt idx="28">
                  <c:v>0</c:v>
                </c:pt>
                <c:pt idx="29">
                  <c:v>0.01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0.03</c:v>
                </c:pt>
                <c:pt idx="35">
                  <c:v>0.03</c:v>
                </c:pt>
                <c:pt idx="36">
                  <c:v>0.04</c:v>
                </c:pt>
                <c:pt idx="37">
                  <c:v>0.04</c:v>
                </c:pt>
                <c:pt idx="38">
                  <c:v>0.06</c:v>
                </c:pt>
                <c:pt idx="39">
                  <c:v>0.06</c:v>
                </c:pt>
                <c:pt idx="40">
                  <c:v>0.05</c:v>
                </c:pt>
                <c:pt idx="41">
                  <c:v>0.05</c:v>
                </c:pt>
                <c:pt idx="42">
                  <c:v>0.05</c:v>
                </c:pt>
                <c:pt idx="43">
                  <c:v>0.06</c:v>
                </c:pt>
                <c:pt idx="44">
                  <c:v>0.04</c:v>
                </c:pt>
                <c:pt idx="45">
                  <c:v>0.04</c:v>
                </c:pt>
                <c:pt idx="46">
                  <c:v>0.04</c:v>
                </c:pt>
                <c:pt idx="47">
                  <c:v>0.06</c:v>
                </c:pt>
                <c:pt idx="48">
                  <c:v>0.05</c:v>
                </c:pt>
                <c:pt idx="49">
                  <c:v>0.05</c:v>
                </c:pt>
                <c:pt idx="50">
                  <c:v>0.06</c:v>
                </c:pt>
                <c:pt idx="51">
                  <c:v>0.06</c:v>
                </c:pt>
                <c:pt idx="52">
                  <c:v>0.05</c:v>
                </c:pt>
                <c:pt idx="53">
                  <c:v>0.04</c:v>
                </c:pt>
                <c:pt idx="54">
                  <c:v>0.03</c:v>
                </c:pt>
                <c:pt idx="55">
                  <c:v>0.03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0.03</c:v>
                </c:pt>
                <c:pt idx="60">
                  <c:v>0.03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0.01</c:v>
                </c:pt>
                <c:pt idx="67">
                  <c:v>0.01</c:v>
                </c:pt>
                <c:pt idx="68">
                  <c:v>0.01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0.01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-0.02</c:v>
                </c:pt>
                <c:pt idx="78">
                  <c:v>-0.02</c:v>
                </c:pt>
                <c:pt idx="79">
                  <c:v>-0.02</c:v>
                </c:pt>
                <c:pt idx="80">
                  <c:v>-0.02</c:v>
                </c:pt>
                <c:pt idx="81">
                  <c:v>-0.01</c:v>
                </c:pt>
                <c:pt idx="8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620080"/>
        <c:axId val="227622432"/>
      </c:barChart>
      <c:catAx>
        <c:axId val="22762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27622432"/>
        <c:crosses val="autoZero"/>
        <c:auto val="1"/>
        <c:lblAlgn val="ctr"/>
        <c:lblOffset val="100"/>
        <c:noMultiLvlLbl val="0"/>
      </c:catAx>
      <c:valAx>
        <c:axId val="22762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27620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825128167390302E-2"/>
          <c:y val="4.4574674067380922E-2"/>
          <c:w val="0.90292565064880903"/>
          <c:h val="0.775742622336142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Sheet1!$CR$1:$FV$1</c:f>
              <c:strCache>
                <c:ptCount val="83"/>
                <c:pt idx="0">
                  <c:v>Jun-09</c:v>
                </c:pt>
                <c:pt idx="1">
                  <c:v>Jul-09</c:v>
                </c:pt>
                <c:pt idx="2">
                  <c:v>Aug-09</c:v>
                </c:pt>
                <c:pt idx="3">
                  <c:v>Sep-09</c:v>
                </c:pt>
                <c:pt idx="4">
                  <c:v>Oct-09</c:v>
                </c:pt>
                <c:pt idx="5">
                  <c:v>Nov-09</c:v>
                </c:pt>
                <c:pt idx="6">
                  <c:v>Dec-09</c:v>
                </c:pt>
                <c:pt idx="7">
                  <c:v>Jan-10</c:v>
                </c:pt>
                <c:pt idx="8">
                  <c:v>Feb-10</c:v>
                </c:pt>
                <c:pt idx="9">
                  <c:v>Mar-10</c:v>
                </c:pt>
                <c:pt idx="10">
                  <c:v>Apr-10</c:v>
                </c:pt>
                <c:pt idx="11">
                  <c:v>May-10</c:v>
                </c:pt>
                <c:pt idx="12">
                  <c:v>Jun-10</c:v>
                </c:pt>
                <c:pt idx="13">
                  <c:v>Jul-10</c:v>
                </c:pt>
                <c:pt idx="14">
                  <c:v>Aug-10</c:v>
                </c:pt>
                <c:pt idx="15">
                  <c:v>Sep-10</c:v>
                </c:pt>
                <c:pt idx="16">
                  <c:v>Oct-10</c:v>
                </c:pt>
                <c:pt idx="17">
                  <c:v>Nov-10</c:v>
                </c:pt>
                <c:pt idx="18">
                  <c:v>Dec-10</c:v>
                </c:pt>
                <c:pt idx="19">
                  <c:v>Jan-11</c:v>
                </c:pt>
                <c:pt idx="20">
                  <c:v>Feb-11</c:v>
                </c:pt>
                <c:pt idx="21">
                  <c:v>Mar-11</c:v>
                </c:pt>
                <c:pt idx="22">
                  <c:v>Apr-11</c:v>
                </c:pt>
                <c:pt idx="23">
                  <c:v>May-11</c:v>
                </c:pt>
                <c:pt idx="24">
                  <c:v>Jun-11</c:v>
                </c:pt>
                <c:pt idx="25">
                  <c:v>Jul-11</c:v>
                </c:pt>
                <c:pt idx="26">
                  <c:v>Aug-11</c:v>
                </c:pt>
                <c:pt idx="27">
                  <c:v>Sep-11</c:v>
                </c:pt>
                <c:pt idx="28">
                  <c:v>Oct-11</c:v>
                </c:pt>
                <c:pt idx="29">
                  <c:v>Nov-11</c:v>
                </c:pt>
                <c:pt idx="30">
                  <c:v>Dec-11</c:v>
                </c:pt>
                <c:pt idx="31">
                  <c:v>Jan-12</c:v>
                </c:pt>
                <c:pt idx="32">
                  <c:v>Feb-12</c:v>
                </c:pt>
                <c:pt idx="33">
                  <c:v>Mar-12</c:v>
                </c:pt>
                <c:pt idx="34">
                  <c:v>Apr-12</c:v>
                </c:pt>
                <c:pt idx="35">
                  <c:v>May-12</c:v>
                </c:pt>
                <c:pt idx="36">
                  <c:v>Jun-12</c:v>
                </c:pt>
                <c:pt idx="37">
                  <c:v>Jul-12</c:v>
                </c:pt>
                <c:pt idx="38">
                  <c:v>Aug-12</c:v>
                </c:pt>
                <c:pt idx="39">
                  <c:v>Sep-12</c:v>
                </c:pt>
                <c:pt idx="40">
                  <c:v>Oct-12</c:v>
                </c:pt>
                <c:pt idx="41">
                  <c:v>Nov-12</c:v>
                </c:pt>
                <c:pt idx="42">
                  <c:v>Dec-12</c:v>
                </c:pt>
                <c:pt idx="43">
                  <c:v>Jan-13</c:v>
                </c:pt>
                <c:pt idx="44">
                  <c:v>Feb-13</c:v>
                </c:pt>
                <c:pt idx="45">
                  <c:v>Mar-13</c:v>
                </c:pt>
                <c:pt idx="46">
                  <c:v>Apr-13</c:v>
                </c:pt>
                <c:pt idx="47">
                  <c:v>May-13</c:v>
                </c:pt>
                <c:pt idx="48">
                  <c:v>Jun-13</c:v>
                </c:pt>
                <c:pt idx="49">
                  <c:v>Jul-13</c:v>
                </c:pt>
                <c:pt idx="50">
                  <c:v>Aug-13</c:v>
                </c:pt>
                <c:pt idx="51">
                  <c:v>Sep-13</c:v>
                </c:pt>
                <c:pt idx="52">
                  <c:v>Oct-13</c:v>
                </c:pt>
                <c:pt idx="53">
                  <c:v>Nov-13</c:v>
                </c:pt>
                <c:pt idx="54">
                  <c:v>Dec-13</c:v>
                </c:pt>
                <c:pt idx="55">
                  <c:v>Jan-14</c:v>
                </c:pt>
                <c:pt idx="56">
                  <c:v>Feb-14</c:v>
                </c:pt>
                <c:pt idx="57">
                  <c:v>Mar-14</c:v>
                </c:pt>
                <c:pt idx="58">
                  <c:v>Apr-14</c:v>
                </c:pt>
                <c:pt idx="59">
                  <c:v>May-14</c:v>
                </c:pt>
                <c:pt idx="60">
                  <c:v>Jun-14</c:v>
                </c:pt>
                <c:pt idx="61">
                  <c:v>Jul-14</c:v>
                </c:pt>
                <c:pt idx="62">
                  <c:v>Aug-14</c:v>
                </c:pt>
                <c:pt idx="63">
                  <c:v>Sep-14</c:v>
                </c:pt>
                <c:pt idx="64">
                  <c:v>Oct-14</c:v>
                </c:pt>
                <c:pt idx="65">
                  <c:v>Nov-14</c:v>
                </c:pt>
                <c:pt idx="66">
                  <c:v>Dec-14</c:v>
                </c:pt>
                <c:pt idx="67">
                  <c:v>Jan-15</c:v>
                </c:pt>
                <c:pt idx="68">
                  <c:v>Feb-15</c:v>
                </c:pt>
                <c:pt idx="69">
                  <c:v>Mar-15</c:v>
                </c:pt>
                <c:pt idx="70">
                  <c:v>Apr-15</c:v>
                </c:pt>
                <c:pt idx="71">
                  <c:v>May-15</c:v>
                </c:pt>
                <c:pt idx="72">
                  <c:v>Jun-15</c:v>
                </c:pt>
                <c:pt idx="73">
                  <c:v>Jul-15</c:v>
                </c:pt>
                <c:pt idx="74">
                  <c:v>Aug-15</c:v>
                </c:pt>
                <c:pt idx="75">
                  <c:v>Sep-15</c:v>
                </c:pt>
                <c:pt idx="76">
                  <c:v>15-Oct</c:v>
                </c:pt>
                <c:pt idx="77">
                  <c:v>15-Nov</c:v>
                </c:pt>
                <c:pt idx="78">
                  <c:v>15-Dec</c:v>
                </c:pt>
                <c:pt idx="79">
                  <c:v>16-Jan</c:v>
                </c:pt>
                <c:pt idx="80">
                  <c:v>16-Feb</c:v>
                </c:pt>
                <c:pt idx="81">
                  <c:v>16-Mar</c:v>
                </c:pt>
                <c:pt idx="82">
                  <c:v>16-Apr</c:v>
                </c:pt>
              </c:strCache>
            </c:strRef>
          </c:cat>
          <c:val>
            <c:numRef>
              <c:f>Sheet1!$CR$2:$FV$2</c:f>
              <c:numCache>
                <c:formatCode>0%</c:formatCode>
                <c:ptCount val="83"/>
                <c:pt idx="0">
                  <c:v>-0.05</c:v>
                </c:pt>
                <c:pt idx="1">
                  <c:v>-0.04</c:v>
                </c:pt>
                <c:pt idx="2">
                  <c:v>-0.04</c:v>
                </c:pt>
                <c:pt idx="3">
                  <c:v>-0.03</c:v>
                </c:pt>
                <c:pt idx="4">
                  <c:v>-0.05</c:v>
                </c:pt>
                <c:pt idx="5">
                  <c:v>-0.04</c:v>
                </c:pt>
                <c:pt idx="6">
                  <c:v>-0.03</c:v>
                </c:pt>
                <c:pt idx="7">
                  <c:v>-0.04</c:v>
                </c:pt>
                <c:pt idx="8">
                  <c:v>-0.04</c:v>
                </c:pt>
                <c:pt idx="9">
                  <c:v>-0.03</c:v>
                </c:pt>
                <c:pt idx="10">
                  <c:v>-0.04</c:v>
                </c:pt>
                <c:pt idx="12">
                  <c:v>-0.02</c:v>
                </c:pt>
                <c:pt idx="13">
                  <c:v>-0.02</c:v>
                </c:pt>
                <c:pt idx="16">
                  <c:v>-0.03</c:v>
                </c:pt>
                <c:pt idx="17">
                  <c:v>-0.03</c:v>
                </c:pt>
                <c:pt idx="19">
                  <c:v>-0.03</c:v>
                </c:pt>
                <c:pt idx="20">
                  <c:v>-0.03</c:v>
                </c:pt>
                <c:pt idx="21">
                  <c:v>-0.03</c:v>
                </c:pt>
                <c:pt idx="22">
                  <c:v>-0.04</c:v>
                </c:pt>
                <c:pt idx="23">
                  <c:v>-0.04</c:v>
                </c:pt>
                <c:pt idx="24">
                  <c:v>-0.02</c:v>
                </c:pt>
                <c:pt idx="25">
                  <c:v>-0.02</c:v>
                </c:pt>
                <c:pt idx="26">
                  <c:v>-0.03</c:v>
                </c:pt>
                <c:pt idx="27">
                  <c:v>-0.02</c:v>
                </c:pt>
                <c:pt idx="28">
                  <c:v>-0.01</c:v>
                </c:pt>
                <c:pt idx="29">
                  <c:v>0</c:v>
                </c:pt>
                <c:pt idx="30">
                  <c:v>0</c:v>
                </c:pt>
                <c:pt idx="31">
                  <c:v>0.01</c:v>
                </c:pt>
                <c:pt idx="32">
                  <c:v>0.02</c:v>
                </c:pt>
                <c:pt idx="33">
                  <c:v>0.02</c:v>
                </c:pt>
                <c:pt idx="34">
                  <c:v>0.03</c:v>
                </c:pt>
                <c:pt idx="35">
                  <c:v>0.03</c:v>
                </c:pt>
                <c:pt idx="36">
                  <c:v>0.03</c:v>
                </c:pt>
                <c:pt idx="37">
                  <c:v>0.04</c:v>
                </c:pt>
                <c:pt idx="38">
                  <c:v>0.03</c:v>
                </c:pt>
                <c:pt idx="39">
                  <c:v>0.04</c:v>
                </c:pt>
                <c:pt idx="40">
                  <c:v>0.04</c:v>
                </c:pt>
                <c:pt idx="41">
                  <c:v>0.05</c:v>
                </c:pt>
                <c:pt idx="42">
                  <c:v>0.04</c:v>
                </c:pt>
                <c:pt idx="43">
                  <c:v>0.03</c:v>
                </c:pt>
                <c:pt idx="44">
                  <c:v>0.05</c:v>
                </c:pt>
                <c:pt idx="45">
                  <c:v>0.05</c:v>
                </c:pt>
                <c:pt idx="46">
                  <c:v>0.05</c:v>
                </c:pt>
                <c:pt idx="47">
                  <c:v>0.05</c:v>
                </c:pt>
                <c:pt idx="48">
                  <c:v>0.04</c:v>
                </c:pt>
                <c:pt idx="49">
                  <c:v>0.04</c:v>
                </c:pt>
                <c:pt idx="50">
                  <c:v>0.04</c:v>
                </c:pt>
                <c:pt idx="51">
                  <c:v>0.04</c:v>
                </c:pt>
                <c:pt idx="52">
                  <c:v>0.04</c:v>
                </c:pt>
                <c:pt idx="53">
                  <c:v>0.03</c:v>
                </c:pt>
                <c:pt idx="54">
                  <c:v>0.03</c:v>
                </c:pt>
                <c:pt idx="55">
                  <c:v>0.03</c:v>
                </c:pt>
                <c:pt idx="56">
                  <c:v>0.02</c:v>
                </c:pt>
                <c:pt idx="57">
                  <c:v>0.03</c:v>
                </c:pt>
                <c:pt idx="58">
                  <c:v>0.02</c:v>
                </c:pt>
                <c:pt idx="59">
                  <c:v>0.02</c:v>
                </c:pt>
                <c:pt idx="60">
                  <c:v>0.01</c:v>
                </c:pt>
                <c:pt idx="61">
                  <c:v>0.02</c:v>
                </c:pt>
                <c:pt idx="62">
                  <c:v>0.01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0.01</c:v>
                </c:pt>
                <c:pt idx="67">
                  <c:v>0.01</c:v>
                </c:pt>
                <c:pt idx="68">
                  <c:v>0.01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0.01</c:v>
                </c:pt>
                <c:pt idx="74">
                  <c:v>0</c:v>
                </c:pt>
                <c:pt idx="75">
                  <c:v>0</c:v>
                </c:pt>
                <c:pt idx="76">
                  <c:v>-0.01</c:v>
                </c:pt>
                <c:pt idx="77">
                  <c:v>-0.02</c:v>
                </c:pt>
                <c:pt idx="78">
                  <c:v>-0.04</c:v>
                </c:pt>
                <c:pt idx="79">
                  <c:v>-0.03</c:v>
                </c:pt>
                <c:pt idx="80">
                  <c:v>-0.03</c:v>
                </c:pt>
                <c:pt idx="81">
                  <c:v>-0.02</c:v>
                </c:pt>
                <c:pt idx="82">
                  <c:v>-0.02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333688"/>
        <c:axId val="228714120"/>
      </c:barChart>
      <c:catAx>
        <c:axId val="22833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28714120"/>
        <c:crosses val="autoZero"/>
        <c:auto val="1"/>
        <c:lblAlgn val="ctr"/>
        <c:lblOffset val="100"/>
        <c:noMultiLvlLbl val="0"/>
      </c:catAx>
      <c:valAx>
        <c:axId val="228714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28333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825128167390302E-2"/>
          <c:y val="4.4574674067380922E-2"/>
          <c:w val="0.90292565064880903"/>
          <c:h val="0.775742622336142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Sheet1!$CR$1:$FV$1</c:f>
              <c:strCache>
                <c:ptCount val="83"/>
                <c:pt idx="0">
                  <c:v>Jun-09</c:v>
                </c:pt>
                <c:pt idx="1">
                  <c:v>Jul-09</c:v>
                </c:pt>
                <c:pt idx="2">
                  <c:v>Aug-09</c:v>
                </c:pt>
                <c:pt idx="3">
                  <c:v>Sep-09</c:v>
                </c:pt>
                <c:pt idx="4">
                  <c:v>Oct-09</c:v>
                </c:pt>
                <c:pt idx="5">
                  <c:v>Nov-09</c:v>
                </c:pt>
                <c:pt idx="6">
                  <c:v>Dec-09</c:v>
                </c:pt>
                <c:pt idx="7">
                  <c:v>Jan-10</c:v>
                </c:pt>
                <c:pt idx="8">
                  <c:v>Feb-10</c:v>
                </c:pt>
                <c:pt idx="9">
                  <c:v>Mar-10</c:v>
                </c:pt>
                <c:pt idx="10">
                  <c:v>Apr-10</c:v>
                </c:pt>
                <c:pt idx="11">
                  <c:v>May-10</c:v>
                </c:pt>
                <c:pt idx="12">
                  <c:v>Jun-10</c:v>
                </c:pt>
                <c:pt idx="13">
                  <c:v>Jul-10</c:v>
                </c:pt>
                <c:pt idx="14">
                  <c:v>Aug-10</c:v>
                </c:pt>
                <c:pt idx="15">
                  <c:v>Sep-10</c:v>
                </c:pt>
                <c:pt idx="16">
                  <c:v>Oct-10</c:v>
                </c:pt>
                <c:pt idx="17">
                  <c:v>Nov-10</c:v>
                </c:pt>
                <c:pt idx="18">
                  <c:v>Dec-10</c:v>
                </c:pt>
                <c:pt idx="19">
                  <c:v>Jan-11</c:v>
                </c:pt>
                <c:pt idx="20">
                  <c:v>Feb-11</c:v>
                </c:pt>
                <c:pt idx="21">
                  <c:v>Mar-11</c:v>
                </c:pt>
                <c:pt idx="22">
                  <c:v>Apr-11</c:v>
                </c:pt>
                <c:pt idx="23">
                  <c:v>May-11</c:v>
                </c:pt>
                <c:pt idx="24">
                  <c:v>Jun-11</c:v>
                </c:pt>
                <c:pt idx="25">
                  <c:v>Jul-11</c:v>
                </c:pt>
                <c:pt idx="26">
                  <c:v>Aug-11</c:v>
                </c:pt>
                <c:pt idx="27">
                  <c:v>Sep-11</c:v>
                </c:pt>
                <c:pt idx="28">
                  <c:v>Oct-11</c:v>
                </c:pt>
                <c:pt idx="29">
                  <c:v>Nov-11</c:v>
                </c:pt>
                <c:pt idx="30">
                  <c:v>Dec-11</c:v>
                </c:pt>
                <c:pt idx="31">
                  <c:v>Jan-12</c:v>
                </c:pt>
                <c:pt idx="32">
                  <c:v>Feb-12</c:v>
                </c:pt>
                <c:pt idx="33">
                  <c:v>Mar-12</c:v>
                </c:pt>
                <c:pt idx="34">
                  <c:v>Apr-12</c:v>
                </c:pt>
                <c:pt idx="35">
                  <c:v>May-12</c:v>
                </c:pt>
                <c:pt idx="36">
                  <c:v>Jun-12</c:v>
                </c:pt>
                <c:pt idx="37">
                  <c:v>Jul-12</c:v>
                </c:pt>
                <c:pt idx="38">
                  <c:v>Aug-12</c:v>
                </c:pt>
                <c:pt idx="39">
                  <c:v>Sep-12</c:v>
                </c:pt>
                <c:pt idx="40">
                  <c:v>Oct-12</c:v>
                </c:pt>
                <c:pt idx="41">
                  <c:v>Nov-12</c:v>
                </c:pt>
                <c:pt idx="42">
                  <c:v>Dec-12</c:v>
                </c:pt>
                <c:pt idx="43">
                  <c:v>Jan-13</c:v>
                </c:pt>
                <c:pt idx="44">
                  <c:v>Feb-13</c:v>
                </c:pt>
                <c:pt idx="45">
                  <c:v>Mar-13</c:v>
                </c:pt>
                <c:pt idx="46">
                  <c:v>Apr-13</c:v>
                </c:pt>
                <c:pt idx="47">
                  <c:v>May-13</c:v>
                </c:pt>
                <c:pt idx="48">
                  <c:v>Jun-13</c:v>
                </c:pt>
                <c:pt idx="49">
                  <c:v>Jul-13</c:v>
                </c:pt>
                <c:pt idx="50">
                  <c:v>Aug-13</c:v>
                </c:pt>
                <c:pt idx="51">
                  <c:v>Sep-13</c:v>
                </c:pt>
                <c:pt idx="52">
                  <c:v>Oct-13</c:v>
                </c:pt>
                <c:pt idx="53">
                  <c:v>Nov-13</c:v>
                </c:pt>
                <c:pt idx="54">
                  <c:v>Dec-13</c:v>
                </c:pt>
                <c:pt idx="55">
                  <c:v>Jan-14</c:v>
                </c:pt>
                <c:pt idx="56">
                  <c:v>Feb-14</c:v>
                </c:pt>
                <c:pt idx="57">
                  <c:v>Mar-14</c:v>
                </c:pt>
                <c:pt idx="58">
                  <c:v>Apr-14</c:v>
                </c:pt>
                <c:pt idx="59">
                  <c:v>May-14</c:v>
                </c:pt>
                <c:pt idx="60">
                  <c:v>Jun-14</c:v>
                </c:pt>
                <c:pt idx="61">
                  <c:v>Jul-14</c:v>
                </c:pt>
                <c:pt idx="62">
                  <c:v>Aug-14</c:v>
                </c:pt>
                <c:pt idx="63">
                  <c:v>Sep-14</c:v>
                </c:pt>
                <c:pt idx="64">
                  <c:v>Oct-14</c:v>
                </c:pt>
                <c:pt idx="65">
                  <c:v>Nov-14</c:v>
                </c:pt>
                <c:pt idx="66">
                  <c:v>Dec-14</c:v>
                </c:pt>
                <c:pt idx="67">
                  <c:v>Jan-15</c:v>
                </c:pt>
                <c:pt idx="68">
                  <c:v>Feb-15</c:v>
                </c:pt>
                <c:pt idx="69">
                  <c:v>Mar-15</c:v>
                </c:pt>
                <c:pt idx="70">
                  <c:v>Apr-15</c:v>
                </c:pt>
                <c:pt idx="71">
                  <c:v>May-15</c:v>
                </c:pt>
                <c:pt idx="72">
                  <c:v>Jun-15</c:v>
                </c:pt>
                <c:pt idx="73">
                  <c:v>Jul-15</c:v>
                </c:pt>
                <c:pt idx="74">
                  <c:v>Aug-15</c:v>
                </c:pt>
                <c:pt idx="75">
                  <c:v>Sep-15</c:v>
                </c:pt>
                <c:pt idx="76">
                  <c:v>15-Oct</c:v>
                </c:pt>
                <c:pt idx="77">
                  <c:v>15-Nov</c:v>
                </c:pt>
                <c:pt idx="78">
                  <c:v>15-Dec</c:v>
                </c:pt>
                <c:pt idx="79">
                  <c:v>16-Jan</c:v>
                </c:pt>
                <c:pt idx="80">
                  <c:v>16-Feb</c:v>
                </c:pt>
                <c:pt idx="81">
                  <c:v>16-Mar</c:v>
                </c:pt>
                <c:pt idx="82">
                  <c:v>16-Apr</c:v>
                </c:pt>
              </c:strCache>
            </c:strRef>
          </c:cat>
          <c:val>
            <c:numRef>
              <c:f>Sheet1!$CR$2:$FV$2</c:f>
              <c:numCache>
                <c:formatCode>0%</c:formatCode>
                <c:ptCount val="83"/>
                <c:pt idx="0">
                  <c:v>-0.04</c:v>
                </c:pt>
                <c:pt idx="1">
                  <c:v>-0.05</c:v>
                </c:pt>
                <c:pt idx="2">
                  <c:v>-0.05</c:v>
                </c:pt>
                <c:pt idx="3">
                  <c:v>-0.04</c:v>
                </c:pt>
                <c:pt idx="4">
                  <c:v>-0.04</c:v>
                </c:pt>
                <c:pt idx="5">
                  <c:v>-0.04</c:v>
                </c:pt>
                <c:pt idx="6">
                  <c:v>-0.03</c:v>
                </c:pt>
                <c:pt idx="7">
                  <c:v>-0.04</c:v>
                </c:pt>
                <c:pt idx="8">
                  <c:v>-0.04</c:v>
                </c:pt>
                <c:pt idx="9">
                  <c:v>-0.03</c:v>
                </c:pt>
                <c:pt idx="10">
                  <c:v>-0.03</c:v>
                </c:pt>
                <c:pt idx="11">
                  <c:v>-0.03</c:v>
                </c:pt>
                <c:pt idx="12">
                  <c:v>-0.02</c:v>
                </c:pt>
                <c:pt idx="13">
                  <c:v>-0.03</c:v>
                </c:pt>
                <c:pt idx="14">
                  <c:v>-0.03</c:v>
                </c:pt>
                <c:pt idx="15">
                  <c:v>-0.03</c:v>
                </c:pt>
                <c:pt idx="16">
                  <c:v>-0.03</c:v>
                </c:pt>
                <c:pt idx="17">
                  <c:v>-0.02</c:v>
                </c:pt>
                <c:pt idx="18">
                  <c:v>-0.01</c:v>
                </c:pt>
                <c:pt idx="19">
                  <c:v>-0.03</c:v>
                </c:pt>
                <c:pt idx="20">
                  <c:v>-0.03</c:v>
                </c:pt>
                <c:pt idx="21">
                  <c:v>-0.02</c:v>
                </c:pt>
                <c:pt idx="22">
                  <c:v>-0.03</c:v>
                </c:pt>
                <c:pt idx="24">
                  <c:v>-0.01</c:v>
                </c:pt>
                <c:pt idx="25">
                  <c:v>-0.02</c:v>
                </c:pt>
                <c:pt idx="26">
                  <c:v>-0.01</c:v>
                </c:pt>
                <c:pt idx="27">
                  <c:v>-0.01</c:v>
                </c:pt>
                <c:pt idx="28">
                  <c:v>0</c:v>
                </c:pt>
                <c:pt idx="29">
                  <c:v>0.01</c:v>
                </c:pt>
                <c:pt idx="30">
                  <c:v>0</c:v>
                </c:pt>
                <c:pt idx="31">
                  <c:v>0.01</c:v>
                </c:pt>
                <c:pt idx="32">
                  <c:v>0.01</c:v>
                </c:pt>
                <c:pt idx="33">
                  <c:v>0.01</c:v>
                </c:pt>
                <c:pt idx="34">
                  <c:v>0.02</c:v>
                </c:pt>
                <c:pt idx="35">
                  <c:v>0.03</c:v>
                </c:pt>
                <c:pt idx="36">
                  <c:v>0.04</c:v>
                </c:pt>
                <c:pt idx="37">
                  <c:v>0.05</c:v>
                </c:pt>
                <c:pt idx="38">
                  <c:v>0.04</c:v>
                </c:pt>
                <c:pt idx="39">
                  <c:v>0.05</c:v>
                </c:pt>
                <c:pt idx="40">
                  <c:v>0.05</c:v>
                </c:pt>
                <c:pt idx="41">
                  <c:v>0.05</c:v>
                </c:pt>
                <c:pt idx="42">
                  <c:v>0.06</c:v>
                </c:pt>
                <c:pt idx="43">
                  <c:v>0.05</c:v>
                </c:pt>
                <c:pt idx="44">
                  <c:v>0.05</c:v>
                </c:pt>
                <c:pt idx="45">
                  <c:v>0.05</c:v>
                </c:pt>
                <c:pt idx="46">
                  <c:v>0.05</c:v>
                </c:pt>
                <c:pt idx="47">
                  <c:v>0.05</c:v>
                </c:pt>
                <c:pt idx="48">
                  <c:v>0.06</c:v>
                </c:pt>
                <c:pt idx="49">
                  <c:v>0.05</c:v>
                </c:pt>
                <c:pt idx="50">
                  <c:v>0.04</c:v>
                </c:pt>
                <c:pt idx="51">
                  <c:v>0.05</c:v>
                </c:pt>
                <c:pt idx="52">
                  <c:v>0.05</c:v>
                </c:pt>
                <c:pt idx="53">
                  <c:v>0.05</c:v>
                </c:pt>
                <c:pt idx="54">
                  <c:v>0.04</c:v>
                </c:pt>
                <c:pt idx="55">
                  <c:v>0.04</c:v>
                </c:pt>
                <c:pt idx="56">
                  <c:v>0.04</c:v>
                </c:pt>
                <c:pt idx="57">
                  <c:v>0.04</c:v>
                </c:pt>
                <c:pt idx="58">
                  <c:v>0.03</c:v>
                </c:pt>
                <c:pt idx="59">
                  <c:v>0.03</c:v>
                </c:pt>
                <c:pt idx="60">
                  <c:v>0.03</c:v>
                </c:pt>
                <c:pt idx="61">
                  <c:v>0.03</c:v>
                </c:pt>
                <c:pt idx="62">
                  <c:v>0.02</c:v>
                </c:pt>
                <c:pt idx="63">
                  <c:v>0.02</c:v>
                </c:pt>
                <c:pt idx="64">
                  <c:v>0.03</c:v>
                </c:pt>
                <c:pt idx="65">
                  <c:v>0.03</c:v>
                </c:pt>
                <c:pt idx="66">
                  <c:v>0.01</c:v>
                </c:pt>
                <c:pt idx="67">
                  <c:v>0.01</c:v>
                </c:pt>
                <c:pt idx="68">
                  <c:v>0.02</c:v>
                </c:pt>
                <c:pt idx="69">
                  <c:v>0.01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0.01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-0.01</c:v>
                </c:pt>
                <c:pt idx="81">
                  <c:v>-0.01</c:v>
                </c:pt>
                <c:pt idx="82">
                  <c:v>-0.01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743448"/>
        <c:axId val="223745800"/>
      </c:barChart>
      <c:catAx>
        <c:axId val="223743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23745800"/>
        <c:crosses val="autoZero"/>
        <c:auto val="1"/>
        <c:lblAlgn val="ctr"/>
        <c:lblOffset val="100"/>
        <c:noMultiLvlLbl val="0"/>
      </c:catAx>
      <c:valAx>
        <c:axId val="223745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23743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479701719528046E-2"/>
          <c:y val="2.7279706226070965E-2"/>
          <c:w val="0.8872710770966713"/>
          <c:h val="0.821730368369574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7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Sheet1!$A$2:$A$101</c:f>
              <c:strCache>
                <c:ptCount val="100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May-09</c:v>
                </c:pt>
                <c:pt idx="17">
                  <c:v>Jun-09</c:v>
                </c:pt>
                <c:pt idx="18">
                  <c:v>Jul-09</c:v>
                </c:pt>
                <c:pt idx="19">
                  <c:v>Aug-09</c:v>
                </c:pt>
                <c:pt idx="20">
                  <c:v>Sep-09</c:v>
                </c:pt>
                <c:pt idx="21">
                  <c:v>Oct-09</c:v>
                </c:pt>
                <c:pt idx="22">
                  <c:v>Nov-09</c:v>
                </c:pt>
                <c:pt idx="23">
                  <c:v>Dec-09</c:v>
                </c:pt>
                <c:pt idx="24">
                  <c:v>Jan-10</c:v>
                </c:pt>
                <c:pt idx="25">
                  <c:v>Feb-10</c:v>
                </c:pt>
                <c:pt idx="26">
                  <c:v>Mar-10</c:v>
                </c:pt>
                <c:pt idx="27">
                  <c:v>Apr-10</c:v>
                </c:pt>
                <c:pt idx="28">
                  <c:v>May-10</c:v>
                </c:pt>
                <c:pt idx="29">
                  <c:v>Jun-10</c:v>
                </c:pt>
                <c:pt idx="30">
                  <c:v>Jul-10</c:v>
                </c:pt>
                <c:pt idx="31">
                  <c:v>Aug-10</c:v>
                </c:pt>
                <c:pt idx="32">
                  <c:v>Sep-10</c:v>
                </c:pt>
                <c:pt idx="33">
                  <c:v>Oct-10</c:v>
                </c:pt>
                <c:pt idx="34">
                  <c:v>Nov-10</c:v>
                </c:pt>
                <c:pt idx="35">
                  <c:v>Dec-10</c:v>
                </c:pt>
                <c:pt idx="36">
                  <c:v>Jan-11</c:v>
                </c:pt>
                <c:pt idx="37">
                  <c:v>Feb-11</c:v>
                </c:pt>
                <c:pt idx="38">
                  <c:v>Mar-11</c:v>
                </c:pt>
                <c:pt idx="39">
                  <c:v>Apr-11</c:v>
                </c:pt>
                <c:pt idx="40">
                  <c:v>May-11</c:v>
                </c:pt>
                <c:pt idx="41">
                  <c:v>Jun-11</c:v>
                </c:pt>
                <c:pt idx="42">
                  <c:v>Jul-11</c:v>
                </c:pt>
                <c:pt idx="43">
                  <c:v>Aug-11</c:v>
                </c:pt>
                <c:pt idx="44">
                  <c:v>Sep-11</c:v>
                </c:pt>
                <c:pt idx="45">
                  <c:v>Oct-11</c:v>
                </c:pt>
                <c:pt idx="46">
                  <c:v>Nov-11</c:v>
                </c:pt>
                <c:pt idx="47">
                  <c:v>Dec-11</c:v>
                </c:pt>
                <c:pt idx="48">
                  <c:v>Jan-12</c:v>
                </c:pt>
                <c:pt idx="49">
                  <c:v>Feb-12</c:v>
                </c:pt>
                <c:pt idx="50">
                  <c:v>Mar-12</c:v>
                </c:pt>
                <c:pt idx="51">
                  <c:v>Apr-12</c:v>
                </c:pt>
                <c:pt idx="52">
                  <c:v>May-12</c:v>
                </c:pt>
                <c:pt idx="53">
                  <c:v>Jun-12</c:v>
                </c:pt>
                <c:pt idx="54">
                  <c:v>Jul-12</c:v>
                </c:pt>
                <c:pt idx="55">
                  <c:v>Aug-12</c:v>
                </c:pt>
                <c:pt idx="56">
                  <c:v>Sep-12</c:v>
                </c:pt>
                <c:pt idx="57">
                  <c:v>Oct-12</c:v>
                </c:pt>
                <c:pt idx="58">
                  <c:v>Nov-12</c:v>
                </c:pt>
                <c:pt idx="59">
                  <c:v>Dec-12</c:v>
                </c:pt>
                <c:pt idx="60">
                  <c:v>Jan-13</c:v>
                </c:pt>
                <c:pt idx="61">
                  <c:v>Feb-13</c:v>
                </c:pt>
                <c:pt idx="62">
                  <c:v>Mar-13</c:v>
                </c:pt>
                <c:pt idx="63">
                  <c:v>Apr-13</c:v>
                </c:pt>
                <c:pt idx="64">
                  <c:v>May-13</c:v>
                </c:pt>
                <c:pt idx="65">
                  <c:v>Jun-13</c:v>
                </c:pt>
                <c:pt idx="66">
                  <c:v>Jul-13</c:v>
                </c:pt>
                <c:pt idx="67">
                  <c:v>Aug-13</c:v>
                </c:pt>
                <c:pt idx="68">
                  <c:v>Sep-13</c:v>
                </c:pt>
                <c:pt idx="69">
                  <c:v>Oct-13</c:v>
                </c:pt>
                <c:pt idx="70">
                  <c:v>Nov-13</c:v>
                </c:pt>
                <c:pt idx="71">
                  <c:v>Dec-13</c:v>
                </c:pt>
                <c:pt idx="72">
                  <c:v>Jan-14</c:v>
                </c:pt>
                <c:pt idx="73">
                  <c:v>Feb-14</c:v>
                </c:pt>
                <c:pt idx="74">
                  <c:v>Mar-14</c:v>
                </c:pt>
                <c:pt idx="75">
                  <c:v>Apr-14</c:v>
                </c:pt>
                <c:pt idx="76">
                  <c:v>May-14</c:v>
                </c:pt>
                <c:pt idx="77">
                  <c:v>Jun-14</c:v>
                </c:pt>
                <c:pt idx="78">
                  <c:v>Jul-14</c:v>
                </c:pt>
                <c:pt idx="79">
                  <c:v>Aug-14</c:v>
                </c:pt>
                <c:pt idx="80">
                  <c:v>Sep-14</c:v>
                </c:pt>
                <c:pt idx="81">
                  <c:v>Oct-14</c:v>
                </c:pt>
                <c:pt idx="82">
                  <c:v>Nov-14</c:v>
                </c:pt>
                <c:pt idx="83">
                  <c:v>Dec-14</c:v>
                </c:pt>
                <c:pt idx="84">
                  <c:v>Jan-15</c:v>
                </c:pt>
                <c:pt idx="85">
                  <c:v>Feb-15</c:v>
                </c:pt>
                <c:pt idx="86">
                  <c:v>Mar-15</c:v>
                </c:pt>
                <c:pt idx="87">
                  <c:v>Apr-15</c:v>
                </c:pt>
                <c:pt idx="88">
                  <c:v>May-15</c:v>
                </c:pt>
                <c:pt idx="89">
                  <c:v>Jun-15</c:v>
                </c:pt>
                <c:pt idx="90">
                  <c:v>Jul-15</c:v>
                </c:pt>
                <c:pt idx="91">
                  <c:v>Aug-15</c:v>
                </c:pt>
                <c:pt idx="92">
                  <c:v>Sep-15</c:v>
                </c:pt>
                <c:pt idx="93">
                  <c:v>Oct-15</c:v>
                </c:pt>
                <c:pt idx="94">
                  <c:v>Nov-15</c:v>
                </c:pt>
                <c:pt idx="95">
                  <c:v>Dec-15</c:v>
                </c:pt>
                <c:pt idx="96">
                  <c:v>Jan-16</c:v>
                </c:pt>
                <c:pt idx="97">
                  <c:v>Feb-16</c:v>
                </c:pt>
                <c:pt idx="98">
                  <c:v>Mar-16</c:v>
                </c:pt>
                <c:pt idx="99">
                  <c:v>Apr-16</c:v>
                </c:pt>
              </c:strCache>
            </c:strRef>
          </c:cat>
          <c:val>
            <c:numRef>
              <c:f>Sheet1!$B$2:$B$101</c:f>
              <c:numCache>
                <c:formatCode>0.00%</c:formatCode>
                <c:ptCount val="100"/>
                <c:pt idx="0">
                  <c:v>-0.14000000000000001</c:v>
                </c:pt>
                <c:pt idx="1">
                  <c:v>-0.12</c:v>
                </c:pt>
                <c:pt idx="2">
                  <c:v>-0.09</c:v>
                </c:pt>
                <c:pt idx="3">
                  <c:v>-7.0000000000000007E-2</c:v>
                </c:pt>
                <c:pt idx="4">
                  <c:v>-0.06</c:v>
                </c:pt>
                <c:pt idx="5">
                  <c:v>-7.0000000000000007E-2</c:v>
                </c:pt>
                <c:pt idx="6">
                  <c:v>-0.09</c:v>
                </c:pt>
                <c:pt idx="7">
                  <c:v>-0.09</c:v>
                </c:pt>
                <c:pt idx="8">
                  <c:v>-0.09</c:v>
                </c:pt>
                <c:pt idx="9">
                  <c:v>-0.08</c:v>
                </c:pt>
                <c:pt idx="10">
                  <c:v>-7.0000000000000007E-2</c:v>
                </c:pt>
                <c:pt idx="11">
                  <c:v>-0.06</c:v>
                </c:pt>
                <c:pt idx="12">
                  <c:v>-0.08</c:v>
                </c:pt>
                <c:pt idx="13">
                  <c:v>-7.0000000000000007E-2</c:v>
                </c:pt>
                <c:pt idx="14">
                  <c:v>-7.0000000000000007E-2</c:v>
                </c:pt>
                <c:pt idx="15">
                  <c:v>-0.06</c:v>
                </c:pt>
                <c:pt idx="16">
                  <c:v>-0.04</c:v>
                </c:pt>
                <c:pt idx="17">
                  <c:v>-0.04</c:v>
                </c:pt>
                <c:pt idx="18">
                  <c:v>-0.05</c:v>
                </c:pt>
                <c:pt idx="19">
                  <c:v>-0.05</c:v>
                </c:pt>
                <c:pt idx="20">
                  <c:v>-0.04</c:v>
                </c:pt>
                <c:pt idx="21">
                  <c:v>-0.04</c:v>
                </c:pt>
                <c:pt idx="22">
                  <c:v>-0.04</c:v>
                </c:pt>
                <c:pt idx="23">
                  <c:v>-0.03</c:v>
                </c:pt>
                <c:pt idx="24">
                  <c:v>-0.04</c:v>
                </c:pt>
                <c:pt idx="25">
                  <c:v>-0.04</c:v>
                </c:pt>
                <c:pt idx="26">
                  <c:v>-0.03</c:v>
                </c:pt>
                <c:pt idx="27">
                  <c:v>-0.03</c:v>
                </c:pt>
                <c:pt idx="28">
                  <c:v>-0.03</c:v>
                </c:pt>
                <c:pt idx="29">
                  <c:v>-0.02</c:v>
                </c:pt>
                <c:pt idx="30">
                  <c:v>-0.03</c:v>
                </c:pt>
                <c:pt idx="31">
                  <c:v>-0.03</c:v>
                </c:pt>
                <c:pt idx="32">
                  <c:v>-0.03</c:v>
                </c:pt>
                <c:pt idx="33">
                  <c:v>-0.03</c:v>
                </c:pt>
                <c:pt idx="34">
                  <c:v>-0.02</c:v>
                </c:pt>
                <c:pt idx="35">
                  <c:v>-0.01</c:v>
                </c:pt>
                <c:pt idx="36">
                  <c:v>-0.03</c:v>
                </c:pt>
                <c:pt idx="37">
                  <c:v>-0.03</c:v>
                </c:pt>
                <c:pt idx="38">
                  <c:v>-0.02</c:v>
                </c:pt>
                <c:pt idx="39">
                  <c:v>-0.03</c:v>
                </c:pt>
                <c:pt idx="41">
                  <c:v>-0.01</c:v>
                </c:pt>
                <c:pt idx="42">
                  <c:v>-0.02</c:v>
                </c:pt>
                <c:pt idx="43">
                  <c:v>-0.01</c:v>
                </c:pt>
                <c:pt idx="44">
                  <c:v>-0.01</c:v>
                </c:pt>
                <c:pt idx="45">
                  <c:v>0</c:v>
                </c:pt>
                <c:pt idx="46">
                  <c:v>0.01</c:v>
                </c:pt>
                <c:pt idx="47">
                  <c:v>0</c:v>
                </c:pt>
                <c:pt idx="48">
                  <c:v>0.01</c:v>
                </c:pt>
                <c:pt idx="49">
                  <c:v>0.01</c:v>
                </c:pt>
                <c:pt idx="50">
                  <c:v>0.01</c:v>
                </c:pt>
                <c:pt idx="51">
                  <c:v>0.02</c:v>
                </c:pt>
                <c:pt idx="52">
                  <c:v>0.03</c:v>
                </c:pt>
                <c:pt idx="53">
                  <c:v>0.04</c:v>
                </c:pt>
                <c:pt idx="54">
                  <c:v>0.05</c:v>
                </c:pt>
                <c:pt idx="55">
                  <c:v>0.04</c:v>
                </c:pt>
                <c:pt idx="56">
                  <c:v>0.05</c:v>
                </c:pt>
                <c:pt idx="57">
                  <c:v>0.05</c:v>
                </c:pt>
                <c:pt idx="58">
                  <c:v>0.05</c:v>
                </c:pt>
                <c:pt idx="59">
                  <c:v>0.06</c:v>
                </c:pt>
                <c:pt idx="60">
                  <c:v>0.05</c:v>
                </c:pt>
                <c:pt idx="61">
                  <c:v>0.05</c:v>
                </c:pt>
                <c:pt idx="62">
                  <c:v>0.05</c:v>
                </c:pt>
                <c:pt idx="63">
                  <c:v>0.05</c:v>
                </c:pt>
                <c:pt idx="64">
                  <c:v>0.05</c:v>
                </c:pt>
                <c:pt idx="65">
                  <c:v>0.06</c:v>
                </c:pt>
                <c:pt idx="66">
                  <c:v>0.05</c:v>
                </c:pt>
                <c:pt idx="67">
                  <c:v>0.04</c:v>
                </c:pt>
                <c:pt idx="68">
                  <c:v>0.05</c:v>
                </c:pt>
                <c:pt idx="69">
                  <c:v>0.05</c:v>
                </c:pt>
                <c:pt idx="70">
                  <c:v>0.05</c:v>
                </c:pt>
                <c:pt idx="71">
                  <c:v>0.04</c:v>
                </c:pt>
                <c:pt idx="72">
                  <c:v>0.04</c:v>
                </c:pt>
                <c:pt idx="73">
                  <c:v>0.04</c:v>
                </c:pt>
                <c:pt idx="74">
                  <c:v>0.04</c:v>
                </c:pt>
                <c:pt idx="75">
                  <c:v>0.03</c:v>
                </c:pt>
                <c:pt idx="76">
                  <c:v>0.03</c:v>
                </c:pt>
                <c:pt idx="77">
                  <c:v>0.03</c:v>
                </c:pt>
                <c:pt idx="78">
                  <c:v>0.03</c:v>
                </c:pt>
                <c:pt idx="79">
                  <c:v>0.02</c:v>
                </c:pt>
                <c:pt idx="80">
                  <c:v>0.02</c:v>
                </c:pt>
                <c:pt idx="81">
                  <c:v>0.03</c:v>
                </c:pt>
                <c:pt idx="82">
                  <c:v>0.03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0.01</c:v>
                </c:pt>
                <c:pt idx="90">
                  <c:v>0.01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-0.02</c:v>
                </c:pt>
                <c:pt idx="95">
                  <c:v>-0.04</c:v>
                </c:pt>
                <c:pt idx="96">
                  <c:v>-0.03</c:v>
                </c:pt>
                <c:pt idx="97">
                  <c:v>-0.03</c:v>
                </c:pt>
                <c:pt idx="98">
                  <c:v>-0.02</c:v>
                </c:pt>
                <c:pt idx="99">
                  <c:v>-0.01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7"/>
        <c:overlap val="-27"/>
        <c:axId val="295207144"/>
        <c:axId val="303074464"/>
        <c:extLst/>
      </c:barChart>
      <c:catAx>
        <c:axId val="295207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03074464"/>
        <c:crosses val="autoZero"/>
        <c:auto val="1"/>
        <c:lblAlgn val="ctr"/>
        <c:lblOffset val="100"/>
        <c:noMultiLvlLbl val="0"/>
      </c:catAx>
      <c:valAx>
        <c:axId val="30307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95207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Chg in DPW</c:v>
                </c:pt>
                <c:pt idx="1">
                  <c:v>Other Factors</c:v>
                </c:pt>
                <c:pt idx="2">
                  <c:v>Carrier Discounting</c:v>
                </c:pt>
                <c:pt idx="3">
                  <c:v>Bureau LC, Mix of Biz</c:v>
                </c:pt>
                <c:pt idx="4">
                  <c:v>Chg in Carrier Est. Payroll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2.5000000000000001E-2</c:v>
                </c:pt>
                <c:pt idx="1">
                  <c:v>2.1999999999999999E-2</c:v>
                </c:pt>
                <c:pt idx="2">
                  <c:v>-3.0000000000000001E-3</c:v>
                </c:pt>
                <c:pt idx="3">
                  <c:v>-0.04</c:v>
                </c:pt>
                <c:pt idx="4">
                  <c:v>4.8000000000000001E-2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03074072"/>
        <c:axId val="303076032"/>
      </c:barChart>
      <c:catAx>
        <c:axId val="303074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3076032"/>
        <c:crosses val="autoZero"/>
        <c:auto val="1"/>
        <c:lblAlgn val="ctr"/>
        <c:lblOffset val="100"/>
        <c:noMultiLvlLbl val="0"/>
      </c:catAx>
      <c:valAx>
        <c:axId val="303076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3074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825128167390302E-2"/>
          <c:y val="4.4574674067380922E-2"/>
          <c:w val="0.90292565064880903"/>
          <c:h val="0.775742622336142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Sheet1!$CR$1:$FV$1</c:f>
              <c:strCache>
                <c:ptCount val="83"/>
                <c:pt idx="0">
                  <c:v>Jun-09</c:v>
                </c:pt>
                <c:pt idx="1">
                  <c:v>Jul-09</c:v>
                </c:pt>
                <c:pt idx="2">
                  <c:v>Aug-09</c:v>
                </c:pt>
                <c:pt idx="3">
                  <c:v>Sep-09</c:v>
                </c:pt>
                <c:pt idx="4">
                  <c:v>Oct-09</c:v>
                </c:pt>
                <c:pt idx="5">
                  <c:v>Nov-09</c:v>
                </c:pt>
                <c:pt idx="6">
                  <c:v>Dec-09</c:v>
                </c:pt>
                <c:pt idx="7">
                  <c:v>Jan-10</c:v>
                </c:pt>
                <c:pt idx="8">
                  <c:v>Feb-10</c:v>
                </c:pt>
                <c:pt idx="9">
                  <c:v>Mar-10</c:v>
                </c:pt>
                <c:pt idx="10">
                  <c:v>Apr-10</c:v>
                </c:pt>
                <c:pt idx="11">
                  <c:v>May-10</c:v>
                </c:pt>
                <c:pt idx="12">
                  <c:v>Jun-10</c:v>
                </c:pt>
                <c:pt idx="13">
                  <c:v>Jul-10</c:v>
                </c:pt>
                <c:pt idx="14">
                  <c:v>Aug-10</c:v>
                </c:pt>
                <c:pt idx="15">
                  <c:v>Sep-10</c:v>
                </c:pt>
                <c:pt idx="16">
                  <c:v>Oct-10</c:v>
                </c:pt>
                <c:pt idx="17">
                  <c:v>Nov-10</c:v>
                </c:pt>
                <c:pt idx="18">
                  <c:v>Dec-10</c:v>
                </c:pt>
                <c:pt idx="19">
                  <c:v>Jan-11</c:v>
                </c:pt>
                <c:pt idx="20">
                  <c:v>Feb-11</c:v>
                </c:pt>
                <c:pt idx="21">
                  <c:v>Mar-11</c:v>
                </c:pt>
                <c:pt idx="22">
                  <c:v>Apr-11</c:v>
                </c:pt>
                <c:pt idx="23">
                  <c:v>May-11</c:v>
                </c:pt>
                <c:pt idx="24">
                  <c:v>Jun-11</c:v>
                </c:pt>
                <c:pt idx="25">
                  <c:v>Jul-11</c:v>
                </c:pt>
                <c:pt idx="26">
                  <c:v>Aug-11</c:v>
                </c:pt>
                <c:pt idx="27">
                  <c:v>Sep-11</c:v>
                </c:pt>
                <c:pt idx="28">
                  <c:v>Oct-11</c:v>
                </c:pt>
                <c:pt idx="29">
                  <c:v>Nov-11</c:v>
                </c:pt>
                <c:pt idx="30">
                  <c:v>Dec-11</c:v>
                </c:pt>
                <c:pt idx="31">
                  <c:v>Jan-12</c:v>
                </c:pt>
                <c:pt idx="32">
                  <c:v>Feb-12</c:v>
                </c:pt>
                <c:pt idx="33">
                  <c:v>Mar-12</c:v>
                </c:pt>
                <c:pt idx="34">
                  <c:v>Apr-12</c:v>
                </c:pt>
                <c:pt idx="35">
                  <c:v>May-12</c:v>
                </c:pt>
                <c:pt idx="36">
                  <c:v>Jun-12</c:v>
                </c:pt>
                <c:pt idx="37">
                  <c:v>Jul-12</c:v>
                </c:pt>
                <c:pt idx="38">
                  <c:v>Aug-12</c:v>
                </c:pt>
                <c:pt idx="39">
                  <c:v>Sep-12</c:v>
                </c:pt>
                <c:pt idx="40">
                  <c:v>Oct-12</c:v>
                </c:pt>
                <c:pt idx="41">
                  <c:v>Nov-12</c:v>
                </c:pt>
                <c:pt idx="42">
                  <c:v>Dec-12</c:v>
                </c:pt>
                <c:pt idx="43">
                  <c:v>Jan-13</c:v>
                </c:pt>
                <c:pt idx="44">
                  <c:v>Feb-13</c:v>
                </c:pt>
                <c:pt idx="45">
                  <c:v>Mar-13</c:v>
                </c:pt>
                <c:pt idx="46">
                  <c:v>Apr-13</c:v>
                </c:pt>
                <c:pt idx="47">
                  <c:v>May-13</c:v>
                </c:pt>
                <c:pt idx="48">
                  <c:v>Jun-13</c:v>
                </c:pt>
                <c:pt idx="49">
                  <c:v>Jul-13</c:v>
                </c:pt>
                <c:pt idx="50">
                  <c:v>Aug-13</c:v>
                </c:pt>
                <c:pt idx="51">
                  <c:v>Sep-13</c:v>
                </c:pt>
                <c:pt idx="52">
                  <c:v>Oct-13</c:v>
                </c:pt>
                <c:pt idx="53">
                  <c:v>Nov-13</c:v>
                </c:pt>
                <c:pt idx="54">
                  <c:v>Dec-13</c:v>
                </c:pt>
                <c:pt idx="55">
                  <c:v>Jan-14</c:v>
                </c:pt>
                <c:pt idx="56">
                  <c:v>Feb-14</c:v>
                </c:pt>
                <c:pt idx="57">
                  <c:v>Mar-14</c:v>
                </c:pt>
                <c:pt idx="58">
                  <c:v>Apr-14</c:v>
                </c:pt>
                <c:pt idx="59">
                  <c:v>May-14</c:v>
                </c:pt>
                <c:pt idx="60">
                  <c:v>Jun-14</c:v>
                </c:pt>
                <c:pt idx="61">
                  <c:v>Jul-14</c:v>
                </c:pt>
                <c:pt idx="62">
                  <c:v>Aug-14</c:v>
                </c:pt>
                <c:pt idx="63">
                  <c:v>Sep-14</c:v>
                </c:pt>
                <c:pt idx="64">
                  <c:v>Oct-14</c:v>
                </c:pt>
                <c:pt idx="65">
                  <c:v>Nov-14</c:v>
                </c:pt>
                <c:pt idx="66">
                  <c:v>Dec-14</c:v>
                </c:pt>
                <c:pt idx="67">
                  <c:v>Jan-15</c:v>
                </c:pt>
                <c:pt idx="68">
                  <c:v>Feb-15</c:v>
                </c:pt>
                <c:pt idx="69">
                  <c:v>Mar-15</c:v>
                </c:pt>
                <c:pt idx="70">
                  <c:v>Apr-15</c:v>
                </c:pt>
                <c:pt idx="71">
                  <c:v>May-15</c:v>
                </c:pt>
                <c:pt idx="72">
                  <c:v>Jun-15</c:v>
                </c:pt>
                <c:pt idx="73">
                  <c:v>Jul-15</c:v>
                </c:pt>
                <c:pt idx="74">
                  <c:v>Aug-15</c:v>
                </c:pt>
                <c:pt idx="75">
                  <c:v>Sep-15</c:v>
                </c:pt>
                <c:pt idx="76">
                  <c:v>15-Oct</c:v>
                </c:pt>
                <c:pt idx="77">
                  <c:v>15-Nov</c:v>
                </c:pt>
                <c:pt idx="78">
                  <c:v>15-Dec</c:v>
                </c:pt>
                <c:pt idx="79">
                  <c:v>16-Jan</c:v>
                </c:pt>
                <c:pt idx="80">
                  <c:v>16-Feb</c:v>
                </c:pt>
                <c:pt idx="81">
                  <c:v>16-Mar</c:v>
                </c:pt>
                <c:pt idx="82">
                  <c:v>16-Apr</c:v>
                </c:pt>
              </c:strCache>
            </c:strRef>
          </c:cat>
          <c:val>
            <c:numRef>
              <c:f>Sheet1!$CR$2:$FV$2</c:f>
              <c:numCache>
                <c:formatCode>0%</c:formatCode>
                <c:ptCount val="83"/>
                <c:pt idx="0">
                  <c:v>-0.05</c:v>
                </c:pt>
                <c:pt idx="1">
                  <c:v>-0.06</c:v>
                </c:pt>
                <c:pt idx="2">
                  <c:v>-0.05</c:v>
                </c:pt>
                <c:pt idx="3">
                  <c:v>-0.04</c:v>
                </c:pt>
                <c:pt idx="4">
                  <c:v>-0.03</c:v>
                </c:pt>
                <c:pt idx="5">
                  <c:v>-0.03</c:v>
                </c:pt>
                <c:pt idx="6">
                  <c:v>-0.02</c:v>
                </c:pt>
                <c:pt idx="7">
                  <c:v>-0.01</c:v>
                </c:pt>
                <c:pt idx="8">
                  <c:v>-0.02</c:v>
                </c:pt>
                <c:pt idx="9">
                  <c:v>-0.03</c:v>
                </c:pt>
                <c:pt idx="10">
                  <c:v>0</c:v>
                </c:pt>
                <c:pt idx="12">
                  <c:v>-0.02</c:v>
                </c:pt>
                <c:pt idx="13">
                  <c:v>-0.01</c:v>
                </c:pt>
                <c:pt idx="16">
                  <c:v>-0.02</c:v>
                </c:pt>
                <c:pt idx="17">
                  <c:v>-0.01</c:v>
                </c:pt>
                <c:pt idx="18">
                  <c:v>-0.01</c:v>
                </c:pt>
                <c:pt idx="19">
                  <c:v>-0.01</c:v>
                </c:pt>
                <c:pt idx="20">
                  <c:v>-0.01</c:v>
                </c:pt>
                <c:pt idx="21">
                  <c:v>-0.01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1.4999999999999999E-2</c:v>
                </c:pt>
                <c:pt idx="26">
                  <c:v>0.01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0.01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0.01</c:v>
                </c:pt>
                <c:pt idx="37">
                  <c:v>0.02</c:v>
                </c:pt>
                <c:pt idx="38">
                  <c:v>0.03</c:v>
                </c:pt>
                <c:pt idx="39">
                  <c:v>0.03</c:v>
                </c:pt>
                <c:pt idx="40">
                  <c:v>0.03</c:v>
                </c:pt>
                <c:pt idx="41">
                  <c:v>0.04</c:v>
                </c:pt>
                <c:pt idx="42">
                  <c:v>0.04</c:v>
                </c:pt>
                <c:pt idx="43">
                  <c:v>0.04</c:v>
                </c:pt>
                <c:pt idx="44">
                  <c:v>0.04</c:v>
                </c:pt>
                <c:pt idx="45">
                  <c:v>0.03</c:v>
                </c:pt>
                <c:pt idx="46">
                  <c:v>0.03</c:v>
                </c:pt>
                <c:pt idx="47">
                  <c:v>0.03</c:v>
                </c:pt>
                <c:pt idx="48">
                  <c:v>0.03</c:v>
                </c:pt>
                <c:pt idx="49">
                  <c:v>0.03</c:v>
                </c:pt>
                <c:pt idx="50">
                  <c:v>0.03</c:v>
                </c:pt>
                <c:pt idx="51">
                  <c:v>0.03</c:v>
                </c:pt>
                <c:pt idx="52">
                  <c:v>0.03</c:v>
                </c:pt>
                <c:pt idx="53">
                  <c:v>0.03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0.01</c:v>
                </c:pt>
                <c:pt idx="64">
                  <c:v>0.02</c:v>
                </c:pt>
                <c:pt idx="65">
                  <c:v>0.02</c:v>
                </c:pt>
                <c:pt idx="66">
                  <c:v>0.01</c:v>
                </c:pt>
                <c:pt idx="67">
                  <c:v>0.01</c:v>
                </c:pt>
                <c:pt idx="68">
                  <c:v>0.02</c:v>
                </c:pt>
                <c:pt idx="69">
                  <c:v>0.01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0.01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-0.02</c:v>
                </c:pt>
                <c:pt idx="79">
                  <c:v>-0.04</c:v>
                </c:pt>
                <c:pt idx="80">
                  <c:v>-0.04</c:v>
                </c:pt>
                <c:pt idx="81">
                  <c:v>-0.03</c:v>
                </c:pt>
                <c:pt idx="82">
                  <c:v>-0.03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074856"/>
        <c:axId val="303073680"/>
      </c:barChart>
      <c:catAx>
        <c:axId val="30307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03073680"/>
        <c:crosses val="autoZero"/>
        <c:auto val="1"/>
        <c:lblAlgn val="ctr"/>
        <c:lblOffset val="100"/>
        <c:noMultiLvlLbl val="0"/>
      </c:catAx>
      <c:valAx>
        <c:axId val="30307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03074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825128167390302E-2"/>
          <c:y val="4.4574674067380922E-2"/>
          <c:w val="0.90292565064880903"/>
          <c:h val="0.775742622336142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Sheet1!$CR$1:$FV$1</c:f>
              <c:strCache>
                <c:ptCount val="83"/>
                <c:pt idx="0">
                  <c:v>Jun-09</c:v>
                </c:pt>
                <c:pt idx="1">
                  <c:v>Jul-09</c:v>
                </c:pt>
                <c:pt idx="2">
                  <c:v>Aug-09</c:v>
                </c:pt>
                <c:pt idx="3">
                  <c:v>Sep-09</c:v>
                </c:pt>
                <c:pt idx="4">
                  <c:v>Oct-09</c:v>
                </c:pt>
                <c:pt idx="5">
                  <c:v>Nov-09</c:v>
                </c:pt>
                <c:pt idx="6">
                  <c:v>Dec-09</c:v>
                </c:pt>
                <c:pt idx="7">
                  <c:v>Jan-10</c:v>
                </c:pt>
                <c:pt idx="8">
                  <c:v>Feb-10</c:v>
                </c:pt>
                <c:pt idx="9">
                  <c:v>Mar-10</c:v>
                </c:pt>
                <c:pt idx="10">
                  <c:v>Apr-10</c:v>
                </c:pt>
                <c:pt idx="11">
                  <c:v>May-10</c:v>
                </c:pt>
                <c:pt idx="12">
                  <c:v>Jun-10</c:v>
                </c:pt>
                <c:pt idx="13">
                  <c:v>Jul-10</c:v>
                </c:pt>
                <c:pt idx="14">
                  <c:v>Aug-10</c:v>
                </c:pt>
                <c:pt idx="15">
                  <c:v>Sep-10</c:v>
                </c:pt>
                <c:pt idx="16">
                  <c:v>Oct-10</c:v>
                </c:pt>
                <c:pt idx="17">
                  <c:v>Nov-10</c:v>
                </c:pt>
                <c:pt idx="18">
                  <c:v>Dec-10</c:v>
                </c:pt>
                <c:pt idx="19">
                  <c:v>Jan-11</c:v>
                </c:pt>
                <c:pt idx="20">
                  <c:v>Feb-11</c:v>
                </c:pt>
                <c:pt idx="21">
                  <c:v>Mar-11</c:v>
                </c:pt>
                <c:pt idx="22">
                  <c:v>Apr-11</c:v>
                </c:pt>
                <c:pt idx="23">
                  <c:v>May-11</c:v>
                </c:pt>
                <c:pt idx="24">
                  <c:v>Jun-11</c:v>
                </c:pt>
                <c:pt idx="25">
                  <c:v>Jul-11</c:v>
                </c:pt>
                <c:pt idx="26">
                  <c:v>Aug-11</c:v>
                </c:pt>
                <c:pt idx="27">
                  <c:v>Sep-11</c:v>
                </c:pt>
                <c:pt idx="28">
                  <c:v>Oct-11</c:v>
                </c:pt>
                <c:pt idx="29">
                  <c:v>Nov-11</c:v>
                </c:pt>
                <c:pt idx="30">
                  <c:v>Dec-11</c:v>
                </c:pt>
                <c:pt idx="31">
                  <c:v>Jan-12</c:v>
                </c:pt>
                <c:pt idx="32">
                  <c:v>Feb-12</c:v>
                </c:pt>
                <c:pt idx="33">
                  <c:v>Mar-12</c:v>
                </c:pt>
                <c:pt idx="34">
                  <c:v>Apr-12</c:v>
                </c:pt>
                <c:pt idx="35">
                  <c:v>May-12</c:v>
                </c:pt>
                <c:pt idx="36">
                  <c:v>Jun-12</c:v>
                </c:pt>
                <c:pt idx="37">
                  <c:v>Jul-12</c:v>
                </c:pt>
                <c:pt idx="38">
                  <c:v>Aug-12</c:v>
                </c:pt>
                <c:pt idx="39">
                  <c:v>Sep-12</c:v>
                </c:pt>
                <c:pt idx="40">
                  <c:v>Oct-12</c:v>
                </c:pt>
                <c:pt idx="41">
                  <c:v>Nov-12</c:v>
                </c:pt>
                <c:pt idx="42">
                  <c:v>Dec-12</c:v>
                </c:pt>
                <c:pt idx="43">
                  <c:v>Jan-13</c:v>
                </c:pt>
                <c:pt idx="44">
                  <c:v>Feb-13</c:v>
                </c:pt>
                <c:pt idx="45">
                  <c:v>Mar-13</c:v>
                </c:pt>
                <c:pt idx="46">
                  <c:v>Apr-13</c:v>
                </c:pt>
                <c:pt idx="47">
                  <c:v>May-13</c:v>
                </c:pt>
                <c:pt idx="48">
                  <c:v>Jun-13</c:v>
                </c:pt>
                <c:pt idx="49">
                  <c:v>Jul-13</c:v>
                </c:pt>
                <c:pt idx="50">
                  <c:v>Aug-13</c:v>
                </c:pt>
                <c:pt idx="51">
                  <c:v>Sep-13</c:v>
                </c:pt>
                <c:pt idx="52">
                  <c:v>Oct-13</c:v>
                </c:pt>
                <c:pt idx="53">
                  <c:v>Nov-13</c:v>
                </c:pt>
                <c:pt idx="54">
                  <c:v>Dec-13</c:v>
                </c:pt>
                <c:pt idx="55">
                  <c:v>Jan-14</c:v>
                </c:pt>
                <c:pt idx="56">
                  <c:v>Feb-14</c:v>
                </c:pt>
                <c:pt idx="57">
                  <c:v>Mar-14</c:v>
                </c:pt>
                <c:pt idx="58">
                  <c:v>Apr-14</c:v>
                </c:pt>
                <c:pt idx="59">
                  <c:v>May-14</c:v>
                </c:pt>
                <c:pt idx="60">
                  <c:v>Jun-14</c:v>
                </c:pt>
                <c:pt idx="61">
                  <c:v>Jul-14</c:v>
                </c:pt>
                <c:pt idx="62">
                  <c:v>Aug-14</c:v>
                </c:pt>
                <c:pt idx="63">
                  <c:v>Sep-14</c:v>
                </c:pt>
                <c:pt idx="64">
                  <c:v>Oct-14</c:v>
                </c:pt>
                <c:pt idx="65">
                  <c:v>Nov-14</c:v>
                </c:pt>
                <c:pt idx="66">
                  <c:v>Dec-14</c:v>
                </c:pt>
                <c:pt idx="67">
                  <c:v>Jan-15</c:v>
                </c:pt>
                <c:pt idx="68">
                  <c:v>Feb-15</c:v>
                </c:pt>
                <c:pt idx="69">
                  <c:v>Mar-15</c:v>
                </c:pt>
                <c:pt idx="70">
                  <c:v>Apr-15</c:v>
                </c:pt>
                <c:pt idx="71">
                  <c:v>May-15</c:v>
                </c:pt>
                <c:pt idx="72">
                  <c:v>Jun-15</c:v>
                </c:pt>
                <c:pt idx="73">
                  <c:v>Jul-15</c:v>
                </c:pt>
                <c:pt idx="74">
                  <c:v>Aug-15</c:v>
                </c:pt>
                <c:pt idx="75">
                  <c:v>Sep-15</c:v>
                </c:pt>
                <c:pt idx="76">
                  <c:v>15-Oct</c:v>
                </c:pt>
                <c:pt idx="77">
                  <c:v>15-Nov</c:v>
                </c:pt>
                <c:pt idx="78">
                  <c:v>15-Dec</c:v>
                </c:pt>
                <c:pt idx="79">
                  <c:v>16-Jan</c:v>
                </c:pt>
                <c:pt idx="80">
                  <c:v>16-Feb</c:v>
                </c:pt>
                <c:pt idx="81">
                  <c:v>16-Mar</c:v>
                </c:pt>
                <c:pt idx="82">
                  <c:v>16-Apr</c:v>
                </c:pt>
              </c:strCache>
            </c:strRef>
          </c:cat>
          <c:val>
            <c:numRef>
              <c:f>Sheet1!$CR$2:$FV$2</c:f>
              <c:numCache>
                <c:formatCode>0%</c:formatCode>
                <c:ptCount val="83"/>
                <c:pt idx="0">
                  <c:v>-0.03</c:v>
                </c:pt>
                <c:pt idx="1">
                  <c:v>-0.02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-0.02</c:v>
                </c:pt>
                <c:pt idx="8">
                  <c:v>-0.01</c:v>
                </c:pt>
                <c:pt idx="9">
                  <c:v>0</c:v>
                </c:pt>
                <c:pt idx="10">
                  <c:v>0</c:v>
                </c:pt>
                <c:pt idx="12">
                  <c:v>-0.01</c:v>
                </c:pt>
                <c:pt idx="13">
                  <c:v>-0.01</c:v>
                </c:pt>
                <c:pt idx="16">
                  <c:v>-0.02</c:v>
                </c:pt>
                <c:pt idx="17">
                  <c:v>-0.01</c:v>
                </c:pt>
                <c:pt idx="19">
                  <c:v>-0.01</c:v>
                </c:pt>
                <c:pt idx="20">
                  <c:v>-0.01</c:v>
                </c:pt>
                <c:pt idx="21">
                  <c:v>-0.01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1.4999999999999999E-2</c:v>
                </c:pt>
                <c:pt idx="26">
                  <c:v>0.01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0.01</c:v>
                </c:pt>
                <c:pt idx="32">
                  <c:v>0.01</c:v>
                </c:pt>
                <c:pt idx="33">
                  <c:v>0.01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0.03</c:v>
                </c:pt>
                <c:pt idx="38">
                  <c:v>0.04</c:v>
                </c:pt>
                <c:pt idx="39">
                  <c:v>0.04</c:v>
                </c:pt>
                <c:pt idx="40">
                  <c:v>0.04</c:v>
                </c:pt>
                <c:pt idx="41">
                  <c:v>0.04</c:v>
                </c:pt>
                <c:pt idx="42">
                  <c:v>0.04</c:v>
                </c:pt>
                <c:pt idx="43">
                  <c:v>0.04</c:v>
                </c:pt>
                <c:pt idx="44">
                  <c:v>0.04</c:v>
                </c:pt>
                <c:pt idx="45">
                  <c:v>0.03</c:v>
                </c:pt>
                <c:pt idx="46">
                  <c:v>0.03</c:v>
                </c:pt>
                <c:pt idx="47">
                  <c:v>0.04</c:v>
                </c:pt>
                <c:pt idx="48">
                  <c:v>0.05</c:v>
                </c:pt>
                <c:pt idx="49">
                  <c:v>0.04</c:v>
                </c:pt>
                <c:pt idx="50">
                  <c:v>0.03</c:v>
                </c:pt>
                <c:pt idx="51">
                  <c:v>0.04</c:v>
                </c:pt>
                <c:pt idx="52">
                  <c:v>0.03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0.03</c:v>
                </c:pt>
                <c:pt idx="58">
                  <c:v>0.02</c:v>
                </c:pt>
                <c:pt idx="59">
                  <c:v>0.02</c:v>
                </c:pt>
                <c:pt idx="60">
                  <c:v>0.01</c:v>
                </c:pt>
                <c:pt idx="61">
                  <c:v>0.01</c:v>
                </c:pt>
                <c:pt idx="62">
                  <c:v>0.01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0.01</c:v>
                </c:pt>
                <c:pt idx="67">
                  <c:v>0.01</c:v>
                </c:pt>
                <c:pt idx="68">
                  <c:v>0.01</c:v>
                </c:pt>
                <c:pt idx="69">
                  <c:v>0.01</c:v>
                </c:pt>
                <c:pt idx="70">
                  <c:v>0</c:v>
                </c:pt>
                <c:pt idx="71">
                  <c:v>0</c:v>
                </c:pt>
                <c:pt idx="72">
                  <c:v>0.01</c:v>
                </c:pt>
                <c:pt idx="73">
                  <c:v>0.01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-0.02</c:v>
                </c:pt>
                <c:pt idx="80">
                  <c:v>-0.02</c:v>
                </c:pt>
                <c:pt idx="81">
                  <c:v>-0.02</c:v>
                </c:pt>
                <c:pt idx="82">
                  <c:v>-0.02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3072896"/>
        <c:axId val="303073288"/>
      </c:barChart>
      <c:catAx>
        <c:axId val="30307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03073288"/>
        <c:crosses val="autoZero"/>
        <c:auto val="1"/>
        <c:lblAlgn val="ctr"/>
        <c:lblOffset val="100"/>
        <c:noMultiLvlLbl val="0"/>
      </c:catAx>
      <c:valAx>
        <c:axId val="303073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0307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From Year Earlier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8383647798742139"/>
          <c:y val="4.101707438201728E-2"/>
        </c:manualLayout>
      </c:layout>
      <c:overlay val="0"/>
      <c:spPr>
        <a:solidFill>
          <a:schemeClr val="accent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Pers Auto</c:v>
                </c:pt>
                <c:pt idx="1">
                  <c:v>HO/FO</c:v>
                </c:pt>
                <c:pt idx="2">
                  <c:v>GL (incl Prods)</c:v>
                </c:pt>
                <c:pt idx="3">
                  <c:v>WC</c:v>
                </c:pt>
                <c:pt idx="4">
                  <c:v>Fire</c:v>
                </c:pt>
                <c:pt idx="5">
                  <c:v>CMP</c:v>
                </c:pt>
                <c:pt idx="6">
                  <c:v>Comm Auto</c:v>
                </c:pt>
                <c:pt idx="7">
                  <c:v>Other</c:v>
                </c:pt>
                <c:pt idx="8">
                  <c:v>Total</c:v>
                </c:pt>
              </c:strCache>
            </c:strRef>
          </c:cat>
          <c:val>
            <c:numRef>
              <c:f>Sheet1!$B$2:$B$10</c:f>
              <c:numCache>
                <c:formatCode>_(* #,##0_);_(* \(#,##0\);_(* "-"??_);_(@_)</c:formatCode>
                <c:ptCount val="9"/>
                <c:pt idx="0">
                  <c:v>2</c:v>
                </c:pt>
                <c:pt idx="1">
                  <c:v>-1</c:v>
                </c:pt>
                <c:pt idx="2">
                  <c:v>4</c:v>
                </c:pt>
                <c:pt idx="3">
                  <c:v>-6</c:v>
                </c:pt>
                <c:pt idx="4">
                  <c:v>-5</c:v>
                </c:pt>
                <c:pt idx="5">
                  <c:v>-2</c:v>
                </c:pt>
                <c:pt idx="6">
                  <c:v>5</c:v>
                </c:pt>
                <c:pt idx="7" formatCode="@">
                  <c:v>0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"/>
        <c:axId val="295209888"/>
        <c:axId val="295202440"/>
      </c:barChart>
      <c:catAx>
        <c:axId val="2952098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295202440"/>
        <c:crosses val="autoZero"/>
        <c:auto val="1"/>
        <c:lblAlgn val="ctr"/>
        <c:lblOffset val="100"/>
        <c:noMultiLvlLbl val="0"/>
      </c:catAx>
      <c:valAx>
        <c:axId val="295202440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29520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8196899915813"/>
          <c:y val="0.12853660983052564"/>
          <c:w val="0.68790323379388896"/>
          <c:h val="0.704078903964535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Monoline DPW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_(* #,##0.0_);_(* \(#,##0.0\);_(* "-"??_);_(@_)</c:formatCode>
                <c:ptCount val="5"/>
                <c:pt idx="0">
                  <c:v>5.3093313640000002</c:v>
                </c:pt>
                <c:pt idx="1">
                  <c:v>5.6740797769999993</c:v>
                </c:pt>
                <c:pt idx="2">
                  <c:v>6.0115074460000004</c:v>
                </c:pt>
                <c:pt idx="3">
                  <c:v>6.4317888239999998</c:v>
                </c:pt>
                <c:pt idx="4">
                  <c:v>6.437133942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03072112"/>
        <c:axId val="30307799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% Change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6.0581637201010369E-2"/>
                  <c:y val="6.3496585057610147E-2"/>
                </c:manualLayout>
              </c:layout>
              <c:spPr>
                <a:noFill/>
                <a:ln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6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  <a:headEnd type="triangle"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0.0%</c:formatCode>
                <c:ptCount val="5"/>
                <c:pt idx="1">
                  <c:v>6.8699500557298343E-2</c:v>
                </c:pt>
                <c:pt idx="2">
                  <c:v>5.9468263094884843E-2</c:v>
                </c:pt>
                <c:pt idx="3">
                  <c:v>6.9912810018999627E-2</c:v>
                </c:pt>
                <c:pt idx="4">
                  <c:v>8.3104687455759496E-4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075248"/>
        <c:axId val="303071328"/>
      </c:lineChart>
      <c:catAx>
        <c:axId val="30307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3077992"/>
        <c:crosses val="autoZero"/>
        <c:auto val="1"/>
        <c:lblAlgn val="ctr"/>
        <c:lblOffset val="100"/>
        <c:noMultiLvlLbl val="0"/>
      </c:catAx>
      <c:valAx>
        <c:axId val="303077992"/>
        <c:scaling>
          <c:orientation val="minMax"/>
          <c:max val="8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3072112"/>
        <c:crosses val="autoZero"/>
        <c:crossBetween val="between"/>
      </c:valAx>
      <c:valAx>
        <c:axId val="303071328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3075248"/>
        <c:crosses val="max"/>
        <c:crossBetween val="between"/>
      </c:valAx>
      <c:catAx>
        <c:axId val="303075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3071328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547169811320755"/>
          <c:y val="0.32831842026619129"/>
          <c:w val="0.43773584905660373"/>
          <c:h val="0.1357825715139563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en-US" sz="1600" b="0" i="0" u="none" strike="noStrike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3553459119496863E-2"/>
          <c:y val="1.9973151949853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CY Loss &amp; ALAE 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0.60956601854585601</c:v>
                </c:pt>
                <c:pt idx="1">
                  <c:v>0.58749810150894266</c:v>
                </c:pt>
                <c:pt idx="2">
                  <c:v>0.58185334184616633</c:v>
                </c:pt>
                <c:pt idx="3">
                  <c:v>0.58423240671721499</c:v>
                </c:pt>
                <c:pt idx="4">
                  <c:v>0.66247248028114425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303078384"/>
        <c:axId val="303078776"/>
      </c:barChart>
      <c:catAx>
        <c:axId val="30307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3078776"/>
        <c:crosses val="autoZero"/>
        <c:auto val="1"/>
        <c:lblAlgn val="ctr"/>
        <c:lblOffset val="100"/>
        <c:noMultiLvlLbl val="0"/>
      </c:catAx>
      <c:valAx>
        <c:axId val="303078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307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825128167390302E-2"/>
          <c:y val="4.4574674067380922E-2"/>
          <c:w val="0.90292565064880903"/>
          <c:h val="0.775742622336142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Sheet1!$CR$1:$FV$1</c:f>
              <c:strCache>
                <c:ptCount val="83"/>
                <c:pt idx="0">
                  <c:v>Jun-09</c:v>
                </c:pt>
                <c:pt idx="1">
                  <c:v>Jul-09</c:v>
                </c:pt>
                <c:pt idx="2">
                  <c:v>Aug-09</c:v>
                </c:pt>
                <c:pt idx="3">
                  <c:v>Sep-09</c:v>
                </c:pt>
                <c:pt idx="4">
                  <c:v>Oct-09</c:v>
                </c:pt>
                <c:pt idx="5">
                  <c:v>Nov-09</c:v>
                </c:pt>
                <c:pt idx="6">
                  <c:v>Dec-09</c:v>
                </c:pt>
                <c:pt idx="7">
                  <c:v>Jan-10</c:v>
                </c:pt>
                <c:pt idx="8">
                  <c:v>Feb-10</c:v>
                </c:pt>
                <c:pt idx="9">
                  <c:v>Mar-10</c:v>
                </c:pt>
                <c:pt idx="10">
                  <c:v>Apr-10</c:v>
                </c:pt>
                <c:pt idx="11">
                  <c:v>May-10</c:v>
                </c:pt>
                <c:pt idx="12">
                  <c:v>Jun-10</c:v>
                </c:pt>
                <c:pt idx="13">
                  <c:v>Jul-10</c:v>
                </c:pt>
                <c:pt idx="14">
                  <c:v>Aug-10</c:v>
                </c:pt>
                <c:pt idx="15">
                  <c:v>Sep-10</c:v>
                </c:pt>
                <c:pt idx="16">
                  <c:v>Oct-10</c:v>
                </c:pt>
                <c:pt idx="17">
                  <c:v>Nov-10</c:v>
                </c:pt>
                <c:pt idx="18">
                  <c:v>Dec-10</c:v>
                </c:pt>
                <c:pt idx="19">
                  <c:v>Jan-11</c:v>
                </c:pt>
                <c:pt idx="20">
                  <c:v>Feb-11</c:v>
                </c:pt>
                <c:pt idx="21">
                  <c:v>Mar-11</c:v>
                </c:pt>
                <c:pt idx="22">
                  <c:v>Apr-11</c:v>
                </c:pt>
                <c:pt idx="23">
                  <c:v>May-11</c:v>
                </c:pt>
                <c:pt idx="24">
                  <c:v>Jun-11</c:v>
                </c:pt>
                <c:pt idx="25">
                  <c:v>Jul-11</c:v>
                </c:pt>
                <c:pt idx="26">
                  <c:v>Aug-11</c:v>
                </c:pt>
                <c:pt idx="27">
                  <c:v>Sep-11</c:v>
                </c:pt>
                <c:pt idx="28">
                  <c:v>Oct-11</c:v>
                </c:pt>
                <c:pt idx="29">
                  <c:v>Nov-11</c:v>
                </c:pt>
                <c:pt idx="30">
                  <c:v>Dec-11</c:v>
                </c:pt>
                <c:pt idx="31">
                  <c:v>Jan-12</c:v>
                </c:pt>
                <c:pt idx="32">
                  <c:v>Feb-12</c:v>
                </c:pt>
                <c:pt idx="33">
                  <c:v>Mar-12</c:v>
                </c:pt>
                <c:pt idx="34">
                  <c:v>Apr-12</c:v>
                </c:pt>
                <c:pt idx="35">
                  <c:v>May-12</c:v>
                </c:pt>
                <c:pt idx="36">
                  <c:v>Jun-12</c:v>
                </c:pt>
                <c:pt idx="37">
                  <c:v>Jul-12</c:v>
                </c:pt>
                <c:pt idx="38">
                  <c:v>Aug-12</c:v>
                </c:pt>
                <c:pt idx="39">
                  <c:v>Sep-12</c:v>
                </c:pt>
                <c:pt idx="40">
                  <c:v>Oct-12</c:v>
                </c:pt>
                <c:pt idx="41">
                  <c:v>Nov-12</c:v>
                </c:pt>
                <c:pt idx="42">
                  <c:v>Dec-12</c:v>
                </c:pt>
                <c:pt idx="43">
                  <c:v>Jan-13</c:v>
                </c:pt>
                <c:pt idx="44">
                  <c:v>Feb-13</c:v>
                </c:pt>
                <c:pt idx="45">
                  <c:v>Mar-13</c:v>
                </c:pt>
                <c:pt idx="46">
                  <c:v>Apr-13</c:v>
                </c:pt>
                <c:pt idx="47">
                  <c:v>May-13</c:v>
                </c:pt>
                <c:pt idx="48">
                  <c:v>Jun-13</c:v>
                </c:pt>
                <c:pt idx="49">
                  <c:v>Jul-13</c:v>
                </c:pt>
                <c:pt idx="50">
                  <c:v>Aug-13</c:v>
                </c:pt>
                <c:pt idx="51">
                  <c:v>Sep-13</c:v>
                </c:pt>
                <c:pt idx="52">
                  <c:v>Oct-13</c:v>
                </c:pt>
                <c:pt idx="53">
                  <c:v>Nov-13</c:v>
                </c:pt>
                <c:pt idx="54">
                  <c:v>Dec-13</c:v>
                </c:pt>
                <c:pt idx="55">
                  <c:v>Jan-14</c:v>
                </c:pt>
                <c:pt idx="56">
                  <c:v>Feb-14</c:v>
                </c:pt>
                <c:pt idx="57">
                  <c:v>Mar-14</c:v>
                </c:pt>
                <c:pt idx="58">
                  <c:v>Apr-14</c:v>
                </c:pt>
                <c:pt idx="59">
                  <c:v>May-14</c:v>
                </c:pt>
                <c:pt idx="60">
                  <c:v>Jun-14</c:v>
                </c:pt>
                <c:pt idx="61">
                  <c:v>Jul-14</c:v>
                </c:pt>
                <c:pt idx="62">
                  <c:v>Aug-14</c:v>
                </c:pt>
                <c:pt idx="63">
                  <c:v>Sep-14</c:v>
                </c:pt>
                <c:pt idx="64">
                  <c:v>Oct-14</c:v>
                </c:pt>
                <c:pt idx="65">
                  <c:v>Nov-14</c:v>
                </c:pt>
                <c:pt idx="66">
                  <c:v>Dec-14</c:v>
                </c:pt>
                <c:pt idx="67">
                  <c:v>Jan-15</c:v>
                </c:pt>
                <c:pt idx="68">
                  <c:v>Feb-15</c:v>
                </c:pt>
                <c:pt idx="69">
                  <c:v>Mar-15</c:v>
                </c:pt>
                <c:pt idx="70">
                  <c:v>Apr-15</c:v>
                </c:pt>
                <c:pt idx="71">
                  <c:v>May-15</c:v>
                </c:pt>
                <c:pt idx="72">
                  <c:v>Jun-15</c:v>
                </c:pt>
                <c:pt idx="73">
                  <c:v>Jul-15</c:v>
                </c:pt>
                <c:pt idx="74">
                  <c:v>Aug-15</c:v>
                </c:pt>
                <c:pt idx="75">
                  <c:v>Sep-15</c:v>
                </c:pt>
                <c:pt idx="76">
                  <c:v>15-Oct</c:v>
                </c:pt>
                <c:pt idx="77">
                  <c:v>15-Nov</c:v>
                </c:pt>
                <c:pt idx="78">
                  <c:v>15-Dec</c:v>
                </c:pt>
                <c:pt idx="79">
                  <c:v>16-Jan</c:v>
                </c:pt>
                <c:pt idx="80">
                  <c:v>16-Feb</c:v>
                </c:pt>
                <c:pt idx="81">
                  <c:v>16-Mar</c:v>
                </c:pt>
                <c:pt idx="82">
                  <c:v>16-Apr</c:v>
                </c:pt>
              </c:strCache>
            </c:strRef>
          </c:cat>
          <c:val>
            <c:numRef>
              <c:f>Sheet1!$CR$2:$FV$2</c:f>
              <c:numCache>
                <c:formatCode>0%</c:formatCode>
                <c:ptCount val="83"/>
                <c:pt idx="0">
                  <c:v>-0.04</c:v>
                </c:pt>
                <c:pt idx="1">
                  <c:v>-0.03</c:v>
                </c:pt>
                <c:pt idx="2">
                  <c:v>-0.03</c:v>
                </c:pt>
                <c:pt idx="3">
                  <c:v>-0.02</c:v>
                </c:pt>
                <c:pt idx="4">
                  <c:v>-0.03</c:v>
                </c:pt>
                <c:pt idx="5">
                  <c:v>-0.02</c:v>
                </c:pt>
                <c:pt idx="6">
                  <c:v>-0.02</c:v>
                </c:pt>
                <c:pt idx="7">
                  <c:v>-0.01</c:v>
                </c:pt>
                <c:pt idx="8">
                  <c:v>-0.01</c:v>
                </c:pt>
                <c:pt idx="9">
                  <c:v>-0.01</c:v>
                </c:pt>
                <c:pt idx="10">
                  <c:v>0</c:v>
                </c:pt>
                <c:pt idx="12">
                  <c:v>-0.01</c:v>
                </c:pt>
                <c:pt idx="13">
                  <c:v>-0.01</c:v>
                </c:pt>
                <c:pt idx="16">
                  <c:v>-0.02</c:v>
                </c:pt>
                <c:pt idx="17">
                  <c:v>-0.02</c:v>
                </c:pt>
                <c:pt idx="19">
                  <c:v>-0.01</c:v>
                </c:pt>
                <c:pt idx="20">
                  <c:v>-0.01</c:v>
                </c:pt>
                <c:pt idx="21">
                  <c:v>-0.01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0.01</c:v>
                </c:pt>
                <c:pt idx="27">
                  <c:v>0.01</c:v>
                </c:pt>
                <c:pt idx="28">
                  <c:v>0.01</c:v>
                </c:pt>
                <c:pt idx="29">
                  <c:v>0.01</c:v>
                </c:pt>
                <c:pt idx="30">
                  <c:v>0.01</c:v>
                </c:pt>
                <c:pt idx="31">
                  <c:v>0.01</c:v>
                </c:pt>
                <c:pt idx="32">
                  <c:v>0.01</c:v>
                </c:pt>
                <c:pt idx="33">
                  <c:v>0.01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2.5000000000000001E-2</c:v>
                </c:pt>
                <c:pt idx="38">
                  <c:v>0.03</c:v>
                </c:pt>
                <c:pt idx="39">
                  <c:v>0.03</c:v>
                </c:pt>
                <c:pt idx="40">
                  <c:v>0.03</c:v>
                </c:pt>
                <c:pt idx="41">
                  <c:v>0.04</c:v>
                </c:pt>
                <c:pt idx="42">
                  <c:v>0.03</c:v>
                </c:pt>
                <c:pt idx="43">
                  <c:v>0.03</c:v>
                </c:pt>
                <c:pt idx="44">
                  <c:v>0.03</c:v>
                </c:pt>
                <c:pt idx="45">
                  <c:v>0.02</c:v>
                </c:pt>
                <c:pt idx="46">
                  <c:v>0.02</c:v>
                </c:pt>
                <c:pt idx="47">
                  <c:v>0.04</c:v>
                </c:pt>
                <c:pt idx="48">
                  <c:v>0.05</c:v>
                </c:pt>
                <c:pt idx="49">
                  <c:v>0.04</c:v>
                </c:pt>
                <c:pt idx="50">
                  <c:v>0.04</c:v>
                </c:pt>
                <c:pt idx="51">
                  <c:v>0.04</c:v>
                </c:pt>
                <c:pt idx="52">
                  <c:v>0.03</c:v>
                </c:pt>
                <c:pt idx="53">
                  <c:v>0.02</c:v>
                </c:pt>
                <c:pt idx="54">
                  <c:v>0.02</c:v>
                </c:pt>
                <c:pt idx="55">
                  <c:v>0.01</c:v>
                </c:pt>
                <c:pt idx="56">
                  <c:v>0.02</c:v>
                </c:pt>
                <c:pt idx="57">
                  <c:v>0.03</c:v>
                </c:pt>
                <c:pt idx="58">
                  <c:v>0.03</c:v>
                </c:pt>
                <c:pt idx="59">
                  <c:v>0.02</c:v>
                </c:pt>
                <c:pt idx="60">
                  <c:v>0.01</c:v>
                </c:pt>
                <c:pt idx="61">
                  <c:v>0.01</c:v>
                </c:pt>
                <c:pt idx="62">
                  <c:v>0.01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0.01</c:v>
                </c:pt>
                <c:pt idx="68">
                  <c:v>0.02</c:v>
                </c:pt>
                <c:pt idx="69">
                  <c:v>0.01</c:v>
                </c:pt>
                <c:pt idx="70">
                  <c:v>0.01</c:v>
                </c:pt>
                <c:pt idx="71">
                  <c:v>0</c:v>
                </c:pt>
                <c:pt idx="72">
                  <c:v>0.01</c:v>
                </c:pt>
                <c:pt idx="73">
                  <c:v>0.01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072504"/>
        <c:axId val="304913168"/>
      </c:barChart>
      <c:catAx>
        <c:axId val="303072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04913168"/>
        <c:crosses val="autoZero"/>
        <c:auto val="1"/>
        <c:lblAlgn val="ctr"/>
        <c:lblOffset val="100"/>
        <c:noMultiLvlLbl val="0"/>
      </c:catAx>
      <c:valAx>
        <c:axId val="30491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03072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825128167390302E-2"/>
          <c:y val="4.4574674067380922E-2"/>
          <c:w val="0.90292565064880903"/>
          <c:h val="0.775742622336142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Sheet1!$CR$1:$FV$1</c:f>
              <c:strCache>
                <c:ptCount val="83"/>
                <c:pt idx="0">
                  <c:v>Jun-09</c:v>
                </c:pt>
                <c:pt idx="1">
                  <c:v>Jul-09</c:v>
                </c:pt>
                <c:pt idx="2">
                  <c:v>Aug-09</c:v>
                </c:pt>
                <c:pt idx="3">
                  <c:v>Sep-09</c:v>
                </c:pt>
                <c:pt idx="4">
                  <c:v>Oct-09</c:v>
                </c:pt>
                <c:pt idx="5">
                  <c:v>Nov-09</c:v>
                </c:pt>
                <c:pt idx="6">
                  <c:v>Dec-09</c:v>
                </c:pt>
                <c:pt idx="7">
                  <c:v>Jan-10</c:v>
                </c:pt>
                <c:pt idx="8">
                  <c:v>Feb-10</c:v>
                </c:pt>
                <c:pt idx="9">
                  <c:v>Mar-10</c:v>
                </c:pt>
                <c:pt idx="10">
                  <c:v>Apr-10</c:v>
                </c:pt>
                <c:pt idx="11">
                  <c:v>May-10</c:v>
                </c:pt>
                <c:pt idx="12">
                  <c:v>Jun-10</c:v>
                </c:pt>
                <c:pt idx="13">
                  <c:v>Jul-10</c:v>
                </c:pt>
                <c:pt idx="14">
                  <c:v>Aug-10</c:v>
                </c:pt>
                <c:pt idx="15">
                  <c:v>Sep-10</c:v>
                </c:pt>
                <c:pt idx="16">
                  <c:v>Oct-10</c:v>
                </c:pt>
                <c:pt idx="17">
                  <c:v>Nov-10</c:v>
                </c:pt>
                <c:pt idx="18">
                  <c:v>Dec-10</c:v>
                </c:pt>
                <c:pt idx="19">
                  <c:v>Jan-11</c:v>
                </c:pt>
                <c:pt idx="20">
                  <c:v>Feb-11</c:v>
                </c:pt>
                <c:pt idx="21">
                  <c:v>Mar-11</c:v>
                </c:pt>
                <c:pt idx="22">
                  <c:v>Apr-11</c:v>
                </c:pt>
                <c:pt idx="23">
                  <c:v>May-11</c:v>
                </c:pt>
                <c:pt idx="24">
                  <c:v>Jun-11</c:v>
                </c:pt>
                <c:pt idx="25">
                  <c:v>Jul-11</c:v>
                </c:pt>
                <c:pt idx="26">
                  <c:v>Aug-11</c:v>
                </c:pt>
                <c:pt idx="27">
                  <c:v>Sep-11</c:v>
                </c:pt>
                <c:pt idx="28">
                  <c:v>Oct-11</c:v>
                </c:pt>
                <c:pt idx="29">
                  <c:v>Nov-11</c:v>
                </c:pt>
                <c:pt idx="30">
                  <c:v>Dec-11</c:v>
                </c:pt>
                <c:pt idx="31">
                  <c:v>Jan-12</c:v>
                </c:pt>
                <c:pt idx="32">
                  <c:v>Feb-12</c:v>
                </c:pt>
                <c:pt idx="33">
                  <c:v>Mar-12</c:v>
                </c:pt>
                <c:pt idx="34">
                  <c:v>Apr-12</c:v>
                </c:pt>
                <c:pt idx="35">
                  <c:v>May-12</c:v>
                </c:pt>
                <c:pt idx="36">
                  <c:v>Jun-12</c:v>
                </c:pt>
                <c:pt idx="37">
                  <c:v>Jul-12</c:v>
                </c:pt>
                <c:pt idx="38">
                  <c:v>Aug-12</c:v>
                </c:pt>
                <c:pt idx="39">
                  <c:v>Sep-12</c:v>
                </c:pt>
                <c:pt idx="40">
                  <c:v>Oct-12</c:v>
                </c:pt>
                <c:pt idx="41">
                  <c:v>Nov-12</c:v>
                </c:pt>
                <c:pt idx="42">
                  <c:v>Dec-12</c:v>
                </c:pt>
                <c:pt idx="43">
                  <c:v>Jan-13</c:v>
                </c:pt>
                <c:pt idx="44">
                  <c:v>Feb-13</c:v>
                </c:pt>
                <c:pt idx="45">
                  <c:v>Mar-13</c:v>
                </c:pt>
                <c:pt idx="46">
                  <c:v>Apr-13</c:v>
                </c:pt>
                <c:pt idx="47">
                  <c:v>May-13</c:v>
                </c:pt>
                <c:pt idx="48">
                  <c:v>Jun-13</c:v>
                </c:pt>
                <c:pt idx="49">
                  <c:v>Jul-13</c:v>
                </c:pt>
                <c:pt idx="50">
                  <c:v>Aug-13</c:v>
                </c:pt>
                <c:pt idx="51">
                  <c:v>Sep-13</c:v>
                </c:pt>
                <c:pt idx="52">
                  <c:v>Oct-13</c:v>
                </c:pt>
                <c:pt idx="53">
                  <c:v>Nov-13</c:v>
                </c:pt>
                <c:pt idx="54">
                  <c:v>Dec-13</c:v>
                </c:pt>
                <c:pt idx="55">
                  <c:v>Jan-14</c:v>
                </c:pt>
                <c:pt idx="56">
                  <c:v>Feb-14</c:v>
                </c:pt>
                <c:pt idx="57">
                  <c:v>Mar-14</c:v>
                </c:pt>
                <c:pt idx="58">
                  <c:v>Apr-14</c:v>
                </c:pt>
                <c:pt idx="59">
                  <c:v>May-14</c:v>
                </c:pt>
                <c:pt idx="60">
                  <c:v>Jun-14</c:v>
                </c:pt>
                <c:pt idx="61">
                  <c:v>Jul-14</c:v>
                </c:pt>
                <c:pt idx="62">
                  <c:v>Aug-14</c:v>
                </c:pt>
                <c:pt idx="63">
                  <c:v>Sep-14</c:v>
                </c:pt>
                <c:pt idx="64">
                  <c:v>Oct-14</c:v>
                </c:pt>
                <c:pt idx="65">
                  <c:v>Nov-14</c:v>
                </c:pt>
                <c:pt idx="66">
                  <c:v>Dec-14</c:v>
                </c:pt>
                <c:pt idx="67">
                  <c:v>Jan-15</c:v>
                </c:pt>
                <c:pt idx="68">
                  <c:v>Feb-15</c:v>
                </c:pt>
                <c:pt idx="69">
                  <c:v>Mar-15</c:v>
                </c:pt>
                <c:pt idx="70">
                  <c:v>Apr-15</c:v>
                </c:pt>
                <c:pt idx="71">
                  <c:v>May-15</c:v>
                </c:pt>
                <c:pt idx="72">
                  <c:v>Jun-15</c:v>
                </c:pt>
                <c:pt idx="73">
                  <c:v>Jul-15</c:v>
                </c:pt>
                <c:pt idx="74">
                  <c:v>Aug-15</c:v>
                </c:pt>
                <c:pt idx="75">
                  <c:v>Sep-15</c:v>
                </c:pt>
                <c:pt idx="76">
                  <c:v>15-Oct</c:v>
                </c:pt>
                <c:pt idx="77">
                  <c:v>15-Nov</c:v>
                </c:pt>
                <c:pt idx="78">
                  <c:v>15-Dec</c:v>
                </c:pt>
                <c:pt idx="79">
                  <c:v>16-Jan</c:v>
                </c:pt>
                <c:pt idx="80">
                  <c:v>16-Feb</c:v>
                </c:pt>
                <c:pt idx="81">
                  <c:v>16-Mar</c:v>
                </c:pt>
                <c:pt idx="82">
                  <c:v>16-Apr</c:v>
                </c:pt>
              </c:strCache>
            </c:strRef>
          </c:cat>
          <c:val>
            <c:numRef>
              <c:f>Sheet1!$CR$2:$FV$2</c:f>
              <c:numCache>
                <c:formatCode>0%</c:formatCode>
                <c:ptCount val="83"/>
                <c:pt idx="0">
                  <c:v>-0.03</c:v>
                </c:pt>
                <c:pt idx="1">
                  <c:v>-0.02</c:v>
                </c:pt>
                <c:pt idx="2">
                  <c:v>-0.02</c:v>
                </c:pt>
                <c:pt idx="3">
                  <c:v>-0.03</c:v>
                </c:pt>
                <c:pt idx="4">
                  <c:v>-0.02</c:v>
                </c:pt>
                <c:pt idx="5">
                  <c:v>-0.01</c:v>
                </c:pt>
                <c:pt idx="6">
                  <c:v>-0.01</c:v>
                </c:pt>
                <c:pt idx="7">
                  <c:v>-0.01</c:v>
                </c:pt>
                <c:pt idx="8">
                  <c:v>-0.01</c:v>
                </c:pt>
                <c:pt idx="9">
                  <c:v>-0.01</c:v>
                </c:pt>
                <c:pt idx="10">
                  <c:v>0</c:v>
                </c:pt>
                <c:pt idx="12">
                  <c:v>-0.01</c:v>
                </c:pt>
                <c:pt idx="13">
                  <c:v>-0.02</c:v>
                </c:pt>
                <c:pt idx="16">
                  <c:v>-0.02</c:v>
                </c:pt>
                <c:pt idx="17">
                  <c:v>-0.01</c:v>
                </c:pt>
                <c:pt idx="18">
                  <c:v>0</c:v>
                </c:pt>
                <c:pt idx="19">
                  <c:v>-0.01</c:v>
                </c:pt>
                <c:pt idx="20">
                  <c:v>-0.01</c:v>
                </c:pt>
                <c:pt idx="21">
                  <c:v>-0.01</c:v>
                </c:pt>
                <c:pt idx="22">
                  <c:v>0</c:v>
                </c:pt>
                <c:pt idx="24">
                  <c:v>-0.01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0.01</c:v>
                </c:pt>
                <c:pt idx="36">
                  <c:v>0.01</c:v>
                </c:pt>
                <c:pt idx="37">
                  <c:v>0.01</c:v>
                </c:pt>
                <c:pt idx="38">
                  <c:v>0.01</c:v>
                </c:pt>
                <c:pt idx="39">
                  <c:v>0.01</c:v>
                </c:pt>
                <c:pt idx="40">
                  <c:v>0.01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0.03</c:v>
                </c:pt>
                <c:pt idx="46">
                  <c:v>0.03</c:v>
                </c:pt>
                <c:pt idx="47">
                  <c:v>0.02</c:v>
                </c:pt>
                <c:pt idx="48">
                  <c:v>0.02</c:v>
                </c:pt>
                <c:pt idx="49">
                  <c:v>0.03</c:v>
                </c:pt>
                <c:pt idx="50">
                  <c:v>0.03</c:v>
                </c:pt>
                <c:pt idx="51">
                  <c:v>0.03</c:v>
                </c:pt>
                <c:pt idx="52">
                  <c:v>0.03</c:v>
                </c:pt>
                <c:pt idx="53">
                  <c:v>0.03</c:v>
                </c:pt>
                <c:pt idx="54">
                  <c:v>0.01</c:v>
                </c:pt>
                <c:pt idx="55">
                  <c:v>0.01</c:v>
                </c:pt>
                <c:pt idx="56">
                  <c:v>0.01</c:v>
                </c:pt>
                <c:pt idx="57">
                  <c:v>0.01</c:v>
                </c:pt>
                <c:pt idx="58">
                  <c:v>0.01</c:v>
                </c:pt>
                <c:pt idx="59">
                  <c:v>0.01</c:v>
                </c:pt>
                <c:pt idx="60">
                  <c:v>0.01</c:v>
                </c:pt>
                <c:pt idx="61">
                  <c:v>0.01</c:v>
                </c:pt>
                <c:pt idx="62">
                  <c:v>0</c:v>
                </c:pt>
                <c:pt idx="63">
                  <c:v>0.01</c:v>
                </c:pt>
                <c:pt idx="64">
                  <c:v>0.01</c:v>
                </c:pt>
                <c:pt idx="65">
                  <c:v>0.01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-0.02</c:v>
                </c:pt>
                <c:pt idx="79">
                  <c:v>-0.02</c:v>
                </c:pt>
                <c:pt idx="80">
                  <c:v>-0.02</c:v>
                </c:pt>
                <c:pt idx="81">
                  <c:v>-0.02</c:v>
                </c:pt>
                <c:pt idx="82">
                  <c:v>-0.01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906112"/>
        <c:axId val="304904152"/>
      </c:barChart>
      <c:catAx>
        <c:axId val="30490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04904152"/>
        <c:crosses val="autoZero"/>
        <c:auto val="1"/>
        <c:lblAlgn val="ctr"/>
        <c:lblOffset val="100"/>
        <c:noMultiLvlLbl val="0"/>
      </c:catAx>
      <c:valAx>
        <c:axId val="304904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0490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825128167390302E-2"/>
          <c:y val="4.4574674067380922E-2"/>
          <c:w val="0.90292565064880903"/>
          <c:h val="0.775742622336142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Sheet1!$CR$1:$FV$1</c:f>
              <c:strCache>
                <c:ptCount val="83"/>
                <c:pt idx="0">
                  <c:v>Jun-09</c:v>
                </c:pt>
                <c:pt idx="1">
                  <c:v>Jul-09</c:v>
                </c:pt>
                <c:pt idx="2">
                  <c:v>Aug-09</c:v>
                </c:pt>
                <c:pt idx="3">
                  <c:v>Sep-09</c:v>
                </c:pt>
                <c:pt idx="4">
                  <c:v>Oct-09</c:v>
                </c:pt>
                <c:pt idx="5">
                  <c:v>Nov-09</c:v>
                </c:pt>
                <c:pt idx="6">
                  <c:v>Dec-09</c:v>
                </c:pt>
                <c:pt idx="7">
                  <c:v>Jan-10</c:v>
                </c:pt>
                <c:pt idx="8">
                  <c:v>Feb-10</c:v>
                </c:pt>
                <c:pt idx="9">
                  <c:v>Mar-10</c:v>
                </c:pt>
                <c:pt idx="10">
                  <c:v>Apr-10</c:v>
                </c:pt>
                <c:pt idx="11">
                  <c:v>May-10</c:v>
                </c:pt>
                <c:pt idx="12">
                  <c:v>Jun-10</c:v>
                </c:pt>
                <c:pt idx="13">
                  <c:v>Jul-10</c:v>
                </c:pt>
                <c:pt idx="14">
                  <c:v>Aug-10</c:v>
                </c:pt>
                <c:pt idx="15">
                  <c:v>Sep-10</c:v>
                </c:pt>
                <c:pt idx="16">
                  <c:v>Oct-10</c:v>
                </c:pt>
                <c:pt idx="17">
                  <c:v>Nov-10</c:v>
                </c:pt>
                <c:pt idx="18">
                  <c:v>Dec-10</c:v>
                </c:pt>
                <c:pt idx="19">
                  <c:v>Jan-11</c:v>
                </c:pt>
                <c:pt idx="20">
                  <c:v>Feb-11</c:v>
                </c:pt>
                <c:pt idx="21">
                  <c:v>Mar-11</c:v>
                </c:pt>
                <c:pt idx="22">
                  <c:v>Apr-11</c:v>
                </c:pt>
                <c:pt idx="23">
                  <c:v>May-11</c:v>
                </c:pt>
                <c:pt idx="24">
                  <c:v>Jun-11</c:v>
                </c:pt>
                <c:pt idx="25">
                  <c:v>Jul-11</c:v>
                </c:pt>
                <c:pt idx="26">
                  <c:v>Aug-11</c:v>
                </c:pt>
                <c:pt idx="27">
                  <c:v>Sep-11</c:v>
                </c:pt>
                <c:pt idx="28">
                  <c:v>Oct-11</c:v>
                </c:pt>
                <c:pt idx="29">
                  <c:v>Nov-11</c:v>
                </c:pt>
                <c:pt idx="30">
                  <c:v>Dec-11</c:v>
                </c:pt>
                <c:pt idx="31">
                  <c:v>Jan-12</c:v>
                </c:pt>
                <c:pt idx="32">
                  <c:v>Feb-12</c:v>
                </c:pt>
                <c:pt idx="33">
                  <c:v>Mar-12</c:v>
                </c:pt>
                <c:pt idx="34">
                  <c:v>Apr-12</c:v>
                </c:pt>
                <c:pt idx="35">
                  <c:v>May-12</c:v>
                </c:pt>
                <c:pt idx="36">
                  <c:v>Jun-12</c:v>
                </c:pt>
                <c:pt idx="37">
                  <c:v>Jul-12</c:v>
                </c:pt>
                <c:pt idx="38">
                  <c:v>Aug-12</c:v>
                </c:pt>
                <c:pt idx="39">
                  <c:v>Sep-12</c:v>
                </c:pt>
                <c:pt idx="40">
                  <c:v>Oct-12</c:v>
                </c:pt>
                <c:pt idx="41">
                  <c:v>Nov-12</c:v>
                </c:pt>
                <c:pt idx="42">
                  <c:v>Dec-12</c:v>
                </c:pt>
                <c:pt idx="43">
                  <c:v>Jan-13</c:v>
                </c:pt>
                <c:pt idx="44">
                  <c:v>Feb-13</c:v>
                </c:pt>
                <c:pt idx="45">
                  <c:v>Mar-13</c:v>
                </c:pt>
                <c:pt idx="46">
                  <c:v>Apr-13</c:v>
                </c:pt>
                <c:pt idx="47">
                  <c:v>May-13</c:v>
                </c:pt>
                <c:pt idx="48">
                  <c:v>Jun-13</c:v>
                </c:pt>
                <c:pt idx="49">
                  <c:v>Jul-13</c:v>
                </c:pt>
                <c:pt idx="50">
                  <c:v>Aug-13</c:v>
                </c:pt>
                <c:pt idx="51">
                  <c:v>Sep-13</c:v>
                </c:pt>
                <c:pt idx="52">
                  <c:v>Oct-13</c:v>
                </c:pt>
                <c:pt idx="53">
                  <c:v>Nov-13</c:v>
                </c:pt>
                <c:pt idx="54">
                  <c:v>Dec-13</c:v>
                </c:pt>
                <c:pt idx="55">
                  <c:v>Jan-14</c:v>
                </c:pt>
                <c:pt idx="56">
                  <c:v>Feb-14</c:v>
                </c:pt>
                <c:pt idx="57">
                  <c:v>Mar-14</c:v>
                </c:pt>
                <c:pt idx="58">
                  <c:v>Apr-14</c:v>
                </c:pt>
                <c:pt idx="59">
                  <c:v>May-14</c:v>
                </c:pt>
                <c:pt idx="60">
                  <c:v>Jun-14</c:v>
                </c:pt>
                <c:pt idx="61">
                  <c:v>Jul-14</c:v>
                </c:pt>
                <c:pt idx="62">
                  <c:v>Aug-14</c:v>
                </c:pt>
                <c:pt idx="63">
                  <c:v>Sep-14</c:v>
                </c:pt>
                <c:pt idx="64">
                  <c:v>Oct-14</c:v>
                </c:pt>
                <c:pt idx="65">
                  <c:v>Nov-14</c:v>
                </c:pt>
                <c:pt idx="66">
                  <c:v>Dec-14</c:v>
                </c:pt>
                <c:pt idx="67">
                  <c:v>Jan-15</c:v>
                </c:pt>
                <c:pt idx="68">
                  <c:v>Feb-15</c:v>
                </c:pt>
                <c:pt idx="69">
                  <c:v>Mar-15</c:v>
                </c:pt>
                <c:pt idx="70">
                  <c:v>Apr-15</c:v>
                </c:pt>
                <c:pt idx="71">
                  <c:v>May-15</c:v>
                </c:pt>
                <c:pt idx="72">
                  <c:v>Jun-15</c:v>
                </c:pt>
                <c:pt idx="73">
                  <c:v>Jul-15</c:v>
                </c:pt>
                <c:pt idx="74">
                  <c:v>Aug-15</c:v>
                </c:pt>
                <c:pt idx="75">
                  <c:v>Sep-15</c:v>
                </c:pt>
                <c:pt idx="76">
                  <c:v>15-Oct</c:v>
                </c:pt>
                <c:pt idx="77">
                  <c:v>15-Nov</c:v>
                </c:pt>
                <c:pt idx="78">
                  <c:v>15-Dec</c:v>
                </c:pt>
                <c:pt idx="79">
                  <c:v>16-Jan</c:v>
                </c:pt>
                <c:pt idx="80">
                  <c:v>16-Feb</c:v>
                </c:pt>
                <c:pt idx="81">
                  <c:v>16-Mar</c:v>
                </c:pt>
                <c:pt idx="82">
                  <c:v>16-Apr</c:v>
                </c:pt>
              </c:strCache>
            </c:strRef>
          </c:cat>
          <c:val>
            <c:numRef>
              <c:f>Sheet1!$CR$2:$FV$2</c:f>
              <c:numCache>
                <c:formatCode>0%</c:formatCode>
                <c:ptCount val="83"/>
                <c:pt idx="0">
                  <c:v>-0.04</c:v>
                </c:pt>
                <c:pt idx="1">
                  <c:v>-0.03</c:v>
                </c:pt>
                <c:pt idx="2">
                  <c:v>-0.02</c:v>
                </c:pt>
                <c:pt idx="3">
                  <c:v>-0.02</c:v>
                </c:pt>
                <c:pt idx="4">
                  <c:v>-0.02</c:v>
                </c:pt>
                <c:pt idx="5">
                  <c:v>-0.01</c:v>
                </c:pt>
                <c:pt idx="6">
                  <c:v>-0.01</c:v>
                </c:pt>
                <c:pt idx="7">
                  <c:v>-0.01</c:v>
                </c:pt>
                <c:pt idx="8">
                  <c:v>-0.01</c:v>
                </c:pt>
                <c:pt idx="9">
                  <c:v>-0.01</c:v>
                </c:pt>
                <c:pt idx="10">
                  <c:v>-0.01</c:v>
                </c:pt>
                <c:pt idx="11">
                  <c:v>0</c:v>
                </c:pt>
                <c:pt idx="12">
                  <c:v>0.01</c:v>
                </c:pt>
                <c:pt idx="13">
                  <c:v>0</c:v>
                </c:pt>
                <c:pt idx="16">
                  <c:v>-0.02</c:v>
                </c:pt>
                <c:pt idx="17">
                  <c:v>-0.02</c:v>
                </c:pt>
                <c:pt idx="19">
                  <c:v>-0.03</c:v>
                </c:pt>
                <c:pt idx="20">
                  <c:v>-0.01</c:v>
                </c:pt>
                <c:pt idx="21">
                  <c:v>-0.01</c:v>
                </c:pt>
                <c:pt idx="24">
                  <c:v>0</c:v>
                </c:pt>
                <c:pt idx="25">
                  <c:v>1.4999999999999999E-2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0.01</c:v>
                </c:pt>
                <c:pt idx="33">
                  <c:v>0</c:v>
                </c:pt>
                <c:pt idx="34">
                  <c:v>0.01</c:v>
                </c:pt>
                <c:pt idx="35">
                  <c:v>0.01</c:v>
                </c:pt>
                <c:pt idx="36">
                  <c:v>0.01</c:v>
                </c:pt>
                <c:pt idx="37">
                  <c:v>0.01</c:v>
                </c:pt>
                <c:pt idx="38">
                  <c:v>0.01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0.03</c:v>
                </c:pt>
                <c:pt idx="46">
                  <c:v>0.03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0.01</c:v>
                </c:pt>
                <c:pt idx="54">
                  <c:v>0.01</c:v>
                </c:pt>
                <c:pt idx="55">
                  <c:v>0.01</c:v>
                </c:pt>
                <c:pt idx="56">
                  <c:v>0.01</c:v>
                </c:pt>
                <c:pt idx="57">
                  <c:v>0.01</c:v>
                </c:pt>
                <c:pt idx="58">
                  <c:v>0.01</c:v>
                </c:pt>
                <c:pt idx="59">
                  <c:v>0.01</c:v>
                </c:pt>
                <c:pt idx="60">
                  <c:v>0.01</c:v>
                </c:pt>
                <c:pt idx="61">
                  <c:v>0.01</c:v>
                </c:pt>
                <c:pt idx="62">
                  <c:v>0</c:v>
                </c:pt>
                <c:pt idx="63">
                  <c:v>0.01</c:v>
                </c:pt>
                <c:pt idx="64">
                  <c:v>0.01</c:v>
                </c:pt>
                <c:pt idx="65">
                  <c:v>0.01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0.01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908464"/>
        <c:axId val="304904544"/>
      </c:barChart>
      <c:catAx>
        <c:axId val="30490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04904544"/>
        <c:crosses val="autoZero"/>
        <c:auto val="1"/>
        <c:lblAlgn val="ctr"/>
        <c:lblOffset val="100"/>
        <c:noMultiLvlLbl val="0"/>
      </c:catAx>
      <c:valAx>
        <c:axId val="30490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0490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825128167390302E-2"/>
          <c:y val="4.4574674067380922E-2"/>
          <c:w val="0.90292565064880903"/>
          <c:h val="0.775742622336142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Sheet1!$CR$1:$FV$1</c:f>
              <c:strCache>
                <c:ptCount val="83"/>
                <c:pt idx="0">
                  <c:v>Jun-09</c:v>
                </c:pt>
                <c:pt idx="1">
                  <c:v>Jul-09</c:v>
                </c:pt>
                <c:pt idx="2">
                  <c:v>Aug-09</c:v>
                </c:pt>
                <c:pt idx="3">
                  <c:v>Sep-09</c:v>
                </c:pt>
                <c:pt idx="4">
                  <c:v>Oct-09</c:v>
                </c:pt>
                <c:pt idx="5">
                  <c:v>Nov-09</c:v>
                </c:pt>
                <c:pt idx="6">
                  <c:v>Dec-09</c:v>
                </c:pt>
                <c:pt idx="7">
                  <c:v>Jan-10</c:v>
                </c:pt>
                <c:pt idx="8">
                  <c:v>Feb-10</c:v>
                </c:pt>
                <c:pt idx="9">
                  <c:v>Mar-10</c:v>
                </c:pt>
                <c:pt idx="10">
                  <c:v>Apr-10</c:v>
                </c:pt>
                <c:pt idx="11">
                  <c:v>May-10</c:v>
                </c:pt>
                <c:pt idx="12">
                  <c:v>Jun-10</c:v>
                </c:pt>
                <c:pt idx="13">
                  <c:v>Jul-10</c:v>
                </c:pt>
                <c:pt idx="14">
                  <c:v>Aug-10</c:v>
                </c:pt>
                <c:pt idx="15">
                  <c:v>Sep-10</c:v>
                </c:pt>
                <c:pt idx="16">
                  <c:v>Oct-10</c:v>
                </c:pt>
                <c:pt idx="17">
                  <c:v>Nov-10</c:v>
                </c:pt>
                <c:pt idx="18">
                  <c:v>Dec-10</c:v>
                </c:pt>
                <c:pt idx="19">
                  <c:v>Jan-11</c:v>
                </c:pt>
                <c:pt idx="20">
                  <c:v>Feb-11</c:v>
                </c:pt>
                <c:pt idx="21">
                  <c:v>Mar-11</c:v>
                </c:pt>
                <c:pt idx="22">
                  <c:v>Apr-11</c:v>
                </c:pt>
                <c:pt idx="23">
                  <c:v>May-11</c:v>
                </c:pt>
                <c:pt idx="24">
                  <c:v>Jun-11</c:v>
                </c:pt>
                <c:pt idx="25">
                  <c:v>Jul-11</c:v>
                </c:pt>
                <c:pt idx="26">
                  <c:v>Aug-11</c:v>
                </c:pt>
                <c:pt idx="27">
                  <c:v>Sep-11</c:v>
                </c:pt>
                <c:pt idx="28">
                  <c:v>Oct-11</c:v>
                </c:pt>
                <c:pt idx="29">
                  <c:v>Nov-11</c:v>
                </c:pt>
                <c:pt idx="30">
                  <c:v>Dec-11</c:v>
                </c:pt>
                <c:pt idx="31">
                  <c:v>Jan-12</c:v>
                </c:pt>
                <c:pt idx="32">
                  <c:v>Feb-12</c:v>
                </c:pt>
                <c:pt idx="33">
                  <c:v>Mar-12</c:v>
                </c:pt>
                <c:pt idx="34">
                  <c:v>Apr-12</c:v>
                </c:pt>
                <c:pt idx="35">
                  <c:v>May-12</c:v>
                </c:pt>
                <c:pt idx="36">
                  <c:v>Jun-12</c:v>
                </c:pt>
                <c:pt idx="37">
                  <c:v>Jul-12</c:v>
                </c:pt>
                <c:pt idx="38">
                  <c:v>Aug-12</c:v>
                </c:pt>
                <c:pt idx="39">
                  <c:v>Sep-12</c:v>
                </c:pt>
                <c:pt idx="40">
                  <c:v>Oct-12</c:v>
                </c:pt>
                <c:pt idx="41">
                  <c:v>Nov-12</c:v>
                </c:pt>
                <c:pt idx="42">
                  <c:v>Dec-12</c:v>
                </c:pt>
                <c:pt idx="43">
                  <c:v>Jan-13</c:v>
                </c:pt>
                <c:pt idx="44">
                  <c:v>Feb-13</c:v>
                </c:pt>
                <c:pt idx="45">
                  <c:v>Mar-13</c:v>
                </c:pt>
                <c:pt idx="46">
                  <c:v>Apr-13</c:v>
                </c:pt>
                <c:pt idx="47">
                  <c:v>May-13</c:v>
                </c:pt>
                <c:pt idx="48">
                  <c:v>Jun-13</c:v>
                </c:pt>
                <c:pt idx="49">
                  <c:v>Jul-13</c:v>
                </c:pt>
                <c:pt idx="50">
                  <c:v>Aug-13</c:v>
                </c:pt>
                <c:pt idx="51">
                  <c:v>Sep-13</c:v>
                </c:pt>
                <c:pt idx="52">
                  <c:v>Oct-13</c:v>
                </c:pt>
                <c:pt idx="53">
                  <c:v>Nov-13</c:v>
                </c:pt>
                <c:pt idx="54">
                  <c:v>Dec-13</c:v>
                </c:pt>
                <c:pt idx="55">
                  <c:v>Jan-14</c:v>
                </c:pt>
                <c:pt idx="56">
                  <c:v>Feb-14</c:v>
                </c:pt>
                <c:pt idx="57">
                  <c:v>Mar-14</c:v>
                </c:pt>
                <c:pt idx="58">
                  <c:v>Apr-14</c:v>
                </c:pt>
                <c:pt idx="59">
                  <c:v>May-14</c:v>
                </c:pt>
                <c:pt idx="60">
                  <c:v>Jun-14</c:v>
                </c:pt>
                <c:pt idx="61">
                  <c:v>Jul-14</c:v>
                </c:pt>
                <c:pt idx="62">
                  <c:v>Aug-14</c:v>
                </c:pt>
                <c:pt idx="63">
                  <c:v>Sep-14</c:v>
                </c:pt>
                <c:pt idx="64">
                  <c:v>Oct-14</c:v>
                </c:pt>
                <c:pt idx="65">
                  <c:v>Nov-14</c:v>
                </c:pt>
                <c:pt idx="66">
                  <c:v>Dec-14</c:v>
                </c:pt>
                <c:pt idx="67">
                  <c:v>Jan-15</c:v>
                </c:pt>
                <c:pt idx="68">
                  <c:v>Feb-15</c:v>
                </c:pt>
                <c:pt idx="69">
                  <c:v>Mar-15</c:v>
                </c:pt>
                <c:pt idx="70">
                  <c:v>Apr-15</c:v>
                </c:pt>
                <c:pt idx="71">
                  <c:v>May-15</c:v>
                </c:pt>
                <c:pt idx="72">
                  <c:v>Jun-15</c:v>
                </c:pt>
                <c:pt idx="73">
                  <c:v>Jul-15</c:v>
                </c:pt>
                <c:pt idx="74">
                  <c:v>Aug-15</c:v>
                </c:pt>
                <c:pt idx="75">
                  <c:v>Sep-15</c:v>
                </c:pt>
                <c:pt idx="76">
                  <c:v>15-Oct</c:v>
                </c:pt>
                <c:pt idx="77">
                  <c:v>15-Nov</c:v>
                </c:pt>
                <c:pt idx="78">
                  <c:v>15-Dec</c:v>
                </c:pt>
                <c:pt idx="79">
                  <c:v>16-Jan</c:v>
                </c:pt>
                <c:pt idx="80">
                  <c:v>16-Feb</c:v>
                </c:pt>
                <c:pt idx="81">
                  <c:v>16-Mar</c:v>
                </c:pt>
                <c:pt idx="82">
                  <c:v>16-Apr</c:v>
                </c:pt>
              </c:strCache>
            </c:strRef>
          </c:cat>
          <c:val>
            <c:numRef>
              <c:f>Sheet1!$CR$2:$FV$2</c:f>
              <c:numCache>
                <c:formatCode>0%</c:formatCode>
                <c:ptCount val="83"/>
                <c:pt idx="0">
                  <c:v>-0.04</c:v>
                </c:pt>
                <c:pt idx="1">
                  <c:v>-0.04</c:v>
                </c:pt>
                <c:pt idx="2">
                  <c:v>-0.03</c:v>
                </c:pt>
                <c:pt idx="3">
                  <c:v>-0.03</c:v>
                </c:pt>
                <c:pt idx="4">
                  <c:v>-0.03</c:v>
                </c:pt>
                <c:pt idx="5">
                  <c:v>-0.02</c:v>
                </c:pt>
                <c:pt idx="6">
                  <c:v>-0.02</c:v>
                </c:pt>
                <c:pt idx="7">
                  <c:v>-0.01</c:v>
                </c:pt>
                <c:pt idx="8">
                  <c:v>-0.02</c:v>
                </c:pt>
                <c:pt idx="9">
                  <c:v>0</c:v>
                </c:pt>
                <c:pt idx="10">
                  <c:v>-0.02</c:v>
                </c:pt>
                <c:pt idx="12">
                  <c:v>-0.01</c:v>
                </c:pt>
                <c:pt idx="13">
                  <c:v>-0.01</c:v>
                </c:pt>
                <c:pt idx="16">
                  <c:v>-0.02</c:v>
                </c:pt>
                <c:pt idx="17">
                  <c:v>-0.01</c:v>
                </c:pt>
                <c:pt idx="18">
                  <c:v>-0.01</c:v>
                </c:pt>
                <c:pt idx="19">
                  <c:v>-0.01</c:v>
                </c:pt>
                <c:pt idx="21">
                  <c:v>-0.01</c:v>
                </c:pt>
                <c:pt idx="24">
                  <c:v>0</c:v>
                </c:pt>
                <c:pt idx="25">
                  <c:v>1.4999999999999999E-2</c:v>
                </c:pt>
                <c:pt idx="26">
                  <c:v>0.01</c:v>
                </c:pt>
                <c:pt idx="27">
                  <c:v>0.01</c:v>
                </c:pt>
                <c:pt idx="28">
                  <c:v>0.01</c:v>
                </c:pt>
                <c:pt idx="29">
                  <c:v>0</c:v>
                </c:pt>
                <c:pt idx="30">
                  <c:v>0.01</c:v>
                </c:pt>
                <c:pt idx="31">
                  <c:v>0</c:v>
                </c:pt>
                <c:pt idx="32">
                  <c:v>0</c:v>
                </c:pt>
                <c:pt idx="33">
                  <c:v>0.01</c:v>
                </c:pt>
                <c:pt idx="34">
                  <c:v>0.01</c:v>
                </c:pt>
                <c:pt idx="35">
                  <c:v>0.01</c:v>
                </c:pt>
                <c:pt idx="36">
                  <c:v>0.01</c:v>
                </c:pt>
                <c:pt idx="37">
                  <c:v>0.01</c:v>
                </c:pt>
                <c:pt idx="38">
                  <c:v>0.01</c:v>
                </c:pt>
                <c:pt idx="39">
                  <c:v>0.01</c:v>
                </c:pt>
                <c:pt idx="40">
                  <c:v>0.01</c:v>
                </c:pt>
                <c:pt idx="41">
                  <c:v>0.01</c:v>
                </c:pt>
                <c:pt idx="42">
                  <c:v>0.01</c:v>
                </c:pt>
                <c:pt idx="43">
                  <c:v>0.01</c:v>
                </c:pt>
                <c:pt idx="44">
                  <c:v>0.01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0.01</c:v>
                </c:pt>
                <c:pt idx="51">
                  <c:v>0.01</c:v>
                </c:pt>
                <c:pt idx="52">
                  <c:v>0.01</c:v>
                </c:pt>
                <c:pt idx="53">
                  <c:v>0.01</c:v>
                </c:pt>
                <c:pt idx="54">
                  <c:v>0.01</c:v>
                </c:pt>
                <c:pt idx="55">
                  <c:v>0.01</c:v>
                </c:pt>
                <c:pt idx="56">
                  <c:v>0.01</c:v>
                </c:pt>
                <c:pt idx="57">
                  <c:v>0.01</c:v>
                </c:pt>
                <c:pt idx="58">
                  <c:v>0.01</c:v>
                </c:pt>
                <c:pt idx="59">
                  <c:v>0.01</c:v>
                </c:pt>
                <c:pt idx="60">
                  <c:v>0.01</c:v>
                </c:pt>
                <c:pt idx="61">
                  <c:v>0.01</c:v>
                </c:pt>
                <c:pt idx="62">
                  <c:v>0.01</c:v>
                </c:pt>
                <c:pt idx="63">
                  <c:v>0.01</c:v>
                </c:pt>
                <c:pt idx="64">
                  <c:v>0.01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-0.01</c:v>
                </c:pt>
                <c:pt idx="79">
                  <c:v>-0.01</c:v>
                </c:pt>
                <c:pt idx="80">
                  <c:v>-0.01</c:v>
                </c:pt>
                <c:pt idx="81">
                  <c:v>-0.01</c:v>
                </c:pt>
                <c:pt idx="82">
                  <c:v>-0.01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910032"/>
        <c:axId val="304904936"/>
      </c:barChart>
      <c:catAx>
        <c:axId val="30491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04904936"/>
        <c:crosses val="autoZero"/>
        <c:auto val="1"/>
        <c:lblAlgn val="ctr"/>
        <c:lblOffset val="100"/>
        <c:noMultiLvlLbl val="0"/>
      </c:catAx>
      <c:valAx>
        <c:axId val="304904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0491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Commercial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-4.6728971962616939E-2"/>
                  <c:y val="-5.7318315232680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Sheet1!$B$2:$B$11</c:f>
              <c:numCache>
                <c:formatCode>0.0%</c:formatCode>
                <c:ptCount val="10"/>
                <c:pt idx="0">
                  <c:v>0.13700000000000001</c:v>
                </c:pt>
                <c:pt idx="1">
                  <c:v>0.14000000000000001</c:v>
                </c:pt>
                <c:pt idx="2">
                  <c:v>0.12</c:v>
                </c:pt>
                <c:pt idx="3">
                  <c:v>8.5999999999999993E-2</c:v>
                </c:pt>
                <c:pt idx="4">
                  <c:v>6.4000000000000001E-2</c:v>
                </c:pt>
                <c:pt idx="5">
                  <c:v>9.0999999999999998E-2</c:v>
                </c:pt>
                <c:pt idx="6">
                  <c:v>6.4000000000000001E-2</c:v>
                </c:pt>
                <c:pt idx="7">
                  <c:v>3.4000000000000002E-2</c:v>
                </c:pt>
                <c:pt idx="8">
                  <c:v>0.04</c:v>
                </c:pt>
                <c:pt idx="9">
                  <c:v>3.1E-2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Personal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3.1152647975077881E-3"/>
                  <c:y val="-8.2151044984952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Sheet1!$C$2:$C$11</c:f>
              <c:numCache>
                <c:formatCode>0.0%</c:formatCode>
                <c:ptCount val="10"/>
                <c:pt idx="0">
                  <c:v>0.11</c:v>
                </c:pt>
                <c:pt idx="1">
                  <c:v>0.121</c:v>
                </c:pt>
                <c:pt idx="2">
                  <c:v>8.7999999999999995E-2</c:v>
                </c:pt>
                <c:pt idx="3">
                  <c:v>4.4999999999999998E-2</c:v>
                </c:pt>
                <c:pt idx="4">
                  <c:v>4.8000000000000001E-2</c:v>
                </c:pt>
                <c:pt idx="5">
                  <c:v>6.0999999999999999E-2</c:v>
                </c:pt>
                <c:pt idx="6">
                  <c:v>2.5999999999999999E-2</c:v>
                </c:pt>
                <c:pt idx="7">
                  <c:v>3.7999999999999999E-2</c:v>
                </c:pt>
                <c:pt idx="8">
                  <c:v>4.2000000000000003E-2</c:v>
                </c:pt>
                <c:pt idx="9">
                  <c:v>4.2999999999999997E-2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4907680"/>
        <c:axId val="30491160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Fortune 500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Sheet1!$D$2:$D$11</c:f>
              <c:numCache>
                <c:formatCode>0.0%</c:formatCode>
                <c:ptCount val="10"/>
                <c:pt idx="0">
                  <c:v>0.14899999999999999</c:v>
                </c:pt>
                <c:pt idx="1">
                  <c:v>0.154</c:v>
                </c:pt>
                <c:pt idx="2">
                  <c:v>0.152</c:v>
                </c:pt>
                <c:pt idx="3">
                  <c:v>0.13100000000000001</c:v>
                </c:pt>
                <c:pt idx="4">
                  <c:v>0.105</c:v>
                </c:pt>
                <c:pt idx="5">
                  <c:v>0.127</c:v>
                </c:pt>
                <c:pt idx="6">
                  <c:v>0.14299999999999999</c:v>
                </c:pt>
                <c:pt idx="7">
                  <c:v>0.13400000000000001</c:v>
                </c:pt>
                <c:pt idx="8">
                  <c:v>0.16600000000000001</c:v>
                </c:pt>
                <c:pt idx="9">
                  <c:v>0.14299999999999999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907680"/>
        <c:axId val="304911600"/>
      </c:lineChart>
      <c:catAx>
        <c:axId val="30490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4911600"/>
        <c:crosses val="autoZero"/>
        <c:auto val="1"/>
        <c:lblAlgn val="ctr"/>
        <c:lblOffset val="100"/>
        <c:noMultiLvlLbl val="0"/>
      </c:catAx>
      <c:valAx>
        <c:axId val="30491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490768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en-US" sz="1600" b="0" i="0" u="none" strike="noStrike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Commercial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Sheet1!$B$2:$B$12</c:f>
              <c:numCache>
                <c:formatCode>0.0%</c:formatCode>
                <c:ptCount val="11"/>
                <c:pt idx="0">
                  <c:v>0.92099867382336253</c:v>
                </c:pt>
                <c:pt idx="1">
                  <c:v>0.9249592107637481</c:v>
                </c:pt>
                <c:pt idx="2">
                  <c:v>0.9433615430024932</c:v>
                </c:pt>
                <c:pt idx="3">
                  <c:v>0.9678654972609253</c:v>
                </c:pt>
                <c:pt idx="4">
                  <c:v>0.99451671442151623</c:v>
                </c:pt>
                <c:pt idx="5">
                  <c:v>0.98141123128612806</c:v>
                </c:pt>
                <c:pt idx="6">
                  <c:v>1.0359264817618565</c:v>
                </c:pt>
                <c:pt idx="7">
                  <c:v>1.0697820479145601</c:v>
                </c:pt>
                <c:pt idx="8">
                  <c:v>1.069219187470926</c:v>
                </c:pt>
                <c:pt idx="9">
                  <c:v>1.0343033423167514</c:v>
                </c:pt>
                <c:pt idx="10">
                  <c:v>1.0879190725823511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Personal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Sheet1!$C$2:$C$12</c:f>
              <c:numCache>
                <c:formatCode>0.0%</c:formatCode>
                <c:ptCount val="11"/>
                <c:pt idx="0">
                  <c:v>0.95081548437726693</c:v>
                </c:pt>
                <c:pt idx="1">
                  <c:v>0.95628989149955057</c:v>
                </c:pt>
                <c:pt idx="2">
                  <c:v>0.98317768915716131</c:v>
                </c:pt>
                <c:pt idx="3">
                  <c:v>1.001904683000914</c:v>
                </c:pt>
                <c:pt idx="4">
                  <c:v>1.0131609564977941</c:v>
                </c:pt>
                <c:pt idx="5">
                  <c:v>1.0097309667466032</c:v>
                </c:pt>
                <c:pt idx="6">
                  <c:v>1.0199829159435991</c:v>
                </c:pt>
                <c:pt idx="7">
                  <c:v>1.0205871270180717</c:v>
                </c:pt>
                <c:pt idx="8">
                  <c:v>1.0155260463374252</c:v>
                </c:pt>
                <c:pt idx="9">
                  <c:v>1.02463479563102</c:v>
                </c:pt>
                <c:pt idx="10">
                  <c:v>1.0460207361824092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4902976"/>
        <c:axId val="304907288"/>
      </c:barChart>
      <c:catAx>
        <c:axId val="30490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4907288"/>
        <c:crosses val="autoZero"/>
        <c:auto val="1"/>
        <c:lblAlgn val="ctr"/>
        <c:lblOffset val="100"/>
        <c:noMultiLvlLbl val="0"/>
      </c:catAx>
      <c:valAx>
        <c:axId val="304907288"/>
        <c:scaling>
          <c:orientation val="minMax"/>
          <c:max val="1.100000000000000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490297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448892486570021"/>
          <c:y val="7.6240423163180859E-2"/>
          <c:w val="0.34603760394436678"/>
          <c:h val="6.86232704629109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en-US" sz="1600" b="0" i="0" u="none" strike="noStrike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Frequency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1963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Property Damage</c:v>
                </c:pt>
                <c:pt idx="1">
                  <c:v>Bodily Injury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7.92</c:v>
                </c:pt>
                <c:pt idx="1">
                  <c:v>2.61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1988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Property Damage</c:v>
                </c:pt>
                <c:pt idx="1">
                  <c:v>Bodily Injury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4.22</c:v>
                </c:pt>
                <c:pt idx="1">
                  <c:v>1.23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Property Damage</c:v>
                </c:pt>
                <c:pt idx="1">
                  <c:v>Bodily Injury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3.55</c:v>
                </c:pt>
                <c:pt idx="1">
                  <c:v>0.95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4908072"/>
        <c:axId val="304905720"/>
      </c:barChart>
      <c:catAx>
        <c:axId val="304908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4905720"/>
        <c:crosses val="autoZero"/>
        <c:auto val="1"/>
        <c:lblAlgn val="ctr"/>
        <c:lblOffset val="100"/>
        <c:noMultiLvlLbl val="0"/>
      </c:catAx>
      <c:valAx>
        <c:axId val="304905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Claims per 100 Insured Vehicles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4908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en-US" sz="1600" b="0" i="0" u="none" strike="noStrike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2000" b="1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b="1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Severity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2000" b="1" i="0" u="none" strike="noStrike" kern="1200" spc="0" baseline="0" dirty="0" smtClean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1963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Property Damage</c:v>
                </c:pt>
                <c:pt idx="1">
                  <c:v>Bodily Injury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183</c:v>
                </c:pt>
                <c:pt idx="1">
                  <c:v>1143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1988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Property Damage</c:v>
                </c:pt>
                <c:pt idx="1">
                  <c:v>Bodily Injury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1288</c:v>
                </c:pt>
                <c:pt idx="1">
                  <c:v>7553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Property Damage</c:v>
                </c:pt>
                <c:pt idx="1">
                  <c:v>Bodily Injury</c:v>
                </c:pt>
              </c:strCache>
            </c:strRef>
          </c:cat>
          <c:val>
            <c:numRef>
              <c:f>Sheet1!$D$2:$D$3</c:f>
              <c:numCache>
                <c:formatCode>#,##0</c:formatCode>
                <c:ptCount val="2"/>
                <c:pt idx="0">
                  <c:v>3231</c:v>
                </c:pt>
                <c:pt idx="1">
                  <c:v>15443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4914736"/>
        <c:axId val="304903760"/>
      </c:barChart>
      <c:catAx>
        <c:axId val="30491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4903760"/>
        <c:crosses val="autoZero"/>
        <c:auto val="1"/>
        <c:lblAlgn val="ctr"/>
        <c:lblOffset val="100"/>
        <c:noMultiLvlLbl val="0"/>
      </c:catAx>
      <c:valAx>
        <c:axId val="30490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1400" b="0" i="0" u="none" strike="noStrike" kern="1200" baseline="0" dirty="0" smtClea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0" i="0" u="none" strike="noStrike" kern="1200" baseline="0" dirty="0" smtClea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Claim Severity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1400" b="0" i="0" u="none" strike="noStrike" kern="1200" baseline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491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6581576026637"/>
          <c:y val="6.6098081023454158E-2"/>
          <c:w val="0.85460599334073251"/>
          <c:h val="0.6289978678038379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RNW</c:v>
                </c:pt>
              </c:strCache>
            </c:strRef>
          </c:tx>
          <c:spPr>
            <a:solidFill>
              <a:schemeClr val="accent1"/>
            </a:solidFill>
            <a:ln w="26323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26323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 w="26323">
                <a:noFill/>
              </a:ln>
            </c:spPr>
          </c:dPt>
          <c:dLbls>
            <c:numFmt formatCode="0.0" sourceLinked="0"/>
            <c:spPr>
              <a:noFill/>
              <a:ln w="2632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PP Auto Total</c:v>
                </c:pt>
                <c:pt idx="1">
                  <c:v>Homeowners MP</c:v>
                </c:pt>
                <c:pt idx="2">
                  <c:v>Other Liability </c:v>
                </c:pt>
                <c:pt idx="3">
                  <c:v>Workers Comp</c:v>
                </c:pt>
                <c:pt idx="4">
                  <c:v>Commercial MP</c:v>
                </c:pt>
                <c:pt idx="5">
                  <c:v>Comm Auto Total</c:v>
                </c:pt>
                <c:pt idx="6">
                  <c:v>Inland Marine</c:v>
                </c:pt>
                <c:pt idx="7">
                  <c:v>Allied Lines</c:v>
                </c:pt>
                <c:pt idx="8">
                  <c:v>Fire</c:v>
                </c:pt>
                <c:pt idx="9">
                  <c:v>Med Prof Liab</c:v>
                </c:pt>
                <c:pt idx="10">
                  <c:v>A &amp; H</c:v>
                </c:pt>
                <c:pt idx="11">
                  <c:v>Farm MP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6.2</c:v>
                </c:pt>
                <c:pt idx="1">
                  <c:v>3.8</c:v>
                </c:pt>
                <c:pt idx="2">
                  <c:v>8</c:v>
                </c:pt>
                <c:pt idx="3">
                  <c:v>6.3</c:v>
                </c:pt>
                <c:pt idx="4">
                  <c:v>6.4</c:v>
                </c:pt>
                <c:pt idx="5">
                  <c:v>6.9</c:v>
                </c:pt>
                <c:pt idx="6">
                  <c:v>12.8</c:v>
                </c:pt>
                <c:pt idx="7">
                  <c:v>6.7</c:v>
                </c:pt>
                <c:pt idx="8">
                  <c:v>15.6</c:v>
                </c:pt>
                <c:pt idx="9">
                  <c:v>11.9</c:v>
                </c:pt>
                <c:pt idx="10">
                  <c:v>2.2000000000000002</c:v>
                </c:pt>
                <c:pt idx="11">
                  <c:v>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95201656"/>
        <c:axId val="295202832"/>
      </c:barChart>
      <c:catAx>
        <c:axId val="2952016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ln w="3290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52028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95202832"/>
        <c:scaling>
          <c:orientation val="minMax"/>
          <c:max val="16"/>
          <c:min val="0"/>
        </c:scaling>
        <c:delete val="0"/>
        <c:axPos val="l"/>
        <c:majorGridlines>
          <c:spPr>
            <a:ln w="3290">
              <a:solidFill>
                <a:schemeClr val="tx1"/>
              </a:solidFill>
              <a:prstDash val="solid"/>
            </a:ln>
          </c:spPr>
        </c:majorGridlines>
        <c:numFmt formatCode="General" sourceLinked="0"/>
        <c:majorTickMark val="cross"/>
        <c:minorTickMark val="none"/>
        <c:tickLblPos val="nextTo"/>
        <c:spPr>
          <a:ln w="32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5201656"/>
        <c:crosses val="autoZero"/>
        <c:crossBetween val="between"/>
        <c:majorUnit val="4"/>
        <c:minorUnit val="1"/>
      </c:valAx>
      <c:spPr>
        <a:noFill/>
        <a:ln w="263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3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11123470522804"/>
          <c:y val="0.15544041450777202"/>
          <c:w val="0.87319243604004448"/>
          <c:h val="0.61917098445595853"/>
        </c:manualLayout>
      </c:layout>
      <c:barChart>
        <c:barDir val="col"/>
        <c:grouping val="stacke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% Chg from Prior Yr (right scale)</c:v>
                </c:pt>
              </c:strCache>
            </c:strRef>
          </c:tx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5400000" vert="horz"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5400000" vert="horz"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Sheet1!$B$1:$R$1</c:f>
              <c:strCache>
                <c:ptCount val="13"/>
                <c:pt idx="0">
                  <c:v>2012:Q4</c:v>
                </c:pt>
                <c:pt idx="1">
                  <c:v>2013:Q1</c:v>
                </c:pt>
                <c:pt idx="2">
                  <c:v>2013:Q2</c:v>
                </c:pt>
                <c:pt idx="3">
                  <c:v>2013:Q3</c:v>
                </c:pt>
                <c:pt idx="4">
                  <c:v>2013:Q4</c:v>
                </c:pt>
                <c:pt idx="5">
                  <c:v>2014:Q1</c:v>
                </c:pt>
                <c:pt idx="6">
                  <c:v>2014:Q2</c:v>
                </c:pt>
                <c:pt idx="7">
                  <c:v>2014:Q3</c:v>
                </c:pt>
                <c:pt idx="8">
                  <c:v>2014:Q4</c:v>
                </c:pt>
                <c:pt idx="9">
                  <c:v>2015:Q1</c:v>
                </c:pt>
                <c:pt idx="10">
                  <c:v>2015:Q2</c:v>
                </c:pt>
                <c:pt idx="11">
                  <c:v>2015:Q3</c:v>
                </c:pt>
                <c:pt idx="12">
                  <c:v>2015:Q4</c:v>
                </c:pt>
              </c:strCache>
            </c:strRef>
          </c:cat>
          <c:val>
            <c:numRef>
              <c:f>Sheet1!$B$3:$R$3</c:f>
              <c:numCache>
                <c:formatCode>0.0%</c:formatCode>
                <c:ptCount val="13"/>
                <c:pt idx="0">
                  <c:v>-3.3924080247997868E-3</c:v>
                </c:pt>
                <c:pt idx="1">
                  <c:v>3.0263624541908118E-2</c:v>
                </c:pt>
                <c:pt idx="2">
                  <c:v>2.922987164527413E-2</c:v>
                </c:pt>
                <c:pt idx="3">
                  <c:v>3.7848837209302211E-2</c:v>
                </c:pt>
                <c:pt idx="4">
                  <c:v>6.5790245906449885E-2</c:v>
                </c:pt>
                <c:pt idx="5">
                  <c:v>6.7240390131956485E-2</c:v>
                </c:pt>
                <c:pt idx="6">
                  <c:v>6.3034975341534016E-2</c:v>
                </c:pt>
                <c:pt idx="7">
                  <c:v>6.1621197692006024E-2</c:v>
                </c:pt>
                <c:pt idx="8">
                  <c:v>5.7654185022026461E-2</c:v>
                </c:pt>
                <c:pt idx="9">
                  <c:v>4.3274916675626107E-2</c:v>
                </c:pt>
                <c:pt idx="10">
                  <c:v>5.3164826961019651E-2</c:v>
                </c:pt>
                <c:pt idx="11">
                  <c:v>5.8466571684871571E-2</c:v>
                </c:pt>
                <c:pt idx="12">
                  <c:v>6.6017597750819945E-2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4912776"/>
        <c:axId val="304913952"/>
      </c:barChar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Pure Premium (left scale)</c:v>
                </c:pt>
              </c:strCache>
            </c:strRef>
          </c:tx>
          <c:spPr>
            <a:ln w="38058">
              <a:solidFill>
                <a:srgbClr val="FF6600"/>
              </a:solidFill>
              <a:prstDash val="solid"/>
            </a:ln>
          </c:spPr>
          <c:marker>
            <c:symbol val="none"/>
          </c:marker>
          <c:dLbls>
            <c:dLbl>
              <c:idx val="1"/>
              <c:numFmt formatCode="&quot;$&quot;#,##0" sourceLinked="0"/>
              <c:spPr>
                <a:noFill/>
                <a:ln w="2537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&quot;$&quot;#,##0" sourceLinked="0"/>
              <c:spPr>
                <a:noFill/>
                <a:ln w="2537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&quot;$&quot;#,##0" sourceLinked="0"/>
              <c:spPr>
                <a:noFill/>
                <a:ln w="2537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$&quot;#,##0" sourceLinked="0"/>
            <c:spPr>
              <a:noFill/>
              <a:ln w="25372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Sheet1!$B$1:$R$1</c:f>
              <c:strCache>
                <c:ptCount val="13"/>
                <c:pt idx="0">
                  <c:v>2012:Q4</c:v>
                </c:pt>
                <c:pt idx="1">
                  <c:v>2013:Q1</c:v>
                </c:pt>
                <c:pt idx="2">
                  <c:v>2013:Q2</c:v>
                </c:pt>
                <c:pt idx="3">
                  <c:v>2013:Q3</c:v>
                </c:pt>
                <c:pt idx="4">
                  <c:v>2013:Q4</c:v>
                </c:pt>
                <c:pt idx="5">
                  <c:v>2014:Q1</c:v>
                </c:pt>
                <c:pt idx="6">
                  <c:v>2014:Q2</c:v>
                </c:pt>
                <c:pt idx="7">
                  <c:v>2014:Q3</c:v>
                </c:pt>
                <c:pt idx="8">
                  <c:v>2014:Q4</c:v>
                </c:pt>
                <c:pt idx="9">
                  <c:v>2015:Q1</c:v>
                </c:pt>
                <c:pt idx="10">
                  <c:v>2015:Q2</c:v>
                </c:pt>
                <c:pt idx="11">
                  <c:v>2015:Q3</c:v>
                </c:pt>
                <c:pt idx="12">
                  <c:v>2015:Q4</c:v>
                </c:pt>
              </c:strCache>
            </c:strRef>
          </c:cat>
          <c:val>
            <c:numRef>
              <c:f>Sheet1!$B$2:$R$2</c:f>
              <c:numCache>
                <c:formatCode>"$"#,##0.00</c:formatCode>
                <c:ptCount val="13"/>
                <c:pt idx="0">
                  <c:v>170.39</c:v>
                </c:pt>
                <c:pt idx="1">
                  <c:v>174.3</c:v>
                </c:pt>
                <c:pt idx="2">
                  <c:v>176.41</c:v>
                </c:pt>
                <c:pt idx="3">
                  <c:v>178.51</c:v>
                </c:pt>
                <c:pt idx="4">
                  <c:v>181.6</c:v>
                </c:pt>
                <c:pt idx="5">
                  <c:v>186.02</c:v>
                </c:pt>
                <c:pt idx="6">
                  <c:v>187.53</c:v>
                </c:pt>
                <c:pt idx="7">
                  <c:v>189.51</c:v>
                </c:pt>
                <c:pt idx="8">
                  <c:v>192.07</c:v>
                </c:pt>
                <c:pt idx="9">
                  <c:v>194.07</c:v>
                </c:pt>
                <c:pt idx="10">
                  <c:v>197.5</c:v>
                </c:pt>
                <c:pt idx="11">
                  <c:v>200.59</c:v>
                </c:pt>
                <c:pt idx="12">
                  <c:v>204.75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909640"/>
        <c:axId val="304912384"/>
      </c:lineChart>
      <c:catAx>
        <c:axId val="304909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68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39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4912384"/>
        <c:crosses val="autoZero"/>
        <c:auto val="1"/>
        <c:lblAlgn val="ctr"/>
        <c:lblOffset val="20"/>
        <c:noMultiLvlLbl val="0"/>
      </c:catAx>
      <c:valAx>
        <c:axId val="304912384"/>
        <c:scaling>
          <c:orientation val="minMax"/>
          <c:min val="160"/>
        </c:scaling>
        <c:delete val="0"/>
        <c:axPos val="l"/>
        <c:majorGridlines>
          <c:spPr>
            <a:ln w="3172">
              <a:solidFill>
                <a:schemeClr val="tx1"/>
              </a:solidFill>
              <a:prstDash val="solid"/>
            </a:ln>
          </c:spPr>
        </c:majorGridlines>
        <c:numFmt formatCode="&quot;$&quot;#,##0" sourceLinked="0"/>
        <c:majorTickMark val="out"/>
        <c:minorTickMark val="none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4909640"/>
        <c:crosses val="autoZero"/>
        <c:crossBetween val="between"/>
        <c:majorUnit val="10"/>
        <c:minorUnit val="0.1"/>
      </c:valAx>
      <c:valAx>
        <c:axId val="304913952"/>
        <c:scaling>
          <c:orientation val="minMax"/>
          <c:max val="0.12000000000000001"/>
        </c:scaling>
        <c:delete val="0"/>
        <c:axPos val="r"/>
        <c:numFmt formatCode="0%" sourceLinked="0"/>
        <c:majorTickMark val="out"/>
        <c:minorTickMark val="none"/>
        <c:tickLblPos val="nextTo"/>
        <c:crossAx val="304912776"/>
        <c:crosses val="max"/>
        <c:crossBetween val="between"/>
      </c:valAx>
      <c:catAx>
        <c:axId val="304912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4913952"/>
        <c:crossesAt val="0"/>
        <c:auto val="1"/>
        <c:lblAlgn val="ctr"/>
        <c:lblOffset val="100"/>
        <c:noMultiLvlLbl val="0"/>
      </c:catAx>
      <c:spPr>
        <a:noFill/>
        <a:ln w="25372">
          <a:noFill/>
        </a:ln>
      </c:spPr>
    </c:plotArea>
    <c:legend>
      <c:legendPos val="b"/>
      <c:layout>
        <c:manualLayout>
          <c:xMode val="edge"/>
          <c:yMode val="edge"/>
          <c:x val="7.4373413204478725E-2"/>
          <c:y val="7.6240762730427361E-2"/>
          <c:w val="0.40003638661066321"/>
          <c:h val="0.1243448888069079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605080831408776E-2"/>
          <c:y val="3.8069028251099736E-2"/>
          <c:w val="0.88430591593566077"/>
          <c:h val="0.73069266292302582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36056">
              <a:solidFill>
                <a:schemeClr val="bg1">
                  <a:lumMod val="75000"/>
                </a:schemeClr>
              </a:solidFill>
              <a:prstDash val="solid"/>
            </a:ln>
          </c:spPr>
          <c:invertIfNegative val="0"/>
          <c:cat>
            <c:numRef>
              <c:f>Sheet1!$A$2:$A$315</c:f>
              <c:numCache>
                <c:formatCode>mmm\-yy</c:formatCode>
                <c:ptCount val="314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36952</c:v>
                </c:pt>
                <c:pt idx="135">
                  <c:v>36983</c:v>
                </c:pt>
                <c:pt idx="136">
                  <c:v>37013</c:v>
                </c:pt>
                <c:pt idx="137">
                  <c:v>37044</c:v>
                </c:pt>
                <c:pt idx="138">
                  <c:v>37074</c:v>
                </c:pt>
                <c:pt idx="139">
                  <c:v>37105</c:v>
                </c:pt>
                <c:pt idx="140">
                  <c:v>37136</c:v>
                </c:pt>
                <c:pt idx="141">
                  <c:v>37166</c:v>
                </c:pt>
                <c:pt idx="142">
                  <c:v>37197</c:v>
                </c:pt>
                <c:pt idx="143">
                  <c:v>37227</c:v>
                </c:pt>
                <c:pt idx="144">
                  <c:v>37258</c:v>
                </c:pt>
                <c:pt idx="145">
                  <c:v>37289</c:v>
                </c:pt>
                <c:pt idx="146">
                  <c:v>37318</c:v>
                </c:pt>
                <c:pt idx="147">
                  <c:v>37349</c:v>
                </c:pt>
                <c:pt idx="148">
                  <c:v>37379</c:v>
                </c:pt>
                <c:pt idx="149">
                  <c:v>37410</c:v>
                </c:pt>
                <c:pt idx="150">
                  <c:v>37440</c:v>
                </c:pt>
                <c:pt idx="151">
                  <c:v>37471</c:v>
                </c:pt>
                <c:pt idx="152">
                  <c:v>37502</c:v>
                </c:pt>
                <c:pt idx="153">
                  <c:v>37532</c:v>
                </c:pt>
                <c:pt idx="154">
                  <c:v>37563</c:v>
                </c:pt>
                <c:pt idx="155">
                  <c:v>37593</c:v>
                </c:pt>
                <c:pt idx="156">
                  <c:v>37624</c:v>
                </c:pt>
                <c:pt idx="157">
                  <c:v>37655</c:v>
                </c:pt>
                <c:pt idx="158">
                  <c:v>37684</c:v>
                </c:pt>
                <c:pt idx="159">
                  <c:v>37715</c:v>
                </c:pt>
                <c:pt idx="160">
                  <c:v>37745</c:v>
                </c:pt>
                <c:pt idx="161">
                  <c:v>37776</c:v>
                </c:pt>
                <c:pt idx="162">
                  <c:v>37806</c:v>
                </c:pt>
                <c:pt idx="163">
                  <c:v>37837</c:v>
                </c:pt>
                <c:pt idx="164">
                  <c:v>37868</c:v>
                </c:pt>
                <c:pt idx="165">
                  <c:v>37898</c:v>
                </c:pt>
                <c:pt idx="166">
                  <c:v>37929</c:v>
                </c:pt>
                <c:pt idx="167">
                  <c:v>37959</c:v>
                </c:pt>
                <c:pt idx="168">
                  <c:v>37990</c:v>
                </c:pt>
                <c:pt idx="169">
                  <c:v>38021</c:v>
                </c:pt>
                <c:pt idx="170">
                  <c:v>38050</c:v>
                </c:pt>
                <c:pt idx="171">
                  <c:v>38081</c:v>
                </c:pt>
                <c:pt idx="172">
                  <c:v>38111</c:v>
                </c:pt>
                <c:pt idx="173">
                  <c:v>38142</c:v>
                </c:pt>
                <c:pt idx="174">
                  <c:v>38172</c:v>
                </c:pt>
                <c:pt idx="175">
                  <c:v>38203</c:v>
                </c:pt>
                <c:pt idx="176">
                  <c:v>38234</c:v>
                </c:pt>
                <c:pt idx="177">
                  <c:v>38264</c:v>
                </c:pt>
                <c:pt idx="178">
                  <c:v>38295</c:v>
                </c:pt>
                <c:pt idx="179">
                  <c:v>38325</c:v>
                </c:pt>
                <c:pt idx="180">
                  <c:v>38356</c:v>
                </c:pt>
                <c:pt idx="181">
                  <c:v>38387</c:v>
                </c:pt>
                <c:pt idx="182">
                  <c:v>38416</c:v>
                </c:pt>
                <c:pt idx="183">
                  <c:v>38447</c:v>
                </c:pt>
                <c:pt idx="184">
                  <c:v>38477</c:v>
                </c:pt>
                <c:pt idx="185">
                  <c:v>38508</c:v>
                </c:pt>
                <c:pt idx="186">
                  <c:v>38538</c:v>
                </c:pt>
                <c:pt idx="187">
                  <c:v>38569</c:v>
                </c:pt>
                <c:pt idx="188">
                  <c:v>38600</c:v>
                </c:pt>
                <c:pt idx="189">
                  <c:v>38630</c:v>
                </c:pt>
                <c:pt idx="190">
                  <c:v>38661</c:v>
                </c:pt>
                <c:pt idx="191">
                  <c:v>38691</c:v>
                </c:pt>
                <c:pt idx="192">
                  <c:v>38722</c:v>
                </c:pt>
                <c:pt idx="193">
                  <c:v>38753</c:v>
                </c:pt>
                <c:pt idx="194">
                  <c:v>38782</c:v>
                </c:pt>
                <c:pt idx="195">
                  <c:v>38813</c:v>
                </c:pt>
                <c:pt idx="196">
                  <c:v>38843</c:v>
                </c:pt>
                <c:pt idx="197">
                  <c:v>38874</c:v>
                </c:pt>
                <c:pt idx="198">
                  <c:v>38904</c:v>
                </c:pt>
                <c:pt idx="199">
                  <c:v>38935</c:v>
                </c:pt>
                <c:pt idx="200">
                  <c:v>38966</c:v>
                </c:pt>
                <c:pt idx="201">
                  <c:v>38996</c:v>
                </c:pt>
                <c:pt idx="202">
                  <c:v>39027</c:v>
                </c:pt>
                <c:pt idx="203">
                  <c:v>39057</c:v>
                </c:pt>
                <c:pt idx="204">
                  <c:v>39088</c:v>
                </c:pt>
                <c:pt idx="205">
                  <c:v>39119</c:v>
                </c:pt>
                <c:pt idx="206">
                  <c:v>39148</c:v>
                </c:pt>
                <c:pt idx="207">
                  <c:v>39179</c:v>
                </c:pt>
                <c:pt idx="208">
                  <c:v>39209</c:v>
                </c:pt>
                <c:pt idx="209">
                  <c:v>39240</c:v>
                </c:pt>
                <c:pt idx="210">
                  <c:v>39270</c:v>
                </c:pt>
                <c:pt idx="211">
                  <c:v>39301</c:v>
                </c:pt>
                <c:pt idx="212">
                  <c:v>39332</c:v>
                </c:pt>
                <c:pt idx="213">
                  <c:v>39362</c:v>
                </c:pt>
                <c:pt idx="214">
                  <c:v>39393</c:v>
                </c:pt>
                <c:pt idx="215">
                  <c:v>39423</c:v>
                </c:pt>
                <c:pt idx="216">
                  <c:v>39454</c:v>
                </c:pt>
                <c:pt idx="217">
                  <c:v>39485</c:v>
                </c:pt>
                <c:pt idx="218">
                  <c:v>39514</c:v>
                </c:pt>
                <c:pt idx="219">
                  <c:v>39545</c:v>
                </c:pt>
                <c:pt idx="220">
                  <c:v>39575</c:v>
                </c:pt>
                <c:pt idx="221">
                  <c:v>39606</c:v>
                </c:pt>
                <c:pt idx="222">
                  <c:v>39636</c:v>
                </c:pt>
                <c:pt idx="223">
                  <c:v>39667</c:v>
                </c:pt>
                <c:pt idx="224">
                  <c:v>39698</c:v>
                </c:pt>
                <c:pt idx="225">
                  <c:v>39728</c:v>
                </c:pt>
                <c:pt idx="226">
                  <c:v>39759</c:v>
                </c:pt>
                <c:pt idx="227">
                  <c:v>39789</c:v>
                </c:pt>
                <c:pt idx="228">
                  <c:v>39820</c:v>
                </c:pt>
                <c:pt idx="229">
                  <c:v>39851</c:v>
                </c:pt>
                <c:pt idx="230">
                  <c:v>39880</c:v>
                </c:pt>
                <c:pt idx="231">
                  <c:v>39911</c:v>
                </c:pt>
                <c:pt idx="232">
                  <c:v>39941</c:v>
                </c:pt>
                <c:pt idx="233">
                  <c:v>39972</c:v>
                </c:pt>
                <c:pt idx="234">
                  <c:v>40002</c:v>
                </c:pt>
                <c:pt idx="235">
                  <c:v>40033</c:v>
                </c:pt>
                <c:pt idx="236">
                  <c:v>40064</c:v>
                </c:pt>
                <c:pt idx="237">
                  <c:v>40094</c:v>
                </c:pt>
                <c:pt idx="238">
                  <c:v>40125</c:v>
                </c:pt>
                <c:pt idx="239">
                  <c:v>40155</c:v>
                </c:pt>
                <c:pt idx="240">
                  <c:v>40186</c:v>
                </c:pt>
                <c:pt idx="241">
                  <c:v>40217</c:v>
                </c:pt>
                <c:pt idx="242">
                  <c:v>40246</c:v>
                </c:pt>
                <c:pt idx="243">
                  <c:v>40277</c:v>
                </c:pt>
                <c:pt idx="244">
                  <c:v>40307</c:v>
                </c:pt>
                <c:pt idx="245">
                  <c:v>40338</c:v>
                </c:pt>
                <c:pt idx="246">
                  <c:v>40368</c:v>
                </c:pt>
                <c:pt idx="247">
                  <c:v>40399</c:v>
                </c:pt>
                <c:pt idx="248">
                  <c:v>40430</c:v>
                </c:pt>
                <c:pt idx="249">
                  <c:v>40460</c:v>
                </c:pt>
                <c:pt idx="250">
                  <c:v>40491</c:v>
                </c:pt>
                <c:pt idx="251">
                  <c:v>40521</c:v>
                </c:pt>
                <c:pt idx="252">
                  <c:v>40552</c:v>
                </c:pt>
                <c:pt idx="253">
                  <c:v>40583</c:v>
                </c:pt>
                <c:pt idx="254">
                  <c:v>40612</c:v>
                </c:pt>
                <c:pt idx="255">
                  <c:v>40643</c:v>
                </c:pt>
                <c:pt idx="256">
                  <c:v>40673</c:v>
                </c:pt>
                <c:pt idx="257">
                  <c:v>40704</c:v>
                </c:pt>
                <c:pt idx="258">
                  <c:v>40734</c:v>
                </c:pt>
                <c:pt idx="259">
                  <c:v>40765</c:v>
                </c:pt>
                <c:pt idx="260">
                  <c:v>40796</c:v>
                </c:pt>
                <c:pt idx="261">
                  <c:v>40826</c:v>
                </c:pt>
                <c:pt idx="262">
                  <c:v>40857</c:v>
                </c:pt>
                <c:pt idx="263">
                  <c:v>40887</c:v>
                </c:pt>
                <c:pt idx="264">
                  <c:v>40918</c:v>
                </c:pt>
                <c:pt idx="265">
                  <c:v>40949</c:v>
                </c:pt>
                <c:pt idx="266">
                  <c:v>40978</c:v>
                </c:pt>
                <c:pt idx="267">
                  <c:v>41009</c:v>
                </c:pt>
                <c:pt idx="268">
                  <c:v>41039</c:v>
                </c:pt>
                <c:pt idx="269">
                  <c:v>41070</c:v>
                </c:pt>
                <c:pt idx="270">
                  <c:v>41100</c:v>
                </c:pt>
                <c:pt idx="271">
                  <c:v>41131</c:v>
                </c:pt>
                <c:pt idx="272">
                  <c:v>41162</c:v>
                </c:pt>
                <c:pt idx="273">
                  <c:v>41192</c:v>
                </c:pt>
                <c:pt idx="274">
                  <c:v>41223</c:v>
                </c:pt>
                <c:pt idx="275">
                  <c:v>41253</c:v>
                </c:pt>
                <c:pt idx="276">
                  <c:v>41284</c:v>
                </c:pt>
                <c:pt idx="277">
                  <c:v>41315</c:v>
                </c:pt>
                <c:pt idx="278">
                  <c:v>41344</c:v>
                </c:pt>
                <c:pt idx="279">
                  <c:v>41375</c:v>
                </c:pt>
                <c:pt idx="280">
                  <c:v>41405</c:v>
                </c:pt>
                <c:pt idx="281">
                  <c:v>41436</c:v>
                </c:pt>
                <c:pt idx="282">
                  <c:v>41466</c:v>
                </c:pt>
                <c:pt idx="283">
                  <c:v>41497</c:v>
                </c:pt>
                <c:pt idx="284">
                  <c:v>41528</c:v>
                </c:pt>
                <c:pt idx="285">
                  <c:v>41558</c:v>
                </c:pt>
                <c:pt idx="286">
                  <c:v>41589</c:v>
                </c:pt>
                <c:pt idx="287">
                  <c:v>41619</c:v>
                </c:pt>
                <c:pt idx="288">
                  <c:v>41650</c:v>
                </c:pt>
                <c:pt idx="289">
                  <c:v>41681</c:v>
                </c:pt>
                <c:pt idx="290">
                  <c:v>41710</c:v>
                </c:pt>
                <c:pt idx="291">
                  <c:v>41741</c:v>
                </c:pt>
                <c:pt idx="292">
                  <c:v>41771</c:v>
                </c:pt>
                <c:pt idx="293">
                  <c:v>41802</c:v>
                </c:pt>
                <c:pt idx="294">
                  <c:v>41832</c:v>
                </c:pt>
                <c:pt idx="295">
                  <c:v>41863</c:v>
                </c:pt>
                <c:pt idx="296">
                  <c:v>41894</c:v>
                </c:pt>
                <c:pt idx="297">
                  <c:v>41924</c:v>
                </c:pt>
                <c:pt idx="298">
                  <c:v>41955</c:v>
                </c:pt>
                <c:pt idx="299">
                  <c:v>41985</c:v>
                </c:pt>
                <c:pt idx="300">
                  <c:v>42016</c:v>
                </c:pt>
                <c:pt idx="301">
                  <c:v>42047</c:v>
                </c:pt>
                <c:pt idx="302">
                  <c:v>42076</c:v>
                </c:pt>
                <c:pt idx="303">
                  <c:v>42107</c:v>
                </c:pt>
                <c:pt idx="304">
                  <c:v>42137</c:v>
                </c:pt>
                <c:pt idx="305">
                  <c:v>42168</c:v>
                </c:pt>
                <c:pt idx="306">
                  <c:v>42198</c:v>
                </c:pt>
                <c:pt idx="307">
                  <c:v>42229</c:v>
                </c:pt>
                <c:pt idx="308">
                  <c:v>42260</c:v>
                </c:pt>
                <c:pt idx="309">
                  <c:v>42290</c:v>
                </c:pt>
                <c:pt idx="310">
                  <c:v>42321</c:v>
                </c:pt>
                <c:pt idx="311">
                  <c:v>42351</c:v>
                </c:pt>
                <c:pt idx="312">
                  <c:v>42382</c:v>
                </c:pt>
                <c:pt idx="313">
                  <c:v>42413</c:v>
                </c:pt>
              </c:numCache>
            </c:numRef>
          </c:cat>
          <c:val>
            <c:numRef>
              <c:f>Sheet1!$C$2:$C$315</c:f>
              <c:numCache>
                <c:formatCode>General</c:formatCode>
                <c:ptCount val="3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906896"/>
        <c:axId val="304903368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Miles Driven</c:v>
                </c:pt>
              </c:strCache>
            </c:strRef>
          </c:tx>
          <c:spPr>
            <a:ln w="36056"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numRef>
              <c:f>Sheet1!$A$2:$A$315</c:f>
              <c:numCache>
                <c:formatCode>mmm\-yy</c:formatCode>
                <c:ptCount val="314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36952</c:v>
                </c:pt>
                <c:pt idx="135">
                  <c:v>36983</c:v>
                </c:pt>
                <c:pt idx="136">
                  <c:v>37013</c:v>
                </c:pt>
                <c:pt idx="137">
                  <c:v>37044</c:v>
                </c:pt>
                <c:pt idx="138">
                  <c:v>37074</c:v>
                </c:pt>
                <c:pt idx="139">
                  <c:v>37105</c:v>
                </c:pt>
                <c:pt idx="140">
                  <c:v>37136</c:v>
                </c:pt>
                <c:pt idx="141">
                  <c:v>37166</c:v>
                </c:pt>
                <c:pt idx="142">
                  <c:v>37197</c:v>
                </c:pt>
                <c:pt idx="143">
                  <c:v>37227</c:v>
                </c:pt>
                <c:pt idx="144">
                  <c:v>37258</c:v>
                </c:pt>
                <c:pt idx="145">
                  <c:v>37289</c:v>
                </c:pt>
                <c:pt idx="146">
                  <c:v>37318</c:v>
                </c:pt>
                <c:pt idx="147">
                  <c:v>37349</c:v>
                </c:pt>
                <c:pt idx="148">
                  <c:v>37379</c:v>
                </c:pt>
                <c:pt idx="149">
                  <c:v>37410</c:v>
                </c:pt>
                <c:pt idx="150">
                  <c:v>37440</c:v>
                </c:pt>
                <c:pt idx="151">
                  <c:v>37471</c:v>
                </c:pt>
                <c:pt idx="152">
                  <c:v>37502</c:v>
                </c:pt>
                <c:pt idx="153">
                  <c:v>37532</c:v>
                </c:pt>
                <c:pt idx="154">
                  <c:v>37563</c:v>
                </c:pt>
                <c:pt idx="155">
                  <c:v>37593</c:v>
                </c:pt>
                <c:pt idx="156">
                  <c:v>37624</c:v>
                </c:pt>
                <c:pt idx="157">
                  <c:v>37655</c:v>
                </c:pt>
                <c:pt idx="158">
                  <c:v>37684</c:v>
                </c:pt>
                <c:pt idx="159">
                  <c:v>37715</c:v>
                </c:pt>
                <c:pt idx="160">
                  <c:v>37745</c:v>
                </c:pt>
                <c:pt idx="161">
                  <c:v>37776</c:v>
                </c:pt>
                <c:pt idx="162">
                  <c:v>37806</c:v>
                </c:pt>
                <c:pt idx="163">
                  <c:v>37837</c:v>
                </c:pt>
                <c:pt idx="164">
                  <c:v>37868</c:v>
                </c:pt>
                <c:pt idx="165">
                  <c:v>37898</c:v>
                </c:pt>
                <c:pt idx="166">
                  <c:v>37929</c:v>
                </c:pt>
                <c:pt idx="167">
                  <c:v>37959</c:v>
                </c:pt>
                <c:pt idx="168">
                  <c:v>37990</c:v>
                </c:pt>
                <c:pt idx="169">
                  <c:v>38021</c:v>
                </c:pt>
                <c:pt idx="170">
                  <c:v>38050</c:v>
                </c:pt>
                <c:pt idx="171">
                  <c:v>38081</c:v>
                </c:pt>
                <c:pt idx="172">
                  <c:v>38111</c:v>
                </c:pt>
                <c:pt idx="173">
                  <c:v>38142</c:v>
                </c:pt>
                <c:pt idx="174">
                  <c:v>38172</c:v>
                </c:pt>
                <c:pt idx="175">
                  <c:v>38203</c:v>
                </c:pt>
                <c:pt idx="176">
                  <c:v>38234</c:v>
                </c:pt>
                <c:pt idx="177">
                  <c:v>38264</c:v>
                </c:pt>
                <c:pt idx="178">
                  <c:v>38295</c:v>
                </c:pt>
                <c:pt idx="179">
                  <c:v>38325</c:v>
                </c:pt>
                <c:pt idx="180">
                  <c:v>38356</c:v>
                </c:pt>
                <c:pt idx="181">
                  <c:v>38387</c:v>
                </c:pt>
                <c:pt idx="182">
                  <c:v>38416</c:v>
                </c:pt>
                <c:pt idx="183">
                  <c:v>38447</c:v>
                </c:pt>
                <c:pt idx="184">
                  <c:v>38477</c:v>
                </c:pt>
                <c:pt idx="185">
                  <c:v>38508</c:v>
                </c:pt>
                <c:pt idx="186">
                  <c:v>38538</c:v>
                </c:pt>
                <c:pt idx="187">
                  <c:v>38569</c:v>
                </c:pt>
                <c:pt idx="188">
                  <c:v>38600</c:v>
                </c:pt>
                <c:pt idx="189">
                  <c:v>38630</c:v>
                </c:pt>
                <c:pt idx="190">
                  <c:v>38661</c:v>
                </c:pt>
                <c:pt idx="191">
                  <c:v>38691</c:v>
                </c:pt>
                <c:pt idx="192">
                  <c:v>38722</c:v>
                </c:pt>
                <c:pt idx="193">
                  <c:v>38753</c:v>
                </c:pt>
                <c:pt idx="194">
                  <c:v>38782</c:v>
                </c:pt>
                <c:pt idx="195">
                  <c:v>38813</c:v>
                </c:pt>
                <c:pt idx="196">
                  <c:v>38843</c:v>
                </c:pt>
                <c:pt idx="197">
                  <c:v>38874</c:v>
                </c:pt>
                <c:pt idx="198">
                  <c:v>38904</c:v>
                </c:pt>
                <c:pt idx="199">
                  <c:v>38935</c:v>
                </c:pt>
                <c:pt idx="200">
                  <c:v>38966</c:v>
                </c:pt>
                <c:pt idx="201">
                  <c:v>38996</c:v>
                </c:pt>
                <c:pt idx="202">
                  <c:v>39027</c:v>
                </c:pt>
                <c:pt idx="203">
                  <c:v>39057</c:v>
                </c:pt>
                <c:pt idx="204">
                  <c:v>39088</c:v>
                </c:pt>
                <c:pt idx="205">
                  <c:v>39119</c:v>
                </c:pt>
                <c:pt idx="206">
                  <c:v>39148</c:v>
                </c:pt>
                <c:pt idx="207">
                  <c:v>39179</c:v>
                </c:pt>
                <c:pt idx="208">
                  <c:v>39209</c:v>
                </c:pt>
                <c:pt idx="209">
                  <c:v>39240</c:v>
                </c:pt>
                <c:pt idx="210">
                  <c:v>39270</c:v>
                </c:pt>
                <c:pt idx="211">
                  <c:v>39301</c:v>
                </c:pt>
                <c:pt idx="212">
                  <c:v>39332</c:v>
                </c:pt>
                <c:pt idx="213">
                  <c:v>39362</c:v>
                </c:pt>
                <c:pt idx="214">
                  <c:v>39393</c:v>
                </c:pt>
                <c:pt idx="215">
                  <c:v>39423</c:v>
                </c:pt>
                <c:pt idx="216">
                  <c:v>39454</c:v>
                </c:pt>
                <c:pt idx="217">
                  <c:v>39485</c:v>
                </c:pt>
                <c:pt idx="218">
                  <c:v>39514</c:v>
                </c:pt>
                <c:pt idx="219">
                  <c:v>39545</c:v>
                </c:pt>
                <c:pt idx="220">
                  <c:v>39575</c:v>
                </c:pt>
                <c:pt idx="221">
                  <c:v>39606</c:v>
                </c:pt>
                <c:pt idx="222">
                  <c:v>39636</c:v>
                </c:pt>
                <c:pt idx="223">
                  <c:v>39667</c:v>
                </c:pt>
                <c:pt idx="224">
                  <c:v>39698</c:v>
                </c:pt>
                <c:pt idx="225">
                  <c:v>39728</c:v>
                </c:pt>
                <c:pt idx="226">
                  <c:v>39759</c:v>
                </c:pt>
                <c:pt idx="227">
                  <c:v>39789</c:v>
                </c:pt>
                <c:pt idx="228">
                  <c:v>39820</c:v>
                </c:pt>
                <c:pt idx="229">
                  <c:v>39851</c:v>
                </c:pt>
                <c:pt idx="230">
                  <c:v>39880</c:v>
                </c:pt>
                <c:pt idx="231">
                  <c:v>39911</c:v>
                </c:pt>
                <c:pt idx="232">
                  <c:v>39941</c:v>
                </c:pt>
                <c:pt idx="233">
                  <c:v>39972</c:v>
                </c:pt>
                <c:pt idx="234">
                  <c:v>40002</c:v>
                </c:pt>
                <c:pt idx="235">
                  <c:v>40033</c:v>
                </c:pt>
                <c:pt idx="236">
                  <c:v>40064</c:v>
                </c:pt>
                <c:pt idx="237">
                  <c:v>40094</c:v>
                </c:pt>
                <c:pt idx="238">
                  <c:v>40125</c:v>
                </c:pt>
                <c:pt idx="239">
                  <c:v>40155</c:v>
                </c:pt>
                <c:pt idx="240">
                  <c:v>40186</c:v>
                </c:pt>
                <c:pt idx="241">
                  <c:v>40217</c:v>
                </c:pt>
                <c:pt idx="242">
                  <c:v>40246</c:v>
                </c:pt>
                <c:pt idx="243">
                  <c:v>40277</c:v>
                </c:pt>
                <c:pt idx="244">
                  <c:v>40307</c:v>
                </c:pt>
                <c:pt idx="245">
                  <c:v>40338</c:v>
                </c:pt>
                <c:pt idx="246">
                  <c:v>40368</c:v>
                </c:pt>
                <c:pt idx="247">
                  <c:v>40399</c:v>
                </c:pt>
                <c:pt idx="248">
                  <c:v>40430</c:v>
                </c:pt>
                <c:pt idx="249">
                  <c:v>40460</c:v>
                </c:pt>
                <c:pt idx="250">
                  <c:v>40491</c:v>
                </c:pt>
                <c:pt idx="251">
                  <c:v>40521</c:v>
                </c:pt>
                <c:pt idx="252">
                  <c:v>40552</c:v>
                </c:pt>
                <c:pt idx="253">
                  <c:v>40583</c:v>
                </c:pt>
                <c:pt idx="254">
                  <c:v>40612</c:v>
                </c:pt>
                <c:pt idx="255">
                  <c:v>40643</c:v>
                </c:pt>
                <c:pt idx="256">
                  <c:v>40673</c:v>
                </c:pt>
                <c:pt idx="257">
                  <c:v>40704</c:v>
                </c:pt>
                <c:pt idx="258">
                  <c:v>40734</c:v>
                </c:pt>
                <c:pt idx="259">
                  <c:v>40765</c:v>
                </c:pt>
                <c:pt idx="260">
                  <c:v>40796</c:v>
                </c:pt>
                <c:pt idx="261">
                  <c:v>40826</c:v>
                </c:pt>
                <c:pt idx="262">
                  <c:v>40857</c:v>
                </c:pt>
                <c:pt idx="263">
                  <c:v>40887</c:v>
                </c:pt>
                <c:pt idx="264">
                  <c:v>40918</c:v>
                </c:pt>
                <c:pt idx="265">
                  <c:v>40949</c:v>
                </c:pt>
                <c:pt idx="266">
                  <c:v>40978</c:v>
                </c:pt>
                <c:pt idx="267">
                  <c:v>41009</c:v>
                </c:pt>
                <c:pt idx="268">
                  <c:v>41039</c:v>
                </c:pt>
                <c:pt idx="269">
                  <c:v>41070</c:v>
                </c:pt>
                <c:pt idx="270">
                  <c:v>41100</c:v>
                </c:pt>
                <c:pt idx="271">
                  <c:v>41131</c:v>
                </c:pt>
                <c:pt idx="272">
                  <c:v>41162</c:v>
                </c:pt>
                <c:pt idx="273">
                  <c:v>41192</c:v>
                </c:pt>
                <c:pt idx="274">
                  <c:v>41223</c:v>
                </c:pt>
                <c:pt idx="275">
                  <c:v>41253</c:v>
                </c:pt>
                <c:pt idx="276">
                  <c:v>41284</c:v>
                </c:pt>
                <c:pt idx="277">
                  <c:v>41315</c:v>
                </c:pt>
                <c:pt idx="278">
                  <c:v>41344</c:v>
                </c:pt>
                <c:pt idx="279">
                  <c:v>41375</c:v>
                </c:pt>
                <c:pt idx="280">
                  <c:v>41405</c:v>
                </c:pt>
                <c:pt idx="281">
                  <c:v>41436</c:v>
                </c:pt>
                <c:pt idx="282">
                  <c:v>41466</c:v>
                </c:pt>
                <c:pt idx="283">
                  <c:v>41497</c:v>
                </c:pt>
                <c:pt idx="284">
                  <c:v>41528</c:v>
                </c:pt>
                <c:pt idx="285">
                  <c:v>41558</c:v>
                </c:pt>
                <c:pt idx="286">
                  <c:v>41589</c:v>
                </c:pt>
                <c:pt idx="287">
                  <c:v>41619</c:v>
                </c:pt>
                <c:pt idx="288">
                  <c:v>41650</c:v>
                </c:pt>
                <c:pt idx="289">
                  <c:v>41681</c:v>
                </c:pt>
                <c:pt idx="290">
                  <c:v>41710</c:v>
                </c:pt>
                <c:pt idx="291">
                  <c:v>41741</c:v>
                </c:pt>
                <c:pt idx="292">
                  <c:v>41771</c:v>
                </c:pt>
                <c:pt idx="293">
                  <c:v>41802</c:v>
                </c:pt>
                <c:pt idx="294">
                  <c:v>41832</c:v>
                </c:pt>
                <c:pt idx="295">
                  <c:v>41863</c:v>
                </c:pt>
                <c:pt idx="296">
                  <c:v>41894</c:v>
                </c:pt>
                <c:pt idx="297">
                  <c:v>41924</c:v>
                </c:pt>
                <c:pt idx="298">
                  <c:v>41955</c:v>
                </c:pt>
                <c:pt idx="299">
                  <c:v>41985</c:v>
                </c:pt>
                <c:pt idx="300">
                  <c:v>42016</c:v>
                </c:pt>
                <c:pt idx="301">
                  <c:v>42047</c:v>
                </c:pt>
                <c:pt idx="302">
                  <c:v>42076</c:v>
                </c:pt>
                <c:pt idx="303">
                  <c:v>42107</c:v>
                </c:pt>
                <c:pt idx="304">
                  <c:v>42137</c:v>
                </c:pt>
                <c:pt idx="305">
                  <c:v>42168</c:v>
                </c:pt>
                <c:pt idx="306">
                  <c:v>42198</c:v>
                </c:pt>
                <c:pt idx="307">
                  <c:v>42229</c:v>
                </c:pt>
                <c:pt idx="308">
                  <c:v>42260</c:v>
                </c:pt>
                <c:pt idx="309">
                  <c:v>42290</c:v>
                </c:pt>
                <c:pt idx="310">
                  <c:v>42321</c:v>
                </c:pt>
                <c:pt idx="311">
                  <c:v>42351</c:v>
                </c:pt>
                <c:pt idx="312">
                  <c:v>42382</c:v>
                </c:pt>
                <c:pt idx="313">
                  <c:v>42413</c:v>
                </c:pt>
              </c:numCache>
            </c:numRef>
          </c:cat>
          <c:val>
            <c:numRef>
              <c:f>Sheet1!$B$2:$B$315</c:f>
              <c:numCache>
                <c:formatCode>#,##0</c:formatCode>
                <c:ptCount val="314"/>
                <c:pt idx="0">
                  <c:v>2110.9</c:v>
                </c:pt>
                <c:pt idx="1">
                  <c:v>2117.6999999999998</c:v>
                </c:pt>
                <c:pt idx="2">
                  <c:v>2121.5</c:v>
                </c:pt>
                <c:pt idx="3">
                  <c:v>2126.1999999999998</c:v>
                </c:pt>
                <c:pt idx="4">
                  <c:v>2130.6</c:v>
                </c:pt>
                <c:pt idx="5">
                  <c:v>2136.1</c:v>
                </c:pt>
                <c:pt idx="6">
                  <c:v>2140.6</c:v>
                </c:pt>
                <c:pt idx="7">
                  <c:v>2143.4</c:v>
                </c:pt>
                <c:pt idx="8">
                  <c:v>2144.5</c:v>
                </c:pt>
                <c:pt idx="9">
                  <c:v>2144.6</c:v>
                </c:pt>
                <c:pt idx="10">
                  <c:v>2146.4</c:v>
                </c:pt>
                <c:pt idx="11">
                  <c:v>2147.5</c:v>
                </c:pt>
                <c:pt idx="12">
                  <c:v>2141.8000000000002</c:v>
                </c:pt>
                <c:pt idx="13">
                  <c:v>2141.6</c:v>
                </c:pt>
                <c:pt idx="14">
                  <c:v>2141.9</c:v>
                </c:pt>
                <c:pt idx="15">
                  <c:v>2142.4</c:v>
                </c:pt>
                <c:pt idx="16">
                  <c:v>2145.1</c:v>
                </c:pt>
                <c:pt idx="17">
                  <c:v>2149</c:v>
                </c:pt>
                <c:pt idx="18">
                  <c:v>2151.9</c:v>
                </c:pt>
                <c:pt idx="19">
                  <c:v>2158.9</c:v>
                </c:pt>
                <c:pt idx="20">
                  <c:v>2164.1</c:v>
                </c:pt>
                <c:pt idx="21">
                  <c:v>2169.9</c:v>
                </c:pt>
                <c:pt idx="22">
                  <c:v>2168.1</c:v>
                </c:pt>
                <c:pt idx="23">
                  <c:v>2172.1999999999998</c:v>
                </c:pt>
                <c:pt idx="24">
                  <c:v>2182</c:v>
                </c:pt>
                <c:pt idx="25">
                  <c:v>2189</c:v>
                </c:pt>
                <c:pt idx="26">
                  <c:v>2194</c:v>
                </c:pt>
                <c:pt idx="27">
                  <c:v>2200</c:v>
                </c:pt>
                <c:pt idx="28">
                  <c:v>2205</c:v>
                </c:pt>
                <c:pt idx="29">
                  <c:v>2209</c:v>
                </c:pt>
                <c:pt idx="30">
                  <c:v>2218</c:v>
                </c:pt>
                <c:pt idx="31">
                  <c:v>2219</c:v>
                </c:pt>
                <c:pt idx="32">
                  <c:v>2226</c:v>
                </c:pt>
                <c:pt idx="33">
                  <c:v>2233</c:v>
                </c:pt>
                <c:pt idx="34">
                  <c:v>2240</c:v>
                </c:pt>
                <c:pt idx="35">
                  <c:v>2248</c:v>
                </c:pt>
                <c:pt idx="36">
                  <c:v>2252</c:v>
                </c:pt>
                <c:pt idx="37">
                  <c:v>2255</c:v>
                </c:pt>
                <c:pt idx="38">
                  <c:v>2259</c:v>
                </c:pt>
                <c:pt idx="39">
                  <c:v>2262</c:v>
                </c:pt>
                <c:pt idx="40">
                  <c:v>2271</c:v>
                </c:pt>
                <c:pt idx="41">
                  <c:v>2273</c:v>
                </c:pt>
                <c:pt idx="42">
                  <c:v>2276</c:v>
                </c:pt>
                <c:pt idx="43">
                  <c:v>2281</c:v>
                </c:pt>
                <c:pt idx="44">
                  <c:v>2284</c:v>
                </c:pt>
                <c:pt idx="45">
                  <c:v>2287</c:v>
                </c:pt>
                <c:pt idx="46">
                  <c:v>2292</c:v>
                </c:pt>
                <c:pt idx="47">
                  <c:v>2298</c:v>
                </c:pt>
                <c:pt idx="48">
                  <c:v>2295</c:v>
                </c:pt>
                <c:pt idx="49">
                  <c:v>2298</c:v>
                </c:pt>
                <c:pt idx="50">
                  <c:v>2306</c:v>
                </c:pt>
                <c:pt idx="51">
                  <c:v>2312</c:v>
                </c:pt>
                <c:pt idx="52">
                  <c:v>2313</c:v>
                </c:pt>
                <c:pt idx="53">
                  <c:v>2321</c:v>
                </c:pt>
                <c:pt idx="54">
                  <c:v>2326</c:v>
                </c:pt>
                <c:pt idx="55">
                  <c:v>2331</c:v>
                </c:pt>
                <c:pt idx="56">
                  <c:v>2338</c:v>
                </c:pt>
                <c:pt idx="57">
                  <c:v>2343</c:v>
                </c:pt>
                <c:pt idx="58">
                  <c:v>2351</c:v>
                </c:pt>
                <c:pt idx="59">
                  <c:v>2357</c:v>
                </c:pt>
                <c:pt idx="60">
                  <c:v>2382</c:v>
                </c:pt>
                <c:pt idx="61">
                  <c:v>2387</c:v>
                </c:pt>
                <c:pt idx="62">
                  <c:v>2392</c:v>
                </c:pt>
                <c:pt idx="63">
                  <c:v>2395</c:v>
                </c:pt>
                <c:pt idx="64">
                  <c:v>2401</c:v>
                </c:pt>
                <c:pt idx="65">
                  <c:v>2405</c:v>
                </c:pt>
                <c:pt idx="66">
                  <c:v>2407</c:v>
                </c:pt>
                <c:pt idx="67">
                  <c:v>2411</c:v>
                </c:pt>
                <c:pt idx="68">
                  <c:v>2414</c:v>
                </c:pt>
                <c:pt idx="69">
                  <c:v>2418</c:v>
                </c:pt>
                <c:pt idx="70">
                  <c:v>2422</c:v>
                </c:pt>
                <c:pt idx="71">
                  <c:v>2422</c:v>
                </c:pt>
                <c:pt idx="72">
                  <c:v>2411</c:v>
                </c:pt>
                <c:pt idx="73">
                  <c:v>2417</c:v>
                </c:pt>
                <c:pt idx="74">
                  <c:v>2420</c:v>
                </c:pt>
                <c:pt idx="75">
                  <c:v>2427</c:v>
                </c:pt>
                <c:pt idx="76">
                  <c:v>2433</c:v>
                </c:pt>
                <c:pt idx="77">
                  <c:v>2438</c:v>
                </c:pt>
                <c:pt idx="78">
                  <c:v>2446</c:v>
                </c:pt>
                <c:pt idx="79">
                  <c:v>2456</c:v>
                </c:pt>
                <c:pt idx="80">
                  <c:v>2460</c:v>
                </c:pt>
                <c:pt idx="81">
                  <c:v>2469</c:v>
                </c:pt>
                <c:pt idx="82">
                  <c:v>2475</c:v>
                </c:pt>
                <c:pt idx="83">
                  <c:v>2483</c:v>
                </c:pt>
                <c:pt idx="84">
                  <c:v>2490</c:v>
                </c:pt>
                <c:pt idx="85">
                  <c:v>2497</c:v>
                </c:pt>
                <c:pt idx="86">
                  <c:v>2505</c:v>
                </c:pt>
                <c:pt idx="87">
                  <c:v>2511</c:v>
                </c:pt>
                <c:pt idx="88">
                  <c:v>2518</c:v>
                </c:pt>
                <c:pt idx="89">
                  <c:v>2524</c:v>
                </c:pt>
                <c:pt idx="90">
                  <c:v>2536</c:v>
                </c:pt>
                <c:pt idx="91">
                  <c:v>2540</c:v>
                </c:pt>
                <c:pt idx="92">
                  <c:v>2546</c:v>
                </c:pt>
                <c:pt idx="93">
                  <c:v>2551</c:v>
                </c:pt>
                <c:pt idx="94">
                  <c:v>2553</c:v>
                </c:pt>
                <c:pt idx="95">
                  <c:v>2559</c:v>
                </c:pt>
                <c:pt idx="96">
                  <c:v>2566</c:v>
                </c:pt>
                <c:pt idx="97">
                  <c:v>2569</c:v>
                </c:pt>
                <c:pt idx="98">
                  <c:v>2571</c:v>
                </c:pt>
                <c:pt idx="99">
                  <c:v>2578</c:v>
                </c:pt>
                <c:pt idx="100">
                  <c:v>2580</c:v>
                </c:pt>
                <c:pt idx="101">
                  <c:v>2587</c:v>
                </c:pt>
                <c:pt idx="102">
                  <c:v>2590</c:v>
                </c:pt>
                <c:pt idx="103">
                  <c:v>2594</c:v>
                </c:pt>
                <c:pt idx="104">
                  <c:v>2599</c:v>
                </c:pt>
                <c:pt idx="105">
                  <c:v>2607</c:v>
                </c:pt>
                <c:pt idx="106">
                  <c:v>2616</c:v>
                </c:pt>
                <c:pt idx="107">
                  <c:v>2625</c:v>
                </c:pt>
                <c:pt idx="108">
                  <c:v>2622</c:v>
                </c:pt>
                <c:pt idx="109">
                  <c:v>2626</c:v>
                </c:pt>
                <c:pt idx="110">
                  <c:v>2633</c:v>
                </c:pt>
                <c:pt idx="111">
                  <c:v>2636</c:v>
                </c:pt>
                <c:pt idx="112">
                  <c:v>2639</c:v>
                </c:pt>
                <c:pt idx="113">
                  <c:v>2646</c:v>
                </c:pt>
                <c:pt idx="114">
                  <c:v>2649</c:v>
                </c:pt>
                <c:pt idx="115">
                  <c:v>2654</c:v>
                </c:pt>
                <c:pt idx="116">
                  <c:v>2659</c:v>
                </c:pt>
                <c:pt idx="117">
                  <c:v>2664</c:v>
                </c:pt>
                <c:pt idx="118">
                  <c:v>2675</c:v>
                </c:pt>
                <c:pt idx="119">
                  <c:v>2680</c:v>
                </c:pt>
                <c:pt idx="120">
                  <c:v>2689</c:v>
                </c:pt>
                <c:pt idx="121">
                  <c:v>2697</c:v>
                </c:pt>
                <c:pt idx="122">
                  <c:v>2708</c:v>
                </c:pt>
                <c:pt idx="123">
                  <c:v>2715</c:v>
                </c:pt>
                <c:pt idx="124">
                  <c:v>2727</c:v>
                </c:pt>
                <c:pt idx="125">
                  <c:v>2734</c:v>
                </c:pt>
                <c:pt idx="126">
                  <c:v>2736</c:v>
                </c:pt>
                <c:pt idx="127">
                  <c:v>2742</c:v>
                </c:pt>
                <c:pt idx="128">
                  <c:v>2746</c:v>
                </c:pt>
                <c:pt idx="129">
                  <c:v>2748</c:v>
                </c:pt>
                <c:pt idx="130">
                  <c:v>2749</c:v>
                </c:pt>
                <c:pt idx="131">
                  <c:v>2746</c:v>
                </c:pt>
                <c:pt idx="132">
                  <c:v>2753</c:v>
                </c:pt>
                <c:pt idx="133">
                  <c:v>2755</c:v>
                </c:pt>
                <c:pt idx="134">
                  <c:v>2756</c:v>
                </c:pt>
                <c:pt idx="135">
                  <c:v>2761</c:v>
                </c:pt>
                <c:pt idx="136">
                  <c:v>2763</c:v>
                </c:pt>
                <c:pt idx="137">
                  <c:v>2763</c:v>
                </c:pt>
                <c:pt idx="138">
                  <c:v>2768</c:v>
                </c:pt>
                <c:pt idx="139">
                  <c:v>2773</c:v>
                </c:pt>
                <c:pt idx="140">
                  <c:v>2771</c:v>
                </c:pt>
                <c:pt idx="141">
                  <c:v>2776</c:v>
                </c:pt>
                <c:pt idx="142">
                  <c:v>2784</c:v>
                </c:pt>
                <c:pt idx="143">
                  <c:v>2796</c:v>
                </c:pt>
                <c:pt idx="144">
                  <c:v>2801</c:v>
                </c:pt>
                <c:pt idx="145">
                  <c:v>2808</c:v>
                </c:pt>
                <c:pt idx="146">
                  <c:v>2811</c:v>
                </c:pt>
                <c:pt idx="147">
                  <c:v>2815</c:v>
                </c:pt>
                <c:pt idx="148">
                  <c:v>2822</c:v>
                </c:pt>
                <c:pt idx="149">
                  <c:v>2827</c:v>
                </c:pt>
                <c:pt idx="150">
                  <c:v>2833</c:v>
                </c:pt>
                <c:pt idx="151">
                  <c:v>2839</c:v>
                </c:pt>
                <c:pt idx="152">
                  <c:v>2847</c:v>
                </c:pt>
                <c:pt idx="153">
                  <c:v>2852</c:v>
                </c:pt>
                <c:pt idx="154">
                  <c:v>2852</c:v>
                </c:pt>
                <c:pt idx="155">
                  <c:v>2856</c:v>
                </c:pt>
                <c:pt idx="156">
                  <c:v>2860</c:v>
                </c:pt>
                <c:pt idx="157">
                  <c:v>2856</c:v>
                </c:pt>
                <c:pt idx="158">
                  <c:v>2857</c:v>
                </c:pt>
                <c:pt idx="159">
                  <c:v>2859</c:v>
                </c:pt>
                <c:pt idx="160">
                  <c:v>2860</c:v>
                </c:pt>
                <c:pt idx="161">
                  <c:v>2864</c:v>
                </c:pt>
                <c:pt idx="162">
                  <c:v>2870</c:v>
                </c:pt>
                <c:pt idx="163">
                  <c:v>2872</c:v>
                </c:pt>
                <c:pt idx="164">
                  <c:v>2875</c:v>
                </c:pt>
                <c:pt idx="165">
                  <c:v>2883</c:v>
                </c:pt>
                <c:pt idx="166">
                  <c:v>2886</c:v>
                </c:pt>
                <c:pt idx="167">
                  <c:v>2891</c:v>
                </c:pt>
                <c:pt idx="168">
                  <c:v>2894</c:v>
                </c:pt>
                <c:pt idx="169">
                  <c:v>2904</c:v>
                </c:pt>
                <c:pt idx="170">
                  <c:v>2918</c:v>
                </c:pt>
                <c:pt idx="171">
                  <c:v>2930</c:v>
                </c:pt>
                <c:pt idx="172">
                  <c:v>2934</c:v>
                </c:pt>
                <c:pt idx="173">
                  <c:v>2939</c:v>
                </c:pt>
                <c:pt idx="174">
                  <c:v>2943</c:v>
                </c:pt>
                <c:pt idx="175">
                  <c:v>2945</c:v>
                </c:pt>
                <c:pt idx="176">
                  <c:v>2952</c:v>
                </c:pt>
                <c:pt idx="177">
                  <c:v>2952</c:v>
                </c:pt>
                <c:pt idx="178">
                  <c:v>2958</c:v>
                </c:pt>
                <c:pt idx="179">
                  <c:v>2964</c:v>
                </c:pt>
                <c:pt idx="180">
                  <c:v>2966</c:v>
                </c:pt>
                <c:pt idx="181">
                  <c:v>2972</c:v>
                </c:pt>
                <c:pt idx="182">
                  <c:v>2974</c:v>
                </c:pt>
                <c:pt idx="183">
                  <c:v>2974</c:v>
                </c:pt>
                <c:pt idx="184">
                  <c:v>2980</c:v>
                </c:pt>
                <c:pt idx="185">
                  <c:v>2987</c:v>
                </c:pt>
                <c:pt idx="186">
                  <c:v>2988</c:v>
                </c:pt>
                <c:pt idx="187">
                  <c:v>2990</c:v>
                </c:pt>
                <c:pt idx="188">
                  <c:v>2988</c:v>
                </c:pt>
                <c:pt idx="189">
                  <c:v>2985</c:v>
                </c:pt>
                <c:pt idx="190">
                  <c:v>2988</c:v>
                </c:pt>
                <c:pt idx="191">
                  <c:v>2989</c:v>
                </c:pt>
                <c:pt idx="192">
                  <c:v>2998</c:v>
                </c:pt>
                <c:pt idx="193">
                  <c:v>2999</c:v>
                </c:pt>
                <c:pt idx="194">
                  <c:v>3003</c:v>
                </c:pt>
                <c:pt idx="195">
                  <c:v>3003</c:v>
                </c:pt>
                <c:pt idx="196">
                  <c:v>3003</c:v>
                </c:pt>
                <c:pt idx="197">
                  <c:v>3003</c:v>
                </c:pt>
                <c:pt idx="198">
                  <c:v>2999</c:v>
                </c:pt>
                <c:pt idx="199">
                  <c:v>2999</c:v>
                </c:pt>
                <c:pt idx="200">
                  <c:v>3003</c:v>
                </c:pt>
                <c:pt idx="201">
                  <c:v>3010</c:v>
                </c:pt>
                <c:pt idx="202">
                  <c:v>3012</c:v>
                </c:pt>
                <c:pt idx="203">
                  <c:v>3014</c:v>
                </c:pt>
                <c:pt idx="204">
                  <c:v>3015</c:v>
                </c:pt>
                <c:pt idx="205">
                  <c:v>3013</c:v>
                </c:pt>
                <c:pt idx="206">
                  <c:v>3016</c:v>
                </c:pt>
                <c:pt idx="207">
                  <c:v>3018</c:v>
                </c:pt>
                <c:pt idx="208">
                  <c:v>3023</c:v>
                </c:pt>
                <c:pt idx="209">
                  <c:v>3024</c:v>
                </c:pt>
                <c:pt idx="210">
                  <c:v>3028</c:v>
                </c:pt>
                <c:pt idx="211">
                  <c:v>3034</c:v>
                </c:pt>
                <c:pt idx="212">
                  <c:v>3034</c:v>
                </c:pt>
                <c:pt idx="213">
                  <c:v>3038</c:v>
                </c:pt>
                <c:pt idx="214">
                  <c:v>3039</c:v>
                </c:pt>
                <c:pt idx="215">
                  <c:v>3031</c:v>
                </c:pt>
                <c:pt idx="216">
                  <c:v>3030</c:v>
                </c:pt>
                <c:pt idx="217">
                  <c:v>3033</c:v>
                </c:pt>
                <c:pt idx="218">
                  <c:v>3026</c:v>
                </c:pt>
                <c:pt idx="219">
                  <c:v>3026</c:v>
                </c:pt>
                <c:pt idx="220">
                  <c:v>3020</c:v>
                </c:pt>
                <c:pt idx="221">
                  <c:v>3011</c:v>
                </c:pt>
                <c:pt idx="222">
                  <c:v>3006</c:v>
                </c:pt>
                <c:pt idx="223">
                  <c:v>2996</c:v>
                </c:pt>
                <c:pt idx="224">
                  <c:v>2989</c:v>
                </c:pt>
                <c:pt idx="225">
                  <c:v>2983</c:v>
                </c:pt>
                <c:pt idx="226">
                  <c:v>2974</c:v>
                </c:pt>
                <c:pt idx="227">
                  <c:v>2976</c:v>
                </c:pt>
                <c:pt idx="228">
                  <c:v>2968</c:v>
                </c:pt>
                <c:pt idx="229">
                  <c:v>2964</c:v>
                </c:pt>
                <c:pt idx="230">
                  <c:v>2958</c:v>
                </c:pt>
                <c:pt idx="231">
                  <c:v>2956</c:v>
                </c:pt>
                <c:pt idx="232">
                  <c:v>2953</c:v>
                </c:pt>
                <c:pt idx="233">
                  <c:v>2955</c:v>
                </c:pt>
                <c:pt idx="234">
                  <c:v>2958</c:v>
                </c:pt>
                <c:pt idx="235">
                  <c:v>2958</c:v>
                </c:pt>
                <c:pt idx="236">
                  <c:v>2961</c:v>
                </c:pt>
                <c:pt idx="237">
                  <c:v>2958</c:v>
                </c:pt>
                <c:pt idx="238">
                  <c:v>2958</c:v>
                </c:pt>
                <c:pt idx="239">
                  <c:v>2956</c:v>
                </c:pt>
                <c:pt idx="240">
                  <c:v>2951</c:v>
                </c:pt>
                <c:pt idx="241">
                  <c:v>2944</c:v>
                </c:pt>
                <c:pt idx="242">
                  <c:v>2949</c:v>
                </c:pt>
                <c:pt idx="243">
                  <c:v>2952</c:v>
                </c:pt>
                <c:pt idx="244">
                  <c:v>2950</c:v>
                </c:pt>
                <c:pt idx="245">
                  <c:v>2952</c:v>
                </c:pt>
                <c:pt idx="246">
                  <c:v>2953</c:v>
                </c:pt>
                <c:pt idx="247">
                  <c:v>2956</c:v>
                </c:pt>
                <c:pt idx="248">
                  <c:v>2959</c:v>
                </c:pt>
                <c:pt idx="249">
                  <c:v>2963</c:v>
                </c:pt>
                <c:pt idx="250">
                  <c:v>2966</c:v>
                </c:pt>
                <c:pt idx="251">
                  <c:v>2967</c:v>
                </c:pt>
                <c:pt idx="252">
                  <c:v>2970</c:v>
                </c:pt>
                <c:pt idx="253">
                  <c:v>2973</c:v>
                </c:pt>
                <c:pt idx="254">
                  <c:v>2972</c:v>
                </c:pt>
                <c:pt idx="255">
                  <c:v>2968</c:v>
                </c:pt>
                <c:pt idx="256">
                  <c:v>2966</c:v>
                </c:pt>
                <c:pt idx="257">
                  <c:v>2964</c:v>
                </c:pt>
                <c:pt idx="258">
                  <c:v>2959</c:v>
                </c:pt>
                <c:pt idx="259">
                  <c:v>2956</c:v>
                </c:pt>
                <c:pt idx="260">
                  <c:v>2953</c:v>
                </c:pt>
                <c:pt idx="261">
                  <c:v>2948</c:v>
                </c:pt>
                <c:pt idx="262">
                  <c:v>2947</c:v>
                </c:pt>
                <c:pt idx="263">
                  <c:v>2951</c:v>
                </c:pt>
                <c:pt idx="264">
                  <c:v>2955</c:v>
                </c:pt>
                <c:pt idx="265">
                  <c:v>2960</c:v>
                </c:pt>
                <c:pt idx="266">
                  <c:v>2963</c:v>
                </c:pt>
                <c:pt idx="267">
                  <c:v>2963</c:v>
                </c:pt>
                <c:pt idx="268">
                  <c:v>2969</c:v>
                </c:pt>
                <c:pt idx="269">
                  <c:v>2971</c:v>
                </c:pt>
                <c:pt idx="270">
                  <c:v>2971</c:v>
                </c:pt>
                <c:pt idx="271">
                  <c:v>2975</c:v>
                </c:pt>
                <c:pt idx="272">
                  <c:v>2972</c:v>
                </c:pt>
                <c:pt idx="273">
                  <c:v>2974</c:v>
                </c:pt>
                <c:pt idx="274">
                  <c:v>2976</c:v>
                </c:pt>
                <c:pt idx="275">
                  <c:v>2970</c:v>
                </c:pt>
                <c:pt idx="276">
                  <c:v>2972</c:v>
                </c:pt>
                <c:pt idx="277">
                  <c:v>2969</c:v>
                </c:pt>
                <c:pt idx="278">
                  <c:v>2966</c:v>
                </c:pt>
                <c:pt idx="279">
                  <c:v>2968</c:v>
                </c:pt>
                <c:pt idx="280">
                  <c:v>2971</c:v>
                </c:pt>
                <c:pt idx="281">
                  <c:v>2971</c:v>
                </c:pt>
                <c:pt idx="282">
                  <c:v>2975</c:v>
                </c:pt>
                <c:pt idx="283">
                  <c:v>2979</c:v>
                </c:pt>
                <c:pt idx="284">
                  <c:v>2983</c:v>
                </c:pt>
                <c:pt idx="285">
                  <c:v>2988</c:v>
                </c:pt>
                <c:pt idx="286">
                  <c:v>2987</c:v>
                </c:pt>
                <c:pt idx="287">
                  <c:v>2989</c:v>
                </c:pt>
                <c:pt idx="288">
                  <c:v>2986</c:v>
                </c:pt>
                <c:pt idx="289">
                  <c:v>2984</c:v>
                </c:pt>
                <c:pt idx="290">
                  <c:v>2984</c:v>
                </c:pt>
                <c:pt idx="291">
                  <c:v>2989</c:v>
                </c:pt>
                <c:pt idx="292">
                  <c:v>2992</c:v>
                </c:pt>
                <c:pt idx="293">
                  <c:v>2996</c:v>
                </c:pt>
                <c:pt idx="294">
                  <c:v>3002</c:v>
                </c:pt>
                <c:pt idx="295">
                  <c:v>3002</c:v>
                </c:pt>
                <c:pt idx="296">
                  <c:v>3007</c:v>
                </c:pt>
                <c:pt idx="297">
                  <c:v>3014</c:v>
                </c:pt>
                <c:pt idx="298">
                  <c:v>3016</c:v>
                </c:pt>
                <c:pt idx="299">
                  <c:v>3027</c:v>
                </c:pt>
                <c:pt idx="300">
                  <c:v>3037</c:v>
                </c:pt>
                <c:pt idx="301">
                  <c:v>3043</c:v>
                </c:pt>
                <c:pt idx="302">
                  <c:v>3052</c:v>
                </c:pt>
                <c:pt idx="303">
                  <c:v>3061</c:v>
                </c:pt>
                <c:pt idx="304">
                  <c:v>3068</c:v>
                </c:pt>
                <c:pt idx="305">
                  <c:v>3078</c:v>
                </c:pt>
                <c:pt idx="306">
                  <c:v>3089</c:v>
                </c:pt>
                <c:pt idx="307">
                  <c:v>3095</c:v>
                </c:pt>
                <c:pt idx="308">
                  <c:v>3105</c:v>
                </c:pt>
                <c:pt idx="309">
                  <c:v>3111</c:v>
                </c:pt>
                <c:pt idx="310">
                  <c:v>3120</c:v>
                </c:pt>
                <c:pt idx="311">
                  <c:v>3130</c:v>
                </c:pt>
                <c:pt idx="312">
                  <c:v>3135</c:v>
                </c:pt>
                <c:pt idx="313">
                  <c:v>3147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915128"/>
        <c:axId val="304906504"/>
      </c:lineChart>
      <c:catAx>
        <c:axId val="304915128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nextTo"/>
        <c:spPr>
          <a:ln w="3005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 algn="ctr">
              <a:defRPr lang="en-US" sz="1514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304906504"/>
        <c:crossesAt val="0"/>
        <c:auto val="0"/>
        <c:lblAlgn val="ctr"/>
        <c:lblOffset val="100"/>
        <c:noMultiLvlLbl val="0"/>
      </c:catAx>
      <c:valAx>
        <c:axId val="304906504"/>
        <c:scaling>
          <c:orientation val="minMax"/>
          <c:max val="3200"/>
          <c:min val="2000"/>
        </c:scaling>
        <c:delete val="0"/>
        <c:axPos val="l"/>
        <c:numFmt formatCode="#,##0" sourceLinked="0"/>
        <c:majorTickMark val="cross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4" b="0" i="0" u="none" strike="noStrike" baseline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304915128"/>
        <c:crosses val="autoZero"/>
        <c:crossBetween val="between"/>
        <c:minorUnit val="1"/>
      </c:valAx>
      <c:valAx>
        <c:axId val="304903368"/>
        <c:scaling>
          <c:orientation val="minMax"/>
          <c:max val="1"/>
        </c:scaling>
        <c:delete val="0"/>
        <c:axPos val="r"/>
        <c:numFmt formatCode="General" sourceLinked="1"/>
        <c:majorTickMark val="none"/>
        <c:minorTickMark val="none"/>
        <c:tickLblPos val="none"/>
        <c:crossAx val="304906896"/>
        <c:crosses val="max"/>
        <c:crossBetween val="between"/>
      </c:valAx>
      <c:catAx>
        <c:axId val="30490689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04903368"/>
        <c:crosses val="autoZero"/>
        <c:auto val="0"/>
        <c:lblAlgn val="ctr"/>
        <c:lblOffset val="100"/>
        <c:noMultiLvlLbl val="0"/>
      </c:catAx>
      <c:spPr>
        <a:solidFill>
          <a:srgbClr val="FFFFFF"/>
        </a:solidFill>
        <a:ln w="2403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5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010985133986557E-2"/>
          <c:y val="0.14666666050378763"/>
          <c:w val="0.85334872979214782"/>
          <c:h val="0.6866666666666666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Miles Driven (left axis)</c:v>
                </c:pt>
              </c:strCache>
            </c:strRef>
          </c:tx>
          <c:spPr>
            <a:ln w="36056">
              <a:solidFill>
                <a:schemeClr val="accent1"/>
              </a:solidFill>
              <a:prstDash val="solid"/>
            </a:ln>
          </c:spPr>
          <c:marker>
            <c:symbol val="square"/>
            <c:size val="4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Sheet1!$A$2:$A$41</c:f>
              <c:strCache>
                <c:ptCount val="40"/>
                <c:pt idx="0">
                  <c:v>06:Q1</c:v>
                </c:pt>
                <c:pt idx="1">
                  <c:v>06:Q2</c:v>
                </c:pt>
                <c:pt idx="2">
                  <c:v>06:Q3</c:v>
                </c:pt>
                <c:pt idx="3">
                  <c:v>06:Q4</c:v>
                </c:pt>
                <c:pt idx="4">
                  <c:v>07:Q1</c:v>
                </c:pt>
                <c:pt idx="5">
                  <c:v>07:Q2</c:v>
                </c:pt>
                <c:pt idx="6">
                  <c:v>07:Q3</c:v>
                </c:pt>
                <c:pt idx="7">
                  <c:v>07:Q4</c:v>
                </c:pt>
                <c:pt idx="8">
                  <c:v>08:Q1</c:v>
                </c:pt>
                <c:pt idx="9">
                  <c:v>08:Q2</c:v>
                </c:pt>
                <c:pt idx="10">
                  <c:v>08:Q3</c:v>
                </c:pt>
                <c:pt idx="11">
                  <c:v>08:Q4</c:v>
                </c:pt>
                <c:pt idx="12">
                  <c:v>09:Q1</c:v>
                </c:pt>
                <c:pt idx="13">
                  <c:v>09:Q2</c:v>
                </c:pt>
                <c:pt idx="14">
                  <c:v>09:Q3</c:v>
                </c:pt>
                <c:pt idx="15">
                  <c:v>09:Q4</c:v>
                </c:pt>
                <c:pt idx="16">
                  <c:v>10:Q1</c:v>
                </c:pt>
                <c:pt idx="17">
                  <c:v>10:Q2</c:v>
                </c:pt>
                <c:pt idx="18">
                  <c:v>10:Q3</c:v>
                </c:pt>
                <c:pt idx="19">
                  <c:v>10:Q4</c:v>
                </c:pt>
                <c:pt idx="20">
                  <c:v>11:Q1</c:v>
                </c:pt>
                <c:pt idx="21">
                  <c:v>11:Q2</c:v>
                </c:pt>
                <c:pt idx="22">
                  <c:v>11:Q3</c:v>
                </c:pt>
                <c:pt idx="23">
                  <c:v>11:Q4</c:v>
                </c:pt>
                <c:pt idx="24">
                  <c:v>12:Q1</c:v>
                </c:pt>
                <c:pt idx="25">
                  <c:v>12:Q2</c:v>
                </c:pt>
                <c:pt idx="26">
                  <c:v>12:Q3</c:v>
                </c:pt>
                <c:pt idx="27">
                  <c:v>12:Q4</c:v>
                </c:pt>
                <c:pt idx="28">
                  <c:v>13:Q1</c:v>
                </c:pt>
                <c:pt idx="29">
                  <c:v>13:Q2</c:v>
                </c:pt>
                <c:pt idx="30">
                  <c:v>13:Q3</c:v>
                </c:pt>
                <c:pt idx="31">
                  <c:v>13:Q4</c:v>
                </c:pt>
                <c:pt idx="32">
                  <c:v>14:Q1</c:v>
                </c:pt>
                <c:pt idx="33">
                  <c:v>14:Q2</c:v>
                </c:pt>
                <c:pt idx="34">
                  <c:v>14:Q3</c:v>
                </c:pt>
                <c:pt idx="35">
                  <c:v>14:Q4</c:v>
                </c:pt>
                <c:pt idx="36">
                  <c:v>15:Q1</c:v>
                </c:pt>
                <c:pt idx="37">
                  <c:v>15:Q2</c:v>
                </c:pt>
                <c:pt idx="38">
                  <c:v>15:Q3</c:v>
                </c:pt>
                <c:pt idx="39">
                  <c:v>15:Q4</c:v>
                </c:pt>
              </c:strCache>
            </c:strRef>
          </c:cat>
          <c:val>
            <c:numRef>
              <c:f>Sheet1!$B$2:$B$41</c:f>
              <c:numCache>
                <c:formatCode>#,##0</c:formatCode>
                <c:ptCount val="40"/>
                <c:pt idx="0">
                  <c:v>3003</c:v>
                </c:pt>
                <c:pt idx="1">
                  <c:v>3003</c:v>
                </c:pt>
                <c:pt idx="2">
                  <c:v>3003</c:v>
                </c:pt>
                <c:pt idx="3">
                  <c:v>3014</c:v>
                </c:pt>
                <c:pt idx="4">
                  <c:v>3016</c:v>
                </c:pt>
                <c:pt idx="5">
                  <c:v>3024</c:v>
                </c:pt>
                <c:pt idx="6">
                  <c:v>3034</c:v>
                </c:pt>
                <c:pt idx="7">
                  <c:v>3031</c:v>
                </c:pt>
                <c:pt idx="8">
                  <c:v>3026</c:v>
                </c:pt>
                <c:pt idx="9">
                  <c:v>3011</c:v>
                </c:pt>
                <c:pt idx="10">
                  <c:v>2989</c:v>
                </c:pt>
                <c:pt idx="11">
                  <c:v>2976</c:v>
                </c:pt>
                <c:pt idx="12">
                  <c:v>2958</c:v>
                </c:pt>
                <c:pt idx="13">
                  <c:v>2955</c:v>
                </c:pt>
                <c:pt idx="14">
                  <c:v>2961</c:v>
                </c:pt>
                <c:pt idx="15">
                  <c:v>2956</c:v>
                </c:pt>
                <c:pt idx="16">
                  <c:v>2949</c:v>
                </c:pt>
                <c:pt idx="17">
                  <c:v>2952</c:v>
                </c:pt>
                <c:pt idx="18">
                  <c:v>2959</c:v>
                </c:pt>
                <c:pt idx="19">
                  <c:v>2967</c:v>
                </c:pt>
                <c:pt idx="20">
                  <c:v>2972</c:v>
                </c:pt>
                <c:pt idx="21">
                  <c:v>2964</c:v>
                </c:pt>
                <c:pt idx="22">
                  <c:v>2953</c:v>
                </c:pt>
                <c:pt idx="23">
                  <c:v>2951</c:v>
                </c:pt>
                <c:pt idx="24">
                  <c:v>2963</c:v>
                </c:pt>
                <c:pt idx="25">
                  <c:v>2971</c:v>
                </c:pt>
                <c:pt idx="26">
                  <c:v>2972</c:v>
                </c:pt>
                <c:pt idx="27">
                  <c:v>2970</c:v>
                </c:pt>
                <c:pt idx="28">
                  <c:v>2966</c:v>
                </c:pt>
                <c:pt idx="29">
                  <c:v>2971</c:v>
                </c:pt>
                <c:pt idx="30">
                  <c:v>2983</c:v>
                </c:pt>
                <c:pt idx="31">
                  <c:v>2989</c:v>
                </c:pt>
                <c:pt idx="32">
                  <c:v>2984</c:v>
                </c:pt>
                <c:pt idx="33">
                  <c:v>2996</c:v>
                </c:pt>
                <c:pt idx="34">
                  <c:v>3007</c:v>
                </c:pt>
                <c:pt idx="35">
                  <c:v>3027</c:v>
                </c:pt>
                <c:pt idx="36">
                  <c:v>3052</c:v>
                </c:pt>
                <c:pt idx="37">
                  <c:v>3078</c:v>
                </c:pt>
                <c:pt idx="38">
                  <c:v>3105</c:v>
                </c:pt>
                <c:pt idx="39">
                  <c:v>3130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920224"/>
        <c:axId val="304924536"/>
      </c:line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Collision Claim Frequency (right axis)</c:v>
                </c:pt>
              </c:strCache>
            </c:strRef>
          </c:tx>
          <c:spPr>
            <a:ln w="36056">
              <a:solidFill>
                <a:srgbClr val="FF66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cat>
            <c:strRef>
              <c:f>Sheet1!$A$2:$A$41</c:f>
              <c:strCache>
                <c:ptCount val="40"/>
                <c:pt idx="0">
                  <c:v>06:Q1</c:v>
                </c:pt>
                <c:pt idx="1">
                  <c:v>06:Q2</c:v>
                </c:pt>
                <c:pt idx="2">
                  <c:v>06:Q3</c:v>
                </c:pt>
                <c:pt idx="3">
                  <c:v>06:Q4</c:v>
                </c:pt>
                <c:pt idx="4">
                  <c:v>07:Q1</c:v>
                </c:pt>
                <c:pt idx="5">
                  <c:v>07:Q2</c:v>
                </c:pt>
                <c:pt idx="6">
                  <c:v>07:Q3</c:v>
                </c:pt>
                <c:pt idx="7">
                  <c:v>07:Q4</c:v>
                </c:pt>
                <c:pt idx="8">
                  <c:v>08:Q1</c:v>
                </c:pt>
                <c:pt idx="9">
                  <c:v>08:Q2</c:v>
                </c:pt>
                <c:pt idx="10">
                  <c:v>08:Q3</c:v>
                </c:pt>
                <c:pt idx="11">
                  <c:v>08:Q4</c:v>
                </c:pt>
                <c:pt idx="12">
                  <c:v>09:Q1</c:v>
                </c:pt>
                <c:pt idx="13">
                  <c:v>09:Q2</c:v>
                </c:pt>
                <c:pt idx="14">
                  <c:v>09:Q3</c:v>
                </c:pt>
                <c:pt idx="15">
                  <c:v>09:Q4</c:v>
                </c:pt>
                <c:pt idx="16">
                  <c:v>10:Q1</c:v>
                </c:pt>
                <c:pt idx="17">
                  <c:v>10:Q2</c:v>
                </c:pt>
                <c:pt idx="18">
                  <c:v>10:Q3</c:v>
                </c:pt>
                <c:pt idx="19">
                  <c:v>10:Q4</c:v>
                </c:pt>
                <c:pt idx="20">
                  <c:v>11:Q1</c:v>
                </c:pt>
                <c:pt idx="21">
                  <c:v>11:Q2</c:v>
                </c:pt>
                <c:pt idx="22">
                  <c:v>11:Q3</c:v>
                </c:pt>
                <c:pt idx="23">
                  <c:v>11:Q4</c:v>
                </c:pt>
                <c:pt idx="24">
                  <c:v>12:Q1</c:v>
                </c:pt>
                <c:pt idx="25">
                  <c:v>12:Q2</c:v>
                </c:pt>
                <c:pt idx="26">
                  <c:v>12:Q3</c:v>
                </c:pt>
                <c:pt idx="27">
                  <c:v>12:Q4</c:v>
                </c:pt>
                <c:pt idx="28">
                  <c:v>13:Q1</c:v>
                </c:pt>
                <c:pt idx="29">
                  <c:v>13:Q2</c:v>
                </c:pt>
                <c:pt idx="30">
                  <c:v>13:Q3</c:v>
                </c:pt>
                <c:pt idx="31">
                  <c:v>13:Q4</c:v>
                </c:pt>
                <c:pt idx="32">
                  <c:v>14:Q1</c:v>
                </c:pt>
                <c:pt idx="33">
                  <c:v>14:Q2</c:v>
                </c:pt>
                <c:pt idx="34">
                  <c:v>14:Q3</c:v>
                </c:pt>
                <c:pt idx="35">
                  <c:v>14:Q4</c:v>
                </c:pt>
                <c:pt idx="36">
                  <c:v>15:Q1</c:v>
                </c:pt>
                <c:pt idx="37">
                  <c:v>15:Q2</c:v>
                </c:pt>
                <c:pt idx="38">
                  <c:v>15:Q3</c:v>
                </c:pt>
                <c:pt idx="39">
                  <c:v>15:Q4</c:v>
                </c:pt>
              </c:strCache>
            </c:str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5.84</c:v>
                </c:pt>
                <c:pt idx="1">
                  <c:v>5.78</c:v>
                </c:pt>
                <c:pt idx="2">
                  <c:v>5.73</c:v>
                </c:pt>
                <c:pt idx="3">
                  <c:v>5.7</c:v>
                </c:pt>
                <c:pt idx="4">
                  <c:v>5.74</c:v>
                </c:pt>
                <c:pt idx="5">
                  <c:v>5.78</c:v>
                </c:pt>
                <c:pt idx="6">
                  <c:v>5.8</c:v>
                </c:pt>
                <c:pt idx="7">
                  <c:v>5.84</c:v>
                </c:pt>
                <c:pt idx="8">
                  <c:v>5.85</c:v>
                </c:pt>
                <c:pt idx="9">
                  <c:v>5.82</c:v>
                </c:pt>
                <c:pt idx="10">
                  <c:v>5.77</c:v>
                </c:pt>
                <c:pt idx="11">
                  <c:v>5.7</c:v>
                </c:pt>
                <c:pt idx="12">
                  <c:v>5.67</c:v>
                </c:pt>
                <c:pt idx="13">
                  <c:v>5.63</c:v>
                </c:pt>
                <c:pt idx="14">
                  <c:v>5.62</c:v>
                </c:pt>
                <c:pt idx="15">
                  <c:v>5.57</c:v>
                </c:pt>
                <c:pt idx="16">
                  <c:v>5.56</c:v>
                </c:pt>
                <c:pt idx="17">
                  <c:v>5.58</c:v>
                </c:pt>
                <c:pt idx="18">
                  <c:v>5.6</c:v>
                </c:pt>
                <c:pt idx="19">
                  <c:v>5.63</c:v>
                </c:pt>
                <c:pt idx="20">
                  <c:v>5.62</c:v>
                </c:pt>
                <c:pt idx="21">
                  <c:v>5.61</c:v>
                </c:pt>
                <c:pt idx="22">
                  <c:v>5.61</c:v>
                </c:pt>
                <c:pt idx="23">
                  <c:v>5.63</c:v>
                </c:pt>
                <c:pt idx="24">
                  <c:v>5.55</c:v>
                </c:pt>
                <c:pt idx="25">
                  <c:v>5.57</c:v>
                </c:pt>
                <c:pt idx="26">
                  <c:v>5.58</c:v>
                </c:pt>
                <c:pt idx="27">
                  <c:v>5.53</c:v>
                </c:pt>
                <c:pt idx="28">
                  <c:v>5.56</c:v>
                </c:pt>
                <c:pt idx="29">
                  <c:v>5.59</c:v>
                </c:pt>
                <c:pt idx="30">
                  <c:v>5.62</c:v>
                </c:pt>
                <c:pt idx="31">
                  <c:v>5.66</c:v>
                </c:pt>
                <c:pt idx="32">
                  <c:v>5.79</c:v>
                </c:pt>
                <c:pt idx="33">
                  <c:v>5.85</c:v>
                </c:pt>
                <c:pt idx="34">
                  <c:v>5.88</c:v>
                </c:pt>
                <c:pt idx="35">
                  <c:v>5.91</c:v>
                </c:pt>
                <c:pt idx="36">
                  <c:v>5.89</c:v>
                </c:pt>
                <c:pt idx="37">
                  <c:v>5.92</c:v>
                </c:pt>
                <c:pt idx="38">
                  <c:v>5.94</c:v>
                </c:pt>
                <c:pt idx="39">
                  <c:v>5.96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924928"/>
        <c:axId val="304922576"/>
      </c:lineChart>
      <c:catAx>
        <c:axId val="30492022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005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 algn="ctr">
              <a:defRPr lang="en-US" sz="1514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304924536"/>
        <c:crossesAt val="0"/>
        <c:auto val="0"/>
        <c:lblAlgn val="ctr"/>
        <c:lblOffset val="100"/>
        <c:tickLblSkip val="2"/>
        <c:tickMarkSkip val="1"/>
        <c:noMultiLvlLbl val="0"/>
      </c:catAx>
      <c:valAx>
        <c:axId val="304924536"/>
        <c:scaling>
          <c:orientation val="minMax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0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4" b="0" i="0" u="none" strike="noStrike" baseline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304920224"/>
        <c:crosses val="autoZero"/>
        <c:crossBetween val="between"/>
        <c:minorUnit val="1"/>
      </c:valAx>
      <c:catAx>
        <c:axId val="304924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4922576"/>
        <c:crossesAt val="5.5"/>
        <c:auto val="0"/>
        <c:lblAlgn val="ctr"/>
        <c:lblOffset val="100"/>
        <c:noMultiLvlLbl val="0"/>
      </c:catAx>
      <c:valAx>
        <c:axId val="304922576"/>
        <c:scaling>
          <c:orientation val="minMax"/>
          <c:max val="6"/>
          <c:min val="5.5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30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60" b="0" i="0" u="none" strike="noStrike" baseline="0">
                <a:solidFill>
                  <a:srgbClr val="FF66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304924928"/>
        <c:crosses val="max"/>
        <c:crossBetween val="between"/>
        <c:majorUnit val="0.1"/>
      </c:valAx>
      <c:spPr>
        <a:solidFill>
          <a:srgbClr val="FFFFFF"/>
        </a:solidFill>
        <a:ln w="24038">
          <a:noFill/>
        </a:ln>
      </c:spPr>
    </c:plotArea>
    <c:legend>
      <c:legendPos val="t"/>
      <c:layout>
        <c:manualLayout>
          <c:xMode val="edge"/>
          <c:yMode val="edge"/>
          <c:x val="0.18822170900692842"/>
          <c:y val="6.6666666666666671E-3"/>
          <c:w val="0.64665127020785218"/>
          <c:h val="6.8888888888888888E-2"/>
        </c:manualLayout>
      </c:layout>
      <c:overlay val="0"/>
      <c:spPr>
        <a:solidFill>
          <a:schemeClr val="bg1"/>
        </a:solidFill>
        <a:ln w="3005">
          <a:solidFill>
            <a:schemeClr val="tx1"/>
          </a:solidFill>
          <a:prstDash val="solid"/>
        </a:ln>
      </c:spPr>
      <c:txPr>
        <a:bodyPr/>
        <a:lstStyle/>
        <a:p>
          <a:pPr>
            <a:defRPr sz="1216" b="1" i="0" u="none" strike="noStrike" baseline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5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605080831408776E-2"/>
          <c:y val="0.14666666666666667"/>
          <c:w val="0.85334872979214782"/>
          <c:h val="0.6866666666666666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Miles Driven (left axis)</c:v>
                </c:pt>
              </c:strCache>
            </c:strRef>
          </c:tx>
          <c:spPr>
            <a:ln w="36056">
              <a:solidFill>
                <a:schemeClr val="accent1"/>
              </a:solidFill>
              <a:prstDash val="solid"/>
            </a:ln>
          </c:spPr>
          <c:marker>
            <c:symbol val="square"/>
            <c:size val="4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Sheet1!$A$2:$A$41</c:f>
              <c:strCache>
                <c:ptCount val="40"/>
                <c:pt idx="0">
                  <c:v>06:Q1</c:v>
                </c:pt>
                <c:pt idx="1">
                  <c:v>06:Q2</c:v>
                </c:pt>
                <c:pt idx="2">
                  <c:v>06:Q3</c:v>
                </c:pt>
                <c:pt idx="3">
                  <c:v>06:Q4</c:v>
                </c:pt>
                <c:pt idx="4">
                  <c:v>07:Q1</c:v>
                </c:pt>
                <c:pt idx="5">
                  <c:v>07:Q2</c:v>
                </c:pt>
                <c:pt idx="6">
                  <c:v>07:Q3</c:v>
                </c:pt>
                <c:pt idx="7">
                  <c:v>07:Q4</c:v>
                </c:pt>
                <c:pt idx="8">
                  <c:v>08:Q1</c:v>
                </c:pt>
                <c:pt idx="9">
                  <c:v>08:Q2</c:v>
                </c:pt>
                <c:pt idx="10">
                  <c:v>08:Q3</c:v>
                </c:pt>
                <c:pt idx="11">
                  <c:v>08:Q4</c:v>
                </c:pt>
                <c:pt idx="12">
                  <c:v>09:Q1</c:v>
                </c:pt>
                <c:pt idx="13">
                  <c:v>09:Q2</c:v>
                </c:pt>
                <c:pt idx="14">
                  <c:v>09:Q3</c:v>
                </c:pt>
                <c:pt idx="15">
                  <c:v>09:Q4</c:v>
                </c:pt>
                <c:pt idx="16">
                  <c:v>10:Q1</c:v>
                </c:pt>
                <c:pt idx="17">
                  <c:v>10:Q2</c:v>
                </c:pt>
                <c:pt idx="18">
                  <c:v>10:Q3</c:v>
                </c:pt>
                <c:pt idx="19">
                  <c:v>10:Q4</c:v>
                </c:pt>
                <c:pt idx="20">
                  <c:v>11:Q1</c:v>
                </c:pt>
                <c:pt idx="21">
                  <c:v>11:Q2</c:v>
                </c:pt>
                <c:pt idx="22">
                  <c:v>11:Q3</c:v>
                </c:pt>
                <c:pt idx="23">
                  <c:v>11:Q4</c:v>
                </c:pt>
                <c:pt idx="24">
                  <c:v>12:Q1</c:v>
                </c:pt>
                <c:pt idx="25">
                  <c:v>12:Q2</c:v>
                </c:pt>
                <c:pt idx="26">
                  <c:v>12:Q3</c:v>
                </c:pt>
                <c:pt idx="27">
                  <c:v>12:Q4</c:v>
                </c:pt>
                <c:pt idx="28">
                  <c:v>13:Q1</c:v>
                </c:pt>
                <c:pt idx="29">
                  <c:v>13:Q2</c:v>
                </c:pt>
                <c:pt idx="30">
                  <c:v>13:Q3</c:v>
                </c:pt>
                <c:pt idx="31">
                  <c:v>13:Q4</c:v>
                </c:pt>
                <c:pt idx="32">
                  <c:v>14:Q1</c:v>
                </c:pt>
                <c:pt idx="33">
                  <c:v>14:Q2</c:v>
                </c:pt>
                <c:pt idx="34">
                  <c:v>14:Q3</c:v>
                </c:pt>
                <c:pt idx="35">
                  <c:v>14:Q4</c:v>
                </c:pt>
                <c:pt idx="36">
                  <c:v>15:Q1</c:v>
                </c:pt>
                <c:pt idx="37">
                  <c:v>15:Q2</c:v>
                </c:pt>
                <c:pt idx="38">
                  <c:v>15:Q3</c:v>
                </c:pt>
                <c:pt idx="39">
                  <c:v>15:Q4</c:v>
                </c:pt>
              </c:strCache>
            </c:strRef>
          </c:cat>
          <c:val>
            <c:numRef>
              <c:f>Sheet1!$B$2:$B$41</c:f>
              <c:numCache>
                <c:formatCode>#,##0</c:formatCode>
                <c:ptCount val="40"/>
                <c:pt idx="0">
                  <c:v>3003</c:v>
                </c:pt>
                <c:pt idx="1">
                  <c:v>3003</c:v>
                </c:pt>
                <c:pt idx="2">
                  <c:v>3003</c:v>
                </c:pt>
                <c:pt idx="3">
                  <c:v>3014</c:v>
                </c:pt>
                <c:pt idx="4">
                  <c:v>3016</c:v>
                </c:pt>
                <c:pt idx="5">
                  <c:v>3024</c:v>
                </c:pt>
                <c:pt idx="6">
                  <c:v>3034</c:v>
                </c:pt>
                <c:pt idx="7">
                  <c:v>3031</c:v>
                </c:pt>
                <c:pt idx="8">
                  <c:v>3026</c:v>
                </c:pt>
                <c:pt idx="9">
                  <c:v>3011</c:v>
                </c:pt>
                <c:pt idx="10">
                  <c:v>2989</c:v>
                </c:pt>
                <c:pt idx="11">
                  <c:v>2976</c:v>
                </c:pt>
                <c:pt idx="12">
                  <c:v>2958</c:v>
                </c:pt>
                <c:pt idx="13">
                  <c:v>2955</c:v>
                </c:pt>
                <c:pt idx="14">
                  <c:v>2961</c:v>
                </c:pt>
                <c:pt idx="15">
                  <c:v>2956</c:v>
                </c:pt>
                <c:pt idx="16">
                  <c:v>2949</c:v>
                </c:pt>
                <c:pt idx="17">
                  <c:v>2952</c:v>
                </c:pt>
                <c:pt idx="18">
                  <c:v>2959</c:v>
                </c:pt>
                <c:pt idx="19">
                  <c:v>2967</c:v>
                </c:pt>
                <c:pt idx="20">
                  <c:v>2972</c:v>
                </c:pt>
                <c:pt idx="21">
                  <c:v>2964</c:v>
                </c:pt>
                <c:pt idx="22">
                  <c:v>2953</c:v>
                </c:pt>
                <c:pt idx="23">
                  <c:v>2951</c:v>
                </c:pt>
                <c:pt idx="24">
                  <c:v>2963</c:v>
                </c:pt>
                <c:pt idx="25">
                  <c:v>2971</c:v>
                </c:pt>
                <c:pt idx="26">
                  <c:v>2972</c:v>
                </c:pt>
                <c:pt idx="27">
                  <c:v>2970</c:v>
                </c:pt>
                <c:pt idx="28">
                  <c:v>2966</c:v>
                </c:pt>
                <c:pt idx="29">
                  <c:v>2971</c:v>
                </c:pt>
                <c:pt idx="30">
                  <c:v>2983</c:v>
                </c:pt>
                <c:pt idx="31">
                  <c:v>2989</c:v>
                </c:pt>
                <c:pt idx="32">
                  <c:v>2984</c:v>
                </c:pt>
                <c:pt idx="33">
                  <c:v>2996</c:v>
                </c:pt>
                <c:pt idx="34">
                  <c:v>3007</c:v>
                </c:pt>
                <c:pt idx="35">
                  <c:v>3027</c:v>
                </c:pt>
                <c:pt idx="36">
                  <c:v>3052</c:v>
                </c:pt>
                <c:pt idx="37">
                  <c:v>3078</c:v>
                </c:pt>
                <c:pt idx="38">
                  <c:v>3105</c:v>
                </c:pt>
                <c:pt idx="39">
                  <c:v>3130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918656"/>
        <c:axId val="304915912"/>
      </c:line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Gas Prices</c:v>
                </c:pt>
              </c:strCache>
            </c:strRef>
          </c:tx>
          <c:spPr>
            <a:ln w="36056">
              <a:solidFill>
                <a:srgbClr val="FF66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cat>
            <c:strRef>
              <c:f>Sheet1!$A$2:$A$41</c:f>
              <c:strCache>
                <c:ptCount val="40"/>
                <c:pt idx="0">
                  <c:v>06:Q1</c:v>
                </c:pt>
                <c:pt idx="1">
                  <c:v>06:Q2</c:v>
                </c:pt>
                <c:pt idx="2">
                  <c:v>06:Q3</c:v>
                </c:pt>
                <c:pt idx="3">
                  <c:v>06:Q4</c:v>
                </c:pt>
                <c:pt idx="4">
                  <c:v>07:Q1</c:v>
                </c:pt>
                <c:pt idx="5">
                  <c:v>07:Q2</c:v>
                </c:pt>
                <c:pt idx="6">
                  <c:v>07:Q3</c:v>
                </c:pt>
                <c:pt idx="7">
                  <c:v>07:Q4</c:v>
                </c:pt>
                <c:pt idx="8">
                  <c:v>08:Q1</c:v>
                </c:pt>
                <c:pt idx="9">
                  <c:v>08:Q2</c:v>
                </c:pt>
                <c:pt idx="10">
                  <c:v>08:Q3</c:v>
                </c:pt>
                <c:pt idx="11">
                  <c:v>08:Q4</c:v>
                </c:pt>
                <c:pt idx="12">
                  <c:v>09:Q1</c:v>
                </c:pt>
                <c:pt idx="13">
                  <c:v>09:Q2</c:v>
                </c:pt>
                <c:pt idx="14">
                  <c:v>09:Q3</c:v>
                </c:pt>
                <c:pt idx="15">
                  <c:v>09:Q4</c:v>
                </c:pt>
                <c:pt idx="16">
                  <c:v>10:Q1</c:v>
                </c:pt>
                <c:pt idx="17">
                  <c:v>10:Q2</c:v>
                </c:pt>
                <c:pt idx="18">
                  <c:v>10:Q3</c:v>
                </c:pt>
                <c:pt idx="19">
                  <c:v>10:Q4</c:v>
                </c:pt>
                <c:pt idx="20">
                  <c:v>11:Q1</c:v>
                </c:pt>
                <c:pt idx="21">
                  <c:v>11:Q2</c:v>
                </c:pt>
                <c:pt idx="22">
                  <c:v>11:Q3</c:v>
                </c:pt>
                <c:pt idx="23">
                  <c:v>11:Q4</c:v>
                </c:pt>
                <c:pt idx="24">
                  <c:v>12:Q1</c:v>
                </c:pt>
                <c:pt idx="25">
                  <c:v>12:Q2</c:v>
                </c:pt>
                <c:pt idx="26">
                  <c:v>12:Q3</c:v>
                </c:pt>
                <c:pt idx="27">
                  <c:v>12:Q4</c:v>
                </c:pt>
                <c:pt idx="28">
                  <c:v>13:Q1</c:v>
                </c:pt>
                <c:pt idx="29">
                  <c:v>13:Q2</c:v>
                </c:pt>
                <c:pt idx="30">
                  <c:v>13:Q3</c:v>
                </c:pt>
                <c:pt idx="31">
                  <c:v>13:Q4</c:v>
                </c:pt>
                <c:pt idx="32">
                  <c:v>14:Q1</c:v>
                </c:pt>
                <c:pt idx="33">
                  <c:v>14:Q2</c:v>
                </c:pt>
                <c:pt idx="34">
                  <c:v>14:Q3</c:v>
                </c:pt>
                <c:pt idx="35">
                  <c:v>14:Q4</c:v>
                </c:pt>
                <c:pt idx="36">
                  <c:v>15:Q1</c:v>
                </c:pt>
                <c:pt idx="37">
                  <c:v>15:Q2</c:v>
                </c:pt>
                <c:pt idx="38">
                  <c:v>15:Q3</c:v>
                </c:pt>
                <c:pt idx="39">
                  <c:v>15:Q4</c:v>
                </c:pt>
              </c:strCache>
            </c:strRef>
          </c:cat>
          <c:val>
            <c:numRef>
              <c:f>Sheet1!$C$2:$C$41</c:f>
              <c:numCache>
                <c:formatCode>_(* #,##0.00_);_(* \(#,##0.00\);_(* "-"??_);_(@_)</c:formatCode>
                <c:ptCount val="40"/>
                <c:pt idx="0">
                  <c:v>2.297333333333333</c:v>
                </c:pt>
                <c:pt idx="1">
                  <c:v>2.5270000000000001</c:v>
                </c:pt>
                <c:pt idx="2">
                  <c:v>2.9693333333333332</c:v>
                </c:pt>
                <c:pt idx="3">
                  <c:v>2.6326666666666667</c:v>
                </c:pt>
                <c:pt idx="4">
                  <c:v>2.3076666666666665</c:v>
                </c:pt>
                <c:pt idx="5">
                  <c:v>2.6076666666666668</c:v>
                </c:pt>
                <c:pt idx="6">
                  <c:v>3.1</c:v>
                </c:pt>
                <c:pt idx="7">
                  <c:v>2.845333333333333</c:v>
                </c:pt>
                <c:pt idx="8">
                  <c:v>3.097666666666667</c:v>
                </c:pt>
                <c:pt idx="9">
                  <c:v>3.2926666666666669</c:v>
                </c:pt>
                <c:pt idx="10">
                  <c:v>4.011333333333333</c:v>
                </c:pt>
                <c:pt idx="11">
                  <c:v>3.5670000000000002</c:v>
                </c:pt>
                <c:pt idx="12">
                  <c:v>1.931</c:v>
                </c:pt>
                <c:pt idx="13">
                  <c:v>2.0293333333333332</c:v>
                </c:pt>
                <c:pt idx="14">
                  <c:v>2.5263333333333331</c:v>
                </c:pt>
                <c:pt idx="15">
                  <c:v>2.6280000000000001</c:v>
                </c:pt>
                <c:pt idx="16">
                  <c:v>2.7126666666666668</c:v>
                </c:pt>
                <c:pt idx="17">
                  <c:v>2.8076666666666665</c:v>
                </c:pt>
                <c:pt idx="18">
                  <c:v>2.8190000000000004</c:v>
                </c:pt>
                <c:pt idx="19">
                  <c:v>2.7976666666666667</c:v>
                </c:pt>
                <c:pt idx="20">
                  <c:v>3.0363333333333333</c:v>
                </c:pt>
                <c:pt idx="21">
                  <c:v>3.577</c:v>
                </c:pt>
                <c:pt idx="22">
                  <c:v>3.8000000000000003</c:v>
                </c:pt>
                <c:pt idx="23">
                  <c:v>3.6229999999999998</c:v>
                </c:pt>
                <c:pt idx="24">
                  <c:v>3.403</c:v>
                </c:pt>
                <c:pt idx="25">
                  <c:v>3.8350000000000004</c:v>
                </c:pt>
                <c:pt idx="26">
                  <c:v>3.6283333333333339</c:v>
                </c:pt>
                <c:pt idx="27">
                  <c:v>3.8339999999999996</c:v>
                </c:pt>
                <c:pt idx="28">
                  <c:v>3.4309999999999996</c:v>
                </c:pt>
                <c:pt idx="29">
                  <c:v>3.7176666666666667</c:v>
                </c:pt>
                <c:pt idx="30">
                  <c:v>3.6750000000000003</c:v>
                </c:pt>
                <c:pt idx="31">
                  <c:v>3.5563333333333333</c:v>
                </c:pt>
                <c:pt idx="32">
                  <c:v>3.3569999999999998</c:v>
                </c:pt>
                <c:pt idx="33">
                  <c:v>3.5916666666666668</c:v>
                </c:pt>
                <c:pt idx="34">
                  <c:v>3.734666666666667</c:v>
                </c:pt>
                <c:pt idx="35">
                  <c:v>3.4346666666666663</c:v>
                </c:pt>
                <c:pt idx="36">
                  <c:v>2.6123333333333334</c:v>
                </c:pt>
                <c:pt idx="37">
                  <c:v>2.4673333333333329</c:v>
                </c:pt>
                <c:pt idx="38">
                  <c:v>2.8556666666666666</c:v>
                </c:pt>
                <c:pt idx="39">
                  <c:v>2.5250000000000004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925320"/>
        <c:axId val="304919440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# Employed</c:v>
                      </c:pt>
                    </c:strCache>
                  </c:strRef>
                </c:tx>
                <c:cat>
                  <c:strRef>
                    <c:extLst>
                      <c:ext uri="{02D57815-91ED-43cb-92C2-25804820EDAC}">
                        <c15:formulaRef>
                          <c15:sqref>Sheet1!$A$2:$A$41</c15:sqref>
                        </c15:formulaRef>
                      </c:ext>
                    </c:extLst>
                    <c:strCache>
                      <c:ptCount val="40"/>
                      <c:pt idx="0">
                        <c:v>06:Q1</c:v>
                      </c:pt>
                      <c:pt idx="1">
                        <c:v>06:Q2</c:v>
                      </c:pt>
                      <c:pt idx="2">
                        <c:v>06:Q3</c:v>
                      </c:pt>
                      <c:pt idx="3">
                        <c:v>06:Q4</c:v>
                      </c:pt>
                      <c:pt idx="4">
                        <c:v>07:Q1</c:v>
                      </c:pt>
                      <c:pt idx="5">
                        <c:v>07:Q2</c:v>
                      </c:pt>
                      <c:pt idx="6">
                        <c:v>07:Q3</c:v>
                      </c:pt>
                      <c:pt idx="7">
                        <c:v>07:Q4</c:v>
                      </c:pt>
                      <c:pt idx="8">
                        <c:v>08:Q1</c:v>
                      </c:pt>
                      <c:pt idx="9">
                        <c:v>08:Q2</c:v>
                      </c:pt>
                      <c:pt idx="10">
                        <c:v>08:Q3</c:v>
                      </c:pt>
                      <c:pt idx="11">
                        <c:v>08:Q4</c:v>
                      </c:pt>
                      <c:pt idx="12">
                        <c:v>09:Q1</c:v>
                      </c:pt>
                      <c:pt idx="13">
                        <c:v>09:Q2</c:v>
                      </c:pt>
                      <c:pt idx="14">
                        <c:v>09:Q3</c:v>
                      </c:pt>
                      <c:pt idx="15">
                        <c:v>09:Q4</c:v>
                      </c:pt>
                      <c:pt idx="16">
                        <c:v>10:Q1</c:v>
                      </c:pt>
                      <c:pt idx="17">
                        <c:v>10:Q2</c:v>
                      </c:pt>
                      <c:pt idx="18">
                        <c:v>10:Q3</c:v>
                      </c:pt>
                      <c:pt idx="19">
                        <c:v>10:Q4</c:v>
                      </c:pt>
                      <c:pt idx="20">
                        <c:v>11:Q1</c:v>
                      </c:pt>
                      <c:pt idx="21">
                        <c:v>11:Q2</c:v>
                      </c:pt>
                      <c:pt idx="22">
                        <c:v>11:Q3</c:v>
                      </c:pt>
                      <c:pt idx="23">
                        <c:v>11:Q4</c:v>
                      </c:pt>
                      <c:pt idx="24">
                        <c:v>12:Q1</c:v>
                      </c:pt>
                      <c:pt idx="25">
                        <c:v>12:Q2</c:v>
                      </c:pt>
                      <c:pt idx="26">
                        <c:v>12:Q3</c:v>
                      </c:pt>
                      <c:pt idx="27">
                        <c:v>12:Q4</c:v>
                      </c:pt>
                      <c:pt idx="28">
                        <c:v>13:Q1</c:v>
                      </c:pt>
                      <c:pt idx="29">
                        <c:v>13:Q2</c:v>
                      </c:pt>
                      <c:pt idx="30">
                        <c:v>13:Q3</c:v>
                      </c:pt>
                      <c:pt idx="31">
                        <c:v>13:Q4</c:v>
                      </c:pt>
                      <c:pt idx="32">
                        <c:v>14:Q1</c:v>
                      </c:pt>
                      <c:pt idx="33">
                        <c:v>14:Q2</c:v>
                      </c:pt>
                      <c:pt idx="34">
                        <c:v>14:Q3</c:v>
                      </c:pt>
                      <c:pt idx="35">
                        <c:v>14:Q4</c:v>
                      </c:pt>
                      <c:pt idx="36">
                        <c:v>15:Q1</c:v>
                      </c:pt>
                      <c:pt idx="37">
                        <c:v>15:Q2</c:v>
                      </c:pt>
                      <c:pt idx="38">
                        <c:v>15:Q3</c:v>
                      </c:pt>
                      <c:pt idx="39">
                        <c:v>15:Q4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Sheet1!$D$2:$D$41</c15:sqref>
                        </c15:formulaRef>
                      </c:ext>
                    </c:extLst>
                    <c:numCache>
                      <c:formatCode>General</c:formatCode>
                      <c:ptCount val="40"/>
                      <c:pt idx="0">
                        <c:v>143.4</c:v>
                      </c:pt>
                      <c:pt idx="1">
                        <c:v>144.1</c:v>
                      </c:pt>
                      <c:pt idx="2">
                        <c:v>144.5</c:v>
                      </c:pt>
                      <c:pt idx="3">
                        <c:v>145.6</c:v>
                      </c:pt>
                      <c:pt idx="4">
                        <c:v>146.1</c:v>
                      </c:pt>
                      <c:pt idx="5">
                        <c:v>145.9</c:v>
                      </c:pt>
                      <c:pt idx="6">
                        <c:v>145.9</c:v>
                      </c:pt>
                      <c:pt idx="7">
                        <c:v>146.30000000000001</c:v>
                      </c:pt>
                      <c:pt idx="8">
                        <c:v>146.19999999999999</c:v>
                      </c:pt>
                      <c:pt idx="9">
                        <c:v>145.9</c:v>
                      </c:pt>
                      <c:pt idx="10">
                        <c:v>145.19999999999999</c:v>
                      </c:pt>
                      <c:pt idx="11">
                        <c:v>144.1</c:v>
                      </c:pt>
                      <c:pt idx="12">
                        <c:v>141.5</c:v>
                      </c:pt>
                      <c:pt idx="13">
                        <c:v>140.30000000000001</c:v>
                      </c:pt>
                      <c:pt idx="14">
                        <c:v>139.4</c:v>
                      </c:pt>
                      <c:pt idx="15">
                        <c:v>138.4</c:v>
                      </c:pt>
                      <c:pt idx="16">
                        <c:v>138.6</c:v>
                      </c:pt>
                      <c:pt idx="17">
                        <c:v>139.19999999999999</c:v>
                      </c:pt>
                      <c:pt idx="18">
                        <c:v>139.30000000000001</c:v>
                      </c:pt>
                      <c:pt idx="19">
                        <c:v>139.19999999999999</c:v>
                      </c:pt>
                      <c:pt idx="20">
                        <c:v>139.4</c:v>
                      </c:pt>
                      <c:pt idx="21">
                        <c:v>139.5</c:v>
                      </c:pt>
                      <c:pt idx="22">
                        <c:v>139.9</c:v>
                      </c:pt>
                      <c:pt idx="23">
                        <c:v>140.69999999999999</c:v>
                      </c:pt>
                      <c:pt idx="24">
                        <c:v>141.80000000000001</c:v>
                      </c:pt>
                      <c:pt idx="25">
                        <c:v>142.19999999999999</c:v>
                      </c:pt>
                      <c:pt idx="26">
                        <c:v>142.5</c:v>
                      </c:pt>
                      <c:pt idx="27">
                        <c:v>143.30000000000001</c:v>
                      </c:pt>
                      <c:pt idx="28">
                        <c:v>143.30000000000001</c:v>
                      </c:pt>
                      <c:pt idx="29">
                        <c:v>143.80000000000001</c:v>
                      </c:pt>
                      <c:pt idx="30">
                        <c:v>144.30000000000001</c:v>
                      </c:pt>
                      <c:pt idx="31">
                        <c:v>144.30000000000001</c:v>
                      </c:pt>
                      <c:pt idx="32">
                        <c:v>145.30000000000001</c:v>
                      </c:pt>
                      <c:pt idx="33">
                        <c:v>145.9</c:v>
                      </c:pt>
                      <c:pt idx="34">
                        <c:v>146.6</c:v>
                      </c:pt>
                      <c:pt idx="35">
                        <c:v>147.4</c:v>
                      </c:pt>
                      <c:pt idx="36">
                        <c:v>148.19999999999999</c:v>
                      </c:pt>
                      <c:pt idx="37">
                        <c:v>148.69999999999999</c:v>
                      </c:pt>
                      <c:pt idx="38">
                        <c:v>149</c:v>
                      </c:pt>
                      <c:pt idx="39">
                        <c:v>149.9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3049186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005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 algn="ctr">
              <a:defRPr lang="en-US" sz="1514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304915912"/>
        <c:crossesAt val="0"/>
        <c:auto val="0"/>
        <c:lblAlgn val="ctr"/>
        <c:lblOffset val="100"/>
        <c:tickLblSkip val="2"/>
        <c:tickMarkSkip val="1"/>
        <c:noMultiLvlLbl val="0"/>
      </c:catAx>
      <c:valAx>
        <c:axId val="304915912"/>
        <c:scaling>
          <c:orientation val="minMax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0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4" b="0" i="0" u="none" strike="noStrike" baseline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304918656"/>
        <c:crosses val="autoZero"/>
        <c:crossBetween val="between"/>
        <c:minorUnit val="1"/>
      </c:valAx>
      <c:catAx>
        <c:axId val="304925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4919440"/>
        <c:crossesAt val="5.5"/>
        <c:auto val="0"/>
        <c:lblAlgn val="ctr"/>
        <c:lblOffset val="100"/>
        <c:noMultiLvlLbl val="0"/>
      </c:catAx>
      <c:valAx>
        <c:axId val="304919440"/>
        <c:scaling>
          <c:orientation val="minMax"/>
          <c:max val="4"/>
          <c:min val="1.5"/>
        </c:scaling>
        <c:delete val="0"/>
        <c:axPos val="r"/>
        <c:numFmt formatCode="&quot;$&quot;#,##0.0" sourceLinked="0"/>
        <c:majorTickMark val="cross"/>
        <c:minorTickMark val="none"/>
        <c:tickLblPos val="nextTo"/>
        <c:spPr>
          <a:ln w="30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60" b="0" i="0" u="none" strike="noStrike" baseline="0">
                <a:solidFill>
                  <a:srgbClr val="FF66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304925320"/>
        <c:crosses val="max"/>
        <c:crossBetween val="between"/>
        <c:majorUnit val="0.5"/>
      </c:valAx>
      <c:spPr>
        <a:solidFill>
          <a:srgbClr val="FFFFFF"/>
        </a:solidFill>
        <a:ln w="24038">
          <a:noFill/>
        </a:ln>
      </c:spPr>
    </c:plotArea>
    <c:legend>
      <c:legendPos val="t"/>
      <c:layout>
        <c:manualLayout>
          <c:xMode val="edge"/>
          <c:yMode val="edge"/>
          <c:x val="0.18822170900692842"/>
          <c:y val="6.6666666666666671E-3"/>
          <c:w val="0.46790807768173581"/>
          <c:h val="5.7084591523606995E-2"/>
        </c:manualLayout>
      </c:layout>
      <c:overlay val="0"/>
      <c:spPr>
        <a:solidFill>
          <a:schemeClr val="bg1"/>
        </a:solidFill>
        <a:ln w="3005">
          <a:solidFill>
            <a:schemeClr val="tx1"/>
          </a:solidFill>
          <a:prstDash val="solid"/>
        </a:ln>
      </c:spPr>
      <c:txPr>
        <a:bodyPr/>
        <a:lstStyle/>
        <a:p>
          <a:pPr>
            <a:defRPr sz="1216" b="1" i="0" u="none" strike="noStrike" baseline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5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605080831408776E-2"/>
          <c:y val="0.14666666666666667"/>
          <c:w val="0.85334872979214782"/>
          <c:h val="0.6866666666666666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Miles Driven (left axis)</c:v>
                </c:pt>
              </c:strCache>
            </c:strRef>
          </c:tx>
          <c:spPr>
            <a:ln w="36056">
              <a:solidFill>
                <a:schemeClr val="accent1"/>
              </a:solidFill>
              <a:prstDash val="solid"/>
            </a:ln>
          </c:spPr>
          <c:marker>
            <c:symbol val="square"/>
            <c:size val="4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Sheet1!$A$2:$A$41</c:f>
              <c:strCache>
                <c:ptCount val="40"/>
                <c:pt idx="0">
                  <c:v>06:Q1</c:v>
                </c:pt>
                <c:pt idx="1">
                  <c:v>06:Q2</c:v>
                </c:pt>
                <c:pt idx="2">
                  <c:v>06:Q3</c:v>
                </c:pt>
                <c:pt idx="3">
                  <c:v>06:Q4</c:v>
                </c:pt>
                <c:pt idx="4">
                  <c:v>07:Q1</c:v>
                </c:pt>
                <c:pt idx="5">
                  <c:v>07:Q2</c:v>
                </c:pt>
                <c:pt idx="6">
                  <c:v>07:Q3</c:v>
                </c:pt>
                <c:pt idx="7">
                  <c:v>07:Q4</c:v>
                </c:pt>
                <c:pt idx="8">
                  <c:v>08:Q1</c:v>
                </c:pt>
                <c:pt idx="9">
                  <c:v>08:Q2</c:v>
                </c:pt>
                <c:pt idx="10">
                  <c:v>08:Q3</c:v>
                </c:pt>
                <c:pt idx="11">
                  <c:v>08:Q4</c:v>
                </c:pt>
                <c:pt idx="12">
                  <c:v>09:Q1</c:v>
                </c:pt>
                <c:pt idx="13">
                  <c:v>09:Q2</c:v>
                </c:pt>
                <c:pt idx="14">
                  <c:v>09:Q3</c:v>
                </c:pt>
                <c:pt idx="15">
                  <c:v>09:Q4</c:v>
                </c:pt>
                <c:pt idx="16">
                  <c:v>10:Q1</c:v>
                </c:pt>
                <c:pt idx="17">
                  <c:v>10:Q2</c:v>
                </c:pt>
                <c:pt idx="18">
                  <c:v>10:Q3</c:v>
                </c:pt>
                <c:pt idx="19">
                  <c:v>10:Q4</c:v>
                </c:pt>
                <c:pt idx="20">
                  <c:v>11:Q1</c:v>
                </c:pt>
                <c:pt idx="21">
                  <c:v>11:Q2</c:v>
                </c:pt>
                <c:pt idx="22">
                  <c:v>11:Q3</c:v>
                </c:pt>
                <c:pt idx="23">
                  <c:v>11:Q4</c:v>
                </c:pt>
                <c:pt idx="24">
                  <c:v>12:Q1</c:v>
                </c:pt>
                <c:pt idx="25">
                  <c:v>12:Q2</c:v>
                </c:pt>
                <c:pt idx="26">
                  <c:v>12:Q3</c:v>
                </c:pt>
                <c:pt idx="27">
                  <c:v>12:Q4</c:v>
                </c:pt>
                <c:pt idx="28">
                  <c:v>13:Q1</c:v>
                </c:pt>
                <c:pt idx="29">
                  <c:v>13:Q2</c:v>
                </c:pt>
                <c:pt idx="30">
                  <c:v>13:Q3</c:v>
                </c:pt>
                <c:pt idx="31">
                  <c:v>13:Q4</c:v>
                </c:pt>
                <c:pt idx="32">
                  <c:v>14:Q1</c:v>
                </c:pt>
                <c:pt idx="33">
                  <c:v>14:Q2</c:v>
                </c:pt>
                <c:pt idx="34">
                  <c:v>14:Q3</c:v>
                </c:pt>
                <c:pt idx="35">
                  <c:v>14:Q4</c:v>
                </c:pt>
                <c:pt idx="36">
                  <c:v>15:Q1</c:v>
                </c:pt>
                <c:pt idx="37">
                  <c:v>15:Q2</c:v>
                </c:pt>
                <c:pt idx="38">
                  <c:v>15:Q3</c:v>
                </c:pt>
                <c:pt idx="39">
                  <c:v>15:Q4</c:v>
                </c:pt>
              </c:strCache>
            </c:strRef>
          </c:cat>
          <c:val>
            <c:numRef>
              <c:f>Sheet1!$B$2:$B$41</c:f>
              <c:numCache>
                <c:formatCode>#,##0</c:formatCode>
                <c:ptCount val="40"/>
                <c:pt idx="0">
                  <c:v>3003</c:v>
                </c:pt>
                <c:pt idx="1">
                  <c:v>3003</c:v>
                </c:pt>
                <c:pt idx="2">
                  <c:v>3003</c:v>
                </c:pt>
                <c:pt idx="3">
                  <c:v>3014</c:v>
                </c:pt>
                <c:pt idx="4">
                  <c:v>3016</c:v>
                </c:pt>
                <c:pt idx="5">
                  <c:v>3024</c:v>
                </c:pt>
                <c:pt idx="6">
                  <c:v>3034</c:v>
                </c:pt>
                <c:pt idx="7">
                  <c:v>3031</c:v>
                </c:pt>
                <c:pt idx="8">
                  <c:v>3026</c:v>
                </c:pt>
                <c:pt idx="9">
                  <c:v>3011</c:v>
                </c:pt>
                <c:pt idx="10">
                  <c:v>2989</c:v>
                </c:pt>
                <c:pt idx="11">
                  <c:v>2976</c:v>
                </c:pt>
                <c:pt idx="12">
                  <c:v>2958</c:v>
                </c:pt>
                <c:pt idx="13">
                  <c:v>2955</c:v>
                </c:pt>
                <c:pt idx="14">
                  <c:v>2961</c:v>
                </c:pt>
                <c:pt idx="15">
                  <c:v>2956</c:v>
                </c:pt>
                <c:pt idx="16">
                  <c:v>2949</c:v>
                </c:pt>
                <c:pt idx="17">
                  <c:v>2952</c:v>
                </c:pt>
                <c:pt idx="18">
                  <c:v>2959</c:v>
                </c:pt>
                <c:pt idx="19">
                  <c:v>2967</c:v>
                </c:pt>
                <c:pt idx="20">
                  <c:v>2972</c:v>
                </c:pt>
                <c:pt idx="21">
                  <c:v>2964</c:v>
                </c:pt>
                <c:pt idx="22">
                  <c:v>2953</c:v>
                </c:pt>
                <c:pt idx="23">
                  <c:v>2951</c:v>
                </c:pt>
                <c:pt idx="24">
                  <c:v>2963</c:v>
                </c:pt>
                <c:pt idx="25">
                  <c:v>2971</c:v>
                </c:pt>
                <c:pt idx="26">
                  <c:v>2972</c:v>
                </c:pt>
                <c:pt idx="27">
                  <c:v>2970</c:v>
                </c:pt>
                <c:pt idx="28">
                  <c:v>2966</c:v>
                </c:pt>
                <c:pt idx="29">
                  <c:v>2971</c:v>
                </c:pt>
                <c:pt idx="30">
                  <c:v>2983</c:v>
                </c:pt>
                <c:pt idx="31">
                  <c:v>2989</c:v>
                </c:pt>
                <c:pt idx="32">
                  <c:v>2984</c:v>
                </c:pt>
                <c:pt idx="33">
                  <c:v>2996</c:v>
                </c:pt>
                <c:pt idx="34">
                  <c:v>3007</c:v>
                </c:pt>
                <c:pt idx="35">
                  <c:v>3027</c:v>
                </c:pt>
                <c:pt idx="36">
                  <c:v>3052</c:v>
                </c:pt>
                <c:pt idx="37">
                  <c:v>3078</c:v>
                </c:pt>
                <c:pt idx="38">
                  <c:v>3105</c:v>
                </c:pt>
                <c:pt idx="39">
                  <c:v>3130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919048"/>
        <c:axId val="304923360"/>
      </c:line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# Employed</c:v>
                </c:pt>
              </c:strCache>
            </c:strRef>
          </c:tx>
          <c:spPr>
            <a:ln w="36056">
              <a:solidFill>
                <a:srgbClr val="FF66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cat>
            <c:strRef>
              <c:f>Sheet1!$A$2:$A$41</c:f>
              <c:strCache>
                <c:ptCount val="40"/>
                <c:pt idx="0">
                  <c:v>06:Q1</c:v>
                </c:pt>
                <c:pt idx="1">
                  <c:v>06:Q2</c:v>
                </c:pt>
                <c:pt idx="2">
                  <c:v>06:Q3</c:v>
                </c:pt>
                <c:pt idx="3">
                  <c:v>06:Q4</c:v>
                </c:pt>
                <c:pt idx="4">
                  <c:v>07:Q1</c:v>
                </c:pt>
                <c:pt idx="5">
                  <c:v>07:Q2</c:v>
                </c:pt>
                <c:pt idx="6">
                  <c:v>07:Q3</c:v>
                </c:pt>
                <c:pt idx="7">
                  <c:v>07:Q4</c:v>
                </c:pt>
                <c:pt idx="8">
                  <c:v>08:Q1</c:v>
                </c:pt>
                <c:pt idx="9">
                  <c:v>08:Q2</c:v>
                </c:pt>
                <c:pt idx="10">
                  <c:v>08:Q3</c:v>
                </c:pt>
                <c:pt idx="11">
                  <c:v>08:Q4</c:v>
                </c:pt>
                <c:pt idx="12">
                  <c:v>09:Q1</c:v>
                </c:pt>
                <c:pt idx="13">
                  <c:v>09:Q2</c:v>
                </c:pt>
                <c:pt idx="14">
                  <c:v>09:Q3</c:v>
                </c:pt>
                <c:pt idx="15">
                  <c:v>09:Q4</c:v>
                </c:pt>
                <c:pt idx="16">
                  <c:v>10:Q1</c:v>
                </c:pt>
                <c:pt idx="17">
                  <c:v>10:Q2</c:v>
                </c:pt>
                <c:pt idx="18">
                  <c:v>10:Q3</c:v>
                </c:pt>
                <c:pt idx="19">
                  <c:v>10:Q4</c:v>
                </c:pt>
                <c:pt idx="20">
                  <c:v>11:Q1</c:v>
                </c:pt>
                <c:pt idx="21">
                  <c:v>11:Q2</c:v>
                </c:pt>
                <c:pt idx="22">
                  <c:v>11:Q3</c:v>
                </c:pt>
                <c:pt idx="23">
                  <c:v>11:Q4</c:v>
                </c:pt>
                <c:pt idx="24">
                  <c:v>12:Q1</c:v>
                </c:pt>
                <c:pt idx="25">
                  <c:v>12:Q2</c:v>
                </c:pt>
                <c:pt idx="26">
                  <c:v>12:Q3</c:v>
                </c:pt>
                <c:pt idx="27">
                  <c:v>12:Q4</c:v>
                </c:pt>
                <c:pt idx="28">
                  <c:v>13:Q1</c:v>
                </c:pt>
                <c:pt idx="29">
                  <c:v>13:Q2</c:v>
                </c:pt>
                <c:pt idx="30">
                  <c:v>13:Q3</c:v>
                </c:pt>
                <c:pt idx="31">
                  <c:v>13:Q4</c:v>
                </c:pt>
                <c:pt idx="32">
                  <c:v>14:Q1</c:v>
                </c:pt>
                <c:pt idx="33">
                  <c:v>14:Q2</c:v>
                </c:pt>
                <c:pt idx="34">
                  <c:v>14:Q3</c:v>
                </c:pt>
                <c:pt idx="35">
                  <c:v>14:Q4</c:v>
                </c:pt>
                <c:pt idx="36">
                  <c:v>15:Q1</c:v>
                </c:pt>
                <c:pt idx="37">
                  <c:v>15:Q2</c:v>
                </c:pt>
                <c:pt idx="38">
                  <c:v>15:Q3</c:v>
                </c:pt>
                <c:pt idx="39">
                  <c:v>15:Q4</c:v>
                </c:pt>
              </c:strCache>
            </c:strRef>
          </c:cat>
          <c:val>
            <c:numRef>
              <c:f>Sheet1!$C$2:$C$41</c:f>
              <c:numCache>
                <c:formatCode>_(* #,##0.0_);_(* \(#,##0.0\);_(* "-"??_);_(@_)</c:formatCode>
                <c:ptCount val="40"/>
                <c:pt idx="0">
                  <c:v>143.4</c:v>
                </c:pt>
                <c:pt idx="1">
                  <c:v>144.1</c:v>
                </c:pt>
                <c:pt idx="2">
                  <c:v>144.5</c:v>
                </c:pt>
                <c:pt idx="3">
                  <c:v>145.6</c:v>
                </c:pt>
                <c:pt idx="4">
                  <c:v>146.1</c:v>
                </c:pt>
                <c:pt idx="5">
                  <c:v>145.9</c:v>
                </c:pt>
                <c:pt idx="6">
                  <c:v>145.9</c:v>
                </c:pt>
                <c:pt idx="7">
                  <c:v>146.30000000000001</c:v>
                </c:pt>
                <c:pt idx="8">
                  <c:v>146.19999999999999</c:v>
                </c:pt>
                <c:pt idx="9">
                  <c:v>145.9</c:v>
                </c:pt>
                <c:pt idx="10">
                  <c:v>145.19999999999999</c:v>
                </c:pt>
                <c:pt idx="11">
                  <c:v>144.1</c:v>
                </c:pt>
                <c:pt idx="12">
                  <c:v>141.5</c:v>
                </c:pt>
                <c:pt idx="13">
                  <c:v>140.30000000000001</c:v>
                </c:pt>
                <c:pt idx="14">
                  <c:v>139.4</c:v>
                </c:pt>
                <c:pt idx="15">
                  <c:v>138.4</c:v>
                </c:pt>
                <c:pt idx="16">
                  <c:v>138.6</c:v>
                </c:pt>
                <c:pt idx="17">
                  <c:v>139.19999999999999</c:v>
                </c:pt>
                <c:pt idx="18">
                  <c:v>139.30000000000001</c:v>
                </c:pt>
                <c:pt idx="19">
                  <c:v>139.19999999999999</c:v>
                </c:pt>
                <c:pt idx="20">
                  <c:v>139.4</c:v>
                </c:pt>
                <c:pt idx="21">
                  <c:v>139.5</c:v>
                </c:pt>
                <c:pt idx="22">
                  <c:v>139.9</c:v>
                </c:pt>
                <c:pt idx="23">
                  <c:v>140.69999999999999</c:v>
                </c:pt>
                <c:pt idx="24">
                  <c:v>141.80000000000001</c:v>
                </c:pt>
                <c:pt idx="25">
                  <c:v>142.19999999999999</c:v>
                </c:pt>
                <c:pt idx="26">
                  <c:v>142.5</c:v>
                </c:pt>
                <c:pt idx="27">
                  <c:v>143.30000000000001</c:v>
                </c:pt>
                <c:pt idx="28">
                  <c:v>143.30000000000001</c:v>
                </c:pt>
                <c:pt idx="29">
                  <c:v>143.80000000000001</c:v>
                </c:pt>
                <c:pt idx="30">
                  <c:v>144.30000000000001</c:v>
                </c:pt>
                <c:pt idx="31">
                  <c:v>144.30000000000001</c:v>
                </c:pt>
                <c:pt idx="32">
                  <c:v>145.30000000000001</c:v>
                </c:pt>
                <c:pt idx="33">
                  <c:v>145.9</c:v>
                </c:pt>
                <c:pt idx="34">
                  <c:v>146.6</c:v>
                </c:pt>
                <c:pt idx="35">
                  <c:v>147.4</c:v>
                </c:pt>
                <c:pt idx="36">
                  <c:v>148.19999999999999</c:v>
                </c:pt>
                <c:pt idx="37">
                  <c:v>148.69999999999999</c:v>
                </c:pt>
                <c:pt idx="38">
                  <c:v>149</c:v>
                </c:pt>
                <c:pt idx="39">
                  <c:v>149.9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919832"/>
        <c:axId val="304920616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# Employed</c:v>
                      </c:pt>
                    </c:strCache>
                  </c:strRef>
                </c:tx>
                <c:cat>
                  <c:strRef>
                    <c:extLst>
                      <c:ext uri="{02D57815-91ED-43cb-92C2-25804820EDAC}">
                        <c15:formulaRef>
                          <c15:sqref>Sheet1!$A$2:$A$41</c15:sqref>
                        </c15:formulaRef>
                      </c:ext>
                    </c:extLst>
                    <c:strCache>
                      <c:ptCount val="40"/>
                      <c:pt idx="0">
                        <c:v>06:Q1</c:v>
                      </c:pt>
                      <c:pt idx="1">
                        <c:v>06:Q2</c:v>
                      </c:pt>
                      <c:pt idx="2">
                        <c:v>06:Q3</c:v>
                      </c:pt>
                      <c:pt idx="3">
                        <c:v>06:Q4</c:v>
                      </c:pt>
                      <c:pt idx="4">
                        <c:v>07:Q1</c:v>
                      </c:pt>
                      <c:pt idx="5">
                        <c:v>07:Q2</c:v>
                      </c:pt>
                      <c:pt idx="6">
                        <c:v>07:Q3</c:v>
                      </c:pt>
                      <c:pt idx="7">
                        <c:v>07:Q4</c:v>
                      </c:pt>
                      <c:pt idx="8">
                        <c:v>08:Q1</c:v>
                      </c:pt>
                      <c:pt idx="9">
                        <c:v>08:Q2</c:v>
                      </c:pt>
                      <c:pt idx="10">
                        <c:v>08:Q3</c:v>
                      </c:pt>
                      <c:pt idx="11">
                        <c:v>08:Q4</c:v>
                      </c:pt>
                      <c:pt idx="12">
                        <c:v>09:Q1</c:v>
                      </c:pt>
                      <c:pt idx="13">
                        <c:v>09:Q2</c:v>
                      </c:pt>
                      <c:pt idx="14">
                        <c:v>09:Q3</c:v>
                      </c:pt>
                      <c:pt idx="15">
                        <c:v>09:Q4</c:v>
                      </c:pt>
                      <c:pt idx="16">
                        <c:v>10:Q1</c:v>
                      </c:pt>
                      <c:pt idx="17">
                        <c:v>10:Q2</c:v>
                      </c:pt>
                      <c:pt idx="18">
                        <c:v>10:Q3</c:v>
                      </c:pt>
                      <c:pt idx="19">
                        <c:v>10:Q4</c:v>
                      </c:pt>
                      <c:pt idx="20">
                        <c:v>11:Q1</c:v>
                      </c:pt>
                      <c:pt idx="21">
                        <c:v>11:Q2</c:v>
                      </c:pt>
                      <c:pt idx="22">
                        <c:v>11:Q3</c:v>
                      </c:pt>
                      <c:pt idx="23">
                        <c:v>11:Q4</c:v>
                      </c:pt>
                      <c:pt idx="24">
                        <c:v>12:Q1</c:v>
                      </c:pt>
                      <c:pt idx="25">
                        <c:v>12:Q2</c:v>
                      </c:pt>
                      <c:pt idx="26">
                        <c:v>12:Q3</c:v>
                      </c:pt>
                      <c:pt idx="27">
                        <c:v>12:Q4</c:v>
                      </c:pt>
                      <c:pt idx="28">
                        <c:v>13:Q1</c:v>
                      </c:pt>
                      <c:pt idx="29">
                        <c:v>13:Q2</c:v>
                      </c:pt>
                      <c:pt idx="30">
                        <c:v>13:Q3</c:v>
                      </c:pt>
                      <c:pt idx="31">
                        <c:v>13:Q4</c:v>
                      </c:pt>
                      <c:pt idx="32">
                        <c:v>14:Q1</c:v>
                      </c:pt>
                      <c:pt idx="33">
                        <c:v>14:Q2</c:v>
                      </c:pt>
                      <c:pt idx="34">
                        <c:v>14:Q3</c:v>
                      </c:pt>
                      <c:pt idx="35">
                        <c:v>14:Q4</c:v>
                      </c:pt>
                      <c:pt idx="36">
                        <c:v>15:Q1</c:v>
                      </c:pt>
                      <c:pt idx="37">
                        <c:v>15:Q2</c:v>
                      </c:pt>
                      <c:pt idx="38">
                        <c:v>15:Q3</c:v>
                      </c:pt>
                      <c:pt idx="39">
                        <c:v>15:Q4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Sheet1!$D$2:$D$41</c15:sqref>
                        </c15:formulaRef>
                      </c:ext>
                    </c:extLst>
                    <c:numCache>
                      <c:formatCode>General</c:formatCode>
                      <c:ptCount val="40"/>
                      <c:pt idx="0">
                        <c:v>143.4</c:v>
                      </c:pt>
                      <c:pt idx="1">
                        <c:v>144.1</c:v>
                      </c:pt>
                      <c:pt idx="2">
                        <c:v>144.5</c:v>
                      </c:pt>
                      <c:pt idx="3">
                        <c:v>145.6</c:v>
                      </c:pt>
                      <c:pt idx="4">
                        <c:v>146.1</c:v>
                      </c:pt>
                      <c:pt idx="5">
                        <c:v>145.9</c:v>
                      </c:pt>
                      <c:pt idx="6">
                        <c:v>145.9</c:v>
                      </c:pt>
                      <c:pt idx="7">
                        <c:v>146.30000000000001</c:v>
                      </c:pt>
                      <c:pt idx="8">
                        <c:v>146.19999999999999</c:v>
                      </c:pt>
                      <c:pt idx="9">
                        <c:v>145.9</c:v>
                      </c:pt>
                      <c:pt idx="10">
                        <c:v>145.19999999999999</c:v>
                      </c:pt>
                      <c:pt idx="11">
                        <c:v>144.1</c:v>
                      </c:pt>
                      <c:pt idx="12">
                        <c:v>141.5</c:v>
                      </c:pt>
                      <c:pt idx="13">
                        <c:v>140.30000000000001</c:v>
                      </c:pt>
                      <c:pt idx="14">
                        <c:v>139.4</c:v>
                      </c:pt>
                      <c:pt idx="15">
                        <c:v>138.4</c:v>
                      </c:pt>
                      <c:pt idx="16">
                        <c:v>138.6</c:v>
                      </c:pt>
                      <c:pt idx="17">
                        <c:v>139.19999999999999</c:v>
                      </c:pt>
                      <c:pt idx="18">
                        <c:v>139.30000000000001</c:v>
                      </c:pt>
                      <c:pt idx="19">
                        <c:v>139.19999999999999</c:v>
                      </c:pt>
                      <c:pt idx="20">
                        <c:v>139.4</c:v>
                      </c:pt>
                      <c:pt idx="21">
                        <c:v>139.5</c:v>
                      </c:pt>
                      <c:pt idx="22">
                        <c:v>139.9</c:v>
                      </c:pt>
                      <c:pt idx="23">
                        <c:v>140.69999999999999</c:v>
                      </c:pt>
                      <c:pt idx="24">
                        <c:v>141.80000000000001</c:v>
                      </c:pt>
                      <c:pt idx="25">
                        <c:v>142.19999999999999</c:v>
                      </c:pt>
                      <c:pt idx="26">
                        <c:v>142.5</c:v>
                      </c:pt>
                      <c:pt idx="27">
                        <c:v>143.30000000000001</c:v>
                      </c:pt>
                      <c:pt idx="28">
                        <c:v>143.30000000000001</c:v>
                      </c:pt>
                      <c:pt idx="29">
                        <c:v>143.80000000000001</c:v>
                      </c:pt>
                      <c:pt idx="30">
                        <c:v>144.30000000000001</c:v>
                      </c:pt>
                      <c:pt idx="31">
                        <c:v>144.30000000000001</c:v>
                      </c:pt>
                      <c:pt idx="32">
                        <c:v>145.30000000000001</c:v>
                      </c:pt>
                      <c:pt idx="33">
                        <c:v>145.9</c:v>
                      </c:pt>
                      <c:pt idx="34">
                        <c:v>146.6</c:v>
                      </c:pt>
                      <c:pt idx="35">
                        <c:v>147.4</c:v>
                      </c:pt>
                      <c:pt idx="36">
                        <c:v>148.19999999999999</c:v>
                      </c:pt>
                      <c:pt idx="37">
                        <c:v>148.69999999999999</c:v>
                      </c:pt>
                      <c:pt idx="38">
                        <c:v>149</c:v>
                      </c:pt>
                      <c:pt idx="39">
                        <c:v>149.9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3049190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005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 algn="ctr">
              <a:defRPr lang="en-US" sz="1514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304923360"/>
        <c:crossesAt val="0"/>
        <c:auto val="0"/>
        <c:lblAlgn val="ctr"/>
        <c:lblOffset val="100"/>
        <c:tickLblSkip val="2"/>
        <c:tickMarkSkip val="1"/>
        <c:noMultiLvlLbl val="0"/>
      </c:catAx>
      <c:valAx>
        <c:axId val="304923360"/>
        <c:scaling>
          <c:orientation val="minMax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0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4" b="0" i="0" u="none" strike="noStrike" baseline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304919048"/>
        <c:crosses val="autoZero"/>
        <c:crossBetween val="between"/>
        <c:minorUnit val="1"/>
      </c:valAx>
      <c:catAx>
        <c:axId val="304919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4920616"/>
        <c:crossesAt val="5.5"/>
        <c:auto val="0"/>
        <c:lblAlgn val="ctr"/>
        <c:lblOffset val="100"/>
        <c:noMultiLvlLbl val="0"/>
      </c:catAx>
      <c:valAx>
        <c:axId val="304920616"/>
        <c:scaling>
          <c:orientation val="minMax"/>
        </c:scaling>
        <c:delete val="0"/>
        <c:axPos val="r"/>
        <c:numFmt formatCode="#,##0" sourceLinked="0"/>
        <c:majorTickMark val="cross"/>
        <c:minorTickMark val="none"/>
        <c:tickLblPos val="nextTo"/>
        <c:spPr>
          <a:ln w="30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60" b="0" i="0" u="none" strike="noStrike" baseline="0">
                <a:solidFill>
                  <a:srgbClr val="FF66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304919832"/>
        <c:crosses val="max"/>
        <c:crossBetween val="between"/>
      </c:valAx>
      <c:spPr>
        <a:solidFill>
          <a:srgbClr val="FFFFFF"/>
        </a:solidFill>
        <a:ln w="24038">
          <a:noFill/>
        </a:ln>
      </c:spPr>
    </c:plotArea>
    <c:legend>
      <c:legendPos val="t"/>
      <c:layout>
        <c:manualLayout>
          <c:xMode val="edge"/>
          <c:yMode val="edge"/>
          <c:x val="0.18822170900692842"/>
          <c:y val="6.6666666666666671E-3"/>
          <c:w val="0.47842686466635664"/>
          <c:h val="5.7084591523606995E-2"/>
        </c:manualLayout>
      </c:layout>
      <c:overlay val="0"/>
      <c:spPr>
        <a:solidFill>
          <a:schemeClr val="bg1"/>
        </a:solidFill>
        <a:ln w="3005">
          <a:solidFill>
            <a:schemeClr val="tx1"/>
          </a:solidFill>
          <a:prstDash val="solid"/>
        </a:ln>
      </c:spPr>
      <c:txPr>
        <a:bodyPr/>
        <a:lstStyle/>
        <a:p>
          <a:pPr>
            <a:defRPr sz="1216" b="1" i="0" u="none" strike="noStrike" baseline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5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Gas price vs. Collision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'Fit Collision Freq'!$C$4:$C$43</c:f>
              <c:numCache>
                <c:formatCode>_(* #,##0.00_);_(* \(#,##0.00\);_(* "-"??_);_(@_)</c:formatCode>
                <c:ptCount val="40"/>
                <c:pt idx="0">
                  <c:v>2.3846666666666665</c:v>
                </c:pt>
                <c:pt idx="1">
                  <c:v>2.89</c:v>
                </c:pt>
                <c:pt idx="2">
                  <c:v>2.8766666666666665</c:v>
                </c:pt>
                <c:pt idx="3">
                  <c:v>2.3089999999999997</c:v>
                </c:pt>
                <c:pt idx="4">
                  <c:v>2.407</c:v>
                </c:pt>
                <c:pt idx="5">
                  <c:v>3.06</c:v>
                </c:pt>
                <c:pt idx="6">
                  <c:v>2.8980000000000001</c:v>
                </c:pt>
                <c:pt idx="7">
                  <c:v>3.0169999999999999</c:v>
                </c:pt>
                <c:pt idx="8">
                  <c:v>3.1553333333333335</c:v>
                </c:pt>
                <c:pt idx="9">
                  <c:v>3.8089999999999997</c:v>
                </c:pt>
                <c:pt idx="10">
                  <c:v>3.9009999999999998</c:v>
                </c:pt>
                <c:pt idx="11">
                  <c:v>2.355</c:v>
                </c:pt>
                <c:pt idx="12">
                  <c:v>1.9420000000000002</c:v>
                </c:pt>
                <c:pt idx="13">
                  <c:v>2.366333333333333</c:v>
                </c:pt>
                <c:pt idx="14">
                  <c:v>2.6203333333333334</c:v>
                </c:pt>
                <c:pt idx="15">
                  <c:v>2.6579999999999999</c:v>
                </c:pt>
                <c:pt idx="16">
                  <c:v>2.7639999999999998</c:v>
                </c:pt>
                <c:pt idx="17">
                  <c:v>2.8583333333333329</c:v>
                </c:pt>
                <c:pt idx="18">
                  <c:v>2.7739999999999996</c:v>
                </c:pt>
                <c:pt idx="19">
                  <c:v>2.9380000000000002</c:v>
                </c:pt>
                <c:pt idx="20">
                  <c:v>3.3423333333333338</c:v>
                </c:pt>
                <c:pt idx="21">
                  <c:v>3.8489999999999998</c:v>
                </c:pt>
                <c:pt idx="22">
                  <c:v>3.6893333333333334</c:v>
                </c:pt>
                <c:pt idx="23">
                  <c:v>3.4250000000000003</c:v>
                </c:pt>
                <c:pt idx="24">
                  <c:v>3.6623333333333332</c:v>
                </c:pt>
                <c:pt idx="25">
                  <c:v>3.7816666666666667</c:v>
                </c:pt>
                <c:pt idx="26">
                  <c:v>3.7293333333333334</c:v>
                </c:pt>
                <c:pt idx="27">
                  <c:v>3.5713333333333335</c:v>
                </c:pt>
                <c:pt idx="28">
                  <c:v>3.6353333333333335</c:v>
                </c:pt>
                <c:pt idx="29">
                  <c:v>3.6673333333333331</c:v>
                </c:pt>
                <c:pt idx="30">
                  <c:v>3.6366666666666667</c:v>
                </c:pt>
                <c:pt idx="31">
                  <c:v>3.3663333333333334</c:v>
                </c:pt>
                <c:pt idx="32">
                  <c:v>3.4773333333333336</c:v>
                </c:pt>
                <c:pt idx="33">
                  <c:v>3.7503333333333333</c:v>
                </c:pt>
                <c:pt idx="34">
                  <c:v>3.5790000000000002</c:v>
                </c:pt>
                <c:pt idx="35">
                  <c:v>2.9613333333333336</c:v>
                </c:pt>
                <c:pt idx="36">
                  <c:v>2.3516666666666666</c:v>
                </c:pt>
                <c:pt idx="37">
                  <c:v>2.7473333333333336</c:v>
                </c:pt>
                <c:pt idx="38">
                  <c:v>2.6893333333333334</c:v>
                </c:pt>
                <c:pt idx="39">
                  <c:v>2.2636666666666669</c:v>
                </c:pt>
              </c:numCache>
            </c:numRef>
          </c:xVal>
          <c:yVal>
            <c:numRef>
              <c:f>'Fit Collision Freq'!$E$4:$E$43</c:f>
              <c:numCache>
                <c:formatCode>General</c:formatCode>
                <c:ptCount val="40"/>
                <c:pt idx="0">
                  <c:v>5.84</c:v>
                </c:pt>
                <c:pt idx="1">
                  <c:v>5.78</c:v>
                </c:pt>
                <c:pt idx="2">
                  <c:v>5.73</c:v>
                </c:pt>
                <c:pt idx="3">
                  <c:v>5.7</c:v>
                </c:pt>
                <c:pt idx="4">
                  <c:v>5.74</c:v>
                </c:pt>
                <c:pt idx="5">
                  <c:v>5.78</c:v>
                </c:pt>
                <c:pt idx="6">
                  <c:v>5.8</c:v>
                </c:pt>
                <c:pt idx="7">
                  <c:v>5.84</c:v>
                </c:pt>
                <c:pt idx="8">
                  <c:v>5.85</c:v>
                </c:pt>
                <c:pt idx="9">
                  <c:v>5.82</c:v>
                </c:pt>
                <c:pt idx="10">
                  <c:v>5.77</c:v>
                </c:pt>
                <c:pt idx="11">
                  <c:v>5.7</c:v>
                </c:pt>
                <c:pt idx="12">
                  <c:v>5.67</c:v>
                </c:pt>
                <c:pt idx="13">
                  <c:v>5.63</c:v>
                </c:pt>
                <c:pt idx="14">
                  <c:v>5.62</c:v>
                </c:pt>
                <c:pt idx="15">
                  <c:v>5.57</c:v>
                </c:pt>
                <c:pt idx="16">
                  <c:v>5.56</c:v>
                </c:pt>
                <c:pt idx="17">
                  <c:v>5.58</c:v>
                </c:pt>
                <c:pt idx="18">
                  <c:v>5.6</c:v>
                </c:pt>
                <c:pt idx="19">
                  <c:v>5.63</c:v>
                </c:pt>
                <c:pt idx="20">
                  <c:v>5.62</c:v>
                </c:pt>
                <c:pt idx="21">
                  <c:v>5.61</c:v>
                </c:pt>
                <c:pt idx="22">
                  <c:v>5.61</c:v>
                </c:pt>
                <c:pt idx="23">
                  <c:v>5.63</c:v>
                </c:pt>
                <c:pt idx="24">
                  <c:v>5.55</c:v>
                </c:pt>
                <c:pt idx="25">
                  <c:v>5.57</c:v>
                </c:pt>
                <c:pt idx="26">
                  <c:v>5.58</c:v>
                </c:pt>
                <c:pt idx="27">
                  <c:v>5.53</c:v>
                </c:pt>
                <c:pt idx="28">
                  <c:v>5.58</c:v>
                </c:pt>
                <c:pt idx="29">
                  <c:v>5.59</c:v>
                </c:pt>
                <c:pt idx="30">
                  <c:v>5.62</c:v>
                </c:pt>
                <c:pt idx="31">
                  <c:v>5.66</c:v>
                </c:pt>
                <c:pt idx="32">
                  <c:v>5.79</c:v>
                </c:pt>
                <c:pt idx="33">
                  <c:v>5.85</c:v>
                </c:pt>
                <c:pt idx="34">
                  <c:v>5.88</c:v>
                </c:pt>
                <c:pt idx="35">
                  <c:v>5.91</c:v>
                </c:pt>
                <c:pt idx="36">
                  <c:v>5.89</c:v>
                </c:pt>
                <c:pt idx="37">
                  <c:v>5.92</c:v>
                </c:pt>
                <c:pt idx="38">
                  <c:v>5.94</c:v>
                </c:pt>
                <c:pt idx="39">
                  <c:v>5.96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4926496"/>
        <c:axId val="304922184"/>
      </c:scatterChart>
      <c:valAx>
        <c:axId val="304926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4922184"/>
        <c:crosses val="autoZero"/>
        <c:crossBetween val="midCat"/>
      </c:valAx>
      <c:valAx>
        <c:axId val="304922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49264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/>
              <a:t>Number Employed vs. Collision Frequency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'Fit Collision Freq'!$D$4:$D$43</c:f>
              <c:numCache>
                <c:formatCode>General</c:formatCode>
                <c:ptCount val="40"/>
                <c:pt idx="0">
                  <c:v>143.4</c:v>
                </c:pt>
                <c:pt idx="1">
                  <c:v>144.1</c:v>
                </c:pt>
                <c:pt idx="2">
                  <c:v>144.5</c:v>
                </c:pt>
                <c:pt idx="3">
                  <c:v>145.6</c:v>
                </c:pt>
                <c:pt idx="4">
                  <c:v>146.1</c:v>
                </c:pt>
                <c:pt idx="5">
                  <c:v>145.9</c:v>
                </c:pt>
                <c:pt idx="6">
                  <c:v>145.9</c:v>
                </c:pt>
                <c:pt idx="7">
                  <c:v>146.30000000000001</c:v>
                </c:pt>
                <c:pt idx="8">
                  <c:v>146.19999999999999</c:v>
                </c:pt>
                <c:pt idx="9">
                  <c:v>145.9</c:v>
                </c:pt>
                <c:pt idx="10">
                  <c:v>145.19999999999999</c:v>
                </c:pt>
                <c:pt idx="11">
                  <c:v>144.1</c:v>
                </c:pt>
                <c:pt idx="12">
                  <c:v>141.5</c:v>
                </c:pt>
                <c:pt idx="13">
                  <c:v>140.30000000000001</c:v>
                </c:pt>
                <c:pt idx="14">
                  <c:v>139.4</c:v>
                </c:pt>
                <c:pt idx="15">
                  <c:v>138.4</c:v>
                </c:pt>
                <c:pt idx="16">
                  <c:v>138.6</c:v>
                </c:pt>
                <c:pt idx="17">
                  <c:v>139.19999999999999</c:v>
                </c:pt>
                <c:pt idx="18">
                  <c:v>139.30000000000001</c:v>
                </c:pt>
                <c:pt idx="19">
                  <c:v>139.19999999999999</c:v>
                </c:pt>
                <c:pt idx="20">
                  <c:v>139.4</c:v>
                </c:pt>
                <c:pt idx="21">
                  <c:v>139.5</c:v>
                </c:pt>
                <c:pt idx="22">
                  <c:v>139.9</c:v>
                </c:pt>
                <c:pt idx="23">
                  <c:v>140.69999999999999</c:v>
                </c:pt>
                <c:pt idx="24">
                  <c:v>141.80000000000001</c:v>
                </c:pt>
                <c:pt idx="25">
                  <c:v>142.19999999999999</c:v>
                </c:pt>
                <c:pt idx="26">
                  <c:v>142.5</c:v>
                </c:pt>
                <c:pt idx="27">
                  <c:v>143.30000000000001</c:v>
                </c:pt>
                <c:pt idx="28">
                  <c:v>143.30000000000001</c:v>
                </c:pt>
                <c:pt idx="29">
                  <c:v>143.80000000000001</c:v>
                </c:pt>
                <c:pt idx="30">
                  <c:v>144.30000000000001</c:v>
                </c:pt>
                <c:pt idx="31">
                  <c:v>144.30000000000001</c:v>
                </c:pt>
                <c:pt idx="32">
                  <c:v>145.30000000000001</c:v>
                </c:pt>
                <c:pt idx="33">
                  <c:v>145.9</c:v>
                </c:pt>
                <c:pt idx="34">
                  <c:v>146.6</c:v>
                </c:pt>
                <c:pt idx="35">
                  <c:v>147.4</c:v>
                </c:pt>
                <c:pt idx="36">
                  <c:v>148.19999999999999</c:v>
                </c:pt>
                <c:pt idx="37">
                  <c:v>148.69999999999999</c:v>
                </c:pt>
                <c:pt idx="38">
                  <c:v>149</c:v>
                </c:pt>
                <c:pt idx="39">
                  <c:v>149.9</c:v>
                </c:pt>
              </c:numCache>
            </c:numRef>
          </c:xVal>
          <c:yVal>
            <c:numRef>
              <c:f>'Fit Collision Freq'!$E$4:$E$43</c:f>
              <c:numCache>
                <c:formatCode>General</c:formatCode>
                <c:ptCount val="40"/>
                <c:pt idx="0">
                  <c:v>5.84</c:v>
                </c:pt>
                <c:pt idx="1">
                  <c:v>5.78</c:v>
                </c:pt>
                <c:pt idx="2">
                  <c:v>5.73</c:v>
                </c:pt>
                <c:pt idx="3">
                  <c:v>5.7</c:v>
                </c:pt>
                <c:pt idx="4">
                  <c:v>5.74</c:v>
                </c:pt>
                <c:pt idx="5">
                  <c:v>5.78</c:v>
                </c:pt>
                <c:pt idx="6">
                  <c:v>5.8</c:v>
                </c:pt>
                <c:pt idx="7">
                  <c:v>5.84</c:v>
                </c:pt>
                <c:pt idx="8">
                  <c:v>5.85</c:v>
                </c:pt>
                <c:pt idx="9">
                  <c:v>5.82</c:v>
                </c:pt>
                <c:pt idx="10">
                  <c:v>5.77</c:v>
                </c:pt>
                <c:pt idx="11">
                  <c:v>5.7</c:v>
                </c:pt>
                <c:pt idx="12">
                  <c:v>5.67</c:v>
                </c:pt>
                <c:pt idx="13">
                  <c:v>5.63</c:v>
                </c:pt>
                <c:pt idx="14">
                  <c:v>5.62</c:v>
                </c:pt>
                <c:pt idx="15">
                  <c:v>5.57</c:v>
                </c:pt>
                <c:pt idx="16">
                  <c:v>5.56</c:v>
                </c:pt>
                <c:pt idx="17">
                  <c:v>5.58</c:v>
                </c:pt>
                <c:pt idx="18">
                  <c:v>5.6</c:v>
                </c:pt>
                <c:pt idx="19">
                  <c:v>5.63</c:v>
                </c:pt>
                <c:pt idx="20">
                  <c:v>5.62</c:v>
                </c:pt>
                <c:pt idx="21">
                  <c:v>5.61</c:v>
                </c:pt>
                <c:pt idx="22">
                  <c:v>5.61</c:v>
                </c:pt>
                <c:pt idx="23">
                  <c:v>5.63</c:v>
                </c:pt>
                <c:pt idx="24">
                  <c:v>5.55</c:v>
                </c:pt>
                <c:pt idx="25">
                  <c:v>5.57</c:v>
                </c:pt>
                <c:pt idx="26">
                  <c:v>5.58</c:v>
                </c:pt>
                <c:pt idx="27">
                  <c:v>5.53</c:v>
                </c:pt>
                <c:pt idx="28">
                  <c:v>5.58</c:v>
                </c:pt>
                <c:pt idx="29">
                  <c:v>5.59</c:v>
                </c:pt>
                <c:pt idx="30">
                  <c:v>5.62</c:v>
                </c:pt>
                <c:pt idx="31">
                  <c:v>5.66</c:v>
                </c:pt>
                <c:pt idx="32">
                  <c:v>5.79</c:v>
                </c:pt>
                <c:pt idx="33">
                  <c:v>5.85</c:v>
                </c:pt>
                <c:pt idx="34">
                  <c:v>5.88</c:v>
                </c:pt>
                <c:pt idx="35">
                  <c:v>5.91</c:v>
                </c:pt>
                <c:pt idx="36">
                  <c:v>5.89</c:v>
                </c:pt>
                <c:pt idx="37">
                  <c:v>5.92</c:v>
                </c:pt>
                <c:pt idx="38">
                  <c:v>5.94</c:v>
                </c:pt>
                <c:pt idx="39">
                  <c:v>5.96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4916304"/>
        <c:axId val="304926888"/>
      </c:scatterChart>
      <c:valAx>
        <c:axId val="304916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4926888"/>
        <c:crosses val="autoZero"/>
        <c:crossBetween val="midCat"/>
      </c:valAx>
      <c:valAx>
        <c:axId val="304926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4916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en-US" sz="1400" b="1" i="0" u="none" strike="noStrike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79895317231466E-2"/>
          <c:y val="6.0989001709906891E-2"/>
          <c:w val="0.93418013856812931"/>
          <c:h val="0.73555555555555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change from prior month</c:v>
                </c:pt>
              </c:strCache>
            </c:strRef>
          </c:tx>
          <c:spPr>
            <a:solidFill>
              <a:schemeClr val="accent1"/>
            </a:solidFill>
            <a:ln w="25879">
              <a:noFill/>
            </a:ln>
          </c:spPr>
          <c:invertIfNegative val="0"/>
          <c:dPt>
            <c:idx val="27"/>
            <c:invertIfNegative val="0"/>
            <c:bubble3D val="0"/>
          </c:dPt>
          <c:dPt>
            <c:idx val="28"/>
            <c:invertIfNegative val="0"/>
            <c:bubble3D val="0"/>
          </c:dPt>
          <c:dPt>
            <c:idx val="29"/>
            <c:invertIfNegative val="0"/>
            <c:bubble3D val="0"/>
          </c:dPt>
          <c:dPt>
            <c:idx val="31"/>
            <c:invertIfNegative val="0"/>
            <c:bubble3D val="0"/>
          </c:dPt>
          <c:dPt>
            <c:idx val="34"/>
            <c:invertIfNegative val="0"/>
            <c:bubble3D val="0"/>
          </c:dPt>
          <c:dPt>
            <c:idx val="35"/>
            <c:invertIfNegative val="0"/>
            <c:bubble3D val="0"/>
          </c:dPt>
          <c:dPt>
            <c:idx val="36"/>
            <c:invertIfNegative val="0"/>
            <c:bubble3D val="0"/>
          </c:dPt>
          <c:dPt>
            <c:idx val="37"/>
            <c:invertIfNegative val="0"/>
            <c:bubble3D val="0"/>
          </c:dPt>
          <c:dPt>
            <c:idx val="38"/>
            <c:invertIfNegative val="0"/>
            <c:bubble3D val="0"/>
          </c:dPt>
          <c:dPt>
            <c:idx val="39"/>
            <c:invertIfNegative val="0"/>
            <c:bubble3D val="0"/>
          </c:dPt>
          <c:dPt>
            <c:idx val="41"/>
            <c:invertIfNegative val="0"/>
            <c:bubble3D val="0"/>
          </c:dPt>
          <c:dPt>
            <c:idx val="42"/>
            <c:invertIfNegative val="0"/>
            <c:bubble3D val="0"/>
          </c:dPt>
          <c:dPt>
            <c:idx val="43"/>
            <c:invertIfNegative val="0"/>
            <c:bubble3D val="0"/>
          </c:dPt>
          <c:dPt>
            <c:idx val="44"/>
            <c:invertIfNegative val="0"/>
            <c:bubble3D val="0"/>
          </c:dPt>
          <c:dPt>
            <c:idx val="45"/>
            <c:invertIfNegative val="0"/>
            <c:bubble3D val="0"/>
          </c:dPt>
          <c:dPt>
            <c:idx val="47"/>
            <c:invertIfNegative val="0"/>
            <c:bubble3D val="0"/>
          </c:dPt>
          <c:dLbls>
            <c:numFmt formatCode="#,##0.0" sourceLinked="0"/>
            <c:spPr>
              <a:noFill/>
              <a:ln w="25879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0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Sheet1!$A$6:$A$76</c:f>
              <c:numCache>
                <c:formatCode>[$-409]mmm\-yy;@</c:formatCode>
                <c:ptCount val="71"/>
                <c:pt idx="0">
                  <c:v>40329</c:v>
                </c:pt>
                <c:pt idx="1">
                  <c:v>40359</c:v>
                </c:pt>
                <c:pt idx="2">
                  <c:v>40390</c:v>
                </c:pt>
                <c:pt idx="3">
                  <c:v>40421</c:v>
                </c:pt>
                <c:pt idx="4">
                  <c:v>40451</c:v>
                </c:pt>
                <c:pt idx="5">
                  <c:v>40482</c:v>
                </c:pt>
                <c:pt idx="6">
                  <c:v>40512</c:v>
                </c:pt>
                <c:pt idx="7">
                  <c:v>40543</c:v>
                </c:pt>
                <c:pt idx="8">
                  <c:v>40574</c:v>
                </c:pt>
                <c:pt idx="9">
                  <c:v>40602</c:v>
                </c:pt>
                <c:pt idx="10">
                  <c:v>40633</c:v>
                </c:pt>
                <c:pt idx="11">
                  <c:v>40661</c:v>
                </c:pt>
                <c:pt idx="12">
                  <c:v>40694</c:v>
                </c:pt>
                <c:pt idx="13">
                  <c:v>40724</c:v>
                </c:pt>
                <c:pt idx="14">
                  <c:v>40755</c:v>
                </c:pt>
                <c:pt idx="15">
                  <c:v>40786</c:v>
                </c:pt>
                <c:pt idx="16">
                  <c:v>40816</c:v>
                </c:pt>
                <c:pt idx="17">
                  <c:v>40846</c:v>
                </c:pt>
                <c:pt idx="18">
                  <c:v>40877</c:v>
                </c:pt>
                <c:pt idx="19">
                  <c:v>40907</c:v>
                </c:pt>
                <c:pt idx="20">
                  <c:v>40938</c:v>
                </c:pt>
                <c:pt idx="21">
                  <c:v>40968</c:v>
                </c:pt>
                <c:pt idx="22">
                  <c:v>40998</c:v>
                </c:pt>
                <c:pt idx="23">
                  <c:v>41029</c:v>
                </c:pt>
                <c:pt idx="24">
                  <c:v>41059</c:v>
                </c:pt>
                <c:pt idx="25">
                  <c:v>41090</c:v>
                </c:pt>
                <c:pt idx="26">
                  <c:v>41120</c:v>
                </c:pt>
                <c:pt idx="27">
                  <c:v>41151</c:v>
                </c:pt>
                <c:pt idx="28">
                  <c:v>41182</c:v>
                </c:pt>
                <c:pt idx="29">
                  <c:v>41212</c:v>
                </c:pt>
                <c:pt idx="30">
                  <c:v>41243</c:v>
                </c:pt>
                <c:pt idx="31">
                  <c:v>41273</c:v>
                </c:pt>
                <c:pt idx="32">
                  <c:v>41304</c:v>
                </c:pt>
                <c:pt idx="33">
                  <c:v>41333</c:v>
                </c:pt>
                <c:pt idx="34">
                  <c:v>41361</c:v>
                </c:pt>
                <c:pt idx="35">
                  <c:v>41392</c:v>
                </c:pt>
                <c:pt idx="36">
                  <c:v>41422</c:v>
                </c:pt>
                <c:pt idx="37">
                  <c:v>41453</c:v>
                </c:pt>
                <c:pt idx="38">
                  <c:v>41483</c:v>
                </c:pt>
                <c:pt idx="39">
                  <c:v>41514</c:v>
                </c:pt>
                <c:pt idx="40">
                  <c:v>41545</c:v>
                </c:pt>
                <c:pt idx="41">
                  <c:v>41575</c:v>
                </c:pt>
                <c:pt idx="42">
                  <c:v>41606</c:v>
                </c:pt>
                <c:pt idx="43">
                  <c:v>41636</c:v>
                </c:pt>
                <c:pt idx="44">
                  <c:v>41669</c:v>
                </c:pt>
                <c:pt idx="45">
                  <c:v>41698</c:v>
                </c:pt>
                <c:pt idx="46">
                  <c:v>41729</c:v>
                </c:pt>
                <c:pt idx="47">
                  <c:v>41759</c:v>
                </c:pt>
                <c:pt idx="48">
                  <c:v>41790</c:v>
                </c:pt>
                <c:pt idx="49">
                  <c:v>41820</c:v>
                </c:pt>
                <c:pt idx="50">
                  <c:v>41851</c:v>
                </c:pt>
                <c:pt idx="51">
                  <c:v>41882</c:v>
                </c:pt>
                <c:pt idx="52">
                  <c:v>41912</c:v>
                </c:pt>
                <c:pt idx="53">
                  <c:v>41943</c:v>
                </c:pt>
                <c:pt idx="54">
                  <c:v>41973</c:v>
                </c:pt>
                <c:pt idx="55">
                  <c:v>42004</c:v>
                </c:pt>
                <c:pt idx="56">
                  <c:v>42035</c:v>
                </c:pt>
                <c:pt idx="57">
                  <c:v>42063</c:v>
                </c:pt>
                <c:pt idx="58">
                  <c:v>42094</c:v>
                </c:pt>
                <c:pt idx="59">
                  <c:v>42124</c:v>
                </c:pt>
                <c:pt idx="60">
                  <c:v>42155</c:v>
                </c:pt>
                <c:pt idx="61">
                  <c:v>42185</c:v>
                </c:pt>
                <c:pt idx="62">
                  <c:v>42216</c:v>
                </c:pt>
                <c:pt idx="63">
                  <c:v>42247</c:v>
                </c:pt>
                <c:pt idx="64">
                  <c:v>42277</c:v>
                </c:pt>
                <c:pt idx="65">
                  <c:v>42308</c:v>
                </c:pt>
                <c:pt idx="66">
                  <c:v>42338</c:v>
                </c:pt>
                <c:pt idx="67">
                  <c:v>42369</c:v>
                </c:pt>
                <c:pt idx="68">
                  <c:v>42400</c:v>
                </c:pt>
                <c:pt idx="69">
                  <c:v>42429</c:v>
                </c:pt>
                <c:pt idx="70">
                  <c:v>42460</c:v>
                </c:pt>
              </c:numCache>
            </c:numRef>
          </c:cat>
          <c:val>
            <c:numRef>
              <c:f>Sheet1!$B$6:$B$76</c:f>
              <c:numCache>
                <c:formatCode>#0.0</c:formatCode>
                <c:ptCount val="71"/>
                <c:pt idx="0">
                  <c:v>158.69999999999999</c:v>
                </c:pt>
                <c:pt idx="1">
                  <c:v>158.1</c:v>
                </c:pt>
                <c:pt idx="2">
                  <c:v>158.4</c:v>
                </c:pt>
                <c:pt idx="3">
                  <c:v>159.69999999999999</c:v>
                </c:pt>
                <c:pt idx="4">
                  <c:v>160.19999999999999</c:v>
                </c:pt>
                <c:pt idx="5">
                  <c:v>161.5</c:v>
                </c:pt>
                <c:pt idx="6">
                  <c:v>161.4</c:v>
                </c:pt>
                <c:pt idx="7">
                  <c:v>161</c:v>
                </c:pt>
                <c:pt idx="8">
                  <c:v>162.69999999999999</c:v>
                </c:pt>
                <c:pt idx="9">
                  <c:v>164.3</c:v>
                </c:pt>
                <c:pt idx="10">
                  <c:v>166.6</c:v>
                </c:pt>
                <c:pt idx="11">
                  <c:v>169.2</c:v>
                </c:pt>
                <c:pt idx="12">
                  <c:v>170.1</c:v>
                </c:pt>
                <c:pt idx="13">
                  <c:v>171.2</c:v>
                </c:pt>
                <c:pt idx="14">
                  <c:v>172.6</c:v>
                </c:pt>
                <c:pt idx="15">
                  <c:v>174</c:v>
                </c:pt>
                <c:pt idx="16">
                  <c:v>176.6</c:v>
                </c:pt>
                <c:pt idx="17">
                  <c:v>178.2</c:v>
                </c:pt>
                <c:pt idx="18">
                  <c:v>178.7</c:v>
                </c:pt>
                <c:pt idx="19">
                  <c:v>180.6</c:v>
                </c:pt>
                <c:pt idx="20">
                  <c:v>181.3</c:v>
                </c:pt>
                <c:pt idx="21">
                  <c:v>182.3</c:v>
                </c:pt>
                <c:pt idx="22">
                  <c:v>184.7</c:v>
                </c:pt>
                <c:pt idx="23">
                  <c:v>185.2</c:v>
                </c:pt>
                <c:pt idx="24">
                  <c:v>186.2</c:v>
                </c:pt>
                <c:pt idx="25">
                  <c:v>187.8</c:v>
                </c:pt>
                <c:pt idx="26">
                  <c:v>188.6</c:v>
                </c:pt>
                <c:pt idx="27">
                  <c:v>189.3</c:v>
                </c:pt>
                <c:pt idx="28">
                  <c:v>189.4</c:v>
                </c:pt>
                <c:pt idx="29">
                  <c:v>189.4</c:v>
                </c:pt>
                <c:pt idx="30">
                  <c:v>190.5</c:v>
                </c:pt>
                <c:pt idx="31">
                  <c:v>192.2</c:v>
                </c:pt>
                <c:pt idx="32">
                  <c:v>193.1</c:v>
                </c:pt>
                <c:pt idx="33">
                  <c:v>194.6</c:v>
                </c:pt>
                <c:pt idx="34">
                  <c:v>194</c:v>
                </c:pt>
                <c:pt idx="35">
                  <c:v>193.8</c:v>
                </c:pt>
                <c:pt idx="36">
                  <c:v>193.1</c:v>
                </c:pt>
                <c:pt idx="37">
                  <c:v>192.5</c:v>
                </c:pt>
                <c:pt idx="38">
                  <c:v>193</c:v>
                </c:pt>
                <c:pt idx="39">
                  <c:v>193.4</c:v>
                </c:pt>
                <c:pt idx="40">
                  <c:v>193.3</c:v>
                </c:pt>
                <c:pt idx="41">
                  <c:v>193.1</c:v>
                </c:pt>
                <c:pt idx="42">
                  <c:v>194</c:v>
                </c:pt>
                <c:pt idx="43">
                  <c:v>194</c:v>
                </c:pt>
                <c:pt idx="44">
                  <c:v>194</c:v>
                </c:pt>
                <c:pt idx="45">
                  <c:v>195.4</c:v>
                </c:pt>
                <c:pt idx="46">
                  <c:v>193.7</c:v>
                </c:pt>
                <c:pt idx="47">
                  <c:v>194.6</c:v>
                </c:pt>
                <c:pt idx="48">
                  <c:v>196.4</c:v>
                </c:pt>
                <c:pt idx="49">
                  <c:v>197.6</c:v>
                </c:pt>
                <c:pt idx="50">
                  <c:v>198.6</c:v>
                </c:pt>
                <c:pt idx="51">
                  <c:v>198.4</c:v>
                </c:pt>
                <c:pt idx="52">
                  <c:v>199.4</c:v>
                </c:pt>
                <c:pt idx="53">
                  <c:v>201.5</c:v>
                </c:pt>
                <c:pt idx="54">
                  <c:v>201</c:v>
                </c:pt>
                <c:pt idx="55">
                  <c:v>201.2</c:v>
                </c:pt>
                <c:pt idx="56">
                  <c:v>199.4</c:v>
                </c:pt>
                <c:pt idx="57">
                  <c:v>197.6</c:v>
                </c:pt>
                <c:pt idx="58">
                  <c:v>197.7</c:v>
                </c:pt>
                <c:pt idx="59">
                  <c:v>194.4</c:v>
                </c:pt>
                <c:pt idx="60">
                  <c:v>194.2</c:v>
                </c:pt>
                <c:pt idx="61">
                  <c:v>193.2</c:v>
                </c:pt>
                <c:pt idx="62">
                  <c:v>193.6</c:v>
                </c:pt>
                <c:pt idx="63">
                  <c:v>191.7</c:v>
                </c:pt>
                <c:pt idx="64">
                  <c:v>190</c:v>
                </c:pt>
                <c:pt idx="65">
                  <c:v>186.7</c:v>
                </c:pt>
                <c:pt idx="66">
                  <c:v>185</c:v>
                </c:pt>
                <c:pt idx="67">
                  <c:v>182.9</c:v>
                </c:pt>
                <c:pt idx="68">
                  <c:v>181.7</c:v>
                </c:pt>
                <c:pt idx="69">
                  <c:v>179.8</c:v>
                </c:pt>
                <c:pt idx="70">
                  <c:v>178.7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D0DCE2"/>
            </a:solidFill>
            <a:ln w="25879">
              <a:noFill/>
            </a:ln>
          </c:spPr>
          <c:invertIfNegative val="0"/>
          <c:cat>
            <c:numRef>
              <c:f>Sheet1!$A$6:$A$76</c:f>
              <c:numCache>
                <c:formatCode>[$-409]mmm\-yy;@</c:formatCode>
                <c:ptCount val="71"/>
                <c:pt idx="0">
                  <c:v>40329</c:v>
                </c:pt>
                <c:pt idx="1">
                  <c:v>40359</c:v>
                </c:pt>
                <c:pt idx="2">
                  <c:v>40390</c:v>
                </c:pt>
                <c:pt idx="3">
                  <c:v>40421</c:v>
                </c:pt>
                <c:pt idx="4">
                  <c:v>40451</c:v>
                </c:pt>
                <c:pt idx="5">
                  <c:v>40482</c:v>
                </c:pt>
                <c:pt idx="6">
                  <c:v>40512</c:v>
                </c:pt>
                <c:pt idx="7">
                  <c:v>40543</c:v>
                </c:pt>
                <c:pt idx="8">
                  <c:v>40574</c:v>
                </c:pt>
                <c:pt idx="9">
                  <c:v>40602</c:v>
                </c:pt>
                <c:pt idx="10">
                  <c:v>40633</c:v>
                </c:pt>
                <c:pt idx="11">
                  <c:v>40661</c:v>
                </c:pt>
                <c:pt idx="12">
                  <c:v>40694</c:v>
                </c:pt>
                <c:pt idx="13">
                  <c:v>40724</c:v>
                </c:pt>
                <c:pt idx="14">
                  <c:v>40755</c:v>
                </c:pt>
                <c:pt idx="15">
                  <c:v>40786</c:v>
                </c:pt>
                <c:pt idx="16">
                  <c:v>40816</c:v>
                </c:pt>
                <c:pt idx="17">
                  <c:v>40846</c:v>
                </c:pt>
                <c:pt idx="18">
                  <c:v>40877</c:v>
                </c:pt>
                <c:pt idx="19">
                  <c:v>40907</c:v>
                </c:pt>
                <c:pt idx="20">
                  <c:v>40938</c:v>
                </c:pt>
                <c:pt idx="21">
                  <c:v>40968</c:v>
                </c:pt>
                <c:pt idx="22">
                  <c:v>40998</c:v>
                </c:pt>
                <c:pt idx="23">
                  <c:v>41029</c:v>
                </c:pt>
                <c:pt idx="24">
                  <c:v>41059</c:v>
                </c:pt>
                <c:pt idx="25">
                  <c:v>41090</c:v>
                </c:pt>
                <c:pt idx="26">
                  <c:v>41120</c:v>
                </c:pt>
                <c:pt idx="27">
                  <c:v>41151</c:v>
                </c:pt>
                <c:pt idx="28">
                  <c:v>41182</c:v>
                </c:pt>
                <c:pt idx="29">
                  <c:v>41212</c:v>
                </c:pt>
                <c:pt idx="30">
                  <c:v>41243</c:v>
                </c:pt>
                <c:pt idx="31">
                  <c:v>41273</c:v>
                </c:pt>
                <c:pt idx="32">
                  <c:v>41304</c:v>
                </c:pt>
                <c:pt idx="33">
                  <c:v>41333</c:v>
                </c:pt>
                <c:pt idx="34">
                  <c:v>41361</c:v>
                </c:pt>
                <c:pt idx="35">
                  <c:v>41392</c:v>
                </c:pt>
                <c:pt idx="36">
                  <c:v>41422</c:v>
                </c:pt>
                <c:pt idx="37">
                  <c:v>41453</c:v>
                </c:pt>
                <c:pt idx="38">
                  <c:v>41483</c:v>
                </c:pt>
                <c:pt idx="39">
                  <c:v>41514</c:v>
                </c:pt>
                <c:pt idx="40">
                  <c:v>41545</c:v>
                </c:pt>
                <c:pt idx="41">
                  <c:v>41575</c:v>
                </c:pt>
                <c:pt idx="42">
                  <c:v>41606</c:v>
                </c:pt>
                <c:pt idx="43">
                  <c:v>41636</c:v>
                </c:pt>
                <c:pt idx="44">
                  <c:v>41669</c:v>
                </c:pt>
                <c:pt idx="45">
                  <c:v>41698</c:v>
                </c:pt>
                <c:pt idx="46">
                  <c:v>41729</c:v>
                </c:pt>
                <c:pt idx="47">
                  <c:v>41759</c:v>
                </c:pt>
                <c:pt idx="48">
                  <c:v>41790</c:v>
                </c:pt>
                <c:pt idx="49">
                  <c:v>41820</c:v>
                </c:pt>
                <c:pt idx="50">
                  <c:v>41851</c:v>
                </c:pt>
                <c:pt idx="51">
                  <c:v>41882</c:v>
                </c:pt>
                <c:pt idx="52">
                  <c:v>41912</c:v>
                </c:pt>
                <c:pt idx="53">
                  <c:v>41943</c:v>
                </c:pt>
                <c:pt idx="54">
                  <c:v>41973</c:v>
                </c:pt>
                <c:pt idx="55">
                  <c:v>42004</c:v>
                </c:pt>
                <c:pt idx="56">
                  <c:v>42035</c:v>
                </c:pt>
                <c:pt idx="57">
                  <c:v>42063</c:v>
                </c:pt>
                <c:pt idx="58">
                  <c:v>42094</c:v>
                </c:pt>
                <c:pt idx="59">
                  <c:v>42124</c:v>
                </c:pt>
                <c:pt idx="60">
                  <c:v>42155</c:v>
                </c:pt>
                <c:pt idx="61">
                  <c:v>42185</c:v>
                </c:pt>
                <c:pt idx="62">
                  <c:v>42216</c:v>
                </c:pt>
                <c:pt idx="63">
                  <c:v>42247</c:v>
                </c:pt>
                <c:pt idx="64">
                  <c:v>42277</c:v>
                </c:pt>
                <c:pt idx="65">
                  <c:v>42308</c:v>
                </c:pt>
                <c:pt idx="66">
                  <c:v>42338</c:v>
                </c:pt>
                <c:pt idx="67">
                  <c:v>42369</c:v>
                </c:pt>
                <c:pt idx="68">
                  <c:v>42400</c:v>
                </c:pt>
                <c:pt idx="69">
                  <c:v>42429</c:v>
                </c:pt>
                <c:pt idx="70">
                  <c:v>42460</c:v>
                </c:pt>
              </c:numCache>
            </c:numRef>
          </c:cat>
          <c:val>
            <c:numRef>
              <c:f>Sheet1!$C$6:$C$76</c:f>
              <c:numCache>
                <c:formatCode>General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04915520"/>
        <c:axId val="304917480"/>
      </c:barChart>
      <c:dateAx>
        <c:axId val="30491552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ln w="25879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2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4917480"/>
        <c:crossesAt val="0"/>
        <c:auto val="1"/>
        <c:lblOffset val="100"/>
        <c:baseTimeUnit val="months"/>
        <c:majorUnit val="2"/>
        <c:minorUnit val="1"/>
      </c:dateAx>
      <c:valAx>
        <c:axId val="304917480"/>
        <c:scaling>
          <c:orientation val="minMax"/>
          <c:min val="150"/>
        </c:scaling>
        <c:delete val="0"/>
        <c:axPos val="l"/>
        <c:majorGridlines>
          <c:spPr>
            <a:ln w="3235">
              <a:solidFill>
                <a:schemeClr val="tx1"/>
              </a:solidFill>
              <a:prstDash val="solid"/>
            </a:ln>
          </c:spPr>
        </c:majorGridlines>
        <c:numFmt formatCode="#,##0_);[Red]\(#,##0\)" sourceLinked="0"/>
        <c:majorTickMark val="out"/>
        <c:minorTickMark val="none"/>
        <c:tickLblPos val="nextTo"/>
        <c:spPr>
          <a:ln w="2587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2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4915520"/>
        <c:crosses val="autoZero"/>
        <c:crossBetween val="between"/>
      </c:valAx>
      <c:spPr>
        <a:solidFill>
          <a:srgbClr val="FFFFFF"/>
        </a:solidFill>
        <a:ln w="2587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4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Direct Premiums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Written:</a:t>
            </a:r>
          </a:p>
          <a:p>
            <a:pPr>
              <a:defRPr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$996 million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Direct Premiums Written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19496855345908"/>
                      <c:h val="0.21494210182451778"/>
                    </c:manualLayout>
                  </c15:layout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58490566037735"/>
                      <c:h val="0.21494210182451778"/>
                    </c:manualLayout>
                  </c15:layout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Stand-alone</c:v>
                </c:pt>
                <c:pt idx="1">
                  <c:v>Pkg - Estimate</c:v>
                </c:pt>
                <c:pt idx="2">
                  <c:v>Pkg - Quantified</c:v>
                </c:pt>
              </c:strCache>
            </c:strRef>
          </c:cat>
          <c:val>
            <c:numRef>
              <c:f>Sheet1!$B$2:$B$4</c:f>
              <c:numCache>
                <c:formatCode>_(* #,##0.00_);_(* \(#,##0.00\);_(* "-"??_);_(@_)</c:formatCode>
                <c:ptCount val="3"/>
                <c:pt idx="0">
                  <c:v>480.738</c:v>
                </c:pt>
                <c:pt idx="1">
                  <c:v>119.71599999999999</c:v>
                </c:pt>
                <c:pt idx="2">
                  <c:v>395.34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Counts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1.46 million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Policies In Force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41194968553459121"/>
                  <c:y val="0.1489221188949180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738993710691825"/>
                      <c:h val="0.21466149855842834"/>
                    </c:manualLayout>
                  </c15:layout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327044025157233"/>
                      <c:h val="0.16204838616665668"/>
                    </c:manualLayout>
                  </c15:layout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Stand-alone C-M</c:v>
                </c:pt>
                <c:pt idx="1">
                  <c:v>Stand-alone Occ</c:v>
                </c:pt>
                <c:pt idx="2">
                  <c:v>Pkg C-M</c:v>
                </c:pt>
                <c:pt idx="3">
                  <c:v>Pkg Occ</c:v>
                </c:pt>
              </c:strCache>
            </c:strRef>
          </c:cat>
          <c:val>
            <c:numRef>
              <c:f>Sheet1!$B$2:$B$5</c:f>
              <c:numCache>
                <c:formatCode>_(* #,##0_);_(* \(#,##0\);_(* "-"??_);_(@_)</c:formatCode>
                <c:ptCount val="4"/>
                <c:pt idx="0">
                  <c:v>52.668999999999997</c:v>
                </c:pt>
                <c:pt idx="1">
                  <c:v>11.63</c:v>
                </c:pt>
                <c:pt idx="2">
                  <c:v>518.62</c:v>
                </c:pt>
                <c:pt idx="3">
                  <c:v>881.83500000000004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22308546059936E-2"/>
          <c:y val="5.3412462908011868E-2"/>
          <c:w val="0.93118756936736957"/>
          <c:h val="0.8367952522255193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Surplus</c:v>
                </c:pt>
              </c:strCache>
            </c:strRef>
          </c:tx>
          <c:spPr>
            <a:solidFill>
              <a:schemeClr val="accent1"/>
            </a:solidFill>
            <a:ln w="25294">
              <a:noFill/>
            </a:ln>
          </c:spPr>
          <c:invertIfNegative val="0"/>
          <c:dPt>
            <c:idx val="34"/>
            <c:invertIfNegative val="0"/>
            <c:bubble3D val="0"/>
            <c:spPr>
              <a:solidFill>
                <a:schemeClr val="tx2"/>
              </a:solidFill>
              <a:ln w="25294">
                <a:noFill/>
              </a:ln>
            </c:spPr>
          </c:dPt>
          <c:dLbls>
            <c:dLbl>
              <c:idx val="4"/>
              <c:numFmt formatCode="\$#,##0.0" sourceLinked="0"/>
              <c:spPr>
                <a:noFill/>
                <a:ln w="25294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46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\$#,##0.0" sourceLinked="0"/>
              <c:spPr>
                <a:noFill/>
                <a:ln w="25294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46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\$#,##0.0" sourceLinked="0"/>
              <c:spPr>
                <a:noFill/>
                <a:ln w="25294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46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5.4062737096314476E-4"/>
                  <c:y val="-1.3631937682570237E-3"/>
                </c:manualLayout>
              </c:layout>
              <c:numFmt formatCode="\$#,##0.0" sourceLinked="0"/>
              <c:spPr>
                <a:noFill/>
                <a:ln w="25294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46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2.2186800654543626E-3"/>
                  <c:y val="1.246532596278435E-2"/>
                </c:manualLayout>
              </c:layout>
              <c:numFmt formatCode="\$#,##0.0" sourceLinked="0"/>
              <c:spPr>
                <a:noFill/>
                <a:ln w="25294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46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layout>
                <c:manualLayout>
                  <c:x val="-1.0620293469862977E-4"/>
                  <c:y val="-3.3499961249321862E-3"/>
                </c:manualLayout>
              </c:layout>
              <c:numFmt formatCode="\$#,##0.0" sourceLinked="0"/>
              <c:spPr>
                <a:noFill/>
                <a:ln w="25294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46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\$#,##0.0" sourceLinked="0"/>
            <c:spPr>
              <a:noFill/>
              <a:ln w="25294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84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Sheet1!$B$1:$AJ$1</c:f>
              <c:strCache>
                <c:ptCount val="35"/>
                <c:pt idx="0">
                  <c:v>06:Q4</c:v>
                </c:pt>
                <c:pt idx="1">
                  <c:v>07:Q1</c:v>
                </c:pt>
                <c:pt idx="2">
                  <c:v>07:Q2</c:v>
                </c:pt>
                <c:pt idx="3">
                  <c:v>07:Q3</c:v>
                </c:pt>
                <c:pt idx="4">
                  <c:v>07:Q4</c:v>
                </c:pt>
                <c:pt idx="5">
                  <c:v>08:Q1</c:v>
                </c:pt>
                <c:pt idx="6">
                  <c:v>08:Q2</c:v>
                </c:pt>
                <c:pt idx="7">
                  <c:v>08:Q3</c:v>
                </c:pt>
                <c:pt idx="8">
                  <c:v>08:Q4</c:v>
                </c:pt>
                <c:pt idx="9">
                  <c:v>09:Q1</c:v>
                </c:pt>
                <c:pt idx="10">
                  <c:v>09:Q2</c:v>
                </c:pt>
                <c:pt idx="11">
                  <c:v>09:Q3</c:v>
                </c:pt>
                <c:pt idx="12">
                  <c:v>09:Q4</c:v>
                </c:pt>
                <c:pt idx="13">
                  <c:v>10:Q1</c:v>
                </c:pt>
                <c:pt idx="14">
                  <c:v>10:Q2</c:v>
                </c:pt>
                <c:pt idx="15">
                  <c:v>10:Q3</c:v>
                </c:pt>
                <c:pt idx="16">
                  <c:v>10:Q4</c:v>
                </c:pt>
                <c:pt idx="17">
                  <c:v>11:Q1</c:v>
                </c:pt>
                <c:pt idx="18">
                  <c:v>11:Q2</c:v>
                </c:pt>
                <c:pt idx="19">
                  <c:v>11:Q3</c:v>
                </c:pt>
                <c:pt idx="20">
                  <c:v>11:Q4</c:v>
                </c:pt>
                <c:pt idx="21">
                  <c:v>12:Q1</c:v>
                </c:pt>
                <c:pt idx="22">
                  <c:v>12:Q2</c:v>
                </c:pt>
                <c:pt idx="23">
                  <c:v>12:Q3</c:v>
                </c:pt>
                <c:pt idx="24">
                  <c:v>12:Q4</c:v>
                </c:pt>
                <c:pt idx="25">
                  <c:v>13:Q1</c:v>
                </c:pt>
                <c:pt idx="26">
                  <c:v>13:Q2</c:v>
                </c:pt>
                <c:pt idx="27">
                  <c:v>13:Q3</c:v>
                </c:pt>
                <c:pt idx="28">
                  <c:v>13:Q4</c:v>
                </c:pt>
                <c:pt idx="29">
                  <c:v>14:Q1</c:v>
                </c:pt>
                <c:pt idx="30">
                  <c:v>14:Q2</c:v>
                </c:pt>
                <c:pt idx="31">
                  <c:v>14:Q3</c:v>
                </c:pt>
                <c:pt idx="32">
                  <c:v>14:Q4</c:v>
                </c:pt>
                <c:pt idx="33">
                  <c:v>15:Q2</c:v>
                </c:pt>
                <c:pt idx="34">
                  <c:v>15:Q4</c:v>
                </c:pt>
              </c:strCache>
            </c:strRef>
          </c:cat>
          <c:val>
            <c:numRef>
              <c:f>Sheet1!$B$2:$AJ$2</c:f>
              <c:numCache>
                <c:formatCode>"$"#,##0.0</c:formatCode>
                <c:ptCount val="35"/>
                <c:pt idx="0">
                  <c:v>487.1</c:v>
                </c:pt>
                <c:pt idx="1">
                  <c:v>496.6</c:v>
                </c:pt>
                <c:pt idx="2">
                  <c:v>512.79999999999995</c:v>
                </c:pt>
                <c:pt idx="3" formatCode="&quot;$&quot;#,##0.00">
                  <c:v>521.79999999999995</c:v>
                </c:pt>
                <c:pt idx="4" formatCode="&quot;$&quot;#,##0.00">
                  <c:v>517.9</c:v>
                </c:pt>
                <c:pt idx="5" formatCode="&quot;$&quot;#,##0.00">
                  <c:v>515.6</c:v>
                </c:pt>
                <c:pt idx="6" formatCode="&quot;$&quot;#,##0.00">
                  <c:v>505</c:v>
                </c:pt>
                <c:pt idx="7" formatCode="&quot;$&quot;#,##0.00">
                  <c:v>478.5</c:v>
                </c:pt>
                <c:pt idx="8" formatCode="&quot;$&quot;#,##0.00">
                  <c:v>455.57100000000003</c:v>
                </c:pt>
                <c:pt idx="9" formatCode="&quot;$&quot;#,##0.00">
                  <c:v>437.09699999999998</c:v>
                </c:pt>
                <c:pt idx="10" formatCode="&quot;$&quot;#,##0.00">
                  <c:v>462.995</c:v>
                </c:pt>
                <c:pt idx="11" formatCode="&quot;$&quot;#,##0.00">
                  <c:v>490.8</c:v>
                </c:pt>
                <c:pt idx="12" formatCode="&quot;$&quot;#,##0.00">
                  <c:v>511.464</c:v>
                </c:pt>
                <c:pt idx="13" formatCode="&quot;$&quot;#,##0.00">
                  <c:v>540.70000000000005</c:v>
                </c:pt>
                <c:pt idx="14" formatCode="&quot;$&quot;#,##0.00">
                  <c:v>530.529</c:v>
                </c:pt>
                <c:pt idx="15" formatCode="&quot;$&quot;#,##0.00">
                  <c:v>544.79999999999995</c:v>
                </c:pt>
                <c:pt idx="16" formatCode="&quot;$&quot;#,##0.00">
                  <c:v>559.24699999999996</c:v>
                </c:pt>
                <c:pt idx="17" formatCode="&quot;$&quot;#,##0.00">
                  <c:v>566.505</c:v>
                </c:pt>
                <c:pt idx="18" formatCode="&quot;$&quot;#,##0.00">
                  <c:v>559.05799999999999</c:v>
                </c:pt>
                <c:pt idx="19" formatCode="&quot;$&quot;#,##0.00">
                  <c:v>538.6</c:v>
                </c:pt>
                <c:pt idx="20" formatCode="&quot;$&quot;#,##0.00">
                  <c:v>550.30799999999999</c:v>
                </c:pt>
                <c:pt idx="21" formatCode="&quot;$&quot;#,##0.00">
                  <c:v>570.66499999999996</c:v>
                </c:pt>
                <c:pt idx="22" formatCode="&quot;$&quot;#,##0.00">
                  <c:v>567.77</c:v>
                </c:pt>
                <c:pt idx="23" formatCode="&quot;$&quot;#,##0.00">
                  <c:v>583.48900000000003</c:v>
                </c:pt>
                <c:pt idx="24" formatCode="&quot;$&quot;#,##0.00">
                  <c:v>586.87400000000002</c:v>
                </c:pt>
                <c:pt idx="25" formatCode="&quot;$&quot;#,##0.00">
                  <c:v>607.73699999999997</c:v>
                </c:pt>
                <c:pt idx="26" formatCode="&quot;$&quot;#,##0.00">
                  <c:v>613.98800000000006</c:v>
                </c:pt>
                <c:pt idx="27" formatCode="&quot;$&quot;#,##0.00">
                  <c:v>624.37</c:v>
                </c:pt>
                <c:pt idx="28" formatCode="&quot;$&quot;#,##0.00">
                  <c:v>653.38</c:v>
                </c:pt>
                <c:pt idx="29" formatCode="&quot;$&quot;#,##0.00">
                  <c:v>662</c:v>
                </c:pt>
                <c:pt idx="30" formatCode="&quot;$&quot;#,##0.00">
                  <c:v>671.57500000000005</c:v>
                </c:pt>
                <c:pt idx="31" formatCode="&quot;$&quot;#,##0.00">
                  <c:v>673.92899999999997</c:v>
                </c:pt>
                <c:pt idx="32" formatCode="&quot;$&quot;#,##0.00">
                  <c:v>674.71400000000006</c:v>
                </c:pt>
                <c:pt idx="33" formatCode="&quot;$&quot;#,##0.00">
                  <c:v>672.43899999999996</c:v>
                </c:pt>
                <c:pt idx="34" formatCode="&quot;$&quot;#,##0.00">
                  <c:v>673.7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95203616"/>
        <c:axId val="295204008"/>
      </c:barChart>
      <c:catAx>
        <c:axId val="295203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84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5204008"/>
        <c:crossesAt val="400"/>
        <c:auto val="0"/>
        <c:lblAlgn val="ctr"/>
        <c:lblOffset val="100"/>
        <c:tickLblSkip val="1"/>
        <c:tickMarkSkip val="1"/>
        <c:noMultiLvlLbl val="0"/>
      </c:catAx>
      <c:valAx>
        <c:axId val="295204008"/>
        <c:scaling>
          <c:orientation val="minMax"/>
          <c:max val="700"/>
          <c:min val="400"/>
        </c:scaling>
        <c:delete val="0"/>
        <c:axPos val="l"/>
        <c:numFmt formatCode="\$#,##0" sourceLinked="0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5203616"/>
        <c:crosses val="autoZero"/>
        <c:crossBetween val="between"/>
        <c:majorUnit val="50"/>
        <c:minorUnit val="4"/>
      </c:valAx>
      <c:spPr>
        <a:noFill/>
        <a:ln w="2529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Direct Premiums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Written:</a:t>
            </a:r>
          </a:p>
          <a:p>
            <a:pPr>
              <a:defRPr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$239 million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Direct Premiums Written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32704402515722"/>
                      <c:h val="0.21494210182451778"/>
                    </c:manualLayout>
                  </c15:layout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58490566037735"/>
                      <c:h val="0.21494210182451778"/>
                    </c:manualLayout>
                  </c15:layout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Stand-alone</c:v>
                </c:pt>
                <c:pt idx="1">
                  <c:v>Pkg - Estimate</c:v>
                </c:pt>
                <c:pt idx="2">
                  <c:v>Pkg - Quantified</c:v>
                </c:pt>
              </c:strCache>
            </c:strRef>
          </c:cat>
          <c:val>
            <c:numRef>
              <c:f>Sheet1!$B$2:$B$4</c:f>
              <c:numCache>
                <c:formatCode>_(* #,##0.00_);_(* \(#,##0.00\);_(* "-"??_);_(@_)</c:formatCode>
                <c:ptCount val="3"/>
                <c:pt idx="0">
                  <c:v>21.184000000000001</c:v>
                </c:pt>
                <c:pt idx="1">
                  <c:v>61.207000000000001</c:v>
                </c:pt>
                <c:pt idx="2">
                  <c:v>157.00299999999999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Counts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17 million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Policies In Force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2012578616352202"/>
                  <c:y val="5.0710975763610916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738993710691825"/>
                      <c:h val="0.1417046493751716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3270452632100233"/>
                  <c:y val="-0.14591369836651327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113207547169809"/>
                      <c:h val="0.27148365994154172"/>
                    </c:manualLayout>
                  </c15:layout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Stand-alone</c:v>
                </c:pt>
                <c:pt idx="1">
                  <c:v>Pkg Occ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496.88299999999998</c:v>
                </c:pt>
                <c:pt idx="1">
                  <c:v>16551.946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2400" b="1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Claims Per 100 Policies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Stand-alone</c:v>
                </c:pt>
                <c:pt idx="1">
                  <c:v>Package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1.8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304932768"/>
        <c:axId val="304928456"/>
      </c:barChart>
      <c:catAx>
        <c:axId val="30493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6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4928456"/>
        <c:crosses val="autoZero"/>
        <c:auto val="1"/>
        <c:lblAlgn val="ctr"/>
        <c:lblOffset val="100"/>
        <c:noMultiLvlLbl val="0"/>
      </c:catAx>
      <c:valAx>
        <c:axId val="304928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493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Stand-alone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Cyber CR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94.1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Stand-alone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0.16049002129450793"/>
                  <c:y val="-7.22924601902401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Indemnity</c:v>
                </c:pt>
                <c:pt idx="1">
                  <c:v>DCC</c:v>
                </c:pt>
                <c:pt idx="2">
                  <c:v>A&amp;O</c:v>
                </c:pt>
                <c:pt idx="3">
                  <c:v>Expenses (est.)</c:v>
                </c:pt>
                <c:pt idx="4">
                  <c:v>UW Profit</c:v>
                </c:pt>
              </c:strCache>
            </c:strRef>
          </c:cat>
          <c:val>
            <c:numRef>
              <c:f>Sheet1!$B$2:$B$6</c:f>
              <c:numCache>
                <c:formatCode>_(* #,##0.0_);_(* \(#,##0.0\);_(* "-"??_);_(@_)</c:formatCode>
                <c:ptCount val="5"/>
                <c:pt idx="0">
                  <c:v>51.4</c:v>
                </c:pt>
                <c:pt idx="1">
                  <c:v>12.9</c:v>
                </c:pt>
                <c:pt idx="2">
                  <c:v>1.7</c:v>
                </c:pt>
                <c:pt idx="3">
                  <c:v>28.1</c:v>
                </c:pt>
                <c:pt idx="4">
                  <c:v>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4/12 TX Hailstorm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791709998514336E-2"/>
          <c:y val="0.11962117233393205"/>
          <c:w val="0.8689954439657307"/>
          <c:h val="0.7754206121437581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4/12 TX Hailstorm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Auto</c:v>
                </c:pt>
                <c:pt idx="1">
                  <c:v>Property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560</c:v>
                </c:pt>
                <c:pt idx="1">
                  <c:v>800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862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62" b="1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TX Hailstorms</a:t>
            </a:r>
            <a:endParaRPr lang="en-US" sz="1862" b="1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862" b="1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 TX Hailstorms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d\-mmm</c:formatCode>
                <c:ptCount val="5"/>
                <c:pt idx="1">
                  <c:v>42445</c:v>
                </c:pt>
                <c:pt idx="2">
                  <c:v>42452</c:v>
                </c:pt>
                <c:pt idx="3">
                  <c:v>42472</c:v>
                </c:pt>
              </c:numCache>
            </c:numRef>
          </c:cat>
          <c:val>
            <c:numRef>
              <c:f>Sheet1!$B$2:$B$6</c:f>
              <c:numCache>
                <c:formatCode>_("$"* #,##0_);_("$"* \(#,##0\);_("$"* "-"??_);_(@_)</c:formatCode>
                <c:ptCount val="5"/>
                <c:pt idx="1">
                  <c:v>600</c:v>
                </c:pt>
                <c:pt idx="2">
                  <c:v>700</c:v>
                </c:pt>
                <c:pt idx="3">
                  <c:v>1360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295204400"/>
        <c:axId val="29520596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2000-13 Avg.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d\-mmm</c:formatCode>
                <c:ptCount val="5"/>
                <c:pt idx="1">
                  <c:v>42445</c:v>
                </c:pt>
                <c:pt idx="2">
                  <c:v>42452</c:v>
                </c:pt>
                <c:pt idx="3">
                  <c:v>42472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859.18399999999997</c:v>
                </c:pt>
                <c:pt idx="1">
                  <c:v>859.18399999999997</c:v>
                </c:pt>
                <c:pt idx="2">
                  <c:v>859.18399999999997</c:v>
                </c:pt>
                <c:pt idx="3">
                  <c:v>859.18399999999997</c:v>
                </c:pt>
                <c:pt idx="4">
                  <c:v>859.18399999999997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204400"/>
        <c:axId val="295205968"/>
      </c:lineChart>
      <c:catAx>
        <c:axId val="295204400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5205968"/>
        <c:crosses val="autoZero"/>
        <c:auto val="0"/>
        <c:lblAlgn val="ctr"/>
        <c:lblOffset val="100"/>
        <c:noMultiLvlLbl val="0"/>
      </c:catAx>
      <c:valAx>
        <c:axId val="29520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Insure</a:t>
                </a:r>
                <a:r>
                  <a:rPr lang="en-US" sz="1600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 Loss ($ millions)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520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89182493180171"/>
          <c:y val="2.5738888327765507E-2"/>
          <c:w val="0.88129868257475252"/>
          <c:h val="0.8677884615384615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Calendar Year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 w="25395"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380" b="1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Sheet1!$C$2:$C$21</c:f>
              <c:numCache>
                <c:formatCode>#,##0.00</c:formatCode>
                <c:ptCount val="20"/>
                <c:pt idx="0">
                  <c:v>106.22849593937728</c:v>
                </c:pt>
                <c:pt idx="1">
                  <c:v>102.10928888297069</c:v>
                </c:pt>
                <c:pt idx="2">
                  <c:v>106.33327577042498</c:v>
                </c:pt>
                <c:pt idx="3">
                  <c:v>108.75647192520577</c:v>
                </c:pt>
                <c:pt idx="4">
                  <c:v>111.16746359076438</c:v>
                </c:pt>
                <c:pt idx="5">
                  <c:v>116.89878656720745</c:v>
                </c:pt>
                <c:pt idx="6">
                  <c:v>108.37952973595621</c:v>
                </c:pt>
                <c:pt idx="7">
                  <c:v>100.97454252116603</c:v>
                </c:pt>
                <c:pt idx="8">
                  <c:v>99.075809331437824</c:v>
                </c:pt>
                <c:pt idx="9">
                  <c:v>101.53543260128752</c:v>
                </c:pt>
                <c:pt idx="10">
                  <c:v>93.33443126035786</c:v>
                </c:pt>
                <c:pt idx="11">
                  <c:v>94.755409824835667</c:v>
                </c:pt>
                <c:pt idx="12">
                  <c:v>101.0503240094468</c:v>
                </c:pt>
                <c:pt idx="13">
                  <c:v>99.312887220211053</c:v>
                </c:pt>
                <c:pt idx="14">
                  <c:v>100.96454523137636</c:v>
                </c:pt>
                <c:pt idx="15">
                  <c:v>106.51444466907296</c:v>
                </c:pt>
                <c:pt idx="16">
                  <c:v>102.3788463188325</c:v>
                </c:pt>
                <c:pt idx="17">
                  <c:v>96.897259941719767</c:v>
                </c:pt>
                <c:pt idx="18">
                  <c:v>97.624802741485539</c:v>
                </c:pt>
                <c:pt idx="19">
                  <c:v>98.277535438682719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95214200"/>
        <c:axId val="29521616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Accident Year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1"/>
              </a:solidFill>
              <a:ln w="6350" cap="rnd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Pt>
            <c:idx val="1"/>
            <c:bubble3D val="0"/>
            <c:spPr>
              <a:ln w="19050" cap="rnd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dPt>
          <c:dPt>
            <c:idx val="2"/>
            <c:bubble3D val="0"/>
            <c:spPr>
              <a:ln w="19050" cap="rnd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dPt>
          <c:dPt>
            <c:idx val="3"/>
            <c:bubble3D val="0"/>
            <c:spPr>
              <a:ln w="19050" cap="rnd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dPt>
          <c:dPt>
            <c:idx val="4"/>
            <c:bubble3D val="0"/>
            <c:spPr>
              <a:ln w="19050" cap="rnd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dPt>
          <c:dPt>
            <c:idx val="5"/>
            <c:bubble3D val="0"/>
            <c:spPr>
              <a:ln w="19050" cap="rnd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dPt>
          <c:dLbls>
            <c:dLbl>
              <c:idx val="1"/>
              <c:layout>
                <c:manualLayout>
                  <c:x val="-1.6061030905723268E-2"/>
                  <c:y val="-3.6216712824756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9273237086867949E-2"/>
                  <c:y val="-8.7523722659827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4244123622893062E-3"/>
                  <c:y val="-0.141848791896962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1242721634006227E-2"/>
                  <c:y val="-0.1026140196701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3651876269864777"/>
                  <c:y val="1.5090297010315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6.4244123622893062E-3"/>
                  <c:y val="-8.7523722659827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2848824724578612E-2"/>
                  <c:y val="9.3559841463953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8.0305154528615159E-3"/>
                  <c:y val="6.3379247443323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0.1027905977966289"/>
                  <c:y val="-7.2433425649512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5697649449157225E-2"/>
                  <c:y val="-0.12374043548458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4.3364783445452935E-2"/>
                  <c:y val="-0.159957148309340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1777953270942492E-16"/>
                  <c:y val="-5.7343128639197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6.4244123622894242E-3"/>
                  <c:y val="-8.148760385570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9.6366185434340768E-3"/>
                  <c:y val="-0.232390573958852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0"/>
                  <c:y val="-0.1177043166804579"/>
                </c:manualLayout>
              </c:layout>
              <c:numFmt formatCode="#,##0.0" sourceLinked="0"/>
              <c:spPr>
                <a:solidFill>
                  <a:srgbClr val="FFFFFF"/>
                </a:solidFill>
                <a:ln w="9525" cap="flat" cmpd="sng" algn="ctr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83" b="1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911"/>
                        <a:gd name="adj2" fmla="val 205225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numFmt formatCode="#,##0.0" sourceLinked="0"/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3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Sheet1!$B$2:$B$21</c:f>
              <c:numCache>
                <c:formatCode>#,##0.00</c:formatCode>
                <c:ptCount val="20"/>
                <c:pt idx="0">
                  <c:v>108.48425504745009</c:v>
                </c:pt>
                <c:pt idx="1">
                  <c:v>105.80711286849191</c:v>
                </c:pt>
                <c:pt idx="2">
                  <c:v>108.7648806943559</c:v>
                </c:pt>
                <c:pt idx="3">
                  <c:v>109.46897537582495</c:v>
                </c:pt>
                <c:pt idx="4">
                  <c:v>110.78021109172033</c:v>
                </c:pt>
                <c:pt idx="5">
                  <c:v>113.24942063569793</c:v>
                </c:pt>
                <c:pt idx="6">
                  <c:v>102.15701909322631</c:v>
                </c:pt>
                <c:pt idx="7">
                  <c:v>97.29259119487665</c:v>
                </c:pt>
                <c:pt idx="8">
                  <c:v>96.377196686079984</c:v>
                </c:pt>
                <c:pt idx="9">
                  <c:v>101.00620784917365</c:v>
                </c:pt>
                <c:pt idx="10">
                  <c:v>94.996297157367081</c:v>
                </c:pt>
                <c:pt idx="11">
                  <c:v>97.149351880004943</c:v>
                </c:pt>
                <c:pt idx="12">
                  <c:v>104.92140052455386</c:v>
                </c:pt>
                <c:pt idx="13">
                  <c:v>102.70266653451867</c:v>
                </c:pt>
                <c:pt idx="14">
                  <c:v>104.24356144094827</c:v>
                </c:pt>
                <c:pt idx="15">
                  <c:v>109.99838883373805</c:v>
                </c:pt>
                <c:pt idx="16">
                  <c:v>105.43632233024495</c:v>
                </c:pt>
                <c:pt idx="17">
                  <c:v>99.791327214118027</c:v>
                </c:pt>
                <c:pt idx="18">
                  <c:v>98.549636215412079</c:v>
                </c:pt>
                <c:pt idx="19">
                  <c:v>100.07760127534402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214200"/>
        <c:axId val="295216160"/>
      </c:lineChart>
      <c:catAx>
        <c:axId val="295214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2518" cap="rnd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5216160"/>
        <c:crosses val="autoZero"/>
        <c:auto val="1"/>
        <c:lblAlgn val="ctr"/>
        <c:lblOffset val="20"/>
        <c:noMultiLvlLbl val="0"/>
      </c:catAx>
      <c:valAx>
        <c:axId val="295216160"/>
        <c:scaling>
          <c:orientation val="minMax"/>
          <c:min val="9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8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Combined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80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3129" cap="rnd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38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5214200"/>
        <c:crosses val="autoZero"/>
        <c:crossBetween val="between"/>
      </c:valAx>
      <c:spPr>
        <a:noFill/>
        <a:ln w="25395">
          <a:noFill/>
        </a:ln>
        <a:effectLst/>
      </c:spPr>
    </c:plotArea>
    <c:legend>
      <c:legendPos val="r"/>
      <c:layout>
        <c:manualLayout>
          <c:xMode val="edge"/>
          <c:yMode val="edge"/>
          <c:x val="0.4580287009785185"/>
          <c:y val="4.9459814895525242E-2"/>
          <c:w val="0.1707181552817858"/>
          <c:h val="0.110015822626810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83" b="0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rnd" cmpd="sng" algn="ctr">
      <a:noFill/>
      <a:prstDash val="solid"/>
    </a:ln>
    <a:effectLst/>
  </c:spPr>
  <c:txPr>
    <a:bodyPr/>
    <a:lstStyle/>
    <a:p>
      <a:pPr>
        <a:defRPr sz="118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76440108059269"/>
          <c:y val="2.5738818565200307E-2"/>
          <c:w val="0.88129868257475252"/>
          <c:h val="0.8677884615384615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Calendar Year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 w="25395"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380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Sheet1!$C$2:$C$21</c:f>
              <c:numCache>
                <c:formatCode>#,##0.00</c:formatCode>
                <c:ptCount val="20"/>
                <c:pt idx="0">
                  <c:v>105.08011314656927</c:v>
                </c:pt>
                <c:pt idx="1">
                  <c:v>99.883950922019011</c:v>
                </c:pt>
                <c:pt idx="2">
                  <c:v>102.86800396344236</c:v>
                </c:pt>
                <c:pt idx="3">
                  <c:v>104.55434911360588</c:v>
                </c:pt>
                <c:pt idx="4">
                  <c:v>111.68250976473796</c:v>
                </c:pt>
                <c:pt idx="5">
                  <c:v>110.85372352523319</c:v>
                </c:pt>
                <c:pt idx="6">
                  <c:v>105.34250771754354</c:v>
                </c:pt>
                <c:pt idx="7">
                  <c:v>98.453820235969729</c:v>
                </c:pt>
                <c:pt idx="8">
                  <c:v>94.34747823712037</c:v>
                </c:pt>
                <c:pt idx="9">
                  <c:v>96.398057324894239</c:v>
                </c:pt>
                <c:pt idx="10">
                  <c:v>94.087876464210026</c:v>
                </c:pt>
                <c:pt idx="11">
                  <c:v>97.646920405141188</c:v>
                </c:pt>
                <c:pt idx="12">
                  <c:v>104.65915864932148</c:v>
                </c:pt>
                <c:pt idx="13">
                  <c:v>102.59972533972244</c:v>
                </c:pt>
                <c:pt idx="14">
                  <c:v>102.71088903600427</c:v>
                </c:pt>
                <c:pt idx="15">
                  <c:v>107.78777173879207</c:v>
                </c:pt>
                <c:pt idx="16">
                  <c:v>102.62141048307417</c:v>
                </c:pt>
                <c:pt idx="17">
                  <c:v>98.306195073942817</c:v>
                </c:pt>
                <c:pt idx="18">
                  <c:v>99.515169097627592</c:v>
                </c:pt>
                <c:pt idx="19">
                  <c:v>100.73689831640903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95216552"/>
        <c:axId val="295213416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Accident Year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1"/>
              </a:solidFill>
              <a:ln w="6350" cap="rnd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Pt>
            <c:idx val="1"/>
            <c:bubble3D val="0"/>
            <c:spPr>
              <a:ln w="19050" cap="rnd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dPt>
          <c:dPt>
            <c:idx val="2"/>
            <c:bubble3D val="0"/>
            <c:spPr>
              <a:ln w="19050" cap="rnd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dPt>
          <c:dPt>
            <c:idx val="3"/>
            <c:bubble3D val="0"/>
            <c:spPr>
              <a:ln w="19050" cap="rnd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dPt>
          <c:dPt>
            <c:idx val="4"/>
            <c:bubble3D val="0"/>
            <c:spPr>
              <a:ln w="19050" cap="rnd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dPt>
          <c:dPt>
            <c:idx val="5"/>
            <c:bubble3D val="0"/>
            <c:spPr>
              <a:ln w="19050" cap="rnd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3.3885252214093199E-2"/>
                  <c:y val="7.2433425649512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1609549480169425E-2"/>
                  <c:y val="-6.0361188041260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5448594532152486E-2"/>
                  <c:y val="-0.144866851299025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8482864844050883E-2"/>
                  <c:y val="-0.193155801732033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15633423180593E-2"/>
                  <c:y val="-0.11166819787633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"/>
                  <c:y val="6.9415366247449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6.1609549480168297E-3"/>
                  <c:y val="-9.6577900866016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2.464381979206777E-2"/>
                  <c:y val="-9.054178206189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4.6207162110128196E-3"/>
                  <c:y val="-0.214282217546474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0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Sheet1!$B$2:$B$21</c:f>
              <c:numCache>
                <c:formatCode>#,##0.00</c:formatCode>
                <c:ptCount val="20"/>
                <c:pt idx="0">
                  <c:v>109.42787554998323</c:v>
                </c:pt>
                <c:pt idx="1">
                  <c:v>104.26328162453808</c:v>
                </c:pt>
                <c:pt idx="2">
                  <c:v>106.45126740291278</c:v>
                </c:pt>
                <c:pt idx="3">
                  <c:v>107.1089870780274</c:v>
                </c:pt>
                <c:pt idx="4">
                  <c:v>113.32158769513106</c:v>
                </c:pt>
                <c:pt idx="5">
                  <c:v>111.03849853112612</c:v>
                </c:pt>
                <c:pt idx="6">
                  <c:v>105.25443752533991</c:v>
                </c:pt>
                <c:pt idx="7">
                  <c:v>100.20141485894437</c:v>
                </c:pt>
                <c:pt idx="8">
                  <c:v>96.881966134253787</c:v>
                </c:pt>
                <c:pt idx="9">
                  <c:v>99.02127123992426</c:v>
                </c:pt>
                <c:pt idx="10">
                  <c:v>97.243644809734988</c:v>
                </c:pt>
                <c:pt idx="11">
                  <c:v>100.05572830759947</c:v>
                </c:pt>
                <c:pt idx="12">
                  <c:v>107.00572440874015</c:v>
                </c:pt>
                <c:pt idx="13">
                  <c:v>105.83898608576823</c:v>
                </c:pt>
                <c:pt idx="14">
                  <c:v>106.10104477899175</c:v>
                </c:pt>
                <c:pt idx="15">
                  <c:v>111.71847047238997</c:v>
                </c:pt>
                <c:pt idx="16">
                  <c:v>106.48650460919833</c:v>
                </c:pt>
                <c:pt idx="17">
                  <c:v>101.41610094791838</c:v>
                </c:pt>
                <c:pt idx="18">
                  <c:v>99.670439560099169</c:v>
                </c:pt>
                <c:pt idx="19">
                  <c:v>102.7395483775276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216552"/>
        <c:axId val="295213416"/>
      </c:lineChart>
      <c:catAx>
        <c:axId val="295216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2518" cap="rnd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5213416"/>
        <c:crosses val="autoZero"/>
        <c:auto val="1"/>
        <c:lblAlgn val="ctr"/>
        <c:lblOffset val="20"/>
        <c:noMultiLvlLbl val="0"/>
      </c:catAx>
      <c:valAx>
        <c:axId val="295213416"/>
        <c:scaling>
          <c:orientation val="minMax"/>
          <c:min val="9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8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Combined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80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3129" cap="rnd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38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5216552"/>
        <c:crosses val="autoZero"/>
        <c:crossBetween val="between"/>
      </c:valAx>
      <c:spPr>
        <a:noFill/>
        <a:ln w="25395">
          <a:noFill/>
        </a:ln>
        <a:effectLst/>
      </c:spPr>
    </c:plotArea>
    <c:legend>
      <c:legendPos val="r"/>
      <c:layout>
        <c:manualLayout>
          <c:xMode val="edge"/>
          <c:yMode val="edge"/>
          <c:x val="0.51719132412823388"/>
          <c:y val="5.2477925029979472E-2"/>
          <c:w val="0.1707181552817858"/>
          <c:h val="0.110015822626810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83" b="0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rnd" cmpd="sng" algn="ctr">
      <a:noFill/>
      <a:prstDash val="solid"/>
    </a:ln>
    <a:effectLst/>
  </c:spPr>
  <c:txPr>
    <a:bodyPr/>
    <a:lstStyle/>
    <a:p>
      <a:pPr>
        <a:defRPr sz="118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0.34691</cdr:x>
      <cdr:y>0.66586</cdr:y>
    </cdr:from>
    <cdr:to>
      <cdr:x>0.66168</cdr:x>
      <cdr:y>0.7937</cdr:y>
    </cdr:to>
    <cdr:sp macro="" textlink="">
      <cdr:nvSpPr>
        <cdr:cNvPr id="2" name="AutoShape 6"/>
        <cdr:cNvSpPr>
          <a:spLocks xmlns:a="http://schemas.openxmlformats.org/drawingml/2006/main" noChangeArrowheads="1"/>
        </cdr:cNvSpPr>
      </cdr:nvSpPr>
      <cdr:spPr bwMode="blackWhite">
        <a:xfrm xmlns:a="http://schemas.openxmlformats.org/drawingml/2006/main">
          <a:off x="3057616" y="3853990"/>
          <a:ext cx="2774302" cy="739990"/>
        </a:xfrm>
        <a:prstGeom xmlns:a="http://schemas.openxmlformats.org/drawingml/2006/main" prst="wedgeRectCallout">
          <a:avLst>
            <a:gd name="adj1" fmla="val 29568"/>
            <a:gd name="adj2" fmla="val -85340"/>
          </a:avLst>
        </a:prstGeom>
        <a:solidFill xmlns:a="http://schemas.openxmlformats.org/drawingml/2006/main">
          <a:schemeClr val="accent2"/>
        </a:solidFill>
        <a:ln xmlns:a="http://schemas.openxmlformats.org/drawingml/2006/main" w="28575" algn="ctr">
          <a:solidFill>
            <a:schemeClr val="accent2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tIns="91440" bIns="9144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algn="ctr" eaLnBrk="0" hangingPunct="0">
            <a:lnSpc>
              <a:spcPct val="90000"/>
            </a:lnSpc>
            <a:spcBef>
              <a:spcPct val="50000"/>
            </a:spcBef>
            <a:buClr>
              <a:schemeClr val="bg1"/>
            </a:buClr>
            <a:buFont typeface="Wingdings" pitchFamily="2" charset="2"/>
            <a:buNone/>
            <a:defRPr/>
          </a:pPr>
          <a:r>
            <a:rPr lang="en-US" sz="1600" b="1" dirty="0" smtClean="0">
              <a:solidFill>
                <a:schemeClr val="bg1"/>
              </a:solidFill>
              <a:cs typeface="+mn-cs"/>
            </a:rPr>
            <a:t>NPW </a:t>
          </a:r>
          <a:r>
            <a:rPr lang="el-GR" sz="1600" b="1" dirty="0" smtClean="0">
              <a:solidFill>
                <a:schemeClr val="bg1"/>
              </a:solidFill>
              <a:cs typeface="+mn-cs"/>
            </a:rPr>
            <a:t>Δ</a:t>
          </a:r>
          <a:r>
            <a:rPr lang="en-US" sz="1600" b="1" dirty="0" smtClean="0">
              <a:solidFill>
                <a:schemeClr val="bg1"/>
              </a:solidFill>
              <a:cs typeface="+mn-cs"/>
            </a:rPr>
            <a:t> &lt; Nominal GDP </a:t>
          </a:r>
          <a:r>
            <a:rPr lang="el-GR" sz="1600" b="1" dirty="0" smtClean="0">
              <a:solidFill>
                <a:schemeClr val="bg1"/>
              </a:solidFill>
              <a:cs typeface="+mn-cs"/>
            </a:rPr>
            <a:t>Δ</a:t>
          </a:r>
          <a:r>
            <a:rPr lang="en-US" sz="1600" b="1" dirty="0" smtClean="0">
              <a:solidFill>
                <a:schemeClr val="bg1"/>
              </a:solidFill>
              <a:cs typeface="+mn-cs"/>
            </a:rPr>
            <a:t> Implies Soft Market</a:t>
          </a:r>
          <a:endParaRPr lang="en-US" sz="1600" b="1" dirty="0">
            <a:solidFill>
              <a:schemeClr val="bg1"/>
            </a:solidFill>
            <a:cs typeface="+mn-cs"/>
          </a:endParaRPr>
        </a:p>
      </cdr:txBody>
    </cdr:sp>
  </cdr:relSizeAnchor>
  <cdr:relSizeAnchor xmlns:cdr="http://schemas.openxmlformats.org/drawingml/2006/chartDrawing">
    <cdr:from>
      <cdr:x>0.91744</cdr:x>
      <cdr:y>0.25267</cdr:y>
    </cdr:from>
    <cdr:to>
      <cdr:x>1</cdr:x>
      <cdr:y>0.35169</cdr:y>
    </cdr:to>
    <cdr:sp macro="" textlink="">
      <cdr:nvSpPr>
        <cdr:cNvPr id="3" name="AutoShape 8"/>
        <cdr:cNvSpPr>
          <a:spLocks xmlns:a="http://schemas.openxmlformats.org/drawingml/2006/main" noChangeArrowheads="1"/>
        </cdr:cNvSpPr>
      </cdr:nvSpPr>
      <cdr:spPr bwMode="blackWhite">
        <a:xfrm xmlns:a="http://schemas.openxmlformats.org/drawingml/2006/main">
          <a:off x="8086130" y="1462456"/>
          <a:ext cx="727671" cy="573158"/>
        </a:xfrm>
        <a:prstGeom xmlns:a="http://schemas.openxmlformats.org/drawingml/2006/main" prst="wedgeRectCallout">
          <a:avLst>
            <a:gd name="adj1" fmla="val -8633"/>
            <a:gd name="adj2" fmla="val 33867"/>
          </a:avLst>
        </a:prstGeom>
        <a:solidFill xmlns:a="http://schemas.openxmlformats.org/drawingml/2006/main">
          <a:schemeClr val="accent2"/>
        </a:solidFill>
        <a:ln xmlns:a="http://schemas.openxmlformats.org/drawingml/2006/main" w="28575" algn="ctr">
          <a:solidFill>
            <a:schemeClr val="bg1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tIns="91440" bIns="9144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algn="ctr">
            <a:lnSpc>
              <a:spcPct val="90000"/>
            </a:lnSpc>
            <a:spcBef>
              <a:spcPct val="50000"/>
            </a:spcBef>
            <a:buClr>
              <a:srgbClr val="FFFFFF"/>
            </a:buClr>
            <a:buFont typeface="Wingdings" pitchFamily="2" charset="2"/>
            <a:buNone/>
            <a:defRPr/>
          </a:pPr>
          <a:r>
            <a:rPr lang="en-US" sz="1200" b="1" dirty="0" smtClean="0">
              <a:solidFill>
                <a:srgbClr val="FFFFFF"/>
              </a:solidFill>
            </a:rPr>
            <a:t>NGDP 2015 +4.0%</a:t>
          </a:r>
          <a:endParaRPr lang="en-US" sz="1200" b="1" dirty="0">
            <a:solidFill>
              <a:srgbClr val="FFFFFF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0.40703</cdr:x>
      <cdr:y>0.39261</cdr:y>
    </cdr:from>
    <cdr:to>
      <cdr:x>0.80396</cdr:x>
      <cdr:y>0.46388</cdr:y>
    </cdr:to>
    <cdr:sp macro="" textlink="">
      <cdr:nvSpPr>
        <cdr:cNvPr id="2" name="Left-Right Arrow Callout 1"/>
        <cdr:cNvSpPr/>
      </cdr:nvSpPr>
      <cdr:spPr>
        <a:xfrm xmlns:a="http://schemas.openxmlformats.org/drawingml/2006/main">
          <a:off x="3318646" y="1596810"/>
          <a:ext cx="3236398" cy="289851"/>
        </a:xfrm>
        <a:prstGeom xmlns:a="http://schemas.openxmlformats.org/drawingml/2006/main" prst="leftRightArrowCallout">
          <a:avLst>
            <a:gd name="adj1" fmla="val 25000"/>
            <a:gd name="adj2" fmla="val 25000"/>
            <a:gd name="adj3" fmla="val 25000"/>
            <a:gd name="adj4" fmla="val 65875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Four Years of Rates &gt;=0%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0.0343</cdr:y>
    </cdr:from>
    <cdr:to>
      <cdr:x>0.51276</cdr:x>
      <cdr:y>0.09363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65846"/>
          <a:ext cx="2070847" cy="2868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DPW ($ Billions)</a:t>
          </a:r>
          <a:endParaRPr lang="en-US" sz="1600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0.48724</cdr:x>
      <cdr:y>0.0343</cdr:y>
    </cdr:from>
    <cdr:to>
      <cdr:x>1</cdr:x>
      <cdr:y>0.09363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967753" y="165846"/>
          <a:ext cx="2070847" cy="2868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6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% </a:t>
          </a:r>
          <a:r>
            <a:rPr lang="en-US" sz="1600" b="1" dirty="0" err="1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Chg</a:t>
          </a:r>
          <a:r>
            <a:rPr lang="en-US" sz="16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 from PY</a:t>
          </a:r>
          <a:endParaRPr lang="en-US" sz="1600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0.47342</cdr:x>
      <cdr:y>0.41029</cdr:y>
    </cdr:from>
    <cdr:to>
      <cdr:x>0.87647</cdr:x>
      <cdr:y>0.72361</cdr:y>
    </cdr:to>
    <cdr:sp macro="" textlink="">
      <cdr:nvSpPr>
        <cdr:cNvPr id="2" name="AutoShape 38"/>
        <cdr:cNvSpPr>
          <a:spLocks xmlns:a="http://schemas.openxmlformats.org/drawingml/2006/main" noChangeArrowheads="1"/>
        </cdr:cNvSpPr>
      </cdr:nvSpPr>
      <cdr:spPr bwMode="blackWhite">
        <a:xfrm xmlns:a="http://schemas.openxmlformats.org/drawingml/2006/main">
          <a:off x="3907230" y="1879767"/>
          <a:ext cx="3326525" cy="1435499"/>
        </a:xfrm>
        <a:prstGeom xmlns:a="http://schemas.openxmlformats.org/drawingml/2006/main" prst="wedgeRectCallout">
          <a:avLst>
            <a:gd name="adj1" fmla="val 23386"/>
            <a:gd name="adj2" fmla="val -93688"/>
          </a:avLst>
        </a:prstGeom>
        <a:gradFill xmlns:a="http://schemas.openxmlformats.org/drawingml/2006/main" rotWithShape="1">
          <a:gsLst>
            <a:gs pos="0">
              <a:schemeClr val="accent1"/>
            </a:gs>
            <a:gs pos="100000">
              <a:srgbClr val="173C51"/>
            </a:gs>
          </a:gsLst>
          <a:lin ang="5400000" scaled="1"/>
        </a:gradFill>
        <a:ln xmlns:a="http://schemas.openxmlformats.org/drawingml/2006/main" w="28575" algn="ctr">
          <a:solidFill>
            <a:schemeClr val="bg1"/>
          </a:solidFill>
          <a:miter lim="800000"/>
          <a:headEnd/>
          <a:tailEnd/>
        </a:ln>
      </cdr:spPr>
      <cdr:txBody>
        <a:bodyPr xmlns:a="http://schemas.openxmlformats.org/drawingml/2006/main" tIns="91440" bIns="9144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algn="ctr">
            <a:lnSpc>
              <a:spcPct val="100000"/>
            </a:lnSpc>
            <a:spcBef>
              <a:spcPct val="0"/>
            </a:spcBef>
            <a:buClrTx/>
            <a:buFontTx/>
            <a:buNone/>
          </a:pPr>
          <a:r>
            <a:rPr lang="en-US" altLang="en-US" sz="1400" b="1">
              <a:solidFill>
                <a:srgbClr val="FFFFFF"/>
              </a:solidFill>
            </a:rPr>
            <a:t>From November 2007 until January 2015, miles driven was below the prior peak for 87 straight months—</a:t>
          </a:r>
          <a:br>
            <a:rPr lang="en-US" altLang="en-US" sz="1400" b="1">
              <a:solidFill>
                <a:srgbClr val="FFFFFF"/>
              </a:solidFill>
            </a:rPr>
          </a:br>
          <a:r>
            <a:rPr lang="en-US" altLang="en-US" sz="1400" b="1">
              <a:solidFill>
                <a:srgbClr val="FFFFFF"/>
              </a:solidFill>
            </a:rPr>
            <a:t>over 7 years! Previous record was in the early 1980s (39 months).</a:t>
          </a:r>
        </a:p>
      </cdr:txBody>
    </cdr:sp>
  </cdr:relSizeAnchor>
  <cdr:relSizeAnchor xmlns:cdr="http://schemas.openxmlformats.org/drawingml/2006/chartDrawing">
    <cdr:from>
      <cdr:x>0.8831</cdr:x>
      <cdr:y>0.41617</cdr:y>
    </cdr:from>
    <cdr:to>
      <cdr:x>1</cdr:x>
      <cdr:y>0.58383</cdr:y>
    </cdr:to>
    <cdr:sp macro="" textlink="">
      <cdr:nvSpPr>
        <cdr:cNvPr id="3" name="AutoShape 38"/>
        <cdr:cNvSpPr>
          <a:spLocks xmlns:a="http://schemas.openxmlformats.org/drawingml/2006/main" noChangeArrowheads="1"/>
        </cdr:cNvSpPr>
      </cdr:nvSpPr>
      <cdr:spPr bwMode="blackWhite">
        <a:xfrm xmlns:a="http://schemas.openxmlformats.org/drawingml/2006/main">
          <a:off x="7288434" y="1906707"/>
          <a:ext cx="964843" cy="768177"/>
        </a:xfrm>
        <a:prstGeom xmlns:a="http://schemas.openxmlformats.org/drawingml/2006/main" prst="wedgeRectCallout">
          <a:avLst>
            <a:gd name="adj1" fmla="val 23120"/>
            <a:gd name="adj2" fmla="val -185301"/>
          </a:avLst>
        </a:prstGeom>
        <a:gradFill xmlns:a="http://schemas.openxmlformats.org/drawingml/2006/main" rotWithShape="1">
          <a:gsLst>
            <a:gs pos="0">
              <a:schemeClr val="accent1"/>
            </a:gs>
            <a:gs pos="100000">
              <a:srgbClr val="173C51"/>
            </a:gs>
          </a:gsLst>
          <a:lin ang="5400000" scaled="1"/>
        </a:gradFill>
        <a:ln xmlns:a="http://schemas.openxmlformats.org/drawingml/2006/main" w="28575" algn="ctr">
          <a:solidFill>
            <a:schemeClr val="bg1"/>
          </a:solidFill>
          <a:miter lim="800000"/>
          <a:headEnd/>
          <a:tailEnd/>
        </a:ln>
      </cdr:spPr>
      <cdr:txBody>
        <a:bodyPr xmlns:a="http://schemas.openxmlformats.org/drawingml/2006/main" tIns="91440" bIns="9144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algn="ctr">
            <a:lnSpc>
              <a:spcPct val="100000"/>
            </a:lnSpc>
            <a:spcBef>
              <a:spcPct val="0"/>
            </a:spcBef>
            <a:buClrTx/>
            <a:buFontTx/>
            <a:buNone/>
          </a:pPr>
          <a:r>
            <a:rPr lang="en-US" altLang="en-US" sz="1400" b="1" dirty="0" smtClean="0">
              <a:solidFill>
                <a:srgbClr val="FFFFFF"/>
              </a:solidFill>
            </a:rPr>
            <a:t>Records </a:t>
          </a:r>
          <a:r>
            <a:rPr lang="en-US" altLang="en-US" sz="1400" b="1" dirty="0">
              <a:solidFill>
                <a:srgbClr val="FFFFFF"/>
              </a:solidFill>
            </a:rPr>
            <a:t>in </a:t>
          </a:r>
          <a:r>
            <a:rPr lang="en-US" altLang="en-US" sz="1400" b="1" dirty="0" smtClean="0">
              <a:solidFill>
                <a:srgbClr val="FFFFFF"/>
              </a:solidFill>
            </a:rPr>
            <a:t>2015/6</a:t>
          </a:r>
          <a:endParaRPr lang="en-US" altLang="en-US" sz="1400" b="1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0.14329</cdr:x>
      <cdr:y>0.03516</cdr:y>
    </cdr:from>
    <cdr:to>
      <cdr:x>0.36467</cdr:x>
      <cdr:y>0.2696</cdr:y>
    </cdr:to>
    <cdr:sp macro="" textlink="">
      <cdr:nvSpPr>
        <cdr:cNvPr id="4" name="Text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16853" y="152126"/>
          <a:ext cx="1725613" cy="101441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>
            <a:lnSpc>
              <a:spcPct val="100000"/>
            </a:lnSpc>
            <a:spcBef>
              <a:spcPct val="0"/>
            </a:spcBef>
            <a:buClrTx/>
            <a:buFontTx/>
            <a:buNone/>
          </a:pPr>
          <a:r>
            <a:rPr lang="en-US" altLang="en-US" sz="1200" b="1" dirty="0">
              <a:solidFill>
                <a:srgbClr val="FFFFFF"/>
              </a:solidFill>
            </a:rPr>
            <a:t>Some of the 1990-2007 growth in miles driven (+43.9%) is due to population growth (+20.7%)…</a:t>
          </a:r>
        </a:p>
      </cdr:txBody>
    </cdr:sp>
  </cdr:relSizeAnchor>
  <cdr:relSizeAnchor xmlns:cdr="http://schemas.openxmlformats.org/drawingml/2006/chartDrawing">
    <cdr:from>
      <cdr:x>0.14329</cdr:x>
      <cdr:y>0.28117</cdr:y>
    </cdr:from>
    <cdr:to>
      <cdr:x>0.36467</cdr:x>
      <cdr:y>0.51598</cdr:y>
    </cdr:to>
    <cdr:sp macro="" textlink="">
      <cdr:nvSpPr>
        <cdr:cNvPr id="5" name="Text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16853" y="1216625"/>
          <a:ext cx="1725613" cy="10160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>
            <a:lnSpc>
              <a:spcPct val="100000"/>
            </a:lnSpc>
            <a:spcBef>
              <a:spcPct val="0"/>
            </a:spcBef>
            <a:buClrTx/>
            <a:buFontTx/>
            <a:buNone/>
          </a:pPr>
          <a:r>
            <a:rPr lang="en-US" altLang="en-US" sz="1200" b="1">
              <a:solidFill>
                <a:srgbClr val="FFFFFF"/>
              </a:solidFill>
            </a:rPr>
            <a:t>…but the population grew by 6.6% from 2007-2015 and miles driven didn’t grow at all.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0.34279</cdr:x>
      <cdr:y>0.22231</cdr:y>
    </cdr:from>
    <cdr:to>
      <cdr:x>0.51815</cdr:x>
      <cdr:y>0.24608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384394" y="1006178"/>
          <a:ext cx="708212" cy="10757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0.17813</cdr:x>
      <cdr:y>0.07316</cdr:y>
    </cdr:from>
    <cdr:to>
      <cdr:x>0.82187</cdr:x>
      <cdr:y>0.13387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4414" y="257565"/>
          <a:ext cx="1931355" cy="213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Insured Loss ($ millions)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0.37214</cdr:x>
      <cdr:y>0.16134</cdr:y>
    </cdr:from>
    <cdr:to>
      <cdr:x>0.66179</cdr:x>
      <cdr:y>0.283</cdr:y>
    </cdr:to>
    <cdr:sp macro="" textlink="">
      <cdr:nvSpPr>
        <cdr:cNvPr id="2" name="Rectangular Callout 1"/>
        <cdr:cNvSpPr/>
      </cdr:nvSpPr>
      <cdr:spPr>
        <a:xfrm xmlns:a="http://schemas.openxmlformats.org/drawingml/2006/main">
          <a:off x="1502918" y="730214"/>
          <a:ext cx="1169782" cy="550617"/>
        </a:xfrm>
        <a:prstGeom xmlns:a="http://schemas.openxmlformats.org/drawingml/2006/main" prst="wedgeRectCallout">
          <a:avLst>
            <a:gd name="adj1" fmla="val -42095"/>
            <a:gd name="adj2" fmla="val 189951"/>
          </a:avLst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Avg. Year: $859M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0.12859</cdr:x>
      <cdr:y>0.74835</cdr:y>
    </cdr:from>
    <cdr:to>
      <cdr:x>0.41683</cdr:x>
      <cdr:y>0.8792</cdr:y>
    </cdr:to>
    <cdr:sp macro="" textlink="">
      <cdr:nvSpPr>
        <cdr:cNvPr id="2" name="Rectangular Callout 1"/>
        <cdr:cNvSpPr/>
      </cdr:nvSpPr>
      <cdr:spPr>
        <a:xfrm xmlns:a="http://schemas.openxmlformats.org/drawingml/2006/main">
          <a:off x="1060286" y="3149058"/>
          <a:ext cx="2376675" cy="550617"/>
        </a:xfrm>
        <a:prstGeom xmlns:a="http://schemas.openxmlformats.org/drawingml/2006/main" prst="wedgeRectCallout">
          <a:avLst>
            <a:gd name="adj1" fmla="val 90162"/>
            <a:gd name="adj2" fmla="val 35507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2005: Last Year of Adverse Development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0.72147</cdr:x>
      <cdr:y>0.06323</cdr:y>
    </cdr:from>
    <cdr:to>
      <cdr:x>1</cdr:x>
      <cdr:y>0.22421</cdr:y>
    </cdr:to>
    <cdr:sp macro="" textlink="">
      <cdr:nvSpPr>
        <cdr:cNvPr id="2" name="Rectangular Callout 1"/>
        <cdr:cNvSpPr/>
      </cdr:nvSpPr>
      <cdr:spPr>
        <a:xfrm xmlns:a="http://schemas.openxmlformats.org/drawingml/2006/main">
          <a:off x="5704912" y="278638"/>
          <a:ext cx="2202426" cy="709453"/>
        </a:xfrm>
        <a:prstGeom xmlns:a="http://schemas.openxmlformats.org/drawingml/2006/main" prst="wedgeRectCallout">
          <a:avLst>
            <a:gd name="adj1" fmla="val -22798"/>
            <a:gd name="adj2" fmla="val 140759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10 Consecutive Years of Favorable Development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0.6502</cdr:x>
      <cdr:y>0.1739</cdr:y>
    </cdr:from>
    <cdr:to>
      <cdr:x>0.92873</cdr:x>
      <cdr:y>0.35434</cdr:y>
    </cdr:to>
    <cdr:sp macro="" textlink="">
      <cdr:nvSpPr>
        <cdr:cNvPr id="2" name="Rectangular Callout 1"/>
        <cdr:cNvSpPr/>
      </cdr:nvSpPr>
      <cdr:spPr>
        <a:xfrm xmlns:a="http://schemas.openxmlformats.org/drawingml/2006/main">
          <a:off x="5141351" y="688496"/>
          <a:ext cx="2202431" cy="714380"/>
        </a:xfrm>
        <a:prstGeom xmlns:a="http://schemas.openxmlformats.org/drawingml/2006/main" prst="wedgeRectCallout">
          <a:avLst>
            <a:gd name="adj1" fmla="val -21170"/>
            <a:gd name="adj2" fmla="val 106877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10 Consecutive Years of Favorable Development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0.41554</cdr:x>
      <cdr:y>0.60604</cdr:y>
    </cdr:from>
    <cdr:to>
      <cdr:x>0.78941</cdr:x>
      <cdr:y>0.75701</cdr:y>
    </cdr:to>
    <cdr:sp macro="" textlink="">
      <cdr:nvSpPr>
        <cdr:cNvPr id="2" name="AutoShape 38"/>
        <cdr:cNvSpPr>
          <a:spLocks xmlns:a="http://schemas.openxmlformats.org/drawingml/2006/main" noChangeArrowheads="1"/>
        </cdr:cNvSpPr>
      </cdr:nvSpPr>
      <cdr:spPr bwMode="blackWhite">
        <a:xfrm xmlns:a="http://schemas.openxmlformats.org/drawingml/2006/main">
          <a:off x="3568140" y="2861235"/>
          <a:ext cx="3210391" cy="712788"/>
        </a:xfrm>
        <a:prstGeom xmlns:a="http://schemas.openxmlformats.org/drawingml/2006/main" prst="wedgeRectCallout">
          <a:avLst>
            <a:gd name="adj1" fmla="val -8800"/>
            <a:gd name="adj2" fmla="val -111296"/>
          </a:avLst>
        </a:prstGeom>
        <a:solidFill xmlns:a="http://schemas.openxmlformats.org/drawingml/2006/main">
          <a:schemeClr val="accent2"/>
        </a:solidFill>
        <a:ln xmlns:a="http://schemas.openxmlformats.org/drawingml/2006/main" w="28575" algn="ctr">
          <a:solidFill>
            <a:schemeClr val="bg1"/>
          </a:solidFill>
          <a:miter lim="800000"/>
          <a:headEnd/>
          <a:tailEnd/>
        </a:ln>
      </cdr:spPr>
      <cdr:txBody>
        <a:bodyPr xmlns:a="http://schemas.openxmlformats.org/drawingml/2006/main" tIns="91440" bIns="9144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algn="ctr">
            <a:spcBef>
              <a:spcPct val="50000"/>
            </a:spcBef>
            <a:buClr>
              <a:schemeClr val="bg1"/>
            </a:buClr>
            <a:buFont typeface="Wingdings" panose="05000000000000000000" pitchFamily="2" charset="2"/>
            <a:buNone/>
          </a:pPr>
          <a:r>
            <a:rPr lang="en-US" altLang="en-US" sz="1400" b="1" dirty="0" smtClean="0">
              <a:solidFill>
                <a:schemeClr val="bg1"/>
              </a:solidFill>
              <a:cs typeface="Arial" panose="020B0604020202020204" pitchFamily="34" charset="0"/>
            </a:rPr>
            <a:t>Yields Fall Sharply With Recession, Then Recover as Economy Does. </a:t>
          </a:r>
          <a:endParaRPr lang="en-US" altLang="en-US" sz="1400" b="1" dirty="0">
            <a:solidFill>
              <a:schemeClr val="bg1"/>
            </a:solidFill>
            <a:cs typeface="Arial" panose="020B06040202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0.51305</cdr:x>
      <cdr:y>0.5</cdr:y>
    </cdr:from>
    <cdr:to>
      <cdr:x>0.82243</cdr:x>
      <cdr:y>0.67877</cdr:y>
    </cdr:to>
    <cdr:sp macro="" textlink="">
      <cdr:nvSpPr>
        <cdr:cNvPr id="2" name="AutoShape 14"/>
        <cdr:cNvSpPr>
          <a:spLocks xmlns:a="http://schemas.openxmlformats.org/drawingml/2006/main" noChangeArrowheads="1"/>
        </cdr:cNvSpPr>
      </cdr:nvSpPr>
      <cdr:spPr bwMode="blackWhite">
        <a:xfrm xmlns:a="http://schemas.openxmlformats.org/drawingml/2006/main">
          <a:off x="4183102" y="2033588"/>
          <a:ext cx="2522499" cy="727088"/>
        </a:xfrm>
        <a:prstGeom xmlns:a="http://schemas.openxmlformats.org/drawingml/2006/main" prst="wedgeRectCallout">
          <a:avLst>
            <a:gd name="adj1" fmla="val 64208"/>
            <a:gd name="adj2" fmla="val -107436"/>
          </a:avLst>
        </a:prstGeom>
        <a:gradFill xmlns:a="http://schemas.openxmlformats.org/drawingml/2006/main" rotWithShape="1">
          <a:gsLst>
            <a:gs pos="0">
              <a:schemeClr val="accent1"/>
            </a:gs>
            <a:gs pos="100000">
              <a:srgbClr val="173C51"/>
            </a:gs>
          </a:gsLst>
          <a:lin ang="5400000" scaled="1"/>
        </a:gradFill>
        <a:ln xmlns:a="http://schemas.openxmlformats.org/drawingml/2006/main" w="28575" algn="ctr">
          <a:solidFill>
            <a:schemeClr val="accent1"/>
          </a:solidFill>
          <a:miter lim="800000"/>
          <a:headEnd/>
          <a:tailEnd/>
        </a:ln>
      </cdr:spPr>
      <cdr:txBody>
        <a:bodyPr xmlns:a="http://schemas.openxmlformats.org/drawingml/2006/main" tIns="91440" bIns="9144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algn="ctr">
            <a:spcBef>
              <a:spcPct val="50000"/>
            </a:spcBef>
            <a:buClr>
              <a:srgbClr val="FFFFFF"/>
            </a:buClr>
            <a:buFont typeface="Wingdings" panose="05000000000000000000" pitchFamily="2" charset="2"/>
            <a:buNone/>
          </a:pPr>
          <a:r>
            <a:rPr lang="en-US" altLang="en-US" sz="1600" b="1" dirty="0" smtClean="0">
              <a:solidFill>
                <a:srgbClr val="FFFFFF"/>
              </a:solidFill>
            </a:rPr>
            <a:t>September 2015: First Overall Decrease Since August 2011.</a:t>
          </a:r>
          <a:endParaRPr lang="en-US" altLang="en-US" sz="1600" b="1" dirty="0">
            <a:solidFill>
              <a:srgbClr val="FFFFFF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0.33397</cdr:x>
      <cdr:y>0.5354</cdr:y>
    </cdr:from>
    <cdr:to>
      <cdr:x>0.71046</cdr:x>
      <cdr:y>0.60699</cdr:y>
    </cdr:to>
    <cdr:sp macro="" textlink="">
      <cdr:nvSpPr>
        <cdr:cNvPr id="3" name="Left-Right Arrow Callout 2"/>
        <cdr:cNvSpPr/>
      </cdr:nvSpPr>
      <cdr:spPr>
        <a:xfrm xmlns:a="http://schemas.openxmlformats.org/drawingml/2006/main">
          <a:off x="2722991" y="2177561"/>
          <a:ext cx="3069674" cy="291173"/>
        </a:xfrm>
        <a:prstGeom xmlns:a="http://schemas.openxmlformats.org/drawingml/2006/main" prst="leftRightArrowCallout">
          <a:avLst>
            <a:gd name="adj1" fmla="val 25000"/>
            <a:gd name="adj2" fmla="val 25000"/>
            <a:gd name="adj3" fmla="val 25000"/>
            <a:gd name="adj4" fmla="val 64581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79 Months of Rates &lt; 0%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0.71981</cdr:x>
      <cdr:y>0.53441</cdr:y>
    </cdr:from>
    <cdr:to>
      <cdr:x>0.94195</cdr:x>
      <cdr:y>0.63916</cdr:y>
    </cdr:to>
    <cdr:sp macro="" textlink="">
      <cdr:nvSpPr>
        <cdr:cNvPr id="4" name="Left-Right Arrow Callout 3"/>
        <cdr:cNvSpPr/>
      </cdr:nvSpPr>
      <cdr:spPr>
        <a:xfrm xmlns:a="http://schemas.openxmlformats.org/drawingml/2006/main">
          <a:off x="5868865" y="2173534"/>
          <a:ext cx="1811216" cy="426058"/>
        </a:xfrm>
        <a:prstGeom xmlns:a="http://schemas.openxmlformats.org/drawingml/2006/main" prst="leftRightArrowCallout">
          <a:avLst>
            <a:gd name="adj1" fmla="val 25000"/>
            <a:gd name="adj2" fmla="val 25000"/>
            <a:gd name="adj3" fmla="val 25000"/>
            <a:gd name="adj4" fmla="val 64581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37 Months of Rates &gt; 0%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>
            <a:lvl1pPr defTabSz="914182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>
            <a:lvl1pPr algn="r" defTabSz="914182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E1DAFF8-6431-49E8-8C83-BE6E7E9CF7F7}" type="datetime1">
              <a:rPr lang="en-US"/>
              <a:pPr>
                <a:defRPr/>
              </a:pPr>
              <a:t>5/24/2016</a:t>
            </a:fld>
            <a:endParaRPr lang="en-US"/>
          </a:p>
        </p:txBody>
      </p:sp>
      <p:sp>
        <p:nvSpPr>
          <p:cNvPr id="2293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b" anchorCtr="0" compatLnSpc="1">
            <a:prstTxWarp prst="textNoShape">
              <a:avLst/>
            </a:prstTxWarp>
          </a:bodyPr>
          <a:lstStyle>
            <a:lvl1pPr defTabSz="914182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b" anchorCtr="0" compatLnSpc="1">
            <a:prstTxWarp prst="textNoShape">
              <a:avLst/>
            </a:prstTxWarp>
          </a:bodyPr>
          <a:lstStyle>
            <a:lvl1pPr algn="r" defTabSz="914182" eaLnBrk="0" hangingPunct="0">
              <a:defRPr sz="1200"/>
            </a:lvl1pPr>
          </a:lstStyle>
          <a:p>
            <a:pPr>
              <a:defRPr/>
            </a:pPr>
            <a:fld id="{03CFECA5-16DC-4F02-833E-62EAB4D8A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14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07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74788" y="582613"/>
            <a:ext cx="4059237" cy="30448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Notes Placeholder 307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73088" y="3824288"/>
            <a:ext cx="5865812" cy="515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6135" tIns="46135" rIns="46135" bIns="461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Slide Number Placeholder 307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956" tIns="46569" rIns="45956" bIns="46569" numCol="1" anchor="b" anchorCtr="0" compatLnSpc="1">
            <a:prstTxWarp prst="textNoShape">
              <a:avLst/>
            </a:prstTxWarp>
            <a:spAutoFit/>
          </a:bodyPr>
          <a:lstStyle>
            <a:lvl1pPr algn="ctr" defTabSz="931670" eaLnBrk="1" hangingPunct="1">
              <a:defRPr sz="1000"/>
            </a:lvl1pPr>
          </a:lstStyle>
          <a:p>
            <a:pPr>
              <a:defRPr/>
            </a:pPr>
            <a:fld id="{92006C45-2C02-4D4B-A868-340B39928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4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lnSpc>
        <a:spcPct val="90000"/>
      </a:lnSpc>
      <a:spcBef>
        <a:spcPct val="100000"/>
      </a:spcBef>
      <a:spcAft>
        <a:spcPct val="0"/>
      </a:spcAft>
      <a:buClr>
        <a:srgbClr val="008080"/>
      </a:buClr>
      <a:buSzPct val="85000"/>
      <a:buFont typeface="Wingdings" pitchFamily="2" charset="2"/>
      <a:buChar char="n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17525" indent="-174625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8080"/>
      </a:buClr>
      <a:buFont typeface="Wingdings" panose="05000000000000000000" pitchFamily="2" charset="2"/>
      <a:buChar char="w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00100" indent="-168275"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008080"/>
      </a:buClr>
      <a:buFont typeface="Arial" panose="020B0604020202020204" pitchFamily="34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89025" indent="-17462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371600" indent="-16827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38143-1DA2-4BA3-AF43-18D3330F406F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7633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23576" y="9059054"/>
            <a:ext cx="676988" cy="248472"/>
          </a:xfrm>
          <a:noFill/>
        </p:spPr>
        <p:txBody>
          <a:bodyPr/>
          <a:lstStyle/>
          <a:p>
            <a:pPr defTabSz="928787"/>
            <a:fld id="{5D11E945-B2AB-401C-B79F-AAE9AF6B9630}" type="slidenum">
              <a:rPr lang="en-US" smtClean="0"/>
              <a:pPr defTabSz="928787"/>
              <a:t>12</a:t>
            </a:fld>
            <a:endParaRPr lang="en-US" dirty="0" smtClean="0"/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33463" y="700088"/>
            <a:ext cx="4654550" cy="3490912"/>
          </a:xfrm>
          <a:ln w="12700"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xfrm>
            <a:off x="672719" y="4422468"/>
            <a:ext cx="5375653" cy="4187195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4325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23576" y="9059054"/>
            <a:ext cx="676988" cy="248472"/>
          </a:xfrm>
          <a:noFill/>
        </p:spPr>
        <p:txBody>
          <a:bodyPr/>
          <a:lstStyle/>
          <a:p>
            <a:pPr defTabSz="928787"/>
            <a:fld id="{CD578EAB-D2FC-49DD-9D39-674CBBC01DF6}" type="slidenum">
              <a:rPr lang="en-US" smtClean="0"/>
              <a:pPr defTabSz="928787"/>
              <a:t>13</a:t>
            </a:fld>
            <a:endParaRPr lang="en-US" dirty="0" smtClean="0"/>
          </a:p>
        </p:txBody>
      </p:sp>
      <p:sp>
        <p:nvSpPr>
          <p:cNvPr id="71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33463" y="700088"/>
            <a:ext cx="4654550" cy="3490912"/>
          </a:xfrm>
          <a:ln w="12700"/>
        </p:spPr>
      </p:sp>
      <p:sp>
        <p:nvSpPr>
          <p:cNvPr id="7172" name="Notes Placeholder 2"/>
          <p:cNvSpPr>
            <a:spLocks noGrp="1"/>
          </p:cNvSpPr>
          <p:nvPr>
            <p:ph type="body" idx="1"/>
          </p:nvPr>
        </p:nvSpPr>
        <p:spPr>
          <a:xfrm>
            <a:off x="672719" y="4422468"/>
            <a:ext cx="5375653" cy="4187195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9201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 txBox="1">
            <a:spLocks noGrp="1" noChangeArrowheads="1"/>
          </p:cNvSpPr>
          <p:nvPr/>
        </p:nvSpPr>
        <p:spPr bwMode="auto">
          <a:xfrm>
            <a:off x="3084513" y="9047163"/>
            <a:ext cx="692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801" tIns="46413" rIns="45801" bIns="46413" anchor="b">
            <a:spAutoFit/>
          </a:bodyPr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C3DA79A3-693E-4952-ACA8-3F063031EAE5}" type="slidenum">
              <a:rPr lang="en-US" altLang="en-US" sz="1000">
                <a:solidFill>
                  <a:srgbClr val="000000"/>
                </a:solidFill>
              </a:rPr>
              <a:pPr algn="ctr"/>
              <a:t>14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524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CA858-4905-4589-807E-FFF168BC79F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3926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CA858-4905-4589-807E-FFF168BC79F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6300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1D5ED-2BE5-4851-80EC-B60A341DEE9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761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2063" y="693738"/>
            <a:ext cx="4618037" cy="3463925"/>
          </a:xfrm>
          <a:ln w="12700"/>
        </p:spPr>
      </p:sp>
      <p:sp>
        <p:nvSpPr>
          <p:cNvPr id="176132" name="Notes Placeholder 2"/>
          <p:cNvSpPr>
            <a:spLocks noGrp="1"/>
          </p:cNvSpPr>
          <p:nvPr>
            <p:ph type="body" idx="1"/>
          </p:nvPr>
        </p:nvSpPr>
        <p:spPr>
          <a:xfrm>
            <a:off x="714464" y="4387452"/>
            <a:ext cx="5712464" cy="4155287"/>
          </a:xfrm>
          <a:noFill/>
          <a:ln/>
        </p:spPr>
        <p:txBody>
          <a:bodyPr lIns="91567" tIns="45784" rIns="91567" bIns="45784"/>
          <a:lstStyle/>
          <a:p>
            <a:pPr marL="0" indent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3536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CA15C-4A59-4AE4-BE8E-FF1D83C2F0B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771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2063" y="693738"/>
            <a:ext cx="4618037" cy="3463925"/>
          </a:xfrm>
          <a:ln w="12700"/>
        </p:spPr>
      </p:sp>
      <p:sp>
        <p:nvSpPr>
          <p:cNvPr id="177156" name="Notes Placeholder 2"/>
          <p:cNvSpPr>
            <a:spLocks noGrp="1"/>
          </p:cNvSpPr>
          <p:nvPr>
            <p:ph type="body" idx="1"/>
          </p:nvPr>
        </p:nvSpPr>
        <p:spPr>
          <a:xfrm>
            <a:off x="714464" y="4387452"/>
            <a:ext cx="5712464" cy="4155287"/>
          </a:xfrm>
          <a:noFill/>
          <a:ln/>
        </p:spPr>
        <p:txBody>
          <a:bodyPr lIns="91567" tIns="45784" rIns="91567" bIns="45784"/>
          <a:lstStyle/>
          <a:p>
            <a:pPr marL="0" indent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3200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1D5ED-2BE5-4851-80EC-B60A341DEE9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761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2063" y="693738"/>
            <a:ext cx="4618037" cy="3463925"/>
          </a:xfrm>
          <a:ln w="12700"/>
        </p:spPr>
      </p:sp>
      <p:sp>
        <p:nvSpPr>
          <p:cNvPr id="176132" name="Notes Placeholder 2"/>
          <p:cNvSpPr>
            <a:spLocks noGrp="1"/>
          </p:cNvSpPr>
          <p:nvPr>
            <p:ph type="body" idx="1"/>
          </p:nvPr>
        </p:nvSpPr>
        <p:spPr>
          <a:xfrm>
            <a:off x="714464" y="4387452"/>
            <a:ext cx="5712464" cy="4155287"/>
          </a:xfrm>
          <a:noFill/>
          <a:ln/>
        </p:spPr>
        <p:txBody>
          <a:bodyPr lIns="91567" tIns="45784" rIns="91567" bIns="45784"/>
          <a:lstStyle/>
          <a:p>
            <a:pPr marL="0" indent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0149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CA15C-4A59-4AE4-BE8E-FF1D83C2F0B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771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2063" y="693738"/>
            <a:ext cx="4618037" cy="3463925"/>
          </a:xfrm>
          <a:ln w="12700"/>
        </p:spPr>
      </p:sp>
      <p:sp>
        <p:nvSpPr>
          <p:cNvPr id="177156" name="Notes Placeholder 2"/>
          <p:cNvSpPr>
            <a:spLocks noGrp="1"/>
          </p:cNvSpPr>
          <p:nvPr>
            <p:ph type="body" idx="1"/>
          </p:nvPr>
        </p:nvSpPr>
        <p:spPr>
          <a:xfrm>
            <a:off x="714464" y="4387452"/>
            <a:ext cx="5712464" cy="4155287"/>
          </a:xfrm>
          <a:noFill/>
          <a:ln/>
        </p:spPr>
        <p:txBody>
          <a:bodyPr lIns="91567" tIns="45784" rIns="91567" bIns="45784"/>
          <a:lstStyle/>
          <a:p>
            <a:pPr marL="0" indent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511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45EA9F1-3BEB-4117-AE55-FB31BE5FC3AF}" type="slidenum">
              <a:rPr lang="en-US" altLang="en-US" sz="1200" smtClean="0">
                <a:latin typeface="Calibri" panose="020F0502020204030204" pitchFamily="34" charset="0"/>
              </a:rPr>
              <a:pPr/>
              <a:t>22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9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 fontAlgn="base">
              <a:spcBef>
                <a:spcPct val="0"/>
              </a:spcBef>
              <a:spcAft>
                <a:spcPct val="0"/>
              </a:spcAft>
            </a:pPr>
            <a:fld id="{2D033BF6-8DAE-407E-A526-01C9DC80C04B}" type="slidenum"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pPr algn="ctr" defTabSz="930275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92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45EA9F1-3BEB-4117-AE55-FB31BE5FC3AF}" type="slidenum">
              <a:rPr lang="en-US" altLang="en-US" sz="1200" smtClean="0">
                <a:latin typeface="Calibri" panose="020F0502020204030204" pitchFamily="34" charset="0"/>
              </a:rPr>
              <a:pPr/>
              <a:t>23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046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1201F7-9D02-4878-B7F9-8EE64C8B02B7}" type="slidenum">
              <a:rPr lang="en-US" altLang="en-US" sz="1200" smtClean="0">
                <a:latin typeface="Calibri" panose="020F0502020204030204" pitchFamily="34" charset="0"/>
              </a:rPr>
              <a:pPr/>
              <a:t>24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37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1201F7-9D02-4878-B7F9-8EE64C8B02B7}" type="slidenum">
              <a:rPr lang="en-US" altLang="en-US" sz="1200" smtClean="0">
                <a:latin typeface="Calibri" panose="020F0502020204030204" pitchFamily="34" charset="0"/>
              </a:rPr>
              <a:pPr/>
              <a:t>25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952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1201F7-9D02-4878-B7F9-8EE64C8B02B7}" type="slidenum">
              <a:rPr lang="en-US" altLang="en-US" sz="1200" smtClean="0">
                <a:latin typeface="Calibri" panose="020F0502020204030204" pitchFamily="34" charset="0"/>
              </a:rPr>
              <a:pPr/>
              <a:t>26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554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88225C-6672-464D-A51D-0BCF5E1B6D7F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6524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374408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5203FEC-F961-4FDF-85E9-161C42EFE6DF}" type="slidenum">
              <a:rPr lang="en-US" altLang="en-US" sz="1000" smtClean="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460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 txBox="1">
            <a:spLocks noGrp="1" noChangeArrowheads="1"/>
          </p:cNvSpPr>
          <p:nvPr/>
        </p:nvSpPr>
        <p:spPr bwMode="auto">
          <a:xfrm>
            <a:off x="3025709" y="8848262"/>
            <a:ext cx="672717" cy="2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986" tIns="45586" rIns="44986" bIns="45586" anchor="b">
            <a:spAutoFit/>
          </a:bodyPr>
          <a:lstStyle/>
          <a:p>
            <a:pPr algn="ctr" defTabSz="910927"/>
            <a:fld id="{68D79A82-C6A8-435D-975A-0BA087ED921A}" type="slidenum">
              <a:rPr lang="en-US" sz="1000"/>
              <a:pPr algn="ctr" defTabSz="910927"/>
              <a:t>30</a:t>
            </a:fld>
            <a:endParaRPr lang="en-US" sz="1000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5161" tIns="45161" rIns="45161" bIns="45161"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663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20" tIns="46634" rIns="46020" bIns="46634" anchor="b">
            <a:spAutoFit/>
          </a:bodyPr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9AE310E0-E0C8-4D92-94D0-1BCB82627DBD}" type="slidenum">
              <a:rPr lang="en-US" altLang="en-US" sz="1000">
                <a:cs typeface="Arial" panose="020B0604020202020204" pitchFamily="34" charset="0"/>
              </a:rPr>
              <a:pPr algn="ctr"/>
              <a:t>31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199" tIns="46199" rIns="46199" bIns="46199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4934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3611" y="9046822"/>
            <a:ext cx="693890" cy="247989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32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4316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648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9B4E3F-3657-416A-BE1E-AEE28C245B3D}" type="slidenum">
              <a:rPr lang="en-US" altLang="en-US" smtClean="0">
                <a:cs typeface="Arial" panose="020B0604020202020204" pitchFamily="34" charset="0"/>
              </a:rPr>
              <a:pPr/>
              <a:t>33</a:t>
            </a:fld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443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618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3B376-F23E-48FD-9F60-27B7930CFDF2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11233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 fontAlgn="base">
              <a:spcBef>
                <a:spcPct val="0"/>
              </a:spcBef>
              <a:spcAft>
                <a:spcPct val="0"/>
              </a:spcAft>
            </a:pPr>
            <a:fld id="{2D033BF6-8DAE-407E-A526-01C9DC80C04B}" type="slidenum"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pPr algn="ctr" defTabSz="930275"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985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47" tIns="46560" rIns="45947" bIns="46560" anchor="b">
            <a:spAutoFit/>
          </a:bodyPr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A5AEA10A-88C7-44A5-92E6-7FC90F20ADAC}" type="slidenum">
              <a:rPr lang="en-US" altLang="en-US" sz="1000">
                <a:solidFill>
                  <a:srgbClr val="000000"/>
                </a:solidFill>
              </a:rPr>
              <a:pPr algn="ctr"/>
              <a:t>37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4864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47" tIns="46560" rIns="45947" bIns="46560" anchor="b">
            <a:spAutoFit/>
          </a:bodyPr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A5AEA10A-88C7-44A5-92E6-7FC90F20ADAC}" type="slidenum">
              <a:rPr lang="en-US" altLang="en-US" sz="1000">
                <a:solidFill>
                  <a:srgbClr val="000000"/>
                </a:solidFill>
              </a:rPr>
              <a:pPr algn="ctr"/>
              <a:t>38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753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 fontAlgn="base">
              <a:spcBef>
                <a:spcPct val="0"/>
              </a:spcBef>
              <a:spcAft>
                <a:spcPct val="0"/>
              </a:spcAft>
            </a:pPr>
            <a:fld id="{2D033BF6-8DAE-407E-A526-01C9DC80C04B}" type="slidenum"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pPr algn="ctr" defTabSz="930275"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3331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9FAB8-142E-403B-B3AE-978E23B827AF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25829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E48C8-4C0E-4121-B49D-8A4ED1444B03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36619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3727" y="9016239"/>
            <a:ext cx="706130" cy="2785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72A459-2FEA-42C6-8384-EF158E7DF3FA}" type="slidenum">
              <a:rPr lang="en-US" altLang="en-US" sz="1200">
                <a:solidFill>
                  <a:srgbClr val="000000"/>
                </a:solidFill>
              </a:rPr>
              <a:pPr/>
              <a:t>64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8227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8829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9FAB8-142E-403B-B3AE-978E23B827AF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2642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9FAB8-142E-403B-B3AE-978E23B827AF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22885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A05840-4E1C-4B98-B737-88B0F9D480A2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60865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E48C8-4C0E-4121-B49D-8A4ED1444B03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0684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51" tIns="46564" rIns="45951" bIns="46564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EB6DB68-8936-42B3-800D-27C531B7ADDD}" type="slidenum">
              <a:rPr lang="en-US" altLang="en-US" sz="1000">
                <a:solidFill>
                  <a:srgbClr val="000000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130" tIns="46130" rIns="46130" bIns="46130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0332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51" tIns="46564" rIns="45951" bIns="46564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EB6DB68-8936-42B3-800D-27C531B7ADDD}" type="slidenum">
              <a:rPr lang="en-US" altLang="en-US" sz="1000">
                <a:solidFill>
                  <a:srgbClr val="000000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130" tIns="46130" rIns="46130" bIns="46130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402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51" tIns="46564" rIns="45951" bIns="46564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EB6DB68-8936-42B3-800D-27C531B7ADDD}" type="slidenum">
              <a:rPr lang="en-US" altLang="en-US" sz="1000">
                <a:solidFill>
                  <a:srgbClr val="000000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130" tIns="46130" rIns="46130" bIns="46130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667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51" tIns="46564" rIns="45951" bIns="46564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EB6DB68-8936-42B3-800D-27C531B7ADDD}" type="slidenum">
              <a:rPr lang="en-US" altLang="en-US" sz="1000">
                <a:solidFill>
                  <a:srgbClr val="000000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130" tIns="46130" rIns="46130" bIns="46130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4426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51" tIns="46564" rIns="45951" bIns="46564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EB6DB68-8936-42B3-800D-27C531B7ADDD}" type="slidenum">
              <a:rPr lang="en-US" altLang="en-US" sz="1000">
                <a:solidFill>
                  <a:srgbClr val="000000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130" tIns="46130" rIns="46130" bIns="46130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5703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 txBox="1">
            <a:spLocks noGrp="1" noChangeArrowheads="1"/>
          </p:cNvSpPr>
          <p:nvPr/>
        </p:nvSpPr>
        <p:spPr bwMode="auto">
          <a:xfrm>
            <a:off x="3153726" y="9046875"/>
            <a:ext cx="706129" cy="24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56" tIns="46569" rIns="45956" bIns="46569" anchor="b">
            <a:spAutoFit/>
          </a:bodyPr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7AFDAAF-1A7F-4D7A-B7E9-CF401DD5364A}" type="slidenum">
              <a:rPr lang="en-US" altLang="en-US" sz="1000"/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en-US" altLang="en-US" sz="10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030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18099" y="8895078"/>
            <a:ext cx="675761" cy="246366"/>
          </a:xfrm>
        </p:spPr>
        <p:txBody>
          <a:bodyPr/>
          <a:lstStyle/>
          <a:p>
            <a:pPr defTabSz="909710">
              <a:defRPr/>
            </a:pPr>
            <a:fld id="{5858BD08-603D-48F8-9A20-C039EB7A66EE}" type="slidenum">
              <a:rPr lang="en-US" smtClean="0">
                <a:solidFill>
                  <a:srgbClr val="000000"/>
                </a:solidFill>
              </a:rPr>
              <a:pPr defTabSz="909710">
                <a:defRPr/>
              </a:pPr>
              <a:t>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97634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3727" y="9016239"/>
            <a:ext cx="706130" cy="2785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72A459-2FEA-42C6-8384-EF158E7DF3FA}" type="slidenum">
              <a:rPr lang="en-US" altLang="en-US" sz="1200">
                <a:solidFill>
                  <a:srgbClr val="000000"/>
                </a:solidFill>
              </a:rPr>
              <a:pPr/>
              <a:t>78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60552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9FAB8-142E-403B-B3AE-978E23B827AF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49266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9FAB8-142E-403B-B3AE-978E23B827AF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89141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3727" y="9016239"/>
            <a:ext cx="706130" cy="2785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72A459-2FEA-42C6-8384-EF158E7DF3FA}" type="slidenum">
              <a:rPr lang="en-US" altLang="en-US" sz="1200">
                <a:solidFill>
                  <a:srgbClr val="000000"/>
                </a:solidFill>
              </a:rPr>
              <a:pPr/>
              <a:t>81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49657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A05840-4E1C-4B98-B737-88B0F9D480A2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76354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9FAB8-142E-403B-B3AE-978E23B827AF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836981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9FAB8-142E-403B-B3AE-978E23B827AF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955743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3727" y="9016239"/>
            <a:ext cx="706130" cy="2785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72A459-2FEA-42C6-8384-EF158E7DF3FA}" type="slidenum">
              <a:rPr lang="en-US" altLang="en-US" sz="1200">
                <a:solidFill>
                  <a:srgbClr val="000000"/>
                </a:solidFill>
              </a:rPr>
              <a:pPr/>
              <a:t>85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82630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9FAB8-142E-403B-B3AE-978E23B827AF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94309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9FAB8-142E-403B-B3AE-978E23B827AF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6099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953265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3727" y="9016239"/>
            <a:ext cx="706130" cy="2785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72A459-2FEA-42C6-8384-EF158E7DF3FA}" type="slidenum">
              <a:rPr lang="en-US" altLang="en-US" sz="1200">
                <a:solidFill>
                  <a:srgbClr val="000000"/>
                </a:solidFill>
              </a:rPr>
              <a:pPr/>
              <a:t>88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48312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06D1D6-8671-4140-882F-04046151C2CA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015412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9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90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660043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27537" y="9012726"/>
            <a:ext cx="681271" cy="247055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91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2482794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159660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7B4316D7-5E5D-414D-8028-D6CC0CAC2BE5}" type="slidenum">
              <a:rPr lang="en-US" sz="1000"/>
              <a:pPr algn="ctr" defTabSz="930275"/>
              <a:t>93</a:t>
            </a:fld>
            <a:endParaRPr lang="en-US" sz="10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045908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20" tIns="46634" rIns="46020" bIns="46634" anchor="b">
            <a:spAutoFit/>
          </a:bodyPr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66053084-6601-4212-9CC1-CE8511C81F8C}" type="slidenum">
              <a:rPr lang="en-US" altLang="en-US" sz="1000"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</a:pPr>
              <a:t>95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199" tIns="46199" rIns="46199" bIns="46199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7576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3C67A-46F9-4D53-AC71-52801308699E}" type="slidenum">
              <a:rPr lang="en-US" smtClean="0"/>
              <a:pPr>
                <a:defRPr/>
              </a:pPr>
              <a:t>97</a:t>
            </a:fld>
            <a:endParaRPr 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205736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C0EA38F-54E0-4F1C-BF33-2226961B7F39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98</a:t>
            </a:fld>
            <a:endParaRPr lang="en-US" altLang="en-US" sz="1000" dirty="0" smtClean="0"/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 w="12700"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7" tIns="45784" rIns="91567" bIns="45784"/>
          <a:lstStyle/>
          <a:p>
            <a:pPr marL="0" indent="0">
              <a:buFont typeface="Wingdings" pitchFamily="2" charset="2"/>
              <a:buNone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24866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C63387B-B74B-44F2-8449-FD80636A9E65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99</a:t>
            </a:fld>
            <a:endParaRPr lang="en-US" altLang="en-US" sz="1000" dirty="0" smtClean="0"/>
          </a:p>
        </p:txBody>
      </p:sp>
      <p:sp>
        <p:nvSpPr>
          <p:cNvPr id="81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 w="12700"/>
        </p:spPr>
      </p:sp>
      <p:sp>
        <p:nvSpPr>
          <p:cNvPr id="8196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7" tIns="45784" rIns="91567" bIns="45784"/>
          <a:lstStyle/>
          <a:p>
            <a:pPr marL="0" indent="0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5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2957847" y="8906154"/>
            <a:ext cx="662271" cy="247794"/>
          </a:xfrm>
          <a:noFill/>
        </p:spPr>
        <p:txBody>
          <a:bodyPr/>
          <a:lstStyle/>
          <a:p>
            <a:pPr defTabSz="911229"/>
            <a:fld id="{BC4CED26-30FC-40B3-942B-401B2AAF5079}" type="slidenum">
              <a:rPr lang="en-US" smtClean="0"/>
              <a:pPr defTabSz="911229"/>
              <a:t>9</a:t>
            </a:fld>
            <a:endParaRPr lang="en-US" smtClean="0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902551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20" tIns="46634" rIns="46020" bIns="46634" anchor="b">
            <a:spAutoFit/>
          </a:bodyPr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76FD0470-9529-4972-8802-0F9973B713E2}" type="slidenum">
              <a:rPr lang="en-US" altLang="en-US" sz="1000"/>
              <a:pPr algn="ctr"/>
              <a:t>100</a:t>
            </a:fld>
            <a:endParaRPr lang="en-US" altLang="en-US" sz="10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199" tIns="46199" rIns="46199" bIns="46199"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8929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2136" y="8988116"/>
            <a:ext cx="709310" cy="24638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101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7682352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A6B39-CFCC-48C2-877B-BEDA2033B4AE}" type="slidenum">
              <a:rPr lang="en-US"/>
              <a:pPr/>
              <a:t>102</a:t>
            </a:fld>
            <a:endParaRPr lang="en-US"/>
          </a:p>
        </p:txBody>
      </p:sp>
      <p:sp>
        <p:nvSpPr>
          <p:cNvPr id="193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8736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 txBox="1">
            <a:spLocks noGrp="1" noChangeArrowheads="1"/>
          </p:cNvSpPr>
          <p:nvPr/>
        </p:nvSpPr>
        <p:spPr bwMode="auto">
          <a:xfrm>
            <a:off x="3029676" y="8803018"/>
            <a:ext cx="676988" cy="24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913" tIns="45513" rIns="44913" bIns="45513" anchor="b">
            <a:spAutoFit/>
          </a:bodyPr>
          <a:lstStyle/>
          <a:p>
            <a:pPr algn="ctr" defTabSz="909375"/>
            <a:fld id="{E7F16FBB-7AEE-4DA5-B0F2-DB9341F37734}" type="slidenum">
              <a:rPr lang="en-US" sz="1000"/>
              <a:pPr algn="ctr" defTabSz="909375"/>
              <a:t>103</a:t>
            </a:fld>
            <a:endParaRPr lang="en-US" sz="1000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5089" tIns="45089" rIns="45089" bIns="4508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062091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 txBox="1">
            <a:spLocks noGrp="1" noChangeArrowheads="1"/>
          </p:cNvSpPr>
          <p:nvPr/>
        </p:nvSpPr>
        <p:spPr bwMode="auto">
          <a:xfrm>
            <a:off x="3029980" y="8802860"/>
            <a:ext cx="676446" cy="24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991" tIns="45591" rIns="44991" bIns="45591" anchor="b">
            <a:spAutoFit/>
          </a:bodyPr>
          <a:lstStyle/>
          <a:p>
            <a:pPr algn="ctr" defTabSz="912387"/>
            <a:fld id="{47C89156-2F8B-41D7-B79C-F708654623FD}" type="slidenum">
              <a:rPr lang="en-US" sz="1000"/>
              <a:pPr algn="ctr" defTabSz="912387"/>
              <a:t>104</a:t>
            </a:fld>
            <a:endParaRPr 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5166" tIns="45166" rIns="45166" bIns="45166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167520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 txBox="1">
            <a:spLocks noGrp="1" noChangeArrowheads="1"/>
          </p:cNvSpPr>
          <p:nvPr/>
        </p:nvSpPr>
        <p:spPr bwMode="auto">
          <a:xfrm>
            <a:off x="3029676" y="8803010"/>
            <a:ext cx="676988" cy="24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918" tIns="45517" rIns="44918" bIns="45517" anchor="b">
            <a:spAutoFit/>
          </a:bodyPr>
          <a:lstStyle/>
          <a:p>
            <a:pPr algn="ctr" defTabSz="909375"/>
            <a:fld id="{E50E95F2-1135-4372-9204-625316A33F45}" type="slidenum">
              <a:rPr lang="en-US" sz="1000"/>
              <a:pPr algn="ctr" defTabSz="909375"/>
              <a:t>105</a:t>
            </a:fld>
            <a:endParaRPr lang="en-US" sz="1000" dirty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895440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53726" y="9046822"/>
            <a:ext cx="706129" cy="24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6" tIns="46559" rIns="45946" bIns="46559" anchor="b">
            <a:spAutoFit/>
          </a:bodyPr>
          <a:lstStyle/>
          <a:p>
            <a:pPr algn="ctr" defTabSz="931670" fontAlgn="base">
              <a:spcBef>
                <a:spcPct val="0"/>
              </a:spcBef>
              <a:spcAft>
                <a:spcPct val="0"/>
              </a:spcAft>
            </a:pPr>
            <a:fld id="{E9565180-8486-4D0E-8C23-611864437D81}" type="slidenum"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pPr algn="ctr" defTabSz="931670" fontAlgn="base">
                <a:spcBef>
                  <a:spcPct val="0"/>
                </a:spcBef>
                <a:spcAft>
                  <a:spcPct val="0"/>
                </a:spcAft>
              </a:pPr>
              <a:t>106</a:t>
            </a:fld>
            <a:endParaRPr lang="en-US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25" tIns="46125" rIns="46125" bIns="46125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80684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9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107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943713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BA78F59-78BC-4F61-8A73-E87988082A5B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114</a:t>
            </a:fld>
            <a:endParaRPr lang="en-US" altLang="en-US" sz="100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1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3"/>
          <p:cNvSpPr txBox="1">
            <a:spLocks noGrp="1" noChangeArrowheads="1"/>
          </p:cNvSpPr>
          <p:nvPr/>
        </p:nvSpPr>
        <p:spPr bwMode="auto">
          <a:xfrm>
            <a:off x="3212654" y="8988169"/>
            <a:ext cx="719323" cy="2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1670"/>
            <a:fld id="{3B6C5B65-9C03-44F4-8804-6FE0FAB3897F}" type="slidenum">
              <a:rPr lang="en-US" sz="1000"/>
              <a:pPr algn="ctr" defTabSz="931670"/>
              <a:t>10</a:t>
            </a:fld>
            <a:endParaRPr lang="en-US" sz="100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1215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90767" y="9059054"/>
            <a:ext cx="692032" cy="248472"/>
          </a:xfrm>
          <a:noFill/>
        </p:spPr>
        <p:txBody>
          <a:bodyPr/>
          <a:lstStyle/>
          <a:p>
            <a:pPr defTabSz="928787"/>
            <a:fld id="{5D11E945-B2AB-401C-B79F-AAE9AF6B9630}" type="slidenum">
              <a:rPr lang="en-US" smtClean="0"/>
              <a:pPr defTabSz="928787"/>
              <a:t>11</a:t>
            </a:fld>
            <a:endParaRPr lang="en-US" dirty="0" smtClean="0"/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700088"/>
            <a:ext cx="4654550" cy="3490912"/>
          </a:xfrm>
          <a:ln w="12700"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xfrm>
            <a:off x="687669" y="4422468"/>
            <a:ext cx="5495112" cy="4187195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750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11A1016-1933-440C-9ABF-D0A664412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1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9F87C-7473-40AC-A71F-D48C9699D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7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4A9C1-AEE5-483A-AB5F-914DFA146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54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DE4C0-CB12-4259-8BFD-F9EB403A3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5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29624-E28A-4897-BE57-B42E78A5A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722A-4A91-40F9-8276-D06A6E364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4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032B2-3E9A-40E1-ABBB-1AC712C60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0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389C6-6F16-4256-98B1-7634F53CA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0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98D38-9344-496B-8316-3EA9A3094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1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0B8B1-FA28-4268-9EE2-838B647A3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1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9C275-DDE1-45FD-8CC3-A9286D9E7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5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4C5C6-8F48-4A69-BA46-F1A17EEC9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76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4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pic>
        <p:nvPicPr>
          <p:cNvPr id="1027" name="Picture 109" descr="Text Page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</a:t>
            </a:r>
            <a:br>
              <a:rPr lang="en-US" altLang="en-US" smtClean="0"/>
            </a:br>
            <a:r>
              <a:rPr lang="en-US" altLang="en-US" smtClean="0"/>
              <a:t>Master title style</a:t>
            </a:r>
          </a:p>
        </p:txBody>
      </p:sp>
      <p:sp>
        <p:nvSpPr>
          <p:cNvPr id="1030" name="Rectangle 101"/>
          <p:cNvSpPr>
            <a:spLocks noChangeArrowheads="1"/>
          </p:cNvSpPr>
          <p:nvPr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pic>
        <p:nvPicPr>
          <p:cNvPr id="1031" name="Picture 102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/>
            </a:lvl1pPr>
          </a:lstStyle>
          <a:p>
            <a:pPr>
              <a:defRPr/>
            </a:pPr>
            <a:fld id="{B14F31D2-5AC7-4B38-BA05-4C5263F12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388" r:id="rId2"/>
    <p:sldLayoutId id="2147486389" r:id="rId3"/>
    <p:sldLayoutId id="2147486390" r:id="rId4"/>
    <p:sldLayoutId id="2147486391" r:id="rId5"/>
    <p:sldLayoutId id="2147486392" r:id="rId6"/>
    <p:sldLayoutId id="2147486393" r:id="rId7"/>
    <p:sldLayoutId id="2147486394" r:id="rId8"/>
    <p:sldLayoutId id="2147486395" r:id="rId9"/>
    <p:sldLayoutId id="2147486396" r:id="rId10"/>
    <p:sldLayoutId id="2147486397" r:id="rId11"/>
    <p:sldLayoutId id="2147486398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present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41.bin"/><Relationship Id="rId4" Type="http://schemas.openxmlformats.org/officeDocument/2006/relationships/hyperlink" Target="http://research.stlouisfed.org/fred2/series/WASCUR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6" Type="http://schemas.openxmlformats.org/officeDocument/2006/relationships/hyperlink" Target="http://www.census.gov/construction/c30/c30index.html" TargetMode="Externa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2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6" Type="http://schemas.openxmlformats.org/officeDocument/2006/relationships/hyperlink" Target="http://www.census.gov/construction/c30/historical_data.html" TargetMode="Externa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3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44.bin"/><Relationship Id="rId4" Type="http://schemas.openxmlformats.org/officeDocument/2006/relationships/hyperlink" Target="http://data.bls.gov/" TargetMode="Externa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51.emf"/><Relationship Id="rId4" Type="http://schemas.openxmlformats.org/officeDocument/2006/relationships/oleObject" Target="../embeddings/oleObject45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hyperlink" Target="http://www.census.gov/manufacturing/m3/" TargetMode="Externa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46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bls.gov/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white-paper/cyber-risks-threat-and-opportunities-100715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5.bin"/><Relationship Id="rId4" Type="http://schemas.openxmlformats.org/officeDocument/2006/relationships/hyperlink" Target="http://www.federalreserve.gov/releases/h15/data.ht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chart" Target="../charts/char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chart" Target="../charts/char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9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0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1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hwa.dot.gov/policyinformation/travel_monitoring/tvt.cf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hwa.dot.gov/policyinformation/travel_monitoring/tvt.cfm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hwa.dot.gov/policyinformation/travel_monitoring/tvt.cfm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3.xml"/><Relationship Id="rId4" Type="http://schemas.openxmlformats.org/officeDocument/2006/relationships/hyperlink" Target="http://tonto.eia.gov/dnav/pet/hist/LeafHandler.ashx?n=PET&amp;s=EMM_EPM0_PTE_NUS_DPG&amp;f=M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hwa.dot.gov/policyinformation/travel_monitoring/tvt.cfm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2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7.png"/><Relationship Id="rId4" Type="http://schemas.openxmlformats.org/officeDocument/2006/relationships/oleObject" Target="../embeddings/Microsoft_Excel_97-2003_Worksheet2.xls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8.png"/><Relationship Id="rId4" Type="http://schemas.openxmlformats.org/officeDocument/2006/relationships/oleObject" Target="../embeddings/Microsoft_Excel_97-2003_Worksheet3.xls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5.bin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7.bin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8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9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30.bin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1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2.bin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4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adelphiafed.org/index.cfm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5.bin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36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43.e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8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9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4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97905"/>
            <a:ext cx="9104313" cy="1609671"/>
          </a:xfrm>
          <a:ln/>
        </p:spPr>
        <p:txBody>
          <a:bodyPr/>
          <a:lstStyle/>
          <a:p>
            <a:r>
              <a:rPr lang="en-US" sz="4400" dirty="0"/>
              <a:t>2015, 2016 and beyond: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600" i="1" dirty="0"/>
              <a:t>Financial Results From </a:t>
            </a:r>
            <a:r>
              <a:rPr lang="en-US" sz="3600" i="1" dirty="0" smtClean="0"/>
              <a:t>An </a:t>
            </a:r>
            <a:r>
              <a:rPr lang="en-US" sz="3600" i="1" dirty="0"/>
              <a:t>Actuarial Point of View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020" y="4258335"/>
            <a:ext cx="8952271" cy="134190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Casualty Actuaries of Greater New York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May 23, 2016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Download at </a:t>
            </a:r>
            <a:r>
              <a:rPr lang="en-US" sz="2800" dirty="0" smtClean="0">
                <a:hlinkClick r:id="rId3"/>
              </a:rPr>
              <a:t>www.iii.org/presentations</a:t>
            </a:r>
            <a:r>
              <a:rPr lang="en-US" sz="2800" dirty="0" smtClean="0"/>
              <a:t> </a:t>
            </a:r>
          </a:p>
        </p:txBody>
      </p:sp>
      <p:sp>
        <p:nvSpPr>
          <p:cNvPr id="94212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2"/>
                </a:solidFill>
              </a:rPr>
              <a:t>James Lynch, Vice President and Chief Actuary</a:t>
            </a:r>
            <a:endParaRPr lang="en-US" b="1" dirty="0">
              <a:solidFill>
                <a:schemeClr val="bg2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2"/>
                </a:solidFill>
                <a:sym typeface="Symbol" pitchFamily="18" charset="2"/>
              </a:rPr>
              <a:t>Insurance Information Institute  110 William Street  New York, NY 10038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Tel: </a:t>
            </a:r>
            <a:r>
              <a:rPr lang="en-US" b="1" dirty="0" smtClean="0">
                <a:solidFill>
                  <a:schemeClr val="bg1"/>
                </a:solidFill>
                <a:sym typeface="Symbol" pitchFamily="18" charset="2"/>
              </a:rPr>
              <a:t>212.346.5533 </a:t>
            </a: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 Cell: </a:t>
            </a:r>
            <a:r>
              <a:rPr lang="en-US" b="1" dirty="0" smtClean="0">
                <a:solidFill>
                  <a:schemeClr val="bg1"/>
                </a:solidFill>
                <a:sym typeface="Symbol" pitchFamily="18" charset="2"/>
              </a:rPr>
              <a:t>917.359.3908 jamesl@iii.org </a:t>
            </a: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 www.iii.org</a:t>
            </a:r>
          </a:p>
        </p:txBody>
      </p:sp>
    </p:spTree>
    <p:extLst>
      <p:ext uri="{BB962C8B-B14F-4D97-AF65-F5344CB8AC3E}">
        <p14:creationId xmlns:p14="http://schemas.microsoft.com/office/powerpoint/2010/main" val="1271002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C87F3B0-FD48-4542-946D-35DE26E8F8A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</a:t>
            </a:fld>
            <a:endParaRPr lang="en-US" sz="9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488"/>
            <a:ext cx="8001000" cy="860425"/>
          </a:xfrm>
        </p:spPr>
        <p:txBody>
          <a:bodyPr/>
          <a:lstStyle/>
          <a:p>
            <a:r>
              <a:rPr lang="en-US" dirty="0" smtClean="0"/>
              <a:t>Return on Equity by Financial Services Sector vs. Fortune 500, 2004</a:t>
            </a:r>
            <a:r>
              <a:rPr lang="en-US" sz="2800" dirty="0" smtClean="0"/>
              <a:t>-2015*</a:t>
            </a:r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-161925" y="6454490"/>
            <a:ext cx="756920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*GAAP basis. </a:t>
            </a:r>
            <a:r>
              <a:rPr lang="en-US" sz="1100" dirty="0"/>
              <a:t>	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</a:t>
            </a:r>
            <a:r>
              <a:rPr lang="en-US" sz="1100" dirty="0" smtClean="0"/>
              <a:t>ISO, Fortune; Insurance Information Institute.</a:t>
            </a:r>
            <a:endParaRPr lang="en-US" sz="1100" dirty="0"/>
          </a:p>
        </p:txBody>
      </p:sp>
      <p:graphicFrame>
        <p:nvGraphicFramePr>
          <p:cNvPr id="2026500" name="Object 2"/>
          <p:cNvGraphicFramePr>
            <a:graphicFrameLocks/>
          </p:cNvGraphicFramePr>
          <p:nvPr>
            <p:extLst/>
          </p:nvPr>
        </p:nvGraphicFramePr>
        <p:xfrm>
          <a:off x="238125" y="1162050"/>
          <a:ext cx="8569325" cy="457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85" name="Chart" r:id="rId4" imgW="8610629" imgH="4619767" progId="MSGraph.Chart.8">
                  <p:embed followColorScheme="full"/>
                </p:oleObj>
              </mc:Choice>
              <mc:Fallback>
                <p:oleObj name="Chart" r:id="rId4" imgW="8610629" imgH="4619767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38125" y="1162050"/>
                        <a:ext cx="8569325" cy="457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Rectangle 31"/>
          <p:cNvSpPr>
            <a:spLocks noChangeArrowheads="1"/>
          </p:cNvSpPr>
          <p:nvPr/>
        </p:nvSpPr>
        <p:spPr bwMode="black">
          <a:xfrm>
            <a:off x="347663" y="110013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898260" y="3547246"/>
            <a:ext cx="2617450" cy="1465275"/>
          </a:xfrm>
          <a:prstGeom prst="wedgeRectCallout">
            <a:avLst>
              <a:gd name="adj1" fmla="val -49991"/>
              <a:gd name="adj2" fmla="val 2476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u="sng" dirty="0" smtClean="0">
                <a:solidFill>
                  <a:schemeClr val="bg1"/>
                </a:solidFill>
              </a:rPr>
              <a:t>Average: 2004 - 2014</a:t>
            </a:r>
            <a:endParaRPr lang="en-US" sz="1600" b="1" u="sng" dirty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</a:rPr>
              <a:t>Fortune 500: 13.9% Commercial Banks: 9.8%                   Life: 8.2%                         P/C: 7.1%</a:t>
            </a:r>
            <a:endParaRPr lang="en-US" sz="1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457200" y="5567363"/>
            <a:ext cx="8458200" cy="6445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pt-BR" b="1" dirty="0" smtClean="0">
                <a:solidFill>
                  <a:srgbClr val="FFFFFF"/>
                </a:solidFill>
              </a:rPr>
              <a:t>Banks and Insurers Have Substantially Underperformed the Fortune 500 Since the Financial Crisis</a:t>
            </a:r>
            <a:endParaRPr lang="pt-BR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633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</a:pPr>
            <a:fld id="{302CD66C-0127-41DD-861A-62E8A119ABAF}" type="slidenum">
              <a:rPr lang="en-US" altLang="en-US" sz="900"/>
              <a:pPr algn="r">
                <a:lnSpc>
                  <a:spcPct val="85000"/>
                </a:lnSpc>
                <a:spcBef>
                  <a:spcPct val="20000"/>
                </a:spcBef>
              </a:pPr>
              <a:t>100</a:t>
            </a:fld>
            <a:endParaRPr lang="en-US" altLang="en-US" sz="900"/>
          </a:p>
        </p:txBody>
      </p:sp>
      <p:sp>
        <p:nvSpPr>
          <p:cNvPr id="6554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altLang="en-US" sz="2800" dirty="0" smtClean="0">
                <a:latin typeface="Arial" panose="020B0604020202020204" pitchFamily="34" charset="0"/>
              </a:rPr>
              <a:t>Nonfarm Payroll (Wages and Salaries):</a:t>
            </a:r>
            <a:br>
              <a:rPr lang="en-US" altLang="en-US" sz="2800" dirty="0" smtClean="0">
                <a:latin typeface="Arial" panose="020B0604020202020204" pitchFamily="34" charset="0"/>
              </a:rPr>
            </a:br>
            <a:r>
              <a:rPr lang="en-US" altLang="en-US" sz="2800" dirty="0" smtClean="0">
                <a:latin typeface="Arial" panose="020B0604020202020204" pitchFamily="34" charset="0"/>
              </a:rPr>
              <a:t>Quarterly, 2005–2016:Q1</a:t>
            </a:r>
          </a:p>
        </p:txBody>
      </p:sp>
      <p:sp>
        <p:nvSpPr>
          <p:cNvPr id="65542" name="Text Box 5"/>
          <p:cNvSpPr txBox="1">
            <a:spLocks noChangeArrowheads="1"/>
          </p:cNvSpPr>
          <p:nvPr/>
        </p:nvSpPr>
        <p:spPr bwMode="auto">
          <a:xfrm>
            <a:off x="0" y="6245225"/>
            <a:ext cx="8724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 dirty="0"/>
              <a:t>Note: Recession indicated by gray shaded column. Data are seasonally adjusted annual rates.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 dirty="0"/>
              <a:t>Sources: </a:t>
            </a:r>
            <a:r>
              <a:rPr lang="en-US" altLang="en-US" sz="1100" dirty="0">
                <a:hlinkClick r:id="rId4"/>
              </a:rPr>
              <a:t>http://research.stlouisfed.org/fred2/series/WASCUR</a:t>
            </a:r>
            <a:r>
              <a:rPr lang="en-US" altLang="en-US" sz="1100" dirty="0"/>
              <a:t>; National Bureau of Economic Research (recession dates); Insurance Information Institute.</a:t>
            </a:r>
          </a:p>
        </p:txBody>
      </p:sp>
      <p:sp>
        <p:nvSpPr>
          <p:cNvPr id="65543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Billions</a:t>
            </a:r>
          </a:p>
        </p:txBody>
      </p:sp>
      <p:graphicFrame>
        <p:nvGraphicFramePr>
          <p:cNvPr id="65544" name="Object 8"/>
          <p:cNvGraphicFramePr>
            <a:graphicFrameLocks noChangeAspect="1"/>
          </p:cNvGraphicFramePr>
          <p:nvPr>
            <p:extLst/>
          </p:nvPr>
        </p:nvGraphicFramePr>
        <p:xfrm>
          <a:off x="352425" y="1187450"/>
          <a:ext cx="8535988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6" name="Chart" r:id="rId5" imgW="8343770" imgH="4381358" progId="MSGraph.Chart.8">
                  <p:embed followColorScheme="full"/>
                </p:oleObj>
              </mc:Choice>
              <mc:Fallback>
                <p:oleObj name="Chart" r:id="rId5" imgW="8343770" imgH="438135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1187450"/>
                        <a:ext cx="8535988" cy="483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350487" y="2337798"/>
            <a:ext cx="2182812" cy="606107"/>
          </a:xfrm>
          <a:prstGeom prst="wedgeRectCallout">
            <a:avLst>
              <a:gd name="adj1" fmla="val 50278"/>
              <a:gd name="adj2" fmla="val 17877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Prior Peak was 2008:Q3 at $6.54 trillion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blackWhite">
          <a:xfrm>
            <a:off x="2387600" y="4457458"/>
            <a:ext cx="2419350" cy="728662"/>
          </a:xfrm>
          <a:prstGeom prst="wedgeRectCallout">
            <a:avLst>
              <a:gd name="adj1" fmla="val 17193"/>
              <a:gd name="adj2" fmla="val -6748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Recent trough (2009:Q1) was $6.23 trillion, down 5.3% from prior peak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blackWhite">
          <a:xfrm>
            <a:off x="5956301" y="3606800"/>
            <a:ext cx="2932112" cy="1451293"/>
          </a:xfrm>
          <a:prstGeom prst="wedgeRectCallout">
            <a:avLst>
              <a:gd name="adj1" fmla="val -47954"/>
              <a:gd name="adj2" fmla="val 2903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 u="sng" dirty="0">
                <a:solidFill>
                  <a:schemeClr val="bg1"/>
                </a:solidFill>
              </a:rPr>
              <a:t>Growth rates</a:t>
            </a:r>
            <a:br>
              <a:rPr lang="en-US" altLang="en-US" sz="1400" b="1" u="sng" dirty="0">
                <a:solidFill>
                  <a:schemeClr val="bg1"/>
                </a:solidFill>
              </a:rPr>
            </a:br>
            <a:r>
              <a:rPr lang="en-US" altLang="en-US" sz="1400" b="1" dirty="0" smtClean="0">
                <a:solidFill>
                  <a:schemeClr val="bg1"/>
                </a:solidFill>
              </a:rPr>
              <a:t>2011:Q1 </a:t>
            </a:r>
            <a:r>
              <a:rPr lang="en-US" altLang="en-US" sz="1400" b="1" dirty="0">
                <a:solidFill>
                  <a:schemeClr val="bg1"/>
                </a:solidFill>
              </a:rPr>
              <a:t>over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2010:Q1: 5.5%</a:t>
            </a:r>
            <a:r>
              <a:rPr lang="en-US" altLang="en-US" sz="1400" b="1" dirty="0">
                <a:solidFill>
                  <a:schemeClr val="bg1"/>
                </a:solidFill>
              </a:rPr>
              <a:t/>
            </a:r>
            <a:br>
              <a:rPr lang="en-US" altLang="en-US" sz="1400" b="1" dirty="0">
                <a:solidFill>
                  <a:schemeClr val="bg1"/>
                </a:solidFill>
              </a:rPr>
            </a:br>
            <a:r>
              <a:rPr lang="en-US" altLang="en-US" sz="1400" b="1" dirty="0" smtClean="0">
                <a:solidFill>
                  <a:schemeClr val="bg1"/>
                </a:solidFill>
              </a:rPr>
              <a:t>2012:Q1 </a:t>
            </a:r>
            <a:r>
              <a:rPr lang="en-US" altLang="en-US" sz="1400" b="1" dirty="0">
                <a:solidFill>
                  <a:schemeClr val="bg1"/>
                </a:solidFill>
              </a:rPr>
              <a:t>over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2011:Q1: </a:t>
            </a:r>
            <a:r>
              <a:rPr lang="en-US" altLang="en-US" sz="1400" b="1" dirty="0">
                <a:solidFill>
                  <a:schemeClr val="bg1"/>
                </a:solidFill>
              </a:rPr>
              <a:t>4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.2</a:t>
            </a:r>
            <a:r>
              <a:rPr lang="en-US" altLang="en-US" sz="1400" b="1" dirty="0">
                <a:solidFill>
                  <a:schemeClr val="bg1"/>
                </a:solidFill>
              </a:rPr>
              <a:t>%</a:t>
            </a:r>
            <a:br>
              <a:rPr lang="en-US" altLang="en-US" sz="1400" b="1" dirty="0">
                <a:solidFill>
                  <a:schemeClr val="bg1"/>
                </a:solidFill>
              </a:rPr>
            </a:br>
            <a:r>
              <a:rPr lang="en-US" altLang="en-US" sz="1400" b="1" dirty="0" smtClean="0">
                <a:solidFill>
                  <a:schemeClr val="bg1"/>
                </a:solidFill>
              </a:rPr>
              <a:t>2013:Q1 </a:t>
            </a:r>
            <a:r>
              <a:rPr lang="en-US" altLang="en-US" sz="1400" b="1" dirty="0">
                <a:solidFill>
                  <a:schemeClr val="bg1"/>
                </a:solidFill>
              </a:rPr>
              <a:t>over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2012:Q1: 2.5%</a:t>
            </a:r>
            <a:r>
              <a:rPr lang="en-US" altLang="en-US" sz="1400" b="1" dirty="0">
                <a:solidFill>
                  <a:schemeClr val="bg1"/>
                </a:solidFill>
              </a:rPr>
              <a:t/>
            </a:r>
            <a:br>
              <a:rPr lang="en-US" altLang="en-US" sz="1400" b="1" dirty="0">
                <a:solidFill>
                  <a:schemeClr val="bg1"/>
                </a:solidFill>
              </a:rPr>
            </a:br>
            <a:r>
              <a:rPr lang="en-US" altLang="en-US" sz="1400" b="1" dirty="0" smtClean="0">
                <a:solidFill>
                  <a:schemeClr val="bg1"/>
                </a:solidFill>
              </a:rPr>
              <a:t>2014:Q1 </a:t>
            </a:r>
            <a:r>
              <a:rPr lang="en-US" altLang="en-US" sz="1400" b="1" dirty="0">
                <a:solidFill>
                  <a:schemeClr val="bg1"/>
                </a:solidFill>
              </a:rPr>
              <a:t>over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2013:Q1: 4.3% 2015:Q1 over 2014:Q1: 4.5%</a:t>
            </a:r>
            <a:br>
              <a:rPr lang="en-US" altLang="en-US" sz="1400" b="1" dirty="0" smtClean="0">
                <a:solidFill>
                  <a:schemeClr val="bg1"/>
                </a:solidFill>
              </a:rPr>
            </a:br>
            <a:r>
              <a:rPr lang="en-US" altLang="en-US" sz="1400" b="1" dirty="0" smtClean="0">
                <a:solidFill>
                  <a:schemeClr val="bg1"/>
                </a:solidFill>
              </a:rPr>
              <a:t>2016:Q1 over 2015:Q1: 4.5%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5550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7C8610-914A-4355-AF36-1B67D4861730}" type="slidenum">
              <a:rPr lang="en-US" altLang="en-US" smtClean="0"/>
              <a:pPr/>
              <a:t>100</a:t>
            </a:fld>
            <a:endParaRPr lang="en-US" altLang="en-US" smtClean="0"/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blackWhite">
          <a:xfrm>
            <a:off x="4704080" y="1306966"/>
            <a:ext cx="2865120" cy="1091293"/>
          </a:xfrm>
          <a:prstGeom prst="wedgeRectCallout">
            <a:avLst>
              <a:gd name="adj1" fmla="val 85518"/>
              <a:gd name="adj2" fmla="val -17987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Latest (</a:t>
            </a:r>
            <a:r>
              <a:rPr lang="en-US" b="1" dirty="0" smtClean="0">
                <a:solidFill>
                  <a:schemeClr val="bg1"/>
                </a:solidFill>
              </a:rPr>
              <a:t>2016:Q1) </a:t>
            </a:r>
            <a:r>
              <a:rPr lang="en-US" b="1" dirty="0">
                <a:solidFill>
                  <a:schemeClr val="bg1"/>
                </a:solidFill>
              </a:rPr>
              <a:t>was </a:t>
            </a:r>
            <a:r>
              <a:rPr lang="en-US" b="1" dirty="0" smtClean="0">
                <a:solidFill>
                  <a:schemeClr val="bg1"/>
                </a:solidFill>
              </a:rPr>
              <a:t>$8.03 trillion</a:t>
            </a:r>
            <a:r>
              <a:rPr lang="en-US" b="1" dirty="0">
                <a:solidFill>
                  <a:schemeClr val="bg1"/>
                </a:solidFill>
              </a:rPr>
              <a:t>, a new </a:t>
            </a:r>
            <a:r>
              <a:rPr lang="en-US" b="1" dirty="0" smtClean="0">
                <a:solidFill>
                  <a:schemeClr val="bg1"/>
                </a:solidFill>
              </a:rPr>
              <a:t>peak--$1.80 trillion (29%) above 2009 trough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675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101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Construction Put in Place,  2016 vs. 2015*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>
            <p:extLst/>
          </p:nvPr>
        </p:nvGraphicFramePr>
        <p:xfrm>
          <a:off x="34925" y="1616075"/>
          <a:ext cx="8834438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0" name="Chart" r:id="rId4" imgW="8534284" imgH="3771784" progId="MSGraph.Chart.8">
                  <p:embed followColorScheme="full"/>
                </p:oleObj>
              </mc:Choice>
              <mc:Fallback>
                <p:oleObj name="Chart" r:id="rId4" imgW="8534284" imgH="37717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4925" y="1616075"/>
                        <a:ext cx="8834438" cy="3905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Overall Construction Activity is Up Again After Languishing in Early 2015; State/Local Sector Government Sector May Be Recovering as Budget Woes Ease in Some Jurisdictions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866449" y="3832801"/>
            <a:ext cx="2794459" cy="983280"/>
          </a:xfrm>
          <a:prstGeom prst="wedgeRectCallout">
            <a:avLst>
              <a:gd name="adj1" fmla="val 41957"/>
              <a:gd name="adj2" fmla="val -7098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Private sector construction activity is up in both the residential and nonresidential segments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 data through February 2016.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</a:t>
            </a:r>
            <a:r>
              <a:rPr lang="en-US" sz="1100" dirty="0" smtClean="0"/>
              <a:t>Bureau, </a:t>
            </a:r>
            <a:r>
              <a:rPr lang="en-US" sz="1100" dirty="0" smtClean="0">
                <a:hlinkClick r:id="rId6"/>
              </a:rPr>
              <a:t>http://www.census.gov/construction/c30/c30index.html</a:t>
            </a:r>
            <a:r>
              <a:rPr lang="en-US" sz="1100" dirty="0" smtClean="0"/>
              <a:t> ; Insurance Information Institute.  </a:t>
            </a:r>
            <a:endParaRPr lang="en-US" sz="1100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black">
          <a:xfrm>
            <a:off x="1090709" y="1433905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Private: +10.6%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">
          <a:xfrm>
            <a:off x="4726048" y="1434987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Public: +9.2%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blackWhite">
          <a:xfrm>
            <a:off x="4572000" y="2522463"/>
            <a:ext cx="2030261" cy="1046237"/>
          </a:xfrm>
          <a:prstGeom prst="wedgeRectCallout">
            <a:avLst>
              <a:gd name="adj1" fmla="val 33760"/>
              <a:gd name="adj2" fmla="val -13006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Public sector construction activity is finally beginning to create less drag up after years of decline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035829" y="1351280"/>
            <a:ext cx="2641891" cy="4683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583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  <p:bldP spid="12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12/01/09 - 9pm</a:t>
            </a:r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A1942173-93C8-46AA-965D-EEE2C1FC5D48}" type="slidenum">
              <a:rPr lang="en-US"/>
              <a:pPr/>
              <a:t>102</a:t>
            </a:fld>
            <a:endParaRPr lang="en-US" dirty="0"/>
          </a:p>
        </p:txBody>
      </p:sp>
      <p:graphicFrame>
        <p:nvGraphicFramePr>
          <p:cNvPr id="1936387" name="Object 3"/>
          <p:cNvGraphicFramePr>
            <a:graphicFrameLocks noChangeAspect="1"/>
          </p:cNvGraphicFramePr>
          <p:nvPr>
            <p:extLst/>
          </p:nvPr>
        </p:nvGraphicFramePr>
        <p:xfrm>
          <a:off x="381000" y="1831256"/>
          <a:ext cx="8296275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44" name="Chart" r:id="rId4" imgW="8286858" imgH="3771784" progId="MSGraph.Chart.8">
                  <p:embed followColorScheme="full"/>
                </p:oleObj>
              </mc:Choice>
              <mc:Fallback>
                <p:oleObj name="Chart" r:id="rId4" imgW="8286858" imgH="37717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81000" y="1831256"/>
                        <a:ext cx="8296275" cy="375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6389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($ Billions)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36390" name="Rectangle 6"/>
          <p:cNvSpPr>
            <a:spLocks noChangeArrowheads="1"/>
          </p:cNvSpPr>
          <p:nvPr/>
        </p:nvSpPr>
        <p:spPr bwMode="blackWhite">
          <a:xfrm>
            <a:off x="457200" y="5545394"/>
            <a:ext cx="8220075" cy="87507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FF6801">
                  <a:gamma/>
                  <a:shade val="86275"/>
                  <a:invGamma/>
                </a:srgbClr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  <a:effectLst/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Government Construction Spending Peaked in 2009, Helped by Stimulus Spending, but Contracted As State/Local Governments Grappled with Deficits and Federal Sequestration; Only Now Recovering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black">
          <a:xfrm>
            <a:off x="141137" y="49160"/>
            <a:ext cx="7587021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1143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225A7A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Value of New Federal,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225A7A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State and Local Government 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225A7A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Construction: 2003-2016*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1" y="6449415"/>
            <a:ext cx="8601075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*2016 figure is a seasonally adjusted annual rate as of February; </a:t>
            </a:r>
            <a:r>
              <a:rPr lang="en-US" sz="1100" dirty="0">
                <a:hlinkClick r:id="rId6"/>
              </a:rPr>
              <a:t>http://</a:t>
            </a:r>
            <a:r>
              <a:rPr lang="en-US" sz="1100" dirty="0" smtClean="0">
                <a:hlinkClick r:id="rId6"/>
              </a:rPr>
              <a:t>www.census.gov/construction/c30/historical_data.html</a:t>
            </a:r>
            <a:r>
              <a:rPr lang="en-US" sz="1100" dirty="0" smtClean="0"/>
              <a:t>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</a:t>
            </a:r>
            <a:r>
              <a:rPr lang="en-US" sz="1100" dirty="0" smtClean="0"/>
              <a:t>US Department of Commerce; Insurance Information Institute. </a:t>
            </a:r>
            <a:endParaRPr lang="en-US" sz="1100" dirty="0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blackWhite">
          <a:xfrm>
            <a:off x="1661653" y="1111045"/>
            <a:ext cx="1950402" cy="1141989"/>
          </a:xfrm>
          <a:prstGeom prst="wedgeRectCallout">
            <a:avLst>
              <a:gd name="adj1" fmla="val 102932"/>
              <a:gd name="adj2" fmla="val 33054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Construction across all levels of government peaked at $314.9B in 2009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blackWhite">
          <a:xfrm>
            <a:off x="5496128" y="1091380"/>
            <a:ext cx="3420431" cy="1019086"/>
          </a:xfrm>
          <a:prstGeom prst="wedgeRectCallout">
            <a:avLst>
              <a:gd name="adj1" fmla="val 30312"/>
              <a:gd name="adj2" fmla="val 6244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u="sng" dirty="0" smtClean="0">
                <a:solidFill>
                  <a:schemeClr val="bg1"/>
                </a:solidFill>
              </a:rPr>
              <a:t>Austerity Reigns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Govt. construction MAY finally be turning around; still down $17.1B or 5.4% since 2009 peak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398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390" grpId="0" animBg="1"/>
      <p:bldP spid="13" grpId="0" animBg="1"/>
      <p:bldP spid="14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946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946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ECB0FDB-F106-4775-B3AE-80BA2F902B30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103</a:t>
            </a:fld>
            <a:endParaRPr lang="en-US" sz="900"/>
          </a:p>
        </p:txBody>
      </p:sp>
      <p:sp>
        <p:nvSpPr>
          <p:cNvPr id="1946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03188"/>
            <a:ext cx="7400925" cy="860425"/>
          </a:xfrm>
        </p:spPr>
        <p:txBody>
          <a:bodyPr/>
          <a:lstStyle/>
          <a:p>
            <a:r>
              <a:rPr lang="en-US" sz="3200" dirty="0" smtClean="0"/>
              <a:t>Construction Employment,</a:t>
            </a:r>
            <a:br>
              <a:rPr lang="en-US" sz="3200" dirty="0" smtClean="0"/>
            </a:br>
            <a:r>
              <a:rPr lang="en-US" sz="3200" dirty="0" smtClean="0"/>
              <a:t>Jan. 2010—March 2016</a:t>
            </a:r>
            <a:r>
              <a:rPr lang="en-US" dirty="0" smtClean="0"/>
              <a:t>*</a:t>
            </a:r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85725" y="6462713"/>
            <a:ext cx="8580438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Statistics at </a:t>
            </a:r>
            <a:r>
              <a:rPr lang="en-US" sz="1100" dirty="0">
                <a:hlinkClick r:id="rId4"/>
              </a:rPr>
              <a:t>http://data.bls.gov</a:t>
            </a:r>
            <a:r>
              <a:rPr lang="en-US" sz="1100" dirty="0"/>
              <a:t>; Insurance Information </a:t>
            </a:r>
            <a:r>
              <a:rPr lang="en-US" sz="1100" dirty="0" smtClean="0"/>
              <a:t>Institute</a:t>
            </a:r>
            <a:r>
              <a:rPr lang="en-US" sz="1100" dirty="0"/>
              <a:t>.</a:t>
            </a:r>
          </a:p>
        </p:txBody>
      </p:sp>
      <p:graphicFrame>
        <p:nvGraphicFramePr>
          <p:cNvPr id="19458" name="Object 8"/>
          <p:cNvGraphicFramePr>
            <a:graphicFrameLocks noChangeAspect="1"/>
          </p:cNvGraphicFramePr>
          <p:nvPr>
            <p:extLst/>
          </p:nvPr>
        </p:nvGraphicFramePr>
        <p:xfrm>
          <a:off x="261593" y="1172818"/>
          <a:ext cx="8499475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68" name="Chart" r:id="rId5" imgW="8343770" imgH="4381358" progId="MSGraph.Chart.8">
                  <p:embed followColorScheme="full"/>
                </p:oleObj>
              </mc:Choice>
              <mc:Fallback>
                <p:oleObj name="Chart" r:id="rId5" imgW="8343770" imgH="438135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61593" y="1172818"/>
                        <a:ext cx="8499475" cy="483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3339134" y="1154114"/>
            <a:ext cx="3141663" cy="1065213"/>
          </a:xfrm>
          <a:prstGeom prst="wedgeRectCallout">
            <a:avLst>
              <a:gd name="adj1" fmla="val 111071"/>
              <a:gd name="adj2" fmla="val -258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>
                <a:solidFill>
                  <a:schemeClr val="bg1"/>
                </a:solidFill>
              </a:rPr>
              <a:t>Construction  employment is </a:t>
            </a:r>
            <a:r>
              <a:rPr lang="en-US" b="1" dirty="0" smtClean="0">
                <a:solidFill>
                  <a:schemeClr val="bg1"/>
                </a:solidFill>
              </a:rPr>
              <a:t>+1.237 million </a:t>
            </a:r>
            <a:r>
              <a:rPr lang="en-US" b="1" dirty="0">
                <a:solidFill>
                  <a:schemeClr val="bg1"/>
                </a:solidFill>
              </a:rPr>
              <a:t>above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Jan. 2011 </a:t>
            </a:r>
            <a:r>
              <a:rPr lang="en-US" b="1" dirty="0" smtClean="0">
                <a:solidFill>
                  <a:schemeClr val="bg1"/>
                </a:solidFill>
              </a:rPr>
              <a:t>(+22.8%) trough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465" name="Rectangle 7"/>
          <p:cNvSpPr>
            <a:spLocks noChangeArrowheads="1"/>
          </p:cNvSpPr>
          <p:nvPr/>
        </p:nvSpPr>
        <p:spPr bwMode="black">
          <a:xfrm>
            <a:off x="221353" y="109399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(Thousands)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blackWhite">
          <a:xfrm>
            <a:off x="85725" y="5901359"/>
            <a:ext cx="8963025" cy="49944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50" b="1" dirty="0" smtClean="0">
                <a:solidFill>
                  <a:srgbClr val="FFFFFF"/>
                </a:solidFill>
              </a:rPr>
              <a:t>Construction and manufacturing employment constitute 1/3 of all WC payroll exposure.</a:t>
            </a:r>
            <a:endParaRPr lang="en-US" sz="165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672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174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174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2D49CA0-B047-4B42-9E08-5BCAF29776A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104</a:t>
            </a:fld>
            <a:endParaRPr lang="en-US" sz="900"/>
          </a:p>
        </p:txBody>
      </p:sp>
      <p:sp>
        <p:nvSpPr>
          <p:cNvPr id="3175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27974"/>
            <a:ext cx="7102475" cy="860425"/>
          </a:xfrm>
        </p:spPr>
        <p:txBody>
          <a:bodyPr/>
          <a:lstStyle/>
          <a:p>
            <a:r>
              <a:rPr lang="en-US" dirty="0" smtClean="0"/>
              <a:t>Construction Employment, </a:t>
            </a:r>
            <a:br>
              <a:rPr lang="en-US" dirty="0" smtClean="0"/>
            </a:br>
            <a:r>
              <a:rPr lang="en-US" dirty="0" smtClean="0"/>
              <a:t>Jan. 2003–March 2016 </a:t>
            </a: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0" y="6429751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Note</a:t>
            </a:r>
            <a:r>
              <a:rPr lang="en-US" sz="1100" dirty="0"/>
              <a:t>: </a:t>
            </a:r>
            <a:r>
              <a:rPr lang="en-US" sz="1100" dirty="0" smtClean="0"/>
              <a:t>Recession </a:t>
            </a:r>
            <a:r>
              <a:rPr lang="en-US" sz="1100" dirty="0"/>
              <a:t>indicated by gray shaded </a:t>
            </a:r>
            <a:r>
              <a:rPr lang="en-US" sz="1100" dirty="0" smtClean="0"/>
              <a:t>column.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</a:t>
            </a:r>
            <a:r>
              <a:rPr lang="en-US" sz="1100" dirty="0" smtClean="0"/>
              <a:t>U.S. Bureau of Labor Statistics;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31746" name="Object 8"/>
          <p:cNvGraphicFramePr>
            <a:graphicFrameLocks noChangeAspect="1"/>
          </p:cNvGraphicFramePr>
          <p:nvPr>
            <p:extLst/>
          </p:nvPr>
        </p:nvGraphicFramePr>
        <p:xfrm>
          <a:off x="463550" y="1248694"/>
          <a:ext cx="8404225" cy="4666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92" name="Chart" r:id="rId4" imgW="8343770" imgH="4381358" progId="MSGraph.Chart.8">
                  <p:embed followColorScheme="full"/>
                </p:oleObj>
              </mc:Choice>
              <mc:Fallback>
                <p:oleObj name="Chart" r:id="rId4" imgW="8343770" imgH="438135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248694"/>
                        <a:ext cx="8404225" cy="46662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1244791" y="3240373"/>
            <a:ext cx="2838450" cy="809625"/>
          </a:xfrm>
          <a:prstGeom prst="wedgeRectCallout">
            <a:avLst>
              <a:gd name="adj1" fmla="val 70834"/>
              <a:gd name="adj2" fmla="val -4458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The “Great Recession” and housing bust destroyed 2.3 million constructions jobs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 rot="16200000">
            <a:off x="8380465" y="2973808"/>
            <a:ext cx="688870" cy="730661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31754" name="Rectangle 4"/>
          <p:cNvSpPr>
            <a:spLocks noChangeArrowheads="1"/>
          </p:cNvSpPr>
          <p:nvPr/>
        </p:nvSpPr>
        <p:spPr bwMode="blackWhite">
          <a:xfrm>
            <a:off x="447675" y="5805023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The Construction Sector Was a Growth Leader in 2014-16 as the Housing Market,  Private Investment and Govt. Spending Recover.  WC Insurers Continue to Benefit.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1244791" y="4103226"/>
            <a:ext cx="2427441" cy="1141058"/>
          </a:xfrm>
          <a:prstGeom prst="wedgeRectCallout">
            <a:avLst>
              <a:gd name="adj1" fmla="val 148796"/>
              <a:gd name="adj2" fmla="val 1242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Construction employment troughed at 5.435 million in Jan. 2011, after a loss of 2.291 million jobs, a 29.7% plunge from the April 2006 peak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sp>
        <p:nvSpPr>
          <p:cNvPr id="14" name="AutoShape 38"/>
          <p:cNvSpPr>
            <a:spLocks noChangeArrowheads="1"/>
          </p:cNvSpPr>
          <p:nvPr/>
        </p:nvSpPr>
        <p:spPr bwMode="blackWhite">
          <a:xfrm>
            <a:off x="1344868" y="1332272"/>
            <a:ext cx="1427828" cy="1027469"/>
          </a:xfrm>
          <a:prstGeom prst="wedgeRectCallout">
            <a:avLst>
              <a:gd name="adj1" fmla="val 89145"/>
              <a:gd name="adj2" fmla="val -501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Construction employment peaked at 7.726 million in April 2006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98418" y="1018766"/>
            <a:ext cx="1255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(Thousands)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6" name="AutoShape 38"/>
          <p:cNvSpPr>
            <a:spLocks noChangeArrowheads="1"/>
          </p:cNvSpPr>
          <p:nvPr/>
        </p:nvSpPr>
        <p:spPr bwMode="blackWhite">
          <a:xfrm>
            <a:off x="7207827" y="1095109"/>
            <a:ext cx="1769806" cy="1243780"/>
          </a:xfrm>
          <a:prstGeom prst="wedgeRectCallout">
            <a:avLst>
              <a:gd name="adj1" fmla="val 38639"/>
              <a:gd name="adj2" fmla="val 10646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Construction employment as of March 2016 totaled 6.672 million, an increase of 1.237MM jobs or 22.8% from the Jan. 2011 trough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5196129" y="2359741"/>
            <a:ext cx="2139746" cy="1539210"/>
          </a:xfrm>
          <a:prstGeom prst="wedgeRectCallout">
            <a:avLst>
              <a:gd name="adj1" fmla="val 86299"/>
              <a:gd name="adj2" fmla="val 7651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Gap between pre-recession construction peak and today: 1.05 million jobs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969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6" grpId="0" animBg="1"/>
      <p:bldP spid="17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92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92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4CF365C-A4C7-4257-845A-69DF68F9C436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105</a:t>
            </a:fld>
            <a:endParaRPr lang="en-US" sz="900"/>
          </a:p>
        </p:txBody>
      </p:sp>
      <p:graphicFrame>
        <p:nvGraphicFramePr>
          <p:cNvPr id="9218" name="Object 3"/>
          <p:cNvGraphicFramePr>
            <a:graphicFrameLocks/>
          </p:cNvGraphicFramePr>
          <p:nvPr>
            <p:extLst/>
          </p:nvPr>
        </p:nvGraphicFramePr>
        <p:xfrm>
          <a:off x="344488" y="968375"/>
          <a:ext cx="85979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16" name="Chart" r:id="rId4" imgW="8286858" imgH="4010192" progId="MSGraph.Chart.8">
                  <p:embed followColorScheme="full"/>
                </p:oleObj>
              </mc:Choice>
              <mc:Fallback>
                <p:oleObj name="Chart" r:id="rId4" imgW="8286858" imgH="4010192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968375"/>
                        <a:ext cx="85979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3875" y="131763"/>
            <a:ext cx="7219950" cy="860425"/>
          </a:xfrm>
        </p:spPr>
        <p:txBody>
          <a:bodyPr/>
          <a:lstStyle/>
          <a:p>
            <a:r>
              <a:rPr lang="en-US" dirty="0" smtClean="0"/>
              <a:t>Dollar Value* of Manufacturers’ Shipments </a:t>
            </a:r>
            <a:r>
              <a:rPr lang="en-US" sz="2000" dirty="0" smtClean="0"/>
              <a:t>Monthly, Jan. 1992—Feb. 2016</a:t>
            </a:r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-147638" y="6430963"/>
            <a:ext cx="909002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 Seasonally adjusted; Data </a:t>
            </a:r>
            <a:r>
              <a:rPr lang="en-US" sz="1100" dirty="0"/>
              <a:t>published </a:t>
            </a:r>
            <a:r>
              <a:rPr lang="en-US" sz="1100" dirty="0" smtClean="0"/>
              <a:t>Apr. 4, 2016.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Bureau, </a:t>
            </a:r>
            <a:r>
              <a:rPr lang="en-US" sz="1100" i="1" dirty="0"/>
              <a:t>Full Report on Manufacturers’ Shipments, Inventories, and Orders, </a:t>
            </a:r>
            <a:r>
              <a:rPr lang="en-US" sz="1100" dirty="0">
                <a:hlinkClick r:id="rId6"/>
              </a:rPr>
              <a:t>http://www.census.gov/manufacturing/m3/</a:t>
            </a:r>
            <a:r>
              <a:rPr lang="en-US" sz="1100" dirty="0"/>
              <a:t> </a:t>
            </a:r>
          </a:p>
        </p:txBody>
      </p:sp>
      <p:sp>
        <p:nvSpPr>
          <p:cNvPr id="2129925" name="Rectangle 5"/>
          <p:cNvSpPr>
            <a:spLocks noChangeArrowheads="1"/>
          </p:cNvSpPr>
          <p:nvPr/>
        </p:nvSpPr>
        <p:spPr bwMode="blackWhite">
          <a:xfrm>
            <a:off x="44244" y="5367338"/>
            <a:ext cx="9026525" cy="9779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 Weakness abroad, falling energy prices and a strong dollar are hurting the manufacturing sector, especially exports.  Manufacturing growth </a:t>
            </a:r>
            <a:r>
              <a:rPr lang="en-US" sz="1600" b="1" dirty="0">
                <a:solidFill>
                  <a:schemeClr val="bg1"/>
                </a:solidFill>
              </a:rPr>
              <a:t>leads to gains in many commercial exposures: WC, Commercial Auto, Marine, Property, and various Liability Coverages.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black">
          <a:xfrm>
            <a:off x="347663" y="111918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$ Millions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33BDB-253A-4F22-A4CE-99B94C858058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blackWhite">
          <a:xfrm>
            <a:off x="4572000" y="3585287"/>
            <a:ext cx="3484707" cy="914400"/>
          </a:xfrm>
          <a:prstGeom prst="wedgeRectCallout">
            <a:avLst>
              <a:gd name="adj1" fmla="val 65877"/>
              <a:gd name="adj2" fmla="val -22399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The value of Manufacturing Shipments in </a:t>
            </a:r>
            <a:r>
              <a:rPr lang="en-US" sz="1600" b="1" dirty="0" smtClean="0">
                <a:solidFill>
                  <a:schemeClr val="bg1"/>
                </a:solidFill>
              </a:rPr>
              <a:t>Feb. 2016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$462.8B—down 9% from the July 2014 record high of $508.1B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768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2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25" grpId="0" animBg="1"/>
      <p:bldP spid="15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2304D1B2-FCFB-47FF-9729-B56EB152D928}" type="slidenum"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106</a:t>
            </a:fld>
            <a:endParaRPr lang="en-US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02933"/>
            <a:ext cx="7400925" cy="860425"/>
          </a:xfrm>
        </p:spPr>
        <p:txBody>
          <a:bodyPr/>
          <a:lstStyle/>
          <a:p>
            <a:r>
              <a:rPr lang="en-US" dirty="0" smtClean="0"/>
              <a:t>Employment in Oil &amp; Gas Extraction,</a:t>
            </a:r>
            <a:br>
              <a:rPr lang="en-US" dirty="0" smtClean="0"/>
            </a:br>
            <a:r>
              <a:rPr lang="en-US" dirty="0" smtClean="0"/>
              <a:t>Jan. 2010—March 2016*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-58992" y="646315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*Seasonally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adjusted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US Bureau of Labor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Statistics at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  <a:hlinkClick r:id="rId3"/>
              </a:rPr>
              <a:t>http://data.bls.gov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Information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Institute.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/>
          </p:nvPr>
        </p:nvGraphicFramePr>
        <p:xfrm>
          <a:off x="267009" y="1822669"/>
          <a:ext cx="8398899" cy="473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4572000" y="3735820"/>
            <a:ext cx="2373383" cy="1691146"/>
          </a:xfrm>
          <a:prstGeom prst="wedgeRectCallout">
            <a:avLst>
              <a:gd name="adj1" fmla="val 111643"/>
              <a:gd name="adj2" fmla="val -3544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Oil and gas extraction employment is down 11.2% since Oct. 2014 as oil prices sink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black">
          <a:xfrm>
            <a:off x="221226" y="1565002"/>
            <a:ext cx="805526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(000)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5126718" y="1097705"/>
            <a:ext cx="3063128" cy="705086"/>
          </a:xfrm>
          <a:prstGeom prst="wedgeRectCallout">
            <a:avLst>
              <a:gd name="adj1" fmla="val 2887"/>
              <a:gd name="adj2" fmla="val 9091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Em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ployment peaked in Oct. 2014 at 201,500—its highest level since </a:t>
            </a:r>
            <a:r>
              <a:rPr lang="en-US" sz="1600" b="1" dirty="0" smtClean="0">
                <a:solidFill>
                  <a:srgbClr val="FFFFFF"/>
                </a:solidFill>
              </a:rPr>
              <a:t>Dec.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1986.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1031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Cyber Insurance</a:t>
            </a:r>
            <a:br>
              <a:rPr lang="en-US" sz="4200" dirty="0" smtClean="0">
                <a:solidFill>
                  <a:schemeClr val="bg1"/>
                </a:solidFill>
              </a:rPr>
            </a:br>
            <a:r>
              <a:rPr lang="en-US" sz="4200" dirty="0" smtClean="0">
                <a:solidFill>
                  <a:schemeClr val="bg1"/>
                </a:solidFill>
              </a:rPr>
              <a:t>By the Numbers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107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42925" y="4633699"/>
            <a:ext cx="8020050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  <a:latin typeface="Arial "/>
              </a:rPr>
              <a:t>New Data from the Annual Statement</a:t>
            </a:r>
            <a:endParaRPr lang="en-US" sz="3600" b="1" dirty="0">
              <a:solidFill>
                <a:srgbClr val="225A7A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42398105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9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Data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5300" y="1246095"/>
            <a:ext cx="4013947" cy="5054694"/>
          </a:xfrm>
        </p:spPr>
        <p:txBody>
          <a:bodyPr/>
          <a:lstStyle/>
          <a:p>
            <a:r>
              <a:rPr lang="en-US" dirty="0" smtClean="0"/>
              <a:t>New Reporting Requirement for Annual Statement</a:t>
            </a:r>
          </a:p>
          <a:p>
            <a:r>
              <a:rPr lang="en-US" dirty="0" smtClean="0"/>
              <a:t>Only U.S. Carriers (No Bermuda, Lloyd’s Business)</a:t>
            </a:r>
          </a:p>
          <a:p>
            <a:r>
              <a:rPr lang="en-US" dirty="0" smtClean="0"/>
              <a:t>Cyber Insurance vs. ID Theft</a:t>
            </a:r>
          </a:p>
          <a:p>
            <a:r>
              <a:rPr lang="en-US" dirty="0" smtClean="0"/>
              <a:t>Direct Only</a:t>
            </a:r>
          </a:p>
          <a:p>
            <a:r>
              <a:rPr lang="en-US" dirty="0" smtClean="0"/>
              <a:t>Calendar Year</a:t>
            </a:r>
          </a:p>
          <a:p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032B2-3E9A-40E1-ABBB-1AC712C60DAE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725" y="1246094"/>
            <a:ext cx="4223350" cy="3009673"/>
          </a:xfrm>
          <a:prstGeom prst="rect">
            <a:avLst/>
          </a:prstGeom>
        </p:spPr>
      </p:pic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4242547" y="4550948"/>
            <a:ext cx="4013947" cy="186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5000" indent="-22860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charset="0"/>
              </a:defRPr>
            </a:lvl2pPr>
            <a:lvl3pPr marL="9779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3208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1663700" indent="-22860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6pPr>
            <a:lvl7pPr marL="29718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7pPr>
            <a:lvl8pPr marL="34290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8pPr>
            <a:lvl9pPr marL="38862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9pPr>
          </a:lstStyle>
          <a:p>
            <a:r>
              <a:rPr lang="en-US" kern="0" dirty="0" smtClean="0"/>
              <a:t>I.I.I. Cyber White Paper To Be Updated </a:t>
            </a:r>
            <a:r>
              <a:rPr lang="en-US" kern="0" dirty="0"/>
              <a:t>in Fall: </a:t>
            </a:r>
            <a:r>
              <a:rPr lang="en-US" kern="0" dirty="0">
                <a:hlinkClick r:id="rId3"/>
              </a:rPr>
              <a:t>http://</a:t>
            </a:r>
            <a:r>
              <a:rPr lang="en-US" kern="0" dirty="0" smtClean="0">
                <a:hlinkClick r:id="rId3"/>
              </a:rPr>
              <a:t>www.iii.org/white-paper/cyber-risks-threat-and-opportunities-100715</a:t>
            </a:r>
            <a:r>
              <a:rPr lang="en-US" kern="0" dirty="0" smtClean="0"/>
              <a:t>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7444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Data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5300" y="1246095"/>
            <a:ext cx="3969124" cy="5054694"/>
          </a:xfrm>
        </p:spPr>
        <p:txBody>
          <a:bodyPr/>
          <a:lstStyle/>
          <a:p>
            <a:r>
              <a:rPr lang="en-US" dirty="0" err="1" smtClean="0"/>
              <a:t>Monoline</a:t>
            </a:r>
            <a:r>
              <a:rPr lang="en-US" dirty="0" smtClean="0"/>
              <a:t> Results</a:t>
            </a:r>
          </a:p>
          <a:p>
            <a:pPr lvl="1"/>
            <a:r>
              <a:rPr lang="en-US" dirty="0" smtClean="0"/>
              <a:t>Premium: Earned/Written</a:t>
            </a:r>
          </a:p>
          <a:p>
            <a:pPr lvl="1"/>
            <a:r>
              <a:rPr lang="en-US" dirty="0" smtClean="0"/>
              <a:t>Loss </a:t>
            </a:r>
          </a:p>
          <a:p>
            <a:pPr lvl="2"/>
            <a:r>
              <a:rPr lang="en-US" dirty="0" smtClean="0"/>
              <a:t>Paid vs. Incurred</a:t>
            </a:r>
          </a:p>
          <a:p>
            <a:pPr lvl="2"/>
            <a:r>
              <a:rPr lang="en-US" dirty="0" smtClean="0"/>
              <a:t>Indemnity/A&amp;O/DCC</a:t>
            </a:r>
          </a:p>
          <a:p>
            <a:pPr lvl="1"/>
            <a:r>
              <a:rPr lang="en-US" dirty="0" smtClean="0"/>
              <a:t>In Force Policy Counts</a:t>
            </a:r>
          </a:p>
          <a:p>
            <a:r>
              <a:rPr lang="en-US" dirty="0" smtClean="0"/>
              <a:t>Package Results</a:t>
            </a:r>
          </a:p>
          <a:p>
            <a:pPr lvl="1"/>
            <a:r>
              <a:rPr lang="en-US" dirty="0" smtClean="0"/>
              <a:t>Premium</a:t>
            </a:r>
          </a:p>
          <a:p>
            <a:pPr lvl="2"/>
            <a:r>
              <a:rPr lang="en-US" dirty="0" smtClean="0"/>
              <a:t>Earned/Written</a:t>
            </a:r>
          </a:p>
          <a:p>
            <a:pPr lvl="2"/>
            <a:r>
              <a:rPr lang="en-US" dirty="0" smtClean="0"/>
              <a:t>Quantified/Estimated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032B2-3E9A-40E1-ABBB-1AC712C60DAE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105" y="1246094"/>
            <a:ext cx="4055969" cy="28903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7725" y="4419600"/>
            <a:ext cx="4223350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lvl="1" indent="-228600">
              <a:lnSpc>
                <a:spcPct val="90000"/>
              </a:lnSpc>
              <a:spcBef>
                <a:spcPct val="50000"/>
              </a:spcBef>
              <a:buClr>
                <a:srgbClr val="FF6801"/>
              </a:buClr>
              <a:buFont typeface="Wingdings" panose="05000000000000000000" pitchFamily="2" charset="2"/>
              <a:buChar char="w"/>
            </a:pPr>
            <a:r>
              <a:rPr lang="en-US" sz="2200" kern="0" dirty="0" smtClean="0">
                <a:solidFill>
                  <a:srgbClr val="000000"/>
                </a:solidFill>
                <a:latin typeface="Arial" charset="0"/>
              </a:rPr>
              <a:t>Loss</a:t>
            </a:r>
            <a:endParaRPr lang="en-US" sz="2200" kern="0" dirty="0">
              <a:solidFill>
                <a:srgbClr val="000000"/>
              </a:solidFill>
              <a:latin typeface="Arial" charset="0"/>
            </a:endParaRPr>
          </a:p>
          <a:p>
            <a:pPr marL="977900" lvl="2" indent="-228600">
              <a:lnSpc>
                <a:spcPct val="90000"/>
              </a:lnSpc>
              <a:spcBef>
                <a:spcPct val="25000"/>
              </a:spcBef>
              <a:buClr>
                <a:srgbClr val="FF6801"/>
              </a:buClr>
              <a:buFont typeface="Arial" panose="020B0604020202020204" pitchFamily="34" charset="0"/>
              <a:buChar char="–"/>
            </a:pPr>
            <a:r>
              <a:rPr lang="en-US" sz="2000" kern="0" dirty="0" smtClean="0">
                <a:solidFill>
                  <a:srgbClr val="000000"/>
                </a:solidFill>
                <a:latin typeface="Arial" charset="0"/>
              </a:rPr>
              <a:t>Paid/Reserve </a:t>
            </a:r>
            <a:r>
              <a:rPr lang="en-US" sz="2000" kern="0" dirty="0">
                <a:solidFill>
                  <a:srgbClr val="000000"/>
                </a:solidFill>
                <a:latin typeface="Arial" charset="0"/>
              </a:rPr>
              <a:t>(No IBNR)</a:t>
            </a:r>
          </a:p>
          <a:p>
            <a:pPr marL="977900" lvl="2" indent="-228600">
              <a:lnSpc>
                <a:spcPct val="90000"/>
              </a:lnSpc>
              <a:spcBef>
                <a:spcPct val="25000"/>
              </a:spcBef>
              <a:buClr>
                <a:srgbClr val="FF6801"/>
              </a:buClr>
              <a:buFont typeface="Arial" panose="020B0604020202020204" pitchFamily="34" charset="0"/>
              <a:buChar char="–"/>
            </a:pPr>
            <a:r>
              <a:rPr lang="en-US" sz="2000" kern="0" dirty="0" smtClean="0">
                <a:solidFill>
                  <a:srgbClr val="000000"/>
                </a:solidFill>
                <a:latin typeface="Arial" charset="0"/>
              </a:rPr>
              <a:t>Indemnity/A&amp;O/DCC</a:t>
            </a:r>
            <a:endParaRPr lang="en-US" sz="2000" kern="0" dirty="0">
              <a:solidFill>
                <a:srgbClr val="000000"/>
              </a:solidFill>
              <a:latin typeface="Arial" charset="0"/>
            </a:endParaRPr>
          </a:p>
          <a:p>
            <a:pPr marL="635000" lvl="1" indent="-228600">
              <a:lnSpc>
                <a:spcPct val="90000"/>
              </a:lnSpc>
              <a:spcBef>
                <a:spcPct val="50000"/>
              </a:spcBef>
              <a:buClr>
                <a:srgbClr val="FF6801"/>
              </a:buClr>
              <a:buFont typeface="Wingdings" panose="05000000000000000000" pitchFamily="2" charset="2"/>
              <a:buChar char="w"/>
            </a:pPr>
            <a:r>
              <a:rPr lang="en-US" sz="2200" kern="0" dirty="0">
                <a:solidFill>
                  <a:srgbClr val="000000"/>
                </a:solidFill>
                <a:latin typeface="Arial" charset="0"/>
              </a:rPr>
              <a:t>In Force Policy Counts</a:t>
            </a:r>
          </a:p>
        </p:txBody>
      </p:sp>
    </p:spTree>
    <p:extLst>
      <p:ext uri="{BB962C8B-B14F-4D97-AF65-F5344CB8AC3E}">
        <p14:creationId xmlns:p14="http://schemas.microsoft.com/office/powerpoint/2010/main" val="15648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5646EB-362A-483F-BF88-F05F54F12F0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2116" y="169719"/>
            <a:ext cx="7069394" cy="862157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Return on Net Worth (RNW)</a:t>
            </a:r>
            <a:br>
              <a:rPr lang="en-US" dirty="0" smtClean="0"/>
            </a:br>
            <a:r>
              <a:rPr lang="en-US" dirty="0" smtClean="0"/>
              <a:t>Largest Lines: 2005-2014 Average</a:t>
            </a:r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53975" y="1352553"/>
          <a:ext cx="9039225" cy="4864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386511"/>
            <a:ext cx="8750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100" dirty="0"/>
          </a:p>
          <a:p>
            <a:r>
              <a:rPr lang="en-US" sz="1100" dirty="0"/>
              <a:t>Source: </a:t>
            </a:r>
            <a:r>
              <a:rPr lang="en-US" sz="1100" dirty="0" smtClean="0"/>
              <a:t>NAIC; Insurance Information Institute.</a:t>
            </a:r>
            <a:r>
              <a:rPr lang="en-US" sz="1100" dirty="0"/>
              <a:t>	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blackWhite">
          <a:xfrm>
            <a:off x="1514168" y="1123300"/>
            <a:ext cx="3370313" cy="833319"/>
          </a:xfrm>
          <a:prstGeom prst="wedgeRectCallout">
            <a:avLst>
              <a:gd name="adj1" fmla="val 79112"/>
              <a:gd name="adj2" fmla="val 20642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</a:rPr>
              <a:t>Commercial lines have tended to be more profitable than personal lines over the past decade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236" y="1182692"/>
            <a:ext cx="144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06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Reported 2015 Cyber Writings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53657072"/>
              </p:ext>
            </p:extLst>
          </p:nvPr>
        </p:nvGraphicFramePr>
        <p:xfrm>
          <a:off x="430959" y="1206721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032B2-3E9A-40E1-ABBB-1AC712C60DAE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  <p:graphicFrame>
        <p:nvGraphicFramePr>
          <p:cNvPr id="11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3577993"/>
              </p:ext>
            </p:extLst>
          </p:nvPr>
        </p:nvGraphicFramePr>
        <p:xfrm>
          <a:off x="4469559" y="148601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blackWhite">
          <a:xfrm>
            <a:off x="457200" y="5596967"/>
            <a:ext cx="8143875" cy="9096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Stand-alone Policies Are Half the Written Premium but Only 5% of the Policies in Force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4720463" y="803513"/>
            <a:ext cx="3332141" cy="783239"/>
          </a:xfrm>
          <a:prstGeom prst="wedgeRectCallout">
            <a:avLst>
              <a:gd name="adj1" fmla="val -32078"/>
              <a:gd name="adj2" fmla="val 25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Est. Avg. Policy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Stand-alone: $7,477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Package: $368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626221" y="6518404"/>
            <a:ext cx="76866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00" dirty="0" smtClean="0"/>
              <a:t>2015 Figures Preliminary. Sources</a:t>
            </a:r>
            <a:r>
              <a:rPr lang="en-US" altLang="en-US" sz="1100" dirty="0"/>
              <a:t>: </a:t>
            </a:r>
            <a:r>
              <a:rPr lang="en-US" altLang="en-US" sz="1100" dirty="0" smtClean="0"/>
              <a:t>NAIC data from S&amp;P Global Intelligence, </a:t>
            </a:r>
            <a:r>
              <a:rPr lang="en-US" altLang="en-US" sz="1100" dirty="0"/>
              <a:t>Insurance Information Institute.</a:t>
            </a:r>
          </a:p>
        </p:txBody>
      </p:sp>
    </p:spTree>
    <p:extLst>
      <p:ext uri="{BB962C8B-B14F-4D97-AF65-F5344CB8AC3E}">
        <p14:creationId xmlns:p14="http://schemas.microsoft.com/office/powerpoint/2010/main" val="219350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Reported 2015 ID Theft Writings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43686730"/>
              </p:ext>
            </p:extLst>
          </p:nvPr>
        </p:nvGraphicFramePr>
        <p:xfrm>
          <a:off x="430959" y="1206721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032B2-3E9A-40E1-ABBB-1AC712C60DAE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  <p:graphicFrame>
        <p:nvGraphicFramePr>
          <p:cNvPr id="11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28039956"/>
              </p:ext>
            </p:extLst>
          </p:nvPr>
        </p:nvGraphicFramePr>
        <p:xfrm>
          <a:off x="4469559" y="148601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blackWhite">
          <a:xfrm>
            <a:off x="457200" y="5596967"/>
            <a:ext cx="8143875" cy="9096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Many Small Policies in This Add-on Personal Lines Coverage, Often Added to HO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4720463" y="803513"/>
            <a:ext cx="3332141" cy="783239"/>
          </a:xfrm>
          <a:prstGeom prst="wedgeRectCallout">
            <a:avLst>
              <a:gd name="adj1" fmla="val -32078"/>
              <a:gd name="adj2" fmla="val 25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Est. Avg. Policy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Stand-alone: $43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Package: $13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626221" y="6518404"/>
            <a:ext cx="76866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00" dirty="0" smtClean="0"/>
              <a:t>2015 Figures Preliminary. Sources</a:t>
            </a:r>
            <a:r>
              <a:rPr lang="en-US" altLang="en-US" sz="1100" dirty="0"/>
              <a:t>: </a:t>
            </a:r>
            <a:r>
              <a:rPr lang="en-US" altLang="en-US" sz="1100" dirty="0" smtClean="0"/>
              <a:t>NAIC data from S&amp;P Global Intelligence, </a:t>
            </a:r>
            <a:r>
              <a:rPr lang="en-US" altLang="en-US" sz="1100" dirty="0"/>
              <a:t>Insurance Information Institute.</a:t>
            </a:r>
          </a:p>
        </p:txBody>
      </p:sp>
    </p:spTree>
    <p:extLst>
      <p:ext uri="{BB962C8B-B14F-4D97-AF65-F5344CB8AC3E}">
        <p14:creationId xmlns:p14="http://schemas.microsoft.com/office/powerpoint/2010/main" val="19997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Combined Ratio, Frequency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58509529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032B2-3E9A-40E1-ABBB-1AC712C60DAE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  <p:graphicFrame>
        <p:nvGraphicFramePr>
          <p:cNvPr id="12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31265824"/>
              </p:ext>
            </p:extLst>
          </p:nvPr>
        </p:nvGraphicFramePr>
        <p:xfrm>
          <a:off x="386135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77906" y="6126163"/>
            <a:ext cx="518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Aon Benfield Analytics.</a:t>
            </a:r>
            <a:endParaRPr lang="en-US" sz="1100" dirty="0"/>
          </a:p>
        </p:txBody>
      </p:sp>
      <p:sp>
        <p:nvSpPr>
          <p:cNvPr id="17" name="Rectangular Callout 16"/>
          <p:cNvSpPr/>
          <p:nvPr/>
        </p:nvSpPr>
        <p:spPr>
          <a:xfrm>
            <a:off x="2780423" y="2581835"/>
            <a:ext cx="1867777" cy="889727"/>
          </a:xfrm>
          <a:prstGeom prst="wedgeRectCallout">
            <a:avLst>
              <a:gd name="adj1" fmla="val -32078"/>
              <a:gd name="adj2" fmla="val 25999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Package Data Lack IBNR; CR Understated.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6819023" y="2417160"/>
            <a:ext cx="1985137" cy="1661781"/>
          </a:xfrm>
          <a:prstGeom prst="wedgeRectCallout">
            <a:avLst>
              <a:gd name="adj1" fmla="val -32078"/>
              <a:gd name="adj2" fmla="val 25999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Stand-alone Covers Larger Business, Which Are More Frequently Targeted.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257300"/>
            <a:ext cx="8153400" cy="4991100"/>
          </a:xfrm>
        </p:spPr>
        <p:txBody>
          <a:bodyPr/>
          <a:lstStyle/>
          <a:p>
            <a:r>
              <a:rPr lang="en-US" dirty="0" smtClean="0"/>
              <a:t>Industry Results Mimic Last Year</a:t>
            </a:r>
          </a:p>
          <a:p>
            <a:pPr lvl="1"/>
            <a:r>
              <a:rPr lang="en-US" dirty="0" smtClean="0"/>
              <a:t>Low Interest Rates Remain a Drag on Earnings</a:t>
            </a:r>
          </a:p>
          <a:p>
            <a:pPr lvl="1"/>
            <a:r>
              <a:rPr lang="en-US" dirty="0" smtClean="0"/>
              <a:t>Rates Have Been Flat</a:t>
            </a:r>
          </a:p>
          <a:p>
            <a:r>
              <a:rPr lang="en-US" dirty="0" smtClean="0"/>
              <a:t>Auto Insurance – Loss Costs Are Rising Fast</a:t>
            </a:r>
          </a:p>
          <a:p>
            <a:pPr lvl="1"/>
            <a:r>
              <a:rPr lang="en-US" dirty="0" smtClean="0"/>
              <a:t>Frequency: Increase in Employment</a:t>
            </a:r>
          </a:p>
          <a:p>
            <a:pPr lvl="1"/>
            <a:r>
              <a:rPr lang="en-US" dirty="0" smtClean="0"/>
              <a:t>Severity: </a:t>
            </a:r>
            <a:r>
              <a:rPr lang="en-US" dirty="0" err="1" smtClean="0"/>
              <a:t>Trendline</a:t>
            </a:r>
            <a:r>
              <a:rPr lang="en-US" dirty="0" smtClean="0"/>
              <a:t> Returns to Normal + Rise in Fatalities </a:t>
            </a:r>
          </a:p>
          <a:p>
            <a:r>
              <a:rPr lang="en-US" dirty="0" smtClean="0"/>
              <a:t>Economic Outlook: Slow but Steady Growth</a:t>
            </a:r>
          </a:p>
          <a:p>
            <a:r>
              <a:rPr lang="en-US" dirty="0" smtClean="0"/>
              <a:t>U.S. Companies Cyber Market Data</a:t>
            </a:r>
          </a:p>
          <a:p>
            <a:pPr lvl="1"/>
            <a:r>
              <a:rPr lang="en-US" dirty="0" smtClean="0"/>
              <a:t>$1B Written in U.S. </a:t>
            </a:r>
            <a:r>
              <a:rPr lang="en-US" smtClean="0"/>
              <a:t>2015; </a:t>
            </a:r>
            <a:r>
              <a:rPr lang="en-US" dirty="0" smtClean="0"/>
              <a:t>94.1 C.R on </a:t>
            </a:r>
            <a:r>
              <a:rPr lang="en-US" dirty="0" err="1" smtClean="0"/>
              <a:t>Monoline</a:t>
            </a:r>
            <a:r>
              <a:rPr lang="en-US" dirty="0" smtClean="0"/>
              <a:t> Product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29624-E28A-4897-BE57-B42E78A5A575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2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6000" b="1">
                <a:solidFill>
                  <a:srgbClr val="FFFFFF"/>
                </a:solidFill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161925" y="4232275"/>
            <a:ext cx="86963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3600" b="1" i="1">
                <a:solidFill>
                  <a:srgbClr val="225A7A"/>
                </a:solidFill>
              </a:rPr>
              <a:t>Thank you for your time</a:t>
            </a:r>
            <a:br>
              <a:rPr lang="en-US" altLang="en-US" sz="3600" b="1" i="1">
                <a:solidFill>
                  <a:srgbClr val="225A7A"/>
                </a:solidFill>
              </a:rPr>
            </a:br>
            <a:r>
              <a:rPr lang="en-US" altLang="en-US" sz="3600" b="1" i="1">
                <a:solidFill>
                  <a:srgbClr val="225A7A"/>
                </a:solidFill>
              </a:rPr>
              <a:t>and your attention!</a:t>
            </a:r>
            <a:r>
              <a:rPr lang="en-US" altLang="en-US" sz="3600" b="1" i="1">
                <a:solidFill>
                  <a:srgbClr val="00B050"/>
                </a:solidFill>
              </a:rPr>
              <a:t> </a:t>
            </a:r>
            <a:endParaRPr lang="en-US" altLang="en-US" sz="3600" b="1" i="1">
              <a:solidFill>
                <a:srgbClr val="C00000"/>
              </a:solidFill>
            </a:endParaRP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6172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tabLst>
                <a:tab pos="61722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6172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6172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tabLst>
                <a:tab pos="6172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6172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6172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6172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6172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225A7A"/>
                </a:solidFill>
              </a:rPr>
              <a:t>Insurance Information Institute Online: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42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5B13F915-0243-4D75-B38B-7B691CF8CC1F}" type="slidenum">
              <a:rPr lang="en-US" alt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114</a:t>
            </a:fld>
            <a:endParaRPr lang="en-US" altLang="en-US" sz="9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5646EB-362A-483F-BF88-F05F54F12F0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sz="2400" smtClean="0">
                <a:solidFill>
                  <a:schemeClr val="accent1"/>
                </a:solidFill>
              </a:rPr>
              <a:t>RNW </a:t>
            </a:r>
            <a:r>
              <a:rPr lang="en-US" sz="2600" smtClean="0"/>
              <a:t>All Lines, </a:t>
            </a:r>
            <a:r>
              <a:rPr lang="en-US" sz="2600" dirty="0" smtClean="0"/>
              <a:t>2005-2014 Average:</a:t>
            </a:r>
            <a:br>
              <a:rPr lang="en-US" sz="2600" dirty="0" smtClean="0"/>
            </a:br>
            <a:r>
              <a:rPr lang="en-US" sz="2600" dirty="0" smtClean="0"/>
              <a:t>Highest 25 States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1588" y="1541463"/>
          <a:ext cx="9139237" cy="472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7" name="Chart" r:id="rId4" imgW="7048410" imgH="3642432" progId="MSGraph.Chart.8">
                  <p:embed followColorScheme="full"/>
                </p:oleObj>
              </mc:Choice>
              <mc:Fallback>
                <p:oleObj name="Chart" r:id="rId4" imgW="7048410" imgH="364243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41463"/>
                        <a:ext cx="9139237" cy="472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9"/>
          <p:cNvSpPr>
            <a:spLocks noChangeArrowheads="1"/>
          </p:cNvSpPr>
          <p:nvPr/>
        </p:nvSpPr>
        <p:spPr bwMode="blackWhite">
          <a:xfrm>
            <a:off x="1746762" y="1391971"/>
            <a:ext cx="3170903" cy="1179871"/>
          </a:xfrm>
          <a:prstGeom prst="wedgeRectCallout">
            <a:avLst>
              <a:gd name="adj1" fmla="val -36857"/>
              <a:gd name="adj2" fmla="val 79809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</a:rPr>
              <a:t>The most profitable states over the past decade are widely distributed geographically, though none are in the Northeast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386511"/>
            <a:ext cx="87503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NAIC; Insurance Information Institute.</a:t>
            </a:r>
            <a:r>
              <a:rPr lang="en-US" sz="1100" dirty="0"/>
              <a:t>	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blackWhite">
          <a:xfrm>
            <a:off x="5132141" y="1814605"/>
            <a:ext cx="3797383" cy="1514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u="sng" dirty="0" smtClean="0">
                <a:solidFill>
                  <a:schemeClr val="bg1"/>
                </a:solidFill>
                <a:cs typeface="+mn-cs"/>
              </a:rPr>
              <a:t>Profitability Benchmark: All P/C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US: 7.7%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black">
          <a:xfrm>
            <a:off x="266700" y="1398588"/>
            <a:ext cx="1884363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(Percent)</a:t>
            </a:r>
          </a:p>
        </p:txBody>
      </p:sp>
    </p:spTree>
    <p:extLst>
      <p:ext uri="{BB962C8B-B14F-4D97-AF65-F5344CB8AC3E}">
        <p14:creationId xmlns:p14="http://schemas.microsoft.com/office/powerpoint/2010/main" val="1362348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FEC58-C3B1-4DBD-89E8-2FF98000DBAF}" type="slidenum">
              <a:rPr lang="en-US" smtClean="0"/>
              <a:pPr/>
              <a:t>13</a:t>
            </a:fld>
            <a:endParaRPr lang="en-US" smtClean="0"/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04644949"/>
              </p:ext>
            </p:extLst>
          </p:nvPr>
        </p:nvGraphicFramePr>
        <p:xfrm>
          <a:off x="0" y="1577975"/>
          <a:ext cx="9066213" cy="469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61" name="Chart" r:id="rId4" imgW="5886399" imgH="3048103" progId="MSGraph.Chart.8">
                  <p:embed followColorScheme="full"/>
                </p:oleObj>
              </mc:Choice>
              <mc:Fallback>
                <p:oleObj name="Chart" r:id="rId4" imgW="5886399" imgH="304810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77975"/>
                        <a:ext cx="9066213" cy="4694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2"/>
          <p:cNvSpPr txBox="1">
            <a:spLocks noChangeArrowheads="1"/>
          </p:cNvSpPr>
          <p:nvPr/>
        </p:nvSpPr>
        <p:spPr bwMode="auto">
          <a:xfrm>
            <a:off x="0" y="0"/>
            <a:ext cx="803592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600" b="1" dirty="0">
                <a:solidFill>
                  <a:schemeClr val="accent1"/>
                </a:solidFill>
              </a:rPr>
              <a:t>RNW All </a:t>
            </a:r>
            <a:r>
              <a:rPr lang="en-US" sz="2600" b="1" dirty="0" smtClean="0">
                <a:solidFill>
                  <a:schemeClr val="accent1"/>
                </a:solidFill>
              </a:rPr>
              <a:t>Lines, 2005-2014 </a:t>
            </a:r>
            <a:r>
              <a:rPr lang="en-US" sz="2600" b="1" dirty="0">
                <a:solidFill>
                  <a:schemeClr val="accent1"/>
                </a:solidFill>
              </a:rPr>
              <a:t>Average: </a:t>
            </a:r>
          </a:p>
          <a:p>
            <a:pPr eaLnBrk="0" hangingPunct="0"/>
            <a:r>
              <a:rPr lang="en-US" sz="2600" b="1" dirty="0">
                <a:solidFill>
                  <a:schemeClr val="accent1"/>
                </a:solidFill>
              </a:rPr>
              <a:t>Lowest 25 States</a:t>
            </a: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6429375"/>
            <a:ext cx="87503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NAIC; Insurance Information Institute.</a:t>
            </a:r>
            <a:r>
              <a:rPr lang="en-US" sz="1100" dirty="0"/>
              <a:t>	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blackWhite">
          <a:xfrm>
            <a:off x="3610304" y="3926630"/>
            <a:ext cx="3578562" cy="1179871"/>
          </a:xfrm>
          <a:prstGeom prst="wedgeRectCallout">
            <a:avLst>
              <a:gd name="adj1" fmla="val 62129"/>
              <a:gd name="adj2" fmla="val -62005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Some of the least profitable states over the past decade were hit hard by catastrophes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black">
          <a:xfrm>
            <a:off x="266700" y="1398588"/>
            <a:ext cx="1884363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blackWhite">
          <a:xfrm>
            <a:off x="4017962" y="808652"/>
            <a:ext cx="3578562" cy="1179871"/>
          </a:xfrm>
          <a:prstGeom prst="wedgeRectCallout">
            <a:avLst>
              <a:gd name="adj1" fmla="val 15007"/>
              <a:gd name="adj2" fmla="val 71859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NY, NJ Hit Hard by both Hurricane Irene (2011) and superstorm Sandy (2012)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3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32771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32772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</a:pPr>
            <a:fld id="{B3B4201D-9EC1-4DEF-BB9E-E47AC3C323BD}" type="slidenum">
              <a:rPr lang="en-US" altLang="en-US" sz="900">
                <a:solidFill>
                  <a:srgbClr val="000000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</a:pPr>
              <a:t>14</a:t>
            </a:fld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8763" y="100013"/>
            <a:ext cx="4313237" cy="860425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Policyholder Surplus, 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2006:Q4–2015:Q4E</a:t>
            </a:r>
          </a:p>
        </p:txBody>
      </p:sp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-171450" y="6584950"/>
            <a:ext cx="20574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>
                <a:solidFill>
                  <a:srgbClr val="000000"/>
                </a:solidFill>
              </a:rPr>
              <a:t>Sources: ISO, A.M .Best.</a:t>
            </a:r>
          </a:p>
        </p:txBody>
      </p:sp>
      <p:sp>
        <p:nvSpPr>
          <p:cNvPr id="32775" name="PPTShape_0"/>
          <p:cNvSpPr>
            <a:spLocks noChangeArrowheads="1"/>
          </p:cNvSpPr>
          <p:nvPr/>
        </p:nvSpPr>
        <p:spPr bwMode="black">
          <a:xfrm>
            <a:off x="169863" y="1123950"/>
            <a:ext cx="82216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($ Billions)</a:t>
            </a:r>
          </a:p>
        </p:txBody>
      </p:sp>
      <p:graphicFrame>
        <p:nvGraphicFramePr>
          <p:cNvPr id="2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557722"/>
              </p:ext>
            </p:extLst>
          </p:nvPr>
        </p:nvGraphicFramePr>
        <p:xfrm>
          <a:off x="279400" y="1350963"/>
          <a:ext cx="8634413" cy="361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1619250" y="1300163"/>
            <a:ext cx="1697038" cy="568325"/>
          </a:xfrm>
          <a:prstGeom prst="wedgeRectCallout">
            <a:avLst>
              <a:gd name="adj1" fmla="val -47889"/>
              <a:gd name="adj2" fmla="val 19669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rgbClr val="FFFFFF"/>
                </a:solidFill>
              </a:rPr>
              <a:t>2007:Q3</a:t>
            </a:r>
            <a:br>
              <a:rPr lang="en-US" altLang="en-US" sz="1600" b="1">
                <a:solidFill>
                  <a:srgbClr val="FFFFFF"/>
                </a:solidFill>
              </a:rPr>
            </a:br>
            <a:r>
              <a:rPr lang="en-US" altLang="en-US" sz="1600" b="1">
                <a:solidFill>
                  <a:srgbClr val="FFFFFF"/>
                </a:solidFill>
              </a:rPr>
              <a:t>Pre-Crisis Peak</a:t>
            </a:r>
          </a:p>
        </p:txBody>
      </p:sp>
      <p:sp>
        <p:nvSpPr>
          <p:cNvPr id="32778" name="Text Box 5"/>
          <p:cNvSpPr txBox="1">
            <a:spLocks noChangeArrowheads="1"/>
          </p:cNvSpPr>
          <p:nvPr/>
        </p:nvSpPr>
        <p:spPr bwMode="auto">
          <a:xfrm>
            <a:off x="5799138" y="5440363"/>
            <a:ext cx="26606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</a:pPr>
            <a:endParaRPr lang="en-US" altLang="en-US" sz="1600" b="1" i="1">
              <a:solidFill>
                <a:srgbClr val="FF0000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</a:pPr>
            <a:endParaRPr lang="en-US" altLang="en-US" sz="1600" b="1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</a:pPr>
            <a:endParaRPr lang="en-US" altLang="en-US" sz="1600" b="1" i="1">
              <a:solidFill>
                <a:srgbClr val="339966"/>
              </a:solidFill>
            </a:endParaRPr>
          </a:p>
        </p:txBody>
      </p:sp>
      <p:sp>
        <p:nvSpPr>
          <p:cNvPr id="16" name="PPTShape_1"/>
          <p:cNvSpPr>
            <a:spLocks noChangeArrowheads="1"/>
          </p:cNvSpPr>
          <p:nvPr/>
        </p:nvSpPr>
        <p:spPr bwMode="blackWhite">
          <a:xfrm>
            <a:off x="5600700" y="3459163"/>
            <a:ext cx="2740025" cy="555625"/>
          </a:xfrm>
          <a:prstGeom prst="wedgeRectCallout">
            <a:avLst>
              <a:gd name="adj1" fmla="val 62773"/>
              <a:gd name="adj2" fmla="val -145745"/>
            </a:avLst>
          </a:prstGeom>
          <a:solidFill>
            <a:srgbClr val="FFCC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Surplus as of 12/31/15 stood at a near-record high $</a:t>
            </a:r>
            <a:r>
              <a:rPr lang="en-US" altLang="en-US" sz="1400" b="1" dirty="0" smtClean="0">
                <a:solidFill>
                  <a:srgbClr val="000000"/>
                </a:solidFill>
              </a:rPr>
              <a:t>673.7B</a:t>
            </a:r>
            <a:endParaRPr lang="en-US" altLang="en-US" sz="1400" b="1" dirty="0">
              <a:solidFill>
                <a:srgbClr val="000000"/>
              </a:solidFill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207963" y="5057466"/>
            <a:ext cx="8686800" cy="655638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 industry now has $1 of surplus for every $0.73 of NPW,</a:t>
            </a:r>
            <a:b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close to the strongest claims-paying status in its history.</a:t>
            </a:r>
          </a:p>
        </p:txBody>
      </p:sp>
      <p:sp>
        <p:nvSpPr>
          <p:cNvPr id="19" name="PPTShape_2"/>
          <p:cNvSpPr>
            <a:spLocks noChangeArrowheads="1"/>
          </p:cNvSpPr>
          <p:nvPr/>
        </p:nvSpPr>
        <p:spPr bwMode="blackWhite">
          <a:xfrm>
            <a:off x="5030502" y="182563"/>
            <a:ext cx="2563813" cy="695324"/>
          </a:xfrm>
          <a:prstGeom prst="wedgeRectCallout">
            <a:avLst>
              <a:gd name="adj1" fmla="val 92208"/>
              <a:gd name="adj2" fmla="val 12196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600" b="1" dirty="0" smtClean="0">
                <a:solidFill>
                  <a:srgbClr val="FFFFFF"/>
                </a:solidFill>
              </a:rPr>
              <a:t>Higher Dividends, Drop in Unrealized Cap Gains Kept Surplus Flat</a:t>
            </a:r>
            <a:endParaRPr lang="en-US" altLang="en-US" sz="1600" b="1" dirty="0">
              <a:solidFill>
                <a:srgbClr val="FFFFFF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blackWhite">
          <a:xfrm>
            <a:off x="258763" y="5840215"/>
            <a:ext cx="8574087" cy="68599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sz="2000" b="1" dirty="0">
                <a:solidFill>
                  <a:srgbClr val="FFFFFF"/>
                </a:solidFill>
              </a:rPr>
              <a:t>The P/C </a:t>
            </a:r>
            <a:r>
              <a:rPr lang="en-US" altLang="en-US" sz="2000" b="1" dirty="0" smtClean="0">
                <a:solidFill>
                  <a:srgbClr val="FFFFFF"/>
                </a:solidFill>
              </a:rPr>
              <a:t>Industry </a:t>
            </a:r>
            <a:r>
              <a:rPr lang="en-US" altLang="en-US" sz="2000" b="1" dirty="0">
                <a:solidFill>
                  <a:srgbClr val="FFFFFF"/>
                </a:solidFill>
              </a:rPr>
              <a:t>E</a:t>
            </a:r>
            <a:r>
              <a:rPr lang="en-US" altLang="en-US" sz="2000" b="1" dirty="0" smtClean="0">
                <a:solidFill>
                  <a:srgbClr val="FFFFFF"/>
                </a:solidFill>
              </a:rPr>
              <a:t>ntered 2016 in Strong Financial Condition, But Low Leverage Inhibits Investment Returns.</a:t>
            </a:r>
            <a:endParaRPr lang="en-US" altLang="en-US" sz="2000" b="1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9289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6" grpId="0" animBg="1"/>
      <p:bldP spid="16" grpId="0" animBg="1"/>
      <p:bldP spid="18" grpId="0" animBg="1"/>
      <p:bldP spid="19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2016: So Far, A Lot of Mini-Cats in USA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417283" y="1194435"/>
          <a:ext cx="3000184" cy="352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98450" y="1161288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98D38-9344-496B-8316-3EA9A3094F7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3193445" y="1283553"/>
            <a:ext cx="1306800" cy="550617"/>
          </a:xfrm>
          <a:prstGeom prst="wedgeRectCallout">
            <a:avLst>
              <a:gd name="adj1" fmla="val -22483"/>
              <a:gd name="adj2" fmla="val 10525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Costliest in TX History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87947" y="5905495"/>
            <a:ext cx="3277045" cy="35629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Aon Benfield, Insurance Council of Texas, A.M. Best, Insurance Information Institute.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3364992" y="6060873"/>
            <a:ext cx="1188338" cy="550617"/>
          </a:xfrm>
          <a:prstGeom prst="wedgeRectCallout">
            <a:avLst>
              <a:gd name="adj1" fmla="val -47018"/>
              <a:gd name="adj2" fmla="val -13378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Q2 Event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4663440" y="4453128"/>
            <a:ext cx="4114800" cy="1808665"/>
          </a:xfrm>
          <a:prstGeom prst="wedgeRectCallout">
            <a:avLst>
              <a:gd name="adj1" fmla="val -27183"/>
              <a:gd name="adj2" fmla="val -4420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Events Elsewhere in USA: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Jan NE Winter Storm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 (CA, SE) Winter Weather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March (CA, SE) CV Storm</a:t>
            </a:r>
          </a:p>
          <a:p>
            <a:pPr marL="800100" lvl="1" indent="-342900">
              <a:buFontTx/>
              <a:buChar char="-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Incl. Florida tornadoes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Insured Loss &gt; $1 B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FDFB25-8CBA-40AE-965F-72913933AEB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Direct Premiums Written by Segment/Line, 2014</a:t>
            </a:r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A.M. Best; Insurance Information Institute research.</a:t>
            </a:r>
          </a:p>
        </p:txBody>
      </p:sp>
      <p:sp>
        <p:nvSpPr>
          <p:cNvPr id="2102276" name="Rectangle 4"/>
          <p:cNvSpPr>
            <a:spLocks noChangeArrowheads="1"/>
          </p:cNvSpPr>
          <p:nvPr/>
        </p:nvSpPr>
        <p:spPr bwMode="blackWhite">
          <a:xfrm>
            <a:off x="449263" y="1587500"/>
            <a:ext cx="3641725" cy="4597400"/>
          </a:xfrm>
          <a:prstGeom prst="rect">
            <a:avLst/>
          </a:prstGeom>
          <a:solidFill>
            <a:srgbClr val="ECF6F8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tIns="640080" bIns="91440"/>
          <a:lstStyle/>
          <a:p>
            <a:pPr marL="227013" indent="-227013" eaLnBrk="0" hangingPunct="0">
              <a:lnSpc>
                <a:spcPct val="90000"/>
              </a:lnSpc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/>
              <a:t>Personal/Commercial lines split has been about 50/50 for many </a:t>
            </a:r>
            <a:r>
              <a:rPr lang="en-US" dirty="0" smtClean="0"/>
              <a:t>years</a:t>
            </a:r>
            <a:endParaRPr lang="en-US" dirty="0"/>
          </a:p>
          <a:p>
            <a:pPr marL="227013" indent="-227013" eaLnBrk="0" hangingPunct="0">
              <a:lnSpc>
                <a:spcPct val="90000"/>
              </a:lnSpc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/>
              <a:t>Pvt. Passenger Auto is by far the largest line of insurance and is currently the most important source of industry profits</a:t>
            </a:r>
          </a:p>
          <a:p>
            <a:pPr marL="227013" indent="-227013" eaLnBrk="0" hangingPunct="0">
              <a:lnSpc>
                <a:spcPct val="90000"/>
              </a:lnSpc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/>
              <a:t>Billions of additional dollars in homeowners insurance premiums are written by state-run residual market plans</a:t>
            </a:r>
          </a:p>
        </p:txBody>
      </p:sp>
      <p:sp>
        <p:nvSpPr>
          <p:cNvPr id="2102277" name="Rectangle 5"/>
          <p:cNvSpPr>
            <a:spLocks noChangeArrowheads="1"/>
          </p:cNvSpPr>
          <p:nvPr/>
        </p:nvSpPr>
        <p:spPr bwMode="blackWhite">
          <a:xfrm>
            <a:off x="449263" y="1587500"/>
            <a:ext cx="3641725" cy="495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Distribution Facts</a:t>
            </a:r>
          </a:p>
        </p:txBody>
      </p:sp>
      <p:graphicFrame>
        <p:nvGraphicFramePr>
          <p:cNvPr id="1026" name="Object 6"/>
          <p:cNvGraphicFramePr>
            <a:graphicFrameLocks/>
          </p:cNvGraphicFramePr>
          <p:nvPr>
            <p:extLst/>
          </p:nvPr>
        </p:nvGraphicFramePr>
        <p:xfrm>
          <a:off x="5241925" y="2185988"/>
          <a:ext cx="3308350" cy="326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76" name="Chart" r:id="rId4" imgW="3286288" imgH="3248051" progId="MSGraph.Chart.8">
                  <p:embed followColorScheme="full"/>
                </p:oleObj>
              </mc:Choice>
              <mc:Fallback>
                <p:oleObj name="Chart" r:id="rId4" imgW="3286288" imgH="3248051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5241925" y="2185988"/>
                        <a:ext cx="3308350" cy="326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6118225" y="2770188"/>
            <a:ext cx="19097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Commercial Lines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$</a:t>
            </a:r>
            <a:r>
              <a:rPr lang="en-US" sz="1400" b="1" dirty="0" smtClean="0">
                <a:solidFill>
                  <a:schemeClr val="bg1"/>
                </a:solidFill>
              </a:rPr>
              <a:t>282.5B/51%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black">
          <a:xfrm>
            <a:off x="5362575" y="1701800"/>
            <a:ext cx="31877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tIns="0" rIns="4572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225A7A"/>
                </a:solidFill>
              </a:rPr>
              <a:t>2014</a:t>
            </a:r>
            <a:endParaRPr lang="en-US" b="1" dirty="0">
              <a:solidFill>
                <a:srgbClr val="225A7A"/>
              </a:solidFill>
            </a:endParaRPr>
          </a:p>
        </p:txBody>
      </p:sp>
      <p:sp>
        <p:nvSpPr>
          <p:cNvPr id="1036" name="Text Box 7"/>
          <p:cNvSpPr txBox="1">
            <a:spLocks noChangeArrowheads="1"/>
          </p:cNvSpPr>
          <p:nvPr/>
        </p:nvSpPr>
        <p:spPr bwMode="auto">
          <a:xfrm>
            <a:off x="5975350" y="4308475"/>
            <a:ext cx="19097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Pvt. Pass Auto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$</a:t>
            </a:r>
            <a:r>
              <a:rPr lang="en-US" sz="1400" b="1" dirty="0" smtClean="0">
                <a:solidFill>
                  <a:schemeClr val="bg1"/>
                </a:solidFill>
              </a:rPr>
              <a:t>190.3B/34%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7" name="Text Box 7"/>
          <p:cNvSpPr txBox="1">
            <a:spLocks noChangeArrowheads="1"/>
          </p:cNvSpPr>
          <p:nvPr/>
        </p:nvSpPr>
        <p:spPr bwMode="auto">
          <a:xfrm>
            <a:off x="5105400" y="3492500"/>
            <a:ext cx="19097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Homeowners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$86.1B/15%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387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0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2276" grpId="0" animBg="1"/>
      <p:bldP spid="21022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FDFB25-8CBA-40AE-965F-72913933AEB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25 US P/C Insurers by Direct Premiums Written, 2014</a:t>
            </a:r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</a:t>
            </a:r>
            <a:r>
              <a:rPr lang="en-US" sz="1100" dirty="0" smtClean="0"/>
              <a:t>Barclays PLC;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6118225" y="2770188"/>
            <a:ext cx="19097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Commercial Lines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$</a:t>
            </a:r>
            <a:r>
              <a:rPr lang="en-US" sz="1400" b="1" dirty="0" smtClean="0">
                <a:solidFill>
                  <a:schemeClr val="bg1"/>
                </a:solidFill>
              </a:rPr>
              <a:t>269.2B/51%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6" name="Text Box 7"/>
          <p:cNvSpPr txBox="1">
            <a:spLocks noChangeArrowheads="1"/>
          </p:cNvSpPr>
          <p:nvPr/>
        </p:nvSpPr>
        <p:spPr bwMode="auto">
          <a:xfrm>
            <a:off x="5975350" y="4308475"/>
            <a:ext cx="19097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Pvt. Pass Auto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$</a:t>
            </a:r>
            <a:r>
              <a:rPr lang="en-US" sz="1400" b="1" dirty="0" smtClean="0">
                <a:solidFill>
                  <a:schemeClr val="bg1"/>
                </a:solidFill>
              </a:rPr>
              <a:t>180.8B/34%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7" name="Text Box 7"/>
          <p:cNvSpPr txBox="1">
            <a:spLocks noChangeArrowheads="1"/>
          </p:cNvSpPr>
          <p:nvPr/>
        </p:nvSpPr>
        <p:spPr bwMode="auto">
          <a:xfrm>
            <a:off x="5105400" y="3492500"/>
            <a:ext cx="19097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Homeowners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$80.7B/15%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48" y="1529131"/>
            <a:ext cx="7611681" cy="4701438"/>
          </a:xfrm>
          <a:prstGeom prst="rect">
            <a:avLst/>
          </a:prstGeom>
        </p:spPr>
      </p:pic>
      <p:sp>
        <p:nvSpPr>
          <p:cNvPr id="15" name="AutoShape 9"/>
          <p:cNvSpPr>
            <a:spLocks noChangeArrowheads="1"/>
          </p:cNvSpPr>
          <p:nvPr/>
        </p:nvSpPr>
        <p:spPr bwMode="blackWhite">
          <a:xfrm>
            <a:off x="4127355" y="1267563"/>
            <a:ext cx="3170903" cy="1179871"/>
          </a:xfrm>
          <a:prstGeom prst="wedgeRectCallout">
            <a:avLst>
              <a:gd name="adj1" fmla="val -59728"/>
              <a:gd name="adj2" fmla="val 79809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</a:rPr>
              <a:t>The ACE/Chubb deal will create a much larger commercial presence for the combined entity </a:t>
            </a:r>
            <a:endParaRPr lang="en-U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702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357574-7554-4BAA-80FF-85F8D37205EC}" type="slidenum">
              <a:rPr lang="en-US" smtClean="0"/>
              <a:pPr/>
              <a:t>18</a:t>
            </a:fld>
            <a:endParaRPr lang="en-US" smtClean="0"/>
          </a:p>
        </p:txBody>
      </p:sp>
      <p:graphicFrame>
        <p:nvGraphicFramePr>
          <p:cNvPr id="31746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35832534"/>
              </p:ext>
            </p:extLst>
          </p:nvPr>
        </p:nvGraphicFramePr>
        <p:xfrm>
          <a:off x="0" y="1981200"/>
          <a:ext cx="9126538" cy="471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73" name="Chart" r:id="rId4" imgW="8810513" imgH="4553040" progId="MSGraph.Chart.8">
                  <p:embed followColorScheme="full"/>
                </p:oleObj>
              </mc:Choice>
              <mc:Fallback>
                <p:oleObj name="Chart" r:id="rId4" imgW="8810513" imgH="455304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1200"/>
                        <a:ext cx="9126538" cy="471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6367463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 </a:t>
            </a:r>
            <a:r>
              <a:rPr lang="en-US" sz="1100" dirty="0" smtClean="0"/>
              <a:t>NAIC</a:t>
            </a:r>
            <a:r>
              <a:rPr lang="en-US" sz="1100" dirty="0"/>
              <a:t>; Insurance Information Institute 		</a:t>
            </a:r>
          </a:p>
        </p:txBody>
      </p:sp>
      <p:sp>
        <p:nvSpPr>
          <p:cNvPr id="31749" name="Rectangle 2"/>
          <p:cNvSpPr txBox="1">
            <a:spLocks noChangeArrowheads="1"/>
          </p:cNvSpPr>
          <p:nvPr/>
        </p:nvSpPr>
        <p:spPr bwMode="auto">
          <a:xfrm>
            <a:off x="-39688" y="39688"/>
            <a:ext cx="8035926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800" b="1" dirty="0" smtClean="0">
                <a:solidFill>
                  <a:schemeClr val="accent1"/>
                </a:solidFill>
              </a:rPr>
              <a:t>RNW Commercial Auto, </a:t>
            </a:r>
            <a:endParaRPr lang="en-US" sz="2800" b="1" dirty="0">
              <a:solidFill>
                <a:schemeClr val="accent1"/>
              </a:solidFill>
            </a:endParaRPr>
          </a:p>
          <a:p>
            <a:pPr eaLnBrk="0" hangingPunct="0"/>
            <a:r>
              <a:rPr lang="en-US" sz="2800" b="1" dirty="0">
                <a:solidFill>
                  <a:schemeClr val="accent1"/>
                </a:solidFill>
              </a:rPr>
              <a:t>2005-2014 Average: </a:t>
            </a:r>
            <a:r>
              <a:rPr lang="en-US" sz="2800" b="1" dirty="0" smtClean="0">
                <a:solidFill>
                  <a:schemeClr val="accent1"/>
                </a:solidFill>
              </a:rPr>
              <a:t>Highest </a:t>
            </a:r>
            <a:r>
              <a:rPr lang="en-US" sz="2800" b="1" dirty="0">
                <a:solidFill>
                  <a:schemeClr val="accent1"/>
                </a:solidFill>
              </a:rPr>
              <a:t>25 States </a:t>
            </a:r>
          </a:p>
        </p:txBody>
      </p:sp>
      <p:sp>
        <p:nvSpPr>
          <p:cNvPr id="31751" name="Rectangle 31"/>
          <p:cNvSpPr>
            <a:spLocks noChangeArrowheads="1"/>
          </p:cNvSpPr>
          <p:nvPr/>
        </p:nvSpPr>
        <p:spPr bwMode="black">
          <a:xfrm>
            <a:off x="266700" y="1398588"/>
            <a:ext cx="1884363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</p:spTree>
    <p:extLst>
      <p:ext uri="{BB962C8B-B14F-4D97-AF65-F5344CB8AC3E}">
        <p14:creationId xmlns:p14="http://schemas.microsoft.com/office/powerpoint/2010/main" val="3353015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3AB7AF-3AFC-4531-ABC2-5B0A2AD9774C}" type="slidenum">
              <a:rPr lang="en-US" smtClean="0"/>
              <a:pPr/>
              <a:t>19</a:t>
            </a:fld>
            <a:endParaRPr lang="en-US" smtClean="0"/>
          </a:p>
        </p:txBody>
      </p:sp>
      <p:graphicFrame>
        <p:nvGraphicFramePr>
          <p:cNvPr id="32770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88649189"/>
              </p:ext>
            </p:extLst>
          </p:nvPr>
        </p:nvGraphicFramePr>
        <p:xfrm>
          <a:off x="63500" y="1398588"/>
          <a:ext cx="9080500" cy="470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97" name="Chart" r:id="rId4" imgW="8820230" imgH="4572154" progId="MSGraph.Chart.8">
                  <p:embed followColorScheme="full"/>
                </p:oleObj>
              </mc:Choice>
              <mc:Fallback>
                <p:oleObj name="Chart" r:id="rId4" imgW="8820230" imgH="457215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1398588"/>
                        <a:ext cx="9080500" cy="470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0" y="6362140"/>
            <a:ext cx="87503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 smtClean="0"/>
              <a:t>Sources</a:t>
            </a:r>
            <a:r>
              <a:rPr lang="en-US" sz="1100" dirty="0"/>
              <a:t>: </a:t>
            </a:r>
            <a:r>
              <a:rPr lang="en-US" sz="1100" dirty="0" smtClean="0"/>
              <a:t>NAIC</a:t>
            </a:r>
            <a:r>
              <a:rPr lang="en-US" sz="1100" dirty="0"/>
              <a:t>; Insurance Information Institute </a:t>
            </a:r>
          </a:p>
        </p:txBody>
      </p:sp>
      <p:sp>
        <p:nvSpPr>
          <p:cNvPr id="32775" name="Rectangle 31"/>
          <p:cNvSpPr>
            <a:spLocks noChangeArrowheads="1"/>
          </p:cNvSpPr>
          <p:nvPr/>
        </p:nvSpPr>
        <p:spPr bwMode="black">
          <a:xfrm>
            <a:off x="266700" y="1398588"/>
            <a:ext cx="1884363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32776" name="Rectangle 2"/>
          <p:cNvSpPr txBox="1">
            <a:spLocks noChangeArrowheads="1"/>
          </p:cNvSpPr>
          <p:nvPr/>
        </p:nvSpPr>
        <p:spPr bwMode="auto">
          <a:xfrm>
            <a:off x="-39688" y="39688"/>
            <a:ext cx="8035926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800" b="1" dirty="0">
                <a:solidFill>
                  <a:schemeClr val="accent1"/>
                </a:solidFill>
              </a:rPr>
              <a:t>RNW </a:t>
            </a:r>
            <a:r>
              <a:rPr lang="en-US" sz="2800" b="1" dirty="0" smtClean="0">
                <a:solidFill>
                  <a:schemeClr val="accent1"/>
                </a:solidFill>
              </a:rPr>
              <a:t>Commercial Auto, </a:t>
            </a:r>
            <a:endParaRPr lang="en-US" sz="2800" b="1" dirty="0">
              <a:solidFill>
                <a:schemeClr val="accent1"/>
              </a:solidFill>
            </a:endParaRPr>
          </a:p>
          <a:p>
            <a:pPr eaLnBrk="0" hangingPunct="0"/>
            <a:r>
              <a:rPr lang="en-US" sz="2800" b="1" dirty="0">
                <a:solidFill>
                  <a:schemeClr val="accent1"/>
                </a:solidFill>
              </a:rPr>
              <a:t>2005-2014 Average: </a:t>
            </a:r>
            <a:r>
              <a:rPr lang="en-US" sz="2800" b="1" dirty="0" smtClean="0">
                <a:solidFill>
                  <a:schemeClr val="accent1"/>
                </a:solidFill>
              </a:rPr>
              <a:t>Lowest </a:t>
            </a:r>
            <a:r>
              <a:rPr lang="en-US" sz="2800" b="1" dirty="0">
                <a:solidFill>
                  <a:schemeClr val="accent1"/>
                </a:solidFill>
              </a:rPr>
              <a:t>25 </a:t>
            </a:r>
            <a:r>
              <a:rPr lang="en-US" sz="2800" b="1" dirty="0" smtClean="0">
                <a:solidFill>
                  <a:schemeClr val="accent1"/>
                </a:solidFill>
              </a:rPr>
              <a:t>States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35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</a:rPr>
              <a:t>2015 Industry Results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6298E5E4-8BDB-4C3A-B136-1C3DB4FFFD7C}" type="slidenum"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2</a:t>
            </a:fld>
            <a:endParaRPr lang="en-US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6630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3416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225A7A"/>
              </a:buClr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L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: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96900" y="3952875"/>
            <a:ext cx="8020050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  <a:latin typeface="Arial "/>
              </a:rPr>
              <a:t>Almost a Carbon Copy of 2014</a:t>
            </a:r>
            <a:endParaRPr lang="en-US" sz="3600" b="1" dirty="0">
              <a:solidFill>
                <a:srgbClr val="225A7A"/>
              </a:solidFill>
              <a:latin typeface="Arial 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818119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357574-7554-4BAA-80FF-85F8D37205EC}" type="slidenum">
              <a:rPr lang="en-US" smtClean="0"/>
              <a:pPr/>
              <a:t>20</a:t>
            </a:fld>
            <a:endParaRPr lang="en-US" smtClean="0"/>
          </a:p>
        </p:txBody>
      </p:sp>
      <p:graphicFrame>
        <p:nvGraphicFramePr>
          <p:cNvPr id="31746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-39688" y="1861796"/>
          <a:ext cx="9132887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0" name="Chart" r:id="rId4" imgW="8810513" imgH="4553040" progId="MSGraph.Chart.8">
                  <p:embed followColorScheme="full"/>
                </p:oleObj>
              </mc:Choice>
              <mc:Fallback>
                <p:oleObj name="Chart" r:id="rId4" imgW="8810513" imgH="455304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688" y="1861796"/>
                        <a:ext cx="9132887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6367463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 </a:t>
            </a:r>
            <a:r>
              <a:rPr lang="en-US" sz="1100" dirty="0" smtClean="0"/>
              <a:t>NAIC</a:t>
            </a:r>
            <a:r>
              <a:rPr lang="en-US" sz="1100" dirty="0"/>
              <a:t>; Insurance Information Institute 		</a:t>
            </a:r>
          </a:p>
        </p:txBody>
      </p:sp>
      <p:sp>
        <p:nvSpPr>
          <p:cNvPr id="31749" name="Rectangle 2"/>
          <p:cNvSpPr txBox="1">
            <a:spLocks noChangeArrowheads="1"/>
          </p:cNvSpPr>
          <p:nvPr/>
        </p:nvSpPr>
        <p:spPr bwMode="auto">
          <a:xfrm>
            <a:off x="-39688" y="39688"/>
            <a:ext cx="8035926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800" b="1" dirty="0" smtClean="0">
                <a:solidFill>
                  <a:schemeClr val="accent1"/>
                </a:solidFill>
              </a:rPr>
              <a:t>RNW Workers Compensation, </a:t>
            </a:r>
            <a:endParaRPr lang="en-US" sz="2800" b="1" dirty="0">
              <a:solidFill>
                <a:schemeClr val="accent1"/>
              </a:solidFill>
            </a:endParaRPr>
          </a:p>
          <a:p>
            <a:pPr eaLnBrk="0" hangingPunct="0"/>
            <a:r>
              <a:rPr lang="en-US" sz="2800" b="1" dirty="0">
                <a:solidFill>
                  <a:schemeClr val="accent1"/>
                </a:solidFill>
              </a:rPr>
              <a:t>2005-2014 Average: </a:t>
            </a:r>
            <a:r>
              <a:rPr lang="en-US" sz="2800" b="1" dirty="0" smtClean="0">
                <a:solidFill>
                  <a:schemeClr val="accent1"/>
                </a:solidFill>
              </a:rPr>
              <a:t>Highest </a:t>
            </a:r>
            <a:r>
              <a:rPr lang="en-US" sz="2800" b="1" dirty="0">
                <a:solidFill>
                  <a:schemeClr val="accent1"/>
                </a:solidFill>
              </a:rPr>
              <a:t>25 States </a:t>
            </a:r>
          </a:p>
        </p:txBody>
      </p:sp>
      <p:sp>
        <p:nvSpPr>
          <p:cNvPr id="31751" name="Rectangle 31"/>
          <p:cNvSpPr>
            <a:spLocks noChangeArrowheads="1"/>
          </p:cNvSpPr>
          <p:nvPr/>
        </p:nvSpPr>
        <p:spPr bwMode="black">
          <a:xfrm>
            <a:off x="266700" y="1398588"/>
            <a:ext cx="1884363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</p:spTree>
    <p:extLst>
      <p:ext uri="{BB962C8B-B14F-4D97-AF65-F5344CB8AC3E}">
        <p14:creationId xmlns:p14="http://schemas.microsoft.com/office/powerpoint/2010/main" val="723915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3AB7AF-3AFC-4531-ABC2-5B0A2AD9774C}" type="slidenum">
              <a:rPr lang="en-US" smtClean="0"/>
              <a:pPr/>
              <a:t>21</a:t>
            </a:fld>
            <a:endParaRPr lang="en-US" smtClean="0"/>
          </a:p>
        </p:txBody>
      </p:sp>
      <p:graphicFrame>
        <p:nvGraphicFramePr>
          <p:cNvPr id="32770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73025" y="1398588"/>
          <a:ext cx="9051925" cy="470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44" name="Chart" r:id="rId4" imgW="8810513" imgH="4581538" progId="MSGraph.Chart.8">
                  <p:embed followColorScheme="full"/>
                </p:oleObj>
              </mc:Choice>
              <mc:Fallback>
                <p:oleObj name="Chart" r:id="rId4" imgW="8810513" imgH="458153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1398588"/>
                        <a:ext cx="9051925" cy="470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0" y="6362140"/>
            <a:ext cx="87503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 smtClean="0"/>
              <a:t>Sources</a:t>
            </a:r>
            <a:r>
              <a:rPr lang="en-US" sz="1100" dirty="0"/>
              <a:t>: </a:t>
            </a:r>
            <a:r>
              <a:rPr lang="en-US" sz="1100" dirty="0" smtClean="0"/>
              <a:t>NAIC</a:t>
            </a:r>
            <a:r>
              <a:rPr lang="en-US" sz="1100" dirty="0"/>
              <a:t>; Insurance Information Institute </a:t>
            </a:r>
          </a:p>
        </p:txBody>
      </p:sp>
      <p:sp>
        <p:nvSpPr>
          <p:cNvPr id="32775" name="Rectangle 31"/>
          <p:cNvSpPr>
            <a:spLocks noChangeArrowheads="1"/>
          </p:cNvSpPr>
          <p:nvPr/>
        </p:nvSpPr>
        <p:spPr bwMode="black">
          <a:xfrm>
            <a:off x="266700" y="1398588"/>
            <a:ext cx="1884363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32776" name="Rectangle 2"/>
          <p:cNvSpPr txBox="1">
            <a:spLocks noChangeArrowheads="1"/>
          </p:cNvSpPr>
          <p:nvPr/>
        </p:nvSpPr>
        <p:spPr bwMode="auto">
          <a:xfrm>
            <a:off x="-39688" y="39688"/>
            <a:ext cx="8035926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800" b="1" dirty="0">
                <a:solidFill>
                  <a:schemeClr val="accent1"/>
                </a:solidFill>
              </a:rPr>
              <a:t>RNW Workers Compensation, </a:t>
            </a:r>
          </a:p>
          <a:p>
            <a:pPr eaLnBrk="0" hangingPunct="0"/>
            <a:r>
              <a:rPr lang="en-US" sz="2800" b="1" dirty="0">
                <a:solidFill>
                  <a:schemeClr val="accent1"/>
                </a:solidFill>
              </a:rPr>
              <a:t>2005-2014 Average: </a:t>
            </a:r>
            <a:r>
              <a:rPr lang="en-US" sz="2800" b="1" dirty="0" smtClean="0">
                <a:solidFill>
                  <a:schemeClr val="accent1"/>
                </a:solidFill>
              </a:rPr>
              <a:t>Lowest </a:t>
            </a:r>
            <a:r>
              <a:rPr lang="en-US" sz="2800" b="1" dirty="0">
                <a:solidFill>
                  <a:schemeClr val="accent1"/>
                </a:solidFill>
              </a:rPr>
              <a:t>25 </a:t>
            </a:r>
            <a:r>
              <a:rPr lang="en-US" sz="2800" b="1" dirty="0" smtClean="0">
                <a:solidFill>
                  <a:schemeClr val="accent1"/>
                </a:solidFill>
              </a:rPr>
              <a:t>States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82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1A4BE1B7-8BFA-421E-BB97-56EB73454D0E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22</a:t>
            </a:fld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358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AY vs. CY Combined Ratio, 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(Excl. Guaranty Lines) 1996-2015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813174"/>
              </p:ext>
            </p:extLst>
          </p:nvPr>
        </p:nvGraphicFramePr>
        <p:xfrm>
          <a:off x="355600" y="1111250"/>
          <a:ext cx="8371840" cy="4208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432619" y="5334000"/>
            <a:ext cx="76866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00" dirty="0" smtClean="0"/>
              <a:t>2015 Figures Preliminary. Sources</a:t>
            </a:r>
            <a:r>
              <a:rPr lang="en-US" altLang="en-US" sz="1100" dirty="0"/>
              <a:t>: </a:t>
            </a:r>
            <a:r>
              <a:rPr lang="en-US" altLang="en-US" sz="1100" dirty="0" smtClean="0"/>
              <a:t>NAIC data from S&amp;P Global Intelligence, </a:t>
            </a:r>
            <a:r>
              <a:rPr lang="en-US" altLang="en-US" sz="1100" dirty="0"/>
              <a:t>Insurance Information Institute.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blackWhite">
          <a:xfrm>
            <a:off x="432619" y="5595938"/>
            <a:ext cx="8400231" cy="76553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</a:rPr>
              <a:t>Three Consecutive Years of Deteriorating Combined Ratios, Despite Light Cat Losses. AY2015 Above 100.</a:t>
            </a:r>
            <a:endParaRPr lang="en-US" altLang="en-US" sz="2000" b="1" dirty="0">
              <a:solidFill>
                <a:srgbClr val="FFFFFF"/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6312309" y="4421136"/>
            <a:ext cx="2202426" cy="550606"/>
          </a:xfrm>
          <a:prstGeom prst="wedgeRectCallout">
            <a:avLst>
              <a:gd name="adj1" fmla="val -18496"/>
              <a:gd name="adj2" fmla="val -1778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Tuscaloosa, Joplin Tornadoes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916868" y="1018868"/>
            <a:ext cx="2202426" cy="550606"/>
          </a:xfrm>
          <a:prstGeom prst="wedgeRectCallout">
            <a:avLst>
              <a:gd name="adj1" fmla="val -49834"/>
              <a:gd name="adj2" fmla="val 297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Hurricane Ike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9512" y="1313171"/>
            <a:ext cx="2000009" cy="550606"/>
          </a:xfrm>
          <a:prstGeom prst="wedgeRectCallout">
            <a:avLst>
              <a:gd name="adj1" fmla="val 19792"/>
              <a:gd name="adj2" fmla="val 146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Higher AY → Favorable DOP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8235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1A4BE1B7-8BFA-421E-BB97-56EB73454D0E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23</a:t>
            </a:fld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358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Personal Lines Combined Ratio, 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1996-2015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764775"/>
              </p:ext>
            </p:extLst>
          </p:nvPr>
        </p:nvGraphicFramePr>
        <p:xfrm>
          <a:off x="355599" y="1111250"/>
          <a:ext cx="8245475" cy="4208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432619" y="5334000"/>
            <a:ext cx="76866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00" dirty="0"/>
              <a:t>2015 Figures Preliminary. Sources: NAIC data from S&amp;P Global Intelligence, Insurance Information Institute.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blackWhite">
          <a:xfrm>
            <a:off x="432619" y="5595938"/>
            <a:ext cx="8400231" cy="76553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</a:rPr>
              <a:t>Lack of Catastrophes Let Personal Lines Writers Post Underwriting Profit Two Years In a Row. CY15&gt;100, Despite Lack of Cats.</a:t>
            </a:r>
            <a:endParaRPr lang="en-US" altLang="en-US" sz="2000" b="1" dirty="0">
              <a:solidFill>
                <a:srgbClr val="FFFFFF"/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6197100" y="4164833"/>
            <a:ext cx="2202426" cy="550606"/>
          </a:xfrm>
          <a:prstGeom prst="wedgeRectCallout">
            <a:avLst>
              <a:gd name="adj1" fmla="val -19061"/>
              <a:gd name="adj2" fmla="val -272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Tuscaloosa, Joplin Tornadoes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182880" y="902925"/>
            <a:ext cx="2202426" cy="550606"/>
          </a:xfrm>
          <a:prstGeom prst="wedgeRectCallout">
            <a:avLst>
              <a:gd name="adj1" fmla="val 18453"/>
              <a:gd name="adj2" fmla="val 164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Higher AY → Favorable DOP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4199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91279762-9DED-4AB3-AF04-D68361592EA1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24</a:t>
            </a:fld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378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Commercial Lines Combined Ratio, 1996-2015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130239"/>
              </p:ext>
            </p:extLst>
          </p:nvPr>
        </p:nvGraphicFramePr>
        <p:xfrm>
          <a:off x="355600" y="1111250"/>
          <a:ext cx="7907338" cy="4239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blackWhite">
          <a:xfrm>
            <a:off x="371884" y="5350439"/>
            <a:ext cx="8400231" cy="76553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</a:rPr>
              <a:t>Low Cat Losses Contribute to Favorable Combined Ratios.</a:t>
            </a:r>
            <a:endParaRPr lang="en-US" altLang="en-US" sz="2000" b="1" dirty="0">
              <a:solidFill>
                <a:srgbClr val="FFFFFF"/>
              </a:solidFill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65931" y="6175897"/>
            <a:ext cx="76866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00" dirty="0"/>
              <a:t>2015 Figures Preliminary. Sources: NAIC data from S&amp;P Global Intelligence, Insurance Information Institute.</a:t>
            </a:r>
          </a:p>
        </p:txBody>
      </p:sp>
    </p:spTree>
    <p:extLst>
      <p:ext uri="{BB962C8B-B14F-4D97-AF65-F5344CB8AC3E}">
        <p14:creationId xmlns:p14="http://schemas.microsoft.com/office/powerpoint/2010/main" val="209019763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91279762-9DED-4AB3-AF04-D68361592EA1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25</a:t>
            </a:fld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378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Development on Prior, 1996-2015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083596"/>
              </p:ext>
            </p:extLst>
          </p:nvPr>
        </p:nvGraphicFramePr>
        <p:xfrm>
          <a:off x="355600" y="1391316"/>
          <a:ext cx="7907338" cy="3959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blackWhite">
          <a:xfrm>
            <a:off x="371884" y="5350439"/>
            <a:ext cx="8400231" cy="76553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</a:rPr>
              <a:t>Reserve Releases Keep Getting Smaller. 2015 Affected by a Single Company’s $3B Reserve Hit.</a:t>
            </a:r>
            <a:endParaRPr lang="en-US" altLang="en-US" sz="2000" b="1" dirty="0">
              <a:solidFill>
                <a:srgbClr val="FFFFFF"/>
              </a:solidFill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65931" y="6175897"/>
            <a:ext cx="76866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00" dirty="0"/>
              <a:t>2015 Figures Preliminary. Sources: NAIC data from S&amp;P Global Intelligence, Insurance Information Institute.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1884" y="1010838"/>
            <a:ext cx="2344422" cy="38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DoP</a:t>
            </a:r>
            <a:r>
              <a:rPr lang="en-US" b="1" dirty="0" smtClean="0">
                <a:solidFill>
                  <a:schemeClr val="accent1"/>
                </a:solidFill>
              </a:rPr>
              <a:t> ($ billions)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3105" y="1053310"/>
            <a:ext cx="234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solidFill>
                  <a:schemeClr val="accent1"/>
                </a:solidFill>
              </a:rPr>
              <a:t>DoP</a:t>
            </a:r>
            <a:r>
              <a:rPr lang="en-US" b="1" dirty="0" smtClean="0">
                <a:solidFill>
                  <a:schemeClr val="accent1"/>
                </a:solidFill>
              </a:rPr>
              <a:t> (% of NEP)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3688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91279762-9DED-4AB3-AF04-D68361592EA1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26</a:t>
            </a:fld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378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CY Development on Prior by LOB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725444"/>
              </p:ext>
            </p:extLst>
          </p:nvPr>
        </p:nvGraphicFramePr>
        <p:xfrm>
          <a:off x="355600" y="1111250"/>
          <a:ext cx="7907338" cy="4239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blackWhite">
          <a:xfrm>
            <a:off x="371884" y="5350439"/>
            <a:ext cx="8400231" cy="76553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</a:rPr>
              <a:t>Several Liability Lines (Auto, GL, Products) Had Reserve Spikes. WC Was an Exception.</a:t>
            </a:r>
            <a:endParaRPr lang="en-US" altLang="en-US" sz="2000" b="1" dirty="0">
              <a:solidFill>
                <a:srgbClr val="FFFFFF"/>
              </a:solidFill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55600" y="6205204"/>
            <a:ext cx="76866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00" dirty="0"/>
              <a:t>2015 Figures Preliminary. Sources: NAIC data from S&amp;P Global Intelligence, Insurance Information Institute.</a:t>
            </a:r>
          </a:p>
        </p:txBody>
      </p:sp>
    </p:spTree>
    <p:extLst>
      <p:ext uri="{BB962C8B-B14F-4D97-AF65-F5344CB8AC3E}">
        <p14:creationId xmlns:p14="http://schemas.microsoft.com/office/powerpoint/2010/main" val="382387018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1AA2504-BC28-4AD6-BA7C-608BD075952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27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940486" name="Rectangle 6"/>
          <p:cNvSpPr>
            <a:spLocks noChangeArrowheads="1"/>
          </p:cNvSpPr>
          <p:nvPr/>
        </p:nvSpPr>
        <p:spPr bwMode="blackWhite">
          <a:xfrm>
            <a:off x="609600" y="2219325"/>
            <a:ext cx="7924800" cy="1441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 Rates and Investments</a:t>
            </a:r>
            <a:endParaRPr lang="en-US" sz="400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0487" name="Rectangle 7"/>
          <p:cNvSpPr>
            <a:spLocks noChangeArrowheads="1"/>
          </p:cNvSpPr>
          <p:nvPr/>
        </p:nvSpPr>
        <p:spPr bwMode="auto">
          <a:xfrm>
            <a:off x="596900" y="3952875"/>
            <a:ext cx="8020050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</a:t>
            </a:r>
            <a:r>
              <a:rPr lang="en-US" sz="3600" b="1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br>
              <a:rPr lang="en-US" sz="3600" b="1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3600" b="1" dirty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Key Driver of Profitability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6C877-B266-4C1B-993F-5E881D9B13B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304207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4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94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0486" grpId="0" animBg="1"/>
      <p:bldP spid="194048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Property/Casualty Insurance Industry Investment Income: 2000–2015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58370" name="Object 3"/>
          <p:cNvGraphicFramePr>
            <a:graphicFrameLocks/>
          </p:cNvGraphicFramePr>
          <p:nvPr>
            <p:extLst/>
          </p:nvPr>
        </p:nvGraphicFramePr>
        <p:xfrm>
          <a:off x="225893" y="1518584"/>
          <a:ext cx="845185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04" name="Chart" r:id="rId4" imgW="8439201" imgH="3657446" progId="MSGraph.Chart.8">
                  <p:embed followColorScheme="full"/>
                </p:oleObj>
              </mc:Choice>
              <mc:Fallback>
                <p:oleObj name="Chart" r:id="rId4" imgW="8439201" imgH="3657446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893" y="1518584"/>
                        <a:ext cx="845185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37323" y="5225536"/>
            <a:ext cx="8240420" cy="1049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Due </a:t>
            </a:r>
            <a:r>
              <a:rPr lang="en-US" sz="2000" b="1" dirty="0">
                <a:solidFill>
                  <a:srgbClr val="FFFFFF"/>
                </a:solidFill>
              </a:rPr>
              <a:t>to persistently low interest </a:t>
            </a:r>
            <a:r>
              <a:rPr lang="en-US" sz="2000" b="1" dirty="0" smtClean="0">
                <a:solidFill>
                  <a:srgbClr val="FFFFFF"/>
                </a:solidFill>
              </a:rPr>
              <a:t>rates,</a:t>
            </a:r>
            <a:br>
              <a:rPr lang="en-US" sz="2000" b="1" dirty="0" smtClean="0">
                <a:solidFill>
                  <a:srgbClr val="FFFFFF"/>
                </a:solidFill>
              </a:rPr>
            </a:br>
            <a:r>
              <a:rPr lang="en-US" sz="2000" b="1" dirty="0" smtClean="0">
                <a:solidFill>
                  <a:srgbClr val="FFFFFF"/>
                </a:solidFill>
              </a:rPr>
              <a:t>investment income </a:t>
            </a:r>
            <a:r>
              <a:rPr lang="en-US" sz="2000" b="1" dirty="0">
                <a:solidFill>
                  <a:srgbClr val="FFFFFF"/>
                </a:solidFill>
              </a:rPr>
              <a:t>f</a:t>
            </a:r>
            <a:r>
              <a:rPr lang="en-US" sz="2000" b="1" dirty="0" smtClean="0">
                <a:solidFill>
                  <a:srgbClr val="FFFFFF"/>
                </a:solidFill>
              </a:rPr>
              <a:t>ell in 2012, 2013 and 2014 but showed a small (1.9%) increase in 2015—a trend that may continue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" y="6606839"/>
            <a:ext cx="8915401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 dirty="0" smtClean="0"/>
              <a:t>1</a:t>
            </a:r>
            <a:r>
              <a:rPr lang="en-US" sz="1100" dirty="0" smtClean="0"/>
              <a:t> </a:t>
            </a:r>
            <a:r>
              <a:rPr lang="en-US" sz="1100" dirty="0"/>
              <a:t>Investment gains consist primarily of </a:t>
            </a:r>
            <a:r>
              <a:rPr lang="en-US" sz="1100" dirty="0" smtClean="0"/>
              <a:t>interest and </a:t>
            </a:r>
            <a:r>
              <a:rPr lang="en-US" sz="1100" dirty="0"/>
              <a:t>stock </a:t>
            </a:r>
            <a:r>
              <a:rPr lang="en-US" sz="1100" dirty="0" smtClean="0"/>
              <a:t>dividends. Sources</a:t>
            </a:r>
            <a:r>
              <a:rPr lang="en-US" sz="1100" dirty="0"/>
              <a:t>: </a:t>
            </a:r>
            <a:r>
              <a:rPr lang="en-US" sz="1100" dirty="0" smtClean="0"/>
              <a:t>ISO;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6425736" y="1105268"/>
            <a:ext cx="2489664" cy="795771"/>
          </a:xfrm>
          <a:prstGeom prst="wedgeRectCallout">
            <a:avLst>
              <a:gd name="adj1" fmla="val 25062"/>
              <a:gd name="adj2" fmla="val 13554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Investment earnings are still below their 2007 pre-crisis peak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9621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2253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88068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8E0A73EE-D1F9-41B8-9C07-A85D611DF849}" type="slidenum">
              <a:rPr lang="en-US" altLang="en-US" sz="900" smtClean="0">
                <a:solidFill>
                  <a:srgbClr val="000000"/>
                </a:solidFill>
              </a:rPr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29</a:t>
            </a:fld>
            <a:endParaRPr lang="en-US" altLang="en-US" sz="900" smtClean="0">
              <a:solidFill>
                <a:srgbClr val="000000"/>
              </a:solidFill>
            </a:endParaRPr>
          </a:p>
        </p:txBody>
      </p:sp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147638"/>
            <a:ext cx="7375525" cy="827088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Net Yield on P/C Insurer Invested Assets, Year-end 2007-2015</a:t>
            </a:r>
          </a:p>
        </p:txBody>
      </p:sp>
      <p:sp>
        <p:nvSpPr>
          <p:cNvPr id="88070" name="Rectangle 3"/>
          <p:cNvSpPr>
            <a:spLocks noChangeArrowheads="1"/>
          </p:cNvSpPr>
          <p:nvPr/>
        </p:nvSpPr>
        <p:spPr bwMode="auto">
          <a:xfrm>
            <a:off x="0" y="6431946"/>
            <a:ext cx="7237562" cy="28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 dirty="0"/>
              <a:t>Sources: </a:t>
            </a:r>
            <a:r>
              <a:rPr lang="en-US" altLang="en-US" sz="1100" dirty="0" smtClean="0"/>
              <a:t>National Association of Insurance Commissioners, sourced from S&amp;P Global Market Intelligence.</a:t>
            </a:r>
            <a:endParaRPr lang="en-US" altLang="en-US" sz="1100" dirty="0"/>
          </a:p>
        </p:txBody>
      </p:sp>
      <p:graphicFrame>
        <p:nvGraphicFramePr>
          <p:cNvPr id="88071" name="Object 4"/>
          <p:cNvGraphicFramePr>
            <a:graphicFrameLocks noChangeAspect="1"/>
          </p:cNvGraphicFramePr>
          <p:nvPr>
            <p:extLst/>
          </p:nvPr>
        </p:nvGraphicFramePr>
        <p:xfrm>
          <a:off x="247650" y="1055688"/>
          <a:ext cx="8748713" cy="428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44" name="Worksheet" r:id="rId5" imgW="8755475" imgH="4282450" progId="Excel.Sheet.8">
                  <p:embed/>
                </p:oleObj>
              </mc:Choice>
              <mc:Fallback>
                <p:oleObj name="Worksheet" r:id="rId5" imgW="8755475" imgH="42824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1055688"/>
                        <a:ext cx="8748713" cy="428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blackWhite">
          <a:xfrm>
            <a:off x="371475" y="5367338"/>
            <a:ext cx="8401050" cy="9382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FFFFFF"/>
                </a:solidFill>
              </a:rPr>
              <a:t>From </a:t>
            </a:r>
            <a:r>
              <a:rPr lang="en-US" altLang="en-US" sz="1800" b="1" dirty="0" smtClean="0">
                <a:solidFill>
                  <a:srgbClr val="FFFFFF"/>
                </a:solidFill>
              </a:rPr>
              <a:t>2007 </a:t>
            </a:r>
            <a:r>
              <a:rPr lang="en-US" altLang="en-US" sz="1800" b="1" dirty="0">
                <a:solidFill>
                  <a:srgbClr val="FFFFFF"/>
                </a:solidFill>
              </a:rPr>
              <a:t>to </a:t>
            </a:r>
            <a:r>
              <a:rPr lang="en-US" altLang="en-US" sz="1800" b="1" dirty="0" smtClean="0">
                <a:solidFill>
                  <a:srgbClr val="FFFFFF"/>
                </a:solidFill>
              </a:rPr>
              <a:t>2015, </a:t>
            </a:r>
            <a:r>
              <a:rPr lang="en-US" altLang="en-US" sz="1800" b="1" dirty="0">
                <a:solidFill>
                  <a:srgbClr val="FFFFFF"/>
                </a:solidFill>
              </a:rPr>
              <a:t>P/C Insurer net yields dropped by </a:t>
            </a:r>
            <a:r>
              <a:rPr lang="en-US" altLang="en-US" sz="1800" b="1" dirty="0" smtClean="0">
                <a:solidFill>
                  <a:srgbClr val="FFFFFF"/>
                </a:solidFill>
              </a:rPr>
              <a:t>131 </a:t>
            </a:r>
            <a:r>
              <a:rPr lang="en-US" altLang="en-US" sz="1800" b="1" dirty="0">
                <a:solidFill>
                  <a:srgbClr val="FFFFFF"/>
                </a:solidFill>
              </a:rPr>
              <a:t>basis points. </a:t>
            </a:r>
          </a:p>
        </p:txBody>
      </p:sp>
    </p:spTree>
    <p:extLst>
      <p:ext uri="{BB962C8B-B14F-4D97-AF65-F5344CB8AC3E}">
        <p14:creationId xmlns:p14="http://schemas.microsoft.com/office/powerpoint/2010/main" val="3327024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3349" y="134938"/>
            <a:ext cx="6921230" cy="86042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P/C Industry Net Income After Taxes</a:t>
            </a:r>
            <a:br>
              <a:rPr lang="en-US" dirty="0" smtClean="0">
                <a:latin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</a:rPr>
              <a:t>1991–2015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832357" y="1067118"/>
            <a:ext cx="2374900" cy="24936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198438" indent="-198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>
                <a:solidFill>
                  <a:srgbClr val="000000"/>
                </a:solidFill>
              </a:rPr>
              <a:t>2005 ROE*= 9.6%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>
                <a:solidFill>
                  <a:srgbClr val="000000"/>
                </a:solidFill>
              </a:rPr>
              <a:t>2006 ROE = 12.7%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>
                <a:solidFill>
                  <a:srgbClr val="000000"/>
                </a:solidFill>
              </a:rPr>
              <a:t>2007 ROE = 10.9%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>
                <a:solidFill>
                  <a:srgbClr val="000000"/>
                </a:solidFill>
              </a:rPr>
              <a:t>2008 ROE = 0.1%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>
                <a:solidFill>
                  <a:srgbClr val="000000"/>
                </a:solidFill>
              </a:rPr>
              <a:t>2009 ROE = 5.0%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>
                <a:solidFill>
                  <a:srgbClr val="000000"/>
                </a:solidFill>
              </a:rPr>
              <a:t>2010 ROE = 6.6%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>
                <a:solidFill>
                  <a:srgbClr val="000000"/>
                </a:solidFill>
              </a:rPr>
              <a:t>2011 ROAS</a:t>
            </a:r>
            <a:r>
              <a:rPr lang="en-US" sz="1200" baseline="30000" dirty="0">
                <a:solidFill>
                  <a:srgbClr val="000000"/>
                </a:solidFill>
              </a:rPr>
              <a:t>1</a:t>
            </a:r>
            <a:r>
              <a:rPr lang="en-US" sz="1200" dirty="0">
                <a:solidFill>
                  <a:srgbClr val="000000"/>
                </a:solidFill>
              </a:rPr>
              <a:t> = 3.5%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>
                <a:solidFill>
                  <a:srgbClr val="000000"/>
                </a:solidFill>
              </a:rPr>
              <a:t>2012 ROAS</a:t>
            </a:r>
            <a:r>
              <a:rPr lang="en-US" sz="1200" baseline="30000" dirty="0">
                <a:solidFill>
                  <a:srgbClr val="000000"/>
                </a:solidFill>
              </a:rPr>
              <a:t>1</a:t>
            </a:r>
            <a:r>
              <a:rPr lang="en-US" sz="1200" dirty="0">
                <a:solidFill>
                  <a:srgbClr val="000000"/>
                </a:solidFill>
              </a:rPr>
              <a:t> = 5.9%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 smtClean="0">
                <a:solidFill>
                  <a:srgbClr val="000000"/>
                </a:solidFill>
              </a:rPr>
              <a:t>2013 </a:t>
            </a:r>
            <a:r>
              <a:rPr lang="en-US" sz="1200" dirty="0">
                <a:solidFill>
                  <a:srgbClr val="000000"/>
                </a:solidFill>
              </a:rPr>
              <a:t>ROAS</a:t>
            </a:r>
            <a:r>
              <a:rPr lang="en-US" sz="1200" baseline="30000" dirty="0">
                <a:solidFill>
                  <a:srgbClr val="000000"/>
                </a:solidFill>
              </a:rPr>
              <a:t>1</a:t>
            </a:r>
            <a:r>
              <a:rPr lang="en-US" sz="1200" dirty="0">
                <a:solidFill>
                  <a:srgbClr val="000000"/>
                </a:solidFill>
              </a:rPr>
              <a:t> = </a:t>
            </a:r>
            <a:r>
              <a:rPr lang="en-US" sz="1200" dirty="0" smtClean="0">
                <a:solidFill>
                  <a:srgbClr val="000000"/>
                </a:solidFill>
              </a:rPr>
              <a:t>10.2%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 smtClean="0">
                <a:solidFill>
                  <a:srgbClr val="000000"/>
                </a:solidFill>
              </a:rPr>
              <a:t>2014</a:t>
            </a:r>
            <a:r>
              <a:rPr lang="en-US" sz="1200" dirty="0">
                <a:solidFill>
                  <a:srgbClr val="000000"/>
                </a:solidFill>
              </a:rPr>
              <a:t> ROAS</a:t>
            </a:r>
            <a:r>
              <a:rPr lang="en-US" sz="1200" baseline="30000" dirty="0">
                <a:solidFill>
                  <a:srgbClr val="000000"/>
                </a:solidFill>
              </a:rPr>
              <a:t>1</a:t>
            </a:r>
            <a:r>
              <a:rPr lang="en-US" sz="1200" dirty="0">
                <a:solidFill>
                  <a:srgbClr val="000000"/>
                </a:solidFill>
              </a:rPr>
              <a:t> = </a:t>
            </a:r>
            <a:r>
              <a:rPr lang="en-US" sz="1200" dirty="0" smtClean="0">
                <a:solidFill>
                  <a:srgbClr val="000000"/>
                </a:solidFill>
              </a:rPr>
              <a:t>8.4%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 smtClean="0">
                <a:solidFill>
                  <a:srgbClr val="000000"/>
                </a:solidFill>
              </a:rPr>
              <a:t>2015 ROAS </a:t>
            </a:r>
            <a:r>
              <a:rPr lang="en-US" sz="1200" dirty="0">
                <a:solidFill>
                  <a:srgbClr val="000000"/>
                </a:solidFill>
              </a:rPr>
              <a:t>= </a:t>
            </a:r>
            <a:r>
              <a:rPr lang="en-US" sz="1200" dirty="0" smtClean="0">
                <a:solidFill>
                  <a:srgbClr val="000000"/>
                </a:solidFill>
              </a:rPr>
              <a:t>8.4%</a:t>
            </a:r>
            <a:endParaRPr lang="en-US" sz="1200" dirty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-268014" y="6267069"/>
            <a:ext cx="941201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</a:rPr>
              <a:t>ROE figures are GAAP; </a:t>
            </a:r>
            <a:r>
              <a:rPr lang="en-US" sz="1050" baseline="30000" dirty="0">
                <a:solidFill>
                  <a:srgbClr val="000000"/>
                </a:solidFill>
              </a:rPr>
              <a:t>1</a:t>
            </a:r>
            <a:r>
              <a:rPr lang="en-US" sz="1050" dirty="0">
                <a:solidFill>
                  <a:srgbClr val="000000"/>
                </a:solidFill>
              </a:rPr>
              <a:t>Return on avg. surplus.  Excluding Mortgage &amp; Financial Guaranty insurers yields </a:t>
            </a:r>
            <a:r>
              <a:rPr lang="en-US" sz="1050" dirty="0" smtClean="0">
                <a:solidFill>
                  <a:srgbClr val="000000"/>
                </a:solidFill>
              </a:rPr>
              <a:t>a 8.2% ROAS in 2014, 9.8% </a:t>
            </a:r>
            <a:r>
              <a:rPr lang="en-US" sz="1050" dirty="0">
                <a:solidFill>
                  <a:srgbClr val="000000"/>
                </a:solidFill>
              </a:rPr>
              <a:t>ROAS </a:t>
            </a:r>
            <a:r>
              <a:rPr lang="en-US" sz="1050" dirty="0" smtClean="0">
                <a:solidFill>
                  <a:srgbClr val="000000"/>
                </a:solidFill>
              </a:rPr>
              <a:t>in 2013, </a:t>
            </a:r>
            <a:r>
              <a:rPr lang="en-US" sz="1050" dirty="0">
                <a:solidFill>
                  <a:srgbClr val="000000"/>
                </a:solidFill>
              </a:rPr>
              <a:t>6.2% ROAS in 2012, 4.7% ROAS for 2011, 7.6% for 2010 and 7.4% for </a:t>
            </a:r>
            <a:r>
              <a:rPr lang="en-US" sz="1050" dirty="0" smtClean="0">
                <a:solidFill>
                  <a:srgbClr val="000000"/>
                </a:solidFill>
              </a:rPr>
              <a:t>2009; 2015E is annualized figure based actual figure through Q3 of $44.0</a:t>
            </a:r>
            <a:endParaRPr lang="en-US" sz="1050" dirty="0">
              <a:solidFill>
                <a:srgbClr val="000000"/>
              </a:solidFill>
            </a:endParaRPr>
          </a:p>
          <a:p>
            <a:pPr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</a:pPr>
            <a:r>
              <a:rPr lang="en-US" sz="1050" dirty="0">
                <a:solidFill>
                  <a:srgbClr val="000000"/>
                </a:solidFill>
              </a:rPr>
              <a:t>Sources: A.M. Best, </a:t>
            </a:r>
            <a:r>
              <a:rPr lang="en-US" sz="1050" dirty="0" smtClean="0">
                <a:solidFill>
                  <a:srgbClr val="000000"/>
                </a:solidFill>
              </a:rPr>
              <a:t>ISO; Insurance </a:t>
            </a:r>
            <a:r>
              <a:rPr lang="en-US" sz="1050" dirty="0">
                <a:solidFill>
                  <a:srgbClr val="000000"/>
                </a:solidFill>
              </a:rPr>
              <a:t>Information Institute</a:t>
            </a:r>
          </a:p>
        </p:txBody>
      </p:sp>
      <p:graphicFrame>
        <p:nvGraphicFramePr>
          <p:cNvPr id="14341" name="Object 3"/>
          <p:cNvGraphicFramePr>
            <a:graphicFrameLocks/>
          </p:cNvGraphicFramePr>
          <p:nvPr>
            <p:extLst/>
          </p:nvPr>
        </p:nvGraphicFramePr>
        <p:xfrm>
          <a:off x="96398" y="1395273"/>
          <a:ext cx="8748712" cy="506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6" name="Chart" r:id="rId5" imgW="8705713" imgH="5048276" progId="MSGraph.Chart.8">
                  <p:embed followColorScheme="full"/>
                </p:oleObj>
              </mc:Choice>
              <mc:Fallback>
                <p:oleObj name="Chart" r:id="rId5" imgW="8705713" imgH="5048276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98" y="1395273"/>
                        <a:ext cx="8748712" cy="506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PTShape_0"/>
          <p:cNvSpPr>
            <a:spLocks noChangeArrowheads="1"/>
          </p:cNvSpPr>
          <p:nvPr/>
        </p:nvSpPr>
        <p:spPr bwMode="blackWhite">
          <a:xfrm>
            <a:off x="6242086" y="1323518"/>
            <a:ext cx="1591274" cy="1203994"/>
          </a:xfrm>
          <a:prstGeom prst="wedgeRectCallout">
            <a:avLst>
              <a:gd name="adj1" fmla="val 96888"/>
              <a:gd name="adj2" fmla="val 115411"/>
            </a:avLst>
          </a:prstGeom>
          <a:solidFill>
            <a:schemeClr val="tx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sz="1400" b="1" dirty="0">
                <a:solidFill>
                  <a:srgbClr val="000000"/>
                </a:solidFill>
              </a:rPr>
              <a:t>Net income </a:t>
            </a:r>
            <a:r>
              <a:rPr lang="en-US" sz="1400" b="1" dirty="0" smtClean="0">
                <a:solidFill>
                  <a:srgbClr val="000000"/>
                </a:solidFill>
              </a:rPr>
              <a:t>in 2015 was on par with 2014; ROE unchanged at 8.4%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924" y="1118274"/>
            <a:ext cx="940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$ Millions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84102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5C05A54-118B-41A1-B90D-339B96E840C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30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U.S. Treasury Security Yields:</a:t>
            </a:r>
            <a:br>
              <a:rPr lang="en-US" dirty="0" smtClean="0">
                <a:latin typeface="Arial" pitchFamily="34" charset="0"/>
              </a:rPr>
            </a:br>
            <a:r>
              <a:rPr lang="en-US" dirty="0" smtClean="0">
                <a:latin typeface="Arial" pitchFamily="34" charset="0"/>
              </a:rPr>
              <a:t>A Long Downward Trend, 1990–2016*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0" y="6284913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*Monthly, constant maturity, nominal rates, through </a:t>
            </a:r>
            <a:r>
              <a:rPr lang="en-US" sz="1100" dirty="0" smtClean="0"/>
              <a:t>March 2016.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Federal Reserve Bank at </a:t>
            </a:r>
            <a:r>
              <a:rPr lang="en-US" sz="1100" dirty="0">
                <a:hlinkClick r:id="rId4"/>
              </a:rPr>
              <a:t>http://</a:t>
            </a:r>
            <a:r>
              <a:rPr lang="en-US" sz="1100" dirty="0" smtClean="0">
                <a:hlinkClick r:id="rId4"/>
              </a:rPr>
              <a:t>www.federalreserve.gov/releases/h15/data.htm</a:t>
            </a:r>
            <a:r>
              <a:rPr lang="en-US" sz="1100" dirty="0" smtClean="0"/>
              <a:t>. National </a:t>
            </a:r>
            <a:r>
              <a:rPr lang="en-US" sz="1100" dirty="0"/>
              <a:t>Bureau of Economic Research (recession dates); 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extLst/>
          </p:nvPr>
        </p:nvGraphicFramePr>
        <p:xfrm>
          <a:off x="463550" y="977900"/>
          <a:ext cx="8404225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8" name="Chart" r:id="rId5" imgW="8343770" imgH="4381358" progId="MSGraph.Chart.8">
                  <p:embed followColorScheme="full"/>
                </p:oleObj>
              </mc:Choice>
              <mc:Fallback>
                <p:oleObj name="Chart" r:id="rId5" imgW="8343770" imgH="438135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977900"/>
                        <a:ext cx="8404225" cy="483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3149600" y="1143000"/>
            <a:ext cx="3079750" cy="809625"/>
          </a:xfrm>
          <a:prstGeom prst="wedgeRectCallout">
            <a:avLst>
              <a:gd name="adj1" fmla="val 19290"/>
              <a:gd name="adj2" fmla="val 19220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Yields on 10-Year U.S. Treasury Notes have been essentially  below 5% for </a:t>
            </a:r>
            <a:r>
              <a:rPr lang="en-US" sz="1400" b="1" dirty="0" smtClean="0">
                <a:solidFill>
                  <a:schemeClr val="bg1"/>
                </a:solidFill>
              </a:rPr>
              <a:t>more than a </a:t>
            </a:r>
            <a:r>
              <a:rPr lang="en-US" sz="1400" b="1" dirty="0">
                <a:solidFill>
                  <a:schemeClr val="bg1"/>
                </a:solidFill>
              </a:rPr>
              <a:t>decade. </a:t>
            </a:r>
          </a:p>
        </p:txBody>
      </p:sp>
      <p:sp>
        <p:nvSpPr>
          <p:cNvPr id="11273" name="Rectangle 4"/>
          <p:cNvSpPr>
            <a:spLocks noChangeArrowheads="1"/>
          </p:cNvSpPr>
          <p:nvPr/>
        </p:nvSpPr>
        <p:spPr bwMode="blackWhite">
          <a:xfrm>
            <a:off x="447675" y="5667375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Since roughly 80% of P/C bond/cash investments are in 10-year or shorter durations, most P/C insurer portfolios will have low-yielding bonds for years to </a:t>
            </a:r>
            <a:r>
              <a:rPr lang="en-US" sz="1600" b="1" dirty="0" smtClean="0">
                <a:solidFill>
                  <a:schemeClr val="bg1"/>
                </a:solidFill>
              </a:rPr>
              <a:t>come.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7177549" y="1207675"/>
            <a:ext cx="1704975" cy="1500289"/>
          </a:xfrm>
          <a:prstGeom prst="wedgeRectCallout">
            <a:avLst>
              <a:gd name="adj1" fmla="val 29522"/>
              <a:gd name="adj2" fmla="val 11523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Despite the Fed’s  December 2015 rate hike, yield remain low though short-term yields have seen some gains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446C4-2A73-4543-B6D3-B7D75012C05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grayWhite">
          <a:xfrm>
            <a:off x="7819697" y="3657928"/>
            <a:ext cx="1062827" cy="1981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278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  <a:cs typeface="Arial" panose="020B0604020202020204" pitchFamily="34" charset="0"/>
              </a:rPr>
              <a:t>12/01/09 - 9pm</a:t>
            </a:r>
          </a:p>
        </p:txBody>
      </p:sp>
      <p:sp>
        <p:nvSpPr>
          <p:cNvPr id="47107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  <a:cs typeface="Arial" panose="020B0604020202020204" pitchFamily="34" charset="0"/>
              </a:rPr>
              <a:t>eSlide – P6466 – The Financial Crisis and the Future of the P/C</a:t>
            </a:r>
          </a:p>
        </p:txBody>
      </p:sp>
      <p:sp>
        <p:nvSpPr>
          <p:cNvPr id="47108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92C80A74-40A8-453A-AFE9-DFA99A1EDC16}" type="slidenum">
              <a:rPr lang="en-US" altLang="en-US" sz="900">
                <a:cs typeface="Arial" panose="020B0604020202020204" pitchFamily="34" charset="0"/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31</a:t>
            </a:fld>
            <a:endParaRPr lang="en-US" altLang="en-US" sz="900">
              <a:cs typeface="Arial" panose="020B0604020202020204" pitchFamily="34" charset="0"/>
            </a:endParaRP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New Money vs. Embedded Yields,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U.S. Insurers, 1985-2015</a:t>
            </a: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0" y="6615113"/>
            <a:ext cx="87249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>
                <a:cs typeface="Arial" panose="020B0604020202020204" pitchFamily="34" charset="0"/>
              </a:rPr>
              <a:t>Sources: NCCI, Insurance Information Institute.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578926"/>
              </p:ext>
            </p:extLst>
          </p:nvPr>
        </p:nvGraphicFramePr>
        <p:xfrm>
          <a:off x="258763" y="1033463"/>
          <a:ext cx="8586787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3817938" y="1143000"/>
            <a:ext cx="2511425" cy="712788"/>
          </a:xfrm>
          <a:prstGeom prst="wedgeRectCallout">
            <a:avLst>
              <a:gd name="adj1" fmla="val 8423"/>
              <a:gd name="adj2" fmla="val 14653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bg1"/>
                </a:solidFill>
                <a:cs typeface="Arial" panose="020B0604020202020204" pitchFamily="34" charset="0"/>
              </a:rPr>
              <a:t>Falling yields means less investment income, putting upward pressure on rates. </a:t>
            </a:r>
          </a:p>
        </p:txBody>
      </p:sp>
      <p:sp>
        <p:nvSpPr>
          <p:cNvPr id="47113" name="Rectangle 4"/>
          <p:cNvSpPr>
            <a:spLocks noChangeArrowheads="1"/>
          </p:cNvSpPr>
          <p:nvPr/>
        </p:nvSpPr>
        <p:spPr bwMode="blackWhite">
          <a:xfrm>
            <a:off x="447675" y="5667375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As long as new money rates are below the rates of maturing bonds,</a:t>
            </a:r>
            <a:br>
              <a:rPr lang="en-US" altLang="en-US" sz="18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the portfolio yield will continue to sink.</a:t>
            </a:r>
          </a:p>
        </p:txBody>
      </p:sp>
      <p:sp>
        <p:nvSpPr>
          <p:cNvPr id="47115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ECE299D8-9B1E-42E9-AA08-A9CF921788B9}" type="slidenum">
              <a:rPr lang="en-US" altLang="en-US" sz="900" smtClean="0">
                <a:cs typeface="Arial" panose="020B0604020202020204" pitchFamily="34" charset="0"/>
              </a:rPr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31</a:t>
            </a:fld>
            <a:endParaRPr lang="en-US" altLang="en-US" sz="9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704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Rate Forecasts: 2016 – 2021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97839"/>
              </p:ext>
            </p:extLst>
          </p:nvPr>
        </p:nvGraphicFramePr>
        <p:xfrm>
          <a:off x="39687" y="1668667"/>
          <a:ext cx="8867775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2" name="Chart" r:id="rId4" imgW="5689461" imgH="2514600" progId="MSGraph.Chart.8">
                  <p:embed followColorScheme="full"/>
                </p:oleObj>
              </mc:Choice>
              <mc:Fallback>
                <p:oleObj name="Chart" r:id="rId4" imgW="5689461" imgH="25146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9687" y="1668667"/>
                        <a:ext cx="8867775" cy="377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146920" y="5447440"/>
            <a:ext cx="8760542" cy="758349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full normalization of interest rates is unlikely until 2019, more than a decade after the onset of the financial crisis.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Yield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6449878"/>
            <a:ext cx="8601075" cy="2823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>
                <a:latin typeface="Arial "/>
              </a:rPr>
              <a:t>Sources: Blue Chip Economic Indicators (4/16 for 2016 and 2017; for 2018-2021 3/16 issue); Insurance Info. Institute. </a:t>
            </a:r>
            <a:endParaRPr lang="en-US" sz="1100" dirty="0">
              <a:latin typeface="Arial 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black">
          <a:xfrm>
            <a:off x="965068" y="1417229"/>
            <a:ext cx="3508507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3-Month Treasury</a:t>
            </a:r>
            <a:endParaRPr lang="en-US" sz="2400" b="1" u="sng" dirty="0">
              <a:solidFill>
                <a:srgbClr val="225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black">
          <a:xfrm>
            <a:off x="5275131" y="1426749"/>
            <a:ext cx="3508507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10-Year Treasury</a:t>
            </a:r>
            <a:endParaRPr lang="en-US" sz="2400" b="1" u="sng" dirty="0">
              <a:solidFill>
                <a:srgbClr val="225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6742113" y="3545840"/>
            <a:ext cx="2306637" cy="1243678"/>
          </a:xfrm>
          <a:prstGeom prst="wedgeRectCallout">
            <a:avLst>
              <a:gd name="adj1" fmla="val -110599"/>
              <a:gd name="adj2" fmla="val -3645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end of the Fed’s QE program in 2014 and a stronger economy have yet to push longer-term yields much higher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3533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B13EDF67-FAEA-4C1B-9C80-8B67FD550597}" type="slidenum">
              <a:rPr lang="en-US" alt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33</a:t>
            </a:fld>
            <a:endParaRPr lang="en-US" altLang="en-US" sz="900" smtClean="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157163"/>
            <a:ext cx="7064375" cy="86042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Distribution of Bond Maturities,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</a:rPr>
              <a:t>P/C Insurance Industry, 2005-2014</a:t>
            </a:r>
            <a:endParaRPr lang="en-US" altLang="en-US" sz="2000" smtClean="0">
              <a:latin typeface="Arial" panose="020B0604020202020204" pitchFamily="34" charset="0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85725" y="973138"/>
          <a:ext cx="9267825" cy="523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0" y="6389688"/>
            <a:ext cx="81216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endParaRPr lang="en-US" altLang="en-US" sz="1100"/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Sources: SNL Financial; Insurance Information Institute. </a:t>
            </a:r>
          </a:p>
        </p:txBody>
      </p:sp>
      <p:sp>
        <p:nvSpPr>
          <p:cNvPr id="51208" name="Rectangle 5"/>
          <p:cNvSpPr>
            <a:spLocks noChangeArrowheads="1"/>
          </p:cNvSpPr>
          <p:nvPr/>
        </p:nvSpPr>
        <p:spPr bwMode="blackWhite">
          <a:xfrm>
            <a:off x="457200" y="5592763"/>
            <a:ext cx="8034338" cy="922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The main shift over these years has been from longer maturities to shorter maturities, but the 2013-14 data suggest a shift back has begun. The 2014 distribution resembles that at year-end 2009.</a:t>
            </a:r>
            <a:endParaRPr lang="en-US" altLang="en-US" sz="1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533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 animBg="0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Arial" panose="020B0604020202020204" pitchFamily="34" charset="0"/>
              </a:rPr>
              <a:t>Bonds Rated NAIC Quality Category 3-6 as a Percent of Total Bonds, 2003–2015:Q1</a:t>
            </a:r>
            <a:endParaRPr lang="en-US" altLang="en-US" sz="2800" baseline="30000" dirty="0" smtClean="0">
              <a:latin typeface="Arial" panose="020B0604020202020204" pitchFamily="34" charset="0"/>
            </a:endParaRPr>
          </a:p>
        </p:txBody>
      </p:sp>
      <p:graphicFrame>
        <p:nvGraphicFramePr>
          <p:cNvPr id="130051" name="Object 3"/>
          <p:cNvGraphicFramePr>
            <a:graphicFrameLocks/>
          </p:cNvGraphicFramePr>
          <p:nvPr>
            <p:extLst/>
          </p:nvPr>
        </p:nvGraphicFramePr>
        <p:xfrm>
          <a:off x="268288" y="1182688"/>
          <a:ext cx="845185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8" name="Chart" r:id="rId4" imgW="8429484" imgH="3638679" progId="MSGraph.Chart.8">
                  <p:embed followColorScheme="full"/>
                </p:oleObj>
              </mc:Choice>
              <mc:Fallback>
                <p:oleObj name="Chart" r:id="rId4" imgW="8429484" imgH="3638679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1182688"/>
                        <a:ext cx="845185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188" y="5078413"/>
            <a:ext cx="8283575" cy="117316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FFFFFF"/>
                </a:solidFill>
              </a:rPr>
              <a:t>There are many ways to capture higher yields on bond </a:t>
            </a:r>
            <a:r>
              <a:rPr lang="en-US" altLang="en-US" sz="1800" b="1" dirty="0" smtClean="0">
                <a:solidFill>
                  <a:srgbClr val="FFFFFF"/>
                </a:solidFill>
              </a:rPr>
              <a:t>portfolios. One </a:t>
            </a:r>
            <a:r>
              <a:rPr lang="en-US" altLang="en-US" sz="1800" b="1" dirty="0">
                <a:solidFill>
                  <a:srgbClr val="FFFFFF"/>
                </a:solidFill>
              </a:rPr>
              <a:t>is to accept greater risk, as measured by NAIC bond ratings.</a:t>
            </a:r>
            <a:br>
              <a:rPr lang="en-US" altLang="en-US" sz="1800" b="1" dirty="0">
                <a:solidFill>
                  <a:srgbClr val="FFFFFF"/>
                </a:solidFill>
              </a:rPr>
            </a:br>
            <a:r>
              <a:rPr lang="en-US" altLang="en-US" sz="1800" b="1" dirty="0">
                <a:solidFill>
                  <a:srgbClr val="FFFFFF"/>
                </a:solidFill>
              </a:rPr>
              <a:t>The ratings range from 1 to 6, with </a:t>
            </a:r>
            <a:r>
              <a:rPr lang="en-US" altLang="en-US" sz="1800" b="1" dirty="0" smtClean="0">
                <a:solidFill>
                  <a:srgbClr val="FFFFFF"/>
                </a:solidFill>
              </a:rPr>
              <a:t>investment grade rated 1 or 2.</a:t>
            </a:r>
            <a:r>
              <a:rPr lang="en-US" altLang="en-US" sz="1800" b="1" dirty="0">
                <a:solidFill>
                  <a:srgbClr val="FFFFFF"/>
                </a:solidFill>
              </a:rPr>
              <a:t/>
            </a:r>
            <a:br>
              <a:rPr lang="en-US" altLang="en-US" sz="1800" b="1" dirty="0">
                <a:solidFill>
                  <a:srgbClr val="FFFFFF"/>
                </a:solidFill>
              </a:rPr>
            </a:br>
            <a:r>
              <a:rPr lang="en-US" altLang="en-US" sz="1800" b="1" dirty="0">
                <a:solidFill>
                  <a:srgbClr val="FFFFFF"/>
                </a:solidFill>
              </a:rPr>
              <a:t>Even in </a:t>
            </a:r>
            <a:r>
              <a:rPr lang="en-US" altLang="en-US" sz="1800" b="1" dirty="0" smtClean="0">
                <a:solidFill>
                  <a:srgbClr val="FFFFFF"/>
                </a:solidFill>
              </a:rPr>
              <a:t>2014-15, </a:t>
            </a:r>
            <a:r>
              <a:rPr lang="en-US" altLang="en-US" sz="1800" b="1" dirty="0">
                <a:solidFill>
                  <a:srgbClr val="FFFFFF"/>
                </a:solidFill>
              </a:rPr>
              <a:t>over 95% of the industry’s </a:t>
            </a:r>
            <a:r>
              <a:rPr lang="en-US" altLang="en-US" sz="1800" b="1" dirty="0" smtClean="0">
                <a:solidFill>
                  <a:srgbClr val="FFFFFF"/>
                </a:solidFill>
              </a:rPr>
              <a:t>bonds were </a:t>
            </a:r>
            <a:r>
              <a:rPr lang="en-US" altLang="en-US" sz="1800" b="1" dirty="0">
                <a:solidFill>
                  <a:srgbClr val="FFFFFF"/>
                </a:solidFill>
              </a:rPr>
              <a:t>investment </a:t>
            </a:r>
            <a:r>
              <a:rPr lang="en-US" altLang="en-US" sz="1800" b="1" dirty="0" smtClean="0">
                <a:solidFill>
                  <a:srgbClr val="FFFFFF"/>
                </a:solidFill>
              </a:rPr>
              <a:t>grade.</a:t>
            </a:r>
            <a:endParaRPr lang="en-US" altLang="en-US" sz="1800" b="1" dirty="0">
              <a:solidFill>
                <a:srgbClr val="FFFFFF"/>
              </a:solidFill>
            </a:endParaRP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268288" y="6348413"/>
            <a:ext cx="61325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 marL="133350" indent="-13335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1127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tabLst>
                <a:tab pos="112713" algn="r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1127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tabLst>
                <a:tab pos="112713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12713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12713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12713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12713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Sources: SNL Financial; Insurance Information Institute.</a:t>
            </a:r>
          </a:p>
        </p:txBody>
      </p:sp>
      <p:sp>
        <p:nvSpPr>
          <p:cNvPr id="7" name="AutoShape 38"/>
          <p:cNvSpPr>
            <a:spLocks noChangeArrowheads="1"/>
          </p:cNvSpPr>
          <p:nvPr/>
        </p:nvSpPr>
        <p:spPr bwMode="blackWhite">
          <a:xfrm>
            <a:off x="1695450" y="1154113"/>
            <a:ext cx="3638550" cy="838200"/>
          </a:xfrm>
          <a:prstGeom prst="wedgeRectCallout">
            <a:avLst>
              <a:gd name="adj1" fmla="val 79097"/>
              <a:gd name="adj2" fmla="val 3654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From 2006-07 to year-end 2012, the percentage of lower-quality bonds in P/C industry portfolios doubled</a:t>
            </a:r>
          </a:p>
        </p:txBody>
      </p:sp>
    </p:spTree>
    <p:extLst>
      <p:ext uri="{BB962C8B-B14F-4D97-AF65-F5344CB8AC3E}">
        <p14:creationId xmlns:p14="http://schemas.microsoft.com/office/powerpoint/2010/main" val="39274027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277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C7C34-1D1D-46EB-AE51-2805A64C4A02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90488"/>
            <a:ext cx="7500938" cy="860425"/>
          </a:xfrm>
        </p:spPr>
        <p:txBody>
          <a:bodyPr/>
          <a:lstStyle/>
          <a:p>
            <a:r>
              <a:rPr lang="en-US" dirty="0" smtClean="0"/>
              <a:t>Treasury Yield Curves:  </a:t>
            </a:r>
            <a:br>
              <a:rPr lang="en-US" dirty="0" smtClean="0"/>
            </a:br>
            <a:r>
              <a:rPr lang="en-US" dirty="0" smtClean="0"/>
              <a:t>Pre-Crisis (July 2007) vs. May 2015 </a:t>
            </a:r>
          </a:p>
        </p:txBody>
      </p:sp>
      <p:graphicFrame>
        <p:nvGraphicFramePr>
          <p:cNvPr id="59394" name="Object 3"/>
          <p:cNvGraphicFramePr>
            <a:graphicFrameLocks noChangeAspect="1"/>
          </p:cNvGraphicFramePr>
          <p:nvPr>
            <p:extLst/>
          </p:nvPr>
        </p:nvGraphicFramePr>
        <p:xfrm>
          <a:off x="444500" y="1290638"/>
          <a:ext cx="8335963" cy="426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2" name="Chart" r:id="rId4" imgW="8448570" imgH="4305249" progId="MSGraph.Chart.8">
                  <p:embed followColorScheme="full"/>
                </p:oleObj>
              </mc:Choice>
              <mc:Fallback>
                <p:oleObj name="Chart" r:id="rId4" imgW="8448570" imgH="430524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44500" y="1290638"/>
                        <a:ext cx="8335963" cy="426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0228" name="AutoShape 4"/>
          <p:cNvSpPr>
            <a:spLocks noChangeArrowheads="1"/>
          </p:cNvSpPr>
          <p:nvPr/>
        </p:nvSpPr>
        <p:spPr bwMode="blackWhite">
          <a:xfrm>
            <a:off x="998590" y="2385838"/>
            <a:ext cx="5613225" cy="1110988"/>
          </a:xfrm>
          <a:prstGeom prst="wedgeRectCallout">
            <a:avLst>
              <a:gd name="adj1" fmla="val 2160"/>
              <a:gd name="adj2" fmla="val 12817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Treasury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 curve remains near its most depressed level in at least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years.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when the Fed  begins to raise rates, yields are unlikely to return to pre-crisis levels anytime soon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0229" name="Rectangle 5"/>
          <p:cNvSpPr>
            <a:spLocks noChangeArrowheads="1"/>
          </p:cNvSpPr>
          <p:nvPr/>
        </p:nvSpPr>
        <p:spPr bwMode="blackWhite">
          <a:xfrm>
            <a:off x="628650" y="5656263"/>
            <a:ext cx="8070850" cy="80353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 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signaling that it is likely to begin raising short-term 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ates (and indirectly, the yield curve) later in 2015.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Federal Reserve Board of Governors; </a:t>
            </a:r>
            <a:r>
              <a:rPr lang="en-US" sz="1100" dirty="0"/>
              <a:t>Insurance Information Institute.</a:t>
            </a:r>
          </a:p>
        </p:txBody>
      </p:sp>
    </p:spTree>
    <p:extLst>
      <p:ext uri="{BB962C8B-B14F-4D97-AF65-F5344CB8AC3E}">
        <p14:creationId xmlns:p14="http://schemas.microsoft.com/office/powerpoint/2010/main" val="7820295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0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0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0228" grpId="0" animBg="1"/>
      <p:bldP spid="21002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</a:rPr>
              <a:t>Commercial Rates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6298E5E4-8BDB-4C3A-B136-1C3DB4FFFD7C}" type="slidenum"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36</a:t>
            </a:fld>
            <a:endParaRPr lang="en-US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6630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3416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225A7A"/>
              </a:buClr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L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: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96900" y="3952875"/>
            <a:ext cx="8020050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  <a:latin typeface="Arial "/>
              </a:rPr>
              <a:t>Steady Going</a:t>
            </a:r>
            <a:endParaRPr lang="en-US" sz="3600" b="1" dirty="0">
              <a:solidFill>
                <a:srgbClr val="225A7A"/>
              </a:solidFill>
              <a:latin typeface="Arial 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561628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7171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7172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DBB06DB6-C383-4546-A4DC-B9BB97BCBD6D}" type="slidenum">
              <a:rPr lang="en-US" altLang="en-US" sz="900">
                <a:solidFill>
                  <a:srgbClr val="000000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37</a:t>
            </a:fld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7513" y="168275"/>
            <a:ext cx="7096125" cy="874713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Commercial Lines Rate Change by </a:t>
            </a:r>
            <a:r>
              <a:rPr lang="en-US" altLang="en-US" dirty="0" err="1" smtClean="0">
                <a:latin typeface="Arial" panose="020B0604020202020204" pitchFamily="34" charset="0"/>
              </a:rPr>
              <a:t>Qtr</a:t>
            </a:r>
            <a:r>
              <a:rPr lang="en-US" altLang="en-US" dirty="0" smtClean="0">
                <a:latin typeface="Arial" panose="020B0604020202020204" pitchFamily="34" charset="0"/>
              </a:rPr>
              <a:t> (vs. Year Earlier)</a:t>
            </a: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>
                <a:solidFill>
                  <a:srgbClr val="000000"/>
                </a:solidFill>
              </a:rPr>
              <a:t>Sources: </a:t>
            </a:r>
            <a:r>
              <a:rPr lang="en-US" altLang="en-US" sz="1100" dirty="0" smtClean="0">
                <a:solidFill>
                  <a:srgbClr val="000000"/>
                </a:solidFill>
              </a:rPr>
              <a:t>Willis Towers </a:t>
            </a:r>
            <a:r>
              <a:rPr lang="en-US" altLang="en-US" sz="1100" dirty="0">
                <a:solidFill>
                  <a:srgbClr val="000000"/>
                </a:solidFill>
              </a:rPr>
              <a:t>Watson Commercial Lines Insurance Pricing Survey, Insurance Information Institute. </a:t>
            </a: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blackWhite">
          <a:xfrm>
            <a:off x="444500" y="5670550"/>
            <a:ext cx="8207375" cy="8048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</a:rPr>
              <a:t>Decreases: WC, Property, D&amp;O. ‘Meaningful’ Increases: Commercial Auto. </a:t>
            </a:r>
            <a:endParaRPr lang="en-US" altLang="en-US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/>
          </p:nvPr>
        </p:nvGraphicFramePr>
        <p:xfrm>
          <a:off x="396875" y="1331913"/>
          <a:ext cx="8397875" cy="418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177" name="AutoShape 14"/>
          <p:cNvSpPr>
            <a:spLocks noChangeArrowheads="1"/>
          </p:cNvSpPr>
          <p:nvPr/>
        </p:nvSpPr>
        <p:spPr bwMode="blackWhite">
          <a:xfrm>
            <a:off x="6226175" y="1092200"/>
            <a:ext cx="2522538" cy="727075"/>
          </a:xfrm>
          <a:prstGeom prst="wedgeRectCallout">
            <a:avLst>
              <a:gd name="adj1" fmla="val 43079"/>
              <a:gd name="adj2" fmla="val 19786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600" b="1" dirty="0" smtClean="0">
                <a:solidFill>
                  <a:srgbClr val="FFFFFF"/>
                </a:solidFill>
              </a:rPr>
              <a:t>20 </a:t>
            </a:r>
            <a:r>
              <a:rPr lang="en-US" altLang="en-US" sz="1600" b="1" dirty="0">
                <a:solidFill>
                  <a:srgbClr val="FFFFFF"/>
                </a:solidFill>
              </a:rPr>
              <a:t>consecutive quarters of rate increases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603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7171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7172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DBB06DB6-C383-4546-A4DC-B9BB97BCBD6D}" type="slidenum">
              <a:rPr lang="en-US" altLang="en-US" sz="900">
                <a:solidFill>
                  <a:srgbClr val="000000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38</a:t>
            </a:fld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7513" y="168275"/>
            <a:ext cx="7096125" cy="874713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Canadian Commercial Lines Price Level Change by </a:t>
            </a:r>
            <a:r>
              <a:rPr lang="en-US" altLang="en-US" dirty="0" err="1" smtClean="0">
                <a:latin typeface="Arial" panose="020B0604020202020204" pitchFamily="34" charset="0"/>
              </a:rPr>
              <a:t>Qtr</a:t>
            </a:r>
            <a:r>
              <a:rPr lang="en-US" altLang="en-US" dirty="0" smtClean="0">
                <a:latin typeface="Arial" panose="020B0604020202020204" pitchFamily="34" charset="0"/>
              </a:rPr>
              <a:t> (vs. Year Earlier)</a:t>
            </a: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>
                <a:solidFill>
                  <a:srgbClr val="000000"/>
                </a:solidFill>
              </a:rPr>
              <a:t>Sources: </a:t>
            </a:r>
            <a:r>
              <a:rPr lang="en-US" altLang="en-US" sz="1100" dirty="0" smtClean="0">
                <a:solidFill>
                  <a:srgbClr val="000000"/>
                </a:solidFill>
              </a:rPr>
              <a:t>Willis Towers </a:t>
            </a:r>
            <a:r>
              <a:rPr lang="en-US" altLang="en-US" sz="1100" dirty="0">
                <a:solidFill>
                  <a:srgbClr val="000000"/>
                </a:solidFill>
              </a:rPr>
              <a:t>Watson Commercial Lines Insurance Pricing Survey, Insurance Information Institute. </a:t>
            </a: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blackWhite">
          <a:xfrm>
            <a:off x="444500" y="5670550"/>
            <a:ext cx="8207375" cy="8048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FFFFFF"/>
                </a:solidFill>
              </a:rPr>
              <a:t>Hard Market (Such As It Is) Appears to Have Passed Its Peak.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/>
          </p:nvPr>
        </p:nvGraphicFramePr>
        <p:xfrm>
          <a:off x="396875" y="1331913"/>
          <a:ext cx="8397875" cy="418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177" name="AutoShape 14"/>
          <p:cNvSpPr>
            <a:spLocks noChangeArrowheads="1"/>
          </p:cNvSpPr>
          <p:nvPr/>
        </p:nvSpPr>
        <p:spPr bwMode="blackWhite">
          <a:xfrm>
            <a:off x="6226175" y="1092200"/>
            <a:ext cx="2522538" cy="727075"/>
          </a:xfrm>
          <a:prstGeom prst="wedgeRectCallout">
            <a:avLst>
              <a:gd name="adj1" fmla="val 4564"/>
              <a:gd name="adj2" fmla="val 24109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600" b="1" dirty="0" smtClean="0">
                <a:solidFill>
                  <a:srgbClr val="FFFFFF"/>
                </a:solidFill>
              </a:rPr>
              <a:t>16 </a:t>
            </a:r>
            <a:r>
              <a:rPr lang="en-US" altLang="en-US" sz="1600" b="1" dirty="0">
                <a:solidFill>
                  <a:srgbClr val="FFFFFF"/>
                </a:solidFill>
              </a:rPr>
              <a:t>consecutive quarters of rate increases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1113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Lines Rate Change by Month (vs. Year Earlier) Since 6/09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514350" y="1333500"/>
          <a:ext cx="8153400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1FB31-7258-42A1-965C-9B1085C98A5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5300" y="6429375"/>
            <a:ext cx="7204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</a:t>
            </a:r>
            <a:r>
              <a:rPr lang="en-US" sz="1100" dirty="0" err="1" smtClean="0"/>
              <a:t>MarketScout</a:t>
            </a:r>
            <a:r>
              <a:rPr lang="en-US" sz="1100" dirty="0" smtClean="0"/>
              <a:t>, Insurance Information Institute.</a:t>
            </a:r>
            <a:endParaRPr lang="en-US" sz="1100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blackWhite">
          <a:xfrm>
            <a:off x="495300" y="5489410"/>
            <a:ext cx="8207375" cy="8048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</a:rPr>
              <a:t>Early Indication: The ‘Soft Market’ May Have Been Brief.</a:t>
            </a:r>
            <a:endParaRPr lang="en-US" altLang="en-US" sz="2000" b="1" dirty="0">
              <a:solidFill>
                <a:srgbClr val="FFFFFF"/>
              </a:solidFill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6803923" y="971385"/>
            <a:ext cx="1863827" cy="727088"/>
          </a:xfrm>
          <a:prstGeom prst="wedgeRectCallout">
            <a:avLst>
              <a:gd name="adj1" fmla="val 36487"/>
              <a:gd name="adj2" fmla="val 196827"/>
            </a:avLst>
          </a:prstGeom>
          <a:solidFill>
            <a:schemeClr val="accent2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tIns="91440" bIns="9144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600" b="1" dirty="0" smtClean="0">
                <a:solidFill>
                  <a:srgbClr val="FFFFFF"/>
                </a:solidFill>
              </a:rPr>
              <a:t>Are Decreases Already Moderating?</a:t>
            </a:r>
            <a:endParaRPr lang="en-US" altLang="en-U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5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027089"/>
              </p:ext>
            </p:extLst>
          </p:nvPr>
        </p:nvGraphicFramePr>
        <p:xfrm>
          <a:off x="-119423" y="1206500"/>
          <a:ext cx="8813801" cy="578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799729" y="1522892"/>
            <a:ext cx="1567439" cy="692666"/>
          </a:xfrm>
          <a:prstGeom prst="wedgeRectCallout">
            <a:avLst>
              <a:gd name="adj1" fmla="val -34073"/>
              <a:gd name="adj2" fmla="val 9489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Economic Shocks, Inflation: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1976: 22.2%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6395" name="AutoShape 12"/>
          <p:cNvSpPr>
            <a:spLocks noChangeArrowheads="1"/>
          </p:cNvSpPr>
          <p:nvPr/>
        </p:nvSpPr>
        <p:spPr bwMode="auto">
          <a:xfrm>
            <a:off x="3218190" y="2000295"/>
            <a:ext cx="1299912" cy="432267"/>
          </a:xfrm>
          <a:prstGeom prst="wedgeRectCallout">
            <a:avLst>
              <a:gd name="adj1" fmla="val -63451"/>
              <a:gd name="adj2" fmla="val -6784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Tort Crisis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1986: 30.5%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6396" name="AutoShape 13"/>
          <p:cNvSpPr>
            <a:spLocks noChangeArrowheads="1"/>
          </p:cNvSpPr>
          <p:nvPr/>
        </p:nvSpPr>
        <p:spPr bwMode="auto">
          <a:xfrm>
            <a:off x="6615538" y="2480106"/>
            <a:ext cx="1113186" cy="460880"/>
          </a:xfrm>
          <a:prstGeom prst="wedgeRectCallout">
            <a:avLst>
              <a:gd name="adj1" fmla="val -85272"/>
              <a:gd name="adj2" fmla="val -2245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Post-9/11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2002: 22.4%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6403" name="AutoShape 20"/>
          <p:cNvSpPr>
            <a:spLocks noChangeArrowheads="1"/>
          </p:cNvSpPr>
          <p:nvPr/>
        </p:nvSpPr>
        <p:spPr bwMode="auto">
          <a:xfrm>
            <a:off x="6031774" y="5161585"/>
            <a:ext cx="1037547" cy="638895"/>
          </a:xfrm>
          <a:prstGeom prst="wedgeRectCallout">
            <a:avLst>
              <a:gd name="adj1" fmla="val 76214"/>
              <a:gd name="adj2" fmla="val -17626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Great Recession:2009: -9.0%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6408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ROE</a:t>
            </a: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blackWhite">
          <a:xfrm>
            <a:off x="8129491" y="3490444"/>
            <a:ext cx="727671" cy="430787"/>
          </a:xfrm>
          <a:prstGeom prst="wedgeRectCallout">
            <a:avLst>
              <a:gd name="adj1" fmla="val -12519"/>
              <a:gd name="adj2" fmla="val 9965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rgbClr val="FFFFFF"/>
                </a:solidFill>
              </a:rPr>
              <a:t>2015E 3.3%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black">
          <a:xfrm>
            <a:off x="42356" y="-184830"/>
            <a:ext cx="819301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r>
              <a:rPr lang="en-US" sz="2700" kern="0" dirty="0" smtClean="0">
                <a:latin typeface="Arial" panose="020B0604020202020204" pitchFamily="34" charset="0"/>
              </a:rPr>
              <a:t>Commercial Lines NPW Premium Growth:</a:t>
            </a:r>
          </a:p>
          <a:p>
            <a:r>
              <a:rPr lang="en-US" sz="2700" kern="0" dirty="0" smtClean="0">
                <a:latin typeface="Arial" panose="020B0604020202020204" pitchFamily="34" charset="0"/>
              </a:rPr>
              <a:t>1975-2015E</a:t>
            </a: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990500" y="4941381"/>
            <a:ext cx="1160517" cy="440407"/>
          </a:xfrm>
          <a:prstGeom prst="wedgeRectCallout">
            <a:avLst>
              <a:gd name="adj1" fmla="val 36802"/>
              <a:gd name="adj2" fmla="val -124201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Recessions: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1982: 1.1% 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blackWhite">
          <a:xfrm>
            <a:off x="5784980" y="1168286"/>
            <a:ext cx="2774302" cy="739990"/>
          </a:xfrm>
          <a:prstGeom prst="wedgeRectCallout">
            <a:avLst>
              <a:gd name="adj1" fmla="val -42284"/>
              <a:gd name="adj2" fmla="val 128435"/>
            </a:avLst>
          </a:prstGeom>
          <a:gradFill rotWithShape="1">
            <a:gsLst>
              <a:gs pos="100000">
                <a:srgbClr val="C00000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NPW </a:t>
            </a:r>
            <a:r>
              <a:rPr lang="el-GR" sz="1600" b="1" dirty="0" smtClean="0">
                <a:solidFill>
                  <a:schemeClr val="bg1"/>
                </a:solidFill>
                <a:cs typeface="+mn-cs"/>
              </a:rPr>
              <a:t>Δ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 &gt; Nominal GDP </a:t>
            </a:r>
            <a:r>
              <a:rPr lang="el-GR" sz="1600" b="1" dirty="0" smtClean="0">
                <a:solidFill>
                  <a:schemeClr val="bg1"/>
                </a:solidFill>
                <a:cs typeface="+mn-cs"/>
              </a:rPr>
              <a:t>Δ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 Implies Hard Market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blackWhite">
          <a:xfrm>
            <a:off x="4644060" y="3006739"/>
            <a:ext cx="1001490" cy="590645"/>
          </a:xfrm>
          <a:prstGeom prst="wedgeRectCallout">
            <a:avLst>
              <a:gd name="adj1" fmla="val 824"/>
              <a:gd name="adj2" fmla="val 10162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050" b="1" dirty="0" smtClean="0">
                <a:solidFill>
                  <a:schemeClr val="bg1"/>
                </a:solidFill>
                <a:cs typeface="+mn-cs"/>
              </a:rPr>
              <a:t>1988-2000: Period of inter-cycle stability</a:t>
            </a:r>
            <a:endParaRPr lang="en-US" sz="105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blackWhite">
          <a:xfrm>
            <a:off x="7856497" y="4457239"/>
            <a:ext cx="922303" cy="1118970"/>
          </a:xfrm>
          <a:prstGeom prst="wedgeRectCallout">
            <a:avLst>
              <a:gd name="adj1" fmla="val -7674"/>
              <a:gd name="adj2" fmla="val -6414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2010-20XX? Stable Growth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8807" y="6336889"/>
            <a:ext cx="8249055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</a:rPr>
              <a:t>Note: Data include state funds beginning in 1998.</a:t>
            </a:r>
            <a:endParaRPr lang="en-US" sz="1100" dirty="0">
              <a:solidFill>
                <a:srgbClr val="000000"/>
              </a:solidFill>
            </a:endParaRPr>
          </a:p>
          <a:p>
            <a:r>
              <a:rPr lang="en-US" sz="1100" dirty="0">
                <a:solidFill>
                  <a:srgbClr val="000000"/>
                </a:solidFill>
              </a:rPr>
              <a:t>Source:  </a:t>
            </a:r>
            <a:r>
              <a:rPr lang="en-US" sz="1100" dirty="0" smtClean="0">
                <a:solidFill>
                  <a:srgbClr val="000000"/>
                </a:solidFill>
              </a:rPr>
              <a:t>A.M. Best; Insurance </a:t>
            </a:r>
            <a:r>
              <a:rPr lang="en-US" sz="1100" dirty="0">
                <a:solidFill>
                  <a:srgbClr val="000000"/>
                </a:solidFill>
              </a:rPr>
              <a:t>Information </a:t>
            </a:r>
            <a:r>
              <a:rPr lang="en-US" sz="1100" dirty="0" smtClean="0">
                <a:solidFill>
                  <a:srgbClr val="000000"/>
                </a:solidFill>
              </a:rPr>
              <a:t>Institute.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3232164" y="3087328"/>
            <a:ext cx="1299912" cy="610348"/>
          </a:xfrm>
          <a:prstGeom prst="wedgeRectCallout">
            <a:avLst>
              <a:gd name="adj1" fmla="val 33020"/>
              <a:gd name="adj2" fmla="val 7769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Post-Hurricane Andrew Bump: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1993: 6.3%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2" name="AutoShape 13"/>
          <p:cNvSpPr>
            <a:spLocks noChangeArrowheads="1"/>
          </p:cNvSpPr>
          <p:nvPr/>
        </p:nvSpPr>
        <p:spPr bwMode="auto">
          <a:xfrm>
            <a:off x="6743311" y="3087328"/>
            <a:ext cx="1113186" cy="633556"/>
          </a:xfrm>
          <a:prstGeom prst="wedgeRectCallout">
            <a:avLst>
              <a:gd name="adj1" fmla="val -35204"/>
              <a:gd name="adj2" fmla="val 6635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Post Katrina Bump: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2006: 7.7%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7574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6" grpId="0" animBg="1"/>
      <p:bldP spid="3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Lines Rate Change by Month (vs. Year Earlier)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514350" y="1333500"/>
          <a:ext cx="8153400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1FB31-7258-42A1-965C-9B1085C98A5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5300" y="6429375"/>
            <a:ext cx="7204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</a:t>
            </a:r>
            <a:r>
              <a:rPr lang="en-US" sz="1100" dirty="0" err="1" smtClean="0"/>
              <a:t>MarketScout</a:t>
            </a:r>
            <a:r>
              <a:rPr lang="en-US" sz="1100" dirty="0" smtClean="0"/>
              <a:t>, Insurance Information Institute.</a:t>
            </a:r>
            <a:endParaRPr lang="en-US" sz="1100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blackWhite">
          <a:xfrm>
            <a:off x="495300" y="5489410"/>
            <a:ext cx="8207375" cy="8048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</a:rPr>
              <a:t>Rates Are As Stable As They’ve Been in 15 Years but Beginning to Show Signs of Decline.</a:t>
            </a:r>
            <a:endParaRPr lang="en-US" altLang="en-US" sz="2000" b="1" dirty="0">
              <a:solidFill>
                <a:srgbClr val="FFFFFF"/>
              </a:solidFill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2990967" y="1385619"/>
            <a:ext cx="2960399" cy="599208"/>
          </a:xfrm>
          <a:prstGeom prst="wedgeRectCallout">
            <a:avLst>
              <a:gd name="adj1" fmla="val 90231"/>
              <a:gd name="adj2" fmla="val 24828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tIns="91440" bIns="9144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Much of A Hard Market, By Historic Standards</a:t>
            </a:r>
            <a:endParaRPr lang="en-US" altLang="en-US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blackWhite">
          <a:xfrm>
            <a:off x="6088351" y="1086015"/>
            <a:ext cx="2960399" cy="599208"/>
          </a:xfrm>
          <a:prstGeom prst="wedgeRectCallout">
            <a:avLst>
              <a:gd name="adj1" fmla="val 28414"/>
              <a:gd name="adj2" fmla="val 39484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tIns="91440" bIns="9144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Straight Months: -4%; April -2%</a:t>
            </a:r>
            <a:endParaRPr lang="en-US" altLang="en-US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2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Property Rate Change by Month (vs. Year Earlier)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514350" y="1333500"/>
          <a:ext cx="8153400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1FB31-7258-42A1-965C-9B1085C98A5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5300" y="6341388"/>
            <a:ext cx="8553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</a:t>
            </a:r>
            <a:r>
              <a:rPr lang="en-US" sz="1100" dirty="0" err="1" smtClean="0"/>
              <a:t>MarketScout</a:t>
            </a:r>
            <a:r>
              <a:rPr lang="en-US" sz="1100" dirty="0" smtClean="0"/>
              <a:t>, Insurance Information Institute. </a:t>
            </a:r>
            <a:br>
              <a:rPr lang="en-US" sz="1100" dirty="0" smtClean="0"/>
            </a:br>
            <a:r>
              <a:rPr lang="en-US" sz="1100" dirty="0" smtClean="0"/>
              <a:t>Interpolated Commercial Property Estimates for May, August, September 2010.</a:t>
            </a:r>
            <a:endParaRPr lang="en-US" sz="1100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blackWhite">
          <a:xfrm>
            <a:off x="495300" y="5489410"/>
            <a:ext cx="8207375" cy="8048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</a:rPr>
              <a:t>Soft Reinsurance Market Holding Rates Down, But Not Significantly More Than Rest of P/C Market.</a:t>
            </a:r>
            <a:endParaRPr lang="en-US" alt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5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Business Interruption Rate Change by Month (vs. Year Earlier)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1FB31-7258-42A1-965C-9B1085C98A5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514350" y="1333500"/>
          <a:ext cx="8153400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982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BOP Rate Change by Month </a:t>
            </a:r>
            <a:r>
              <a:rPr lang="en-US" altLang="en-US" dirty="0" smtClean="0">
                <a:latin typeface="Arial" panose="020B0604020202020204" pitchFamily="34" charset="0"/>
              </a:rPr>
              <a:t/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(</a:t>
            </a:r>
            <a:r>
              <a:rPr lang="en-US" altLang="en-US" dirty="0">
                <a:latin typeface="Arial" panose="020B0604020202020204" pitchFamily="34" charset="0"/>
              </a:rPr>
              <a:t>vs. Year Earlier)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1FB31-7258-42A1-965C-9B1085C98A5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514350" y="1333500"/>
          <a:ext cx="8153400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495300" y="5489410"/>
            <a:ext cx="8207375" cy="8048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</a:rPr>
              <a:t>Rate Change on </a:t>
            </a:r>
            <a:r>
              <a:rPr lang="en-US" altLang="en-US" sz="2000" b="1" dirty="0" err="1" smtClean="0">
                <a:solidFill>
                  <a:srgbClr val="FFFFFF"/>
                </a:solidFill>
              </a:rPr>
              <a:t>Businessowners</a:t>
            </a:r>
            <a:r>
              <a:rPr lang="en-US" altLang="en-US" sz="2000" b="1" dirty="0" smtClean="0">
                <a:solidFill>
                  <a:srgbClr val="FFFFFF"/>
                </a:solidFill>
              </a:rPr>
              <a:t> Policies Can Be A Bellwether for Small Commercial Risks.</a:t>
            </a:r>
            <a:endParaRPr lang="en-US" alt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Inland Marine Rate </a:t>
            </a:r>
            <a:r>
              <a:rPr lang="en-US" altLang="en-US" dirty="0">
                <a:latin typeface="Arial" panose="020B0604020202020204" pitchFamily="34" charset="0"/>
              </a:rPr>
              <a:t>Change by Month </a:t>
            </a:r>
            <a:r>
              <a:rPr lang="en-US" altLang="en-US" dirty="0" smtClean="0">
                <a:latin typeface="Arial" panose="020B0604020202020204" pitchFamily="34" charset="0"/>
              </a:rPr>
              <a:t/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(</a:t>
            </a:r>
            <a:r>
              <a:rPr lang="en-US" altLang="en-US" dirty="0">
                <a:latin typeface="Arial" panose="020B0604020202020204" pitchFamily="34" charset="0"/>
              </a:rPr>
              <a:t>vs. Year Earlier)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1FB31-7258-42A1-965C-9B1085C98A5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514350" y="1333500"/>
          <a:ext cx="8153400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453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General Liability Rate </a:t>
            </a:r>
            <a:r>
              <a:rPr lang="en-US" altLang="en-US" dirty="0">
                <a:latin typeface="Arial" panose="020B0604020202020204" pitchFamily="34" charset="0"/>
              </a:rPr>
              <a:t>Change by Month </a:t>
            </a:r>
            <a:r>
              <a:rPr lang="en-US" altLang="en-US" dirty="0" smtClean="0">
                <a:latin typeface="Arial" panose="020B0604020202020204" pitchFamily="34" charset="0"/>
              </a:rPr>
              <a:t/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(</a:t>
            </a:r>
            <a:r>
              <a:rPr lang="en-US" altLang="en-US" dirty="0">
                <a:latin typeface="Arial" panose="020B0604020202020204" pitchFamily="34" charset="0"/>
              </a:rPr>
              <a:t>vs. Year Earlier)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1FB31-7258-42A1-965C-9B1085C98A5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514350" y="1333500"/>
          <a:ext cx="8153400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99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Umbrella/Excess Rate </a:t>
            </a:r>
            <a:r>
              <a:rPr lang="en-US" altLang="en-US" dirty="0">
                <a:latin typeface="Arial" panose="020B0604020202020204" pitchFamily="34" charset="0"/>
              </a:rPr>
              <a:t>Change by Month </a:t>
            </a:r>
            <a:r>
              <a:rPr lang="en-US" altLang="en-US" dirty="0" smtClean="0">
                <a:latin typeface="Arial" panose="020B0604020202020204" pitchFamily="34" charset="0"/>
              </a:rPr>
              <a:t/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(</a:t>
            </a:r>
            <a:r>
              <a:rPr lang="en-US" altLang="en-US" dirty="0">
                <a:latin typeface="Arial" panose="020B0604020202020204" pitchFamily="34" charset="0"/>
              </a:rPr>
              <a:t>vs. Year Earlier)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1FB31-7258-42A1-965C-9B1085C98A5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514350" y="1333500"/>
          <a:ext cx="8153400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824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Commercial Auto Rate </a:t>
            </a:r>
            <a:r>
              <a:rPr lang="en-US" altLang="en-US" dirty="0">
                <a:latin typeface="Arial" panose="020B0604020202020204" pitchFamily="34" charset="0"/>
              </a:rPr>
              <a:t>Change by Month </a:t>
            </a:r>
            <a:r>
              <a:rPr lang="en-US" altLang="en-US" dirty="0" smtClean="0">
                <a:latin typeface="Arial" panose="020B0604020202020204" pitchFamily="34" charset="0"/>
              </a:rPr>
              <a:t>(</a:t>
            </a:r>
            <a:r>
              <a:rPr lang="en-US" altLang="en-US" dirty="0">
                <a:latin typeface="Arial" panose="020B0604020202020204" pitchFamily="34" charset="0"/>
              </a:rPr>
              <a:t>vs. Year Earlier)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1FB31-7258-42A1-965C-9B1085C98A5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514350" y="1333500"/>
          <a:ext cx="8153400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495300" y="5489410"/>
            <a:ext cx="8207375" cy="8048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</a:rPr>
              <a:t>Willis Towers Watson Notes ‘Meaningful’ Increases in This Line.</a:t>
            </a:r>
            <a:endParaRPr lang="en-US" alt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4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Workers Comp Rate Change by Month (vs. Year Earlier)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495300" y="1150375"/>
          <a:ext cx="8153400" cy="4090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CE252-0881-4EA7-94C4-FF8070CA2A2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blackWhite">
          <a:xfrm>
            <a:off x="513326" y="5554252"/>
            <a:ext cx="8207375" cy="8048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FFFFFF"/>
                </a:solidFill>
              </a:rPr>
              <a:t>Willis Towers Watson Notes </a:t>
            </a:r>
            <a:r>
              <a:rPr lang="en-US" altLang="en-US" sz="2000" b="1" dirty="0" smtClean="0">
                <a:solidFill>
                  <a:srgbClr val="FFFFFF"/>
                </a:solidFill>
              </a:rPr>
              <a:t>Decreases </a:t>
            </a:r>
            <a:r>
              <a:rPr lang="en-US" altLang="en-US" sz="2000" b="1" dirty="0">
                <a:solidFill>
                  <a:srgbClr val="FFFFFF"/>
                </a:solidFill>
              </a:rPr>
              <a:t>in This Line.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13326" y="6450448"/>
            <a:ext cx="75692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>
                <a:solidFill>
                  <a:srgbClr val="000000"/>
                </a:solidFill>
              </a:rPr>
              <a:t>Sources: </a:t>
            </a:r>
            <a:r>
              <a:rPr lang="en-US" altLang="en-US" sz="1100" dirty="0" err="1">
                <a:solidFill>
                  <a:srgbClr val="000000"/>
                </a:solidFill>
              </a:rPr>
              <a:t>MarketScout</a:t>
            </a:r>
            <a:r>
              <a:rPr lang="en-US" altLang="en-US" sz="1100" dirty="0">
                <a:solidFill>
                  <a:srgbClr val="000000"/>
                </a:solidFill>
              </a:rPr>
              <a:t>, Insurance Information Institute.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3119685"/>
            <a:ext cx="4572000" cy="6186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FFFFFF"/>
                </a:solidFill>
              </a:rPr>
              <a:t>Willis Towers Watson Notes ‘Meaningful’ Increases in This Line.</a:t>
            </a:r>
          </a:p>
        </p:txBody>
      </p:sp>
    </p:spTree>
    <p:extLst>
      <p:ext uri="{BB962C8B-B14F-4D97-AF65-F5344CB8AC3E}">
        <p14:creationId xmlns:p14="http://schemas.microsoft.com/office/powerpoint/2010/main" val="31690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Premium Change-NCCI States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95300" y="1647826"/>
          <a:ext cx="8153400" cy="3199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CE252-0881-4EA7-94C4-FF8070CA2A2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8450" y="6025938"/>
            <a:ext cx="83502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Other factors include: Change in audit impacts; change in average experience mod; change in mix of policy types; change in deductible credits; change in mix between private carrier and state fund markets.</a:t>
            </a:r>
          </a:p>
          <a:p>
            <a:r>
              <a:rPr lang="en-US" sz="1100" dirty="0" smtClean="0"/>
              <a:t>Sources: Annual Statement data, NCCI.</a:t>
            </a:r>
            <a:endParaRPr lang="en-US" sz="1100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495300" y="5128930"/>
            <a:ext cx="8207375" cy="8048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</a:rPr>
              <a:t>Premium Volume in Workers Comp Helped by Increase in Payroll, but Rates Trended Lower.</a:t>
            </a:r>
            <a:endParaRPr lang="en-US" alt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P/C Direct Written Premium by Line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457200" y="2008981"/>
          <a:ext cx="4038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482"/>
                <a:gridCol w="1210236"/>
                <a:gridCol w="9188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Auto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190.6</a:t>
                      </a:r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199.9</a:t>
                      </a:r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Homeowners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90.7</a:t>
                      </a:r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93.3</a:t>
                      </a:r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 (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Products)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62.6</a:t>
                      </a:r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65.7</a:t>
                      </a:r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WC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55.4</a:t>
                      </a:r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57.6</a:t>
                      </a:r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&amp; Allied Lines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43.5</a:t>
                      </a:r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42.2</a:t>
                      </a:r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CMP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39.2</a:t>
                      </a:r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39.7</a:t>
                      </a:r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29.3</a:t>
                      </a:r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31.3</a:t>
                      </a:r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59.6</a:t>
                      </a:r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61.9</a:t>
                      </a:r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570.8</a:t>
                      </a:r>
                      <a:endParaRPr lang="en-US" sz="1600" b="1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591.8</a:t>
                      </a:r>
                      <a:endParaRPr lang="en-US" sz="1600" b="1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3904129" y="1850604"/>
          <a:ext cx="4038600" cy="4025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98D38-9344-496B-8316-3EA9A3094F7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601272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(Billions of Dollars)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909072"/>
            <a:ext cx="7360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Sources: NAIC Data, sourced from S&amp;P Global Market Intelligence, Insurance Information Institute.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712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Professional Liability Rate </a:t>
            </a:r>
            <a:r>
              <a:rPr lang="en-US" altLang="en-US" dirty="0">
                <a:latin typeface="Arial" panose="020B0604020202020204" pitchFamily="34" charset="0"/>
              </a:rPr>
              <a:t>Change by Month </a:t>
            </a:r>
            <a:r>
              <a:rPr lang="en-US" altLang="en-US" dirty="0" smtClean="0">
                <a:latin typeface="Arial" panose="020B0604020202020204" pitchFamily="34" charset="0"/>
              </a:rPr>
              <a:t>(</a:t>
            </a:r>
            <a:r>
              <a:rPr lang="en-US" altLang="en-US" dirty="0">
                <a:latin typeface="Arial" panose="020B0604020202020204" pitchFamily="34" charset="0"/>
              </a:rPr>
              <a:t>vs. Year Earlier)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1FB31-7258-42A1-965C-9B1085C98A5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514350" y="1333500"/>
          <a:ext cx="8153400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829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D&amp;O Liability Rate </a:t>
            </a:r>
            <a:r>
              <a:rPr lang="en-US" altLang="en-US" dirty="0">
                <a:latin typeface="Arial" panose="020B0604020202020204" pitchFamily="34" charset="0"/>
              </a:rPr>
              <a:t>Change by Month </a:t>
            </a:r>
            <a:r>
              <a:rPr lang="en-US" altLang="en-US" dirty="0" smtClean="0">
                <a:latin typeface="Arial" panose="020B0604020202020204" pitchFamily="34" charset="0"/>
              </a:rPr>
              <a:t>(</a:t>
            </a:r>
            <a:r>
              <a:rPr lang="en-US" altLang="en-US" dirty="0">
                <a:latin typeface="Arial" panose="020B0604020202020204" pitchFamily="34" charset="0"/>
              </a:rPr>
              <a:t>vs. Year Earlier)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1FB31-7258-42A1-965C-9B1085C98A5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514350" y="1333500"/>
          <a:ext cx="8153400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513326" y="5554252"/>
            <a:ext cx="8207375" cy="8048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FFFFFF"/>
                </a:solidFill>
              </a:rPr>
              <a:t>Willis Towers Watson Notes </a:t>
            </a:r>
            <a:r>
              <a:rPr lang="en-US" altLang="en-US" sz="2000" b="1" dirty="0" smtClean="0">
                <a:solidFill>
                  <a:srgbClr val="FFFFFF"/>
                </a:solidFill>
              </a:rPr>
              <a:t>Decreases </a:t>
            </a:r>
            <a:r>
              <a:rPr lang="en-US" altLang="en-US" sz="2000" b="1" dirty="0">
                <a:solidFill>
                  <a:srgbClr val="FFFFFF"/>
                </a:solidFill>
              </a:rPr>
              <a:t>in This Line.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3326" y="6450448"/>
            <a:ext cx="75692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>
                <a:solidFill>
                  <a:srgbClr val="000000"/>
                </a:solidFill>
              </a:rPr>
              <a:t>Sources: </a:t>
            </a:r>
            <a:r>
              <a:rPr lang="en-US" altLang="en-US" sz="1100" dirty="0" err="1">
                <a:solidFill>
                  <a:srgbClr val="000000"/>
                </a:solidFill>
              </a:rPr>
              <a:t>MarketScout</a:t>
            </a:r>
            <a:r>
              <a:rPr lang="en-US" altLang="en-US" sz="1100" dirty="0">
                <a:solidFill>
                  <a:srgbClr val="000000"/>
                </a:solidFill>
              </a:rPr>
              <a:t>, Insurance Information Institute. </a:t>
            </a:r>
          </a:p>
        </p:txBody>
      </p:sp>
    </p:spTree>
    <p:extLst>
      <p:ext uri="{BB962C8B-B14F-4D97-AF65-F5344CB8AC3E}">
        <p14:creationId xmlns:p14="http://schemas.microsoft.com/office/powerpoint/2010/main" val="27080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</a:rPr>
              <a:t>Monoline</a:t>
            </a:r>
            <a:r>
              <a:rPr lang="en-US" dirty="0" smtClean="0">
                <a:latin typeface="Arial" panose="020B0604020202020204" pitchFamily="34" charset="0"/>
              </a:rPr>
              <a:t> D&amp;O: </a:t>
            </a:r>
            <a:br>
              <a:rPr lang="en-US" dirty="0" smtClean="0">
                <a:latin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</a:rPr>
              <a:t>Premium Growth, Loss Ratios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2262658"/>
              </p:ext>
            </p:extLst>
          </p:nvPr>
        </p:nvGraphicFramePr>
        <p:xfrm>
          <a:off x="457200" y="1290919"/>
          <a:ext cx="4038600" cy="4760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4838848"/>
              </p:ext>
            </p:extLst>
          </p:nvPr>
        </p:nvGraphicFramePr>
        <p:xfrm>
          <a:off x="4648200" y="1600200"/>
          <a:ext cx="4038600" cy="445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0B8B1-FA28-4268-9EE2-838B647A34D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blackWhite">
          <a:xfrm>
            <a:off x="462069" y="5655329"/>
            <a:ext cx="8240420" cy="79622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err="1" smtClean="0">
                <a:solidFill>
                  <a:srgbClr val="FFFFFF"/>
                </a:solidFill>
                <a:latin typeface="Arial "/>
              </a:rPr>
              <a:t>Monoline</a:t>
            </a:r>
            <a:r>
              <a:rPr lang="en-US" sz="2000" b="1" dirty="0" smtClean="0">
                <a:solidFill>
                  <a:srgbClr val="FFFFFF"/>
                </a:solidFill>
                <a:latin typeface="Arial "/>
              </a:rPr>
              <a:t> D&amp;O Growth Slowed in 2015. Experience Appears to Have Deteriorated.</a:t>
            </a:r>
            <a:endParaRPr lang="en-US" sz="2000" b="1" dirty="0">
              <a:solidFill>
                <a:srgbClr val="FFFFFF"/>
              </a:solidFill>
              <a:latin typeface="Arial 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235" y="6535271"/>
            <a:ext cx="67414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NAIC data, sourced from S&amp;P Global Market Intelligence, Insurance Information Institute.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6877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EPLI Rate </a:t>
            </a:r>
            <a:r>
              <a:rPr lang="en-US" altLang="en-US" dirty="0">
                <a:latin typeface="Arial" panose="020B0604020202020204" pitchFamily="34" charset="0"/>
              </a:rPr>
              <a:t>Change by Month </a:t>
            </a:r>
            <a:r>
              <a:rPr lang="en-US" altLang="en-US" dirty="0" smtClean="0">
                <a:latin typeface="Arial" panose="020B0604020202020204" pitchFamily="34" charset="0"/>
              </a:rPr>
              <a:t>(</a:t>
            </a:r>
            <a:r>
              <a:rPr lang="en-US" altLang="en-US" dirty="0">
                <a:latin typeface="Arial" panose="020B0604020202020204" pitchFamily="34" charset="0"/>
              </a:rPr>
              <a:t>vs. Year Earlier)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1FB31-7258-42A1-965C-9B1085C98A5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514350" y="1333500"/>
          <a:ext cx="8153400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69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Fiduciary Liability Rate </a:t>
            </a:r>
            <a:r>
              <a:rPr lang="en-US" altLang="en-US" dirty="0">
                <a:latin typeface="Arial" panose="020B0604020202020204" pitchFamily="34" charset="0"/>
              </a:rPr>
              <a:t>Change by Month </a:t>
            </a:r>
            <a:r>
              <a:rPr lang="en-US" altLang="en-US" dirty="0" smtClean="0">
                <a:latin typeface="Arial" panose="020B0604020202020204" pitchFamily="34" charset="0"/>
              </a:rPr>
              <a:t>(</a:t>
            </a:r>
            <a:r>
              <a:rPr lang="en-US" altLang="en-US" dirty="0">
                <a:latin typeface="Arial" panose="020B0604020202020204" pitchFamily="34" charset="0"/>
              </a:rPr>
              <a:t>vs. Year Earlier)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1FB31-7258-42A1-965C-9B1085C98A5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514350" y="1333500"/>
          <a:ext cx="8153400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186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Crime Rate </a:t>
            </a:r>
            <a:r>
              <a:rPr lang="en-US" altLang="en-US" dirty="0">
                <a:latin typeface="Arial" panose="020B0604020202020204" pitchFamily="34" charset="0"/>
              </a:rPr>
              <a:t>Change by Month </a:t>
            </a:r>
            <a:r>
              <a:rPr lang="en-US" altLang="en-US" dirty="0" smtClean="0">
                <a:latin typeface="Arial" panose="020B0604020202020204" pitchFamily="34" charset="0"/>
              </a:rPr>
              <a:t>(</a:t>
            </a:r>
            <a:r>
              <a:rPr lang="en-US" altLang="en-US" dirty="0">
                <a:latin typeface="Arial" panose="020B0604020202020204" pitchFamily="34" charset="0"/>
              </a:rPr>
              <a:t>vs. Year Earlier)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1FB31-7258-42A1-965C-9B1085C98A5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514350" y="1333500"/>
          <a:ext cx="8153400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761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Surety Rate </a:t>
            </a:r>
            <a:r>
              <a:rPr lang="en-US" altLang="en-US" dirty="0">
                <a:latin typeface="Arial" panose="020B0604020202020204" pitchFamily="34" charset="0"/>
              </a:rPr>
              <a:t>Change by Month </a:t>
            </a:r>
            <a:r>
              <a:rPr lang="en-US" altLang="en-US" dirty="0" smtClean="0">
                <a:latin typeface="Arial" panose="020B0604020202020204" pitchFamily="34" charset="0"/>
              </a:rPr>
              <a:t>(</a:t>
            </a:r>
            <a:r>
              <a:rPr lang="en-US" altLang="en-US" dirty="0">
                <a:latin typeface="Arial" panose="020B0604020202020204" pitchFamily="34" charset="0"/>
              </a:rPr>
              <a:t>vs. Year Earlier)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1FB31-7258-42A1-965C-9B1085C98A5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514350" y="1333500"/>
          <a:ext cx="8153400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313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Rates in The Northeast, Q4 2015*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  <a:endParaRPr lang="en-US"/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3FC2D80-BBA0-4003-B6BE-8671FA4EDB39}" type="slidenum">
              <a:rPr lang="en-US" altLang="en-US" smtClean="0"/>
              <a:pPr/>
              <a:t>57</a:t>
            </a:fld>
            <a:endParaRPr lang="en-US" altLang="en-US" smtClean="0"/>
          </a:p>
        </p:txBody>
      </p:sp>
      <p:sp>
        <p:nvSpPr>
          <p:cNvPr id="79878" name="TextBox 10"/>
          <p:cNvSpPr txBox="1">
            <a:spLocks noChangeArrowheads="1"/>
          </p:cNvSpPr>
          <p:nvPr/>
        </p:nvSpPr>
        <p:spPr bwMode="auto">
          <a:xfrm>
            <a:off x="400050" y="6216650"/>
            <a:ext cx="64436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00" dirty="0"/>
              <a:t>* </a:t>
            </a:r>
            <a:r>
              <a:rPr lang="fr-FR" altLang="en-US" sz="1100" dirty="0"/>
              <a:t>CT, DE, DC, MA, ME, MD, NH, NJ, NY, PA, RI</a:t>
            </a:r>
            <a:r>
              <a:rPr lang="en-US" altLang="en-US" sz="1100" dirty="0" smtClean="0"/>
              <a:t>. </a:t>
            </a:r>
            <a:endParaRPr lang="en-US" altLang="en-US" sz="1100" dirty="0"/>
          </a:p>
          <a:p>
            <a:r>
              <a:rPr lang="en-US" altLang="en-US" sz="1100" dirty="0"/>
              <a:t>SOURCE: Council of Insurance Agents &amp; Brokers.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blackWhite">
          <a:xfrm>
            <a:off x="468313" y="5316538"/>
            <a:ext cx="8207375" cy="80486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</a:rPr>
              <a:t>Rate Changes </a:t>
            </a:r>
            <a:r>
              <a:rPr lang="en-US" altLang="en-US" sz="2000" b="1" dirty="0">
                <a:solidFill>
                  <a:srgbClr val="FFFFFF"/>
                </a:solidFill>
              </a:rPr>
              <a:t>Can Vary </a:t>
            </a:r>
            <a:r>
              <a:rPr lang="en-US" altLang="en-US" sz="2000" b="1" i="1" dirty="0">
                <a:solidFill>
                  <a:srgbClr val="FFFFFF"/>
                </a:solidFill>
              </a:rPr>
              <a:t>Significantly</a:t>
            </a:r>
            <a:r>
              <a:rPr lang="en-US" altLang="en-US" sz="2000" b="1" dirty="0">
                <a:solidFill>
                  <a:srgbClr val="FFFFFF"/>
                </a:solidFill>
              </a:rPr>
              <a:t> Within States, Lines of Business or Individual Markets.</a:t>
            </a:r>
          </a:p>
        </p:txBody>
      </p:sp>
      <p:sp>
        <p:nvSpPr>
          <p:cNvPr id="79880" name="AutoShape 14"/>
          <p:cNvSpPr>
            <a:spLocks noChangeArrowheads="1"/>
          </p:cNvSpPr>
          <p:nvPr/>
        </p:nvSpPr>
        <p:spPr bwMode="blackWhite">
          <a:xfrm>
            <a:off x="468313" y="1117600"/>
            <a:ext cx="1908175" cy="422275"/>
          </a:xfrm>
          <a:prstGeom prst="wedgeRectCallout">
            <a:avLst>
              <a:gd name="adj1" fmla="val 22574"/>
              <a:gd name="adj2" fmla="val 4795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rgbClr val="FFFFFF"/>
                </a:solidFill>
              </a:rPr>
              <a:t>By Account Size</a:t>
            </a:r>
          </a:p>
        </p:txBody>
      </p:sp>
      <p:sp>
        <p:nvSpPr>
          <p:cNvPr id="79881" name="AutoShape 14"/>
          <p:cNvSpPr>
            <a:spLocks noChangeArrowheads="1"/>
          </p:cNvSpPr>
          <p:nvPr/>
        </p:nvSpPr>
        <p:spPr bwMode="blackWhite">
          <a:xfrm>
            <a:off x="468313" y="2786063"/>
            <a:ext cx="2146300" cy="422275"/>
          </a:xfrm>
          <a:prstGeom prst="wedgeRectCallout">
            <a:avLst>
              <a:gd name="adj1" fmla="val 22574"/>
              <a:gd name="adj2" fmla="val 4795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rgbClr val="FFFFFF"/>
                </a:solidFill>
              </a:rPr>
              <a:t>By Line of Business</a:t>
            </a:r>
          </a:p>
        </p:txBody>
      </p:sp>
      <p:sp>
        <p:nvSpPr>
          <p:cNvPr id="79994" name="AutoShape 14"/>
          <p:cNvSpPr>
            <a:spLocks noChangeArrowheads="1"/>
          </p:cNvSpPr>
          <p:nvPr/>
        </p:nvSpPr>
        <p:spPr bwMode="blackWhite">
          <a:xfrm>
            <a:off x="6642439" y="1743076"/>
            <a:ext cx="1590675" cy="1063625"/>
          </a:xfrm>
          <a:prstGeom prst="wedgeRectCallout">
            <a:avLst>
              <a:gd name="adj1" fmla="val 22574"/>
              <a:gd name="adj2" fmla="val 47958"/>
            </a:avLst>
          </a:prstGeom>
          <a:solidFill>
            <a:schemeClr val="accent1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rgbClr val="FFFFFF"/>
                </a:solidFill>
              </a:rPr>
              <a:t>This Survey is Based on Agent Estimates.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288058"/>
              </p:ext>
            </p:extLst>
          </p:nvPr>
        </p:nvGraphicFramePr>
        <p:xfrm>
          <a:off x="468313" y="1755775"/>
          <a:ext cx="5976875" cy="736600"/>
        </p:xfrm>
        <a:graphic>
          <a:graphicData uri="http://schemas.openxmlformats.org/drawingml/2006/table">
            <a:tbl>
              <a:tblPr/>
              <a:tblGrid>
                <a:gridCol w="1316099"/>
                <a:gridCol w="825623"/>
                <a:gridCol w="985421"/>
                <a:gridCol w="807868"/>
                <a:gridCol w="665826"/>
                <a:gridCol w="701335"/>
                <a:gridCol w="674703"/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Down &gt; 10%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Down 1-10%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Change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 1-10%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 &gt; 10%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Small (&lt;25K)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42.11%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764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47.36%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623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10.53%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Medium (25-100K)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10.53%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63.16%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281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26.32%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B1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Large (100K+)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10.53%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73.68%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10.53%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483115"/>
              </p:ext>
            </p:extLst>
          </p:nvPr>
        </p:nvGraphicFramePr>
        <p:xfrm>
          <a:off x="468313" y="3386138"/>
          <a:ext cx="7099300" cy="1657350"/>
        </p:xfrm>
        <a:graphic>
          <a:graphicData uri="http://schemas.openxmlformats.org/drawingml/2006/table">
            <a:tbl>
              <a:tblPr/>
              <a:tblGrid>
                <a:gridCol w="1651000"/>
                <a:gridCol w="1003300"/>
                <a:gridCol w="1003300"/>
                <a:gridCol w="1003300"/>
                <a:gridCol w="927100"/>
                <a:gridCol w="800100"/>
                <a:gridCol w="711200"/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Down &gt; 10%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Down 1-10%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Change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 1-10%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 &gt; 10%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Commercial Auto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10.53%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52.63%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301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31.58%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8E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Commercial Property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15.79%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4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63.16%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10.52%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A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10.53%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D&amp;O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26.32%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5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42.11%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5E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15.78%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4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E8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10.53%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Flood Insurance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E8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10.53%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52.62%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301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10.53%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10.53%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10.53%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General Liability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E8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52.63%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301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36.85%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764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Terrorism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E8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10.53%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63.16%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E8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E8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10.53%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Umbrella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10.53%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47.37%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72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31.58%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8E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E8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Workers Compensation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52.63%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01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36.85%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4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15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</a:rPr>
              <a:t>Auto Insurance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6298E5E4-8BDB-4C3A-B136-1C3DB4FFFD7C}" type="slidenum"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58</a:t>
            </a:fld>
            <a:endParaRPr lang="en-US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6630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3416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225A7A"/>
              </a:buClr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L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rPr>
              <a:t>: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96900" y="3952875"/>
            <a:ext cx="8020050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  <a:latin typeface="Arial "/>
              </a:rPr>
              <a:t>Rising Frequency, Severity Pinching the Largest P/C Line</a:t>
            </a:r>
            <a:endParaRPr lang="en-US" sz="3600" b="1" dirty="0">
              <a:solidFill>
                <a:srgbClr val="225A7A"/>
              </a:solidFill>
              <a:latin typeface="Arial 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324137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Return on Net Worth: Personal &amp; Commercial Auto, 2005-2014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26387"/>
              </p:ext>
            </p:extLst>
          </p:nvPr>
        </p:nvGraphicFramePr>
        <p:xfrm>
          <a:off x="549089" y="1190626"/>
          <a:ext cx="8153400" cy="4385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0B8B1-FA28-4268-9EE2-838B647A34D4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blackWhite">
          <a:xfrm>
            <a:off x="462069" y="5655329"/>
            <a:ext cx="8240420" cy="79622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 "/>
              </a:rPr>
              <a:t>Auto Insurance Profitability Has Been Falling for A Decade.</a:t>
            </a:r>
            <a:endParaRPr lang="en-US" sz="2000" b="1" dirty="0">
              <a:solidFill>
                <a:srgbClr val="FFFFFF"/>
              </a:solidFill>
              <a:latin typeface="Arial 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235" y="6535271"/>
            <a:ext cx="4733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National Association of Insurance Commissioners.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011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2253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2253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5F50F-E340-4757-8594-9CD26E9B58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P/C Insurance Industry </a:t>
            </a:r>
            <a:br>
              <a:rPr lang="en-US" dirty="0" smtClean="0"/>
            </a:br>
            <a:r>
              <a:rPr lang="en-US" dirty="0" smtClean="0"/>
              <a:t>Combined Ratio, 2001–2015*</a:t>
            </a:r>
          </a:p>
        </p:txBody>
      </p:sp>
      <p:sp>
        <p:nvSpPr>
          <p:cNvPr id="37895" name="Rectangle 3"/>
          <p:cNvSpPr>
            <a:spLocks noChangeArrowheads="1"/>
          </p:cNvSpPr>
          <p:nvPr/>
        </p:nvSpPr>
        <p:spPr bwMode="auto">
          <a:xfrm>
            <a:off x="-50240" y="6308709"/>
            <a:ext cx="8915400" cy="56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* Excludes Mortgage &amp; Financial Guaranty insurers 2008--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2014. </a:t>
            </a: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Including M&amp;FG, 2008=105.1, 2009=100.7, 2010=102.4,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2011=108.1; 2012:=103.2; 2013: = 96.1; 2014: = 97.0.                              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ISO (2014-2015)</a:t>
            </a:r>
            <a:r>
              <a:rPr lang="en-US" sz="1000" dirty="0" smtClean="0">
                <a:solidFill>
                  <a:srgbClr val="000000"/>
                </a:solidFill>
              </a:rPr>
              <a:t>; Figure for 2010-2013 is from A.M. Best P&amp;C Review and Preview, Feb. 16, 2016.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>
            <p:extLst/>
          </p:nvPr>
        </p:nvGraphicFramePr>
        <p:xfrm>
          <a:off x="182563" y="2645473"/>
          <a:ext cx="8577263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5" name="Chart" r:id="rId5" imgW="8544001" imgH="3628948" progId="MSGraph.Chart.8">
                  <p:embed followColorScheme="full"/>
                </p:oleObj>
              </mc:Choice>
              <mc:Fallback>
                <p:oleObj name="Chart" r:id="rId5" imgW="8544001" imgH="362894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82563" y="2645473"/>
                        <a:ext cx="8577263" cy="3614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1335" name="AutoShape 7"/>
          <p:cNvSpPr>
            <a:spLocks noChangeArrowheads="1"/>
          </p:cNvSpPr>
          <p:nvPr/>
        </p:nvSpPr>
        <p:spPr bwMode="blackWhite">
          <a:xfrm>
            <a:off x="182563" y="1280039"/>
            <a:ext cx="2124075" cy="1231900"/>
          </a:xfrm>
          <a:prstGeom prst="wedgeRectCallout">
            <a:avLst>
              <a:gd name="adj1" fmla="val -11509"/>
              <a:gd name="adj2" fmla="val 9419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As Recently as 2001, Insurers Paid Out Nearly $1.16 for Every $1 in Earned Premiums</a:t>
            </a:r>
          </a:p>
        </p:txBody>
      </p:sp>
      <p:sp>
        <p:nvSpPr>
          <p:cNvPr id="4451336" name="AutoShape 8"/>
          <p:cNvSpPr>
            <a:spLocks noChangeArrowheads="1"/>
          </p:cNvSpPr>
          <p:nvPr/>
        </p:nvSpPr>
        <p:spPr bwMode="blackWhite">
          <a:xfrm>
            <a:off x="3763158" y="2093058"/>
            <a:ext cx="1198563" cy="1228725"/>
          </a:xfrm>
          <a:prstGeom prst="wedgeRectCallout">
            <a:avLst>
              <a:gd name="adj1" fmla="val -17938"/>
              <a:gd name="adj2" fmla="val 185434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Relatively Low CAT Losses, Reserve Releases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2316028" y="1114616"/>
            <a:ext cx="1709738" cy="895350"/>
          </a:xfrm>
          <a:prstGeom prst="wedgeRectCallout">
            <a:avLst>
              <a:gd name="adj1" fmla="val -11085"/>
              <a:gd name="adj2" fmla="val 332220"/>
            </a:avLst>
          </a:prstGeom>
          <a:gradFill rotWithShape="1">
            <a:gsLst>
              <a:gs pos="0">
                <a:schemeClr val="folHlink"/>
              </a:gs>
              <a:gs pos="100000">
                <a:srgbClr val="6D0016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Heavy Use of Reinsurance Lowered Net Losses</a:t>
            </a:r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blackWhite">
          <a:xfrm>
            <a:off x="5093888" y="1185602"/>
            <a:ext cx="1116013" cy="1206500"/>
          </a:xfrm>
          <a:prstGeom prst="wedgeRectCallout">
            <a:avLst>
              <a:gd name="adj1" fmla="val -42487"/>
              <a:gd name="adj2" fmla="val 238611"/>
            </a:avLst>
          </a:prstGeom>
          <a:solidFill>
            <a:srgbClr val="FF00FF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Relatively Low CAT Losses, Reserve Releases</a:t>
            </a:r>
          </a:p>
        </p:txBody>
      </p:sp>
      <p:sp>
        <p:nvSpPr>
          <p:cNvPr id="15" name="PPTShape_1"/>
          <p:cNvSpPr>
            <a:spLocks noChangeArrowheads="1"/>
          </p:cNvSpPr>
          <p:nvPr/>
        </p:nvSpPr>
        <p:spPr bwMode="blackWhite">
          <a:xfrm>
            <a:off x="6765477" y="1098931"/>
            <a:ext cx="1101725" cy="1654175"/>
          </a:xfrm>
          <a:prstGeom prst="wedgeRectCallout">
            <a:avLst>
              <a:gd name="adj1" fmla="val -76758"/>
              <a:gd name="adj2" fmla="val 155514"/>
            </a:avLst>
          </a:prstGeom>
          <a:solidFill>
            <a:schemeClr val="bg1">
              <a:lumMod val="50000"/>
            </a:schemeClr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Higher CAT Losses, Shrinking Reserve Releases, Toll of Soft Market</a:t>
            </a:r>
          </a:p>
        </p:txBody>
      </p:sp>
      <p:sp>
        <p:nvSpPr>
          <p:cNvPr id="16" name="PPTShape_2"/>
          <p:cNvSpPr>
            <a:spLocks noChangeArrowheads="1"/>
          </p:cNvSpPr>
          <p:nvPr/>
        </p:nvSpPr>
        <p:spPr bwMode="blackWhite">
          <a:xfrm>
            <a:off x="4350777" y="3595201"/>
            <a:ext cx="1316038" cy="571500"/>
          </a:xfrm>
          <a:prstGeom prst="wedgeRectCallout">
            <a:avLst>
              <a:gd name="adj1" fmla="val -31266"/>
              <a:gd name="adj2" fmla="val 109367"/>
            </a:avLst>
          </a:prstGeom>
          <a:gradFill rotWithShape="1">
            <a:gsLst>
              <a:gs pos="0">
                <a:schemeClr val="bg2"/>
              </a:gs>
              <a:gs pos="100000">
                <a:srgbClr val="4A869E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Cyclical Deterioration</a:t>
            </a:r>
          </a:p>
        </p:txBody>
      </p:sp>
      <p:sp>
        <p:nvSpPr>
          <p:cNvPr id="17" name="PPTShape_3"/>
          <p:cNvSpPr>
            <a:spLocks noChangeArrowheads="1"/>
          </p:cNvSpPr>
          <p:nvPr/>
        </p:nvSpPr>
        <p:spPr bwMode="blackWhite">
          <a:xfrm>
            <a:off x="6951462" y="3388613"/>
            <a:ext cx="915740" cy="582804"/>
          </a:xfrm>
          <a:prstGeom prst="wedgeRectCallout">
            <a:avLst>
              <a:gd name="adj1" fmla="val -61882"/>
              <a:gd name="adj2" fmla="val 112218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Sandy Impacts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PPTShape_4"/>
          <p:cNvSpPr>
            <a:spLocks noChangeArrowheads="1"/>
          </p:cNvSpPr>
          <p:nvPr/>
        </p:nvSpPr>
        <p:spPr bwMode="blackWhite">
          <a:xfrm>
            <a:off x="7237331" y="4029416"/>
            <a:ext cx="915740" cy="684963"/>
          </a:xfrm>
          <a:prstGeom prst="wedgeRectCallout">
            <a:avLst>
              <a:gd name="adj1" fmla="val -39990"/>
              <a:gd name="adj2" fmla="val 85162"/>
            </a:avLst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Lower CAT Losses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blackWhite">
          <a:xfrm>
            <a:off x="3084203" y="3516620"/>
            <a:ext cx="1251488" cy="895350"/>
          </a:xfrm>
          <a:prstGeom prst="wedgeRectCallout">
            <a:avLst>
              <a:gd name="adj1" fmla="val -10466"/>
              <a:gd name="adj2" fmla="val 153169"/>
            </a:avLst>
          </a:prstGeom>
          <a:gradFill rotWithShape="1">
            <a:gsLst>
              <a:gs pos="0">
                <a:schemeClr val="hlink"/>
              </a:gs>
              <a:gs pos="100000">
                <a:srgbClr val="226544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Best Combined Ratio Since 1949 (87.6)</a:t>
            </a:r>
          </a:p>
        </p:txBody>
      </p:sp>
      <p:sp>
        <p:nvSpPr>
          <p:cNvPr id="20" name="PPTShape_0"/>
          <p:cNvSpPr>
            <a:spLocks noChangeArrowheads="1"/>
          </p:cNvSpPr>
          <p:nvPr/>
        </p:nvSpPr>
        <p:spPr bwMode="blackWhite">
          <a:xfrm>
            <a:off x="5702053" y="2511939"/>
            <a:ext cx="1038225" cy="1119188"/>
          </a:xfrm>
          <a:prstGeom prst="wedgeRectCallout">
            <a:avLst>
              <a:gd name="adj1" fmla="val -41663"/>
              <a:gd name="adj2" fmla="val 124655"/>
            </a:avLst>
          </a:prstGeom>
          <a:solidFill>
            <a:srgbClr val="0070C0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Avg. CAT Losses, More Reserve Releases</a:t>
            </a:r>
          </a:p>
        </p:txBody>
      </p:sp>
      <p:sp>
        <p:nvSpPr>
          <p:cNvPr id="21" name="PPTShape_4"/>
          <p:cNvSpPr>
            <a:spLocks noChangeArrowheads="1"/>
          </p:cNvSpPr>
          <p:nvPr/>
        </p:nvSpPr>
        <p:spPr bwMode="blackWhite">
          <a:xfrm>
            <a:off x="7894770" y="2736234"/>
            <a:ext cx="1272879" cy="1239026"/>
          </a:xfrm>
          <a:prstGeom prst="wedgeRectCallout">
            <a:avLst>
              <a:gd name="adj1" fmla="val -6139"/>
              <a:gd name="adj2" fmla="val 122834"/>
            </a:avLst>
          </a:prstGeom>
          <a:solidFill>
            <a:srgbClr val="FF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3 Consecutive Years of U/W Profits: First Time Since 1971-73</a:t>
            </a:r>
            <a:endParaRPr lang="en-US" sz="1400" b="1" dirty="0">
              <a:solidFill>
                <a:srgbClr val="FFFFFF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90827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5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5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1335" grpId="0" animBg="1"/>
      <p:bldP spid="4451336" grpId="0" animBg="1"/>
      <p:bldP spid="13" grpId="0" animBg="1"/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Net Combined Ratio, 2005-2015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483911"/>
              </p:ext>
            </p:extLst>
          </p:nvPr>
        </p:nvGraphicFramePr>
        <p:xfrm>
          <a:off x="549089" y="1190626"/>
          <a:ext cx="8153400" cy="4101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0B8B1-FA28-4268-9EE2-838B647A34D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blackWhite">
          <a:xfrm>
            <a:off x="462069" y="5383042"/>
            <a:ext cx="8240420" cy="79622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 "/>
              </a:rPr>
              <a:t>Loss Ratios Have Been Rising for A Decade. 2015 Return on Net Worth Is Likely Close to Zero or Negative.</a:t>
            </a:r>
            <a:endParaRPr lang="en-US" sz="2000" b="1" dirty="0">
              <a:solidFill>
                <a:srgbClr val="FFFFFF"/>
              </a:solidFill>
              <a:latin typeface="Arial 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235" y="6270376"/>
            <a:ext cx="82542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National Association of Insurance Commissioners data, sourced from S&amp;P Global Market Intelligence; Insurance Information Institute.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8990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43012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43013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BDFD3E-526B-46B2-97CB-8005B1766AB7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474" y="161037"/>
            <a:ext cx="7319545" cy="860425"/>
          </a:xfrm>
        </p:spPr>
        <p:txBody>
          <a:bodyPr/>
          <a:lstStyle/>
          <a:p>
            <a:r>
              <a:rPr lang="en-US" sz="2400" dirty="0" smtClean="0"/>
              <a:t>Why Personal Auto Loss Ratios Are Rising: Severity &amp; Frequency by Coverage, 2015 vs. 2014</a:t>
            </a:r>
          </a:p>
        </p:txBody>
      </p:sp>
      <p:graphicFrame>
        <p:nvGraphicFramePr>
          <p:cNvPr id="43010" name="Object 3"/>
          <p:cNvGraphicFramePr>
            <a:graphicFrameLocks noChangeAspect="1"/>
          </p:cNvGraphicFramePr>
          <p:nvPr>
            <p:extLst/>
          </p:nvPr>
        </p:nvGraphicFramePr>
        <p:xfrm>
          <a:off x="381000" y="1600200"/>
          <a:ext cx="8648700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0" name="Chart" r:id="rId4" imgW="8677257" imgH="3762401" progId="MSGraph.Chart.8">
                  <p:embed followColorScheme="full"/>
                </p:oleObj>
              </mc:Choice>
              <mc:Fallback>
                <p:oleObj name="Chart" r:id="rId4" imgW="8677257" imgH="37624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81000" y="1600200"/>
                        <a:ext cx="8648700" cy="376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Change, </a:t>
            </a:r>
            <a:r>
              <a:rPr lang="en-US" sz="1600" b="1" dirty="0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Over 2014</a:t>
            </a:r>
            <a:endParaRPr lang="en-US" sz="1600" b="1" dirty="0">
              <a:solidFill>
                <a:srgbClr val="225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6390" name="Rectangle 6"/>
          <p:cNvSpPr>
            <a:spLocks noChangeArrowheads="1"/>
          </p:cNvSpPr>
          <p:nvPr/>
        </p:nvSpPr>
        <p:spPr bwMode="blackWhite">
          <a:xfrm>
            <a:off x="561975" y="5381625"/>
            <a:ext cx="8143875" cy="9096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Across All Personal Coverage Types (Except Comprehensive) in </a:t>
            </a:r>
            <a:r>
              <a:rPr lang="en-US" b="1" dirty="0">
                <a:solidFill>
                  <a:srgbClr val="FFFFFF"/>
                </a:solidFill>
              </a:rPr>
              <a:t>2015, Frequency and Severity </a:t>
            </a:r>
            <a:r>
              <a:rPr lang="en-US" b="1" dirty="0" smtClean="0">
                <a:solidFill>
                  <a:srgbClr val="FFFFFF"/>
                </a:solidFill>
              </a:rPr>
              <a:t>Rose. This Pattern is Likely to Continue in 2016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588315"/>
            <a:ext cx="7302500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ISO/PCI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Fast Track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data; Insurance Information Institute</a:t>
            </a:r>
          </a:p>
        </p:txBody>
      </p:sp>
    </p:spTree>
    <p:extLst>
      <p:ext uri="{BB962C8B-B14F-4D97-AF65-F5344CB8AC3E}">
        <p14:creationId xmlns:p14="http://schemas.microsoft.com/office/powerpoint/2010/main" val="8414335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39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Insurance: Frequency vs. Severity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85595209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81628269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90DBB-527D-49DE-BE17-F2C090C1D32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1293" y="6204247"/>
            <a:ext cx="7178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Sources: Insurance Institute for Highway Safety, Insurance Services Office, Insurance Information Institute.</a:t>
            </a:r>
            <a:endParaRPr lang="en-US" sz="1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blackWhite">
          <a:xfrm>
            <a:off x="298450" y="1069975"/>
            <a:ext cx="8240420" cy="5302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 "/>
              </a:rPr>
              <a:t>In the Long Run, Frequency Falls. Severity Increases.</a:t>
            </a:r>
            <a:endParaRPr lang="en-US" sz="2000" b="1" dirty="0">
              <a:solidFill>
                <a:srgbClr val="FFFFFF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40224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7A38497-211C-4DBC-82CF-0857D7DDC94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63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 dirty="0" smtClean="0">
                <a:solidFill>
                  <a:schemeClr val="bg1"/>
                </a:solidFill>
              </a:rPr>
              <a:t>Claim Trends by Coverage</a:t>
            </a:r>
            <a:endParaRPr lang="en-US" sz="4200" b="1" dirty="0">
              <a:solidFill>
                <a:schemeClr val="bg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96900" y="3952875"/>
            <a:ext cx="8020050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  <a:latin typeface="Arial "/>
              </a:rPr>
              <a:t>Focus on Collision</a:t>
            </a:r>
            <a:endParaRPr lang="en-US" sz="3600" b="1" dirty="0">
              <a:solidFill>
                <a:srgbClr val="225A7A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427435923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463521" y="2281040"/>
            <a:ext cx="8291513" cy="1065842"/>
          </a:xfrm>
          <a:solidFill>
            <a:schemeClr val="accent1"/>
          </a:solidFill>
          <a:ln w="12700" cap="flat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Collision</a:t>
            </a:r>
            <a:endParaRPr lang="en-US" altLang="en-US" sz="3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0422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60423" name="TextBox 4"/>
          <p:cNvSpPr txBox="1">
            <a:spLocks noChangeArrowheads="1"/>
          </p:cNvSpPr>
          <p:nvPr/>
        </p:nvSpPr>
        <p:spPr bwMode="auto">
          <a:xfrm>
            <a:off x="8534400" y="62484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BC33E02-CA9F-4C21-95D9-C6254489BA12}" type="slidenum">
              <a:rPr lang="en-US" altLang="en-US" sz="1200"/>
              <a:pPr algn="r"/>
              <a:t>64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65840651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43012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43013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BDFD3E-526B-46B2-97CB-8005B1766AB7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" y="90488"/>
            <a:ext cx="8201025" cy="860425"/>
          </a:xfrm>
        </p:spPr>
        <p:txBody>
          <a:bodyPr/>
          <a:lstStyle/>
          <a:p>
            <a:r>
              <a:rPr lang="en-US" dirty="0" smtClean="0"/>
              <a:t>Collision Claims: Frequency Trending Higher in 2015</a:t>
            </a:r>
          </a:p>
        </p:txBody>
      </p:sp>
      <p:graphicFrame>
        <p:nvGraphicFramePr>
          <p:cNvPr id="43010" name="Object 3"/>
          <p:cNvGraphicFramePr>
            <a:graphicFrameLocks noChangeAspect="1"/>
          </p:cNvGraphicFramePr>
          <p:nvPr>
            <p:extLst/>
          </p:nvPr>
        </p:nvGraphicFramePr>
        <p:xfrm>
          <a:off x="392112" y="1262063"/>
          <a:ext cx="8656638" cy="375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38" name="Chart" r:id="rId4" imgW="8677257" imgH="3762401" progId="MSGraph.Chart.8">
                  <p:embed followColorScheme="full"/>
                </p:oleObj>
              </mc:Choice>
              <mc:Fallback>
                <p:oleObj name="Chart" r:id="rId4" imgW="8677257" imgH="37624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92112" y="1262063"/>
                        <a:ext cx="8656638" cy="375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Rectangle 5"/>
          <p:cNvSpPr>
            <a:spLocks noChangeArrowheads="1"/>
          </p:cNvSpPr>
          <p:nvPr/>
        </p:nvSpPr>
        <p:spPr bwMode="black">
          <a:xfrm>
            <a:off x="205620" y="1124624"/>
            <a:ext cx="1836244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Change, 2005 through </a:t>
            </a:r>
            <a:r>
              <a:rPr lang="en-US" sz="1600" b="1" dirty="0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sz="1600" b="1" dirty="0">
              <a:solidFill>
                <a:srgbClr val="225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6390" name="Rectangle 6"/>
          <p:cNvSpPr>
            <a:spLocks noChangeArrowheads="1"/>
          </p:cNvSpPr>
          <p:nvPr/>
        </p:nvSpPr>
        <p:spPr bwMode="blackWhite">
          <a:xfrm>
            <a:off x="561975" y="5381625"/>
            <a:ext cx="8143875" cy="9096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For a long time, </a:t>
            </a:r>
            <a:r>
              <a:rPr lang="en-US" sz="2000" b="1" dirty="0">
                <a:solidFill>
                  <a:srgbClr val="FFFFFF"/>
                </a:solidFill>
              </a:rPr>
              <a:t>claim frequency </a:t>
            </a:r>
            <a:r>
              <a:rPr lang="en-US" sz="2000" b="1" dirty="0" smtClean="0">
                <a:solidFill>
                  <a:srgbClr val="FFFFFF"/>
                </a:solidFill>
              </a:rPr>
              <a:t>has been falling,</a:t>
            </a:r>
            <a:br>
              <a:rPr lang="en-US" sz="2000" b="1" dirty="0" smtClean="0">
                <a:solidFill>
                  <a:srgbClr val="FFFFFF"/>
                </a:solidFill>
              </a:rPr>
            </a:br>
            <a:r>
              <a:rPr lang="en-US" sz="2000" b="1" dirty="0" smtClean="0">
                <a:solidFill>
                  <a:srgbClr val="FFFFFF"/>
                </a:solidFill>
              </a:rPr>
              <a:t>but since 2009 this trend seems to have reversed.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402110"/>
            <a:ext cx="73025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ISO/PCI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Fast Track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data; Insurance Information Institute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382391" y="1953087"/>
            <a:ext cx="5323459" cy="1929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295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39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43012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43013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BDFD3E-526B-46B2-97CB-8005B1766AB7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2802" y="163860"/>
            <a:ext cx="7008827" cy="860425"/>
          </a:xfrm>
        </p:spPr>
        <p:txBody>
          <a:bodyPr/>
          <a:lstStyle/>
          <a:p>
            <a:r>
              <a:rPr lang="en-US" dirty="0" smtClean="0"/>
              <a:t>Collision Claims:</a:t>
            </a:r>
            <a:br>
              <a:rPr lang="en-US" dirty="0" smtClean="0"/>
            </a:br>
            <a:r>
              <a:rPr lang="en-US" dirty="0" smtClean="0"/>
              <a:t>Severity Trending Higher in 2009-2015</a:t>
            </a:r>
          </a:p>
        </p:txBody>
      </p:sp>
      <p:graphicFrame>
        <p:nvGraphicFramePr>
          <p:cNvPr id="43010" name="Object 3"/>
          <p:cNvGraphicFramePr>
            <a:graphicFrameLocks noChangeAspect="1"/>
          </p:cNvGraphicFramePr>
          <p:nvPr>
            <p:extLst/>
          </p:nvPr>
        </p:nvGraphicFramePr>
        <p:xfrm>
          <a:off x="392112" y="1262063"/>
          <a:ext cx="8656638" cy="4029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62" name="Chart" r:id="rId4" imgW="8677257" imgH="3762401" progId="MSGraph.Chart.8">
                  <p:embed followColorScheme="full"/>
                </p:oleObj>
              </mc:Choice>
              <mc:Fallback>
                <p:oleObj name="Chart" r:id="rId4" imgW="8677257" imgH="37624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92112" y="1262063"/>
                        <a:ext cx="8656638" cy="40290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Rectangle 5"/>
          <p:cNvSpPr>
            <a:spLocks noChangeArrowheads="1"/>
          </p:cNvSpPr>
          <p:nvPr/>
        </p:nvSpPr>
        <p:spPr bwMode="black">
          <a:xfrm>
            <a:off x="205620" y="1124624"/>
            <a:ext cx="1836244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Change, 2005 through </a:t>
            </a:r>
            <a:r>
              <a:rPr lang="en-US" sz="1600" b="1" dirty="0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sz="1600" b="1" dirty="0">
              <a:solidFill>
                <a:srgbClr val="225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6390" name="Rectangle 6"/>
          <p:cNvSpPr>
            <a:spLocks noChangeArrowheads="1"/>
          </p:cNvSpPr>
          <p:nvPr/>
        </p:nvSpPr>
        <p:spPr bwMode="blackWhite">
          <a:xfrm>
            <a:off x="561975" y="5381625"/>
            <a:ext cx="8143875" cy="9096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rgbClr val="FFFFFF"/>
                </a:solidFill>
              </a:rPr>
              <a:t>G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 Recession and high fuel </a:t>
            </a:r>
            <a:r>
              <a:rPr lang="en-US" sz="2000" b="1" dirty="0">
                <a:solidFill>
                  <a:srgbClr val="FFFFFF"/>
                </a:solidFill>
              </a:rPr>
              <a:t>p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rices </a:t>
            </a:r>
            <a:r>
              <a:rPr lang="en-US" sz="2000" b="1" dirty="0">
                <a:solidFill>
                  <a:srgbClr val="FFFFFF"/>
                </a:solidFill>
              </a:rPr>
              <a:t>h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elped to</a:t>
            </a:r>
            <a:b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FFFFFF"/>
                </a:solidFill>
              </a:rPr>
              <a:t>t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emper claim severity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these forces have clearly </a:t>
            </a:r>
            <a:r>
              <a:rPr lang="en-US" sz="2000" b="1" dirty="0" smtClean="0">
                <a:solidFill>
                  <a:srgbClr val="FFFFFF"/>
                </a:solidFill>
              </a:rPr>
              <a:t>r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eversed,</a:t>
            </a:r>
            <a:b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with experience 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recoveries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402110"/>
            <a:ext cx="73025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ISO/PCI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Fast Track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data; Insurance Information Institute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844030" y="2086992"/>
            <a:ext cx="5060272" cy="23792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9730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39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39940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6AF3FF-DFAC-4FBD-8F31-0A02A13AB318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4" y="125412"/>
            <a:ext cx="7254321" cy="860425"/>
          </a:xfrm>
        </p:spPr>
        <p:txBody>
          <a:bodyPr/>
          <a:lstStyle/>
          <a:p>
            <a:r>
              <a:rPr lang="en-US" sz="2800" dirty="0"/>
              <a:t>Collision </a:t>
            </a:r>
            <a:r>
              <a:rPr lang="en-US" sz="2800" dirty="0" smtClean="0"/>
              <a:t>Claims: Pure Premium (Losses per Insured Unit), 2011:Q4-2015:Q4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688800"/>
              </p:ext>
            </p:extLst>
          </p:nvPr>
        </p:nvGraphicFramePr>
        <p:xfrm>
          <a:off x="227012" y="927254"/>
          <a:ext cx="8547100" cy="433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402110"/>
            <a:ext cx="73025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Note: Number of claims is for four quarters ending in quarter shown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ISO/PCI </a:t>
            </a:r>
            <a:r>
              <a:rPr lang="en-US" sz="1100" i="1" dirty="0"/>
              <a:t>Fast Track </a:t>
            </a:r>
            <a:r>
              <a:rPr lang="en-US" sz="1100" dirty="0"/>
              <a:t>data; Insurance Information Institute</a:t>
            </a:r>
          </a:p>
        </p:txBody>
      </p:sp>
      <p:sp>
        <p:nvSpPr>
          <p:cNvPr id="1936390" name="Rectangle 6"/>
          <p:cNvSpPr>
            <a:spLocks noChangeArrowheads="1"/>
          </p:cNvSpPr>
          <p:nvPr/>
        </p:nvSpPr>
        <p:spPr bwMode="blackWhite">
          <a:xfrm>
            <a:off x="381001" y="5607368"/>
            <a:ext cx="8220074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Over the latest four years,</a:t>
            </a:r>
            <a:br>
              <a:rPr lang="en-US" sz="2000" b="1" dirty="0" smtClean="0">
                <a:solidFill>
                  <a:srgbClr val="FFFFFF"/>
                </a:solidFill>
              </a:rPr>
            </a:br>
            <a:r>
              <a:rPr lang="en-US" sz="2000" b="1" dirty="0" smtClean="0">
                <a:solidFill>
                  <a:srgbClr val="FFFFFF"/>
                </a:solidFill>
              </a:rPr>
              <a:t>the collision pure premium rose by 19.75%.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904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39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7A38497-211C-4DBC-82CF-0857D7DDC94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68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 dirty="0" smtClean="0">
                <a:solidFill>
                  <a:schemeClr val="bg1"/>
                </a:solidFill>
              </a:rPr>
              <a:t>What’s Driving These Trends?</a:t>
            </a:r>
            <a:endParaRPr lang="en-US" sz="4200" b="1" dirty="0">
              <a:solidFill>
                <a:schemeClr val="bg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96900" y="3952875"/>
            <a:ext cx="8020050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  <a:latin typeface="Arial "/>
              </a:rPr>
              <a:t>Frequency; Severity</a:t>
            </a:r>
            <a:endParaRPr lang="en-US" sz="3600" b="1" dirty="0">
              <a:solidFill>
                <a:srgbClr val="225A7A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324224483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512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512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723D50E8-5B03-4B39-9CE4-50203B8EF17A}" type="slidenum">
              <a:rPr lang="en-US" altLang="en-US" sz="900">
                <a:solidFill>
                  <a:srgbClr val="000000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69</a:t>
            </a:fld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03275" y="238125"/>
            <a:ext cx="6711950" cy="769938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America is Driving More Again: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Total Miles Driven*, </a:t>
            </a:r>
            <a:r>
              <a:rPr lang="en-US" altLang="en-US" dirty="0" smtClean="0">
                <a:latin typeface="Arial" panose="020B0604020202020204" pitchFamily="34" charset="0"/>
              </a:rPr>
              <a:t>1990-2016</a:t>
            </a: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black">
          <a:xfrm>
            <a:off x="228789" y="1179483"/>
            <a:ext cx="4585257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None/>
            </a:pPr>
            <a:r>
              <a:rPr lang="en-US" altLang="en-US" sz="1600" b="1" dirty="0">
                <a:solidFill>
                  <a:srgbClr val="225A7A"/>
                </a:solidFill>
              </a:rPr>
              <a:t>B</a:t>
            </a:r>
            <a:r>
              <a:rPr lang="en-US" altLang="en-US" sz="1600" b="1" dirty="0" smtClean="0">
                <a:solidFill>
                  <a:srgbClr val="225A7A"/>
                </a:solidFill>
              </a:rPr>
              <a:t>illions of Miles Driven</a:t>
            </a:r>
            <a:endParaRPr lang="en-US" alt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276857"/>
              </p:ext>
            </p:extLst>
          </p:nvPr>
        </p:nvGraphicFramePr>
        <p:xfrm>
          <a:off x="161365" y="1420375"/>
          <a:ext cx="8253277" cy="4581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6512" y="6016625"/>
            <a:ext cx="89058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>
                <a:solidFill>
                  <a:srgbClr val="000000"/>
                </a:solidFill>
              </a:rPr>
              <a:t>*Moving 12-month total. </a:t>
            </a:r>
            <a:r>
              <a:rPr lang="en-US" altLang="en-US" sz="1100" dirty="0" smtClean="0">
                <a:solidFill>
                  <a:srgbClr val="000000"/>
                </a:solidFill>
              </a:rPr>
              <a:t>Data through February 2016, </a:t>
            </a:r>
            <a:r>
              <a:rPr lang="en-US" altLang="en-US" sz="1100" dirty="0">
                <a:solidFill>
                  <a:srgbClr val="000000"/>
                </a:solidFill>
              </a:rPr>
              <a:t>the latest available.</a:t>
            </a:r>
            <a:br>
              <a:rPr lang="en-US" altLang="en-US" sz="1100" dirty="0">
                <a:solidFill>
                  <a:srgbClr val="000000"/>
                </a:solidFill>
              </a:rPr>
            </a:br>
            <a:r>
              <a:rPr lang="en-US" altLang="en-US" sz="1100" dirty="0">
                <a:solidFill>
                  <a:srgbClr val="000000"/>
                </a:solidFill>
              </a:rPr>
              <a:t>Note: Recessions indicated by </a:t>
            </a:r>
            <a:r>
              <a:rPr lang="en-US" altLang="en-US" sz="1100" dirty="0" smtClean="0">
                <a:solidFill>
                  <a:srgbClr val="000000"/>
                </a:solidFill>
              </a:rPr>
              <a:t>shaded </a:t>
            </a:r>
            <a:r>
              <a:rPr lang="en-US" altLang="en-US" sz="1100" dirty="0">
                <a:solidFill>
                  <a:srgbClr val="000000"/>
                </a:solidFill>
              </a:rPr>
              <a:t>columns.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>
                <a:solidFill>
                  <a:srgbClr val="000000"/>
                </a:solidFill>
              </a:rPr>
              <a:t>Sources:  Federal Highway Administration (</a:t>
            </a:r>
            <a:r>
              <a:rPr lang="en-US" altLang="en-US" sz="1100" dirty="0">
                <a:solidFill>
                  <a:srgbClr val="000000"/>
                </a:solidFill>
                <a:hlinkClick r:id="rId4"/>
              </a:rPr>
              <a:t>http://www.fhwa.dot.gov/policyinformation/travel_monitoring/tvt.cfm</a:t>
            </a:r>
            <a:r>
              <a:rPr lang="en-US" altLang="en-US" sz="1100" dirty="0">
                <a:solidFill>
                  <a:srgbClr val="000000"/>
                </a:solidFill>
              </a:rPr>
              <a:t> ); </a:t>
            </a:r>
            <a:br>
              <a:rPr lang="en-US" altLang="en-US" sz="1100" dirty="0">
                <a:solidFill>
                  <a:srgbClr val="000000"/>
                </a:solidFill>
              </a:rPr>
            </a:br>
            <a:r>
              <a:rPr lang="en-US" altLang="en-US" sz="1100" dirty="0">
                <a:solidFill>
                  <a:srgbClr val="000000"/>
                </a:solidFill>
              </a:rPr>
              <a:t>National Bureau of Economic Research (recession dates); Insurance Information Institute.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grayWhite">
          <a:xfrm>
            <a:off x="5836024" y="1592263"/>
            <a:ext cx="2365001" cy="9271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5630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P/C Net Combined Ratio by LOB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457200" y="2008981"/>
          <a:ext cx="4038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482"/>
                <a:gridCol w="1210236"/>
                <a:gridCol w="9188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Auto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</a:t>
                      </a:r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105</a:t>
                      </a:r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Homeowners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</a:t>
                      </a:r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</a:t>
                      </a:r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 (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Products)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</a:t>
                      </a:r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WC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</a:t>
                      </a:r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CMP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</a:t>
                      </a:r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&amp; Allied Lines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</a:t>
                      </a:r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</a:t>
                      </a:r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104</a:t>
                      </a:r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109</a:t>
                      </a:r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</a:t>
                      </a:r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</a:t>
                      </a:r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</a:t>
                      </a:r>
                      <a:endParaRPr lang="en-US" sz="1600" b="1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</a:t>
                      </a:r>
                      <a:endParaRPr lang="en-US" sz="1600" b="1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3904129" y="1850604"/>
          <a:ext cx="4038600" cy="4025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98D38-9344-496B-8316-3EA9A3094F7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909072"/>
            <a:ext cx="7360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National Council on Compensation Insurance.</a:t>
            </a:r>
            <a:endParaRPr lang="en-US" sz="1100" dirty="0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6312215" y="3676547"/>
            <a:ext cx="2774320" cy="739941"/>
          </a:xfrm>
          <a:prstGeom prst="wedgeRectCallout">
            <a:avLst>
              <a:gd name="adj1" fmla="val -37635"/>
              <a:gd name="adj2" fmla="val -77316"/>
            </a:avLst>
          </a:prstGeom>
          <a:solidFill>
            <a:schemeClr val="accent2"/>
          </a:solidFill>
          <a:ln w="285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tIns="91440" bIns="9144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Number = Bad News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45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512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512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723D50E8-5B03-4B39-9CE4-50203B8EF17A}" type="slidenum">
              <a:rPr lang="en-US" altLang="en-US" sz="900">
                <a:solidFill>
                  <a:srgbClr val="000000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70</a:t>
            </a:fld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03275" y="238125"/>
            <a:ext cx="6711950" cy="769938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More Miles Driven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=&gt; More Collisions, 2006–2015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0" y="6346004"/>
            <a:ext cx="8905875" cy="42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None/>
            </a:pPr>
            <a:r>
              <a:rPr lang="en-US" altLang="en-US" sz="1100" dirty="0" smtClean="0">
                <a:cs typeface="Arial" panose="020B0604020202020204" pitchFamily="34" charset="0"/>
              </a:rPr>
              <a:t>Sources</a:t>
            </a:r>
            <a:r>
              <a:rPr lang="en-US" altLang="en-US" sz="1100" dirty="0">
                <a:cs typeface="Arial" panose="020B0604020202020204" pitchFamily="34" charset="0"/>
              </a:rPr>
              <a:t>: </a:t>
            </a:r>
            <a:r>
              <a:rPr lang="en-US" altLang="en-US" sz="1100" dirty="0">
                <a:solidFill>
                  <a:srgbClr val="000000"/>
                </a:solidFill>
              </a:rPr>
              <a:t>Federal Highway Administration (</a:t>
            </a:r>
            <a:r>
              <a:rPr lang="en-US" altLang="en-US" sz="1100" dirty="0">
                <a:solidFill>
                  <a:srgbClr val="000000"/>
                </a:solidFill>
                <a:hlinkClick r:id="rId3"/>
              </a:rPr>
              <a:t>http://www.fhwa.dot.gov/policyinformation/travel_monitoring/tvt.cfm</a:t>
            </a:r>
            <a:r>
              <a:rPr lang="en-US" altLang="en-US" sz="1100" dirty="0">
                <a:solidFill>
                  <a:srgbClr val="000000"/>
                </a:solidFill>
              </a:rPr>
              <a:t> </a:t>
            </a:r>
            <a:r>
              <a:rPr lang="en-US" altLang="en-US" sz="1100" dirty="0" smtClean="0">
                <a:solidFill>
                  <a:srgbClr val="000000"/>
                </a:solidFill>
              </a:rPr>
              <a:t>)</a:t>
            </a:r>
            <a:r>
              <a:rPr lang="en-US" altLang="en-US" sz="1100" dirty="0" smtClean="0">
                <a:cs typeface="Arial" panose="020B0604020202020204" pitchFamily="34" charset="0"/>
              </a:rPr>
              <a:t>; </a:t>
            </a:r>
            <a:r>
              <a:rPr lang="en-US" altLang="en-US" sz="1100" dirty="0">
                <a:cs typeface="Arial" panose="020B0604020202020204" pitchFamily="34" charset="0"/>
              </a:rPr>
              <a:t>Rolling Four-</a:t>
            </a:r>
            <a:r>
              <a:rPr lang="en-US" altLang="en-US" sz="1100" dirty="0" err="1">
                <a:cs typeface="Arial" panose="020B0604020202020204" pitchFamily="34" charset="0"/>
              </a:rPr>
              <a:t>Qtr</a:t>
            </a:r>
            <a:r>
              <a:rPr lang="en-US" altLang="en-US" sz="1100" dirty="0">
                <a:cs typeface="Arial" panose="020B0604020202020204" pitchFamily="34" charset="0"/>
              </a:rPr>
              <a:t> Avg. Frequency from Insurance Services Office; Insurance Institute for Highway Safety; Insurance Information Institute.</a:t>
            </a: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black">
          <a:xfrm>
            <a:off x="228790" y="1179483"/>
            <a:ext cx="1395824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None/>
            </a:pPr>
            <a:r>
              <a:rPr lang="en-US" altLang="en-US" sz="1600" b="1" dirty="0">
                <a:solidFill>
                  <a:srgbClr val="225A7A"/>
                </a:solidFill>
              </a:rPr>
              <a:t>B</a:t>
            </a:r>
            <a:r>
              <a:rPr lang="en-US" altLang="en-US" sz="1600" b="1" dirty="0" smtClean="0">
                <a:solidFill>
                  <a:srgbClr val="225A7A"/>
                </a:solidFill>
              </a:rPr>
              <a:t>illions of Miles Driven in Prior Year</a:t>
            </a:r>
            <a:endParaRPr lang="en-US" alt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226607"/>
              </p:ext>
            </p:extLst>
          </p:nvPr>
        </p:nvGraphicFramePr>
        <p:xfrm>
          <a:off x="557264" y="1411411"/>
          <a:ext cx="7794625" cy="4326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black">
          <a:xfrm>
            <a:off x="7403690" y="1277292"/>
            <a:ext cx="1645060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None/>
            </a:pPr>
            <a:r>
              <a:rPr lang="en-US" altLang="en-US" sz="1600" b="1" dirty="0" smtClean="0">
                <a:solidFill>
                  <a:schemeClr val="accent2"/>
                </a:solidFill>
              </a:rPr>
              <a:t>Overall Collision Claims Per 100 Insured Vehicles</a:t>
            </a:r>
            <a:endParaRPr lang="en-US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blackWhite">
          <a:xfrm>
            <a:off x="499602" y="5674959"/>
            <a:ext cx="8382000" cy="59131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The more miles people drive, the more likely they are to get in an accident, helping </a:t>
            </a:r>
            <a:r>
              <a:rPr lang="en-US" alt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d</a:t>
            </a:r>
            <a:r>
              <a:rPr lang="en-US" alt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rive </a:t>
            </a:r>
            <a:r>
              <a:rPr lang="en-US" alt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c</a:t>
            </a:r>
            <a:r>
              <a:rPr lang="en-US" alt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laim </a:t>
            </a:r>
            <a:r>
              <a:rPr lang="en-US" alt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f</a:t>
            </a:r>
            <a:r>
              <a:rPr lang="en-US" alt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requency </a:t>
            </a:r>
            <a:r>
              <a:rPr lang="en-US" alt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h</a:t>
            </a:r>
            <a:r>
              <a:rPr lang="en-US" alt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igher.</a:t>
            </a:r>
            <a:endParaRPr lang="en-US" altLang="en-US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grayWhite">
          <a:xfrm>
            <a:off x="2490509" y="2240496"/>
            <a:ext cx="1022555" cy="3392804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438400" y="2202425"/>
            <a:ext cx="106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Recession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35872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512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512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723D50E8-5B03-4B39-9CE4-50203B8EF17A}" type="slidenum">
              <a:rPr lang="en-US" altLang="en-US" sz="900">
                <a:solidFill>
                  <a:srgbClr val="000000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71</a:t>
            </a:fld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03275" y="238125"/>
            <a:ext cx="6711950" cy="769938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Why Are People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Driving More Miles? Cheap Gas?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0" y="6346004"/>
            <a:ext cx="8905875" cy="42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None/>
            </a:pPr>
            <a:r>
              <a:rPr lang="en-US" altLang="en-US" sz="1100" dirty="0" smtClean="0">
                <a:cs typeface="Arial" panose="020B0604020202020204" pitchFamily="34" charset="0"/>
              </a:rPr>
              <a:t>Sources</a:t>
            </a:r>
            <a:r>
              <a:rPr lang="en-US" altLang="en-US" sz="1100" dirty="0">
                <a:cs typeface="Arial" panose="020B0604020202020204" pitchFamily="34" charset="0"/>
              </a:rPr>
              <a:t>: </a:t>
            </a:r>
            <a:r>
              <a:rPr lang="en-US" altLang="en-US" sz="1100" dirty="0">
                <a:solidFill>
                  <a:srgbClr val="000000"/>
                </a:solidFill>
              </a:rPr>
              <a:t>Federal Highway Administration (</a:t>
            </a:r>
            <a:r>
              <a:rPr lang="en-US" altLang="en-US" sz="1100" dirty="0">
                <a:solidFill>
                  <a:srgbClr val="000000"/>
                </a:solidFill>
                <a:hlinkClick r:id="rId3"/>
              </a:rPr>
              <a:t>http://www.fhwa.dot.gov/policyinformation/travel_monitoring/tvt.cfm</a:t>
            </a:r>
            <a:r>
              <a:rPr lang="en-US" altLang="en-US" sz="1100" dirty="0">
                <a:solidFill>
                  <a:srgbClr val="000000"/>
                </a:solidFill>
              </a:rPr>
              <a:t> </a:t>
            </a:r>
            <a:r>
              <a:rPr lang="en-US" altLang="en-US" sz="1100" dirty="0" smtClean="0">
                <a:solidFill>
                  <a:srgbClr val="000000"/>
                </a:solidFill>
              </a:rPr>
              <a:t>)</a:t>
            </a:r>
            <a:r>
              <a:rPr lang="en-US" altLang="en-US" sz="1100" dirty="0" smtClean="0">
                <a:cs typeface="Arial" panose="020B0604020202020204" pitchFamily="34" charset="0"/>
              </a:rPr>
              <a:t>; </a:t>
            </a:r>
            <a:r>
              <a:rPr lang="en-US" altLang="en-US" sz="1100" dirty="0" smtClean="0">
                <a:cs typeface="Arial" panose="020B0604020202020204" pitchFamily="34" charset="0"/>
                <a:hlinkClick r:id="rId4"/>
              </a:rPr>
              <a:t>Energy Information Administration</a:t>
            </a:r>
            <a:r>
              <a:rPr lang="en-US" altLang="en-US" sz="1100" dirty="0" smtClean="0">
                <a:cs typeface="Arial" panose="020B0604020202020204" pitchFamily="34" charset="0"/>
              </a:rPr>
              <a:t>; </a:t>
            </a:r>
            <a:r>
              <a:rPr lang="en-US" altLang="en-US" sz="1100" dirty="0">
                <a:cs typeface="Arial" panose="020B0604020202020204" pitchFamily="34" charset="0"/>
              </a:rPr>
              <a:t>Insurance Institute for Highway Safety; Insurance Information Institute.</a:t>
            </a: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black">
          <a:xfrm>
            <a:off x="228790" y="1179483"/>
            <a:ext cx="1395824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None/>
            </a:pPr>
            <a:r>
              <a:rPr lang="en-US" altLang="en-US" sz="1600" b="1" dirty="0">
                <a:solidFill>
                  <a:srgbClr val="225A7A"/>
                </a:solidFill>
              </a:rPr>
              <a:t>B</a:t>
            </a:r>
            <a:r>
              <a:rPr lang="en-US" altLang="en-US" sz="1600" b="1" dirty="0" smtClean="0">
                <a:solidFill>
                  <a:srgbClr val="225A7A"/>
                </a:solidFill>
              </a:rPr>
              <a:t>illions of Miles Driven in Prior Year</a:t>
            </a:r>
            <a:endParaRPr lang="en-US" alt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539065"/>
              </p:ext>
            </p:extLst>
          </p:nvPr>
        </p:nvGraphicFramePr>
        <p:xfrm>
          <a:off x="557264" y="1411411"/>
          <a:ext cx="7794625" cy="4326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black">
          <a:xfrm>
            <a:off x="7403690" y="1277292"/>
            <a:ext cx="164506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None/>
            </a:pPr>
            <a:r>
              <a:rPr lang="en-US" altLang="en-US" sz="1600" b="1" dirty="0" smtClean="0">
                <a:solidFill>
                  <a:schemeClr val="accent2"/>
                </a:solidFill>
              </a:rPr>
              <a:t>Avg. Price Per Gallon</a:t>
            </a:r>
            <a:endParaRPr lang="en-US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blackWhite">
          <a:xfrm>
            <a:off x="499602" y="5674959"/>
            <a:ext cx="8382000" cy="59131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Gas Prices Don’t Seem Correlated With Miles Driven.</a:t>
            </a:r>
            <a:endParaRPr lang="en-US" altLang="en-US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grayWhite">
          <a:xfrm>
            <a:off x="2334546" y="1777526"/>
            <a:ext cx="1022555" cy="3392804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40012" y="1777526"/>
            <a:ext cx="106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Recession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35522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512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512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723D50E8-5B03-4B39-9CE4-50203B8EF17A}" type="slidenum">
              <a:rPr lang="en-US" altLang="en-US" sz="900">
                <a:solidFill>
                  <a:srgbClr val="000000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72</a:t>
            </a:fld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03275" y="238125"/>
            <a:ext cx="6711950" cy="769938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Why Are People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Driving More Miles? Jobs?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0" y="6346004"/>
            <a:ext cx="8905875" cy="42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None/>
            </a:pPr>
            <a:r>
              <a:rPr lang="en-US" altLang="en-US" sz="1100" dirty="0" smtClean="0">
                <a:cs typeface="Arial" panose="020B0604020202020204" pitchFamily="34" charset="0"/>
              </a:rPr>
              <a:t>Sources</a:t>
            </a:r>
            <a:r>
              <a:rPr lang="en-US" altLang="en-US" sz="1100" dirty="0">
                <a:cs typeface="Arial" panose="020B0604020202020204" pitchFamily="34" charset="0"/>
              </a:rPr>
              <a:t>: </a:t>
            </a:r>
            <a:r>
              <a:rPr lang="en-US" altLang="en-US" sz="1100" dirty="0">
                <a:solidFill>
                  <a:srgbClr val="000000"/>
                </a:solidFill>
              </a:rPr>
              <a:t>Federal Highway Administration (</a:t>
            </a:r>
            <a:r>
              <a:rPr lang="en-US" altLang="en-US" sz="1100" dirty="0">
                <a:solidFill>
                  <a:srgbClr val="000000"/>
                </a:solidFill>
                <a:hlinkClick r:id="rId3"/>
              </a:rPr>
              <a:t>http://www.fhwa.dot.gov/policyinformation/travel_monitoring/tvt.cfm</a:t>
            </a:r>
            <a:r>
              <a:rPr lang="en-US" altLang="en-US" sz="1100" dirty="0">
                <a:solidFill>
                  <a:srgbClr val="000000"/>
                </a:solidFill>
              </a:rPr>
              <a:t> </a:t>
            </a:r>
            <a:r>
              <a:rPr lang="en-US" altLang="en-US" sz="1100" dirty="0" smtClean="0">
                <a:solidFill>
                  <a:srgbClr val="000000"/>
                </a:solidFill>
              </a:rPr>
              <a:t>)</a:t>
            </a:r>
            <a:r>
              <a:rPr lang="en-US" altLang="en-US" sz="1100" dirty="0" smtClean="0">
                <a:cs typeface="Arial" panose="020B0604020202020204" pitchFamily="34" charset="0"/>
              </a:rPr>
              <a:t>; </a:t>
            </a:r>
            <a:r>
              <a:rPr lang="en-US" altLang="en-US" sz="1100" dirty="0"/>
              <a:t>Seasonally Adjusted Employed from Bureau of Labor Statistics; </a:t>
            </a:r>
            <a:r>
              <a:rPr lang="en-US" altLang="en-US" sz="1100" dirty="0">
                <a:cs typeface="Arial" panose="020B0604020202020204" pitchFamily="34" charset="0"/>
              </a:rPr>
              <a:t>Insurance Institute for Highway Safety; Insurance Information Institute.</a:t>
            </a: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black">
          <a:xfrm>
            <a:off x="228790" y="1179483"/>
            <a:ext cx="1395824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None/>
            </a:pPr>
            <a:r>
              <a:rPr lang="en-US" altLang="en-US" sz="1600" b="1" dirty="0">
                <a:solidFill>
                  <a:srgbClr val="225A7A"/>
                </a:solidFill>
              </a:rPr>
              <a:t>B</a:t>
            </a:r>
            <a:r>
              <a:rPr lang="en-US" altLang="en-US" sz="1600" b="1" dirty="0" smtClean="0">
                <a:solidFill>
                  <a:srgbClr val="225A7A"/>
                </a:solidFill>
              </a:rPr>
              <a:t>illions of Miles Driven in Prior Year</a:t>
            </a:r>
            <a:endParaRPr lang="en-US" alt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319193"/>
              </p:ext>
            </p:extLst>
          </p:nvPr>
        </p:nvGraphicFramePr>
        <p:xfrm>
          <a:off x="557264" y="1411411"/>
          <a:ext cx="7794625" cy="4326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black">
          <a:xfrm>
            <a:off x="7403690" y="1277292"/>
            <a:ext cx="164506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None/>
            </a:pPr>
            <a:r>
              <a:rPr lang="en-US" altLang="en-US" sz="1600" b="1" dirty="0" smtClean="0">
                <a:solidFill>
                  <a:schemeClr val="accent2"/>
                </a:solidFill>
              </a:rPr>
              <a:t>Millions Employed</a:t>
            </a:r>
            <a:endParaRPr lang="en-US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blackWhite">
          <a:xfrm>
            <a:off x="499602" y="5674959"/>
            <a:ext cx="8382000" cy="59131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800" b="1" dirty="0" smtClean="0">
                <a:solidFill>
                  <a:schemeClr val="bg1"/>
                </a:solidFill>
              </a:rPr>
              <a:t>People Drive To and From Work and Drive to Entertainment. Out of Work, They Curtail Their Movement</a:t>
            </a:r>
            <a:r>
              <a:rPr lang="en-US" alt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n-US" altLang="en-US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grayWhite">
          <a:xfrm>
            <a:off x="2334546" y="1777526"/>
            <a:ext cx="1022555" cy="3392804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40012" y="1777526"/>
            <a:ext cx="106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Recession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899242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Gas Prices, Employment on Collision Frequency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8920491"/>
              </p:ext>
            </p:extLst>
          </p:nvPr>
        </p:nvGraphicFramePr>
        <p:xfrm>
          <a:off x="457200" y="1600201"/>
          <a:ext cx="4038600" cy="386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88164353"/>
              </p:ext>
            </p:extLst>
          </p:nvPr>
        </p:nvGraphicFramePr>
        <p:xfrm>
          <a:off x="4648200" y="1600201"/>
          <a:ext cx="4038600" cy="386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389C6-6F16-4256-98B1-7634F53CA3C8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6346004"/>
            <a:ext cx="8905875" cy="42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None/>
            </a:pPr>
            <a:r>
              <a:rPr lang="en-US" altLang="en-US" sz="1100" dirty="0" smtClean="0">
                <a:cs typeface="Arial" panose="020B0604020202020204" pitchFamily="34" charset="0"/>
              </a:rPr>
              <a:t>Sources</a:t>
            </a:r>
            <a:r>
              <a:rPr lang="en-US" altLang="en-US" sz="1100" dirty="0">
                <a:cs typeface="Arial" panose="020B0604020202020204" pitchFamily="34" charset="0"/>
              </a:rPr>
              <a:t>:  Seasonally Adjusted </a:t>
            </a:r>
            <a:r>
              <a:rPr lang="en-US" altLang="en-US" sz="1100" dirty="0" smtClean="0">
                <a:cs typeface="Arial" panose="020B0604020202020204" pitchFamily="34" charset="0"/>
              </a:rPr>
              <a:t>Employed from </a:t>
            </a:r>
            <a:r>
              <a:rPr lang="en-US" altLang="en-US" sz="1100" dirty="0">
                <a:cs typeface="Arial" panose="020B0604020202020204" pitchFamily="34" charset="0"/>
              </a:rPr>
              <a:t>Bureau of Labor Statistics; </a:t>
            </a:r>
            <a:r>
              <a:rPr lang="en-US" altLang="en-US" sz="1100" dirty="0"/>
              <a:t>Energy Information </a:t>
            </a:r>
            <a:r>
              <a:rPr lang="en-US" altLang="en-US" sz="1100" dirty="0" smtClean="0"/>
              <a:t>Administration; </a:t>
            </a:r>
            <a:r>
              <a:rPr lang="en-US" altLang="en-US" sz="1100" dirty="0" smtClean="0">
                <a:cs typeface="Arial" panose="020B0604020202020204" pitchFamily="34" charset="0"/>
              </a:rPr>
              <a:t>Rolling </a:t>
            </a:r>
            <a:r>
              <a:rPr lang="en-US" altLang="en-US" sz="1100" dirty="0">
                <a:cs typeface="Arial" panose="020B0604020202020204" pitchFamily="34" charset="0"/>
              </a:rPr>
              <a:t>Four-</a:t>
            </a:r>
            <a:r>
              <a:rPr lang="en-US" altLang="en-US" sz="1100" dirty="0" err="1">
                <a:cs typeface="Arial" panose="020B0604020202020204" pitchFamily="34" charset="0"/>
              </a:rPr>
              <a:t>Qtr</a:t>
            </a:r>
            <a:r>
              <a:rPr lang="en-US" altLang="en-US" sz="1100" dirty="0">
                <a:cs typeface="Arial" panose="020B0604020202020204" pitchFamily="34" charset="0"/>
              </a:rPr>
              <a:t> Avg. Frequency from Insurance Services </a:t>
            </a:r>
            <a:r>
              <a:rPr lang="en-US" altLang="en-US" sz="1100" dirty="0" smtClean="0">
                <a:cs typeface="Arial" panose="020B0604020202020204" pitchFamily="34" charset="0"/>
              </a:rPr>
              <a:t>Office; </a:t>
            </a:r>
            <a:r>
              <a:rPr lang="en-US" altLang="en-US" sz="1100" dirty="0">
                <a:cs typeface="Arial" panose="020B0604020202020204" pitchFamily="34" charset="0"/>
              </a:rPr>
              <a:t>Insurance Information Institute.</a:t>
            </a:r>
          </a:p>
        </p:txBody>
      </p:sp>
    </p:spTree>
    <p:extLst>
      <p:ext uri="{BB962C8B-B14F-4D97-AF65-F5344CB8AC3E}">
        <p14:creationId xmlns:p14="http://schemas.microsoft.com/office/powerpoint/2010/main" val="25742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512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512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723D50E8-5B03-4B39-9CE4-50203B8EF17A}" type="slidenum">
              <a:rPr lang="en-US" altLang="en-US" sz="900">
                <a:solidFill>
                  <a:srgbClr val="000000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74</a:t>
            </a:fld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03275" y="238125"/>
            <a:ext cx="6711950" cy="769938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More People Working and Driving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=&gt; More Collisions, 2006-2016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0" y="6346004"/>
            <a:ext cx="8905875" cy="42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None/>
            </a:pPr>
            <a:r>
              <a:rPr lang="en-US" altLang="en-US" sz="1100" dirty="0" smtClean="0">
                <a:cs typeface="Arial" panose="020B0604020202020204" pitchFamily="34" charset="0"/>
              </a:rPr>
              <a:t>Sources</a:t>
            </a:r>
            <a:r>
              <a:rPr lang="en-US" altLang="en-US" sz="1100" dirty="0">
                <a:cs typeface="Arial" panose="020B0604020202020204" pitchFamily="34" charset="0"/>
              </a:rPr>
              <a:t>:  Seasonally Adjusted </a:t>
            </a:r>
            <a:r>
              <a:rPr lang="en-US" altLang="en-US" sz="1100" dirty="0" smtClean="0">
                <a:cs typeface="Arial" panose="020B0604020202020204" pitchFamily="34" charset="0"/>
              </a:rPr>
              <a:t>Employed from </a:t>
            </a:r>
            <a:r>
              <a:rPr lang="en-US" altLang="en-US" sz="1100" dirty="0">
                <a:cs typeface="Arial" panose="020B0604020202020204" pitchFamily="34" charset="0"/>
              </a:rPr>
              <a:t>Bureau of Labor Statistics; Rolling Four-</a:t>
            </a:r>
            <a:r>
              <a:rPr lang="en-US" altLang="en-US" sz="1100" dirty="0" err="1">
                <a:cs typeface="Arial" panose="020B0604020202020204" pitchFamily="34" charset="0"/>
              </a:rPr>
              <a:t>Qtr</a:t>
            </a:r>
            <a:r>
              <a:rPr lang="en-US" altLang="en-US" sz="1100" dirty="0">
                <a:cs typeface="Arial" panose="020B0604020202020204" pitchFamily="34" charset="0"/>
              </a:rPr>
              <a:t> Avg. Frequency from Insurance Services </a:t>
            </a:r>
            <a:r>
              <a:rPr lang="en-US" altLang="en-US" sz="1100" dirty="0" smtClean="0">
                <a:cs typeface="Arial" panose="020B0604020202020204" pitchFamily="34" charset="0"/>
              </a:rPr>
              <a:t>Office; </a:t>
            </a:r>
            <a:r>
              <a:rPr lang="en-US" altLang="en-US" sz="1100" dirty="0">
                <a:cs typeface="Arial" panose="020B0604020202020204" pitchFamily="34" charset="0"/>
              </a:rPr>
              <a:t>Insurance Information Institute.</a:t>
            </a: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black">
          <a:xfrm>
            <a:off x="211035" y="1277293"/>
            <a:ext cx="1184479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None/>
            </a:pPr>
            <a:r>
              <a:rPr lang="en-US" altLang="en-US" sz="1600" b="1" dirty="0" smtClean="0">
                <a:solidFill>
                  <a:srgbClr val="225A7A"/>
                </a:solidFill>
              </a:rPr>
              <a:t>Number Employed,</a:t>
            </a:r>
            <a:br>
              <a:rPr lang="en-US" altLang="en-US" sz="1600" b="1" dirty="0" smtClean="0">
                <a:solidFill>
                  <a:srgbClr val="225A7A"/>
                </a:solidFill>
              </a:rPr>
            </a:br>
            <a:r>
              <a:rPr lang="en-US" altLang="en-US" sz="1600" b="1" dirty="0" smtClean="0">
                <a:solidFill>
                  <a:srgbClr val="225A7A"/>
                </a:solidFill>
              </a:rPr>
              <a:t>Millions</a:t>
            </a:r>
            <a:endParaRPr lang="en-US" alt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622323"/>
              </p:ext>
            </p:extLst>
          </p:nvPr>
        </p:nvGraphicFramePr>
        <p:xfrm>
          <a:off x="506464" y="1360611"/>
          <a:ext cx="7896225" cy="4428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9" name="Chart" r:id="rId4" imgW="5562513" imgH="2920906" progId="MSGraph.Chart.8">
                  <p:embed followColorScheme="full"/>
                </p:oleObj>
              </mc:Choice>
              <mc:Fallback>
                <p:oleObj name="Chart" r:id="rId4" imgW="5562513" imgH="292090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506464" y="1360611"/>
                        <a:ext cx="7896225" cy="44285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black">
          <a:xfrm>
            <a:off x="7463708" y="1087793"/>
            <a:ext cx="1585042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Tx/>
              <a:buNone/>
            </a:pPr>
            <a:r>
              <a:rPr lang="en-US" altLang="en-US" sz="1600" b="1" dirty="0" smtClean="0">
                <a:solidFill>
                  <a:schemeClr val="accent2"/>
                </a:solidFill>
              </a:rPr>
              <a:t>Overall Collision Claims Per 100 Insured Vehicles</a:t>
            </a:r>
            <a:endParaRPr lang="en-US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blackWhite">
          <a:xfrm>
            <a:off x="499602" y="5674959"/>
            <a:ext cx="8382000" cy="59131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When people are out of work, they drive less. When they get jobs,</a:t>
            </a:r>
            <a:br>
              <a:rPr lang="en-US" alt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they </a:t>
            </a:r>
            <a:r>
              <a:rPr lang="en-US" alt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d</a:t>
            </a:r>
            <a:r>
              <a:rPr lang="en-US" alt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rive to work, helping </a:t>
            </a:r>
            <a:r>
              <a:rPr lang="en-US" alt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d</a:t>
            </a:r>
            <a:r>
              <a:rPr lang="en-US" alt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rive </a:t>
            </a:r>
            <a:r>
              <a:rPr lang="en-US" alt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c</a:t>
            </a:r>
            <a:r>
              <a:rPr lang="en-US" alt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laim </a:t>
            </a:r>
            <a:r>
              <a:rPr lang="en-US" alt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f</a:t>
            </a:r>
            <a:r>
              <a:rPr lang="en-US" alt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requency </a:t>
            </a:r>
            <a:r>
              <a:rPr lang="en-US" alt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h</a:t>
            </a:r>
            <a:r>
              <a:rPr lang="en-US" alt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igher.</a:t>
            </a:r>
            <a:endParaRPr lang="en-US" altLang="en-US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grayWhite">
          <a:xfrm>
            <a:off x="2359742" y="2202425"/>
            <a:ext cx="1022555" cy="3472534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40077" y="2202425"/>
            <a:ext cx="106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Recession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973945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8588375" cy="1069975"/>
          </a:xfrm>
        </p:spPr>
        <p:txBody>
          <a:bodyPr/>
          <a:lstStyle/>
          <a:p>
            <a:r>
              <a:rPr lang="en-US" altLang="en-US" dirty="0" smtClean="0">
                <a:latin typeface="Arial "/>
              </a:rPr>
              <a:t>Severity: Driving Fatalities Are Rising</a:t>
            </a: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>
                <a:solidFill>
                  <a:srgbClr val="000000"/>
                </a:solidFill>
              </a:rPr>
              <a:t>Sources: National Safety Council, Insurance Information Institute.</a:t>
            </a:r>
          </a:p>
        </p:txBody>
      </p:sp>
      <p:graphicFrame>
        <p:nvGraphicFramePr>
          <p:cNvPr id="67588" name="Object 3"/>
          <p:cNvGraphicFramePr>
            <a:graphicFrameLocks noChangeAspect="1"/>
          </p:cNvGraphicFramePr>
          <p:nvPr/>
        </p:nvGraphicFramePr>
        <p:xfrm>
          <a:off x="327025" y="1019175"/>
          <a:ext cx="8296275" cy="469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3" name="Chart" r:id="rId4" imgW="8303472" imgH="4700423" progId="Excel.Chart.8">
                  <p:embed/>
                </p:oleObj>
              </mc:Choice>
              <mc:Fallback>
                <p:oleObj name="Chart" r:id="rId4" imgW="8303472" imgH="470042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1019175"/>
                        <a:ext cx="8296275" cy="469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457200" y="5664200"/>
            <a:ext cx="82200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FFFF"/>
              </a:buClr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Driving Has Been Getting Safer For Decades, But Recent Trend Is Discouraging—38,300 Deaths in 2015</a:t>
            </a:r>
          </a:p>
        </p:txBody>
      </p:sp>
    </p:spTree>
    <p:extLst>
      <p:ext uri="{BB962C8B-B14F-4D97-AF65-F5344CB8AC3E}">
        <p14:creationId xmlns:p14="http://schemas.microsoft.com/office/powerpoint/2010/main" val="2936895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8229600" cy="1069975"/>
          </a:xfrm>
        </p:spPr>
        <p:txBody>
          <a:bodyPr/>
          <a:lstStyle/>
          <a:p>
            <a:r>
              <a:rPr lang="en-US" altLang="en-US" smtClean="0">
                <a:latin typeface="Arial "/>
              </a:rPr>
              <a:t>Loss Trends vs. CPI: Not Just Auto</a:t>
            </a:r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Source: Insurance Information Institute calculation from Towers Watson data.</a:t>
            </a:r>
          </a:p>
        </p:txBody>
      </p:sp>
      <p:graphicFrame>
        <p:nvGraphicFramePr>
          <p:cNvPr id="73732" name="Object 3"/>
          <p:cNvGraphicFramePr>
            <a:graphicFrameLocks noChangeAspect="1"/>
          </p:cNvGraphicFramePr>
          <p:nvPr/>
        </p:nvGraphicFramePr>
        <p:xfrm>
          <a:off x="327025" y="1206500"/>
          <a:ext cx="8296275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17" name="Chart" r:id="rId4" imgW="8303472" imgH="4298052" progId="Excel.Chart.8">
                  <p:embed/>
                </p:oleObj>
              </mc:Choice>
              <mc:Fallback>
                <p:oleObj name="Chart" r:id="rId4" imgW="8303472" imgH="429805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1206500"/>
                        <a:ext cx="8296275" cy="428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457200" y="5664200"/>
            <a:ext cx="82200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</a:pPr>
            <a:r>
              <a:rPr lang="en-US" altLang="en-US" b="1">
                <a:solidFill>
                  <a:srgbClr val="FFFFFF"/>
                </a:solidFill>
              </a:rPr>
              <a:t>In Recent Years, Claim Costs Have Risen at About the Inflation Rate. If We Return to the Norm, Claim Costs Will Rise.</a:t>
            </a:r>
          </a:p>
        </p:txBody>
      </p:sp>
    </p:spTree>
    <p:extLst>
      <p:ext uri="{BB962C8B-B14F-4D97-AF65-F5344CB8AC3E}">
        <p14:creationId xmlns:p14="http://schemas.microsoft.com/office/powerpoint/2010/main" val="917100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F147505B-6734-42BC-A209-E7C2644D2067}" type="slidenum">
              <a:rPr lang="en-US" altLang="en-US" sz="900"/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77</a:t>
            </a:fld>
            <a:endParaRPr lang="en-US" altLang="en-US" sz="9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Arial" panose="020B0604020202020204" pitchFamily="34" charset="0"/>
              </a:rPr>
              <a:t/>
            </a:r>
            <a:br>
              <a:rPr lang="en-US" altLang="en-US" sz="3200" dirty="0" smtClean="0">
                <a:latin typeface="Arial" panose="020B0604020202020204" pitchFamily="34" charset="0"/>
              </a:rPr>
            </a:br>
            <a:r>
              <a:rPr lang="en-US" altLang="en-US" sz="3200" dirty="0" smtClean="0">
                <a:latin typeface="Arial" panose="020B0604020202020204" pitchFamily="34" charset="0"/>
              </a:rPr>
              <a:t>Death Rates per 100,000,000 Vehicle miles, 1990-2015*</a:t>
            </a:r>
            <a:br>
              <a:rPr lang="en-US" altLang="en-US" sz="3200" dirty="0" smtClean="0">
                <a:latin typeface="Arial" panose="020B0604020202020204" pitchFamily="34" charset="0"/>
              </a:rPr>
            </a:b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-197836" y="6395929"/>
            <a:ext cx="8393496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0" rIns="0" bIns="137160" anchor="b">
            <a:spAutoFit/>
          </a:bodyPr>
          <a:lstStyle>
            <a:lvl1pPr marL="133350" indent="-13335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1127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tabLst>
                <a:tab pos="112713" algn="r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1127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1127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tabLst>
                <a:tab pos="112713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12713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12713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12713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12713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100" dirty="0"/>
              <a:t>	</a:t>
            </a:r>
            <a:r>
              <a:rPr lang="en-US" altLang="en-US" sz="1400" dirty="0"/>
              <a:t>Source: National Safety </a:t>
            </a:r>
            <a:r>
              <a:rPr lang="en-US" altLang="en-US" sz="1400" dirty="0" smtClean="0"/>
              <a:t>Council; Federal Highway Administration; Insurance Information Institute.</a:t>
            </a:r>
            <a:endParaRPr lang="en-US" altLang="en-US" sz="1400" dirty="0"/>
          </a:p>
        </p:txBody>
      </p:sp>
      <p:graphicFrame>
        <p:nvGraphicFramePr>
          <p:cNvPr id="2026500" name="Object 2"/>
          <p:cNvGraphicFramePr>
            <a:graphicFrameLocks/>
          </p:cNvGraphicFramePr>
          <p:nvPr>
            <p:extLst/>
          </p:nvPr>
        </p:nvGraphicFramePr>
        <p:xfrm>
          <a:off x="298450" y="1119352"/>
          <a:ext cx="8569325" cy="457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9" name="Chart" r:id="rId4" imgW="8610629" imgH="4610036" progId="MSGraph.Chart.8">
                  <p:embed followColorScheme="full"/>
                </p:oleObj>
              </mc:Choice>
              <mc:Fallback>
                <p:oleObj name="Chart" r:id="rId4" imgW="8610629" imgH="4610036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98450" y="1119352"/>
                        <a:ext cx="8569325" cy="457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6"/>
          <p:cNvSpPr>
            <a:spLocks noChangeArrowheads="1"/>
          </p:cNvSpPr>
          <p:nvPr/>
        </p:nvSpPr>
        <p:spPr bwMode="blackWhite">
          <a:xfrm>
            <a:off x="6170293" y="1119352"/>
            <a:ext cx="2511361" cy="1158982"/>
          </a:xfrm>
          <a:prstGeom prst="wedgeRectCallout">
            <a:avLst>
              <a:gd name="adj1" fmla="val -23464"/>
              <a:gd name="adj2" fmla="val 8228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The recession and high gas prices reduced miles driven, accelerating the drop in death rates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5990896" y="3848318"/>
            <a:ext cx="2454002" cy="931589"/>
          </a:xfrm>
          <a:prstGeom prst="wedgeRectCallout">
            <a:avLst>
              <a:gd name="adj1" fmla="val 55276"/>
              <a:gd name="adj2" fmla="val -11343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Motor vehicle fatality rates appear to be ticking up in 2015</a:t>
            </a:r>
            <a:endParaRPr lang="en-US" sz="1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114698" y="5885489"/>
            <a:ext cx="6936828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smtClean="0">
                <a:solidFill>
                  <a:schemeClr val="bg1"/>
                </a:solidFill>
              </a:rPr>
              <a:t>Vehicle death rates fell by nearly half between 1990 and 2010.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819697" y="2542216"/>
            <a:ext cx="1056946" cy="867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466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463521" y="2281040"/>
            <a:ext cx="8291513" cy="1065842"/>
          </a:xfrm>
          <a:solidFill>
            <a:schemeClr val="accent1"/>
          </a:solidFill>
          <a:ln w="12700" cap="flat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Bodily Injury Liability</a:t>
            </a:r>
            <a:endParaRPr lang="en-US" altLang="en-US" sz="3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0422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60423" name="TextBox 4"/>
          <p:cNvSpPr txBox="1">
            <a:spLocks noChangeArrowheads="1"/>
          </p:cNvSpPr>
          <p:nvPr/>
        </p:nvSpPr>
        <p:spPr bwMode="auto">
          <a:xfrm>
            <a:off x="8534400" y="62484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BC33E02-CA9F-4C21-95D9-C6254489BA12}" type="slidenum">
              <a:rPr lang="en-US" altLang="en-US" sz="1200"/>
              <a:pPr algn="r"/>
              <a:t>78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26048648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43012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43013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BDFD3E-526B-46B2-97CB-8005B1766AB7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" y="90488"/>
            <a:ext cx="8201025" cy="860425"/>
          </a:xfrm>
        </p:spPr>
        <p:txBody>
          <a:bodyPr/>
          <a:lstStyle/>
          <a:p>
            <a:r>
              <a:rPr lang="en-US" dirty="0"/>
              <a:t>Bodily </a:t>
            </a:r>
            <a:r>
              <a:rPr lang="en-US" dirty="0" smtClean="0"/>
              <a:t>Injury:</a:t>
            </a:r>
            <a:br>
              <a:rPr lang="en-US" dirty="0" smtClean="0"/>
            </a:br>
            <a:r>
              <a:rPr lang="en-US" dirty="0" smtClean="0"/>
              <a:t>Frequency Trending Higher Since 2009</a:t>
            </a:r>
          </a:p>
        </p:txBody>
      </p:sp>
      <p:graphicFrame>
        <p:nvGraphicFramePr>
          <p:cNvPr id="43010" name="Object 3"/>
          <p:cNvGraphicFramePr>
            <a:graphicFrameLocks noChangeAspect="1"/>
          </p:cNvGraphicFramePr>
          <p:nvPr>
            <p:extLst/>
          </p:nvPr>
        </p:nvGraphicFramePr>
        <p:xfrm>
          <a:off x="392112" y="1262063"/>
          <a:ext cx="8656638" cy="375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11" name="Chart" r:id="rId4" imgW="8677257" imgH="3762401" progId="MSGraph.Chart.8">
                  <p:embed followColorScheme="full"/>
                </p:oleObj>
              </mc:Choice>
              <mc:Fallback>
                <p:oleObj name="Chart" r:id="rId4" imgW="8677257" imgH="37624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92112" y="1262063"/>
                        <a:ext cx="8656638" cy="375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Rectangle 5"/>
          <p:cNvSpPr>
            <a:spLocks noChangeArrowheads="1"/>
          </p:cNvSpPr>
          <p:nvPr/>
        </p:nvSpPr>
        <p:spPr bwMode="black">
          <a:xfrm>
            <a:off x="205620" y="1124624"/>
            <a:ext cx="1836244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Change, 2005 through </a:t>
            </a:r>
            <a:r>
              <a:rPr lang="en-US" sz="1600" b="1" dirty="0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sz="1600" b="1" dirty="0">
              <a:solidFill>
                <a:srgbClr val="225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6390" name="Rectangle 6"/>
          <p:cNvSpPr>
            <a:spLocks noChangeArrowheads="1"/>
          </p:cNvSpPr>
          <p:nvPr/>
        </p:nvSpPr>
        <p:spPr bwMode="blackWhite">
          <a:xfrm>
            <a:off x="561975" y="5381625"/>
            <a:ext cx="8143875" cy="9096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For a long time, </a:t>
            </a:r>
            <a:r>
              <a:rPr lang="en-US" sz="2000" b="1" dirty="0">
                <a:solidFill>
                  <a:srgbClr val="FFFFFF"/>
                </a:solidFill>
              </a:rPr>
              <a:t>claim frequency </a:t>
            </a:r>
            <a:r>
              <a:rPr lang="en-US" sz="2000" b="1" dirty="0" smtClean="0">
                <a:solidFill>
                  <a:srgbClr val="FFFFFF"/>
                </a:solidFill>
              </a:rPr>
              <a:t>has been falling,</a:t>
            </a:r>
            <a:br>
              <a:rPr lang="en-US" sz="2000" b="1" dirty="0" smtClean="0">
                <a:solidFill>
                  <a:srgbClr val="FFFFFF"/>
                </a:solidFill>
              </a:rPr>
            </a:br>
            <a:r>
              <a:rPr lang="en-US" sz="2000" b="1" dirty="0" smtClean="0">
                <a:solidFill>
                  <a:srgbClr val="FFFFFF"/>
                </a:solidFill>
              </a:rPr>
              <a:t>but since 2009 this trend seems to have reversed.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402110"/>
            <a:ext cx="73025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ISO/PCI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Fast Track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data; Insurance Information Institute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382391" y="1953087"/>
            <a:ext cx="5323459" cy="1929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9786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3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12676"/>
              </p:ext>
            </p:extLst>
          </p:nvPr>
        </p:nvGraphicFramePr>
        <p:xfrm>
          <a:off x="-30163" y="1192213"/>
          <a:ext cx="8915401" cy="588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2" name="Chart" r:id="rId5" imgW="6606445" imgH="4404226" progId="MSGraph.Chart.8">
                  <p:embed followColorScheme="full"/>
                </p:oleObj>
              </mc:Choice>
              <mc:Fallback>
                <p:oleObj name="Chart" r:id="rId5" imgW="6606445" imgH="440422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163" y="1192213"/>
                        <a:ext cx="8915401" cy="588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848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Profitability Peaks &amp; Troughs in the P/C Insurance Industry, 1975-2015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44272" y="6154005"/>
            <a:ext cx="8249055" cy="60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100" dirty="0">
                <a:solidFill>
                  <a:srgbClr val="000000"/>
                </a:solidFill>
              </a:rPr>
              <a:t>*Profitability =  P/C insurer ROEs. </a:t>
            </a:r>
            <a:r>
              <a:rPr lang="en-US" sz="1100" dirty="0" smtClean="0">
                <a:solidFill>
                  <a:srgbClr val="000000"/>
                </a:solidFill>
              </a:rPr>
              <a:t>2011-15 </a:t>
            </a:r>
            <a:r>
              <a:rPr lang="en-US" sz="1100" dirty="0">
                <a:solidFill>
                  <a:srgbClr val="000000"/>
                </a:solidFill>
              </a:rPr>
              <a:t>figures are estimates based on ROAS data.  Note:  Data for </a:t>
            </a:r>
            <a:r>
              <a:rPr lang="en-US" sz="1100" dirty="0" smtClean="0">
                <a:solidFill>
                  <a:srgbClr val="000000"/>
                </a:solidFill>
              </a:rPr>
              <a:t>2008-2014 </a:t>
            </a:r>
            <a:r>
              <a:rPr lang="en-US" sz="1100" dirty="0">
                <a:solidFill>
                  <a:srgbClr val="000000"/>
                </a:solidFill>
              </a:rPr>
              <a:t>exclude mortgage and financial guaranty insurers.</a:t>
            </a:r>
          </a:p>
          <a:p>
            <a:r>
              <a:rPr lang="en-US" sz="1100" dirty="0">
                <a:solidFill>
                  <a:srgbClr val="000000"/>
                </a:solidFill>
              </a:rPr>
              <a:t>Source:  Insurance Information Institute; NAIC, ISO, A.M. </a:t>
            </a:r>
            <a:r>
              <a:rPr lang="en-US" sz="1100" dirty="0" smtClean="0">
                <a:solidFill>
                  <a:srgbClr val="000000"/>
                </a:solidFill>
              </a:rPr>
              <a:t>Best, Conning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1209675" y="1200150"/>
            <a:ext cx="1425575" cy="381000"/>
          </a:xfrm>
          <a:prstGeom prst="wedgeRectCallout">
            <a:avLst>
              <a:gd name="adj1" fmla="val -41545"/>
              <a:gd name="adj2" fmla="val 21678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1977:19.0%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394" name="AutoShape 11"/>
          <p:cNvSpPr>
            <a:spLocks noChangeArrowheads="1"/>
          </p:cNvSpPr>
          <p:nvPr/>
        </p:nvSpPr>
        <p:spPr bwMode="auto">
          <a:xfrm>
            <a:off x="3135313" y="1344153"/>
            <a:ext cx="1479550" cy="381000"/>
          </a:xfrm>
          <a:prstGeom prst="wedgeRectCallout">
            <a:avLst>
              <a:gd name="adj1" fmla="val -47653"/>
              <a:gd name="adj2" fmla="val 26016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1987:17.3%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395" name="AutoShape 12"/>
          <p:cNvSpPr>
            <a:spLocks noChangeArrowheads="1"/>
          </p:cNvSpPr>
          <p:nvPr/>
        </p:nvSpPr>
        <p:spPr bwMode="auto">
          <a:xfrm>
            <a:off x="4375492" y="2148335"/>
            <a:ext cx="1677988" cy="381000"/>
          </a:xfrm>
          <a:prstGeom prst="wedgeRectCallout">
            <a:avLst>
              <a:gd name="adj1" fmla="val -10962"/>
              <a:gd name="adj2" fmla="val 22427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1997:11.6%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396" name="AutoShape 13"/>
          <p:cNvSpPr>
            <a:spLocks noChangeArrowheads="1"/>
          </p:cNvSpPr>
          <p:nvPr/>
        </p:nvSpPr>
        <p:spPr bwMode="auto">
          <a:xfrm>
            <a:off x="6175669" y="2137502"/>
            <a:ext cx="1422400" cy="381000"/>
          </a:xfrm>
          <a:prstGeom prst="wedgeRectCallout">
            <a:avLst>
              <a:gd name="adj1" fmla="val -5745"/>
              <a:gd name="adj2" fmla="val 18786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2006:12.7%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401" name="AutoShape 18"/>
          <p:cNvSpPr>
            <a:spLocks noChangeArrowheads="1"/>
          </p:cNvSpPr>
          <p:nvPr/>
        </p:nvSpPr>
        <p:spPr bwMode="auto">
          <a:xfrm>
            <a:off x="2635250" y="5007601"/>
            <a:ext cx="1447800" cy="381000"/>
          </a:xfrm>
          <a:prstGeom prst="wedgeRectCallout">
            <a:avLst>
              <a:gd name="adj1" fmla="val -48611"/>
              <a:gd name="adj2" fmla="val -129759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1984: 1.8%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402" name="AutoShape 19"/>
          <p:cNvSpPr>
            <a:spLocks noChangeArrowheads="1"/>
          </p:cNvSpPr>
          <p:nvPr/>
        </p:nvSpPr>
        <p:spPr bwMode="auto">
          <a:xfrm>
            <a:off x="4292064" y="5007601"/>
            <a:ext cx="1447800" cy="381000"/>
          </a:xfrm>
          <a:prstGeom prst="wedgeRectCallout">
            <a:avLst>
              <a:gd name="adj1" fmla="val -53621"/>
              <a:gd name="adj2" fmla="val -233609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1992: 4.5%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403" name="AutoShape 20"/>
          <p:cNvSpPr>
            <a:spLocks noChangeArrowheads="1"/>
          </p:cNvSpPr>
          <p:nvPr/>
        </p:nvSpPr>
        <p:spPr bwMode="auto">
          <a:xfrm>
            <a:off x="6136505" y="4910576"/>
            <a:ext cx="1600200" cy="381000"/>
          </a:xfrm>
          <a:prstGeom prst="wedgeRectCallout">
            <a:avLst>
              <a:gd name="adj1" fmla="val -60548"/>
              <a:gd name="adj2" fmla="val -32442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2001: -1.2%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404" name="AutoShape 21"/>
          <p:cNvSpPr>
            <a:spLocks noChangeArrowheads="1"/>
          </p:cNvSpPr>
          <p:nvPr/>
        </p:nvSpPr>
        <p:spPr bwMode="auto">
          <a:xfrm rot="511939">
            <a:off x="1493836" y="2070101"/>
            <a:ext cx="1603375" cy="612775"/>
          </a:xfrm>
          <a:prstGeom prst="rightArrow">
            <a:avLst>
              <a:gd name="adj1" fmla="val 50000"/>
              <a:gd name="adj2" fmla="val 9311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 b="1">
                <a:solidFill>
                  <a:srgbClr val="FFFFFF"/>
                </a:solidFill>
              </a:rPr>
              <a:t>10 Years</a:t>
            </a:r>
          </a:p>
        </p:txBody>
      </p:sp>
      <p:sp>
        <p:nvSpPr>
          <p:cNvPr id="16405" name="AutoShape 22"/>
          <p:cNvSpPr>
            <a:spLocks noChangeArrowheads="1"/>
          </p:cNvSpPr>
          <p:nvPr/>
        </p:nvSpPr>
        <p:spPr bwMode="auto">
          <a:xfrm rot="1557988">
            <a:off x="3346986" y="2598545"/>
            <a:ext cx="1711325" cy="612775"/>
          </a:xfrm>
          <a:prstGeom prst="rightArrow">
            <a:avLst>
              <a:gd name="adj1" fmla="val 50000"/>
              <a:gd name="adj2" fmla="val 9294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 b="1">
                <a:solidFill>
                  <a:srgbClr val="FFFFFF"/>
                </a:solidFill>
              </a:rPr>
              <a:t>10 Years</a:t>
            </a:r>
          </a:p>
        </p:txBody>
      </p:sp>
      <p:sp>
        <p:nvSpPr>
          <p:cNvPr id="16406" name="AutoShape 23"/>
          <p:cNvSpPr>
            <a:spLocks noChangeArrowheads="1"/>
          </p:cNvSpPr>
          <p:nvPr/>
        </p:nvSpPr>
        <p:spPr bwMode="auto">
          <a:xfrm>
            <a:off x="5329580" y="2907161"/>
            <a:ext cx="1447800" cy="612775"/>
          </a:xfrm>
          <a:prstGeom prst="rightArrow">
            <a:avLst>
              <a:gd name="adj1" fmla="val 50000"/>
              <a:gd name="adj2" fmla="val 8297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 b="1" dirty="0">
                <a:solidFill>
                  <a:srgbClr val="FFFFFF"/>
                </a:solidFill>
              </a:rPr>
              <a:t>9 Years</a:t>
            </a:r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5621339" y="1117600"/>
            <a:ext cx="2455862" cy="369332"/>
          </a:xfrm>
          <a:prstGeom prst="rect">
            <a:avLst/>
          </a:prstGeom>
          <a:solidFill>
            <a:srgbClr val="2868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FFFFFF"/>
                </a:solidFill>
              </a:rPr>
              <a:t>2016 Forecast: 6.3%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6408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ROE</a:t>
            </a:r>
          </a:p>
        </p:txBody>
      </p:sp>
      <p:sp>
        <p:nvSpPr>
          <p:cNvPr id="16409" name="AutoShape 6"/>
          <p:cNvSpPr>
            <a:spLocks noChangeArrowheads="1"/>
          </p:cNvSpPr>
          <p:nvPr/>
        </p:nvSpPr>
        <p:spPr bwMode="auto">
          <a:xfrm>
            <a:off x="902751" y="4954709"/>
            <a:ext cx="1447800" cy="381000"/>
          </a:xfrm>
          <a:prstGeom prst="wedgeRectCallout">
            <a:avLst>
              <a:gd name="adj1" fmla="val -43472"/>
              <a:gd name="adj2" fmla="val -143778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1975: 2.4%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blackWhite">
          <a:xfrm>
            <a:off x="7098902" y="2747848"/>
            <a:ext cx="879475" cy="660400"/>
          </a:xfrm>
          <a:prstGeom prst="wedgeRectCallout">
            <a:avLst>
              <a:gd name="adj1" fmla="val 64912"/>
              <a:gd name="adj2" fmla="val 6358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2013 9.8%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7940127" y="4395062"/>
            <a:ext cx="1106399" cy="612539"/>
          </a:xfrm>
          <a:prstGeom prst="wedgeRectCallout">
            <a:avLst>
              <a:gd name="adj1" fmla="val -9883"/>
              <a:gd name="adj2" fmla="val -12716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2014 8.4%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blackWhite">
          <a:xfrm>
            <a:off x="8026677" y="2623080"/>
            <a:ext cx="1106399" cy="612539"/>
          </a:xfrm>
          <a:prstGeom prst="wedgeRectCallout">
            <a:avLst>
              <a:gd name="adj1" fmla="val 725"/>
              <a:gd name="adj2" fmla="val 11946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2015: 8.4%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35992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43012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43013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BDFD3E-526B-46B2-97CB-8005B1766AB7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2802" y="163860"/>
            <a:ext cx="7008827" cy="860425"/>
          </a:xfrm>
        </p:spPr>
        <p:txBody>
          <a:bodyPr/>
          <a:lstStyle/>
          <a:p>
            <a:r>
              <a:rPr lang="en-US" dirty="0"/>
              <a:t>Bodily </a:t>
            </a:r>
            <a:r>
              <a:rPr lang="en-US" dirty="0" smtClean="0"/>
              <a:t>Injury: Severity Rising</a:t>
            </a:r>
            <a:br>
              <a:rPr lang="en-US" dirty="0" smtClean="0"/>
            </a:br>
            <a:r>
              <a:rPr lang="en-US" dirty="0" smtClean="0"/>
              <a:t>Every Year in the Past Decade</a:t>
            </a:r>
          </a:p>
        </p:txBody>
      </p:sp>
      <p:graphicFrame>
        <p:nvGraphicFramePr>
          <p:cNvPr id="43010" name="Object 3"/>
          <p:cNvGraphicFramePr>
            <a:graphicFrameLocks noChangeAspect="1"/>
          </p:cNvGraphicFramePr>
          <p:nvPr>
            <p:extLst/>
          </p:nvPr>
        </p:nvGraphicFramePr>
        <p:xfrm>
          <a:off x="392112" y="1262063"/>
          <a:ext cx="8656638" cy="4029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35" name="Chart" r:id="rId4" imgW="8677257" imgH="3762401" progId="MSGraph.Chart.8">
                  <p:embed followColorScheme="full"/>
                </p:oleObj>
              </mc:Choice>
              <mc:Fallback>
                <p:oleObj name="Chart" r:id="rId4" imgW="8677257" imgH="37624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92112" y="1262063"/>
                        <a:ext cx="8656638" cy="40290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Rectangle 5"/>
          <p:cNvSpPr>
            <a:spLocks noChangeArrowheads="1"/>
          </p:cNvSpPr>
          <p:nvPr/>
        </p:nvSpPr>
        <p:spPr bwMode="black">
          <a:xfrm>
            <a:off x="205620" y="1124624"/>
            <a:ext cx="1836244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Change, 2005 through </a:t>
            </a:r>
            <a:r>
              <a:rPr lang="en-US" sz="1600" b="1" dirty="0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sz="1600" b="1" dirty="0">
              <a:solidFill>
                <a:srgbClr val="225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6390" name="Rectangle 6"/>
          <p:cNvSpPr>
            <a:spLocks noChangeArrowheads="1"/>
          </p:cNvSpPr>
          <p:nvPr/>
        </p:nvSpPr>
        <p:spPr bwMode="blackWhite">
          <a:xfrm>
            <a:off x="561975" y="5381625"/>
            <a:ext cx="8143875" cy="9096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rgbClr val="FFFFFF"/>
                </a:solidFill>
              </a:rPr>
              <a:t>G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 Recession and high fuel </a:t>
            </a:r>
            <a:r>
              <a:rPr lang="en-US" sz="2000" b="1" dirty="0">
                <a:solidFill>
                  <a:srgbClr val="FFFFFF"/>
                </a:solidFill>
              </a:rPr>
              <a:t>p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rices </a:t>
            </a:r>
            <a:r>
              <a:rPr lang="en-US" sz="2000" b="1" dirty="0">
                <a:solidFill>
                  <a:srgbClr val="FFFFFF"/>
                </a:solidFill>
              </a:rPr>
              <a:t>h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elped to</a:t>
            </a:r>
            <a:b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FFFFFF"/>
                </a:solidFill>
              </a:rPr>
              <a:t>t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emper increases in claim severity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 are signs that</a:t>
            </a:r>
            <a:b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 increases have returned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402110"/>
            <a:ext cx="73025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ISO/PCI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Fast Track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data; Insurance Information Institute</a:t>
            </a:r>
          </a:p>
        </p:txBody>
      </p:sp>
    </p:spTree>
    <p:extLst>
      <p:ext uri="{BB962C8B-B14F-4D97-AF65-F5344CB8AC3E}">
        <p14:creationId xmlns:p14="http://schemas.microsoft.com/office/powerpoint/2010/main" val="10092632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390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463521" y="2281040"/>
            <a:ext cx="8291513" cy="1065842"/>
          </a:xfrm>
          <a:solidFill>
            <a:schemeClr val="accent1"/>
          </a:solidFill>
          <a:ln w="12700" cap="flat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Property Damage Liability</a:t>
            </a:r>
            <a:endParaRPr lang="en-US" altLang="en-US" sz="3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0422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60423" name="TextBox 4"/>
          <p:cNvSpPr txBox="1">
            <a:spLocks noChangeArrowheads="1"/>
          </p:cNvSpPr>
          <p:nvPr/>
        </p:nvSpPr>
        <p:spPr bwMode="auto">
          <a:xfrm>
            <a:off x="8534400" y="62484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BC33E02-CA9F-4C21-95D9-C6254489BA12}" type="slidenum">
              <a:rPr lang="en-US" altLang="en-US" sz="1200"/>
              <a:pPr algn="r"/>
              <a:t>81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18210791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39940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6AF3FF-DFAC-4FBD-8F31-0A02A13AB318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4" y="125412"/>
            <a:ext cx="7254321" cy="860425"/>
          </a:xfrm>
        </p:spPr>
        <p:txBody>
          <a:bodyPr/>
          <a:lstStyle/>
          <a:p>
            <a:r>
              <a:rPr lang="en-US" sz="2800" dirty="0"/>
              <a:t>Property </a:t>
            </a:r>
            <a:r>
              <a:rPr lang="en-US" sz="2800" dirty="0" smtClean="0"/>
              <a:t>Damage </a:t>
            </a:r>
            <a:r>
              <a:rPr lang="en-US" sz="2800" dirty="0"/>
              <a:t>Pure </a:t>
            </a:r>
            <a:r>
              <a:rPr lang="en-US" sz="2800" dirty="0" smtClean="0"/>
              <a:t>Premium (Losses per Insured Unit), 2011:Q4-2015:Q4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>
            <p:extLst/>
          </p:nvPr>
        </p:nvGraphicFramePr>
        <p:xfrm>
          <a:off x="176212" y="876454"/>
          <a:ext cx="8648700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9" name="Chart" r:id="rId4" imgW="8658171" imgH="3771784" progId="MSGraph.Chart.8">
                  <p:embed followColorScheme="full"/>
                </p:oleObj>
              </mc:Choice>
              <mc:Fallback>
                <p:oleObj name="Chart" r:id="rId4" imgW="8658171" imgH="37717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76212" y="876454"/>
                        <a:ext cx="8648700" cy="4438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402110"/>
            <a:ext cx="73025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Note: Number of claims is for four quarters ending in quarter shown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ISO/PCI </a:t>
            </a:r>
            <a:r>
              <a:rPr lang="en-US" sz="1100" i="1" dirty="0"/>
              <a:t>Fast Track </a:t>
            </a:r>
            <a:r>
              <a:rPr lang="en-US" sz="1100" dirty="0"/>
              <a:t>data; Insurance Information Institute</a:t>
            </a:r>
          </a:p>
        </p:txBody>
      </p:sp>
      <p:sp>
        <p:nvSpPr>
          <p:cNvPr id="1936390" name="Rectangle 6"/>
          <p:cNvSpPr>
            <a:spLocks noChangeArrowheads="1"/>
          </p:cNvSpPr>
          <p:nvPr/>
        </p:nvSpPr>
        <p:spPr bwMode="blackWhite">
          <a:xfrm>
            <a:off x="381001" y="5607368"/>
            <a:ext cx="8220074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Over the latest four years,</a:t>
            </a:r>
            <a:br>
              <a:rPr lang="en-US" sz="2000" b="1" dirty="0" smtClean="0">
                <a:solidFill>
                  <a:srgbClr val="FFFFFF"/>
                </a:solidFill>
              </a:rPr>
            </a:br>
            <a:r>
              <a:rPr lang="en-US" sz="2000" b="1" dirty="0" smtClean="0">
                <a:solidFill>
                  <a:srgbClr val="FFFFFF"/>
                </a:solidFill>
              </a:rPr>
              <a:t>the PD pure premium rose by 21.04%.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White">
          <a:xfrm>
            <a:off x="6294268" y="894210"/>
            <a:ext cx="2306807" cy="193085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2618913" y="1076325"/>
            <a:ext cx="2724301" cy="921151"/>
          </a:xfrm>
          <a:prstGeom prst="wedgeRectCallout">
            <a:avLst>
              <a:gd name="adj1" fmla="val 117229"/>
              <a:gd name="adj2" fmla="val 141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In just the last year, the rolling 4-quarter PD pure premium rose by 7.8%.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536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390" grpId="0" animBg="1"/>
      <p:bldP spid="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43012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43013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BDFD3E-526B-46B2-97CB-8005B1766AB7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" y="90488"/>
            <a:ext cx="8201025" cy="860425"/>
          </a:xfrm>
        </p:spPr>
        <p:txBody>
          <a:bodyPr/>
          <a:lstStyle/>
          <a:p>
            <a:r>
              <a:rPr lang="en-US" dirty="0"/>
              <a:t>Property </a:t>
            </a:r>
            <a:r>
              <a:rPr lang="en-US" dirty="0" smtClean="0"/>
              <a:t>Damage:</a:t>
            </a:r>
            <a:br>
              <a:rPr lang="en-US" dirty="0" smtClean="0"/>
            </a:br>
            <a:r>
              <a:rPr lang="en-US" dirty="0" smtClean="0"/>
              <a:t>Frequency Trending Higher Since 2009</a:t>
            </a:r>
          </a:p>
        </p:txBody>
      </p:sp>
      <p:graphicFrame>
        <p:nvGraphicFramePr>
          <p:cNvPr id="43010" name="Object 3"/>
          <p:cNvGraphicFramePr>
            <a:graphicFrameLocks noChangeAspect="1"/>
          </p:cNvGraphicFramePr>
          <p:nvPr>
            <p:extLst/>
          </p:nvPr>
        </p:nvGraphicFramePr>
        <p:xfrm>
          <a:off x="392112" y="1262063"/>
          <a:ext cx="8656638" cy="375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83" name="Chart" r:id="rId4" imgW="8677257" imgH="3762401" progId="MSGraph.Chart.8">
                  <p:embed followColorScheme="full"/>
                </p:oleObj>
              </mc:Choice>
              <mc:Fallback>
                <p:oleObj name="Chart" r:id="rId4" imgW="8677257" imgH="37624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92112" y="1262063"/>
                        <a:ext cx="8656638" cy="375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Rectangle 5"/>
          <p:cNvSpPr>
            <a:spLocks noChangeArrowheads="1"/>
          </p:cNvSpPr>
          <p:nvPr/>
        </p:nvSpPr>
        <p:spPr bwMode="black">
          <a:xfrm>
            <a:off x="205620" y="1124624"/>
            <a:ext cx="1836244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Change, 2005 through </a:t>
            </a:r>
            <a:r>
              <a:rPr lang="en-US" sz="1600" b="1" dirty="0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sz="1600" b="1" dirty="0">
              <a:solidFill>
                <a:srgbClr val="225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6390" name="Rectangle 6"/>
          <p:cNvSpPr>
            <a:spLocks noChangeArrowheads="1"/>
          </p:cNvSpPr>
          <p:nvPr/>
        </p:nvSpPr>
        <p:spPr bwMode="blackWhite">
          <a:xfrm>
            <a:off x="561975" y="5381625"/>
            <a:ext cx="8143875" cy="9096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Before 2009 property damage claim frequency generally fell.</a:t>
            </a:r>
            <a:br>
              <a:rPr lang="en-US" sz="2000" b="1" dirty="0" smtClean="0">
                <a:solidFill>
                  <a:srgbClr val="FFFFFF"/>
                </a:solidFill>
              </a:rPr>
            </a:br>
            <a:r>
              <a:rPr lang="en-US" sz="2000" b="1" dirty="0" smtClean="0">
                <a:solidFill>
                  <a:srgbClr val="FFFFFF"/>
                </a:solidFill>
              </a:rPr>
              <a:t>Since 2009 claim frequency has been rising virtually every year.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402110"/>
            <a:ext cx="73025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ISO/PCI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Fast Track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data; Insurance Information Institute</a:t>
            </a:r>
          </a:p>
        </p:txBody>
      </p:sp>
    </p:spTree>
    <p:extLst>
      <p:ext uri="{BB962C8B-B14F-4D97-AF65-F5344CB8AC3E}">
        <p14:creationId xmlns:p14="http://schemas.microsoft.com/office/powerpoint/2010/main" val="6875371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39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43012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43013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BDFD3E-526B-46B2-97CB-8005B1766AB7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2802" y="163860"/>
            <a:ext cx="7008827" cy="860425"/>
          </a:xfrm>
        </p:spPr>
        <p:txBody>
          <a:bodyPr/>
          <a:lstStyle/>
          <a:p>
            <a:r>
              <a:rPr lang="en-US" dirty="0"/>
              <a:t>Property </a:t>
            </a:r>
            <a:r>
              <a:rPr lang="en-US" dirty="0" smtClean="0"/>
              <a:t>Damage: Severity Rising</a:t>
            </a:r>
            <a:br>
              <a:rPr lang="en-US" dirty="0" smtClean="0"/>
            </a:br>
            <a:r>
              <a:rPr lang="en-US" dirty="0" smtClean="0"/>
              <a:t>Every Year in the Past Decade</a:t>
            </a:r>
          </a:p>
        </p:txBody>
      </p:sp>
      <p:graphicFrame>
        <p:nvGraphicFramePr>
          <p:cNvPr id="43010" name="Object 3"/>
          <p:cNvGraphicFramePr>
            <a:graphicFrameLocks noChangeAspect="1"/>
          </p:cNvGraphicFramePr>
          <p:nvPr>
            <p:extLst/>
          </p:nvPr>
        </p:nvGraphicFramePr>
        <p:xfrm>
          <a:off x="392112" y="1262063"/>
          <a:ext cx="8656638" cy="4029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7" name="Chart" r:id="rId4" imgW="8677257" imgH="3762401" progId="MSGraph.Chart.8">
                  <p:embed followColorScheme="full"/>
                </p:oleObj>
              </mc:Choice>
              <mc:Fallback>
                <p:oleObj name="Chart" r:id="rId4" imgW="8677257" imgH="37624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92112" y="1262063"/>
                        <a:ext cx="8656638" cy="40290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Rectangle 5"/>
          <p:cNvSpPr>
            <a:spLocks noChangeArrowheads="1"/>
          </p:cNvSpPr>
          <p:nvPr/>
        </p:nvSpPr>
        <p:spPr bwMode="black">
          <a:xfrm>
            <a:off x="205620" y="1124624"/>
            <a:ext cx="1836244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Change, 2005 through </a:t>
            </a:r>
            <a:r>
              <a:rPr lang="en-US" sz="1600" b="1" dirty="0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sz="1600" b="1" dirty="0">
              <a:solidFill>
                <a:srgbClr val="225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6390" name="Rectangle 6"/>
          <p:cNvSpPr>
            <a:spLocks noChangeArrowheads="1"/>
          </p:cNvSpPr>
          <p:nvPr/>
        </p:nvSpPr>
        <p:spPr bwMode="blackWhite">
          <a:xfrm>
            <a:off x="561975" y="5381625"/>
            <a:ext cx="8143875" cy="9096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rgbClr val="FFFFFF"/>
                </a:solidFill>
              </a:rPr>
              <a:t>G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 Recession and high fuel </a:t>
            </a:r>
            <a:r>
              <a:rPr lang="en-US" sz="2000" b="1" dirty="0">
                <a:solidFill>
                  <a:srgbClr val="FFFFFF"/>
                </a:solidFill>
              </a:rPr>
              <a:t>p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rices </a:t>
            </a:r>
            <a:r>
              <a:rPr lang="en-US" sz="2000" b="1" dirty="0">
                <a:solidFill>
                  <a:srgbClr val="FFFFFF"/>
                </a:solidFill>
              </a:rPr>
              <a:t>h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elped to</a:t>
            </a:r>
            <a:b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FFFFFF"/>
                </a:solidFill>
              </a:rPr>
              <a:t>t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emper increases in claim severity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 are signs that</a:t>
            </a:r>
            <a:b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 increases have returned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402110"/>
            <a:ext cx="73025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ISO/PCI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Fast Track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data; Insurance Information Institute</a:t>
            </a:r>
          </a:p>
        </p:txBody>
      </p:sp>
    </p:spTree>
    <p:extLst>
      <p:ext uri="{BB962C8B-B14F-4D97-AF65-F5344CB8AC3E}">
        <p14:creationId xmlns:p14="http://schemas.microsoft.com/office/powerpoint/2010/main" val="16980685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39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463521" y="2281040"/>
            <a:ext cx="8291513" cy="1065842"/>
          </a:xfrm>
          <a:solidFill>
            <a:schemeClr val="accent1"/>
          </a:solidFill>
          <a:ln w="12700" cap="flat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Personal Injury Protection (PIP)</a:t>
            </a:r>
            <a:endParaRPr lang="en-US" altLang="en-US" sz="3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0422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60423" name="TextBox 4"/>
          <p:cNvSpPr txBox="1">
            <a:spLocks noChangeArrowheads="1"/>
          </p:cNvSpPr>
          <p:nvPr/>
        </p:nvSpPr>
        <p:spPr bwMode="auto">
          <a:xfrm>
            <a:off x="8534400" y="62484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BC33E02-CA9F-4C21-95D9-C6254489BA12}" type="slidenum">
              <a:rPr lang="en-US" altLang="en-US" sz="1200"/>
              <a:pPr algn="r"/>
              <a:t>85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59220533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43012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43013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BDFD3E-526B-46B2-97CB-8005B1766AB7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" y="90488"/>
            <a:ext cx="8201025" cy="860425"/>
          </a:xfrm>
        </p:spPr>
        <p:txBody>
          <a:bodyPr/>
          <a:lstStyle/>
          <a:p>
            <a:r>
              <a:rPr lang="en-US" dirty="0"/>
              <a:t>No-Fault (PIP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 smtClean="0"/>
              <a:t>Frequency Trending Higher Since 2009</a:t>
            </a:r>
          </a:p>
        </p:txBody>
      </p:sp>
      <p:graphicFrame>
        <p:nvGraphicFramePr>
          <p:cNvPr id="43010" name="Object 3"/>
          <p:cNvGraphicFramePr>
            <a:graphicFrameLocks noChangeAspect="1"/>
          </p:cNvGraphicFramePr>
          <p:nvPr>
            <p:extLst/>
          </p:nvPr>
        </p:nvGraphicFramePr>
        <p:xfrm>
          <a:off x="392112" y="1061761"/>
          <a:ext cx="8656638" cy="4209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31" name="Chart" r:id="rId4" imgW="8677257" imgH="3762401" progId="MSGraph.Chart.8">
                  <p:embed followColorScheme="full"/>
                </p:oleObj>
              </mc:Choice>
              <mc:Fallback>
                <p:oleObj name="Chart" r:id="rId4" imgW="8677257" imgH="37624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92112" y="1061761"/>
                        <a:ext cx="8656638" cy="42090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Rectangle 5"/>
          <p:cNvSpPr>
            <a:spLocks noChangeArrowheads="1"/>
          </p:cNvSpPr>
          <p:nvPr/>
        </p:nvSpPr>
        <p:spPr bwMode="black">
          <a:xfrm>
            <a:off x="205620" y="1124624"/>
            <a:ext cx="1836244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Change, 2005 through </a:t>
            </a:r>
            <a:r>
              <a:rPr lang="en-US" sz="1600" b="1" dirty="0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sz="1600" b="1" dirty="0">
              <a:solidFill>
                <a:srgbClr val="225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6390" name="Rectangle 6"/>
          <p:cNvSpPr>
            <a:spLocks noChangeArrowheads="1"/>
          </p:cNvSpPr>
          <p:nvPr/>
        </p:nvSpPr>
        <p:spPr bwMode="blackWhite">
          <a:xfrm>
            <a:off x="392112" y="5306267"/>
            <a:ext cx="8143875" cy="9096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No-Fault Systems Are Less Problematic in Some States but Still of Concern in Some, Such as </a:t>
            </a:r>
            <a:r>
              <a:rPr lang="en-US" sz="2000" b="1" dirty="0" smtClean="0">
                <a:solidFill>
                  <a:srgbClr val="FFFFFF"/>
                </a:solidFill>
              </a:rPr>
              <a:t>Florida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215905"/>
            <a:ext cx="7302500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 dirty="0"/>
              <a:t>*No-fault states included are: FL, HI, KS, KY, MA, MI, MN, NY, ND and UT.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 dirty="0"/>
              <a:t>Source: ISO/PCI </a:t>
            </a:r>
            <a:r>
              <a:rPr lang="en-US" sz="1100" i="1" dirty="0"/>
              <a:t>Fast Track </a:t>
            </a:r>
            <a:r>
              <a:rPr lang="en-US" sz="1100" dirty="0"/>
              <a:t>data; Insurance Information Institute</a:t>
            </a:r>
          </a:p>
        </p:txBody>
      </p:sp>
    </p:spTree>
    <p:extLst>
      <p:ext uri="{BB962C8B-B14F-4D97-AF65-F5344CB8AC3E}">
        <p14:creationId xmlns:p14="http://schemas.microsoft.com/office/powerpoint/2010/main" val="21601620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39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43012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43013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BDFD3E-526B-46B2-97CB-8005B1766AB7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2802" y="163860"/>
            <a:ext cx="7230771" cy="860425"/>
          </a:xfrm>
        </p:spPr>
        <p:txBody>
          <a:bodyPr/>
          <a:lstStyle/>
          <a:p>
            <a:r>
              <a:rPr lang="en-US" dirty="0"/>
              <a:t>No-Fault (PIP</a:t>
            </a:r>
            <a:r>
              <a:rPr lang="en-US" dirty="0" smtClean="0"/>
              <a:t>): Severity Rising</a:t>
            </a:r>
            <a:br>
              <a:rPr lang="en-US" dirty="0" smtClean="0"/>
            </a:br>
            <a:r>
              <a:rPr lang="en-US" dirty="0" smtClean="0"/>
              <a:t>Virtually Every Year in the Past Decade</a:t>
            </a:r>
          </a:p>
        </p:txBody>
      </p:sp>
      <p:graphicFrame>
        <p:nvGraphicFramePr>
          <p:cNvPr id="43010" name="Object 3"/>
          <p:cNvGraphicFramePr>
            <a:graphicFrameLocks noChangeAspect="1"/>
          </p:cNvGraphicFramePr>
          <p:nvPr>
            <p:extLst/>
          </p:nvPr>
        </p:nvGraphicFramePr>
        <p:xfrm>
          <a:off x="305593" y="1024284"/>
          <a:ext cx="8656638" cy="4246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55" name="Chart" r:id="rId4" imgW="8677257" imgH="3762401" progId="MSGraph.Chart.8">
                  <p:embed followColorScheme="full"/>
                </p:oleObj>
              </mc:Choice>
              <mc:Fallback>
                <p:oleObj name="Chart" r:id="rId4" imgW="8677257" imgH="37624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05593" y="1024284"/>
                        <a:ext cx="8656638" cy="424649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Rectangle 5"/>
          <p:cNvSpPr>
            <a:spLocks noChangeArrowheads="1"/>
          </p:cNvSpPr>
          <p:nvPr/>
        </p:nvSpPr>
        <p:spPr bwMode="black">
          <a:xfrm>
            <a:off x="205620" y="1124624"/>
            <a:ext cx="1836244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Change, 2005 through </a:t>
            </a:r>
            <a:r>
              <a:rPr lang="en-US" sz="1600" b="1" dirty="0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sz="1600" b="1" dirty="0">
              <a:solidFill>
                <a:srgbClr val="225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6390" name="Rectangle 6"/>
          <p:cNvSpPr>
            <a:spLocks noChangeArrowheads="1"/>
          </p:cNvSpPr>
          <p:nvPr/>
        </p:nvSpPr>
        <p:spPr bwMode="blackWhite">
          <a:xfrm>
            <a:off x="561975" y="5381625"/>
            <a:ext cx="8143875" cy="9096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No-Fault Systems Are Less Problematic in Some States but Still of Concern in Some, Such as MI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215905"/>
            <a:ext cx="7302500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 dirty="0"/>
              <a:t>*No-fault states included are: FL, HI, KS, KY, MA, MI, MN, NY, ND and UT.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 dirty="0"/>
              <a:t>Source: ISO/PCI </a:t>
            </a:r>
            <a:r>
              <a:rPr lang="en-US" sz="1100" i="1" dirty="0"/>
              <a:t>Fast Track </a:t>
            </a:r>
            <a:r>
              <a:rPr lang="en-US" sz="1100" dirty="0"/>
              <a:t>data; Insurance Information Institute</a:t>
            </a:r>
          </a:p>
        </p:txBody>
      </p:sp>
    </p:spTree>
    <p:extLst>
      <p:ext uri="{BB962C8B-B14F-4D97-AF65-F5344CB8AC3E}">
        <p14:creationId xmlns:p14="http://schemas.microsoft.com/office/powerpoint/2010/main" val="14356648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390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463521" y="2281040"/>
            <a:ext cx="8291513" cy="1065842"/>
          </a:xfrm>
          <a:solidFill>
            <a:schemeClr val="accent1"/>
          </a:solidFill>
          <a:ln w="12700" cap="flat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Comprehensive</a:t>
            </a:r>
            <a:endParaRPr lang="en-US" altLang="en-US" sz="3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0422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60423" name="TextBox 4"/>
          <p:cNvSpPr txBox="1">
            <a:spLocks noChangeArrowheads="1"/>
          </p:cNvSpPr>
          <p:nvPr/>
        </p:nvSpPr>
        <p:spPr bwMode="auto">
          <a:xfrm>
            <a:off x="8534400" y="62484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BC33E02-CA9F-4C21-95D9-C6254489BA12}" type="slidenum">
              <a:rPr lang="en-US" altLang="en-US" sz="1200"/>
              <a:pPr algn="r"/>
              <a:t>88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64704774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44036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4403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39D690-BEE2-498C-940A-757F811D2EB3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440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488"/>
            <a:ext cx="8201025" cy="860425"/>
          </a:xfrm>
        </p:spPr>
        <p:txBody>
          <a:bodyPr/>
          <a:lstStyle/>
          <a:p>
            <a:r>
              <a:rPr lang="en-US" dirty="0" smtClean="0"/>
              <a:t>Comprehensive Coverage: Frequency and Severity Trends Are Volatile</a:t>
            </a:r>
          </a:p>
        </p:txBody>
      </p:sp>
      <p:graphicFrame>
        <p:nvGraphicFramePr>
          <p:cNvPr id="44034" name="Object 3"/>
          <p:cNvGraphicFramePr>
            <a:graphicFrameLocks noChangeAspect="1"/>
          </p:cNvGraphicFramePr>
          <p:nvPr>
            <p:extLst/>
          </p:nvPr>
        </p:nvGraphicFramePr>
        <p:xfrm>
          <a:off x="400050" y="1652521"/>
          <a:ext cx="8648700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80" name="Chart" r:id="rId4" imgW="8677257" imgH="3771784" progId="MSGraph.Chart.8">
                  <p:embed followColorScheme="full"/>
                </p:oleObj>
              </mc:Choice>
              <mc:Fallback>
                <p:oleObj name="Chart" r:id="rId4" imgW="8677257" imgH="37717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00050" y="1652521"/>
                        <a:ext cx="8648700" cy="376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Annual Change, 2005 through </a:t>
            </a:r>
            <a:r>
              <a:rPr lang="en-US" sz="1600" b="1" dirty="0" smtClean="0">
                <a:solidFill>
                  <a:srgbClr val="225A7A"/>
                </a:solidFill>
              </a:rPr>
              <a:t>2015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36390" name="Rectangle 6"/>
          <p:cNvSpPr>
            <a:spLocks noChangeArrowheads="1"/>
          </p:cNvSpPr>
          <p:nvPr/>
        </p:nvSpPr>
        <p:spPr bwMode="blackWhite">
          <a:xfrm>
            <a:off x="561975" y="5381625"/>
            <a:ext cx="8143875" cy="9096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Weather Creates Volatility for Comprehensive </a:t>
            </a:r>
            <a:r>
              <a:rPr lang="en-US" sz="2000" b="1" dirty="0" smtClean="0">
                <a:solidFill>
                  <a:srgbClr val="FFFFFF"/>
                </a:solidFill>
              </a:rPr>
              <a:t>Coverage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blackWhite">
          <a:xfrm>
            <a:off x="5066253" y="1101792"/>
            <a:ext cx="3758659" cy="815840"/>
          </a:xfrm>
          <a:prstGeom prst="wedgeRectCallout">
            <a:avLst>
              <a:gd name="adj1" fmla="val -27316"/>
              <a:gd name="adj2" fmla="val 9260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Severe weather is a principal cause of the spikes in both frequency and severity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6402110"/>
            <a:ext cx="73025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ISO/PCI </a:t>
            </a:r>
            <a:r>
              <a:rPr lang="en-US" sz="1100" i="1" dirty="0"/>
              <a:t>Fast Track </a:t>
            </a:r>
            <a:r>
              <a:rPr lang="en-US" sz="1100" dirty="0"/>
              <a:t>data; Insurance Information Institute</a:t>
            </a:r>
          </a:p>
        </p:txBody>
      </p:sp>
    </p:spTree>
    <p:extLst>
      <p:ext uri="{BB962C8B-B14F-4D97-AF65-F5344CB8AC3E}">
        <p14:creationId xmlns:p14="http://schemas.microsoft.com/office/powerpoint/2010/main" val="21071798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39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5222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222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5FD483-3650-4448-BB2E-67A90540A8F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22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ROE: Property/Casualty Insurance by Major Event, 1987–2015</a:t>
            </a:r>
          </a:p>
        </p:txBody>
      </p:sp>
      <p:sp>
        <p:nvSpPr>
          <p:cNvPr id="52231" name="Rectangle 3"/>
          <p:cNvSpPr>
            <a:spLocks noChangeArrowheads="1"/>
          </p:cNvSpPr>
          <p:nvPr/>
        </p:nvSpPr>
        <p:spPr bwMode="auto">
          <a:xfrm>
            <a:off x="0" y="6414802"/>
            <a:ext cx="756920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* 	Excludes </a:t>
            </a:r>
            <a:r>
              <a:rPr lang="en-US" sz="1100" dirty="0"/>
              <a:t>Mortgage &amp; Financial Guarantee in 2008 </a:t>
            </a:r>
            <a:r>
              <a:rPr lang="en-US" sz="1100" dirty="0" smtClean="0"/>
              <a:t>– 2014. 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	Sources: ISO, </a:t>
            </a:r>
            <a:r>
              <a:rPr lang="en-US" sz="1100" i="1" dirty="0" smtClean="0"/>
              <a:t>Fortune</a:t>
            </a:r>
            <a:r>
              <a:rPr lang="en-US" sz="1100" dirty="0" smtClean="0"/>
              <a:t>; Insurance Information Institute.</a:t>
            </a:r>
            <a:endParaRPr lang="en-US" sz="1100" dirty="0"/>
          </a:p>
        </p:txBody>
      </p:sp>
      <p:graphicFrame>
        <p:nvGraphicFramePr>
          <p:cNvPr id="2026500" name="Object 2"/>
          <p:cNvGraphicFramePr>
            <a:graphicFrameLocks/>
          </p:cNvGraphicFramePr>
          <p:nvPr>
            <p:extLst/>
          </p:nvPr>
        </p:nvGraphicFramePr>
        <p:xfrm>
          <a:off x="287337" y="1475843"/>
          <a:ext cx="8569325" cy="457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4" name="Chart" r:id="rId4" imgW="8591543" imgH="4600652" progId="MSGraph.Chart.8">
                  <p:embed followColorScheme="full"/>
                </p:oleObj>
              </mc:Choice>
              <mc:Fallback>
                <p:oleObj name="Chart" r:id="rId4" imgW="8591543" imgH="460065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87337" y="1475843"/>
                        <a:ext cx="8569325" cy="457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Rectangle 5"/>
          <p:cNvSpPr>
            <a:spLocks noChangeArrowheads="1"/>
          </p:cNvSpPr>
          <p:nvPr/>
        </p:nvSpPr>
        <p:spPr bwMode="blackWhite">
          <a:xfrm>
            <a:off x="1666875" y="1377950"/>
            <a:ext cx="3900488" cy="7286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P/C Profitability Is Both by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 Cyclicality and Ordinary </a:t>
            </a:r>
            <a:r>
              <a:rPr lang="en-US" b="1" dirty="0" smtClean="0">
                <a:solidFill>
                  <a:srgbClr val="FFFFFF"/>
                </a:solidFill>
              </a:rPr>
              <a:t>Volatility</a:t>
            </a:r>
            <a:endParaRPr lang="pt-BR" b="1" dirty="0">
              <a:solidFill>
                <a:srgbClr val="FFFFFF"/>
              </a:solidFill>
            </a:endParaRPr>
          </a:p>
        </p:txBody>
      </p:sp>
      <p:sp>
        <p:nvSpPr>
          <p:cNvPr id="2026503" name="Oval 7"/>
          <p:cNvSpPr>
            <a:spLocks noChangeArrowheads="1"/>
          </p:cNvSpPr>
          <p:nvPr/>
        </p:nvSpPr>
        <p:spPr bwMode="auto">
          <a:xfrm>
            <a:off x="1660298" y="3138300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04" name="AutoShape 8"/>
          <p:cNvSpPr>
            <a:spLocks noChangeArrowheads="1"/>
          </p:cNvSpPr>
          <p:nvPr/>
        </p:nvSpPr>
        <p:spPr bwMode="blackWhite">
          <a:xfrm>
            <a:off x="1064823" y="3871451"/>
            <a:ext cx="754062" cy="292100"/>
          </a:xfrm>
          <a:prstGeom prst="wedgeRectCallout">
            <a:avLst>
              <a:gd name="adj1" fmla="val 46112"/>
              <a:gd name="adj2" fmla="val -12334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Hugo</a:t>
            </a:r>
          </a:p>
        </p:txBody>
      </p:sp>
      <p:sp>
        <p:nvSpPr>
          <p:cNvPr id="2026506" name="Oval 10"/>
          <p:cNvSpPr>
            <a:spLocks noChangeArrowheads="1"/>
          </p:cNvSpPr>
          <p:nvPr/>
        </p:nvSpPr>
        <p:spPr bwMode="auto">
          <a:xfrm>
            <a:off x="2224636" y="3763786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07" name="AutoShape 11"/>
          <p:cNvSpPr>
            <a:spLocks noChangeArrowheads="1"/>
          </p:cNvSpPr>
          <p:nvPr/>
        </p:nvSpPr>
        <p:spPr bwMode="blackWhite">
          <a:xfrm>
            <a:off x="1169333" y="4463502"/>
            <a:ext cx="1085850" cy="486869"/>
          </a:xfrm>
          <a:prstGeom prst="wedgeRectCallout">
            <a:avLst>
              <a:gd name="adj1" fmla="val 46408"/>
              <a:gd name="adj2" fmla="val -12805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Andrew, </a:t>
            </a:r>
            <a:r>
              <a:rPr lang="en-US" sz="1400" b="1" dirty="0" err="1" smtClean="0">
                <a:solidFill>
                  <a:schemeClr val="bg1"/>
                </a:solidFill>
              </a:rPr>
              <a:t>Iniki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26509" name="Oval 13"/>
          <p:cNvSpPr>
            <a:spLocks noChangeArrowheads="1"/>
          </p:cNvSpPr>
          <p:nvPr/>
        </p:nvSpPr>
        <p:spPr bwMode="auto">
          <a:xfrm>
            <a:off x="2759141" y="3635529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10" name="AutoShape 14"/>
          <p:cNvSpPr>
            <a:spLocks noChangeArrowheads="1"/>
          </p:cNvSpPr>
          <p:nvPr/>
        </p:nvSpPr>
        <p:spPr bwMode="blackWhite">
          <a:xfrm>
            <a:off x="2295070" y="4781363"/>
            <a:ext cx="1162050" cy="292100"/>
          </a:xfrm>
          <a:prstGeom prst="wedgeRectCallout">
            <a:avLst>
              <a:gd name="adj1" fmla="val 12904"/>
              <a:gd name="adj2" fmla="val -24609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Northridge</a:t>
            </a:r>
          </a:p>
        </p:txBody>
      </p:sp>
      <p:sp>
        <p:nvSpPr>
          <p:cNvPr id="2026512" name="Oval 16"/>
          <p:cNvSpPr>
            <a:spLocks noChangeArrowheads="1"/>
          </p:cNvSpPr>
          <p:nvPr/>
        </p:nvSpPr>
        <p:spPr bwMode="auto">
          <a:xfrm>
            <a:off x="3597669" y="2745954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13" name="AutoShape 17"/>
          <p:cNvSpPr>
            <a:spLocks noChangeArrowheads="1"/>
          </p:cNvSpPr>
          <p:nvPr/>
        </p:nvSpPr>
        <p:spPr bwMode="blackWhite">
          <a:xfrm>
            <a:off x="3329153" y="4017501"/>
            <a:ext cx="1265424" cy="711200"/>
          </a:xfrm>
          <a:prstGeom prst="wedgeRectCallout">
            <a:avLst>
              <a:gd name="adj1" fmla="val -15588"/>
              <a:gd name="adj2" fmla="val -14741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Lowest CAT Losses in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15 Years</a:t>
            </a:r>
          </a:p>
        </p:txBody>
      </p:sp>
      <p:sp>
        <p:nvSpPr>
          <p:cNvPr id="2026515" name="Oval 19"/>
          <p:cNvSpPr>
            <a:spLocks noChangeArrowheads="1"/>
          </p:cNvSpPr>
          <p:nvPr/>
        </p:nvSpPr>
        <p:spPr bwMode="auto">
          <a:xfrm>
            <a:off x="4677086" y="4652869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16" name="AutoShape 20"/>
          <p:cNvSpPr>
            <a:spLocks noChangeArrowheads="1"/>
          </p:cNvSpPr>
          <p:nvPr/>
        </p:nvSpPr>
        <p:spPr bwMode="blackWhite">
          <a:xfrm>
            <a:off x="4284516" y="3447957"/>
            <a:ext cx="958850" cy="292100"/>
          </a:xfrm>
          <a:prstGeom prst="wedgeRectCallout">
            <a:avLst>
              <a:gd name="adj1" fmla="val 8604"/>
              <a:gd name="adj2" fmla="val 33937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Sept. 11</a:t>
            </a:r>
          </a:p>
        </p:txBody>
      </p:sp>
      <p:sp>
        <p:nvSpPr>
          <p:cNvPr id="2026518" name="Oval 22"/>
          <p:cNvSpPr>
            <a:spLocks noChangeArrowheads="1"/>
          </p:cNvSpPr>
          <p:nvPr/>
        </p:nvSpPr>
        <p:spPr bwMode="auto">
          <a:xfrm>
            <a:off x="5800589" y="3037728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19" name="AutoShape 23"/>
          <p:cNvSpPr>
            <a:spLocks noChangeArrowheads="1"/>
          </p:cNvSpPr>
          <p:nvPr/>
        </p:nvSpPr>
        <p:spPr bwMode="blackWhite">
          <a:xfrm>
            <a:off x="5729556" y="1792031"/>
            <a:ext cx="1174750" cy="508000"/>
          </a:xfrm>
          <a:prstGeom prst="wedgeRectCallout">
            <a:avLst>
              <a:gd name="adj1" fmla="val -33054"/>
              <a:gd name="adj2" fmla="val 18819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Katrina, Rita, Wilma</a:t>
            </a:r>
          </a:p>
        </p:txBody>
      </p:sp>
      <p:sp>
        <p:nvSpPr>
          <p:cNvPr id="2026521" name="Oval 25"/>
          <p:cNvSpPr>
            <a:spLocks noChangeArrowheads="1"/>
          </p:cNvSpPr>
          <p:nvPr/>
        </p:nvSpPr>
        <p:spPr bwMode="auto">
          <a:xfrm>
            <a:off x="5485821" y="3059420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22" name="AutoShape 26"/>
          <p:cNvSpPr>
            <a:spLocks noChangeArrowheads="1"/>
          </p:cNvSpPr>
          <p:nvPr/>
        </p:nvSpPr>
        <p:spPr bwMode="blackWhite">
          <a:xfrm>
            <a:off x="5252093" y="4184467"/>
            <a:ext cx="1314450" cy="292100"/>
          </a:xfrm>
          <a:prstGeom prst="wedgeRectCallout">
            <a:avLst>
              <a:gd name="adj1" fmla="val -23583"/>
              <a:gd name="adj2" fmla="val -2315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4 Hurricanes</a:t>
            </a:r>
          </a:p>
        </p:txBody>
      </p:sp>
      <p:sp>
        <p:nvSpPr>
          <p:cNvPr id="2026524" name="Oval 28"/>
          <p:cNvSpPr>
            <a:spLocks noChangeArrowheads="1"/>
          </p:cNvSpPr>
          <p:nvPr/>
        </p:nvSpPr>
        <p:spPr bwMode="auto">
          <a:xfrm>
            <a:off x="6606707" y="3815944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25" name="AutoShape 29"/>
          <p:cNvSpPr>
            <a:spLocks noChangeArrowheads="1"/>
          </p:cNvSpPr>
          <p:nvPr/>
        </p:nvSpPr>
        <p:spPr bwMode="blackWhite">
          <a:xfrm>
            <a:off x="6205268" y="4805269"/>
            <a:ext cx="1152525" cy="546100"/>
          </a:xfrm>
          <a:prstGeom prst="wedgeRectCallout">
            <a:avLst>
              <a:gd name="adj1" fmla="val -7288"/>
              <a:gd name="adj2" fmla="val -129513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/>
              <a:t>Financial Crisis*</a:t>
            </a:r>
          </a:p>
        </p:txBody>
      </p:sp>
      <p:sp>
        <p:nvSpPr>
          <p:cNvPr id="52249" name="Rectangle 31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blackWhite">
          <a:xfrm>
            <a:off x="7357793" y="4632673"/>
            <a:ext cx="1098599" cy="678425"/>
          </a:xfrm>
          <a:prstGeom prst="wedgeRectCallout">
            <a:avLst>
              <a:gd name="adj1" fmla="val -26346"/>
              <a:gd name="adj2" fmla="val -9743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Record Tornado Losses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7389778" y="3803522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7695534" y="3516834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26"/>
          <p:cNvSpPr>
            <a:spLocks noChangeArrowheads="1"/>
          </p:cNvSpPr>
          <p:nvPr/>
        </p:nvSpPr>
        <p:spPr bwMode="blackWhite">
          <a:xfrm>
            <a:off x="7955725" y="4244473"/>
            <a:ext cx="766915" cy="329380"/>
          </a:xfrm>
          <a:prstGeom prst="wedgeRectCallout">
            <a:avLst>
              <a:gd name="adj1" fmla="val -49371"/>
              <a:gd name="adj2" fmla="val -11101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Sandy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7937252" y="2964875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utoShape 26"/>
          <p:cNvSpPr>
            <a:spLocks noChangeArrowheads="1"/>
          </p:cNvSpPr>
          <p:nvPr/>
        </p:nvSpPr>
        <p:spPr bwMode="blackWhite">
          <a:xfrm>
            <a:off x="7284258" y="2337910"/>
            <a:ext cx="766915" cy="402509"/>
          </a:xfrm>
          <a:prstGeom prst="wedgeRectCallout">
            <a:avLst>
              <a:gd name="adj1" fmla="val 43223"/>
              <a:gd name="adj2" fmla="val 11102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Low CATs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blackWhite">
          <a:xfrm>
            <a:off x="8051173" y="1549099"/>
            <a:ext cx="985145" cy="638166"/>
          </a:xfrm>
          <a:prstGeom prst="wedgeRectCallout">
            <a:avLst>
              <a:gd name="adj1" fmla="val -8621"/>
              <a:gd name="adj2" fmla="val 22369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Modestly higher CATs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234632" y="3249304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990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2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2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2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6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2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2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8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2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3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2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2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2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2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2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7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2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4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2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9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2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6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2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26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8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2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3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8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2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7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4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9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4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2026503" grpId="0" animBg="1"/>
      <p:bldP spid="2026504" grpId="0" animBg="1"/>
      <p:bldP spid="2026506" grpId="0" animBg="1"/>
      <p:bldP spid="2026507" grpId="0" animBg="1"/>
      <p:bldP spid="2026509" grpId="0" animBg="1"/>
      <p:bldP spid="2026510" grpId="0" animBg="1"/>
      <p:bldP spid="2026512" grpId="0" animBg="1"/>
      <p:bldP spid="2026513" grpId="0" animBg="1"/>
      <p:bldP spid="2026515" grpId="0" animBg="1"/>
      <p:bldP spid="2026516" grpId="0" animBg="1"/>
      <p:bldP spid="2026518" grpId="0" animBg="1"/>
      <p:bldP spid="2026519" grpId="0" animBg="1"/>
      <p:bldP spid="2026521" grpId="0" animBg="1"/>
      <p:bldP spid="2026522" grpId="0" animBg="1"/>
      <p:bldP spid="2026524" grpId="0" animBg="1"/>
      <p:bldP spid="20265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Economic Forecast: </a:t>
            </a:r>
            <a:br>
              <a:rPr lang="en-US" sz="4200" dirty="0" smtClean="0">
                <a:solidFill>
                  <a:schemeClr val="bg1"/>
                </a:solidFill>
              </a:rPr>
            </a:br>
            <a:r>
              <a:rPr lang="en-US" sz="4200" dirty="0" smtClean="0">
                <a:solidFill>
                  <a:schemeClr val="bg1"/>
                </a:solidFill>
              </a:rPr>
              <a:t>Slow and Steady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90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334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91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 Real GDP Growth*</a:t>
            </a:r>
          </a:p>
        </p:txBody>
      </p:sp>
      <p:sp>
        <p:nvSpPr>
          <p:cNvPr id="66567" name="Rectangle 3"/>
          <p:cNvSpPr>
            <a:spLocks noChangeArrowheads="1"/>
          </p:cNvSpPr>
          <p:nvPr/>
        </p:nvSpPr>
        <p:spPr bwMode="auto">
          <a:xfrm>
            <a:off x="0" y="6392863"/>
            <a:ext cx="75692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100" dirty="0"/>
              <a:t>*	Estimates/Forecasts from Blue Chip Economic Indicators.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100" dirty="0"/>
              <a:t>Source: US Department of Commerce, Blue Economic Indicators </a:t>
            </a:r>
            <a:r>
              <a:rPr lang="en-US" sz="1100" dirty="0" smtClean="0"/>
              <a:t>5/16; </a:t>
            </a:r>
            <a:r>
              <a:rPr lang="en-US" sz="1100" dirty="0"/>
              <a:t>Insurance Information Institute.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>
            <p:extLst/>
          </p:nvPr>
        </p:nvGraphicFramePr>
        <p:xfrm>
          <a:off x="38100" y="1639888"/>
          <a:ext cx="8955088" cy="392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6" name="Chart" r:id="rId4" imgW="8600912" imgH="3781515" progId="MSGraph.Chart.8">
                  <p:embed followColorScheme="full"/>
                </p:oleObj>
              </mc:Choice>
              <mc:Fallback>
                <p:oleObj name="Chart" r:id="rId4" imgW="8600912" imgH="378151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8100" y="1639888"/>
                        <a:ext cx="8955088" cy="3922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8" name="Rectangle 5"/>
          <p:cNvSpPr>
            <a:spLocks noChangeArrowheads="1"/>
          </p:cNvSpPr>
          <p:nvPr/>
        </p:nvSpPr>
        <p:spPr bwMode="auto">
          <a:xfrm>
            <a:off x="457200" y="6400800"/>
            <a:ext cx="200025" cy="889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298450" y="5473700"/>
            <a:ext cx="853122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Demand for Insurance </a:t>
            </a:r>
            <a:r>
              <a:rPr lang="en-US" b="1" dirty="0" smtClean="0">
                <a:solidFill>
                  <a:srgbClr val="FFFFFF"/>
                </a:solidFill>
              </a:rPr>
              <a:t>Should Increase in 2016 as GDP Growth Continues at a Steady, Albeit Moderate Pace </a:t>
            </a:r>
            <a:r>
              <a:rPr lang="en-US" b="1" dirty="0">
                <a:solidFill>
                  <a:srgbClr val="FFFFFF"/>
                </a:solidFill>
              </a:rPr>
              <a:t>and Gradually </a:t>
            </a:r>
            <a:r>
              <a:rPr lang="en-US" b="1" dirty="0" smtClean="0">
                <a:solidFill>
                  <a:srgbClr val="FFFFFF"/>
                </a:solidFill>
              </a:rPr>
              <a:t>Benefits </a:t>
            </a:r>
            <a:r>
              <a:rPr lang="en-US" b="1" dirty="0">
                <a:solidFill>
                  <a:srgbClr val="FFFFFF"/>
                </a:solidFill>
              </a:rPr>
              <a:t>the Economy Broadly</a:t>
            </a: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96947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Real GDP Growth (%)</a:t>
            </a: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773724" y="3316795"/>
            <a:ext cx="1084384" cy="1053592"/>
          </a:xfrm>
          <a:prstGeom prst="wedgeRectCallout">
            <a:avLst>
              <a:gd name="adj1" fmla="val 57194"/>
              <a:gd name="adj2" fmla="val -6565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Recession </a:t>
            </a:r>
            <a:r>
              <a:rPr lang="en-US" sz="1400" b="1" dirty="0" smtClean="0">
                <a:solidFill>
                  <a:schemeClr val="bg1"/>
                </a:solidFill>
              </a:rPr>
              <a:t>began in Dec, 2007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26154" name="AutoShape 10"/>
          <p:cNvSpPr>
            <a:spLocks noChangeArrowheads="1"/>
          </p:cNvSpPr>
          <p:nvPr/>
        </p:nvSpPr>
        <p:spPr bwMode="blackWhite">
          <a:xfrm>
            <a:off x="2222938" y="1140542"/>
            <a:ext cx="2349880" cy="688258"/>
          </a:xfrm>
          <a:prstGeom prst="wedgeRectCallout">
            <a:avLst>
              <a:gd name="adj1" fmla="val -30404"/>
              <a:gd name="adj2" fmla="val 20543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The Q4:2008 decline was the steepest since the Q1:1982 drop of 6.8%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blackWhite">
          <a:xfrm>
            <a:off x="3784600" y="3622414"/>
            <a:ext cx="1961532" cy="973399"/>
          </a:xfrm>
          <a:prstGeom prst="wedgeRectCallout">
            <a:avLst>
              <a:gd name="adj1" fmla="val 67353"/>
              <a:gd name="adj2" fmla="val -6824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Q1 2014/15 GDP data were hit hard by this year’s “Polar Vortex” and harsh winter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grayWhite">
          <a:xfrm>
            <a:off x="1965569" y="3049101"/>
            <a:ext cx="1169466" cy="180498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242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2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  <p:bldP spid="1926154" grpId="0" animBg="1"/>
      <p:bldP spid="14" grpId="0" animBg="1"/>
      <p:bldP spid="1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73025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State-by-State Leading Indicators</a:t>
            </a:r>
            <a:b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</a:b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through 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September 2016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6581775"/>
            <a:ext cx="8942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Sources: Federal Reserve Bank of Philadelphia at </a:t>
            </a:r>
            <a:r>
              <a:rPr lang="en-US" sz="1050" dirty="0">
                <a:hlinkClick r:id="rId3"/>
              </a:rPr>
              <a:t>http://www.philadelphiafed.org/index.cfm</a:t>
            </a:r>
            <a:r>
              <a:rPr lang="en-US" sz="1050" dirty="0"/>
              <a:t> ;Insurance Information Institute.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074E3-34FC-4F2A-8E61-DEE1E5BB130A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sp>
        <p:nvSpPr>
          <p:cNvPr id="38918" name="AutoShape 2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AutoShape 4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AutoShape 6" descr="Chart 2, annual percent change in real GDP by reg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160337" y="1366837"/>
            <a:ext cx="1277938" cy="1317174"/>
          </a:xfrm>
          <a:prstGeom prst="wedgeRectCallout">
            <a:avLst>
              <a:gd name="adj1" fmla="val 76923"/>
              <a:gd name="adj2" fmla="val 4233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Growth in the West is finally beginning to pick up</a:t>
            </a: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28291074" name="Picture 2" descr="https://www.philadelphiafed.org/-/media/research-and-data/regional-economy/indexes/leading/charts/2016/leadingindexes0316-img.jpg?la=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8275" y="1277969"/>
            <a:ext cx="6426720" cy="495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8"/>
          <p:cNvSpPr>
            <a:spLocks noChangeArrowheads="1"/>
          </p:cNvSpPr>
          <p:nvPr/>
        </p:nvSpPr>
        <p:spPr bwMode="blackWhite">
          <a:xfrm>
            <a:off x="7004369" y="4271019"/>
            <a:ext cx="2044382" cy="1446618"/>
          </a:xfrm>
          <a:prstGeom prst="wedgeRectCallout">
            <a:avLst>
              <a:gd name="adj1" fmla="val -67472"/>
              <a:gd name="adj2" fmla="val -4399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The economic outlook for most of the US is generally positive, though oil and coal states are hurting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6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741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741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845D708-4164-431C-A278-AB5AB4E5DF6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93</a:t>
            </a:fld>
            <a:endParaRPr lang="en-US" sz="900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9288" y="161925"/>
            <a:ext cx="6867525" cy="836613"/>
          </a:xfrm>
        </p:spPr>
        <p:txBody>
          <a:bodyPr/>
          <a:lstStyle/>
          <a:p>
            <a:r>
              <a:rPr lang="en-US" sz="2800" dirty="0" smtClean="0"/>
              <a:t>Unemployment and Underemployment Rates: Still Falling</a:t>
            </a:r>
          </a:p>
        </p:txBody>
      </p:sp>
      <p:graphicFrame>
        <p:nvGraphicFramePr>
          <p:cNvPr id="17410" name="Object 2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90500" y="1310323"/>
          <a:ext cx="7012940" cy="471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0" name="Chart" r:id="rId4" imgW="7096230" imgH="4867211" progId="MSGraph.Chart.8">
                  <p:embed followColorScheme="full"/>
                </p:oleObj>
              </mc:Choice>
              <mc:Fallback>
                <p:oleObj name="Chart" r:id="rId4" imgW="7096230" imgH="4867211" progId="MSGraph.Chart.8">
                  <p:embed followColorScheme="full"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310323"/>
                        <a:ext cx="7012940" cy="4718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72775" name="AutoShape 7"/>
          <p:cNvSpPr>
            <a:spLocks noChangeArrowheads="1"/>
          </p:cNvSpPr>
          <p:nvPr/>
        </p:nvSpPr>
        <p:spPr bwMode="blackWhite">
          <a:xfrm>
            <a:off x="7365442" y="4296647"/>
            <a:ext cx="1583296" cy="1252537"/>
          </a:xfrm>
          <a:prstGeom prst="wedgeRectCallout">
            <a:avLst>
              <a:gd name="adj1" fmla="val -69326"/>
              <a:gd name="adj2" fmla="val -18664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“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Headline” unemployment was 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5.0%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2016.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 to 6% is “normal.”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6609080"/>
            <a:ext cx="7569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US Bureau of Labor Statistics; Insurance Information Institute.</a:t>
            </a:r>
          </a:p>
        </p:txBody>
      </p:sp>
      <p:sp>
        <p:nvSpPr>
          <p:cNvPr id="2094089" name="AutoShape 38"/>
          <p:cNvSpPr>
            <a:spLocks noChangeArrowheads="1"/>
          </p:cNvSpPr>
          <p:nvPr/>
        </p:nvSpPr>
        <p:spPr bwMode="blackWhite">
          <a:xfrm>
            <a:off x="7365442" y="3030635"/>
            <a:ext cx="1583296" cy="509647"/>
          </a:xfrm>
          <a:prstGeom prst="wedgeRectCallout">
            <a:avLst>
              <a:gd name="adj1" fmla="val -65979"/>
              <a:gd name="adj2" fmla="val 4705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U-6 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9.8%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2016.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8" name="Rectangle 11"/>
          <p:cNvSpPr>
            <a:spLocks noChangeArrowheads="1"/>
          </p:cNvSpPr>
          <p:nvPr/>
        </p:nvSpPr>
        <p:spPr bwMode="black">
          <a:xfrm>
            <a:off x="85724" y="1101726"/>
            <a:ext cx="5360035" cy="193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400" b="1" dirty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2000 through </a:t>
            </a:r>
            <a:r>
              <a:rPr lang="en-US" sz="1400" b="1" dirty="0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2016, </a:t>
            </a:r>
            <a:r>
              <a:rPr lang="en-US" sz="1400" b="1" dirty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Seasonally Adjusted (%)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White">
          <a:xfrm>
            <a:off x="481013" y="6000750"/>
            <a:ext cx="8220075" cy="555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 and </a:t>
            </a: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underemployment constrained 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economic </a:t>
            </a: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for years, 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 job market </a:t>
            </a: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clearly 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A961A-58BF-498B-852A-4E152ACAA0C1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2093913" y="2204388"/>
            <a:ext cx="1639887" cy="903313"/>
          </a:xfrm>
          <a:prstGeom prst="wedgeRectCallout">
            <a:avLst>
              <a:gd name="adj1" fmla="val 69854"/>
              <a:gd name="adj2" fmla="val 1919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U-6 went from 8.0% in March 2007 to 17.5% in </a:t>
            </a:r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grayWhite">
          <a:xfrm>
            <a:off x="1059254" y="3363904"/>
            <a:ext cx="2796466" cy="67324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9" name="AutoShape 38"/>
          <p:cNvSpPr>
            <a:spLocks noChangeArrowheads="1"/>
          </p:cNvSpPr>
          <p:nvPr/>
        </p:nvSpPr>
        <p:spPr bwMode="blackWhite">
          <a:xfrm>
            <a:off x="6033315" y="1741165"/>
            <a:ext cx="1646255" cy="527006"/>
          </a:xfrm>
          <a:prstGeom prst="wedgeRectCallout">
            <a:avLst>
              <a:gd name="adj1" fmla="val -184902"/>
              <a:gd name="adj2" fmla="val 26502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U-6, 8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to 10% is “normal.”</a:t>
            </a:r>
          </a:p>
        </p:txBody>
      </p:sp>
    </p:spTree>
    <p:extLst>
      <p:ext uri="{BB962C8B-B14F-4D97-AF65-F5344CB8AC3E}">
        <p14:creationId xmlns:p14="http://schemas.microsoft.com/office/powerpoint/2010/main" val="24457686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07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2775" grpId="0" animBg="1"/>
      <p:bldP spid="2094089" grpId="0" animBg="1"/>
      <p:bldP spid="14" grpId="0" animBg="1"/>
      <p:bldP spid="18" grpId="0" animBg="1"/>
      <p:bldP spid="17" grpId="0" animBg="1"/>
      <p:bldP spid="19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Market Slack: Elevated Number</a:t>
            </a:r>
            <a:br>
              <a:rPr lang="en-US" dirty="0"/>
            </a:br>
            <a:r>
              <a:rPr lang="en-US" dirty="0"/>
              <a:t>of Involuntary Part-time Workers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4845-55E1-459B-8323-012B36395AE0}" type="slidenum">
              <a:rPr lang="en-US" smtClean="0"/>
              <a:pPr/>
              <a:t>94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0" y="1130022"/>
            <a:ext cx="8153400" cy="554207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grayWhite">
          <a:xfrm>
            <a:off x="4648200" y="3886200"/>
            <a:ext cx="3733799" cy="416718"/>
          </a:xfrm>
          <a:prstGeom prst="rect">
            <a:avLst/>
          </a:prstGeom>
          <a:noFill/>
          <a:ln w="28575">
            <a:solidFill>
              <a:srgbClr val="225A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7100887" y="4853685"/>
            <a:ext cx="1500188" cy="718440"/>
          </a:xfrm>
          <a:prstGeom prst="wedgeRectCallout">
            <a:avLst>
              <a:gd name="adj1" fmla="val -12137"/>
              <a:gd name="adj2" fmla="val -17669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The “normal</a:t>
            </a:r>
            <a:r>
              <a:rPr lang="en-US" sz="1600" b="1" smtClean="0">
                <a:solidFill>
                  <a:schemeClr val="bg1"/>
                </a:solidFill>
              </a:rPr>
              <a:t>” range</a:t>
            </a:r>
            <a:br>
              <a:rPr lang="en-US" sz="1600" b="1" smtClean="0">
                <a:solidFill>
                  <a:schemeClr val="bg1"/>
                </a:solidFill>
              </a:rPr>
            </a:br>
            <a:r>
              <a:rPr lang="en-US" sz="1600" b="1" smtClean="0">
                <a:solidFill>
                  <a:schemeClr val="bg1"/>
                </a:solidFill>
              </a:rPr>
              <a:t>(since 1992)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AutoShape 38"/>
          <p:cNvSpPr>
            <a:spLocks noChangeArrowheads="1"/>
          </p:cNvSpPr>
          <p:nvPr/>
        </p:nvSpPr>
        <p:spPr bwMode="blackWhite">
          <a:xfrm>
            <a:off x="2667000" y="2053335"/>
            <a:ext cx="3295650" cy="718440"/>
          </a:xfrm>
          <a:prstGeom prst="wedgeRectCallout">
            <a:avLst>
              <a:gd name="adj1" fmla="val 81461"/>
              <a:gd name="adj2" fmla="val 3942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In less than 18 months, 4.5 </a:t>
            </a:r>
            <a:r>
              <a:rPr lang="en-US" sz="1600" b="1" smtClean="0">
                <a:solidFill>
                  <a:schemeClr val="bg1"/>
                </a:solidFill>
              </a:rPr>
              <a:t>million additional people </a:t>
            </a:r>
            <a:r>
              <a:rPr lang="en-US" sz="1600" b="1" dirty="0" smtClean="0">
                <a:solidFill>
                  <a:schemeClr val="bg1"/>
                </a:solidFill>
              </a:rPr>
              <a:t>were involuntarily working part time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7423356" y="1425826"/>
            <a:ext cx="1310972" cy="587934"/>
          </a:xfrm>
          <a:prstGeom prst="wedgeRectCallout">
            <a:avLst>
              <a:gd name="adj1" fmla="val 13525"/>
              <a:gd name="adj2" fmla="val 29345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Mar 2016: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6.1 million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8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481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482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9C3AA22A-0202-4EBB-9F24-BEC6CCD09BAC}" type="slidenum">
              <a:rPr lang="en-US" altLang="en-US" sz="900"/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95</a:t>
            </a:fld>
            <a:endParaRPr lang="en-US" altLang="en-US" sz="900"/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280275" cy="860425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Number of “Discouraged Workers”: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Elevated, but Dropping </a:t>
            </a:r>
            <a:r>
              <a:rPr lang="en-US" altLang="en-US" sz="2000" dirty="0" smtClean="0">
                <a:latin typeface="Arial" panose="020B0604020202020204" pitchFamily="34" charset="0"/>
              </a:rPr>
              <a:t>Jan 1994 – Mar 2016 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0" y="6389688"/>
            <a:ext cx="87249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Notes: Recessions indicated by gray shaded columns. Data are seasonally adjusted.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Sources: Bureau of Labor Statistics; National Bureau of Economic Research (recession dates).</a:t>
            </a:r>
          </a:p>
        </p:txBody>
      </p:sp>
      <p:graphicFrame>
        <p:nvGraphicFramePr>
          <p:cNvPr id="348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547306"/>
              </p:ext>
            </p:extLst>
          </p:nvPr>
        </p:nvGraphicFramePr>
        <p:xfrm>
          <a:off x="406400" y="1143000"/>
          <a:ext cx="8343900" cy="47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8" name="Chart" r:id="rId4" imgW="5562548" imgH="2921092" progId="MSGraph.Chart.8">
                  <p:embed followColorScheme="full"/>
                </p:oleObj>
              </mc:Choice>
              <mc:Fallback>
                <p:oleObj name="Chart" r:id="rId4" imgW="5562548" imgH="292109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06400" y="1143000"/>
                        <a:ext cx="8343900" cy="473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466725" y="5734050"/>
            <a:ext cx="8448675" cy="5683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In recent good times, the number of discouraged workers ranged from 200,000-400,000 (1995-2000) or from 300,000-500,000 (2002-2007).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blackWhite">
          <a:xfrm>
            <a:off x="7358062" y="1308100"/>
            <a:ext cx="1466850" cy="660400"/>
          </a:xfrm>
          <a:prstGeom prst="wedgeRectCallout">
            <a:avLst>
              <a:gd name="adj1" fmla="val 33388"/>
              <a:gd name="adj2" fmla="val 26529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rgbClr val="FFFFFF"/>
                </a:solidFill>
              </a:rPr>
              <a:t>Latest reading: </a:t>
            </a:r>
            <a:r>
              <a:rPr lang="en-US" altLang="en-US" sz="1400" b="1" dirty="0" smtClean="0">
                <a:solidFill>
                  <a:srgbClr val="FFFFFF"/>
                </a:solidFill>
              </a:rPr>
              <a:t>585,000</a:t>
            </a:r>
            <a:r>
              <a:rPr lang="en-US" altLang="en-US" sz="1400" b="1" dirty="0">
                <a:solidFill>
                  <a:srgbClr val="FFFFFF"/>
                </a:solidFill>
              </a:rPr>
              <a:t/>
            </a:r>
            <a:br>
              <a:rPr lang="en-US" altLang="en-US" sz="1400" b="1" dirty="0">
                <a:solidFill>
                  <a:srgbClr val="FFFFFF"/>
                </a:solidFill>
              </a:rPr>
            </a:br>
            <a:r>
              <a:rPr lang="en-US" altLang="en-US" sz="1400" b="1" dirty="0">
                <a:solidFill>
                  <a:srgbClr val="FFFFFF"/>
                </a:solidFill>
              </a:rPr>
              <a:t>in </a:t>
            </a:r>
            <a:r>
              <a:rPr lang="en-US" altLang="en-US" sz="1400" b="1" dirty="0" smtClean="0">
                <a:solidFill>
                  <a:srgbClr val="FFFFFF"/>
                </a:solidFill>
              </a:rPr>
              <a:t>Mar. 2016.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152400" y="1000125"/>
            <a:ext cx="1200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Thousands</a:t>
            </a:r>
          </a:p>
        </p:txBody>
      </p: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1533525" y="1133475"/>
            <a:ext cx="3829050" cy="18161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A “discouraged worker” in a month did not actively look for work in the prior month</a:t>
            </a:r>
            <a:br>
              <a:rPr lang="en-US" altLang="en-US" sz="1400" b="1">
                <a:solidFill>
                  <a:schemeClr val="bg1"/>
                </a:solidFill>
              </a:rPr>
            </a:br>
            <a:r>
              <a:rPr lang="en-US" altLang="en-US" sz="1400" b="1">
                <a:solidFill>
                  <a:schemeClr val="bg1"/>
                </a:solidFill>
              </a:rPr>
              <a:t>for reasons such as</a:t>
            </a:r>
            <a:br>
              <a:rPr lang="en-US" altLang="en-US" sz="1400" b="1">
                <a:solidFill>
                  <a:schemeClr val="bg1"/>
                </a:solidFill>
              </a:rPr>
            </a:br>
            <a:r>
              <a:rPr lang="en-US" altLang="en-US" sz="1400" b="1">
                <a:solidFill>
                  <a:schemeClr val="bg1"/>
                </a:solidFill>
              </a:rPr>
              <a:t>--thinks no work available,</a:t>
            </a:r>
            <a:br>
              <a:rPr lang="en-US" altLang="en-US" sz="1400" b="1">
                <a:solidFill>
                  <a:schemeClr val="bg1"/>
                </a:solidFill>
              </a:rPr>
            </a:br>
            <a:r>
              <a:rPr lang="en-US" altLang="en-US" sz="1400" b="1">
                <a:solidFill>
                  <a:schemeClr val="bg1"/>
                </a:solidFill>
              </a:rPr>
              <a:t>--could not find work,</a:t>
            </a:r>
            <a:br>
              <a:rPr lang="en-US" altLang="en-US" sz="1400" b="1">
                <a:solidFill>
                  <a:schemeClr val="bg1"/>
                </a:solidFill>
              </a:rPr>
            </a:br>
            <a:r>
              <a:rPr lang="en-US" altLang="en-US" sz="1400" b="1">
                <a:solidFill>
                  <a:schemeClr val="bg1"/>
                </a:solidFill>
              </a:rPr>
              <a:t>--lacks schooling or training,</a:t>
            </a:r>
            <a:br>
              <a:rPr lang="en-US" altLang="en-US" sz="1400" b="1">
                <a:solidFill>
                  <a:schemeClr val="bg1"/>
                </a:solidFill>
              </a:rPr>
            </a:br>
            <a:r>
              <a:rPr lang="en-US" altLang="en-US" sz="1400" b="1">
                <a:solidFill>
                  <a:schemeClr val="bg1"/>
                </a:solidFill>
              </a:rPr>
              <a:t>--thinks employer thinks too young or old, and other types of discrimination.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grayWhite">
          <a:xfrm>
            <a:off x="3451123" y="3903406"/>
            <a:ext cx="5149952" cy="610649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blackWhite">
          <a:xfrm>
            <a:off x="4343400" y="4692650"/>
            <a:ext cx="865188" cy="381000"/>
          </a:xfrm>
          <a:prstGeom prst="wedgeRectCallout">
            <a:avLst>
              <a:gd name="adj1" fmla="val 17685"/>
              <a:gd name="adj2" fmla="val -15063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FFFFFF"/>
                </a:solidFill>
              </a:rPr>
              <a:t>Normal</a:t>
            </a:r>
            <a:endParaRPr lang="en-US" altLang="en-US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961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8588"/>
            <a:ext cx="8166100" cy="815975"/>
          </a:xfrm>
        </p:spPr>
        <p:txBody>
          <a:bodyPr anchor="t" anchorCtr="1"/>
          <a:lstStyle/>
          <a:p>
            <a:pPr>
              <a:lnSpc>
                <a:spcPct val="85000"/>
              </a:lnSpc>
            </a:pPr>
            <a:r>
              <a:rPr lang="en-US" sz="2800" dirty="0" smtClean="0">
                <a:latin typeface="Arial" panose="020B0604020202020204" pitchFamily="34" charset="0"/>
              </a:rPr>
              <a:t>Full-time vs. Part-time Employment,</a:t>
            </a:r>
            <a:br>
              <a:rPr lang="en-US" sz="2800" dirty="0" smtClean="0">
                <a:latin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</a:rPr>
              <a:t>Quarterly, 2003-2016: WC Implications</a:t>
            </a:r>
          </a:p>
        </p:txBody>
      </p:sp>
      <p:graphicFrame>
        <p:nvGraphicFramePr>
          <p:cNvPr id="93187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450950546"/>
              </p:ext>
            </p:extLst>
          </p:nvPr>
        </p:nvGraphicFramePr>
        <p:xfrm>
          <a:off x="136525" y="1063625"/>
          <a:ext cx="8902700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5" name="Chart" r:id="rId3" imgW="6013610" imgH="3251108" progId="MSGraph.Chart.8">
                  <p:embed followColorScheme="full"/>
                </p:oleObj>
              </mc:Choice>
              <mc:Fallback>
                <p:oleObj name="Chart" r:id="rId3" imgW="6013610" imgH="3251108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" y="1063625"/>
                        <a:ext cx="8902700" cy="481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516247" y="6516768"/>
            <a:ext cx="8143255" cy="26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100" dirty="0" smtClean="0"/>
              <a:t>Data are seasonally-adjusted. Sources</a:t>
            </a:r>
            <a:r>
              <a:rPr lang="en-US" sz="1100" dirty="0"/>
              <a:t>: US Bureau of Labor Statistics, US Department of Labor; Insurance Information Institute.</a:t>
            </a:r>
          </a:p>
        </p:txBody>
      </p:sp>
      <p:sp>
        <p:nvSpPr>
          <p:cNvPr id="471045" name="Text Box 5"/>
          <p:cNvSpPr txBox="1">
            <a:spLocks noChangeArrowheads="1"/>
          </p:cNvSpPr>
          <p:nvPr/>
        </p:nvSpPr>
        <p:spPr bwMode="auto">
          <a:xfrm>
            <a:off x="425450" y="5716976"/>
            <a:ext cx="8324850" cy="757130"/>
          </a:xfrm>
          <a:prstGeom prst="rect">
            <a:avLst/>
          </a:prstGeom>
          <a:solidFill>
            <a:schemeClr val="accent2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800" b="1" dirty="0">
                <a:solidFill>
                  <a:schemeClr val="bg1"/>
                </a:solidFill>
              </a:rPr>
              <a:t>The Great Recession shifted employment from full-time to </a:t>
            </a:r>
            <a:r>
              <a:rPr lang="en-US" sz="1800" b="1" dirty="0" smtClean="0">
                <a:solidFill>
                  <a:schemeClr val="bg1"/>
                </a:solidFill>
              </a:rPr>
              <a:t>part-time.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Full-time </a:t>
            </a:r>
            <a:r>
              <a:rPr lang="en-US" sz="1800" b="1" dirty="0">
                <a:solidFill>
                  <a:schemeClr val="bg1"/>
                </a:solidFill>
              </a:rPr>
              <a:t>employment is </a:t>
            </a:r>
            <a:r>
              <a:rPr lang="en-US" sz="1800" b="1" dirty="0" smtClean="0">
                <a:solidFill>
                  <a:schemeClr val="bg1"/>
                </a:solidFill>
              </a:rPr>
              <a:t>finally above its </a:t>
            </a:r>
            <a:r>
              <a:rPr lang="en-US" sz="1800" b="1" dirty="0">
                <a:solidFill>
                  <a:schemeClr val="bg1"/>
                </a:solidFill>
              </a:rPr>
              <a:t>pre-recession </a:t>
            </a:r>
            <a:r>
              <a:rPr lang="en-US" sz="1800" b="1" dirty="0" smtClean="0">
                <a:solidFill>
                  <a:schemeClr val="bg1"/>
                </a:solidFill>
              </a:rPr>
              <a:t>peak,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but </a:t>
            </a:r>
            <a:r>
              <a:rPr lang="en-US" sz="1800" b="1" dirty="0">
                <a:solidFill>
                  <a:schemeClr val="bg1"/>
                </a:solidFill>
              </a:rPr>
              <a:t>part-time </a:t>
            </a:r>
            <a:r>
              <a:rPr lang="en-US" sz="1800" b="1" dirty="0" smtClean="0">
                <a:solidFill>
                  <a:schemeClr val="bg1"/>
                </a:solidFill>
              </a:rPr>
              <a:t>hasn’t receded.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68262" y="1081094"/>
            <a:ext cx="1128712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sz="1400" b="1" dirty="0" smtClean="0"/>
              <a:t>Full time, millions</a:t>
            </a:r>
            <a:endParaRPr lang="en-US" sz="1400" b="1" dirty="0"/>
          </a:p>
        </p:txBody>
      </p:sp>
      <p:sp>
        <p:nvSpPr>
          <p:cNvPr id="93191" name="Text Box 6"/>
          <p:cNvSpPr txBox="1">
            <a:spLocks noChangeArrowheads="1"/>
          </p:cNvSpPr>
          <p:nvPr/>
        </p:nvSpPr>
        <p:spPr bwMode="auto">
          <a:xfrm>
            <a:off x="8062452" y="1063625"/>
            <a:ext cx="1017941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sz="1400" b="1" dirty="0" smtClean="0"/>
              <a:t>Part-time, millions</a:t>
            </a:r>
            <a:endParaRPr lang="en-US" sz="1400" b="1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White">
          <a:xfrm>
            <a:off x="3651871" y="1515658"/>
            <a:ext cx="831639" cy="414178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93193" name="TextBox 11"/>
          <p:cNvSpPr txBox="1">
            <a:spLocks noChangeArrowheads="1"/>
          </p:cNvSpPr>
          <p:nvPr/>
        </p:nvSpPr>
        <p:spPr bwMode="auto">
          <a:xfrm>
            <a:off x="3527577" y="1472996"/>
            <a:ext cx="11021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dirty="0"/>
              <a:t>Recession</a:t>
            </a: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4891597" y="2905127"/>
            <a:ext cx="1401408" cy="921150"/>
          </a:xfrm>
          <a:prstGeom prst="wedgeRectCallout">
            <a:avLst>
              <a:gd name="adj1" fmla="val -86508"/>
              <a:gd name="adj2" fmla="val -4946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sz="1200" b="1" dirty="0">
                <a:solidFill>
                  <a:schemeClr val="bg1"/>
                </a:solidFill>
              </a:rPr>
              <a:t>Recession shifted </a:t>
            </a:r>
            <a:r>
              <a:rPr lang="en-US" sz="1200" b="1" dirty="0" smtClean="0">
                <a:solidFill>
                  <a:schemeClr val="bg1"/>
                </a:solidFill>
              </a:rPr>
              <a:t>employment growth </a:t>
            </a:r>
            <a:r>
              <a:rPr lang="en-US" sz="1200" b="1" dirty="0">
                <a:solidFill>
                  <a:schemeClr val="bg1"/>
                </a:solidFill>
              </a:rPr>
              <a:t>from full-time to part-time</a:t>
            </a:r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blackWhite">
          <a:xfrm>
            <a:off x="904875" y="1827213"/>
            <a:ext cx="1624013" cy="839787"/>
          </a:xfrm>
          <a:prstGeom prst="wedgeRectCallout">
            <a:avLst>
              <a:gd name="adj1" fmla="val 74847"/>
              <a:gd name="adj2" fmla="val 3476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Pre-recession, most new jobs were full-time</a:t>
            </a:r>
          </a:p>
        </p:txBody>
      </p:sp>
      <p:sp>
        <p:nvSpPr>
          <p:cNvPr id="13" name="AutoShape 38"/>
          <p:cNvSpPr>
            <a:spLocks noChangeArrowheads="1"/>
          </p:cNvSpPr>
          <p:nvPr/>
        </p:nvSpPr>
        <p:spPr bwMode="blackWhite">
          <a:xfrm>
            <a:off x="6213986" y="1515658"/>
            <a:ext cx="1173953" cy="460575"/>
          </a:xfrm>
          <a:prstGeom prst="wedgeRectCallout">
            <a:avLst>
              <a:gd name="adj1" fmla="val 114965"/>
              <a:gd name="adj2" fmla="val 1991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New full-time peak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76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71045" grpId="0" bld="series" animBg="0"/>
      <p:bldP spid="471045" grpId="1" animBg="1"/>
      <p:bldP spid="9" grpId="0" animBg="1"/>
      <p:bldP spid="11" grpId="0" animBg="1"/>
      <p:bldP spid="12" grpId="0" animBg="1"/>
      <p:bldP spid="13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911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3CDEA-1BE3-4BCF-B1BC-9FD78CF63BE8}" type="slidenum">
              <a:rPr lang="en-US" smtClean="0"/>
              <a:pPr>
                <a:defRPr/>
              </a:pPr>
              <a:t>97</a:t>
            </a:fld>
            <a:endParaRPr lang="en-US" smtClean="0"/>
          </a:p>
        </p:txBody>
      </p:sp>
      <p:sp>
        <p:nvSpPr>
          <p:cNvPr id="450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Unemployment Rate Forecast</a:t>
            </a:r>
          </a:p>
        </p:txBody>
      </p:sp>
      <p:graphicFrame>
        <p:nvGraphicFramePr>
          <p:cNvPr id="6924291" name="Object 3"/>
          <p:cNvGraphicFramePr>
            <a:graphicFrameLocks noGrp="1" noChangeAspect="1"/>
          </p:cNvGraphicFramePr>
          <p:nvPr>
            <p:ph type="chart" idx="4294967295"/>
            <p:extLst/>
          </p:nvPr>
        </p:nvGraphicFramePr>
        <p:xfrm>
          <a:off x="244475" y="1873250"/>
          <a:ext cx="8539163" cy="438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24" name="Chart" r:id="rId4" imgW="8220230" imgH="4219408" progId="MSGraph.Chart.8">
                  <p:embed followColorScheme="full"/>
                </p:oleObj>
              </mc:Choice>
              <mc:Fallback>
                <p:oleObj name="Chart" r:id="rId4" imgW="8220230" imgH="421940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1873250"/>
                        <a:ext cx="8539163" cy="438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73797" name="AutoShape 5"/>
          <p:cNvSpPr>
            <a:spLocks noChangeArrowheads="1"/>
          </p:cNvSpPr>
          <p:nvPr/>
        </p:nvSpPr>
        <p:spPr bwMode="blackWhite">
          <a:xfrm>
            <a:off x="5417237" y="1055410"/>
            <a:ext cx="2568942" cy="1511944"/>
          </a:xfrm>
          <a:prstGeom prst="wedgeRectCallout">
            <a:avLst>
              <a:gd name="adj1" fmla="val -129204"/>
              <a:gd name="adj2" fmla="val 151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Rising unemployment 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cs typeface="+mn-cs"/>
              </a:rPr>
              <a:t>eroded payrolls 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and exposure base for WC and some GL.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Unemployment peaked at 10% in late 2009.</a:t>
            </a:r>
          </a:p>
        </p:txBody>
      </p:sp>
      <p:sp>
        <p:nvSpPr>
          <p:cNvPr id="45064" name="Rectangle 5"/>
          <p:cNvSpPr>
            <a:spLocks noChangeArrowheads="1"/>
          </p:cNvSpPr>
          <p:nvPr/>
        </p:nvSpPr>
        <p:spPr bwMode="auto">
          <a:xfrm>
            <a:off x="-1" y="6389410"/>
            <a:ext cx="849854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        = actual;          = forecasts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Statistics; </a:t>
            </a:r>
            <a:r>
              <a:rPr lang="en-US" sz="1100" dirty="0" smtClean="0"/>
              <a:t>Blue Chip Economic Indicators (4/16 edition); 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45065" name="Rectangle 6"/>
          <p:cNvSpPr>
            <a:spLocks noChangeArrowheads="1"/>
          </p:cNvSpPr>
          <p:nvPr/>
        </p:nvSpPr>
        <p:spPr bwMode="auto">
          <a:xfrm>
            <a:off x="442913" y="6402388"/>
            <a:ext cx="263525" cy="1254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Rectangle 7"/>
          <p:cNvSpPr>
            <a:spLocks noChangeArrowheads="1"/>
          </p:cNvSpPr>
          <p:nvPr/>
        </p:nvSpPr>
        <p:spPr bwMode="auto">
          <a:xfrm>
            <a:off x="1355725" y="6402388"/>
            <a:ext cx="263525" cy="1254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Rectangle 8"/>
          <p:cNvSpPr>
            <a:spLocks noChangeArrowheads="1"/>
          </p:cNvSpPr>
          <p:nvPr/>
        </p:nvSpPr>
        <p:spPr bwMode="black">
          <a:xfrm>
            <a:off x="280988" y="1112022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2007:Q1 to </a:t>
            </a:r>
            <a:r>
              <a:rPr lang="en-US" sz="1600" b="1" dirty="0" smtClean="0">
                <a:solidFill>
                  <a:srgbClr val="225A7A"/>
                </a:solidFill>
              </a:rPr>
              <a:t>2017:Q4F</a:t>
            </a:r>
            <a:r>
              <a:rPr lang="en-US" sz="1600" b="1" dirty="0">
                <a:solidFill>
                  <a:srgbClr val="225A7A"/>
                </a:solidFill>
              </a:rPr>
              <a:t>*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2654299" y="3897255"/>
            <a:ext cx="2689225" cy="1262062"/>
          </a:xfrm>
          <a:prstGeom prst="wedgeRectCallout">
            <a:avLst>
              <a:gd name="adj1" fmla="val -48470"/>
              <a:gd name="adj2" fmla="val -2693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Unemployment forecasts </a:t>
            </a:r>
            <a:r>
              <a:rPr lang="en-US" sz="1400" b="1" dirty="0" smtClean="0">
                <a:cs typeface="+mn-cs"/>
              </a:rPr>
              <a:t>have been revised modestly downwards. Optimistic scenarios put the unemployment as low as 4.4% by Q4 of 2016.</a:t>
            </a:r>
            <a:endParaRPr lang="en-US" sz="1400" b="1" dirty="0">
              <a:cs typeface="+mn-cs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6727352" y="2828869"/>
            <a:ext cx="2155582" cy="1066800"/>
          </a:xfrm>
          <a:prstGeom prst="wedgeRectCallout">
            <a:avLst>
              <a:gd name="adj1" fmla="val 6272"/>
              <a:gd name="adj2" fmla="val 113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Jobless figures have been revised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downwards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for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2016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3999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0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3797" grpId="0" animBg="1"/>
      <p:bldP spid="12" grpId="0" animBg="1"/>
      <p:bldP spid="13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6C33831D-C598-4A0B-9203-B736337DDAF7}" type="slidenum">
              <a:rPr lang="en-US" alt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98</a:t>
            </a:fld>
            <a:endParaRPr lang="en-US" altLang="en-US" sz="90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altLang="en-US" sz="2600" dirty="0" smtClean="0">
                <a:latin typeface="Arial" panose="020B0604020202020204" pitchFamily="34" charset="0"/>
              </a:rPr>
              <a:t>Unemployment Rates by State, March 2016:</a:t>
            </a:r>
            <a:br>
              <a:rPr lang="en-US" altLang="en-US" sz="2600" dirty="0" smtClean="0">
                <a:latin typeface="Arial" panose="020B0604020202020204" pitchFamily="34" charset="0"/>
              </a:rPr>
            </a:br>
            <a:r>
              <a:rPr lang="en-US" altLang="en-US" sz="2600" dirty="0" smtClean="0">
                <a:latin typeface="Arial" panose="020B0604020202020204" pitchFamily="34" charset="0"/>
              </a:rPr>
              <a:t>Highest 25 States*</a:t>
            </a:r>
          </a:p>
        </p:txBody>
      </p:sp>
      <p:graphicFrame>
        <p:nvGraphicFramePr>
          <p:cNvPr id="5124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9525" y="1535113"/>
          <a:ext cx="9144000" cy="474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48" name="Chart" r:id="rId4" imgW="5880153" imgH="3048103" progId="MSGraph.Chart.8">
                  <p:embed followColorScheme="full"/>
                </p:oleObj>
              </mc:Choice>
              <mc:Fallback>
                <p:oleObj name="Chart" r:id="rId4" imgW="5880153" imgH="304810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1535113"/>
                        <a:ext cx="9144000" cy="474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0" y="6367463"/>
            <a:ext cx="90170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100" dirty="0"/>
              <a:t>*Provisional figures </a:t>
            </a:r>
            <a:r>
              <a:rPr lang="en-US" altLang="en-US" sz="1100" dirty="0" smtClean="0"/>
              <a:t>for March 2016, </a:t>
            </a:r>
            <a:r>
              <a:rPr lang="en-US" altLang="en-US" sz="1100" dirty="0"/>
              <a:t>seasonally adjusted.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100" dirty="0"/>
              <a:t>Sources: US Bureau of Labor Statistics; Insurance Information Institute.		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blackWhite">
          <a:xfrm>
            <a:off x="5105400" y="1154113"/>
            <a:ext cx="3495675" cy="1111567"/>
          </a:xfrm>
          <a:prstGeom prst="wedgeRectCallout">
            <a:avLst>
              <a:gd name="adj1" fmla="val -86809"/>
              <a:gd name="adj2" fmla="val -518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14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14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14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In March</a:t>
            </a: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21 </a:t>
            </a: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states had over-the-month unemployment rate decreases, 15 states had increases, and 14 states and the District of Columbia had no change</a:t>
            </a: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.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endParaRPr lang="en-US" sz="1400" b="1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2379246" y="3729038"/>
            <a:ext cx="3064284" cy="1371600"/>
          </a:xfrm>
          <a:prstGeom prst="wedgeRectCallout">
            <a:avLst>
              <a:gd name="adj1" fmla="val -73461"/>
              <a:gd name="adj2" fmla="val 1500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Residual impacts of the housing collapse, weak economies are holding back several states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74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328F0D3D-4E77-4C5F-892B-176CC0F7E22D}" type="slidenum">
              <a:rPr lang="en-US" alt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99</a:t>
            </a:fld>
            <a:endParaRPr lang="en-US" altLang="en-US" sz="900" dirty="0" smtClean="0"/>
          </a:p>
        </p:txBody>
      </p:sp>
      <p:graphicFrame>
        <p:nvGraphicFramePr>
          <p:cNvPr id="7171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9525" y="1836738"/>
          <a:ext cx="9132888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2" name="Chart" r:id="rId4" imgW="5880153" imgH="3048103" progId="MSGraph.Chart.8">
                  <p:embed followColorScheme="full"/>
                </p:oleObj>
              </mc:Choice>
              <mc:Fallback>
                <p:oleObj name="Chart" r:id="rId4" imgW="5880153" imgH="304810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1836738"/>
                        <a:ext cx="9132888" cy="473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0" y="0"/>
            <a:ext cx="80359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600" b="1" dirty="0">
                <a:solidFill>
                  <a:schemeClr val="accent1"/>
                </a:solidFill>
              </a:rPr>
              <a:t>Unemployment Rates by State, </a:t>
            </a:r>
            <a:r>
              <a:rPr lang="en-US" altLang="en-US" sz="2600" b="1" dirty="0" smtClean="0">
                <a:solidFill>
                  <a:schemeClr val="accent1"/>
                </a:solidFill>
              </a:rPr>
              <a:t>March 2016: </a:t>
            </a:r>
            <a:endParaRPr lang="en-US" altLang="en-US" sz="2600" b="1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600" b="1" dirty="0">
                <a:solidFill>
                  <a:schemeClr val="accent1"/>
                </a:solidFill>
              </a:rPr>
              <a:t>Lowest 25 States*</a:t>
            </a: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0" y="6429375"/>
            <a:ext cx="87503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*Provisional figures for </a:t>
            </a:r>
            <a:r>
              <a:rPr lang="en-US" altLang="en-US" sz="1100" dirty="0" smtClean="0"/>
              <a:t>March 2016, </a:t>
            </a:r>
            <a:r>
              <a:rPr lang="en-US" altLang="en-US" sz="1100" dirty="0"/>
              <a:t>seasonally adjusted.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Sources: US Bureau of Labor Statistics; Insurance Information Institute.	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5105400" y="1154113"/>
            <a:ext cx="3495675" cy="1111567"/>
          </a:xfrm>
          <a:prstGeom prst="wedgeRectCallout">
            <a:avLst>
              <a:gd name="adj1" fmla="val -86809"/>
              <a:gd name="adj2" fmla="val -518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14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14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14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In March, </a:t>
            </a: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21 states had over-the-month unemployment rate decreases, 15 states had increases, and 14 states and the District of Columbia had no change.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endParaRPr lang="en-US" sz="1400" b="1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blackWhite">
          <a:xfrm>
            <a:off x="3971925" y="4100513"/>
            <a:ext cx="2678521" cy="1295912"/>
          </a:xfrm>
          <a:prstGeom prst="wedgeRectCallout">
            <a:avLst>
              <a:gd name="adj1" fmla="val 108614"/>
              <a:gd name="adj2" fmla="val -703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Strength in Energy, Agricultural States-most also avoided housing bust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67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/C Net Income After Taxes"/>
  <p:tag name="ARTICULATE_SLIDE_GUID" val="b36d2394-cab0-4993-8a78-0afe809536e5"/>
  <p:tag name="ARTICULATE_SLIDE_NAV" val="43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/C Insurance Industry Combined Ratio"/>
  <p:tag name="ARTICULATE_SLIDE_GUID" val="d597db85-55e1-4188-b89d-d656c2dd132a"/>
  <p:tag name="ARTICULATE_SLIDE_NAV" val="52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d816a7d-974e-4f1a-9550-52aea7948b6c"/>
  <p:tag name="ARTICULATE_SLIDE_NAV" val="48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1b25dd7-2819-40d4-857e-0586fe15f666"/>
  <p:tag name="ARTICULATE_TITLE_TAG" val="P/C Net Premiums Written: % Change"/>
  <p:tag name="ARTICULATE_SLIDE_NAV" val="57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1b25dd7-2819-40d4-857e-0586fe15f666"/>
  <p:tag name="ARTICULATE_TITLE_TAG" val="P/C Net Premiums Written: % Change"/>
  <p:tag name="ARTICULATE_SLIDE_NAV" val="57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7DC3"/>
      </a:dk2>
      <a:lt2>
        <a:srgbClr val="808080"/>
      </a:lt2>
      <a:accent1>
        <a:srgbClr val="0A2E4E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ADB2"/>
      </a:accent5>
      <a:accent6>
        <a:srgbClr val="8AB900"/>
      </a:accent6>
      <a:hlink>
        <a:srgbClr val="007DC3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155763</TotalTime>
  <Words>6537</Words>
  <Application>Microsoft Office PowerPoint</Application>
  <PresentationFormat>On-screen Show (4:3)</PresentationFormat>
  <Paragraphs>1106</Paragraphs>
  <Slides>114</Slides>
  <Notes>78</Notes>
  <HiddenSlides>50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114</vt:i4>
      </vt:variant>
    </vt:vector>
  </HeadingPairs>
  <TitlesOfParts>
    <vt:vector size="125" baseType="lpstr">
      <vt:lpstr>ＭＳ Ｐゴシック</vt:lpstr>
      <vt:lpstr>Arial</vt:lpstr>
      <vt:lpstr>Arial </vt:lpstr>
      <vt:lpstr>Calibri</vt:lpstr>
      <vt:lpstr>Symbol</vt:lpstr>
      <vt:lpstr>Times New Roman</vt:lpstr>
      <vt:lpstr>Verdana</vt:lpstr>
      <vt:lpstr>Wingdings</vt:lpstr>
      <vt:lpstr>Default Design</vt:lpstr>
      <vt:lpstr>Chart</vt:lpstr>
      <vt:lpstr>Worksheet</vt:lpstr>
      <vt:lpstr>2015, 2016 and beyond:  Financial Results From An Actuarial Point of View</vt:lpstr>
      <vt:lpstr>2015 Industry Results</vt:lpstr>
      <vt:lpstr>P/C Industry Net Income After Taxes 1991–2015</vt:lpstr>
      <vt:lpstr>PowerPoint Presentation</vt:lpstr>
      <vt:lpstr>P/C Direct Written Premium by Line</vt:lpstr>
      <vt:lpstr>P/C Insurance Industry  Combined Ratio, 2001–2015*</vt:lpstr>
      <vt:lpstr>P/C Net Combined Ratio by LOB</vt:lpstr>
      <vt:lpstr>Profitability Peaks &amp; Troughs in the P/C Insurance Industry, 1975-2015</vt:lpstr>
      <vt:lpstr>ROE: Property/Casualty Insurance by Major Event, 1987–2015</vt:lpstr>
      <vt:lpstr>Return on Equity by Financial Services Sector vs. Fortune 500, 2004-2015*</vt:lpstr>
      <vt:lpstr>Return on Net Worth (RNW) Largest Lines: 2005-2014 Average</vt:lpstr>
      <vt:lpstr>RNW All Lines, 2005-2014 Average: Highest 25 States</vt:lpstr>
      <vt:lpstr>PowerPoint Presentation</vt:lpstr>
      <vt:lpstr>Policyholder Surplus,  2006:Q4–2015:Q4E</vt:lpstr>
      <vt:lpstr>2016: So Far, A Lot of Mini-Cats in USA</vt:lpstr>
      <vt:lpstr>Distribution of Direct Premiums Written by Segment/Line, 2014</vt:lpstr>
      <vt:lpstr>Top 25 US P/C Insurers by Direct Premiums Written, 2014</vt:lpstr>
      <vt:lpstr>PowerPoint Presentation</vt:lpstr>
      <vt:lpstr>PowerPoint Presentation</vt:lpstr>
      <vt:lpstr>PowerPoint Presentation</vt:lpstr>
      <vt:lpstr>PowerPoint Presentation</vt:lpstr>
      <vt:lpstr>AY vs. CY Combined Ratio,  (Excl. Guaranty Lines) 1996-2015</vt:lpstr>
      <vt:lpstr>Personal Lines Combined Ratio,  1996-2015</vt:lpstr>
      <vt:lpstr>Commercial Lines Combined Ratio, 1996-2015</vt:lpstr>
      <vt:lpstr>Development on Prior, 1996-2015</vt:lpstr>
      <vt:lpstr>CY Development on Prior by LOB</vt:lpstr>
      <vt:lpstr>PowerPoint Presentation</vt:lpstr>
      <vt:lpstr>Property/Casualty Insurance Industry Investment Income: 2000–20151</vt:lpstr>
      <vt:lpstr>Net Yield on P/C Insurer Invested Assets, Year-end 2007-2015</vt:lpstr>
      <vt:lpstr>U.S. Treasury Security Yields: A Long Downward Trend, 1990–2016*</vt:lpstr>
      <vt:lpstr>New Money vs. Embedded Yields, U.S. Insurers, 1985-2015</vt:lpstr>
      <vt:lpstr>Interest Rate Forecasts: 2016 – 2021</vt:lpstr>
      <vt:lpstr>Distribution of Bond Maturities, P/C Insurance Industry, 2005-2014</vt:lpstr>
      <vt:lpstr>Bonds Rated NAIC Quality Category 3-6 as a Percent of Total Bonds, 2003–2015:Q1</vt:lpstr>
      <vt:lpstr>Treasury Yield Curves:   Pre-Crisis (July 2007) vs. May 2015 </vt:lpstr>
      <vt:lpstr>Commercial Rates</vt:lpstr>
      <vt:lpstr>Commercial Lines Rate Change by Qtr (vs. Year Earlier)</vt:lpstr>
      <vt:lpstr>Canadian Commercial Lines Price Level Change by Qtr (vs. Year Earlier)</vt:lpstr>
      <vt:lpstr>Commercial Lines Rate Change by Month (vs. Year Earlier) Since 6/09</vt:lpstr>
      <vt:lpstr>Commercial Lines Rate Change by Month (vs. Year Earlier)</vt:lpstr>
      <vt:lpstr>Commercial Property Rate Change by Month (vs. Year Earlier)</vt:lpstr>
      <vt:lpstr>Business Interruption Rate Change by Month (vs. Year Earlier)</vt:lpstr>
      <vt:lpstr>BOP Rate Change by Month  (vs. Year Earlier)</vt:lpstr>
      <vt:lpstr>Inland Marine Rate Change by Month  (vs. Year Earlier)</vt:lpstr>
      <vt:lpstr>General Liability Rate Change by Month  (vs. Year Earlier)</vt:lpstr>
      <vt:lpstr>Umbrella/Excess Rate Change by Month  (vs. Year Earlier)</vt:lpstr>
      <vt:lpstr>Commercial Auto Rate Change by Month (vs. Year Earlier)</vt:lpstr>
      <vt:lpstr>Workers Comp Rate Change by Month (vs. Year Earlier)</vt:lpstr>
      <vt:lpstr>2015 Premium Change-NCCI States</vt:lpstr>
      <vt:lpstr>Professional Liability Rate Change by Month (vs. Year Earlier)</vt:lpstr>
      <vt:lpstr>D&amp;O Liability Rate Change by Month (vs. Year Earlier)</vt:lpstr>
      <vt:lpstr>Monoline D&amp;O:  Premium Growth, Loss Ratios</vt:lpstr>
      <vt:lpstr>EPLI Rate Change by Month (vs. Year Earlier)</vt:lpstr>
      <vt:lpstr>Fiduciary Liability Rate Change by Month (vs. Year Earlier)</vt:lpstr>
      <vt:lpstr>Crime Rate Change by Month (vs. Year Earlier)</vt:lpstr>
      <vt:lpstr>Surety Rate Change by Month (vs. Year Earlier)</vt:lpstr>
      <vt:lpstr>Rates in The Northeast, Q4 2015*</vt:lpstr>
      <vt:lpstr>Auto Insurance</vt:lpstr>
      <vt:lpstr>Return on Net Worth: Personal &amp; Commercial Auto, 2005-2014</vt:lpstr>
      <vt:lpstr>Net Combined Ratio, 2005-2015</vt:lpstr>
      <vt:lpstr>Why Personal Auto Loss Ratios Are Rising: Severity &amp; Frequency by Coverage, 2015 vs. 2014</vt:lpstr>
      <vt:lpstr>Auto Insurance: Frequency vs. Severity</vt:lpstr>
      <vt:lpstr>PowerPoint Presentation</vt:lpstr>
      <vt:lpstr>Collision</vt:lpstr>
      <vt:lpstr>Collision Claims: Frequency Trending Higher in 2015</vt:lpstr>
      <vt:lpstr>Collision Claims: Severity Trending Higher in 2009-2015</vt:lpstr>
      <vt:lpstr>Collision Claims: Pure Premium (Losses per Insured Unit), 2011:Q4-2015:Q4</vt:lpstr>
      <vt:lpstr>PowerPoint Presentation</vt:lpstr>
      <vt:lpstr>America is Driving More Again: Total Miles Driven*, 1990-2016</vt:lpstr>
      <vt:lpstr>More Miles Driven =&gt; More Collisions, 2006–2015</vt:lpstr>
      <vt:lpstr>Why Are People Driving More Miles? Cheap Gas?</vt:lpstr>
      <vt:lpstr>Why Are People Driving More Miles? Jobs?</vt:lpstr>
      <vt:lpstr>Comparing Gas Prices, Employment on Collision Frequency</vt:lpstr>
      <vt:lpstr>More People Working and Driving =&gt; More Collisions, 2006-2016</vt:lpstr>
      <vt:lpstr>Severity: Driving Fatalities Are Rising</vt:lpstr>
      <vt:lpstr>Loss Trends vs. CPI: Not Just Auto</vt:lpstr>
      <vt:lpstr> Death Rates per 100,000,000 Vehicle miles, 1990-2015* </vt:lpstr>
      <vt:lpstr>Bodily Injury Liability</vt:lpstr>
      <vt:lpstr>Bodily Injury: Frequency Trending Higher Since 2009</vt:lpstr>
      <vt:lpstr>Bodily Injury: Severity Rising Every Year in the Past Decade</vt:lpstr>
      <vt:lpstr>Property Damage Liability</vt:lpstr>
      <vt:lpstr>Property Damage Pure Premium (Losses per Insured Unit), 2011:Q4-2015:Q4</vt:lpstr>
      <vt:lpstr>Property Damage: Frequency Trending Higher Since 2009</vt:lpstr>
      <vt:lpstr>Property Damage: Severity Rising Every Year in the Past Decade</vt:lpstr>
      <vt:lpstr>Personal Injury Protection (PIP)</vt:lpstr>
      <vt:lpstr>No-Fault (PIP): Frequency Trending Higher Since 2009</vt:lpstr>
      <vt:lpstr>No-Fault (PIP): Severity Rising Virtually Every Year in the Past Decade</vt:lpstr>
      <vt:lpstr>Comprehensive</vt:lpstr>
      <vt:lpstr>Comprehensive Coverage: Frequency and Severity Trends Are Volatile</vt:lpstr>
      <vt:lpstr>Economic Forecast:  Slow and Steady</vt:lpstr>
      <vt:lpstr>US Real GDP Growth*</vt:lpstr>
      <vt:lpstr>PowerPoint Presentation</vt:lpstr>
      <vt:lpstr>Unemployment and Underemployment Rates: Still Falling</vt:lpstr>
      <vt:lpstr>Labor Market Slack: Elevated Number of Involuntary Part-time Workers</vt:lpstr>
      <vt:lpstr>Number of “Discouraged Workers”: Elevated, but Dropping Jan 1994 – Mar 2016 </vt:lpstr>
      <vt:lpstr>Full-time vs. Part-time Employment, Quarterly, 2003-2016: WC Implications</vt:lpstr>
      <vt:lpstr>US Unemployment Rate Forecast</vt:lpstr>
      <vt:lpstr>Unemployment Rates by State, March 2016: Highest 25 States*</vt:lpstr>
      <vt:lpstr>PowerPoint Presentation</vt:lpstr>
      <vt:lpstr>Nonfarm Payroll (Wages and Salaries): Quarterly, 2005–2016:Q1</vt:lpstr>
      <vt:lpstr>Value of Construction Put in Place,  2016 vs. 2015*</vt:lpstr>
      <vt:lpstr>PowerPoint Presentation</vt:lpstr>
      <vt:lpstr>Construction Employment, Jan. 2010—March 2016*</vt:lpstr>
      <vt:lpstr>Construction Employment,  Jan. 2003–March 2016 </vt:lpstr>
      <vt:lpstr>Dollar Value* of Manufacturers’ Shipments Monthly, Jan. 1992—Feb. 2016</vt:lpstr>
      <vt:lpstr>Employment in Oil &amp; Gas Extraction, Jan. 2010—March 2016*</vt:lpstr>
      <vt:lpstr>Cyber Insurance By the Numbers</vt:lpstr>
      <vt:lpstr>About the Data</vt:lpstr>
      <vt:lpstr>About the Data</vt:lpstr>
      <vt:lpstr>Reported 2015 Cyber Writings</vt:lpstr>
      <vt:lpstr>Reported 2015 ID Theft Writings</vt:lpstr>
      <vt:lpstr>Cyber Combined Ratio, Frequency</vt:lpstr>
      <vt:lpstr>Summary</vt:lpstr>
      <vt:lpstr>PowerPoint Presentation</vt:lpstr>
    </vt:vector>
  </TitlesOfParts>
  <Company>insurance information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P6466 - iii Template</dc:title>
  <dc:creator>Call @ 866-2-eSlide</dc:creator>
  <cp:lastModifiedBy>Rodriguez, Marielle</cp:lastModifiedBy>
  <cp:revision>3516</cp:revision>
  <cp:lastPrinted>2015-06-17T12:31:17Z</cp:lastPrinted>
  <dcterms:modified xsi:type="dcterms:W3CDTF">2016-05-24T16:49:35Z</dcterms:modified>
</cp:coreProperties>
</file>