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7"/>
  </p:notesMasterIdLst>
  <p:handoutMasterIdLst>
    <p:handoutMasterId r:id="rId48"/>
  </p:handoutMasterIdLst>
  <p:sldIdLst>
    <p:sldId id="3491" r:id="rId2"/>
    <p:sldId id="3849" r:id="rId3"/>
    <p:sldId id="3850" r:id="rId4"/>
    <p:sldId id="3820" r:id="rId5"/>
    <p:sldId id="3810" r:id="rId6"/>
    <p:sldId id="3804" r:id="rId7"/>
    <p:sldId id="3811" r:id="rId8"/>
    <p:sldId id="3805" r:id="rId9"/>
    <p:sldId id="3803" r:id="rId10"/>
    <p:sldId id="3830" r:id="rId11"/>
    <p:sldId id="3828" r:id="rId12"/>
    <p:sldId id="3829" r:id="rId13"/>
    <p:sldId id="3813" r:id="rId14"/>
    <p:sldId id="3840" r:id="rId15"/>
    <p:sldId id="3831" r:id="rId16"/>
    <p:sldId id="3807" r:id="rId17"/>
    <p:sldId id="3835" r:id="rId18"/>
    <p:sldId id="3836" r:id="rId19"/>
    <p:sldId id="3841" r:id="rId20"/>
    <p:sldId id="3837" r:id="rId21"/>
    <p:sldId id="3838" r:id="rId22"/>
    <p:sldId id="3839" r:id="rId23"/>
    <p:sldId id="3834" r:id="rId24"/>
    <p:sldId id="3842" r:id="rId25"/>
    <p:sldId id="3844" r:id="rId26"/>
    <p:sldId id="3843" r:id="rId27"/>
    <p:sldId id="3845" r:id="rId28"/>
    <p:sldId id="3847" r:id="rId29"/>
    <p:sldId id="3848" r:id="rId30"/>
    <p:sldId id="3812" r:id="rId31"/>
    <p:sldId id="3801" r:id="rId32"/>
    <p:sldId id="3802" r:id="rId33"/>
    <p:sldId id="3821" r:id="rId34"/>
    <p:sldId id="3823" r:id="rId35"/>
    <p:sldId id="3824" r:id="rId36"/>
    <p:sldId id="3825" r:id="rId37"/>
    <p:sldId id="3826" r:id="rId38"/>
    <p:sldId id="3814" r:id="rId39"/>
    <p:sldId id="3817" r:id="rId40"/>
    <p:sldId id="3816" r:id="rId41"/>
    <p:sldId id="3851" r:id="rId42"/>
    <p:sldId id="3815" r:id="rId43"/>
    <p:sldId id="1136" r:id="rId44"/>
    <p:sldId id="3832" r:id="rId45"/>
    <p:sldId id="3833"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A7A"/>
    <a:srgbClr val="2B7299"/>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109" d="100"/>
          <a:sy n="109" d="100"/>
        </p:scale>
        <p:origin x="1422" y="78"/>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snapToGrid="0">
      <p:cViewPr varScale="1">
        <p:scale>
          <a:sx n="94" d="100"/>
          <a:sy n="94" d="100"/>
        </p:scale>
        <p:origin x="-2898"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969592" y="0"/>
            <a:ext cx="3039219" cy="464184"/>
          </a:xfrm>
          <a:prstGeom prst="rect">
            <a:avLst/>
          </a:prstGeom>
          <a:noFill/>
          <a:ln w="9525">
            <a:noFill/>
            <a:miter lim="800000"/>
            <a:headEnd/>
            <a:tailEnd/>
          </a:ln>
          <a:effectLst/>
        </p:spPr>
        <p:txBody>
          <a:bodyPr vert="horz" wrap="square" lIns="91401" tIns="45700" rIns="91401" bIns="45700" numCol="1" anchor="t" anchorCtr="0" compatLnSpc="1">
            <a:prstTxWarp prst="textNoShape">
              <a:avLst/>
            </a:prstTxWarp>
          </a:bodyPr>
          <a:lstStyle>
            <a:lvl1pPr algn="r" defTabSz="914182" eaLnBrk="0" hangingPunct="0">
              <a:defRPr sz="1200">
                <a:latin typeface="Arial" charset="0"/>
                <a:cs typeface="+mn-cs"/>
              </a:defRPr>
            </a:lvl1pPr>
          </a:lstStyle>
          <a:p>
            <a:pPr>
              <a:defRPr/>
            </a:pPr>
            <a:fld id="{56428D4E-CD86-468D-BEE4-4FD3A017EE70}" type="datetime1">
              <a:rPr lang="en-US"/>
              <a:pPr>
                <a:defRPr/>
              </a:pPr>
              <a:t>3/18/2015</a:t>
            </a:fld>
            <a:endParaRPr lang="en-US"/>
          </a:p>
        </p:txBody>
      </p:sp>
      <p:sp>
        <p:nvSpPr>
          <p:cNvPr id="229380" name="Rectangle 1028"/>
          <p:cNvSpPr>
            <a:spLocks noGrp="1" noChangeArrowheads="1"/>
          </p:cNvSpPr>
          <p:nvPr>
            <p:ph type="ftr" sz="quarter" idx="2"/>
          </p:nvPr>
        </p:nvSpPr>
        <p:spPr bwMode="auto">
          <a:xfrm>
            <a:off x="0"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defTabSz="914182"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969592" y="8830627"/>
            <a:ext cx="3039219" cy="464184"/>
          </a:xfrm>
          <a:prstGeom prst="rect">
            <a:avLst/>
          </a:prstGeom>
          <a:noFill/>
          <a:ln w="9525">
            <a:noFill/>
            <a:miter lim="800000"/>
            <a:headEnd/>
            <a:tailEnd/>
          </a:ln>
          <a:effectLst/>
        </p:spPr>
        <p:txBody>
          <a:bodyPr vert="horz" wrap="square" lIns="91401" tIns="45700" rIns="91401" bIns="45700" numCol="1" anchor="b" anchorCtr="0" compatLnSpc="1">
            <a:prstTxWarp prst="textNoShape">
              <a:avLst/>
            </a:prstTxWarp>
          </a:bodyPr>
          <a:lstStyle>
            <a:lvl1pPr algn="r" defTabSz="914182"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362136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2537" y="3824750"/>
            <a:ext cx="5866916" cy="5155306"/>
          </a:xfrm>
          <a:prstGeom prst="rect">
            <a:avLst/>
          </a:prstGeom>
          <a:noFill/>
          <a:ln w="9525" algn="ctr">
            <a:noFill/>
            <a:miter lim="800000"/>
            <a:headEnd/>
            <a:tailEnd/>
          </a:ln>
          <a:effectLst/>
        </p:spPr>
        <p:txBody>
          <a:bodyPr vert="horz" wrap="square" lIns="46135" tIns="46135" rIns="46135" bIns="461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3726" y="9046875"/>
            <a:ext cx="706129" cy="247936"/>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670">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3924826691"/>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062386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10</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566426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11</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47793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59037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13</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86965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1C2A05D5-7C49-470F-AA70-EDEA341C1DAB}" type="slidenum">
              <a:rPr lang="en-US" smtClean="0"/>
              <a:pPr defTabSz="930193">
                <a:defRPr/>
              </a:pPr>
              <a:t>16</a:t>
            </a:fld>
            <a:endParaRPr lang="en-US" dirty="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33861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17</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33237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18</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81324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20</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05414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21</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063767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098501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2</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91584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23</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05556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989936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644012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27</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9763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28</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0884388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29</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270576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30</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352299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33</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306287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34</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64773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35</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81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266631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45247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37</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4163775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38</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800315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39</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668171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40</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626901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41</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266631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4177085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43</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010690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2566303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45</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754641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8752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5" tIns="46639" rIns="46025" bIns="46639" anchor="b">
            <a:spAutoFit/>
          </a:bodyPr>
          <a:lstStyle/>
          <a:p>
            <a:pPr algn="ctr" defTabSz="930275"/>
            <a:fld id="{A968633F-D8FD-49AF-BDB2-469A3E94FC57}" type="slidenum">
              <a:rPr lang="en-US" sz="1000"/>
              <a:pPr algn="ctr" defTabSz="930275"/>
              <a:t>5</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87848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810295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7</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8205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type="sldNum" sz="quarter" idx="5"/>
          </p:nvPr>
        </p:nvSpPr>
        <p:spPr/>
        <p:txBody>
          <a:bodyPr/>
          <a:lstStyle/>
          <a:p>
            <a:pPr>
              <a:defRPr/>
            </a:pPr>
            <a:fld id="{6596ACEA-B7F7-4C1F-AA45-4917414A740D}" type="slidenum">
              <a:rPr lang="en-US" smtClean="0"/>
              <a:pPr>
                <a:defRPr/>
              </a:pPr>
              <a:t>8</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220334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F7F3AD03-1AA3-4DFC-9E19-06F1C1186F91}" type="slidenum">
              <a:rPr lang="en-US" smtClean="0"/>
              <a:pPr defTabSz="930193">
                <a:defRPr/>
              </a:pPr>
              <a:t>9</a:t>
            </a:fld>
            <a:endParaRPr lang="en-US" dirty="0"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08569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4" cstate="email"/>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320868"/>
            <a:ext cx="9104313" cy="2263697"/>
          </a:xfrm>
          <a:ln/>
        </p:spPr>
        <p:txBody>
          <a:bodyPr/>
          <a:lstStyle/>
          <a:p>
            <a:r>
              <a:rPr lang="en-US" sz="4400" dirty="0" smtClean="0"/>
              <a:t>Financial </a:t>
            </a:r>
            <a:r>
              <a:rPr lang="en-US" sz="4400" dirty="0"/>
              <a:t>L</a:t>
            </a:r>
            <a:r>
              <a:rPr lang="en-US" sz="4400" dirty="0" smtClean="0"/>
              <a:t>iteracy</a:t>
            </a:r>
            <a:br>
              <a:rPr lang="en-US" sz="4400" dirty="0" smtClean="0"/>
            </a:br>
            <a:r>
              <a:rPr lang="en-US" sz="4400" dirty="0" smtClean="0"/>
              <a:t>and</a:t>
            </a:r>
            <a:br>
              <a:rPr lang="en-US" sz="4400" dirty="0" smtClean="0"/>
            </a:br>
            <a:r>
              <a:rPr lang="en-US" sz="4400" dirty="0" smtClean="0"/>
              <a:t>P/C Insurance</a:t>
            </a:r>
            <a:r>
              <a:rPr lang="en-US" sz="3600" i="1" dirty="0" smtClean="0"/>
              <a:t/>
            </a:r>
            <a:br>
              <a:rPr lang="en-US" sz="3600" i="1" dirty="0" smtClean="0"/>
            </a:br>
            <a:endParaRPr lang="en-US" sz="3400" i="1" dirty="0">
              <a:solidFill>
                <a:srgbClr val="C00000"/>
              </a:solidFill>
            </a:endParaRPr>
          </a:p>
        </p:txBody>
      </p:sp>
      <p:sp>
        <p:nvSpPr>
          <p:cNvPr id="94211" name="Rectangle 3"/>
          <p:cNvSpPr>
            <a:spLocks noGrp="1" noChangeArrowheads="1"/>
          </p:cNvSpPr>
          <p:nvPr>
            <p:ph type="subTitle" idx="1"/>
          </p:nvPr>
        </p:nvSpPr>
        <p:spPr>
          <a:xfrm>
            <a:off x="191729" y="4356530"/>
            <a:ext cx="8952271" cy="1284967"/>
          </a:xfrm>
        </p:spPr>
        <p:txBody>
          <a:bodyPr/>
          <a:lstStyle/>
          <a:p>
            <a:pPr>
              <a:lnSpc>
                <a:spcPct val="80000"/>
              </a:lnSpc>
            </a:pPr>
            <a:r>
              <a:rPr lang="en-US" dirty="0" smtClean="0"/>
              <a:t>Golden Gate CPCU I-Day</a:t>
            </a:r>
          </a:p>
          <a:p>
            <a:pPr>
              <a:lnSpc>
                <a:spcPct val="80000"/>
              </a:lnSpc>
            </a:pPr>
            <a:r>
              <a:rPr lang="en-US" dirty="0" smtClean="0"/>
              <a:t>San Francisco, CA</a:t>
            </a:r>
          </a:p>
          <a:p>
            <a:pPr>
              <a:lnSpc>
                <a:spcPct val="80000"/>
              </a:lnSpc>
            </a:pPr>
            <a:r>
              <a:rPr lang="en-US" sz="2800" dirty="0" smtClean="0"/>
              <a:t>March 6, 2015</a:t>
            </a: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smtClean="0">
                <a:solidFill>
                  <a:schemeClr val="bg2"/>
                </a:solidFill>
              </a:rPr>
              <a:t>Steven N. Weisbart, </a:t>
            </a:r>
            <a:r>
              <a:rPr lang="en-US" b="1" dirty="0">
                <a:solidFill>
                  <a:schemeClr val="bg2"/>
                </a:solidFill>
              </a:rPr>
              <a:t>Ph.D., </a:t>
            </a:r>
            <a:r>
              <a:rPr lang="en-US" b="1" dirty="0" smtClean="0">
                <a:solidFill>
                  <a:schemeClr val="bg2"/>
                </a:solidFill>
              </a:rPr>
              <a:t>CLU</a:t>
            </a:r>
            <a:r>
              <a:rPr lang="en-US" b="1" dirty="0">
                <a:solidFill>
                  <a:schemeClr val="bg2"/>
                </a:solidFill>
              </a:rPr>
              <a:t>, </a:t>
            </a:r>
            <a:r>
              <a:rPr lang="en-US" b="1" dirty="0" smtClean="0">
                <a:solidFill>
                  <a:schemeClr val="bg2"/>
                </a:solidFill>
              </a:rPr>
              <a:t>Senior Vice President </a:t>
            </a:r>
            <a:r>
              <a:rPr lang="en-US" b="1" dirty="0">
                <a:solidFill>
                  <a:schemeClr val="bg2"/>
                </a:solidFill>
              </a:rPr>
              <a:t>&amp; </a:t>
            </a:r>
            <a:r>
              <a:rPr lang="en-US" b="1" dirty="0" smtClean="0">
                <a:solidFill>
                  <a:schemeClr val="bg2"/>
                </a:solidFill>
              </a:rPr>
              <a:t>Chief Economist</a:t>
            </a:r>
            <a:endParaRPr lang="en-US" b="1" dirty="0">
              <a:solidFill>
                <a:schemeClr val="bg2"/>
              </a:solidFill>
            </a:endParaRP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a:t>
            </a:r>
            <a:r>
              <a:rPr lang="en-US" b="1">
                <a:solidFill>
                  <a:schemeClr val="bg1"/>
                </a:solidFill>
                <a:sym typeface="Symbol" pitchFamily="18" charset="2"/>
              </a:rPr>
              <a:t>: </a:t>
            </a:r>
            <a:r>
              <a:rPr lang="en-US" b="1" smtClean="0">
                <a:solidFill>
                  <a:schemeClr val="bg1"/>
                </a:solidFill>
                <a:sym typeface="Symbol" pitchFamily="18" charset="2"/>
              </a:rPr>
              <a:t>212.346.5540 </a:t>
            </a:r>
            <a:r>
              <a:rPr lang="en-US" b="1" dirty="0">
                <a:solidFill>
                  <a:schemeClr val="bg1"/>
                </a:solidFill>
                <a:sym typeface="Symbol" pitchFamily="18" charset="2"/>
              </a:rPr>
              <a:t> Cell</a:t>
            </a:r>
            <a:r>
              <a:rPr lang="en-US" b="1">
                <a:solidFill>
                  <a:schemeClr val="bg1"/>
                </a:solidFill>
                <a:sym typeface="Symbol" pitchFamily="18" charset="2"/>
              </a:rPr>
              <a:t>: </a:t>
            </a:r>
            <a:r>
              <a:rPr lang="en-US" b="1" smtClean="0">
                <a:solidFill>
                  <a:schemeClr val="bg1"/>
                </a:solidFill>
                <a:sym typeface="Symbol" pitchFamily="18" charset="2"/>
              </a:rPr>
              <a:t>917.494.5945 </a:t>
            </a:r>
            <a:r>
              <a:rPr lang="en-US" b="1">
                <a:solidFill>
                  <a:schemeClr val="bg1"/>
                </a:solidFill>
                <a:sym typeface="Symbol" pitchFamily="18" charset="2"/>
              </a:rPr>
              <a:t> </a:t>
            </a:r>
            <a:r>
              <a:rPr lang="en-US" b="1" smtClean="0">
                <a:solidFill>
                  <a:schemeClr val="bg1"/>
                </a:solidFill>
                <a:sym typeface="Symbol" pitchFamily="18" charset="2"/>
              </a:rPr>
              <a:t>stevenw@iii.org </a:t>
            </a:r>
            <a:r>
              <a:rPr lang="en-US" b="1" dirty="0">
                <a:solidFill>
                  <a:schemeClr val="bg1"/>
                </a:solidFill>
                <a:sym typeface="Symbol" pitchFamily="18" charset="2"/>
              </a:rPr>
              <a:t>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10</a:t>
            </a:fld>
            <a:endParaRPr lang="en-US" smtClean="0"/>
          </a:p>
        </p:txBody>
      </p:sp>
      <p:sp>
        <p:nvSpPr>
          <p:cNvPr id="8" name="Rectangle 2"/>
          <p:cNvSpPr txBox="1">
            <a:spLocks noChangeArrowheads="1"/>
          </p:cNvSpPr>
          <p:nvPr/>
        </p:nvSpPr>
        <p:spPr bwMode="black">
          <a:xfrm>
            <a:off x="546824" y="367957"/>
            <a:ext cx="5372196"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Why Is This Important?</a:t>
            </a:r>
            <a:endParaRPr lang="en-US" sz="3000" b="1" kern="0" dirty="0">
              <a:solidFill>
                <a:srgbClr val="225A7A"/>
              </a:solidFill>
              <a:ea typeface="+mj-ea"/>
              <a:cs typeface="+mj-cs"/>
            </a:endParaRPr>
          </a:p>
        </p:txBody>
      </p:sp>
      <p:sp>
        <p:nvSpPr>
          <p:cNvPr id="4" name="TextBox 3"/>
          <p:cNvSpPr txBox="1"/>
          <p:nvPr/>
        </p:nvSpPr>
        <p:spPr>
          <a:xfrm>
            <a:off x="546824" y="1278639"/>
            <a:ext cx="7986408" cy="5693866"/>
          </a:xfrm>
          <a:prstGeom prst="rect">
            <a:avLst/>
          </a:prstGeom>
          <a:noFill/>
        </p:spPr>
        <p:txBody>
          <a:bodyPr wrap="square" rtlCol="0">
            <a:spAutoFit/>
          </a:bodyPr>
          <a:lstStyle/>
          <a:p>
            <a:r>
              <a:rPr lang="en-US" sz="3200" dirty="0" smtClean="0"/>
              <a:t>To make good decisions regarding the types and amounts of P/C insurance to buy, consumers should understand</a:t>
            </a:r>
            <a:br>
              <a:rPr lang="en-US" sz="3200" dirty="0" smtClean="0"/>
            </a:br>
            <a:endParaRPr lang="en-US" sz="3200" dirty="0" smtClean="0"/>
          </a:p>
          <a:p>
            <a:pPr marL="285750" indent="-285750">
              <a:buFont typeface="Arial" panose="020B0604020202020204" pitchFamily="34" charset="0"/>
              <a:buChar char="•"/>
            </a:pPr>
            <a:r>
              <a:rPr lang="en-US" sz="2800" dirty="0" smtClean="0"/>
              <a:t>The types of losses/claims that they might sustain</a:t>
            </a:r>
            <a:br>
              <a:rPr lang="en-US" sz="2800" dirty="0" smtClean="0"/>
            </a:br>
            <a:endParaRPr lang="en-US" sz="2800" dirty="0" smtClean="0"/>
          </a:p>
          <a:p>
            <a:pPr marL="285750" indent="-285750">
              <a:buFont typeface="Arial" panose="020B0604020202020204" pitchFamily="34" charset="0"/>
              <a:buChar char="•"/>
            </a:pPr>
            <a:r>
              <a:rPr lang="en-US" sz="2800" dirty="0" smtClean="0"/>
              <a:t>The likelihood/probability of those various kinds of losses/claims—what we call “frequency”</a:t>
            </a:r>
            <a:br>
              <a:rPr lang="en-US" sz="2800" dirty="0" smtClean="0"/>
            </a:br>
            <a:endParaRPr lang="en-US" sz="2800" dirty="0" smtClean="0"/>
          </a:p>
          <a:p>
            <a:pPr marL="285750" indent="-285750">
              <a:buFont typeface="Arial" panose="020B0604020202020204" pitchFamily="34" charset="0"/>
              <a:buChar char="•"/>
            </a:pPr>
            <a:r>
              <a:rPr lang="en-US" sz="2800" dirty="0" smtClean="0"/>
              <a:t>The potential severity of those losses</a:t>
            </a:r>
            <a:r>
              <a:rPr lang="en-US" sz="2000" dirty="0" smtClean="0"/>
              <a:t/>
            </a:r>
            <a:br>
              <a:rPr lang="en-US" sz="2000" dirty="0" smtClean="0"/>
            </a:br>
            <a:endParaRPr lang="en-US" sz="2000" dirty="0" smtClean="0"/>
          </a:p>
          <a:p>
            <a:pPr marL="285750" indent="-28575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30685498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1917290"/>
            <a:ext cx="7981950" cy="1821273"/>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Do Financially Illiterate People Make Worse Financial Decisions?</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11</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11</a:t>
            </a:fld>
            <a:endParaRPr lang="en-US" dirty="0"/>
          </a:p>
        </p:txBody>
      </p:sp>
      <p:sp>
        <p:nvSpPr>
          <p:cNvPr id="2" name="TextBox 1"/>
          <p:cNvSpPr txBox="1"/>
          <p:nvPr/>
        </p:nvSpPr>
        <p:spPr>
          <a:xfrm>
            <a:off x="581025" y="3968885"/>
            <a:ext cx="7981950" cy="1569660"/>
          </a:xfrm>
          <a:prstGeom prst="rect">
            <a:avLst/>
          </a:prstGeom>
          <a:noFill/>
        </p:spPr>
        <p:txBody>
          <a:bodyPr wrap="square" rtlCol="0">
            <a:spAutoFit/>
          </a:bodyPr>
          <a:lstStyle/>
          <a:p>
            <a:pPr algn="ctr"/>
            <a:r>
              <a:rPr lang="en-US" sz="3200" b="1" dirty="0" smtClean="0">
                <a:solidFill>
                  <a:srgbClr val="225A7A"/>
                </a:solidFill>
              </a:rPr>
              <a:t>How Do Economists Determine Whether a Person’s Financial Decisions </a:t>
            </a:r>
            <a:br>
              <a:rPr lang="en-US" sz="3200" b="1" dirty="0" smtClean="0">
                <a:solidFill>
                  <a:srgbClr val="225A7A"/>
                </a:solidFill>
              </a:rPr>
            </a:br>
            <a:r>
              <a:rPr lang="en-US" sz="3200" b="1" dirty="0" smtClean="0">
                <a:solidFill>
                  <a:srgbClr val="225A7A"/>
                </a:solidFill>
              </a:rPr>
              <a:t>Are Good or Bad?</a:t>
            </a:r>
            <a:endParaRPr lang="en-US" sz="3200" b="1" dirty="0">
              <a:solidFill>
                <a:srgbClr val="225A7A"/>
              </a:solidFill>
            </a:endParaRPr>
          </a:p>
        </p:txBody>
      </p:sp>
    </p:spTree>
    <p:extLst>
      <p:ext uri="{BB962C8B-B14F-4D97-AF65-F5344CB8AC3E}">
        <p14:creationId xmlns:p14="http://schemas.microsoft.com/office/powerpoint/2010/main" val="402567891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12</a:t>
            </a:fld>
            <a:endParaRPr lang="en-US" smtClean="0"/>
          </a:p>
        </p:txBody>
      </p:sp>
      <p:sp>
        <p:nvSpPr>
          <p:cNvPr id="1922051" name="Rectangle 3"/>
          <p:cNvSpPr>
            <a:spLocks noGrp="1" noChangeArrowheads="1"/>
          </p:cNvSpPr>
          <p:nvPr>
            <p:ph type="body" idx="1"/>
          </p:nvPr>
        </p:nvSpPr>
        <p:spPr>
          <a:xfrm>
            <a:off x="379379" y="4714930"/>
            <a:ext cx="8540885" cy="1193858"/>
          </a:xfrm>
        </p:spPr>
        <p:txBody>
          <a:bodyPr/>
          <a:lstStyle/>
          <a:p>
            <a:pPr marL="0" indent="0">
              <a:lnSpc>
                <a:spcPct val="100000"/>
              </a:lnSpc>
              <a:spcBef>
                <a:spcPts val="0"/>
              </a:spcBef>
              <a:buNone/>
            </a:pPr>
            <a:r>
              <a:rPr lang="en-US" u="sng" dirty="0"/>
              <a:t>The </a:t>
            </a:r>
            <a:r>
              <a:rPr lang="en-US" u="sng" dirty="0" smtClean="0"/>
              <a:t>Finding</a:t>
            </a:r>
            <a:r>
              <a:rPr lang="en-US" dirty="0" smtClean="0"/>
              <a:t>: Consistency in financial decisions is highly correlated with wealth, education, income, youth, and financial literacy.</a:t>
            </a:r>
            <a:endParaRPr lang="en-US" b="1" dirty="0">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Economists: Good Decisions</a:t>
            </a:r>
            <a:br>
              <a:rPr lang="en-US" sz="3000" b="1" kern="0" dirty="0" smtClean="0">
                <a:solidFill>
                  <a:srgbClr val="225A7A"/>
                </a:solidFill>
                <a:ea typeface="+mj-ea"/>
                <a:cs typeface="+mj-cs"/>
              </a:rPr>
            </a:br>
            <a:r>
              <a:rPr lang="en-US" sz="3000" b="1" kern="0" dirty="0" smtClean="0">
                <a:solidFill>
                  <a:srgbClr val="225A7A"/>
                </a:solidFill>
                <a:ea typeface="+mj-ea"/>
                <a:cs typeface="+mj-cs"/>
              </a:rPr>
              <a:t>Are Consistent Decisions</a:t>
            </a:r>
            <a:endParaRPr lang="en-US" sz="3000" b="1" kern="0" dirty="0">
              <a:solidFill>
                <a:srgbClr val="225A7A"/>
              </a:solidFill>
              <a:ea typeface="+mj-ea"/>
              <a:cs typeface="+mj-cs"/>
            </a:endParaRPr>
          </a:p>
        </p:txBody>
      </p:sp>
      <p:sp>
        <p:nvSpPr>
          <p:cNvPr id="3" name="TextBox 2"/>
          <p:cNvSpPr txBox="1"/>
          <p:nvPr/>
        </p:nvSpPr>
        <p:spPr>
          <a:xfrm>
            <a:off x="457200" y="6011604"/>
            <a:ext cx="8143875" cy="600164"/>
          </a:xfrm>
          <a:prstGeom prst="rect">
            <a:avLst/>
          </a:prstGeom>
          <a:noFill/>
        </p:spPr>
        <p:txBody>
          <a:bodyPr wrap="square" rtlCol="0">
            <a:spAutoFit/>
          </a:bodyPr>
          <a:lstStyle/>
          <a:p>
            <a:r>
              <a:rPr lang="en-US" sz="1100" dirty="0" smtClean="0"/>
              <a:t>Sources: S. Choi, S. </a:t>
            </a:r>
            <a:r>
              <a:rPr lang="en-US" sz="1100" dirty="0" err="1" smtClean="0"/>
              <a:t>Kariv</a:t>
            </a:r>
            <a:r>
              <a:rPr lang="en-US" sz="1100" dirty="0" smtClean="0"/>
              <a:t>, W. Muller, and D. Silverman, “Who is  (More) Rational?” </a:t>
            </a:r>
            <a:r>
              <a:rPr lang="en-US" sz="1100" i="1" dirty="0" smtClean="0"/>
              <a:t>American Economic Review </a:t>
            </a:r>
            <a:r>
              <a:rPr lang="en-US" sz="1100" dirty="0" smtClean="0"/>
              <a:t>104(6) [June 2014], pp. 1518-1550, and J. Brown, A. </a:t>
            </a:r>
            <a:r>
              <a:rPr lang="en-US" sz="1100" dirty="0" err="1" smtClean="0"/>
              <a:t>Kapteyn</a:t>
            </a:r>
            <a:r>
              <a:rPr lang="en-US" sz="1100" dirty="0" smtClean="0"/>
              <a:t>, E. </a:t>
            </a:r>
            <a:r>
              <a:rPr lang="en-US" sz="1100" dirty="0" err="1" smtClean="0"/>
              <a:t>Luttmer</a:t>
            </a:r>
            <a:r>
              <a:rPr lang="en-US" sz="1100" dirty="0" smtClean="0"/>
              <a:t>, and O. Mitchell, “Cognitive Constraints on Valuing Annuities,” Pension Research Council PRC WP 2014-21; Insurance Information Institute</a:t>
            </a:r>
            <a:endParaRPr lang="en-US" sz="1100" dirty="0"/>
          </a:p>
        </p:txBody>
      </p:sp>
      <p:sp>
        <p:nvSpPr>
          <p:cNvPr id="4" name="TextBox 3"/>
          <p:cNvSpPr txBox="1"/>
          <p:nvPr/>
        </p:nvSpPr>
        <p:spPr>
          <a:xfrm>
            <a:off x="379379" y="1268807"/>
            <a:ext cx="7986408" cy="3416320"/>
          </a:xfrm>
          <a:prstGeom prst="rect">
            <a:avLst/>
          </a:prstGeom>
          <a:noFill/>
        </p:spPr>
        <p:txBody>
          <a:bodyPr wrap="square" rtlCol="0">
            <a:spAutoFit/>
          </a:bodyPr>
          <a:lstStyle/>
          <a:p>
            <a:r>
              <a:rPr lang="en-US" sz="2400" u="sng" dirty="0" smtClean="0"/>
              <a:t>The Concept</a:t>
            </a:r>
            <a:r>
              <a:rPr lang="en-US" sz="2400" dirty="0" smtClean="0"/>
              <a:t>: If your decisions are consistent, they’re likely based on an underlying and well-understood view of financial choices—in short, they’re “rational.”</a:t>
            </a:r>
            <a:br>
              <a:rPr lang="en-US" sz="2400" dirty="0" smtClean="0"/>
            </a:br>
            <a:endParaRPr lang="en-US" sz="2400" dirty="0" smtClean="0"/>
          </a:p>
          <a:p>
            <a:pPr marL="285750" indent="-285750">
              <a:buFont typeface="Arial" panose="020B0604020202020204" pitchFamily="34" charset="0"/>
              <a:buChar char="•"/>
            </a:pPr>
            <a:r>
              <a:rPr lang="en-US" sz="2000" dirty="0" smtClean="0"/>
              <a:t>For example, it a policyholder chose similar low deductibles for auto and HO, that’s consistent and could reflect little liquidity</a:t>
            </a:r>
            <a:br>
              <a:rPr lang="en-US" sz="2000" dirty="0" smtClean="0"/>
            </a:br>
            <a:endParaRPr lang="en-US" sz="2000" dirty="0" smtClean="0"/>
          </a:p>
          <a:p>
            <a:pPr marL="285750" indent="-285750">
              <a:buFont typeface="Arial" panose="020B0604020202020204" pitchFamily="34" charset="0"/>
              <a:buChar char="•"/>
            </a:pPr>
            <a:r>
              <a:rPr lang="en-US" sz="2000" dirty="0" smtClean="0"/>
              <a:t>But if the policyholder chose a small deductible for one policy and a large deductible in another, we suspect that the policyholder isn’t choosing based on his/her circumstances or preferences.</a:t>
            </a:r>
          </a:p>
        </p:txBody>
      </p:sp>
    </p:spTree>
    <p:extLst>
      <p:ext uri="{BB962C8B-B14F-4D97-AF65-F5344CB8AC3E}">
        <p14:creationId xmlns:p14="http://schemas.microsoft.com/office/powerpoint/2010/main" val="20024788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a:t>
            </a:r>
            <a:r>
              <a:rPr lang="en-US" sz="4200" dirty="0">
                <a:solidFill>
                  <a:schemeClr val="bg1"/>
                </a:solidFill>
              </a:rPr>
              <a:t>L</a:t>
            </a:r>
            <a:r>
              <a:rPr lang="en-US" sz="4200" dirty="0" smtClean="0">
                <a:solidFill>
                  <a:schemeClr val="bg1"/>
                </a:solidFill>
              </a:rPr>
              <a:t>iteracy</a:t>
            </a:r>
            <a:br>
              <a:rPr lang="en-US" sz="4200" dirty="0" smtClean="0">
                <a:solidFill>
                  <a:schemeClr val="bg1"/>
                </a:solidFill>
              </a:rPr>
            </a:br>
            <a:r>
              <a:rPr lang="en-US" sz="4200" dirty="0" smtClean="0">
                <a:solidFill>
                  <a:schemeClr val="bg1"/>
                </a:solidFill>
              </a:rPr>
              <a:t>and P/C Insurance</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13</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13</a:t>
            </a:fld>
            <a:endParaRPr lang="en-US" dirty="0"/>
          </a:p>
        </p:txBody>
      </p:sp>
      <p:sp>
        <p:nvSpPr>
          <p:cNvPr id="2" name="TextBox 1"/>
          <p:cNvSpPr txBox="1"/>
          <p:nvPr/>
        </p:nvSpPr>
        <p:spPr>
          <a:xfrm>
            <a:off x="581025" y="3968885"/>
            <a:ext cx="7981950" cy="1569660"/>
          </a:xfrm>
          <a:prstGeom prst="rect">
            <a:avLst/>
          </a:prstGeom>
          <a:noFill/>
        </p:spPr>
        <p:txBody>
          <a:bodyPr wrap="square" rtlCol="0">
            <a:spAutoFit/>
          </a:bodyPr>
          <a:lstStyle/>
          <a:p>
            <a:pPr algn="ctr"/>
            <a:r>
              <a:rPr lang="en-US" sz="3200" b="1" dirty="0" smtClean="0">
                <a:solidFill>
                  <a:srgbClr val="225A7A"/>
                </a:solidFill>
              </a:rPr>
              <a:t>A Low Level of Financial Literacy is</a:t>
            </a:r>
            <a:br>
              <a:rPr lang="en-US" sz="3200" b="1" dirty="0" smtClean="0">
                <a:solidFill>
                  <a:srgbClr val="225A7A"/>
                </a:solidFill>
              </a:rPr>
            </a:br>
            <a:r>
              <a:rPr lang="en-US" sz="3200" b="1" dirty="0" smtClean="0">
                <a:solidFill>
                  <a:srgbClr val="225A7A"/>
                </a:solidFill>
              </a:rPr>
              <a:t>Probably At Least Partly Responsible</a:t>
            </a:r>
            <a:br>
              <a:rPr lang="en-US" sz="3200" b="1" dirty="0" smtClean="0">
                <a:solidFill>
                  <a:srgbClr val="225A7A"/>
                </a:solidFill>
              </a:rPr>
            </a:br>
            <a:r>
              <a:rPr lang="en-US" sz="3200" b="1" dirty="0" smtClean="0">
                <a:solidFill>
                  <a:srgbClr val="225A7A"/>
                </a:solidFill>
              </a:rPr>
              <a:t>for a Number of Policyholder Problems</a:t>
            </a:r>
            <a:endParaRPr lang="en-US" sz="3200" b="1" dirty="0">
              <a:solidFill>
                <a:srgbClr val="225A7A"/>
              </a:solidFill>
            </a:endParaRPr>
          </a:p>
        </p:txBody>
      </p:sp>
    </p:spTree>
    <p:extLst>
      <p:ext uri="{BB962C8B-B14F-4D97-AF65-F5344CB8AC3E}">
        <p14:creationId xmlns:p14="http://schemas.microsoft.com/office/powerpoint/2010/main" val="132825920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Percentages of Renters Who Don’t</a:t>
            </a:r>
            <a:br>
              <a:rPr lang="en-US" dirty="0" smtClean="0"/>
            </a:br>
            <a:r>
              <a:rPr lang="en-US" dirty="0" smtClean="0"/>
              <a:t>Have Renters Insurance, by Age Group</a:t>
            </a:r>
            <a:endParaRPr lang="en-US" dirty="0"/>
          </a:p>
        </p:txBody>
      </p:sp>
      <p:pic>
        <p:nvPicPr>
          <p:cNvPr id="6" name="Chart Placeholder 5"/>
          <p:cNvPicPr>
            <a:picLocks noGrp="1" noChangeAspect="1"/>
          </p:cNvPicPr>
          <p:nvPr>
            <p:ph type="chart" idx="1"/>
          </p:nvPr>
        </p:nvPicPr>
        <p:blipFill>
          <a:blip r:embed="rId2"/>
          <a:stretch>
            <a:fillRect/>
          </a:stretch>
        </p:blipFill>
        <p:spPr>
          <a:xfrm>
            <a:off x="1179872" y="1358928"/>
            <a:ext cx="6253316" cy="4543578"/>
          </a:xfrm>
          <a:prstGeom prst="rect">
            <a:avLst/>
          </a:prstGeom>
        </p:spPr>
      </p:pic>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213DCD5A-272D-460F-810D-8B44844B5B0F}" type="slidenum">
              <a:rPr lang="en-US" smtClean="0"/>
              <a:pPr>
                <a:defRPr/>
              </a:pPr>
              <a:t>14</a:t>
            </a:fld>
            <a:endParaRPr lang="en-US"/>
          </a:p>
        </p:txBody>
      </p:sp>
      <p:sp>
        <p:nvSpPr>
          <p:cNvPr id="8" name="Rectangle 8"/>
          <p:cNvSpPr>
            <a:spLocks noChangeArrowheads="1"/>
          </p:cNvSpPr>
          <p:nvPr/>
        </p:nvSpPr>
        <p:spPr bwMode="auto">
          <a:xfrm>
            <a:off x="5384070" y="1976284"/>
            <a:ext cx="1154382" cy="2915950"/>
          </a:xfrm>
          <a:prstGeom prst="rect">
            <a:avLst/>
          </a:prstGeom>
          <a:noFill/>
          <a:ln w="38100">
            <a:solidFill>
              <a:srgbClr val="FF00FF"/>
            </a:solidFill>
            <a:miter lim="800000"/>
            <a:headEnd/>
            <a:tailEnd/>
          </a:ln>
        </p:spPr>
        <p:txBody>
          <a:bodyPr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1183202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12/01/09 - 9pm</a:t>
            </a:r>
            <a:endParaRPr lang="en-US"/>
          </a:p>
        </p:txBody>
      </p:sp>
      <p:sp>
        <p:nvSpPr>
          <p:cNvPr id="3" name="Slide Number Placeholder 2"/>
          <p:cNvSpPr>
            <a:spLocks noGrp="1"/>
          </p:cNvSpPr>
          <p:nvPr>
            <p:ph type="sldNum" sz="quarter" idx="12"/>
          </p:nvPr>
        </p:nvSpPr>
        <p:spPr/>
        <p:txBody>
          <a:bodyPr/>
          <a:lstStyle/>
          <a:p>
            <a:pPr>
              <a:defRPr/>
            </a:pPr>
            <a:fld id="{79649112-2361-4913-9798-B6AEBB59A8D4}" type="slidenum">
              <a:rPr lang="en-US" smtClean="0"/>
              <a:pPr>
                <a:defRPr/>
              </a:pPr>
              <a:t>15</a:t>
            </a:fld>
            <a:endParaRPr lang="en-US"/>
          </a:p>
        </p:txBody>
      </p:sp>
      <p:pic>
        <p:nvPicPr>
          <p:cNvPr id="4" name="Picture 3"/>
          <p:cNvPicPr>
            <a:picLocks noChangeAspect="1"/>
          </p:cNvPicPr>
          <p:nvPr/>
        </p:nvPicPr>
        <p:blipFill>
          <a:blip r:embed="rId2"/>
          <a:stretch>
            <a:fillRect/>
          </a:stretch>
        </p:blipFill>
        <p:spPr>
          <a:xfrm>
            <a:off x="362329" y="1662111"/>
            <a:ext cx="8373376" cy="4561707"/>
          </a:xfrm>
          <a:prstGeom prst="rect">
            <a:avLst/>
          </a:prstGeom>
        </p:spPr>
      </p:pic>
      <p:sp>
        <p:nvSpPr>
          <p:cNvPr id="6" name="Title 1"/>
          <p:cNvSpPr txBox="1">
            <a:spLocks/>
          </p:cNvSpPr>
          <p:nvPr/>
        </p:nvSpPr>
        <p:spPr>
          <a:xfrm>
            <a:off x="298450" y="90488"/>
            <a:ext cx="7400925" cy="860425"/>
          </a:xfrm>
          <a:prstGeom prst="rect">
            <a:avLst/>
          </a:prstGeom>
        </p:spPr>
        <p:txBody>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r>
              <a:rPr lang="en-US" kern="0" dirty="0" smtClean="0"/>
              <a:t>Why Renters</a:t>
            </a:r>
            <a:br>
              <a:rPr lang="en-US" kern="0" dirty="0" smtClean="0"/>
            </a:br>
            <a:r>
              <a:rPr lang="en-US" kern="0" dirty="0" smtClean="0"/>
              <a:t>Don’t Have Renters Insurance</a:t>
            </a:r>
            <a:endParaRPr lang="en-US" kern="0" dirty="0"/>
          </a:p>
        </p:txBody>
      </p:sp>
      <p:sp>
        <p:nvSpPr>
          <p:cNvPr id="7" name="Rectangle 8"/>
          <p:cNvSpPr>
            <a:spLocks noChangeArrowheads="1"/>
          </p:cNvSpPr>
          <p:nvPr/>
        </p:nvSpPr>
        <p:spPr bwMode="auto">
          <a:xfrm>
            <a:off x="6981811" y="3165988"/>
            <a:ext cx="1233039" cy="2458750"/>
          </a:xfrm>
          <a:prstGeom prst="rect">
            <a:avLst/>
          </a:prstGeom>
          <a:noFill/>
          <a:ln w="38100">
            <a:solidFill>
              <a:srgbClr val="FF00FF"/>
            </a:solidFill>
            <a:miter lim="800000"/>
            <a:headEnd/>
            <a:tailEnd/>
          </a:ln>
        </p:spPr>
        <p:txBody>
          <a:bodyPr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8" name="Rectangle 8"/>
          <p:cNvSpPr>
            <a:spLocks noChangeArrowheads="1"/>
          </p:cNvSpPr>
          <p:nvPr/>
        </p:nvSpPr>
        <p:spPr bwMode="auto">
          <a:xfrm>
            <a:off x="1017118" y="3431456"/>
            <a:ext cx="1233039" cy="2090041"/>
          </a:xfrm>
          <a:prstGeom prst="rect">
            <a:avLst/>
          </a:prstGeom>
          <a:noFill/>
          <a:ln w="38100">
            <a:solidFill>
              <a:srgbClr val="FF00FF"/>
            </a:solidFill>
            <a:miter lim="800000"/>
            <a:headEnd/>
            <a:tailEnd/>
          </a:ln>
        </p:spPr>
        <p:txBody>
          <a:bodyPr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9" name="Rectangle 8"/>
          <p:cNvSpPr>
            <a:spLocks noChangeArrowheads="1"/>
          </p:cNvSpPr>
          <p:nvPr/>
        </p:nvSpPr>
        <p:spPr bwMode="auto">
          <a:xfrm>
            <a:off x="3458424" y="3422596"/>
            <a:ext cx="1157007" cy="2090041"/>
          </a:xfrm>
          <a:prstGeom prst="rect">
            <a:avLst/>
          </a:prstGeom>
          <a:noFill/>
          <a:ln w="38100">
            <a:solidFill>
              <a:srgbClr val="FF00FF"/>
            </a:solidFill>
            <a:miter lim="800000"/>
            <a:headEnd/>
            <a:tailEnd/>
          </a:ln>
        </p:spPr>
        <p:txBody>
          <a:bodyPr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775962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p:txBody>
          <a:bodyPr/>
          <a:lstStyle/>
          <a:p>
            <a:pPr>
              <a:defRPr/>
            </a:pPr>
            <a:r>
              <a:rPr lang="en-US" smtClean="0"/>
              <a:t>12/01/09 - 9pm</a:t>
            </a:r>
          </a:p>
        </p:txBody>
      </p:sp>
      <p:sp>
        <p:nvSpPr>
          <p:cNvPr id="1028"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029" name="Rectangle 110"/>
          <p:cNvSpPr>
            <a:spLocks noGrp="1" noChangeArrowheads="1"/>
          </p:cNvSpPr>
          <p:nvPr>
            <p:ph type="sldNum" sz="quarter" idx="12"/>
          </p:nvPr>
        </p:nvSpPr>
        <p:spPr/>
        <p:txBody>
          <a:bodyPr/>
          <a:lstStyle/>
          <a:p>
            <a:pPr>
              <a:defRPr/>
            </a:pPr>
            <a:fld id="{63DFFCB9-18F3-44A7-8706-A235FA463734}" type="slidenum">
              <a:rPr lang="en-US" smtClean="0"/>
              <a:pPr>
                <a:defRPr/>
              </a:pPr>
              <a:t>16</a:t>
            </a:fld>
            <a:endParaRPr lang="en-US" dirty="0" smtClean="0"/>
          </a:p>
        </p:txBody>
      </p:sp>
      <p:sp>
        <p:nvSpPr>
          <p:cNvPr id="2054" name="Rectangle 2"/>
          <p:cNvSpPr>
            <a:spLocks noGrp="1" noChangeArrowheads="1"/>
          </p:cNvSpPr>
          <p:nvPr>
            <p:ph type="title"/>
          </p:nvPr>
        </p:nvSpPr>
        <p:spPr>
          <a:xfrm>
            <a:off x="298450" y="165370"/>
            <a:ext cx="7400925" cy="785543"/>
          </a:xfrm>
        </p:spPr>
        <p:txBody>
          <a:bodyPr/>
          <a:lstStyle/>
          <a:p>
            <a:r>
              <a:rPr lang="en-US" sz="2700" dirty="0" smtClean="0"/>
              <a:t>Even Frequent &amp; Severe Floods Haven’t Changed Flood Insurance Ownership Much</a:t>
            </a:r>
            <a:endParaRPr lang="en-US" sz="2700" baseline="30000" dirty="0" smtClean="0"/>
          </a:p>
        </p:txBody>
      </p:sp>
      <p:sp>
        <p:nvSpPr>
          <p:cNvPr id="2055" name="Rectangle 3"/>
          <p:cNvSpPr>
            <a:spLocks noChangeArrowheads="1"/>
          </p:cNvSpPr>
          <p:nvPr/>
        </p:nvSpPr>
        <p:spPr bwMode="auto">
          <a:xfrm>
            <a:off x="0" y="6389410"/>
            <a:ext cx="8636000" cy="46859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baseline="30000" dirty="0"/>
              <a:t>1</a:t>
            </a:r>
            <a:r>
              <a:rPr lang="en-US" sz="1100" dirty="0"/>
              <a:t>Asked of those who have homeowners insurance and who responded “yes</a:t>
            </a:r>
            <a:r>
              <a:rPr lang="en-US" sz="1100" dirty="0" smtClean="0"/>
              <a:t>”.</a:t>
            </a:r>
            <a:endParaRPr lang="en-US" sz="1100" dirty="0"/>
          </a:p>
          <a:p>
            <a:pPr eaLnBrk="0" hangingPunct="0">
              <a:lnSpc>
                <a:spcPct val="85000"/>
              </a:lnSpc>
              <a:spcBef>
                <a:spcPct val="25000"/>
              </a:spcBef>
              <a:buClr>
                <a:schemeClr val="accent2"/>
              </a:buClr>
              <a:buFont typeface="Wingdings" pitchFamily="2" charset="2"/>
              <a:buNone/>
            </a:pPr>
            <a:r>
              <a:rPr lang="en-US" sz="1100" dirty="0"/>
              <a:t>Source: Insurance Information Institute Annual </a:t>
            </a:r>
            <a:r>
              <a:rPr lang="en-US" sz="1100" i="1" dirty="0"/>
              <a:t>Pulse</a:t>
            </a:r>
            <a:r>
              <a:rPr lang="en-US" sz="1100" dirty="0"/>
              <a:t> Survey.</a:t>
            </a:r>
          </a:p>
        </p:txBody>
      </p:sp>
      <p:sp>
        <p:nvSpPr>
          <p:cNvPr id="2056" name="Rectangle 7"/>
          <p:cNvSpPr>
            <a:spLocks noChangeArrowheads="1"/>
          </p:cNvSpPr>
          <p:nvPr/>
        </p:nvSpPr>
        <p:spPr bwMode="black">
          <a:xfrm>
            <a:off x="347663" y="1266825"/>
            <a:ext cx="8221662"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Q. Do you have a separate flood insurance policy?</a:t>
            </a:r>
            <a:r>
              <a:rPr lang="en-US" sz="1600" b="1" baseline="30000">
                <a:solidFill>
                  <a:srgbClr val="225A7A"/>
                </a:solidFill>
              </a:rPr>
              <a:t>1</a:t>
            </a:r>
          </a:p>
        </p:txBody>
      </p:sp>
      <p:sp>
        <p:nvSpPr>
          <p:cNvPr id="9" name="Rectangle 5"/>
          <p:cNvSpPr>
            <a:spLocks noChangeArrowheads="1"/>
          </p:cNvSpPr>
          <p:nvPr/>
        </p:nvSpPr>
        <p:spPr bwMode="blackWhite">
          <a:xfrm>
            <a:off x="233363" y="5427385"/>
            <a:ext cx="8697912" cy="9112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a:solidFill>
                  <a:srgbClr val="FFFFFF"/>
                </a:solidFill>
              </a:rPr>
              <a:t>Despite extensive flooding (and wide publicity),</a:t>
            </a:r>
            <a:br>
              <a:rPr lang="en-US" sz="2000" b="1" dirty="0">
                <a:solidFill>
                  <a:srgbClr val="FFFFFF"/>
                </a:solidFill>
              </a:rPr>
            </a:br>
            <a:r>
              <a:rPr lang="en-US" sz="2000" b="1" dirty="0">
                <a:solidFill>
                  <a:srgbClr val="FFFFFF"/>
                </a:solidFill>
              </a:rPr>
              <a:t>few U.S. homeowners say they have a flood insurance policy;</a:t>
            </a:r>
            <a:br>
              <a:rPr lang="en-US" sz="2000" b="1" dirty="0">
                <a:solidFill>
                  <a:srgbClr val="FFFFFF"/>
                </a:solidFill>
              </a:rPr>
            </a:br>
            <a:r>
              <a:rPr lang="en-US" sz="2000" b="1" dirty="0" smtClean="0">
                <a:solidFill>
                  <a:srgbClr val="FFFFFF"/>
                </a:solidFill>
              </a:rPr>
              <a:t>moreover, there is no upward trend.</a:t>
            </a:r>
            <a:endParaRPr lang="en-US" sz="2000" b="1" dirty="0">
              <a:solidFill>
                <a:srgbClr val="FFFFFF"/>
              </a:solidFill>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3597055243"/>
              </p:ext>
            </p:extLst>
          </p:nvPr>
        </p:nvGraphicFramePr>
        <p:xfrm>
          <a:off x="204787" y="1660524"/>
          <a:ext cx="8726488" cy="3983038"/>
        </p:xfrm>
        <a:graphic>
          <a:graphicData uri="http://schemas.openxmlformats.org/presentationml/2006/ole">
            <mc:AlternateContent xmlns:mc="http://schemas.openxmlformats.org/markup-compatibility/2006">
              <mc:Choice xmlns:v="urn:schemas-microsoft-com:vml" Requires="v">
                <p:oleObj spid="_x0000_s20613215" name="Chart" r:id="rId4" imgW="8467776" imgH="3962501" progId="MSGraph.Chart.8">
                  <p:embed followColorScheme="full"/>
                </p:oleObj>
              </mc:Choice>
              <mc:Fallback>
                <p:oleObj name="Chart" r:id="rId4" imgW="8467776" imgH="3962501" progId="MSGraph.Chart.8">
                  <p:embed followColorScheme="full"/>
                  <p:pic>
                    <p:nvPicPr>
                      <p:cNvPr id="0" name=""/>
                      <p:cNvPicPr>
                        <a:picLocks noChangeAspect="1" noChangeArrowheads="1"/>
                      </p:cNvPicPr>
                      <p:nvPr/>
                    </p:nvPicPr>
                    <p:blipFill>
                      <a:blip r:embed="rId5"/>
                      <a:srcRect/>
                      <a:stretch>
                        <a:fillRect/>
                      </a:stretch>
                    </p:blipFill>
                    <p:spPr bwMode="auto">
                      <a:xfrm>
                        <a:off x="204787" y="1660524"/>
                        <a:ext cx="8726488" cy="3983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AutoShape 13"/>
          <p:cNvSpPr>
            <a:spLocks noChangeArrowheads="1"/>
          </p:cNvSpPr>
          <p:nvPr/>
        </p:nvSpPr>
        <p:spPr bwMode="blackWhite">
          <a:xfrm>
            <a:off x="2695575" y="1590675"/>
            <a:ext cx="1329007" cy="792162"/>
          </a:xfrm>
          <a:prstGeom prst="wedgeRectCallout">
            <a:avLst>
              <a:gd name="adj1" fmla="val 17403"/>
              <a:gd name="adj2" fmla="val 109694"/>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After Hurricane Irene</a:t>
            </a:r>
          </a:p>
        </p:txBody>
      </p:sp>
      <p:sp>
        <p:nvSpPr>
          <p:cNvPr id="12" name="AutoShape 13"/>
          <p:cNvSpPr>
            <a:spLocks noChangeArrowheads="1"/>
          </p:cNvSpPr>
          <p:nvPr/>
        </p:nvSpPr>
        <p:spPr bwMode="blackWhite">
          <a:xfrm>
            <a:off x="4051434" y="1804987"/>
            <a:ext cx="1506537" cy="792163"/>
          </a:xfrm>
          <a:prstGeom prst="wedgeRectCallout">
            <a:avLst>
              <a:gd name="adj1" fmla="val -55815"/>
              <a:gd name="adj2" fmla="val 138472"/>
            </a:avLst>
          </a:prstGeom>
          <a:solidFill>
            <a:srgbClr val="339966"/>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After </a:t>
            </a:r>
            <a:r>
              <a:rPr lang="en-US" b="1" dirty="0" err="1">
                <a:solidFill>
                  <a:schemeClr val="bg1"/>
                </a:solidFill>
              </a:rPr>
              <a:t>SuperStorm</a:t>
            </a:r>
            <a:r>
              <a:rPr lang="en-US" b="1" dirty="0">
                <a:solidFill>
                  <a:schemeClr val="bg1"/>
                </a:solidFill>
              </a:rPr>
              <a:t> Sandy</a:t>
            </a:r>
          </a:p>
        </p:txBody>
      </p:sp>
    </p:spTree>
    <p:extLst>
      <p:ext uri="{BB962C8B-B14F-4D97-AF65-F5344CB8AC3E}">
        <p14:creationId xmlns:p14="http://schemas.microsoft.com/office/powerpoint/2010/main" val="3919749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par>
                          <p:cTn id="9" fill="hold" nodeType="afterGroup">
                            <p:stCondLst>
                              <p:cond delay="1500"/>
                            </p:stCondLst>
                            <p:childTnLst>
                              <p:par>
                                <p:cTn id="10" presetID="22" presetClass="entr" presetSubtype="8" fill="hold" grpId="0" nodeType="afterEffect">
                                  <p:stCondLst>
                                    <p:cond delay="7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nodeType="afterGroup">
                            <p:stCondLst>
                              <p:cond delay="2700"/>
                            </p:stCondLst>
                            <p:childTnLst>
                              <p:par>
                                <p:cTn id="14" presetID="22" presetClass="entr" presetSubtype="8" fill="hold" grpId="0" nodeType="afterEffect">
                                  <p:stCondLst>
                                    <p:cond delay="70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154725"/>
            <a:ext cx="7981950" cy="1837853"/>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a:t>
            </a:r>
            <a:r>
              <a:rPr lang="en-US" sz="4200" dirty="0">
                <a:solidFill>
                  <a:schemeClr val="bg1"/>
                </a:solidFill>
              </a:rPr>
              <a:t>L</a:t>
            </a:r>
            <a:r>
              <a:rPr lang="en-US" sz="4200" dirty="0" smtClean="0">
                <a:solidFill>
                  <a:schemeClr val="bg1"/>
                </a:solidFill>
              </a:rPr>
              <a:t>iteracy</a:t>
            </a:r>
            <a:br>
              <a:rPr lang="en-US" sz="4200" dirty="0" smtClean="0">
                <a:solidFill>
                  <a:schemeClr val="bg1"/>
                </a:solidFill>
              </a:rPr>
            </a:br>
            <a:r>
              <a:rPr lang="en-US" sz="4200" dirty="0" smtClean="0">
                <a:solidFill>
                  <a:schemeClr val="bg1"/>
                </a:solidFill>
              </a:rPr>
              <a:t>and Psychological</a:t>
            </a:r>
            <a:br>
              <a:rPr lang="en-US" sz="4200" dirty="0" smtClean="0">
                <a:solidFill>
                  <a:schemeClr val="bg1"/>
                </a:solidFill>
              </a:rPr>
            </a:br>
            <a:r>
              <a:rPr lang="en-US" sz="4200" dirty="0" smtClean="0">
                <a:solidFill>
                  <a:schemeClr val="bg1"/>
                </a:solidFill>
              </a:rPr>
              <a:t>(or Mental) Accounts</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17</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17</a:t>
            </a:fld>
            <a:endParaRPr lang="en-US" dirty="0"/>
          </a:p>
        </p:txBody>
      </p:sp>
      <p:sp>
        <p:nvSpPr>
          <p:cNvPr id="9" name="TextBox 8"/>
          <p:cNvSpPr txBox="1"/>
          <p:nvPr/>
        </p:nvSpPr>
        <p:spPr>
          <a:xfrm>
            <a:off x="599768" y="6133054"/>
            <a:ext cx="8170606" cy="261610"/>
          </a:xfrm>
          <a:prstGeom prst="rect">
            <a:avLst/>
          </a:prstGeom>
          <a:noFill/>
        </p:spPr>
        <p:txBody>
          <a:bodyPr wrap="square" rtlCol="0">
            <a:spAutoFit/>
          </a:bodyPr>
          <a:lstStyle/>
          <a:p>
            <a:r>
              <a:rPr lang="en-US" sz="1100" dirty="0" smtClean="0"/>
              <a:t>Source: Barry Schwartz, </a:t>
            </a:r>
            <a:r>
              <a:rPr lang="en-US" sz="1100" i="1" dirty="0" smtClean="0"/>
              <a:t>The Paradox of Choice: Why More is Less (New York: Harper, 2004), pp. 66-67</a:t>
            </a:r>
            <a:endParaRPr lang="en-US" sz="1100" i="1" dirty="0"/>
          </a:p>
        </p:txBody>
      </p:sp>
    </p:spTree>
    <p:extLst>
      <p:ext uri="{BB962C8B-B14F-4D97-AF65-F5344CB8AC3E}">
        <p14:creationId xmlns:p14="http://schemas.microsoft.com/office/powerpoint/2010/main" val="1183052826"/>
      </p:ext>
    </p:extLst>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18</a:t>
            </a:fld>
            <a:endParaRPr lang="en-US" smtClean="0"/>
          </a:p>
        </p:txBody>
      </p:sp>
      <p:sp>
        <p:nvSpPr>
          <p:cNvPr id="1922051" name="Rectangle 3"/>
          <p:cNvSpPr>
            <a:spLocks noGrp="1" noChangeArrowheads="1"/>
          </p:cNvSpPr>
          <p:nvPr>
            <p:ph type="body" idx="1"/>
          </p:nvPr>
        </p:nvSpPr>
        <p:spPr>
          <a:xfrm>
            <a:off x="487362" y="1005292"/>
            <a:ext cx="8169275" cy="5051475"/>
          </a:xfrm>
        </p:spPr>
        <p:txBody>
          <a:bodyPr/>
          <a:lstStyle/>
          <a:p>
            <a:pPr>
              <a:lnSpc>
                <a:spcPct val="100000"/>
              </a:lnSpc>
              <a:spcBef>
                <a:spcPts val="0"/>
              </a:spcBef>
            </a:pPr>
            <a:r>
              <a:rPr lang="en-US" dirty="0" smtClean="0"/>
              <a:t>An amount of money a person considers acceptable spending for a particular purpose</a:t>
            </a:r>
          </a:p>
          <a:p>
            <a:pPr lvl="1">
              <a:lnSpc>
                <a:spcPct val="100000"/>
              </a:lnSpc>
              <a:spcBef>
                <a:spcPts val="0"/>
              </a:spcBef>
            </a:pPr>
            <a:r>
              <a:rPr lang="en-US" dirty="0" smtClean="0"/>
              <a:t>Classic example: you paid $100 for a ticket for a concert but when you arrive to see it the ticket is gone. Another ticket is available for another $100.</a:t>
            </a:r>
          </a:p>
          <a:p>
            <a:pPr lvl="2">
              <a:lnSpc>
                <a:spcPct val="100000"/>
              </a:lnSpc>
              <a:spcBef>
                <a:spcPts val="0"/>
              </a:spcBef>
            </a:pPr>
            <a:r>
              <a:rPr lang="en-US" dirty="0" smtClean="0"/>
              <a:t>Do you spend another $100 or</a:t>
            </a:r>
          </a:p>
          <a:p>
            <a:pPr lvl="2">
              <a:lnSpc>
                <a:spcPct val="100000"/>
              </a:lnSpc>
              <a:spcBef>
                <a:spcPts val="0"/>
              </a:spcBef>
            </a:pPr>
            <a:r>
              <a:rPr lang="en-US" dirty="0" smtClean="0"/>
              <a:t>Have you spent the money in “the concert account” and go home?</a:t>
            </a:r>
            <a:br>
              <a:rPr lang="en-US" dirty="0" smtClean="0"/>
            </a:br>
            <a:endParaRPr lang="en-US" dirty="0" smtClean="0"/>
          </a:p>
          <a:p>
            <a:pPr>
              <a:lnSpc>
                <a:spcPct val="100000"/>
              </a:lnSpc>
              <a:spcBef>
                <a:spcPts val="0"/>
              </a:spcBef>
            </a:pPr>
            <a:r>
              <a:rPr lang="en-US" dirty="0" smtClean="0"/>
              <a:t>I argue that the reason why some people don’t buy certain insurance coverages is that they have a psychological or mental account that is too small</a:t>
            </a:r>
            <a:endParaRPr lang="en-US" dirty="0"/>
          </a:p>
        </p:txBody>
      </p:sp>
      <p:sp>
        <p:nvSpPr>
          <p:cNvPr id="8" name="Rectangle 2"/>
          <p:cNvSpPr txBox="1">
            <a:spLocks noChangeArrowheads="1"/>
          </p:cNvSpPr>
          <p:nvPr/>
        </p:nvSpPr>
        <p:spPr bwMode="black">
          <a:xfrm>
            <a:off x="487362" y="333274"/>
            <a:ext cx="693552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rPr>
              <a:t>What is a “Psychological Account”?</a:t>
            </a:r>
            <a:endParaRPr lang="en-US" sz="3000" b="1" kern="0" dirty="0">
              <a:solidFill>
                <a:srgbClr val="225A7A"/>
              </a:solidFill>
              <a:ea typeface="+mj-ea"/>
              <a:cs typeface="+mj-cs"/>
            </a:endParaRPr>
          </a:p>
        </p:txBody>
      </p:sp>
      <p:sp>
        <p:nvSpPr>
          <p:cNvPr id="7" name="TextBox 6"/>
          <p:cNvSpPr txBox="1"/>
          <p:nvPr/>
        </p:nvSpPr>
        <p:spPr>
          <a:xfrm>
            <a:off x="570271" y="6402209"/>
            <a:ext cx="8170606" cy="261610"/>
          </a:xfrm>
          <a:prstGeom prst="rect">
            <a:avLst/>
          </a:prstGeom>
          <a:noFill/>
        </p:spPr>
        <p:txBody>
          <a:bodyPr wrap="square" rtlCol="0">
            <a:spAutoFit/>
          </a:bodyPr>
          <a:lstStyle/>
          <a:p>
            <a:r>
              <a:rPr lang="en-US" sz="1100" dirty="0" smtClean="0"/>
              <a:t>Source: Barry Schwartz, </a:t>
            </a:r>
            <a:r>
              <a:rPr lang="en-US" sz="1100" i="1" dirty="0" smtClean="0"/>
              <a:t>The Paradox of Choice: Why More is Less (New York: Harper, 2004), pp. 64-65</a:t>
            </a:r>
            <a:endParaRPr lang="en-US" sz="1100" i="1" dirty="0"/>
          </a:p>
        </p:txBody>
      </p:sp>
    </p:spTree>
    <p:extLst>
      <p:ext uri="{BB962C8B-B14F-4D97-AF65-F5344CB8AC3E}">
        <p14:creationId xmlns:p14="http://schemas.microsoft.com/office/powerpoint/2010/main" val="25729186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11" y="110153"/>
            <a:ext cx="7400925" cy="1059886"/>
          </a:xfrm>
        </p:spPr>
        <p:txBody>
          <a:bodyPr/>
          <a:lstStyle/>
          <a:p>
            <a:r>
              <a:rPr lang="en-US" dirty="0" smtClean="0"/>
              <a:t>Renters Seem to Have A Psychological Account for Renters Insurance</a:t>
            </a:r>
            <a:endParaRPr lang="en-US" dirty="0"/>
          </a:p>
        </p:txBody>
      </p:sp>
      <p:pic>
        <p:nvPicPr>
          <p:cNvPr id="6" name="Chart Placeholder 5"/>
          <p:cNvPicPr>
            <a:picLocks noGrp="1" noChangeAspect="1"/>
          </p:cNvPicPr>
          <p:nvPr>
            <p:ph type="chart" idx="1"/>
          </p:nvPr>
        </p:nvPicPr>
        <p:blipFill>
          <a:blip r:embed="rId2"/>
          <a:stretch>
            <a:fillRect/>
          </a:stretch>
        </p:blipFill>
        <p:spPr>
          <a:xfrm>
            <a:off x="5304196" y="2866055"/>
            <a:ext cx="3333750" cy="3324225"/>
          </a:xfrm>
          <a:prstGeom prst="rect">
            <a:avLst/>
          </a:prstGeom>
        </p:spPr>
      </p:pic>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213DCD5A-272D-460F-810D-8B44844B5B0F}" type="slidenum">
              <a:rPr lang="en-US" smtClean="0"/>
              <a:pPr>
                <a:defRPr/>
              </a:pPr>
              <a:t>19</a:t>
            </a:fld>
            <a:endParaRPr lang="en-US"/>
          </a:p>
        </p:txBody>
      </p:sp>
      <p:pic>
        <p:nvPicPr>
          <p:cNvPr id="3" name="Picture 2"/>
          <p:cNvPicPr>
            <a:picLocks noChangeAspect="1"/>
          </p:cNvPicPr>
          <p:nvPr/>
        </p:nvPicPr>
        <p:blipFill>
          <a:blip r:embed="rId3"/>
          <a:stretch>
            <a:fillRect/>
          </a:stretch>
        </p:blipFill>
        <p:spPr>
          <a:xfrm>
            <a:off x="881004" y="2644877"/>
            <a:ext cx="3278040" cy="3357992"/>
          </a:xfrm>
          <a:prstGeom prst="rect">
            <a:avLst/>
          </a:prstGeom>
        </p:spPr>
      </p:pic>
      <p:sp>
        <p:nvSpPr>
          <p:cNvPr id="8" name="TextBox 7"/>
          <p:cNvSpPr txBox="1"/>
          <p:nvPr/>
        </p:nvSpPr>
        <p:spPr>
          <a:xfrm>
            <a:off x="5304196" y="1636147"/>
            <a:ext cx="3333750" cy="1200329"/>
          </a:xfrm>
          <a:prstGeom prst="rect">
            <a:avLst/>
          </a:prstGeom>
          <a:noFill/>
        </p:spPr>
        <p:txBody>
          <a:bodyPr wrap="square" rtlCol="0">
            <a:spAutoFit/>
          </a:bodyPr>
          <a:lstStyle/>
          <a:p>
            <a:pPr algn="ctr"/>
            <a:r>
              <a:rPr lang="en-US" b="1" dirty="0"/>
              <a:t>Percentages of </a:t>
            </a:r>
            <a:r>
              <a:rPr lang="en-US" b="1" dirty="0" smtClean="0"/>
              <a:t>Renters</a:t>
            </a:r>
            <a:br>
              <a:rPr lang="en-US" b="1" dirty="0" smtClean="0"/>
            </a:br>
            <a:r>
              <a:rPr lang="en-US" b="1" dirty="0" smtClean="0"/>
              <a:t>Who </a:t>
            </a:r>
            <a:r>
              <a:rPr lang="en-US" b="1" dirty="0"/>
              <a:t>Thought An Annual Renters Insurance </a:t>
            </a:r>
            <a:r>
              <a:rPr lang="en-US" b="1" dirty="0" smtClean="0"/>
              <a:t>Policy</a:t>
            </a:r>
            <a:br>
              <a:rPr lang="en-US" b="1" dirty="0" smtClean="0"/>
            </a:br>
            <a:r>
              <a:rPr lang="en-US" b="1" dirty="0" smtClean="0"/>
              <a:t>Cost </a:t>
            </a:r>
            <a:r>
              <a:rPr lang="en-US" b="1" dirty="0"/>
              <a:t>$1,000 or More</a:t>
            </a:r>
          </a:p>
        </p:txBody>
      </p:sp>
      <p:sp>
        <p:nvSpPr>
          <p:cNvPr id="9" name="AutoShape 13"/>
          <p:cNvSpPr>
            <a:spLocks noChangeArrowheads="1"/>
          </p:cNvSpPr>
          <p:nvPr/>
        </p:nvSpPr>
        <p:spPr bwMode="blackWhite">
          <a:xfrm>
            <a:off x="3106995" y="1353125"/>
            <a:ext cx="1805318" cy="1200329"/>
          </a:xfrm>
          <a:prstGeom prst="wedgeRectCallout">
            <a:avLst>
              <a:gd name="adj1" fmla="val -46866"/>
              <a:gd name="adj2" fmla="val 175638"/>
            </a:avLst>
          </a:prstGeom>
          <a:solidFill>
            <a:srgbClr val="92D050"/>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smtClean="0">
                <a:solidFill>
                  <a:schemeClr val="bg1"/>
                </a:solidFill>
              </a:rPr>
              <a:t>45% </a:t>
            </a:r>
            <a:r>
              <a:rPr lang="en-US" b="1" dirty="0" smtClean="0">
                <a:solidFill>
                  <a:schemeClr val="bg1"/>
                </a:solidFill>
              </a:rPr>
              <a:t>of renters say renters insurance is too expensive</a:t>
            </a:r>
            <a:endParaRPr lang="en-US" b="1" dirty="0">
              <a:solidFill>
                <a:schemeClr val="bg1"/>
              </a:solidFill>
            </a:endParaRPr>
          </a:p>
        </p:txBody>
      </p:sp>
      <p:sp>
        <p:nvSpPr>
          <p:cNvPr id="10" name="Rectangle 8"/>
          <p:cNvSpPr>
            <a:spLocks noChangeArrowheads="1"/>
          </p:cNvSpPr>
          <p:nvPr/>
        </p:nvSpPr>
        <p:spPr bwMode="auto">
          <a:xfrm>
            <a:off x="7206558" y="3340729"/>
            <a:ext cx="899649" cy="2145673"/>
          </a:xfrm>
          <a:prstGeom prst="rect">
            <a:avLst/>
          </a:prstGeom>
          <a:noFill/>
          <a:ln w="38100">
            <a:solidFill>
              <a:srgbClr val="FF00FF"/>
            </a:solidFill>
            <a:miter lim="800000"/>
            <a:headEnd/>
            <a:tailEnd/>
          </a:ln>
        </p:spPr>
        <p:txBody>
          <a:bodyPr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189178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The </a:t>
            </a:r>
            <a:r>
              <a:rPr lang="en-US" sz="4200" smtClean="0">
                <a:solidFill>
                  <a:schemeClr val="bg1"/>
                </a:solidFill>
              </a:rPr>
              <a:t>Role of</a:t>
            </a:r>
            <a:br>
              <a:rPr lang="en-US" sz="4200" smtClean="0">
                <a:solidFill>
                  <a:schemeClr val="bg1"/>
                </a:solidFill>
              </a:rPr>
            </a:br>
            <a:r>
              <a:rPr lang="en-US" sz="4200" smtClean="0">
                <a:solidFill>
                  <a:schemeClr val="bg1"/>
                </a:solidFill>
              </a:rPr>
              <a:t>the </a:t>
            </a:r>
            <a:r>
              <a:rPr lang="en-US" sz="4200" dirty="0" smtClean="0">
                <a:solidFill>
                  <a:schemeClr val="bg1"/>
                </a:solidFill>
              </a:rPr>
              <a:t>CPCU Professional </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2</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2</a:t>
            </a:fld>
            <a:endParaRPr lang="en-US" dirty="0"/>
          </a:p>
        </p:txBody>
      </p:sp>
    </p:spTree>
    <p:extLst>
      <p:ext uri="{BB962C8B-B14F-4D97-AF65-F5344CB8AC3E}">
        <p14:creationId xmlns:p14="http://schemas.microsoft.com/office/powerpoint/2010/main" val="1530288226"/>
      </p:ext>
    </p:extLst>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Inconsistent Financial Behavior</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20</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20</a:t>
            </a:fld>
            <a:endParaRPr lang="en-US" dirty="0"/>
          </a:p>
        </p:txBody>
      </p:sp>
    </p:spTree>
    <p:extLst>
      <p:ext uri="{BB962C8B-B14F-4D97-AF65-F5344CB8AC3E}">
        <p14:creationId xmlns:p14="http://schemas.microsoft.com/office/powerpoint/2010/main" val="206169044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21</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marL="0" indent="0">
              <a:lnSpc>
                <a:spcPct val="100000"/>
              </a:lnSpc>
              <a:spcBef>
                <a:spcPts val="0"/>
              </a:spcBef>
              <a:buNone/>
            </a:pPr>
            <a:r>
              <a:rPr lang="en-US" sz="2600" dirty="0" smtClean="0"/>
              <a:t>Imagine you have this choice:</a:t>
            </a:r>
          </a:p>
          <a:p>
            <a:pPr marL="0" indent="0">
              <a:lnSpc>
                <a:spcPct val="100000"/>
              </a:lnSpc>
              <a:spcBef>
                <a:spcPts val="0"/>
              </a:spcBef>
              <a:buNone/>
            </a:pPr>
            <a:endParaRPr lang="en-US" sz="2600" dirty="0" smtClean="0"/>
          </a:p>
          <a:p>
            <a:pPr>
              <a:lnSpc>
                <a:spcPct val="100000"/>
              </a:lnSpc>
              <a:spcBef>
                <a:spcPts val="0"/>
              </a:spcBef>
            </a:pPr>
            <a:r>
              <a:rPr lang="en-US" sz="2600" dirty="0"/>
              <a:t>Y</a:t>
            </a:r>
            <a:r>
              <a:rPr lang="en-US" sz="2600" dirty="0" smtClean="0"/>
              <a:t>ou may choose a gamble that offers an 80 chance of winning $4,000 and a 20% chance of winning nothing, or</a:t>
            </a:r>
          </a:p>
          <a:p>
            <a:pPr>
              <a:lnSpc>
                <a:spcPct val="100000"/>
              </a:lnSpc>
              <a:spcBef>
                <a:spcPts val="0"/>
              </a:spcBef>
            </a:pPr>
            <a:r>
              <a:rPr lang="en-US" sz="2600" dirty="0"/>
              <a:t>You </a:t>
            </a:r>
            <a:r>
              <a:rPr lang="en-US" sz="2600" dirty="0" smtClean="0"/>
              <a:t>get a guaranteed $3,000</a:t>
            </a:r>
            <a:r>
              <a:rPr lang="en-US" sz="2600" dirty="0"/>
              <a:t>.</a:t>
            </a:r>
            <a:endParaRPr lang="en-US" sz="2600" dirty="0" smtClean="0"/>
          </a:p>
          <a:p>
            <a:pPr>
              <a:lnSpc>
                <a:spcPct val="100000"/>
              </a:lnSpc>
              <a:spcBef>
                <a:spcPts val="0"/>
              </a:spcBef>
            </a:pPr>
            <a:endParaRPr lang="en-US" sz="2600" dirty="0"/>
          </a:p>
          <a:p>
            <a:pPr marL="0" indent="0">
              <a:lnSpc>
                <a:spcPct val="100000"/>
              </a:lnSpc>
              <a:spcBef>
                <a:spcPts val="0"/>
              </a:spcBef>
              <a:buNone/>
            </a:pPr>
            <a:r>
              <a:rPr lang="en-US" sz="2600" dirty="0" smtClean="0"/>
              <a:t>Which choice do you make?</a:t>
            </a:r>
          </a:p>
          <a:p>
            <a:pPr marL="0" indent="0">
              <a:lnSpc>
                <a:spcPct val="100000"/>
              </a:lnSpc>
              <a:spcBef>
                <a:spcPts val="0"/>
              </a:spcBef>
              <a:buNone/>
            </a:pPr>
            <a:endParaRPr lang="en-US" sz="2600" dirty="0"/>
          </a:p>
          <a:p>
            <a:pPr marL="0" indent="0">
              <a:lnSpc>
                <a:spcPct val="100000"/>
              </a:lnSpc>
              <a:spcBef>
                <a:spcPts val="0"/>
              </a:spcBef>
              <a:buNone/>
            </a:pPr>
            <a:r>
              <a:rPr lang="en-US" sz="2600" b="1" dirty="0" smtClean="0">
                <a:solidFill>
                  <a:srgbClr val="FF0000"/>
                </a:solidFill>
              </a:rPr>
              <a:t>4 out of 5 people chose the $3,000</a:t>
            </a:r>
            <a:r>
              <a:rPr lang="en-US" sz="2600" dirty="0" smtClean="0"/>
              <a:t>.</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 </a:t>
            </a:r>
            <a:r>
              <a:rPr lang="en-US" sz="3000" b="1" kern="0" dirty="0" smtClean="0">
                <a:solidFill>
                  <a:srgbClr val="225A7A"/>
                </a:solidFill>
              </a:rPr>
              <a:t>Risk Preference Test, Part 1</a:t>
            </a:r>
            <a:endParaRPr lang="en-US" sz="3000" b="1" kern="0" dirty="0">
              <a:solidFill>
                <a:srgbClr val="225A7A"/>
              </a:solidFill>
              <a:ea typeface="+mj-ea"/>
              <a:cs typeface="+mj-cs"/>
            </a:endParaRPr>
          </a:p>
        </p:txBody>
      </p:sp>
      <p:sp>
        <p:nvSpPr>
          <p:cNvPr id="2" name="TextBox 1"/>
          <p:cNvSpPr txBox="1"/>
          <p:nvPr/>
        </p:nvSpPr>
        <p:spPr>
          <a:xfrm>
            <a:off x="599768" y="6133054"/>
            <a:ext cx="8056869" cy="430887"/>
          </a:xfrm>
          <a:prstGeom prst="rect">
            <a:avLst/>
          </a:prstGeom>
          <a:noFill/>
        </p:spPr>
        <p:txBody>
          <a:bodyPr wrap="square" rtlCol="0">
            <a:spAutoFit/>
          </a:bodyPr>
          <a:lstStyle/>
          <a:p>
            <a:r>
              <a:rPr lang="en-US" sz="1100" dirty="0" smtClean="0"/>
              <a:t>Source: David </a:t>
            </a:r>
            <a:r>
              <a:rPr lang="en-US" sz="1100" dirty="0" err="1" smtClean="0"/>
              <a:t>Rolpeik</a:t>
            </a:r>
            <a:r>
              <a:rPr lang="en-US" sz="1100" dirty="0" smtClean="0"/>
              <a:t>, </a:t>
            </a:r>
            <a:r>
              <a:rPr lang="en-US" sz="1100" i="1" dirty="0" smtClean="0"/>
              <a:t>How Risky Is It Really?: Why Our Fears Don’t Always Match the Facts </a:t>
            </a:r>
            <a:r>
              <a:rPr lang="en-US" sz="1100" dirty="0" smtClean="0"/>
              <a:t>(New York: McGraw-Hill, 2010), p. 40, citing </a:t>
            </a:r>
            <a:r>
              <a:rPr lang="en-US" sz="1100" dirty="0" err="1" smtClean="0"/>
              <a:t>Kahneman</a:t>
            </a:r>
            <a:r>
              <a:rPr lang="en-US" sz="1100" dirty="0" smtClean="0"/>
              <a:t> and </a:t>
            </a:r>
            <a:r>
              <a:rPr lang="en-US" sz="1100" dirty="0" err="1" smtClean="0"/>
              <a:t>Tversky</a:t>
            </a:r>
            <a:r>
              <a:rPr lang="en-US" sz="1100" dirty="0" smtClean="0"/>
              <a:t>.</a:t>
            </a:r>
            <a:endParaRPr lang="en-US" sz="1100" dirty="0"/>
          </a:p>
        </p:txBody>
      </p:sp>
    </p:spTree>
    <p:extLst>
      <p:ext uri="{BB962C8B-B14F-4D97-AF65-F5344CB8AC3E}">
        <p14:creationId xmlns:p14="http://schemas.microsoft.com/office/powerpoint/2010/main" val="3727477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2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2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220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2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22</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marL="0" indent="0">
              <a:lnSpc>
                <a:spcPct val="100000"/>
              </a:lnSpc>
              <a:spcBef>
                <a:spcPts val="0"/>
              </a:spcBef>
              <a:buNone/>
            </a:pPr>
            <a:r>
              <a:rPr lang="en-US" sz="2600" dirty="0" smtClean="0"/>
              <a:t>Now imagine </a:t>
            </a:r>
            <a:r>
              <a:rPr lang="en-US" sz="2600" dirty="0"/>
              <a:t>you </a:t>
            </a:r>
            <a:r>
              <a:rPr lang="en-US" sz="2600" dirty="0" smtClean="0"/>
              <a:t>won $4,000 and you now have </a:t>
            </a:r>
            <a:r>
              <a:rPr lang="en-US" sz="2600" dirty="0"/>
              <a:t>this choice:</a:t>
            </a:r>
          </a:p>
          <a:p>
            <a:pPr marL="0" indent="0">
              <a:lnSpc>
                <a:spcPct val="100000"/>
              </a:lnSpc>
              <a:spcBef>
                <a:spcPts val="0"/>
              </a:spcBef>
              <a:buNone/>
            </a:pPr>
            <a:endParaRPr lang="en-US" sz="2600" dirty="0"/>
          </a:p>
          <a:p>
            <a:pPr>
              <a:lnSpc>
                <a:spcPct val="100000"/>
              </a:lnSpc>
              <a:spcBef>
                <a:spcPts val="0"/>
              </a:spcBef>
            </a:pPr>
            <a:r>
              <a:rPr lang="en-US" sz="2600" dirty="0"/>
              <a:t>You may choose a gamble that offers an 80 chance of </a:t>
            </a:r>
            <a:r>
              <a:rPr lang="en-US" sz="2600" dirty="0" smtClean="0"/>
              <a:t>losing the $4,000 </a:t>
            </a:r>
            <a:r>
              <a:rPr lang="en-US" sz="2600" dirty="0"/>
              <a:t>and a 20% chance of </a:t>
            </a:r>
            <a:r>
              <a:rPr lang="en-US" sz="2600" dirty="0" smtClean="0"/>
              <a:t>keeping it, </a:t>
            </a:r>
            <a:r>
              <a:rPr lang="en-US" sz="2600" dirty="0"/>
              <a:t>or</a:t>
            </a:r>
          </a:p>
          <a:p>
            <a:pPr>
              <a:lnSpc>
                <a:spcPct val="100000"/>
              </a:lnSpc>
              <a:spcBef>
                <a:spcPts val="0"/>
              </a:spcBef>
            </a:pPr>
            <a:r>
              <a:rPr lang="en-US" sz="2600" dirty="0"/>
              <a:t>You </a:t>
            </a:r>
            <a:r>
              <a:rPr lang="en-US" sz="2600" dirty="0" smtClean="0"/>
              <a:t>pay $3,000 of your $4,000.</a:t>
            </a:r>
            <a:endParaRPr lang="en-US" sz="2600" dirty="0"/>
          </a:p>
          <a:p>
            <a:pPr>
              <a:lnSpc>
                <a:spcPct val="100000"/>
              </a:lnSpc>
              <a:spcBef>
                <a:spcPts val="0"/>
              </a:spcBef>
            </a:pPr>
            <a:endParaRPr lang="en-US" sz="2600" dirty="0"/>
          </a:p>
          <a:p>
            <a:pPr marL="0" indent="0">
              <a:lnSpc>
                <a:spcPct val="100000"/>
              </a:lnSpc>
              <a:spcBef>
                <a:spcPts val="0"/>
              </a:spcBef>
              <a:buNone/>
            </a:pPr>
            <a:r>
              <a:rPr lang="en-US" sz="2600" dirty="0"/>
              <a:t>Which choice do you make?</a:t>
            </a:r>
          </a:p>
          <a:p>
            <a:pPr marL="0" indent="0">
              <a:lnSpc>
                <a:spcPct val="100000"/>
              </a:lnSpc>
              <a:spcBef>
                <a:spcPts val="0"/>
              </a:spcBef>
              <a:buNone/>
            </a:pPr>
            <a:endParaRPr lang="en-US" sz="2600" dirty="0"/>
          </a:p>
          <a:p>
            <a:pPr marL="0" indent="0">
              <a:lnSpc>
                <a:spcPct val="100000"/>
              </a:lnSpc>
              <a:spcBef>
                <a:spcPts val="0"/>
              </a:spcBef>
              <a:buNone/>
            </a:pPr>
            <a:r>
              <a:rPr lang="en-US" sz="2600" b="1" dirty="0" smtClean="0">
                <a:solidFill>
                  <a:srgbClr val="FF0000"/>
                </a:solidFill>
              </a:rPr>
              <a:t>92% of people </a:t>
            </a:r>
            <a:r>
              <a:rPr lang="en-US" sz="2600" b="1" dirty="0">
                <a:solidFill>
                  <a:srgbClr val="FF0000"/>
                </a:solidFill>
              </a:rPr>
              <a:t>chose the </a:t>
            </a:r>
            <a:r>
              <a:rPr lang="en-US" sz="2600" b="1" dirty="0" smtClean="0">
                <a:solidFill>
                  <a:srgbClr val="FF0000"/>
                </a:solidFill>
              </a:rPr>
              <a:t>gamble</a:t>
            </a:r>
            <a:r>
              <a:rPr lang="en-US" sz="2600" dirty="0" smtClean="0"/>
              <a:t>.</a:t>
            </a:r>
            <a:endParaRPr lang="en-US" sz="2600" dirty="0"/>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 </a:t>
            </a:r>
            <a:r>
              <a:rPr lang="en-US" sz="3000" b="1" kern="0" dirty="0">
                <a:solidFill>
                  <a:srgbClr val="225A7A"/>
                </a:solidFill>
              </a:rPr>
              <a:t>Risk Preference Test</a:t>
            </a:r>
            <a:r>
              <a:rPr lang="en-US" sz="3000" b="1" kern="0" dirty="0" smtClean="0">
                <a:solidFill>
                  <a:srgbClr val="225A7A"/>
                </a:solidFill>
              </a:rPr>
              <a:t>, Part 2</a:t>
            </a:r>
            <a:endParaRPr lang="en-US" sz="3000" b="1" kern="0" dirty="0">
              <a:solidFill>
                <a:srgbClr val="225A7A"/>
              </a:solidFill>
              <a:ea typeface="+mj-ea"/>
              <a:cs typeface="+mj-cs"/>
            </a:endParaRPr>
          </a:p>
        </p:txBody>
      </p:sp>
      <p:sp>
        <p:nvSpPr>
          <p:cNvPr id="9" name="TextBox 8"/>
          <p:cNvSpPr txBox="1"/>
          <p:nvPr/>
        </p:nvSpPr>
        <p:spPr>
          <a:xfrm>
            <a:off x="487362" y="6026878"/>
            <a:ext cx="8113713" cy="430887"/>
          </a:xfrm>
          <a:prstGeom prst="rect">
            <a:avLst/>
          </a:prstGeom>
          <a:noFill/>
        </p:spPr>
        <p:txBody>
          <a:bodyPr wrap="square" rtlCol="0">
            <a:spAutoFit/>
          </a:bodyPr>
          <a:lstStyle/>
          <a:p>
            <a:r>
              <a:rPr lang="en-US" sz="1100" dirty="0" smtClean="0"/>
              <a:t>Source: David </a:t>
            </a:r>
            <a:r>
              <a:rPr lang="en-US" sz="1100" dirty="0" err="1" smtClean="0"/>
              <a:t>Rolpeik</a:t>
            </a:r>
            <a:r>
              <a:rPr lang="en-US" sz="1100" dirty="0" smtClean="0"/>
              <a:t>, </a:t>
            </a:r>
            <a:r>
              <a:rPr lang="en-US" sz="1100" i="1" dirty="0" smtClean="0"/>
              <a:t>How Risky Is It Really?: Why Our Fears Don’t Always Match the Facts </a:t>
            </a:r>
            <a:r>
              <a:rPr lang="en-US" sz="1100" dirty="0" smtClean="0"/>
              <a:t>(New York: McGraw-Hill, 2010), p. 40, citing </a:t>
            </a:r>
            <a:r>
              <a:rPr lang="en-US" sz="1100" dirty="0" err="1" smtClean="0"/>
              <a:t>Kahneman</a:t>
            </a:r>
            <a:r>
              <a:rPr lang="en-US" sz="1100" dirty="0" smtClean="0"/>
              <a:t> and </a:t>
            </a:r>
            <a:r>
              <a:rPr lang="en-US" sz="1100" dirty="0" err="1" smtClean="0"/>
              <a:t>Tversky</a:t>
            </a:r>
            <a:r>
              <a:rPr lang="en-US" sz="1100" dirty="0" smtClean="0"/>
              <a:t>.</a:t>
            </a:r>
            <a:endParaRPr lang="en-US" sz="1100" dirty="0"/>
          </a:p>
        </p:txBody>
      </p:sp>
    </p:spTree>
    <p:extLst>
      <p:ext uri="{BB962C8B-B14F-4D97-AF65-F5344CB8AC3E}">
        <p14:creationId xmlns:p14="http://schemas.microsoft.com/office/powerpoint/2010/main" val="15233886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2" end="2"/>
                                            </p:txEl>
                                          </p:spTgt>
                                        </p:tgtEl>
                                        <p:attrNameLst>
                                          <p:attrName>style.visibility</p:attrName>
                                        </p:attrNameLst>
                                      </p:cBhvr>
                                      <p:to>
                                        <p:strVal val="visible"/>
                                      </p:to>
                                    </p:set>
                                    <p:animEffect transition="in" filter="wipe(left)">
                                      <p:cBhvr>
                                        <p:cTn id="12" dur="500"/>
                                        <p:tgtEl>
                                          <p:spTgt spid="192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3" end="3"/>
                                            </p:txEl>
                                          </p:spTgt>
                                        </p:tgtEl>
                                        <p:attrNameLst>
                                          <p:attrName>style.visibility</p:attrName>
                                        </p:attrNameLst>
                                      </p:cBhvr>
                                      <p:to>
                                        <p:strVal val="visible"/>
                                      </p:to>
                                    </p:set>
                                    <p:animEffect transition="in" filter="wipe(left)">
                                      <p:cBhvr>
                                        <p:cTn id="17" dur="500"/>
                                        <p:tgtEl>
                                          <p:spTgt spid="192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7" end="7"/>
                                            </p:txEl>
                                          </p:spTgt>
                                        </p:tgtEl>
                                        <p:attrNameLst>
                                          <p:attrName>style.visibility</p:attrName>
                                        </p:attrNameLst>
                                      </p:cBhvr>
                                      <p:to>
                                        <p:strVal val="visible"/>
                                      </p:to>
                                    </p:set>
                                    <p:animEffect transition="in" filter="wipe(left)">
                                      <p:cBhvr>
                                        <p:cTn id="27" dur="500"/>
                                        <p:tgtEl>
                                          <p:spTgt spid="19220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23</a:t>
            </a:fld>
            <a:endParaRPr lang="en-US" smtClean="0"/>
          </a:p>
        </p:txBody>
      </p:sp>
      <p:sp>
        <p:nvSpPr>
          <p:cNvPr id="1922051" name="Rectangle 3"/>
          <p:cNvSpPr>
            <a:spLocks noGrp="1" noChangeArrowheads="1"/>
          </p:cNvSpPr>
          <p:nvPr>
            <p:ph type="body" idx="1"/>
          </p:nvPr>
        </p:nvSpPr>
        <p:spPr>
          <a:xfrm>
            <a:off x="487362" y="1005293"/>
            <a:ext cx="8169275" cy="4909226"/>
          </a:xfrm>
        </p:spPr>
        <p:txBody>
          <a:bodyPr/>
          <a:lstStyle/>
          <a:p>
            <a:pPr>
              <a:lnSpc>
                <a:spcPct val="100000"/>
              </a:lnSpc>
              <a:spcBef>
                <a:spcPts val="0"/>
              </a:spcBef>
            </a:pPr>
            <a:r>
              <a:rPr lang="en-US" dirty="0" smtClean="0"/>
              <a:t>In the first test, involving only positive (or at worst non-negative) outcomes, most people are risk-averse. They choose the “sure thing.”</a:t>
            </a:r>
          </a:p>
          <a:p>
            <a:pPr lvl="1">
              <a:lnSpc>
                <a:spcPct val="100000"/>
              </a:lnSpc>
              <a:spcBef>
                <a:spcPts val="0"/>
              </a:spcBef>
            </a:pPr>
            <a:r>
              <a:rPr lang="en-US" dirty="0" smtClean="0"/>
              <a:t>In part this is because the first dollars are more valuable to them than the higher amounts.</a:t>
            </a:r>
            <a:br>
              <a:rPr lang="en-US" dirty="0" smtClean="0"/>
            </a:br>
            <a:endParaRPr lang="en-US" dirty="0" smtClean="0"/>
          </a:p>
          <a:p>
            <a:pPr>
              <a:lnSpc>
                <a:spcPct val="100000"/>
              </a:lnSpc>
              <a:spcBef>
                <a:spcPts val="0"/>
              </a:spcBef>
            </a:pPr>
            <a:r>
              <a:rPr lang="en-US" dirty="0"/>
              <a:t>In the </a:t>
            </a:r>
            <a:r>
              <a:rPr lang="en-US" dirty="0" smtClean="0"/>
              <a:t>second test</a:t>
            </a:r>
            <a:r>
              <a:rPr lang="en-US" dirty="0"/>
              <a:t>, </a:t>
            </a:r>
            <a:r>
              <a:rPr lang="en-US" dirty="0">
                <a:solidFill>
                  <a:srgbClr val="FF0000"/>
                </a:solidFill>
              </a:rPr>
              <a:t>involving only negative </a:t>
            </a:r>
            <a:r>
              <a:rPr lang="en-US" dirty="0" smtClean="0">
                <a:solidFill>
                  <a:srgbClr val="FF0000"/>
                </a:solidFill>
              </a:rPr>
              <a:t>outcomes</a:t>
            </a:r>
            <a:r>
              <a:rPr lang="en-US" dirty="0" smtClean="0"/>
              <a:t>, </a:t>
            </a:r>
            <a:r>
              <a:rPr lang="en-US" dirty="0"/>
              <a:t>most people </a:t>
            </a:r>
            <a:r>
              <a:rPr lang="en-US" dirty="0" smtClean="0"/>
              <a:t>are loss-averse. </a:t>
            </a:r>
            <a:r>
              <a:rPr lang="en-US" dirty="0"/>
              <a:t>They </a:t>
            </a:r>
            <a:r>
              <a:rPr lang="en-US" dirty="0" smtClean="0"/>
              <a:t>choose the gamble, hoping the worse outcome doesn’t happen.</a:t>
            </a:r>
          </a:p>
          <a:p>
            <a:pPr lvl="1">
              <a:lnSpc>
                <a:spcPct val="100000"/>
              </a:lnSpc>
              <a:spcBef>
                <a:spcPts val="0"/>
              </a:spcBef>
            </a:pPr>
            <a:r>
              <a:rPr lang="en-US" dirty="0"/>
              <a:t>In part this is because the first dollars </a:t>
            </a:r>
            <a:r>
              <a:rPr lang="en-US" dirty="0" smtClean="0"/>
              <a:t>lost are </a:t>
            </a:r>
            <a:r>
              <a:rPr lang="en-US" dirty="0"/>
              <a:t>more valuable to them than the higher amounts</a:t>
            </a:r>
            <a:endParaRPr lang="en-US" dirty="0" smtClean="0"/>
          </a:p>
          <a:p>
            <a:pPr marL="0" indent="0">
              <a:lnSpc>
                <a:spcPct val="100000"/>
              </a:lnSpc>
              <a:spcBef>
                <a:spcPts val="0"/>
              </a:spcBef>
              <a:buNone/>
            </a:pPr>
            <a:endParaRPr lang="en-US" dirty="0"/>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a:solidFill>
                  <a:srgbClr val="225A7A"/>
                </a:solidFill>
              </a:rPr>
              <a:t>Risk Preference Test </a:t>
            </a:r>
            <a:r>
              <a:rPr lang="en-US" sz="3000" b="1" kern="0" dirty="0" smtClean="0">
                <a:solidFill>
                  <a:srgbClr val="225A7A"/>
                </a:solidFill>
              </a:rPr>
              <a:t>Observations</a:t>
            </a:r>
            <a:endParaRPr lang="en-US" sz="3000" b="1" kern="0" dirty="0">
              <a:solidFill>
                <a:srgbClr val="225A7A"/>
              </a:solidFill>
              <a:ea typeface="+mj-ea"/>
              <a:cs typeface="+mj-cs"/>
            </a:endParaRPr>
          </a:p>
        </p:txBody>
      </p:sp>
      <p:sp>
        <p:nvSpPr>
          <p:cNvPr id="9" name="TextBox 8"/>
          <p:cNvSpPr txBox="1"/>
          <p:nvPr/>
        </p:nvSpPr>
        <p:spPr>
          <a:xfrm>
            <a:off x="487362" y="6026878"/>
            <a:ext cx="8113713" cy="430887"/>
          </a:xfrm>
          <a:prstGeom prst="rect">
            <a:avLst/>
          </a:prstGeom>
          <a:noFill/>
        </p:spPr>
        <p:txBody>
          <a:bodyPr wrap="square" rtlCol="0">
            <a:spAutoFit/>
          </a:bodyPr>
          <a:lstStyle/>
          <a:p>
            <a:r>
              <a:rPr lang="en-US" sz="1100" dirty="0" smtClean="0"/>
              <a:t>Source: David </a:t>
            </a:r>
            <a:r>
              <a:rPr lang="en-US" sz="1100" dirty="0" err="1" smtClean="0"/>
              <a:t>Rolpeik</a:t>
            </a:r>
            <a:r>
              <a:rPr lang="en-US" sz="1100" dirty="0" smtClean="0"/>
              <a:t>, </a:t>
            </a:r>
            <a:r>
              <a:rPr lang="en-US" sz="1100" i="1" dirty="0" smtClean="0"/>
              <a:t>How Risky Is It Really?: Why Our Fears Don’t Always Match the Facts </a:t>
            </a:r>
            <a:r>
              <a:rPr lang="en-US" sz="1100" dirty="0" smtClean="0"/>
              <a:t>(New York: McGraw-Hill, 2010), p. 40, citing </a:t>
            </a:r>
            <a:r>
              <a:rPr lang="en-US" sz="1100" dirty="0" err="1" smtClean="0"/>
              <a:t>Kahneman</a:t>
            </a:r>
            <a:r>
              <a:rPr lang="en-US" sz="1100" dirty="0" smtClean="0"/>
              <a:t> and </a:t>
            </a:r>
            <a:r>
              <a:rPr lang="en-US" sz="1100" dirty="0" err="1" smtClean="0"/>
              <a:t>Tversky</a:t>
            </a:r>
            <a:r>
              <a:rPr lang="en-US" sz="1100" dirty="0" smtClean="0"/>
              <a:t>.</a:t>
            </a:r>
            <a:endParaRPr lang="en-US" sz="1100" dirty="0"/>
          </a:p>
        </p:txBody>
      </p:sp>
    </p:spTree>
    <p:extLst>
      <p:ext uri="{BB962C8B-B14F-4D97-AF65-F5344CB8AC3E}">
        <p14:creationId xmlns:p14="http://schemas.microsoft.com/office/powerpoint/2010/main" val="38991338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24</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a:lnSpc>
                <a:spcPct val="100000"/>
              </a:lnSpc>
              <a:spcBef>
                <a:spcPts val="0"/>
              </a:spcBef>
            </a:pPr>
            <a:r>
              <a:rPr lang="en-US" dirty="0" smtClean="0"/>
              <a:t>If we have no information about a number, we estimate by starting from a “reference number” or “anchor” and adjust from there.</a:t>
            </a:r>
          </a:p>
          <a:p>
            <a:pPr marL="0" indent="0">
              <a:lnSpc>
                <a:spcPct val="100000"/>
              </a:lnSpc>
              <a:spcBef>
                <a:spcPts val="0"/>
              </a:spcBef>
              <a:buNone/>
            </a:pPr>
            <a:endParaRPr lang="en-US" dirty="0" smtClean="0"/>
          </a:p>
          <a:p>
            <a:pPr>
              <a:lnSpc>
                <a:spcPct val="100000"/>
              </a:lnSpc>
              <a:spcBef>
                <a:spcPts val="0"/>
              </a:spcBef>
            </a:pPr>
            <a:r>
              <a:rPr lang="en-US" dirty="0" smtClean="0"/>
              <a:t>The anchor can come from anywhere. An example: Two groups were asked, “What percent of countries in the U.N. are in Africa?” Before answering, each group spun a numbered wheel.</a:t>
            </a:r>
          </a:p>
          <a:p>
            <a:pPr lvl="1">
              <a:lnSpc>
                <a:spcPct val="100000"/>
              </a:lnSpc>
              <a:spcBef>
                <a:spcPts val="0"/>
              </a:spcBef>
            </a:pPr>
            <a:r>
              <a:rPr lang="en-US" dirty="0" smtClean="0"/>
              <a:t>In one group, the wheel stopped at 65. </a:t>
            </a:r>
            <a:r>
              <a:rPr lang="en-US" dirty="0"/>
              <a:t>The </a:t>
            </a:r>
            <a:r>
              <a:rPr lang="en-US" dirty="0" smtClean="0"/>
              <a:t>group </a:t>
            </a:r>
            <a:r>
              <a:rPr lang="en-US" dirty="0"/>
              <a:t>then guessed </a:t>
            </a:r>
            <a:r>
              <a:rPr lang="en-US" b="1" dirty="0">
                <a:solidFill>
                  <a:srgbClr val="FF0000"/>
                </a:solidFill>
              </a:rPr>
              <a:t>45%</a:t>
            </a:r>
            <a:r>
              <a:rPr lang="en-US" dirty="0"/>
              <a:t> of countries in the U.N. are in </a:t>
            </a:r>
            <a:r>
              <a:rPr lang="en-US" dirty="0" smtClean="0"/>
              <a:t>Africa.</a:t>
            </a:r>
          </a:p>
          <a:p>
            <a:pPr lvl="1">
              <a:lnSpc>
                <a:spcPct val="100000"/>
              </a:lnSpc>
              <a:spcBef>
                <a:spcPts val="0"/>
              </a:spcBef>
            </a:pPr>
            <a:r>
              <a:rPr lang="en-US" dirty="0" smtClean="0"/>
              <a:t>In </a:t>
            </a:r>
            <a:r>
              <a:rPr lang="en-US" dirty="0"/>
              <a:t>the </a:t>
            </a:r>
            <a:r>
              <a:rPr lang="en-US" dirty="0" smtClean="0"/>
              <a:t>other </a:t>
            </a:r>
            <a:r>
              <a:rPr lang="en-US" dirty="0"/>
              <a:t>group, the wheel stopped at </a:t>
            </a:r>
            <a:r>
              <a:rPr lang="en-US" dirty="0" smtClean="0"/>
              <a:t>10.</a:t>
            </a:r>
            <a:r>
              <a:rPr lang="en-US" dirty="0"/>
              <a:t> </a:t>
            </a:r>
            <a:r>
              <a:rPr lang="en-US" dirty="0" smtClean="0"/>
              <a:t>This </a:t>
            </a:r>
            <a:r>
              <a:rPr lang="en-US" dirty="0"/>
              <a:t>group then guessed </a:t>
            </a:r>
            <a:r>
              <a:rPr lang="en-US" b="1" dirty="0" smtClean="0">
                <a:solidFill>
                  <a:srgbClr val="FF0000"/>
                </a:solidFill>
              </a:rPr>
              <a:t>25</a:t>
            </a:r>
            <a:r>
              <a:rPr lang="en-US" b="1" dirty="0">
                <a:solidFill>
                  <a:srgbClr val="FF0000"/>
                </a:solidFill>
              </a:rPr>
              <a:t>%</a:t>
            </a:r>
            <a:r>
              <a:rPr lang="en-US" dirty="0"/>
              <a:t> of countries in the U.N. are in </a:t>
            </a:r>
            <a:r>
              <a:rPr lang="en-US" dirty="0" smtClean="0"/>
              <a:t>Africa</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Anchoring</a:t>
            </a:r>
            <a:endParaRPr lang="en-US" sz="3000" b="1" kern="0" dirty="0">
              <a:solidFill>
                <a:srgbClr val="225A7A"/>
              </a:solidFill>
              <a:ea typeface="+mj-ea"/>
              <a:cs typeface="+mj-cs"/>
            </a:endParaRPr>
          </a:p>
        </p:txBody>
      </p:sp>
      <p:sp>
        <p:nvSpPr>
          <p:cNvPr id="2" name="TextBox 1"/>
          <p:cNvSpPr txBox="1"/>
          <p:nvPr/>
        </p:nvSpPr>
        <p:spPr>
          <a:xfrm>
            <a:off x="599768" y="6133054"/>
            <a:ext cx="8056869" cy="430887"/>
          </a:xfrm>
          <a:prstGeom prst="rect">
            <a:avLst/>
          </a:prstGeom>
          <a:noFill/>
        </p:spPr>
        <p:txBody>
          <a:bodyPr wrap="square" rtlCol="0">
            <a:spAutoFit/>
          </a:bodyPr>
          <a:lstStyle/>
          <a:p>
            <a:r>
              <a:rPr lang="en-US" sz="1100" dirty="0" smtClean="0"/>
              <a:t>Source: David </a:t>
            </a:r>
            <a:r>
              <a:rPr lang="en-US" sz="1100" dirty="0" err="1" smtClean="0"/>
              <a:t>Rolpeik</a:t>
            </a:r>
            <a:r>
              <a:rPr lang="en-US" sz="1100" dirty="0" smtClean="0"/>
              <a:t>, </a:t>
            </a:r>
            <a:r>
              <a:rPr lang="en-US" sz="1100" i="1" dirty="0" smtClean="0"/>
              <a:t>How Risky Is It Really?: Why Our Fears Don’t Always Match the Facts </a:t>
            </a:r>
            <a:r>
              <a:rPr lang="en-US" sz="1100" dirty="0" smtClean="0"/>
              <a:t>(New York: McGraw-Hill, 2010), p. 45, citing </a:t>
            </a:r>
            <a:r>
              <a:rPr lang="en-US" sz="1100" dirty="0" err="1" smtClean="0"/>
              <a:t>Kahneman</a:t>
            </a:r>
            <a:r>
              <a:rPr lang="en-US" sz="1100" dirty="0" smtClean="0"/>
              <a:t>.</a:t>
            </a:r>
            <a:endParaRPr lang="en-US" sz="1100" dirty="0"/>
          </a:p>
        </p:txBody>
      </p:sp>
    </p:spTree>
    <p:extLst>
      <p:ext uri="{BB962C8B-B14F-4D97-AF65-F5344CB8AC3E}">
        <p14:creationId xmlns:p14="http://schemas.microsoft.com/office/powerpoint/2010/main" val="36994089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2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220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2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11" y="110153"/>
            <a:ext cx="7400925" cy="1059886"/>
          </a:xfrm>
        </p:spPr>
        <p:txBody>
          <a:bodyPr/>
          <a:lstStyle/>
          <a:p>
            <a:r>
              <a:rPr lang="en-US" sz="2800" dirty="0" smtClean="0"/>
              <a:t>Are Renters Anchored to a High Number for Renters Insurance Premiums?</a:t>
            </a:r>
            <a:endParaRPr lang="en-US" sz="2800" dirty="0"/>
          </a:p>
        </p:txBody>
      </p:sp>
      <p:pic>
        <p:nvPicPr>
          <p:cNvPr id="6" name="Chart Placeholder 5"/>
          <p:cNvPicPr>
            <a:picLocks noGrp="1" noChangeAspect="1"/>
          </p:cNvPicPr>
          <p:nvPr>
            <p:ph type="chart" idx="1"/>
          </p:nvPr>
        </p:nvPicPr>
        <p:blipFill>
          <a:blip r:embed="rId2"/>
          <a:stretch>
            <a:fillRect/>
          </a:stretch>
        </p:blipFill>
        <p:spPr>
          <a:xfrm>
            <a:off x="5304196" y="2866055"/>
            <a:ext cx="3333750" cy="3324225"/>
          </a:xfrm>
          <a:prstGeom prst="rect">
            <a:avLst/>
          </a:prstGeom>
        </p:spPr>
      </p:pic>
      <p:sp>
        <p:nvSpPr>
          <p:cNvPr id="4" name="Date Placeholder 3"/>
          <p:cNvSpPr>
            <a:spLocks noGrp="1"/>
          </p:cNvSpPr>
          <p:nvPr>
            <p:ph type="dt" sz="half" idx="10"/>
          </p:nvPr>
        </p:nvSpPr>
        <p:spPr/>
        <p:txBody>
          <a:bodyPr/>
          <a:lstStyle/>
          <a:p>
            <a:pPr>
              <a:defRPr/>
            </a:pPr>
            <a:r>
              <a:rPr lang="en-US" smtClean="0"/>
              <a:t>12/01/09 - 9pm</a:t>
            </a:r>
            <a:endParaRPr lang="en-US"/>
          </a:p>
        </p:txBody>
      </p:sp>
      <p:sp>
        <p:nvSpPr>
          <p:cNvPr id="5" name="Slide Number Placeholder 4"/>
          <p:cNvSpPr>
            <a:spLocks noGrp="1"/>
          </p:cNvSpPr>
          <p:nvPr>
            <p:ph type="sldNum" sz="quarter" idx="12"/>
          </p:nvPr>
        </p:nvSpPr>
        <p:spPr/>
        <p:txBody>
          <a:bodyPr/>
          <a:lstStyle/>
          <a:p>
            <a:pPr>
              <a:defRPr/>
            </a:pPr>
            <a:fld id="{213DCD5A-272D-460F-810D-8B44844B5B0F}" type="slidenum">
              <a:rPr lang="en-US" smtClean="0"/>
              <a:pPr>
                <a:defRPr/>
              </a:pPr>
              <a:t>25</a:t>
            </a:fld>
            <a:endParaRPr lang="en-US"/>
          </a:p>
        </p:txBody>
      </p:sp>
      <p:pic>
        <p:nvPicPr>
          <p:cNvPr id="3" name="Picture 2"/>
          <p:cNvPicPr>
            <a:picLocks noChangeAspect="1"/>
          </p:cNvPicPr>
          <p:nvPr/>
        </p:nvPicPr>
        <p:blipFill>
          <a:blip r:embed="rId3"/>
          <a:stretch>
            <a:fillRect/>
          </a:stretch>
        </p:blipFill>
        <p:spPr>
          <a:xfrm>
            <a:off x="881004" y="2644877"/>
            <a:ext cx="3278040" cy="3357992"/>
          </a:xfrm>
          <a:prstGeom prst="rect">
            <a:avLst/>
          </a:prstGeom>
        </p:spPr>
      </p:pic>
      <p:sp>
        <p:nvSpPr>
          <p:cNvPr id="8" name="TextBox 7"/>
          <p:cNvSpPr txBox="1"/>
          <p:nvPr/>
        </p:nvSpPr>
        <p:spPr>
          <a:xfrm>
            <a:off x="5304196" y="1636147"/>
            <a:ext cx="3333750" cy="1200329"/>
          </a:xfrm>
          <a:prstGeom prst="rect">
            <a:avLst/>
          </a:prstGeom>
          <a:noFill/>
        </p:spPr>
        <p:txBody>
          <a:bodyPr wrap="square" rtlCol="0">
            <a:spAutoFit/>
          </a:bodyPr>
          <a:lstStyle/>
          <a:p>
            <a:pPr algn="ctr"/>
            <a:r>
              <a:rPr lang="en-US" b="1" dirty="0"/>
              <a:t>Percentages of </a:t>
            </a:r>
            <a:r>
              <a:rPr lang="en-US" b="1" dirty="0" smtClean="0"/>
              <a:t>Renters</a:t>
            </a:r>
            <a:br>
              <a:rPr lang="en-US" b="1" dirty="0" smtClean="0"/>
            </a:br>
            <a:r>
              <a:rPr lang="en-US" b="1" dirty="0" smtClean="0"/>
              <a:t>Who </a:t>
            </a:r>
            <a:r>
              <a:rPr lang="en-US" b="1" dirty="0"/>
              <a:t>Thought An Annual Renters Insurance </a:t>
            </a:r>
            <a:r>
              <a:rPr lang="en-US" b="1" dirty="0" smtClean="0"/>
              <a:t>Policy</a:t>
            </a:r>
            <a:br>
              <a:rPr lang="en-US" b="1" dirty="0" smtClean="0"/>
            </a:br>
            <a:r>
              <a:rPr lang="en-US" b="1" dirty="0" smtClean="0"/>
              <a:t>Cost </a:t>
            </a:r>
            <a:r>
              <a:rPr lang="en-US" b="1" dirty="0"/>
              <a:t>$1,000 or More</a:t>
            </a:r>
          </a:p>
        </p:txBody>
      </p:sp>
      <p:sp>
        <p:nvSpPr>
          <p:cNvPr id="9" name="AutoShape 13"/>
          <p:cNvSpPr>
            <a:spLocks noChangeArrowheads="1"/>
          </p:cNvSpPr>
          <p:nvPr/>
        </p:nvSpPr>
        <p:spPr bwMode="blackWhite">
          <a:xfrm>
            <a:off x="3559276" y="1848465"/>
            <a:ext cx="1391455" cy="720584"/>
          </a:xfrm>
          <a:prstGeom prst="wedgeRectCallout">
            <a:avLst>
              <a:gd name="adj1" fmla="val 90925"/>
              <a:gd name="adj2" fmla="val 63750"/>
            </a:avLst>
          </a:prstGeom>
          <a:solidFill>
            <a:schemeClr val="tx1"/>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smtClean="0">
                <a:solidFill>
                  <a:schemeClr val="bg1"/>
                </a:solidFill>
              </a:rPr>
              <a:t>Is this the anchor? </a:t>
            </a:r>
            <a:endParaRPr lang="en-US" b="1" dirty="0">
              <a:solidFill>
                <a:schemeClr val="bg1"/>
              </a:solidFill>
            </a:endParaRPr>
          </a:p>
        </p:txBody>
      </p:sp>
      <p:sp>
        <p:nvSpPr>
          <p:cNvPr id="10" name="Oval 8"/>
          <p:cNvSpPr>
            <a:spLocks noChangeArrowheads="1"/>
          </p:cNvSpPr>
          <p:nvPr/>
        </p:nvSpPr>
        <p:spPr bwMode="auto">
          <a:xfrm rot="16200000">
            <a:off x="6657667" y="1185966"/>
            <a:ext cx="398158" cy="2962019"/>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34321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1200"/>
                            </p:stCondLst>
                            <p:childTnLst>
                              <p:par>
                                <p:cTn id="9" presetID="17" presetClass="entr" presetSubtype="4"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ppt_x</p:attrName>
                                        </p:attrNameLst>
                                      </p:cBhvr>
                                      <p:tavLst>
                                        <p:tav tm="0">
                                          <p:val>
                                            <p:strVal val="#ppt_x"/>
                                          </p:val>
                                        </p:tav>
                                        <p:tav tm="100000">
                                          <p:val>
                                            <p:strVal val="#ppt_x"/>
                                          </p:val>
                                        </p:tav>
                                      </p:tavLst>
                                    </p:anim>
                                    <p:anim calcmode="lin" valueType="num">
                                      <p:cBhvr>
                                        <p:cTn id="12" dur="500" fill="hold"/>
                                        <p:tgtEl>
                                          <p:spTgt spid="10"/>
                                        </p:tgtEl>
                                        <p:attrNameLst>
                                          <p:attrName>ppt_y</p:attrName>
                                        </p:attrNameLst>
                                      </p:cBhvr>
                                      <p:tavLst>
                                        <p:tav tm="0">
                                          <p:val>
                                            <p:strVal val="#ppt_y+#ppt_h/2"/>
                                          </p:val>
                                        </p:tav>
                                        <p:tav tm="100000">
                                          <p:val>
                                            <p:strVal val="#ppt_y"/>
                                          </p:val>
                                        </p:tav>
                                      </p:tavLst>
                                    </p:anim>
                                    <p:anim calcmode="lin" valueType="num">
                                      <p:cBhvr>
                                        <p:cTn id="13" dur="500" fill="hold"/>
                                        <p:tgtEl>
                                          <p:spTgt spid="10"/>
                                        </p:tgtEl>
                                        <p:attrNameLst>
                                          <p:attrName>ppt_w</p:attrName>
                                        </p:attrNameLst>
                                      </p:cBhvr>
                                      <p:tavLst>
                                        <p:tav tm="0">
                                          <p:val>
                                            <p:strVal val="#ppt_w"/>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26</a:t>
            </a:fld>
            <a:endParaRPr lang="en-US" smtClean="0"/>
          </a:p>
        </p:txBody>
      </p:sp>
      <p:sp>
        <p:nvSpPr>
          <p:cNvPr id="1922051" name="Rectangle 3"/>
          <p:cNvSpPr>
            <a:spLocks noGrp="1" noChangeArrowheads="1"/>
          </p:cNvSpPr>
          <p:nvPr>
            <p:ph type="body" idx="1"/>
          </p:nvPr>
        </p:nvSpPr>
        <p:spPr>
          <a:xfrm>
            <a:off x="487362" y="1005293"/>
            <a:ext cx="8169275" cy="4909226"/>
          </a:xfrm>
        </p:spPr>
        <p:txBody>
          <a:bodyPr/>
          <a:lstStyle/>
          <a:p>
            <a:pPr>
              <a:lnSpc>
                <a:spcPct val="100000"/>
              </a:lnSpc>
              <a:spcBef>
                <a:spcPts val="0"/>
              </a:spcBef>
            </a:pPr>
            <a:r>
              <a:rPr lang="en-US" dirty="0" smtClean="0"/>
              <a:t>Anchoring seems to take place on an unconscious level</a:t>
            </a:r>
          </a:p>
          <a:p>
            <a:pPr lvl="1">
              <a:lnSpc>
                <a:spcPct val="100000"/>
              </a:lnSpc>
              <a:spcBef>
                <a:spcPts val="0"/>
              </a:spcBef>
            </a:pPr>
            <a:r>
              <a:rPr lang="en-US" dirty="0" smtClean="0"/>
              <a:t>Your job, in helping your client, might be to</a:t>
            </a:r>
          </a:p>
          <a:p>
            <a:pPr lvl="2">
              <a:lnSpc>
                <a:spcPct val="100000"/>
              </a:lnSpc>
              <a:spcBef>
                <a:spcPts val="0"/>
              </a:spcBef>
            </a:pPr>
            <a:r>
              <a:rPr lang="en-US" dirty="0"/>
              <a:t>T</a:t>
            </a:r>
            <a:r>
              <a:rPr lang="en-US" dirty="0" smtClean="0"/>
              <a:t>ry to detect any anchor and, if it is leading the client in an unsuitable direction, to</a:t>
            </a:r>
          </a:p>
          <a:p>
            <a:pPr lvl="2">
              <a:lnSpc>
                <a:spcPct val="100000"/>
              </a:lnSpc>
              <a:spcBef>
                <a:spcPts val="0"/>
              </a:spcBef>
            </a:pPr>
            <a:r>
              <a:rPr lang="en-US" dirty="0" smtClean="0"/>
              <a:t>Try to suggest an alternate context or a new anchor.</a:t>
            </a:r>
            <a:br>
              <a:rPr lang="en-US" dirty="0" smtClean="0"/>
            </a:br>
            <a:endParaRPr lang="en-US" dirty="0" smtClean="0"/>
          </a:p>
          <a:p>
            <a:pPr>
              <a:lnSpc>
                <a:spcPct val="100000"/>
              </a:lnSpc>
              <a:spcBef>
                <a:spcPts val="0"/>
              </a:spcBef>
            </a:pPr>
            <a:r>
              <a:rPr lang="en-US" dirty="0" smtClean="0"/>
              <a:t>For example, change the time frame.</a:t>
            </a:r>
          </a:p>
          <a:p>
            <a:pPr lvl="1">
              <a:lnSpc>
                <a:spcPct val="100000"/>
              </a:lnSpc>
              <a:spcBef>
                <a:spcPts val="0"/>
              </a:spcBef>
            </a:pPr>
            <a:r>
              <a:rPr lang="en-US" dirty="0" smtClean="0"/>
              <a:t>Most people consider a 1-in-100-in-a-year chance event quite unlikely and many are unwilling to insure against it, even if it could cause a devastating loss.</a:t>
            </a:r>
          </a:p>
          <a:p>
            <a:pPr lvl="1">
              <a:lnSpc>
                <a:spcPct val="100000"/>
              </a:lnSpc>
              <a:spcBef>
                <a:spcPts val="0"/>
              </a:spcBef>
            </a:pPr>
            <a:r>
              <a:rPr lang="en-US" dirty="0" smtClean="0"/>
              <a:t>However, the chance of it happening some time in a 30-year period is 1-in-4. </a:t>
            </a:r>
          </a:p>
          <a:p>
            <a:pPr marL="0" indent="0">
              <a:lnSpc>
                <a:spcPct val="100000"/>
              </a:lnSpc>
              <a:spcBef>
                <a:spcPts val="0"/>
              </a:spcBef>
              <a:buNone/>
            </a:pPr>
            <a:endParaRPr lang="en-US" dirty="0"/>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a:solidFill>
                  <a:srgbClr val="225A7A"/>
                </a:solidFill>
              </a:rPr>
              <a:t>Anchoring </a:t>
            </a:r>
            <a:r>
              <a:rPr lang="en-US" sz="3000" b="1" kern="0" dirty="0" smtClean="0">
                <a:solidFill>
                  <a:srgbClr val="225A7A"/>
                </a:solidFill>
              </a:rPr>
              <a:t>Observations</a:t>
            </a:r>
            <a:endParaRPr lang="en-US" sz="3000" b="1" kern="0" dirty="0">
              <a:solidFill>
                <a:srgbClr val="225A7A"/>
              </a:solidFill>
              <a:ea typeface="+mj-ea"/>
              <a:cs typeface="+mj-cs"/>
            </a:endParaRPr>
          </a:p>
        </p:txBody>
      </p:sp>
      <p:sp>
        <p:nvSpPr>
          <p:cNvPr id="9" name="TextBox 8"/>
          <p:cNvSpPr txBox="1"/>
          <p:nvPr/>
        </p:nvSpPr>
        <p:spPr>
          <a:xfrm>
            <a:off x="487362" y="6026878"/>
            <a:ext cx="8113713" cy="430887"/>
          </a:xfrm>
          <a:prstGeom prst="rect">
            <a:avLst/>
          </a:prstGeom>
          <a:noFill/>
        </p:spPr>
        <p:txBody>
          <a:bodyPr wrap="square" rtlCol="0">
            <a:spAutoFit/>
          </a:bodyPr>
          <a:lstStyle/>
          <a:p>
            <a:r>
              <a:rPr lang="en-US" sz="1100" dirty="0" smtClean="0"/>
              <a:t>Source: David </a:t>
            </a:r>
            <a:r>
              <a:rPr lang="en-US" sz="1100" dirty="0" err="1" smtClean="0"/>
              <a:t>Rolpeik</a:t>
            </a:r>
            <a:r>
              <a:rPr lang="en-US" sz="1100" dirty="0" smtClean="0"/>
              <a:t>, </a:t>
            </a:r>
            <a:r>
              <a:rPr lang="en-US" sz="1100" i="1" dirty="0" smtClean="0"/>
              <a:t>How Risky Is It Really?: Why Our Fears Don’t Always Match the Facts </a:t>
            </a:r>
            <a:r>
              <a:rPr lang="en-US" sz="1100" dirty="0" smtClean="0"/>
              <a:t>(New York: McGraw-Hill, 2010), p. 40, citing </a:t>
            </a:r>
            <a:r>
              <a:rPr lang="en-US" sz="1100" dirty="0" err="1" smtClean="0"/>
              <a:t>Kahneman</a:t>
            </a:r>
            <a:r>
              <a:rPr lang="en-US" sz="1100" dirty="0" smtClean="0"/>
              <a:t> and </a:t>
            </a:r>
            <a:r>
              <a:rPr lang="en-US" sz="1100" dirty="0" err="1" smtClean="0"/>
              <a:t>Tversky</a:t>
            </a:r>
            <a:r>
              <a:rPr lang="en-US" sz="1100" dirty="0" smtClean="0"/>
              <a:t>.</a:t>
            </a:r>
            <a:endParaRPr lang="en-US" sz="1100" dirty="0"/>
          </a:p>
        </p:txBody>
      </p:sp>
    </p:spTree>
    <p:extLst>
      <p:ext uri="{BB962C8B-B14F-4D97-AF65-F5344CB8AC3E}">
        <p14:creationId xmlns:p14="http://schemas.microsoft.com/office/powerpoint/2010/main" val="29845326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922051">
                                            <p:txEl>
                                              <p:pRg st="5" end="5"/>
                                            </p:txEl>
                                          </p:spTgt>
                                        </p:tgtEl>
                                        <p:attrNameLst>
                                          <p:attrName>style.visibility</p:attrName>
                                        </p:attrNameLst>
                                      </p:cBhvr>
                                      <p:to>
                                        <p:strVal val="visible"/>
                                      </p:to>
                                    </p:set>
                                    <p:animEffect transition="in" filter="wipe(left)">
                                      <p:cBhvr>
                                        <p:cTn id="24" dur="500"/>
                                        <p:tgtEl>
                                          <p:spTgt spid="192205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922051">
                                            <p:txEl>
                                              <p:pRg st="6" end="6"/>
                                            </p:txEl>
                                          </p:spTgt>
                                        </p:tgtEl>
                                        <p:attrNameLst>
                                          <p:attrName>style.visibility</p:attrName>
                                        </p:attrNameLst>
                                      </p:cBhvr>
                                      <p:to>
                                        <p:strVal val="visible"/>
                                      </p:to>
                                    </p:set>
                                    <p:animEffect transition="in" filter="wipe(left)">
                                      <p:cBhvr>
                                        <p:cTn id="27"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Numeracy</a:t>
            </a:r>
            <a:br>
              <a:rPr lang="en-US" sz="4200" dirty="0" smtClean="0">
                <a:solidFill>
                  <a:schemeClr val="bg1"/>
                </a:solidFill>
              </a:rPr>
            </a:br>
            <a:r>
              <a:rPr lang="en-US" sz="4200" dirty="0" smtClean="0">
                <a:solidFill>
                  <a:schemeClr val="bg1"/>
                </a:solidFill>
              </a:rPr>
              <a:t>and P/C Insurance</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27</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27</a:t>
            </a:fld>
            <a:endParaRPr lang="en-US" dirty="0"/>
          </a:p>
        </p:txBody>
      </p:sp>
    </p:spTree>
    <p:extLst>
      <p:ext uri="{BB962C8B-B14F-4D97-AF65-F5344CB8AC3E}">
        <p14:creationId xmlns:p14="http://schemas.microsoft.com/office/powerpoint/2010/main" val="1130351155"/>
      </p:ext>
    </p:extLst>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28</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Which is more likely? </a:t>
            </a:r>
          </a:p>
          <a:p>
            <a:pPr lvl="1">
              <a:lnSpc>
                <a:spcPct val="70000"/>
              </a:lnSpc>
              <a:spcBef>
                <a:spcPts val="1200"/>
              </a:spcBef>
            </a:pPr>
            <a:r>
              <a:rPr lang="en-US" sz="3000" dirty="0" smtClean="0"/>
              <a:t>1 in 100</a:t>
            </a:r>
          </a:p>
          <a:p>
            <a:pPr lvl="1">
              <a:lnSpc>
                <a:spcPct val="70000"/>
              </a:lnSpc>
              <a:spcBef>
                <a:spcPts val="1200"/>
              </a:spcBef>
            </a:pPr>
            <a:r>
              <a:rPr lang="en-US" sz="3200" dirty="0" smtClean="0"/>
              <a:t>1 in 1,000</a:t>
            </a:r>
          </a:p>
          <a:p>
            <a:pPr lvl="1">
              <a:lnSpc>
                <a:spcPct val="70000"/>
              </a:lnSpc>
              <a:spcBef>
                <a:spcPts val="1200"/>
              </a:spcBef>
            </a:pPr>
            <a:r>
              <a:rPr lang="en-US" sz="3200" dirty="0" smtClean="0"/>
              <a:t>1 in 10</a:t>
            </a:r>
          </a:p>
          <a:p>
            <a:pPr lvl="1">
              <a:lnSpc>
                <a:spcPct val="70000"/>
              </a:lnSpc>
              <a:spcBef>
                <a:spcPts val="1200"/>
              </a:spcBef>
            </a:pPr>
            <a:endParaRPr lang="en-US" sz="3200" dirty="0"/>
          </a:p>
          <a:p>
            <a:pPr marL="406400" lvl="1" indent="0">
              <a:lnSpc>
                <a:spcPct val="70000"/>
              </a:lnSpc>
              <a:spcBef>
                <a:spcPts val="1200"/>
              </a:spcBef>
              <a:buNone/>
            </a:pPr>
            <a:r>
              <a:rPr lang="en-US" sz="3200" dirty="0" smtClean="0"/>
              <a:t>20% of people who were asked this question got it wrong</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 Financial Numeracy Test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3132921662"/>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29</a:t>
            </a:fld>
            <a:endParaRPr lang="en-US" smtClean="0"/>
          </a:p>
        </p:txBody>
      </p:sp>
      <p:sp>
        <p:nvSpPr>
          <p:cNvPr id="1922051" name="Rectangle 3"/>
          <p:cNvSpPr>
            <a:spLocks noGrp="1" noChangeArrowheads="1"/>
          </p:cNvSpPr>
          <p:nvPr>
            <p:ph type="body" idx="1"/>
          </p:nvPr>
        </p:nvSpPr>
        <p:spPr>
          <a:xfrm>
            <a:off x="457200" y="1219200"/>
            <a:ext cx="8053057" cy="5286375"/>
          </a:xfrm>
        </p:spPr>
        <p:txBody>
          <a:bodyPr/>
          <a:lstStyle/>
          <a:p>
            <a:pPr>
              <a:lnSpc>
                <a:spcPct val="70000"/>
              </a:lnSpc>
              <a:spcBef>
                <a:spcPts val="1200"/>
              </a:spcBef>
            </a:pPr>
            <a:r>
              <a:rPr lang="en-US" sz="2800" dirty="0" smtClean="0"/>
              <a:t>You buy a lottery ticket. In this lottery, 1 player in 1,000 wins.</a:t>
            </a:r>
          </a:p>
          <a:p>
            <a:pPr>
              <a:lnSpc>
                <a:spcPct val="70000"/>
              </a:lnSpc>
              <a:spcBef>
                <a:spcPts val="1200"/>
              </a:spcBef>
            </a:pPr>
            <a:r>
              <a:rPr lang="en-US" sz="2800" dirty="0"/>
              <a:t>I</a:t>
            </a:r>
            <a:r>
              <a:rPr lang="en-US" sz="2800" dirty="0" smtClean="0"/>
              <a:t>f 1,000 people (that is, 999 others) buy that ticket, what percentage will win? </a:t>
            </a:r>
          </a:p>
          <a:p>
            <a:pPr lvl="1">
              <a:lnSpc>
                <a:spcPct val="100000"/>
              </a:lnSpc>
              <a:spcBef>
                <a:spcPts val="0"/>
              </a:spcBef>
            </a:pPr>
            <a:r>
              <a:rPr lang="en-US" sz="2800" dirty="0" smtClean="0"/>
              <a:t>1%</a:t>
            </a:r>
          </a:p>
          <a:p>
            <a:pPr lvl="1">
              <a:lnSpc>
                <a:spcPct val="100000"/>
              </a:lnSpc>
              <a:spcBef>
                <a:spcPts val="0"/>
              </a:spcBef>
            </a:pPr>
            <a:r>
              <a:rPr lang="en-US" sz="2800" dirty="0" smtClean="0"/>
              <a:t>10%</a:t>
            </a:r>
          </a:p>
          <a:p>
            <a:pPr lvl="1">
              <a:lnSpc>
                <a:spcPct val="100000"/>
              </a:lnSpc>
              <a:spcBef>
                <a:spcPts val="0"/>
              </a:spcBef>
            </a:pPr>
            <a:r>
              <a:rPr lang="en-US" sz="2800" dirty="0" smtClean="0"/>
              <a:t>0.1%</a:t>
            </a:r>
          </a:p>
          <a:p>
            <a:pPr lvl="1">
              <a:lnSpc>
                <a:spcPct val="100000"/>
              </a:lnSpc>
              <a:spcBef>
                <a:spcPts val="0"/>
              </a:spcBef>
            </a:pPr>
            <a:endParaRPr lang="en-US" sz="2800" dirty="0"/>
          </a:p>
          <a:p>
            <a:pPr marL="406400" lvl="1" indent="0">
              <a:lnSpc>
                <a:spcPct val="70000"/>
              </a:lnSpc>
              <a:spcBef>
                <a:spcPts val="1200"/>
              </a:spcBef>
              <a:buNone/>
            </a:pPr>
            <a:r>
              <a:rPr lang="en-US" sz="2800" dirty="0" smtClean="0"/>
              <a:t>80</a:t>
            </a:r>
            <a:r>
              <a:rPr lang="en-US" sz="2800" dirty="0"/>
              <a:t>% of people </a:t>
            </a:r>
            <a:r>
              <a:rPr lang="en-US" sz="2800" dirty="0" smtClean="0"/>
              <a:t>who were asked </a:t>
            </a:r>
            <a:r>
              <a:rPr lang="en-US" sz="2800" dirty="0"/>
              <a:t>this question got it wrong</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rPr>
              <a:t>Another </a:t>
            </a:r>
            <a:r>
              <a:rPr lang="en-US" sz="3000" b="1" kern="0" dirty="0">
                <a:solidFill>
                  <a:srgbClr val="225A7A"/>
                </a:solidFill>
              </a:rPr>
              <a:t>Financial </a:t>
            </a:r>
            <a:r>
              <a:rPr lang="en-US" sz="3000" b="1" kern="0" dirty="0" smtClean="0">
                <a:solidFill>
                  <a:srgbClr val="225A7A"/>
                </a:solidFill>
              </a:rPr>
              <a:t>Numeracy</a:t>
            </a:r>
            <a:br>
              <a:rPr lang="en-US" sz="3000" b="1" kern="0" dirty="0" smtClean="0">
                <a:solidFill>
                  <a:srgbClr val="225A7A"/>
                </a:solidFill>
              </a:rPr>
            </a:br>
            <a:r>
              <a:rPr lang="en-US" sz="3000" b="1" kern="0" dirty="0" smtClean="0">
                <a:solidFill>
                  <a:srgbClr val="225A7A"/>
                </a:solidFill>
              </a:rPr>
              <a:t>Test Question</a:t>
            </a:r>
            <a:endParaRPr lang="en-US" sz="3000" b="1" kern="0" dirty="0">
              <a:solidFill>
                <a:srgbClr val="225A7A"/>
              </a:solidFill>
            </a:endParaRPr>
          </a:p>
        </p:txBody>
      </p:sp>
    </p:spTree>
    <p:extLst>
      <p:ext uri="{BB962C8B-B14F-4D97-AF65-F5344CB8AC3E}">
        <p14:creationId xmlns:p14="http://schemas.microsoft.com/office/powerpoint/2010/main" val="10146312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220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220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22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2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marL="0" indent="0">
              <a:lnSpc>
                <a:spcPct val="70000"/>
              </a:lnSpc>
              <a:spcBef>
                <a:spcPts val="1200"/>
              </a:spcBef>
              <a:buNone/>
            </a:pPr>
            <a:r>
              <a:rPr lang="en-US" sz="2800" dirty="0" smtClean="0"/>
              <a:t>Insurance professionals should assist in improving the public understanding of insurance and risk management</a:t>
            </a:r>
            <a:br>
              <a:rPr lang="en-US" sz="2800" dirty="0" smtClean="0"/>
            </a:br>
            <a:endParaRPr lang="en-US" sz="2800" dirty="0" smtClean="0"/>
          </a:p>
          <a:p>
            <a:pPr>
              <a:lnSpc>
                <a:spcPct val="70000"/>
              </a:lnSpc>
              <a:spcBef>
                <a:spcPts val="1200"/>
              </a:spcBef>
            </a:pPr>
            <a:r>
              <a:rPr lang="en-US" sz="2800" dirty="0" smtClean="0"/>
              <a:t>A CPCU shall support efforts to provide members of the public with objective information concerning</a:t>
            </a:r>
          </a:p>
          <a:p>
            <a:pPr lvl="1">
              <a:lnSpc>
                <a:spcPct val="70000"/>
              </a:lnSpc>
              <a:spcBef>
                <a:spcPts val="1200"/>
              </a:spcBef>
            </a:pPr>
            <a:r>
              <a:rPr lang="en-US" sz="2800" dirty="0" smtClean="0"/>
              <a:t>their risk management and insurance needs and</a:t>
            </a:r>
          </a:p>
          <a:p>
            <a:pPr lvl="1">
              <a:lnSpc>
                <a:spcPct val="70000"/>
              </a:lnSpc>
              <a:spcBef>
                <a:spcPts val="1200"/>
              </a:spcBef>
            </a:pPr>
            <a:r>
              <a:rPr lang="en-US" sz="2800" dirty="0"/>
              <a:t>t</a:t>
            </a:r>
            <a:r>
              <a:rPr lang="en-US" sz="2800" dirty="0" smtClean="0"/>
              <a:t>he products, services, and techniques which are available to meet those needs.</a:t>
            </a:r>
            <a:br>
              <a:rPr lang="en-US" sz="2800" dirty="0" smtClean="0"/>
            </a:br>
            <a:endParaRPr lang="en-US" sz="2800" dirty="0" smtClean="0"/>
          </a:p>
          <a:p>
            <a:pPr>
              <a:lnSpc>
                <a:spcPct val="70000"/>
              </a:lnSpc>
              <a:spcBef>
                <a:spcPts val="1200"/>
              </a:spcBef>
            </a:pPr>
            <a:r>
              <a:rPr lang="en-US" sz="2800" dirty="0"/>
              <a:t>A CPCU </a:t>
            </a:r>
            <a:r>
              <a:rPr lang="en-US" sz="2800" dirty="0" smtClean="0"/>
              <a:t>should also keep abreast of legislation, changing conditions, and/or other developments that may affect the insuring public.</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Professional Conduct for CPCUs: </a:t>
            </a:r>
            <a:r>
              <a:rPr lang="en-US" sz="3000" b="1" kern="0" dirty="0">
                <a:solidFill>
                  <a:srgbClr val="225A7A"/>
                </a:solidFill>
              </a:rPr>
              <a:t>Canon </a:t>
            </a:r>
            <a:r>
              <a:rPr lang="en-US" sz="3000" b="1" kern="0" dirty="0" smtClean="0">
                <a:solidFill>
                  <a:srgbClr val="225A7A"/>
                </a:solidFill>
              </a:rPr>
              <a:t>7 and Related Rules</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7371768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922051">
                                            <p:txEl>
                                              <p:pRg st="4" end="4"/>
                                            </p:txEl>
                                          </p:spTgt>
                                        </p:tgtEl>
                                        <p:attrNameLst>
                                          <p:attrName>style.visibility</p:attrName>
                                        </p:attrNameLst>
                                      </p:cBhvr>
                                      <p:to>
                                        <p:strVal val="visible"/>
                                      </p:to>
                                    </p:set>
                                    <p:animEffect transition="in" filter="wipe(left)">
                                      <p:cBhvr>
                                        <p:cTn id="23"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Can/Should Financial Literacy</a:t>
            </a:r>
            <a:br>
              <a:rPr lang="en-US" sz="4200" dirty="0" smtClean="0">
                <a:solidFill>
                  <a:schemeClr val="bg1"/>
                </a:solidFill>
              </a:rPr>
            </a:br>
            <a:r>
              <a:rPr lang="en-US" sz="4200" dirty="0" smtClean="0">
                <a:solidFill>
                  <a:schemeClr val="bg1"/>
                </a:solidFill>
              </a:rPr>
              <a:t>Be Taught?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30</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30</a:t>
            </a:fld>
            <a:endParaRPr lang="en-US" dirty="0"/>
          </a:p>
        </p:txBody>
      </p:sp>
      <p:sp>
        <p:nvSpPr>
          <p:cNvPr id="2" name="TextBox 1"/>
          <p:cNvSpPr txBox="1"/>
          <p:nvPr/>
        </p:nvSpPr>
        <p:spPr>
          <a:xfrm>
            <a:off x="581025" y="4056434"/>
            <a:ext cx="7981950" cy="584775"/>
          </a:xfrm>
          <a:prstGeom prst="rect">
            <a:avLst/>
          </a:prstGeom>
          <a:noFill/>
        </p:spPr>
        <p:txBody>
          <a:bodyPr wrap="square" rtlCol="0">
            <a:spAutoFit/>
          </a:bodyPr>
          <a:lstStyle/>
          <a:p>
            <a:pPr algn="ctr"/>
            <a:r>
              <a:rPr lang="en-US" sz="3200" b="1" dirty="0" smtClean="0">
                <a:solidFill>
                  <a:srgbClr val="225A7A"/>
                </a:solidFill>
              </a:rPr>
              <a:t>The State of Oklahoma is Trying</a:t>
            </a:r>
            <a:endParaRPr lang="en-US" sz="3200" b="1" dirty="0">
              <a:solidFill>
                <a:srgbClr val="225A7A"/>
              </a:solidFill>
            </a:endParaRPr>
          </a:p>
        </p:txBody>
      </p:sp>
    </p:spTree>
    <p:extLst>
      <p:ext uri="{BB962C8B-B14F-4D97-AF65-F5344CB8AC3E}">
        <p14:creationId xmlns:p14="http://schemas.microsoft.com/office/powerpoint/2010/main" val="1798960708"/>
      </p:ext>
    </p:extLst>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12/01/09 - 9pm</a:t>
            </a:r>
            <a:endParaRPr lang="en-US"/>
          </a:p>
        </p:txBody>
      </p:sp>
      <p:sp>
        <p:nvSpPr>
          <p:cNvPr id="3" name="Slide Number Placeholder 2"/>
          <p:cNvSpPr>
            <a:spLocks noGrp="1"/>
          </p:cNvSpPr>
          <p:nvPr>
            <p:ph type="sldNum" sz="quarter" idx="12"/>
          </p:nvPr>
        </p:nvSpPr>
        <p:spPr/>
        <p:txBody>
          <a:bodyPr/>
          <a:lstStyle/>
          <a:p>
            <a:pPr>
              <a:defRPr/>
            </a:pPr>
            <a:fld id="{79649112-2361-4913-9798-B6AEBB59A8D4}" type="slidenum">
              <a:rPr lang="en-US" smtClean="0"/>
              <a:pPr>
                <a:defRPr/>
              </a:pPr>
              <a:t>31</a:t>
            </a:fld>
            <a:endParaRPr lang="en-US"/>
          </a:p>
        </p:txBody>
      </p:sp>
      <p:pic>
        <p:nvPicPr>
          <p:cNvPr id="4" name="Picture 3"/>
          <p:cNvPicPr>
            <a:picLocks noChangeAspect="1"/>
          </p:cNvPicPr>
          <p:nvPr/>
        </p:nvPicPr>
        <p:blipFill>
          <a:blip r:embed="rId2"/>
          <a:stretch>
            <a:fillRect/>
          </a:stretch>
        </p:blipFill>
        <p:spPr>
          <a:xfrm>
            <a:off x="846306" y="1150802"/>
            <a:ext cx="7266562" cy="5587130"/>
          </a:xfrm>
          <a:prstGeom prst="rect">
            <a:avLst/>
          </a:prstGeom>
        </p:spPr>
      </p:pic>
      <p:sp>
        <p:nvSpPr>
          <p:cNvPr id="5"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600" b="1" kern="0" dirty="0" smtClean="0">
                <a:solidFill>
                  <a:srgbClr val="225A7A"/>
                </a:solidFill>
              </a:rPr>
              <a:t>Oklahoma’s 14 Financial Literacy Standards Required for High School Graduation</a:t>
            </a:r>
            <a:endParaRPr lang="en-US" sz="2600" b="1" kern="0" dirty="0">
              <a:solidFill>
                <a:srgbClr val="225A7A"/>
              </a:solidFill>
              <a:ea typeface="+mj-ea"/>
              <a:cs typeface="+mj-cs"/>
            </a:endParaRPr>
          </a:p>
        </p:txBody>
      </p:sp>
      <p:sp>
        <p:nvSpPr>
          <p:cNvPr id="6" name="Oval 8"/>
          <p:cNvSpPr>
            <a:spLocks noChangeArrowheads="1"/>
          </p:cNvSpPr>
          <p:nvPr/>
        </p:nvSpPr>
        <p:spPr bwMode="auto">
          <a:xfrm rot="16200000">
            <a:off x="559011" y="4933122"/>
            <a:ext cx="2014285" cy="1595336"/>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extLst>
      <p:ext uri="{BB962C8B-B14F-4D97-AF65-F5344CB8AC3E}">
        <p14:creationId xmlns:p14="http://schemas.microsoft.com/office/powerpoint/2010/main" val="197856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ppt_y+#ppt_h/2"/>
                                          </p:val>
                                        </p:tav>
                                        <p:tav tm="100000">
                                          <p:val>
                                            <p:strVal val="#ppt_y"/>
                                          </p:val>
                                        </p:tav>
                                      </p:tavLst>
                                    </p:anim>
                                    <p:anim calcmode="lin" valueType="num">
                                      <p:cBhvr>
                                        <p:cTn id="9" dur="500" fill="hold"/>
                                        <p:tgtEl>
                                          <p:spTgt spid="6"/>
                                        </p:tgtEl>
                                        <p:attrNameLst>
                                          <p:attrName>ppt_w</p:attrName>
                                        </p:attrNameLst>
                                      </p:cBhvr>
                                      <p:tavLst>
                                        <p:tav tm="0">
                                          <p:val>
                                            <p:strVal val="#ppt_w"/>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12/01/09 - 9pm</a:t>
            </a:r>
            <a:endParaRPr lang="en-US"/>
          </a:p>
        </p:txBody>
      </p:sp>
      <p:sp>
        <p:nvSpPr>
          <p:cNvPr id="3" name="Slide Number Placeholder 2"/>
          <p:cNvSpPr>
            <a:spLocks noGrp="1"/>
          </p:cNvSpPr>
          <p:nvPr>
            <p:ph type="sldNum" sz="quarter" idx="12"/>
          </p:nvPr>
        </p:nvSpPr>
        <p:spPr/>
        <p:txBody>
          <a:bodyPr/>
          <a:lstStyle/>
          <a:p>
            <a:pPr>
              <a:defRPr/>
            </a:pPr>
            <a:fld id="{79649112-2361-4913-9798-B6AEBB59A8D4}" type="slidenum">
              <a:rPr lang="en-US" smtClean="0"/>
              <a:pPr>
                <a:defRPr/>
              </a:pPr>
              <a:t>32</a:t>
            </a:fld>
            <a:endParaRPr lang="en-US"/>
          </a:p>
        </p:txBody>
      </p:sp>
      <p:pic>
        <p:nvPicPr>
          <p:cNvPr id="4" name="Picture 3"/>
          <p:cNvPicPr>
            <a:picLocks noChangeAspect="1"/>
          </p:cNvPicPr>
          <p:nvPr/>
        </p:nvPicPr>
        <p:blipFill>
          <a:blip r:embed="rId2"/>
          <a:stretch>
            <a:fillRect/>
          </a:stretch>
        </p:blipFill>
        <p:spPr>
          <a:xfrm>
            <a:off x="564407" y="1085343"/>
            <a:ext cx="7832293" cy="5101449"/>
          </a:xfrm>
          <a:prstGeom prst="rect">
            <a:avLst/>
          </a:prstGeom>
        </p:spPr>
      </p:pic>
      <p:sp>
        <p:nvSpPr>
          <p:cNvPr id="5" name="TextBox 4"/>
          <p:cNvSpPr txBox="1"/>
          <p:nvPr/>
        </p:nvSpPr>
        <p:spPr>
          <a:xfrm>
            <a:off x="486383" y="126460"/>
            <a:ext cx="7140102" cy="830997"/>
          </a:xfrm>
          <a:prstGeom prst="rect">
            <a:avLst/>
          </a:prstGeom>
          <a:noFill/>
        </p:spPr>
        <p:txBody>
          <a:bodyPr wrap="square" rtlCol="0">
            <a:spAutoFit/>
          </a:bodyPr>
          <a:lstStyle/>
          <a:p>
            <a:r>
              <a:rPr lang="en-US" sz="2400" b="1" dirty="0" smtClean="0">
                <a:solidFill>
                  <a:srgbClr val="225A7A"/>
                </a:solidFill>
              </a:rPr>
              <a:t>What Oklahoma’s Insurance Literacy Standard Requires of High School Graduates</a:t>
            </a:r>
            <a:endParaRPr lang="en-US" sz="2400" b="1" dirty="0">
              <a:solidFill>
                <a:srgbClr val="225A7A"/>
              </a:solidFill>
            </a:endParaRPr>
          </a:p>
        </p:txBody>
      </p:sp>
    </p:spTree>
    <p:extLst>
      <p:ext uri="{BB962C8B-B14F-4D97-AF65-F5344CB8AC3E}">
        <p14:creationId xmlns:p14="http://schemas.microsoft.com/office/powerpoint/2010/main" val="1125303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33</a:t>
            </a:fld>
            <a:endParaRPr lang="en-US" smtClean="0"/>
          </a:p>
        </p:txBody>
      </p:sp>
      <p:sp>
        <p:nvSpPr>
          <p:cNvPr id="1922051" name="Rectangle 3"/>
          <p:cNvSpPr>
            <a:spLocks noGrp="1" noChangeArrowheads="1"/>
          </p:cNvSpPr>
          <p:nvPr>
            <p:ph type="body" idx="1"/>
          </p:nvPr>
        </p:nvSpPr>
        <p:spPr>
          <a:xfrm>
            <a:off x="379379" y="3298840"/>
            <a:ext cx="8540885" cy="1951668"/>
          </a:xfrm>
        </p:spPr>
        <p:txBody>
          <a:bodyPr/>
          <a:lstStyle/>
          <a:p>
            <a:pPr marL="0" indent="0">
              <a:lnSpc>
                <a:spcPct val="100000"/>
              </a:lnSpc>
              <a:spcBef>
                <a:spcPts val="0"/>
              </a:spcBef>
              <a:buNone/>
            </a:pPr>
            <a:r>
              <a:rPr lang="en-US" sz="2600" b="1" dirty="0" smtClean="0">
                <a:latin typeface="Times New Roman" panose="02020603050405020304" pitchFamily="18" charset="0"/>
                <a:cs typeface="Times New Roman" panose="02020603050405020304" pitchFamily="18" charset="0"/>
              </a:rPr>
              <a:t>“Financial education will not lead to improved financial behavior, Dan </a:t>
            </a:r>
            <a:r>
              <a:rPr lang="en-US" sz="2600" b="1" dirty="0" err="1" smtClean="0">
                <a:latin typeface="Times New Roman" panose="02020603050405020304" pitchFamily="18" charset="0"/>
                <a:cs typeface="Times New Roman" panose="02020603050405020304" pitchFamily="18" charset="0"/>
              </a:rPr>
              <a:t>Ariely</a:t>
            </a:r>
            <a:r>
              <a:rPr lang="en-US" sz="2600" b="1" dirty="0" smtClean="0">
                <a:latin typeface="Times New Roman" panose="02020603050405020304" pitchFamily="18" charset="0"/>
                <a:cs typeface="Times New Roman" panose="02020603050405020304" pitchFamily="18" charset="0"/>
              </a:rPr>
              <a:t>* believes.”</a:t>
            </a:r>
            <a:endParaRPr lang="en-US"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600" b="1" dirty="0" smtClean="0">
                <a:latin typeface="Times New Roman" panose="02020603050405020304" pitchFamily="18" charset="0"/>
                <a:cs typeface="Times New Roman" panose="02020603050405020304" pitchFamily="18" charset="0"/>
              </a:rPr>
              <a:t>“The real improvement will come from designing or enforcing mechanisms that make it easy for us to make the right decision, or prevent us from making big mistakes.”</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Does Education for Financial Literacy Work? Research Is Mixed</a:t>
            </a:r>
            <a:endParaRPr lang="en-US" sz="3000" b="1" kern="0" dirty="0">
              <a:solidFill>
                <a:srgbClr val="225A7A"/>
              </a:solidFill>
              <a:ea typeface="+mj-ea"/>
              <a:cs typeface="+mj-cs"/>
            </a:endParaRPr>
          </a:p>
        </p:txBody>
      </p:sp>
      <p:sp>
        <p:nvSpPr>
          <p:cNvPr id="3" name="TextBox 2"/>
          <p:cNvSpPr txBox="1"/>
          <p:nvPr/>
        </p:nvSpPr>
        <p:spPr>
          <a:xfrm>
            <a:off x="457200" y="5805766"/>
            <a:ext cx="8143875" cy="769441"/>
          </a:xfrm>
          <a:prstGeom prst="rect">
            <a:avLst/>
          </a:prstGeom>
          <a:noFill/>
        </p:spPr>
        <p:txBody>
          <a:bodyPr wrap="square" rtlCol="0">
            <a:spAutoFit/>
          </a:bodyPr>
          <a:lstStyle/>
          <a:p>
            <a:r>
              <a:rPr lang="en-US" sz="1100" dirty="0" smtClean="0"/>
              <a:t>*Dan </a:t>
            </a:r>
            <a:r>
              <a:rPr lang="en-US" sz="1100" dirty="0" err="1" smtClean="0"/>
              <a:t>Ariely</a:t>
            </a:r>
            <a:r>
              <a:rPr lang="en-US" sz="1100" dirty="0" smtClean="0"/>
              <a:t>, James B. Duke Professor, Duke University, is a leading thinker and writer in the field of behavioral economics</a:t>
            </a:r>
            <a:br>
              <a:rPr lang="en-US" sz="1100" dirty="0" smtClean="0"/>
            </a:br>
            <a:r>
              <a:rPr lang="en-US" sz="1100" dirty="0" smtClean="0"/>
              <a:t>Sources: </a:t>
            </a:r>
            <a:br>
              <a:rPr lang="en-US" sz="1100" dirty="0" smtClean="0"/>
            </a:br>
            <a:r>
              <a:rPr lang="en-US" sz="1100" dirty="0" smtClean="0"/>
              <a:t>The World Bank Development Research Group, “Can You Help Someone Become Financially Capable?” Policy Research Working Paper #6745; The </a:t>
            </a:r>
            <a:r>
              <a:rPr lang="en-US" sz="1100" dirty="0" err="1" smtClean="0"/>
              <a:t>Ariely</a:t>
            </a:r>
            <a:r>
              <a:rPr lang="en-US" sz="1100" dirty="0" smtClean="0"/>
              <a:t> quotes are from Allianz, Project M, #18, pp. 22-24; Insurance Information Institute</a:t>
            </a:r>
            <a:endParaRPr lang="en-US" sz="1100" dirty="0"/>
          </a:p>
        </p:txBody>
      </p:sp>
      <p:sp>
        <p:nvSpPr>
          <p:cNvPr id="4" name="TextBox 3"/>
          <p:cNvSpPr txBox="1"/>
          <p:nvPr/>
        </p:nvSpPr>
        <p:spPr>
          <a:xfrm>
            <a:off x="379379" y="1268807"/>
            <a:ext cx="7986408" cy="1754326"/>
          </a:xfrm>
          <a:prstGeom prst="rect">
            <a:avLst/>
          </a:prstGeom>
          <a:noFill/>
        </p:spPr>
        <p:txBody>
          <a:bodyPr wrap="square" rtlCol="0">
            <a:spAutoFit/>
          </a:bodyPr>
          <a:lstStyle/>
          <a:p>
            <a:r>
              <a:rPr lang="en-US" sz="2400" dirty="0" smtClean="0"/>
              <a:t>A January 2014 report by the World Bank reviewed 188 studies of financial literacy education.</a:t>
            </a:r>
          </a:p>
          <a:p>
            <a:pPr marL="285750" indent="-285750">
              <a:buFont typeface="Arial" panose="020B0604020202020204" pitchFamily="34" charset="0"/>
              <a:buChar char="•"/>
            </a:pPr>
            <a:r>
              <a:rPr lang="en-US" sz="2000" dirty="0" smtClean="0"/>
              <a:t>Most showed some improvement in financial decision-making, but many studies were judged to be not rigorous.</a:t>
            </a:r>
          </a:p>
          <a:p>
            <a:pPr marL="285750" indent="-285750">
              <a:buFont typeface="Arial" panose="020B0604020202020204" pitchFamily="34" charset="0"/>
              <a:buChar char="•"/>
            </a:pPr>
            <a:r>
              <a:rPr lang="en-US" sz="2000" dirty="0" smtClean="0"/>
              <a:t>Nearly 1 in 4 studies showed little or no benefit from the education</a:t>
            </a:r>
            <a:endParaRPr lang="en-US" sz="2000" dirty="0"/>
          </a:p>
        </p:txBody>
      </p:sp>
    </p:spTree>
    <p:extLst>
      <p:ext uri="{BB962C8B-B14F-4D97-AF65-F5344CB8AC3E}">
        <p14:creationId xmlns:p14="http://schemas.microsoft.com/office/powerpoint/2010/main" val="28156272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Insurance Literacy:</a:t>
            </a:r>
            <a:br>
              <a:rPr lang="en-US" sz="4200" dirty="0" smtClean="0">
                <a:solidFill>
                  <a:schemeClr val="bg1"/>
                </a:solidFill>
              </a:rPr>
            </a:br>
            <a:r>
              <a:rPr lang="en-US" sz="4200" dirty="0" smtClean="0">
                <a:solidFill>
                  <a:schemeClr val="bg1"/>
                </a:solidFill>
              </a:rPr>
              <a:t>A Proposed 3-Question Test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34</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34</a:t>
            </a:fld>
            <a:endParaRPr lang="en-US" dirty="0"/>
          </a:p>
        </p:txBody>
      </p:sp>
      <p:sp>
        <p:nvSpPr>
          <p:cNvPr id="2" name="TextBox 1"/>
          <p:cNvSpPr txBox="1"/>
          <p:nvPr/>
        </p:nvSpPr>
        <p:spPr>
          <a:xfrm>
            <a:off x="581025" y="4173166"/>
            <a:ext cx="7981950" cy="1200329"/>
          </a:xfrm>
          <a:prstGeom prst="rect">
            <a:avLst/>
          </a:prstGeom>
          <a:noFill/>
        </p:spPr>
        <p:txBody>
          <a:bodyPr wrap="square" rtlCol="0">
            <a:spAutoFit/>
          </a:bodyPr>
          <a:lstStyle/>
          <a:p>
            <a:pPr algn="ctr"/>
            <a:r>
              <a:rPr lang="en-US" sz="2400" b="1" dirty="0" smtClean="0">
                <a:solidFill>
                  <a:srgbClr val="225A7A"/>
                </a:solidFill>
              </a:rPr>
              <a:t>This test has never been administered to anyone</a:t>
            </a:r>
            <a:br>
              <a:rPr lang="en-US" sz="2400" b="1" dirty="0" smtClean="0">
                <a:solidFill>
                  <a:srgbClr val="225A7A"/>
                </a:solidFill>
              </a:rPr>
            </a:br>
            <a:r>
              <a:rPr lang="en-US" sz="2400" b="1" dirty="0" smtClean="0">
                <a:solidFill>
                  <a:srgbClr val="225A7A"/>
                </a:solidFill>
              </a:rPr>
              <a:t>but if it were it might provide a rough indicator</a:t>
            </a:r>
            <a:br>
              <a:rPr lang="en-US" sz="2400" b="1" dirty="0" smtClean="0">
                <a:solidFill>
                  <a:srgbClr val="225A7A"/>
                </a:solidFill>
              </a:rPr>
            </a:br>
            <a:r>
              <a:rPr lang="en-US" sz="2400" b="1" dirty="0" smtClean="0">
                <a:solidFill>
                  <a:srgbClr val="225A7A"/>
                </a:solidFill>
              </a:rPr>
              <a:t>of property/casualty insurance literacy.</a:t>
            </a:r>
            <a:endParaRPr lang="en-US" sz="2400" b="1" dirty="0">
              <a:solidFill>
                <a:srgbClr val="225A7A"/>
              </a:solidFill>
            </a:endParaRPr>
          </a:p>
        </p:txBody>
      </p:sp>
    </p:spTree>
    <p:extLst>
      <p:ext uri="{BB962C8B-B14F-4D97-AF65-F5344CB8AC3E}">
        <p14:creationId xmlns:p14="http://schemas.microsoft.com/office/powerpoint/2010/main" val="181590944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35</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smtClean="0"/>
              <a:t>If you had $500 deductible in your insurance policy and you </a:t>
            </a:r>
            <a:r>
              <a:rPr lang="en-US" sz="3200" dirty="0"/>
              <a:t>had </a:t>
            </a:r>
            <a:r>
              <a:rPr lang="en-US" sz="3200" dirty="0" smtClean="0"/>
              <a:t>$2,000 of damage covered by the policy, how much would the insurance company pay?</a:t>
            </a:r>
          </a:p>
          <a:p>
            <a:pPr lvl="1">
              <a:lnSpc>
                <a:spcPct val="70000"/>
              </a:lnSpc>
              <a:spcBef>
                <a:spcPts val="1200"/>
              </a:spcBef>
            </a:pPr>
            <a:r>
              <a:rPr lang="en-US" sz="3200" dirty="0" smtClean="0"/>
              <a:t>$2,000</a:t>
            </a:r>
          </a:p>
          <a:p>
            <a:pPr lvl="1">
              <a:lnSpc>
                <a:spcPct val="70000"/>
              </a:lnSpc>
              <a:spcBef>
                <a:spcPts val="1200"/>
              </a:spcBef>
            </a:pPr>
            <a:r>
              <a:rPr lang="en-US" sz="3200" dirty="0" smtClean="0"/>
              <a:t>$1,500</a:t>
            </a:r>
          </a:p>
          <a:p>
            <a:pPr lvl="1">
              <a:lnSpc>
                <a:spcPct val="70000"/>
              </a:lnSpc>
              <a:spcBef>
                <a:spcPts val="1200"/>
              </a:spcBef>
            </a:pPr>
            <a:r>
              <a:rPr lang="en-US" sz="3200" dirty="0" smtClean="0"/>
              <a:t>$500</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My First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35329041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36</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dirty="0"/>
              <a:t>If </a:t>
            </a:r>
            <a:r>
              <a:rPr lang="en-US" sz="3200" dirty="0" smtClean="0"/>
              <a:t>your </a:t>
            </a:r>
            <a:r>
              <a:rPr lang="en-US" sz="3200" dirty="0"/>
              <a:t>insurance policy </a:t>
            </a:r>
            <a:r>
              <a:rPr lang="en-US" sz="3200" dirty="0" smtClean="0"/>
              <a:t>had a policy limit of $50,000 and </a:t>
            </a:r>
            <a:r>
              <a:rPr lang="en-US" sz="3200" dirty="0"/>
              <a:t>you had </a:t>
            </a:r>
            <a:r>
              <a:rPr lang="en-US" sz="3200" dirty="0" smtClean="0"/>
              <a:t>$80,000 </a:t>
            </a:r>
            <a:r>
              <a:rPr lang="en-US" sz="3200" dirty="0"/>
              <a:t>of damage covered by the policy, how much would the insurance company pay?</a:t>
            </a:r>
          </a:p>
          <a:p>
            <a:pPr lvl="1">
              <a:lnSpc>
                <a:spcPct val="70000"/>
              </a:lnSpc>
              <a:spcBef>
                <a:spcPts val="1200"/>
              </a:spcBef>
            </a:pPr>
            <a:r>
              <a:rPr lang="en-US" sz="3200" dirty="0" smtClean="0"/>
              <a:t>$80,000</a:t>
            </a:r>
            <a:endParaRPr lang="en-US" sz="3200" dirty="0"/>
          </a:p>
          <a:p>
            <a:pPr lvl="1">
              <a:lnSpc>
                <a:spcPct val="70000"/>
              </a:lnSpc>
              <a:spcBef>
                <a:spcPts val="1200"/>
              </a:spcBef>
            </a:pPr>
            <a:r>
              <a:rPr lang="en-US" sz="3200" dirty="0" smtClean="0"/>
              <a:t>$50,000</a:t>
            </a:r>
            <a:endParaRPr lang="en-US" sz="3200" dirty="0"/>
          </a:p>
          <a:p>
            <a:pPr lvl="1">
              <a:lnSpc>
                <a:spcPct val="70000"/>
              </a:lnSpc>
              <a:spcBef>
                <a:spcPts val="1200"/>
              </a:spcBef>
            </a:pPr>
            <a:r>
              <a:rPr lang="en-US" sz="3200" dirty="0" smtClean="0"/>
              <a:t>$30,000</a:t>
            </a:r>
            <a:endParaRPr lang="en-US" sz="3200" dirty="0"/>
          </a:p>
          <a:p>
            <a:pPr lvl="1">
              <a:lnSpc>
                <a:spcPct val="70000"/>
              </a:lnSpc>
              <a:spcBef>
                <a:spcPts val="1200"/>
              </a:spcBef>
            </a:pPr>
            <a:r>
              <a:rPr lang="en-US" sz="3200" dirty="0"/>
              <a:t>Don’t know</a:t>
            </a:r>
          </a:p>
          <a:p>
            <a:pPr lvl="1">
              <a:lnSpc>
                <a:spcPct val="70000"/>
              </a:lnSpc>
              <a:spcBef>
                <a:spcPts val="1200"/>
              </a:spcBef>
            </a:pPr>
            <a:r>
              <a:rPr lang="en-US" sz="3200" dirty="0"/>
              <a:t>Refuse to answer</a:t>
            </a:r>
          </a:p>
        </p:txBody>
      </p:sp>
      <p:sp>
        <p:nvSpPr>
          <p:cNvPr id="8" name="Rectangle 2"/>
          <p:cNvSpPr txBox="1">
            <a:spLocks noChangeArrowheads="1"/>
          </p:cNvSpPr>
          <p:nvPr/>
        </p:nvSpPr>
        <p:spPr bwMode="black">
          <a:xfrm>
            <a:off x="174557" y="466928"/>
            <a:ext cx="7490838" cy="524466"/>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My Second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37987040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37</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70000"/>
              </a:lnSpc>
              <a:spcBef>
                <a:spcPts val="1200"/>
              </a:spcBef>
            </a:pPr>
            <a:r>
              <a:rPr lang="en-US" sz="3200" smtClean="0"/>
              <a:t>“Insurance </a:t>
            </a:r>
            <a:r>
              <a:rPr lang="en-US" sz="3200" dirty="0" smtClean="0"/>
              <a:t>policies usually cover several different types of losses in a </a:t>
            </a:r>
            <a:r>
              <a:rPr lang="en-US" sz="3200" smtClean="0"/>
              <a:t>single policy.” </a:t>
            </a:r>
            <a:r>
              <a:rPr lang="en-US" sz="3200" dirty="0" smtClean="0"/>
              <a:t>This statement is</a:t>
            </a:r>
          </a:p>
          <a:p>
            <a:pPr lvl="1">
              <a:lnSpc>
                <a:spcPct val="70000"/>
              </a:lnSpc>
              <a:spcBef>
                <a:spcPts val="1200"/>
              </a:spcBef>
            </a:pPr>
            <a:r>
              <a:rPr lang="en-US" sz="3200" dirty="0" smtClean="0"/>
              <a:t>True</a:t>
            </a:r>
          </a:p>
          <a:p>
            <a:pPr lvl="1">
              <a:lnSpc>
                <a:spcPct val="70000"/>
              </a:lnSpc>
              <a:spcBef>
                <a:spcPts val="1200"/>
              </a:spcBef>
            </a:pPr>
            <a:r>
              <a:rPr lang="en-US" sz="3200" dirty="0" smtClean="0"/>
              <a:t>False</a:t>
            </a:r>
          </a:p>
          <a:p>
            <a:pPr lvl="1">
              <a:lnSpc>
                <a:spcPct val="70000"/>
              </a:lnSpc>
              <a:spcBef>
                <a:spcPts val="1200"/>
              </a:spcBef>
            </a:pPr>
            <a:r>
              <a:rPr lang="en-US" sz="3200" dirty="0" smtClean="0"/>
              <a:t>Don’t know</a:t>
            </a:r>
          </a:p>
          <a:p>
            <a:pPr lvl="1">
              <a:lnSpc>
                <a:spcPct val="70000"/>
              </a:lnSpc>
              <a:spcBef>
                <a:spcPts val="1200"/>
              </a:spcBef>
            </a:pPr>
            <a:r>
              <a:rPr lang="en-US" sz="3200" dirty="0" smtClean="0"/>
              <a:t>Refuse to answer</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My Third Insurance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41493056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In Conclusion</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38</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38</a:t>
            </a:fld>
            <a:endParaRPr lang="en-US" dirty="0"/>
          </a:p>
        </p:txBody>
      </p:sp>
    </p:spTree>
    <p:extLst>
      <p:ext uri="{BB962C8B-B14F-4D97-AF65-F5344CB8AC3E}">
        <p14:creationId xmlns:p14="http://schemas.microsoft.com/office/powerpoint/2010/main" val="18556087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39</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a:lnSpc>
                <a:spcPct val="100000"/>
              </a:lnSpc>
              <a:spcBef>
                <a:spcPts val="0"/>
              </a:spcBef>
            </a:pPr>
            <a:r>
              <a:rPr lang="en-US" sz="2600" dirty="0" smtClean="0"/>
              <a:t>Increasingly severe weather, new exposures (e.g., cyber risk), etc. increases the likelihood that </a:t>
            </a:r>
            <a:r>
              <a:rPr lang="en-US" sz="2600" dirty="0" err="1" smtClean="0"/>
              <a:t>policyowners</a:t>
            </a:r>
            <a:r>
              <a:rPr lang="en-US" sz="2600" dirty="0" smtClean="0"/>
              <a:t> will have a significant loss that could be insured.</a:t>
            </a:r>
            <a:r>
              <a:rPr lang="en-US" dirty="0" smtClean="0"/>
              <a:t/>
            </a:r>
            <a:br>
              <a:rPr lang="en-US" dirty="0" smtClean="0"/>
            </a:br>
            <a:endParaRPr lang="en-US" dirty="0" smtClean="0"/>
          </a:p>
          <a:p>
            <a:pPr>
              <a:lnSpc>
                <a:spcPct val="100000"/>
              </a:lnSpc>
              <a:spcBef>
                <a:spcPts val="0"/>
              </a:spcBef>
            </a:pPr>
            <a:r>
              <a:rPr lang="en-US" sz="2600" dirty="0" smtClean="0"/>
              <a:t>Research shows that financially literate </a:t>
            </a:r>
            <a:r>
              <a:rPr lang="en-US" sz="2600" dirty="0"/>
              <a:t>people are </a:t>
            </a:r>
            <a:r>
              <a:rPr lang="en-US" sz="2600" dirty="0" smtClean="0"/>
              <a:t>more likely to act, while less-financially-literate </a:t>
            </a:r>
            <a:r>
              <a:rPr lang="en-US" sz="2600" dirty="0"/>
              <a:t>people procrastinate </a:t>
            </a:r>
            <a:r>
              <a:rPr lang="en-US" sz="2600" dirty="0" smtClean="0"/>
              <a:t>and often don’t act</a:t>
            </a:r>
          </a:p>
          <a:p>
            <a:pPr lvl="1">
              <a:lnSpc>
                <a:spcPct val="100000"/>
              </a:lnSpc>
              <a:spcBef>
                <a:spcPts val="0"/>
              </a:spcBef>
            </a:pPr>
            <a:r>
              <a:rPr lang="en-US" dirty="0" smtClean="0"/>
              <a:t>This might help explain why so few people have flood or earthquake insurance	</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Why the Issue of </a:t>
            </a:r>
            <a:r>
              <a:rPr lang="en-US" sz="3000" b="1" kern="0" dirty="0" smtClean="0">
                <a:solidFill>
                  <a:srgbClr val="225A7A"/>
                </a:solidFill>
              </a:rPr>
              <a:t>Financial Literacy</a:t>
            </a:r>
            <a:br>
              <a:rPr lang="en-US" sz="3000" b="1" kern="0" dirty="0" smtClean="0">
                <a:solidFill>
                  <a:srgbClr val="225A7A"/>
                </a:solidFill>
              </a:rPr>
            </a:br>
            <a:r>
              <a:rPr lang="en-US" sz="3000" b="1" kern="0" dirty="0" smtClean="0">
                <a:solidFill>
                  <a:srgbClr val="225A7A"/>
                </a:solidFill>
              </a:rPr>
              <a:t>Is Important for C</a:t>
            </a:r>
            <a:r>
              <a:rPr lang="en-US" sz="3000" b="1" kern="0" dirty="0" smtClean="0">
                <a:solidFill>
                  <a:srgbClr val="225A7A"/>
                </a:solidFill>
                <a:ea typeface="+mj-ea"/>
                <a:cs typeface="+mj-cs"/>
              </a:rPr>
              <a:t>PCUs</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2789994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22051">
                                            <p:txEl>
                                              <p:pRg st="2" end="2"/>
                                            </p:txEl>
                                          </p:spTgt>
                                        </p:tgtEl>
                                        <p:attrNameLst>
                                          <p:attrName>style.visibility</p:attrName>
                                        </p:attrNameLst>
                                      </p:cBhvr>
                                      <p:to>
                                        <p:strVal val="visible"/>
                                      </p:to>
                                    </p:set>
                                    <p:animEffect transition="in" filter="wipe(left)">
                                      <p:cBhvr>
                                        <p:cTn id="15" dur="500"/>
                                        <p:tgtEl>
                                          <p:spTgt spid="192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a:t>
            </a:fld>
            <a:endParaRPr lang="en-US" smtClean="0"/>
          </a:p>
        </p:txBody>
      </p:sp>
      <p:sp>
        <p:nvSpPr>
          <p:cNvPr id="1922051" name="Rectangle 3"/>
          <p:cNvSpPr>
            <a:spLocks noGrp="1" noChangeArrowheads="1"/>
          </p:cNvSpPr>
          <p:nvPr>
            <p:ph type="body" idx="1"/>
          </p:nvPr>
        </p:nvSpPr>
        <p:spPr>
          <a:xfrm>
            <a:off x="515566" y="1530487"/>
            <a:ext cx="8169275" cy="3702996"/>
          </a:xfrm>
        </p:spPr>
        <p:txBody>
          <a:bodyPr/>
          <a:lstStyle/>
          <a:p>
            <a:pPr>
              <a:lnSpc>
                <a:spcPct val="70000"/>
              </a:lnSpc>
              <a:spcBef>
                <a:spcPts val="1200"/>
              </a:spcBef>
            </a:pPr>
            <a:r>
              <a:rPr lang="en-US" sz="3200" dirty="0" smtClean="0"/>
              <a:t>Assess financial risks and opportunities</a:t>
            </a:r>
          </a:p>
          <a:p>
            <a:pPr>
              <a:lnSpc>
                <a:spcPct val="70000"/>
              </a:lnSpc>
              <a:spcBef>
                <a:spcPts val="1200"/>
              </a:spcBef>
            </a:pPr>
            <a:r>
              <a:rPr lang="en-US" sz="3200" dirty="0" smtClean="0"/>
              <a:t>Make informed choices, and</a:t>
            </a:r>
          </a:p>
          <a:p>
            <a:pPr>
              <a:lnSpc>
                <a:spcPct val="70000"/>
              </a:lnSpc>
              <a:spcBef>
                <a:spcPts val="1200"/>
              </a:spcBef>
            </a:pPr>
            <a:r>
              <a:rPr lang="en-US" sz="3200" dirty="0" smtClean="0"/>
              <a:t>Take effective action to improve one’s financial well-being</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Financial Literacy is</a:t>
            </a:r>
            <a:br>
              <a:rPr lang="en-US" sz="3000" b="1" kern="0" dirty="0" smtClean="0">
                <a:solidFill>
                  <a:srgbClr val="225A7A"/>
                </a:solidFill>
                <a:ea typeface="+mj-ea"/>
                <a:cs typeface="+mj-cs"/>
              </a:rPr>
            </a:br>
            <a:r>
              <a:rPr lang="en-US" sz="3000" b="1" kern="0" dirty="0" smtClean="0">
                <a:solidFill>
                  <a:srgbClr val="225A7A"/>
                </a:solidFill>
                <a:ea typeface="+mj-ea"/>
                <a:cs typeface="+mj-cs"/>
              </a:rPr>
              <a:t>the Skills Necessary to…</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41833398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40</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a:lnSpc>
                <a:spcPct val="100000"/>
              </a:lnSpc>
              <a:spcBef>
                <a:spcPts val="0"/>
              </a:spcBef>
            </a:pPr>
            <a:r>
              <a:rPr lang="en-US" dirty="0" smtClean="0"/>
              <a:t>People who don’t understand their policies—or the events they insure against—and who have </a:t>
            </a:r>
            <a:r>
              <a:rPr lang="en-US" smtClean="0"/>
              <a:t>a loss are </a:t>
            </a:r>
            <a:r>
              <a:rPr lang="en-US" dirty="0" smtClean="0"/>
              <a:t>likely to blame, or be antagonistic to, insurers and agents</a:t>
            </a:r>
            <a:br>
              <a:rPr lang="en-US" dirty="0" smtClean="0"/>
            </a:br>
            <a:endParaRPr lang="en-US" dirty="0" smtClean="0"/>
          </a:p>
          <a:p>
            <a:pPr lvl="1">
              <a:lnSpc>
                <a:spcPct val="100000"/>
              </a:lnSpc>
              <a:spcBef>
                <a:spcPts val="0"/>
              </a:spcBef>
            </a:pPr>
            <a:r>
              <a:rPr lang="en-US" sz="2400" dirty="0" smtClean="0"/>
              <a:t>Legislatures might create organizations like the federal Consumer Financial Protection Bureau to “protect” unsophisticated </a:t>
            </a:r>
            <a:r>
              <a:rPr lang="en-US" sz="2400" dirty="0" err="1" smtClean="0"/>
              <a:t>policyowners</a:t>
            </a:r>
            <a:r>
              <a:rPr lang="en-US" sz="2400" dirty="0" smtClean="0"/>
              <a:t/>
            </a:r>
            <a:br>
              <a:rPr lang="en-US" sz="2400" dirty="0" smtClean="0"/>
            </a:br>
            <a:endParaRPr lang="en-US" sz="2400" dirty="0" smtClean="0"/>
          </a:p>
          <a:p>
            <a:pPr lvl="1">
              <a:lnSpc>
                <a:spcPct val="100000"/>
              </a:lnSpc>
              <a:spcBef>
                <a:spcPts val="0"/>
              </a:spcBef>
            </a:pPr>
            <a:r>
              <a:rPr lang="en-US" sz="2400" dirty="0" smtClean="0"/>
              <a:t>Growing numbers of policyholders will be age 80 and over. Many will have cognitive limitations and might become financially illiterate even if they were previously financially literate. Agents and insurers will have to develop strategies for dealing with these people.</a:t>
            </a:r>
          </a:p>
        </p:txBody>
      </p:sp>
      <p:sp>
        <p:nvSpPr>
          <p:cNvPr id="8" name="Rectangle 2"/>
          <p:cNvSpPr txBox="1">
            <a:spLocks noChangeArrowheads="1"/>
          </p:cNvSpPr>
          <p:nvPr/>
        </p:nvSpPr>
        <p:spPr bwMode="black">
          <a:xfrm>
            <a:off x="509246"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We Could Be Blamed for the Consequences of </a:t>
            </a:r>
            <a:r>
              <a:rPr lang="en-US" sz="3000" b="1" kern="0" dirty="0" smtClean="0">
                <a:solidFill>
                  <a:srgbClr val="225A7A"/>
                </a:solidFill>
              </a:rPr>
              <a:t>Financial Illiteracy</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1336172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41</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a:lnSpc>
                <a:spcPct val="100000"/>
              </a:lnSpc>
              <a:spcBef>
                <a:spcPts val="1200"/>
              </a:spcBef>
            </a:pPr>
            <a:r>
              <a:rPr lang="en-US" sz="2800" dirty="0" smtClean="0"/>
              <a:t>You should understand that many clients—even highly educated ones—have an inaccurate idea of the relevant frequency and severity of risks they face, and help them overcome</a:t>
            </a:r>
          </a:p>
          <a:p>
            <a:pPr lvl="1">
              <a:lnSpc>
                <a:spcPct val="100000"/>
              </a:lnSpc>
              <a:spcBef>
                <a:spcPts val="1200"/>
              </a:spcBef>
            </a:pPr>
            <a:r>
              <a:rPr lang="en-US" sz="2600" dirty="0" smtClean="0"/>
              <a:t>Anchoring</a:t>
            </a:r>
          </a:p>
          <a:p>
            <a:pPr lvl="1">
              <a:lnSpc>
                <a:spcPct val="100000"/>
              </a:lnSpc>
              <a:spcBef>
                <a:spcPts val="1200"/>
              </a:spcBef>
            </a:pPr>
            <a:r>
              <a:rPr lang="en-US" sz="2600" dirty="0" smtClean="0"/>
              <a:t>The Constraints of “Psychological accounts”</a:t>
            </a:r>
          </a:p>
          <a:p>
            <a:pPr lvl="1">
              <a:lnSpc>
                <a:spcPct val="100000"/>
              </a:lnSpc>
              <a:spcBef>
                <a:spcPts val="1200"/>
              </a:spcBef>
            </a:pPr>
            <a:r>
              <a:rPr lang="en-US" sz="2600" dirty="0" smtClean="0"/>
              <a:t>Ignorance of basic financial concepts,</a:t>
            </a:r>
          </a:p>
          <a:p>
            <a:pPr lvl="1">
              <a:lnSpc>
                <a:spcPct val="100000"/>
              </a:lnSpc>
              <a:spcBef>
                <a:spcPts val="1200"/>
              </a:spcBef>
            </a:pPr>
            <a:r>
              <a:rPr lang="en-US" sz="2600" dirty="0" smtClean="0"/>
              <a:t>Inconsistencies in financial choices, and</a:t>
            </a:r>
          </a:p>
          <a:p>
            <a:pPr lvl="1">
              <a:lnSpc>
                <a:spcPct val="100000"/>
              </a:lnSpc>
              <a:spcBef>
                <a:spcPts val="1200"/>
              </a:spcBef>
            </a:pPr>
            <a:r>
              <a:rPr lang="en-US" sz="2600" dirty="0" smtClean="0"/>
              <a:t>A tendency to inaction (because they aren’t sure what to do)</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a:solidFill>
                  <a:srgbClr val="225A7A"/>
                </a:solidFill>
              </a:rPr>
              <a:t>Implications of Financial </a:t>
            </a:r>
            <a:r>
              <a:rPr lang="en-US" sz="3000" b="1" kern="0" dirty="0" smtClean="0">
                <a:solidFill>
                  <a:srgbClr val="225A7A"/>
                </a:solidFill>
              </a:rPr>
              <a:t>Illiteracy</a:t>
            </a:r>
            <a:br>
              <a:rPr lang="en-US" sz="3000" b="1" kern="0" dirty="0" smtClean="0">
                <a:solidFill>
                  <a:srgbClr val="225A7A"/>
                </a:solidFill>
              </a:rPr>
            </a:br>
            <a:r>
              <a:rPr lang="en-US" sz="3000" b="1" kern="0" dirty="0" smtClean="0">
                <a:solidFill>
                  <a:srgbClr val="225A7A"/>
                </a:solidFill>
              </a:rPr>
              <a:t>for </a:t>
            </a:r>
            <a:r>
              <a:rPr lang="en-US" sz="3000" b="1" kern="0" dirty="0">
                <a:solidFill>
                  <a:srgbClr val="225A7A"/>
                </a:solidFill>
              </a:rPr>
              <a:t>CPCUs</a:t>
            </a:r>
          </a:p>
        </p:txBody>
      </p:sp>
    </p:spTree>
    <p:extLst>
      <p:ext uri="{BB962C8B-B14F-4D97-AF65-F5344CB8AC3E}">
        <p14:creationId xmlns:p14="http://schemas.microsoft.com/office/powerpoint/2010/main" val="22041263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42</a:t>
            </a:fld>
            <a:endParaRPr lang="en-US" smtClean="0"/>
          </a:p>
        </p:txBody>
      </p:sp>
      <p:sp>
        <p:nvSpPr>
          <p:cNvPr id="1922051" name="Rectangle 3"/>
          <p:cNvSpPr>
            <a:spLocks noGrp="1" noChangeArrowheads="1"/>
          </p:cNvSpPr>
          <p:nvPr>
            <p:ph type="body" idx="1"/>
          </p:nvPr>
        </p:nvSpPr>
        <p:spPr>
          <a:xfrm>
            <a:off x="526272" y="1472120"/>
            <a:ext cx="8169275" cy="4909226"/>
          </a:xfrm>
        </p:spPr>
        <p:txBody>
          <a:bodyPr/>
          <a:lstStyle/>
          <a:p>
            <a:pPr>
              <a:lnSpc>
                <a:spcPct val="70000"/>
              </a:lnSpc>
              <a:spcBef>
                <a:spcPts val="1200"/>
              </a:spcBef>
            </a:pPr>
            <a:r>
              <a:rPr lang="en-US" sz="2600" dirty="0" smtClean="0"/>
              <a:t>It seems likely that financially illiterate people are…</a:t>
            </a:r>
          </a:p>
          <a:p>
            <a:pPr lvl="1">
              <a:lnSpc>
                <a:spcPct val="70000"/>
              </a:lnSpc>
              <a:spcBef>
                <a:spcPts val="1200"/>
              </a:spcBef>
            </a:pPr>
            <a:r>
              <a:rPr lang="en-US" sz="2500" dirty="0"/>
              <a:t>L</a:t>
            </a:r>
            <a:r>
              <a:rPr lang="en-US" sz="2500" dirty="0" smtClean="0"/>
              <a:t>ess likely to buy and renew P/C insurance when they are not required to do so</a:t>
            </a:r>
          </a:p>
          <a:p>
            <a:pPr lvl="1">
              <a:lnSpc>
                <a:spcPct val="70000"/>
              </a:lnSpc>
              <a:spcBef>
                <a:spcPts val="1200"/>
              </a:spcBef>
            </a:pPr>
            <a:r>
              <a:rPr lang="en-US" sz="2500" dirty="0"/>
              <a:t>Less likely to </a:t>
            </a:r>
            <a:r>
              <a:rPr lang="en-US" sz="2500" dirty="0" smtClean="0"/>
              <a:t>buy </a:t>
            </a:r>
            <a:r>
              <a:rPr lang="en-US" sz="2500" dirty="0"/>
              <a:t>and renew P/C insurance </a:t>
            </a:r>
            <a:r>
              <a:rPr lang="en-US" sz="2500" dirty="0" smtClean="0"/>
              <a:t>even when </a:t>
            </a:r>
            <a:r>
              <a:rPr lang="en-US" sz="2500" dirty="0"/>
              <a:t>they are </a:t>
            </a:r>
            <a:r>
              <a:rPr lang="en-US" sz="2500" dirty="0" smtClean="0"/>
              <a:t>required </a:t>
            </a:r>
            <a:r>
              <a:rPr lang="en-US" sz="2500" dirty="0"/>
              <a:t>to do </a:t>
            </a:r>
            <a:r>
              <a:rPr lang="en-US" sz="2500" dirty="0" smtClean="0"/>
              <a:t>so</a:t>
            </a:r>
          </a:p>
          <a:p>
            <a:pPr lvl="2">
              <a:lnSpc>
                <a:spcPct val="70000"/>
              </a:lnSpc>
              <a:spcBef>
                <a:spcPts val="1200"/>
              </a:spcBef>
            </a:pPr>
            <a:r>
              <a:rPr lang="en-US" dirty="0" smtClean="0"/>
              <a:t>Low financial literacy might help to explain high percentages of drivers who don’t have auto insurance</a:t>
            </a:r>
          </a:p>
          <a:p>
            <a:pPr lvl="1">
              <a:lnSpc>
                <a:spcPct val="70000"/>
              </a:lnSpc>
              <a:spcBef>
                <a:spcPts val="1200"/>
              </a:spcBef>
            </a:pPr>
            <a:r>
              <a:rPr lang="en-US" sz="2500" dirty="0" smtClean="0"/>
              <a:t>Less likely to buy appropriate policy limits</a:t>
            </a:r>
          </a:p>
          <a:p>
            <a:pPr lvl="1">
              <a:lnSpc>
                <a:spcPct val="70000"/>
              </a:lnSpc>
              <a:spcBef>
                <a:spcPts val="1200"/>
              </a:spcBef>
            </a:pPr>
            <a:r>
              <a:rPr lang="en-US" sz="2500" dirty="0" smtClean="0"/>
              <a:t>Less likely to understand policy terms and features (e.g., hurricane deductibles)</a:t>
            </a:r>
          </a:p>
          <a:p>
            <a:pPr lvl="1">
              <a:lnSpc>
                <a:spcPct val="70000"/>
              </a:lnSpc>
              <a:spcBef>
                <a:spcPts val="1200"/>
              </a:spcBef>
            </a:pPr>
            <a:r>
              <a:rPr lang="en-US" sz="2500" dirty="0" smtClean="0"/>
              <a:t>More likely to focus on price (because they don’t understand other aspects of the P/C insurance relationship)</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Implications</a:t>
            </a:r>
            <a:r>
              <a:rPr lang="en-US" sz="3000" b="1" kern="0" dirty="0">
                <a:solidFill>
                  <a:srgbClr val="225A7A"/>
                </a:solidFill>
                <a:ea typeface="+mj-ea"/>
                <a:cs typeface="+mj-cs"/>
              </a:rPr>
              <a:t> </a:t>
            </a:r>
            <a:r>
              <a:rPr lang="en-US" sz="3000" b="1" kern="0" dirty="0" smtClean="0">
                <a:solidFill>
                  <a:srgbClr val="225A7A"/>
                </a:solidFill>
                <a:ea typeface="+mj-ea"/>
                <a:cs typeface="+mj-cs"/>
              </a:rPr>
              <a:t>of Financial Illiteracy for CPCUs</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6576157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922051">
                                            <p:txEl>
                                              <p:pRg st="3" end="3"/>
                                            </p:txEl>
                                          </p:spTgt>
                                        </p:tgtEl>
                                        <p:attrNameLst>
                                          <p:attrName>style.visibility</p:attrName>
                                        </p:attrNameLst>
                                      </p:cBhvr>
                                      <p:to>
                                        <p:strVal val="visible"/>
                                      </p:to>
                                    </p:set>
                                    <p:animEffect transition="in" filter="wipe(left)">
                                      <p:cBhvr>
                                        <p:cTn id="16" dur="500"/>
                                        <p:tgtEl>
                                          <p:spTgt spid="192205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22051">
                                            <p:txEl>
                                              <p:pRg st="4" end="4"/>
                                            </p:txEl>
                                          </p:spTgt>
                                        </p:tgtEl>
                                        <p:attrNameLst>
                                          <p:attrName>style.visibility</p:attrName>
                                        </p:attrNameLst>
                                      </p:cBhvr>
                                      <p:to>
                                        <p:strVal val="visible"/>
                                      </p:to>
                                    </p:set>
                                    <p:animEffect transition="in" filter="wipe(left)">
                                      <p:cBhvr>
                                        <p:cTn id="19" dur="500"/>
                                        <p:tgtEl>
                                          <p:spTgt spid="1922051">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22051">
                                            <p:txEl>
                                              <p:pRg st="6" end="6"/>
                                            </p:txEl>
                                          </p:spTgt>
                                        </p:tgtEl>
                                        <p:attrNameLst>
                                          <p:attrName>style.visibility</p:attrName>
                                        </p:attrNameLst>
                                      </p:cBhvr>
                                      <p:to>
                                        <p:strVal val="visible"/>
                                      </p:to>
                                    </p:set>
                                    <p:animEffect transition="in" filter="wipe(left)">
                                      <p:cBhvr>
                                        <p:cTn id="25" dur="500"/>
                                        <p:tgtEl>
                                          <p:spTgt spid="192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1089529"/>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r>
              <a:rPr lang="en-US" sz="3600" b="1" i="1" dirty="0" smtClean="0">
                <a:solidFill>
                  <a:srgbClr val="225A7A"/>
                </a:solidFill>
              </a:rPr>
              <a:t>!</a:t>
            </a:r>
            <a:endParaRPr lang="en-US" sz="3600" b="1" i="1" dirty="0">
              <a:solidFill>
                <a:srgbClr val="FF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43</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44</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marL="0" indent="0">
              <a:lnSpc>
                <a:spcPct val="100000"/>
              </a:lnSpc>
              <a:spcBef>
                <a:spcPts val="0"/>
              </a:spcBef>
              <a:buNone/>
            </a:pPr>
            <a:r>
              <a:rPr lang="en-US" sz="2600" dirty="0" smtClean="0"/>
              <a:t>Imagine you are a physician working in an Asian village. 600 people have a life-threatening disease. Two alternative treatments exist.</a:t>
            </a:r>
          </a:p>
          <a:p>
            <a:pPr marL="0" indent="0">
              <a:lnSpc>
                <a:spcPct val="100000"/>
              </a:lnSpc>
              <a:spcBef>
                <a:spcPts val="0"/>
              </a:spcBef>
              <a:buNone/>
            </a:pPr>
            <a:endParaRPr lang="en-US" sz="2600" dirty="0" smtClean="0"/>
          </a:p>
          <a:p>
            <a:pPr>
              <a:lnSpc>
                <a:spcPct val="100000"/>
              </a:lnSpc>
              <a:spcBef>
                <a:spcPts val="0"/>
              </a:spcBef>
            </a:pPr>
            <a:r>
              <a:rPr lang="en-US" sz="2600" dirty="0" smtClean="0"/>
              <a:t>If you choose treatment A, you will save exactly 200 people.</a:t>
            </a:r>
          </a:p>
          <a:p>
            <a:pPr>
              <a:lnSpc>
                <a:spcPct val="100000"/>
              </a:lnSpc>
              <a:spcBef>
                <a:spcPts val="0"/>
              </a:spcBef>
            </a:pPr>
            <a:r>
              <a:rPr lang="en-US" sz="2600" dirty="0" smtClean="0"/>
              <a:t>If you choose treatment B, there is a 1/3 chance of saving all 600 people but a 2/3 chance all 600 will die.</a:t>
            </a:r>
          </a:p>
          <a:p>
            <a:pPr>
              <a:lnSpc>
                <a:spcPct val="100000"/>
              </a:lnSpc>
              <a:spcBef>
                <a:spcPts val="0"/>
              </a:spcBef>
            </a:pPr>
            <a:endParaRPr lang="en-US" sz="2600" dirty="0"/>
          </a:p>
          <a:p>
            <a:pPr marL="0" indent="0">
              <a:lnSpc>
                <a:spcPct val="100000"/>
              </a:lnSpc>
              <a:spcBef>
                <a:spcPts val="0"/>
              </a:spcBef>
              <a:buNone/>
            </a:pPr>
            <a:r>
              <a:rPr lang="en-US" sz="2600" dirty="0" smtClean="0"/>
              <a:t>Which treatment do you choose?</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 </a:t>
            </a:r>
            <a:r>
              <a:rPr lang="en-US" sz="3000" b="1" kern="0" dirty="0" smtClean="0">
                <a:solidFill>
                  <a:srgbClr val="225A7A"/>
                </a:solidFill>
              </a:rPr>
              <a:t>Simple Numeracy Test, Part 1</a:t>
            </a:r>
            <a:endParaRPr lang="en-US" sz="3000" b="1" kern="0" dirty="0">
              <a:solidFill>
                <a:srgbClr val="225A7A"/>
              </a:solidFill>
              <a:ea typeface="+mj-ea"/>
              <a:cs typeface="+mj-cs"/>
            </a:endParaRPr>
          </a:p>
        </p:txBody>
      </p:sp>
      <p:sp>
        <p:nvSpPr>
          <p:cNvPr id="2" name="TextBox 1"/>
          <p:cNvSpPr txBox="1"/>
          <p:nvPr/>
        </p:nvSpPr>
        <p:spPr>
          <a:xfrm>
            <a:off x="599768" y="6133054"/>
            <a:ext cx="8170606" cy="261610"/>
          </a:xfrm>
          <a:prstGeom prst="rect">
            <a:avLst/>
          </a:prstGeom>
          <a:noFill/>
        </p:spPr>
        <p:txBody>
          <a:bodyPr wrap="square" rtlCol="0">
            <a:spAutoFit/>
          </a:bodyPr>
          <a:lstStyle/>
          <a:p>
            <a:r>
              <a:rPr lang="en-US" sz="1100" dirty="0" smtClean="0"/>
              <a:t>Source: Barry Schwartz, </a:t>
            </a:r>
            <a:r>
              <a:rPr lang="en-US" sz="1100" i="1" dirty="0" smtClean="0"/>
              <a:t>The Paradox of Choice: Why More is Less (New York: Harper, 2004), pp. 64-65</a:t>
            </a:r>
            <a:endParaRPr lang="en-US" sz="1100" i="1" dirty="0"/>
          </a:p>
        </p:txBody>
      </p:sp>
    </p:spTree>
    <p:extLst>
      <p:ext uri="{BB962C8B-B14F-4D97-AF65-F5344CB8AC3E}">
        <p14:creationId xmlns:p14="http://schemas.microsoft.com/office/powerpoint/2010/main" val="521351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2" end="2"/>
                                            </p:txEl>
                                          </p:spTgt>
                                        </p:tgtEl>
                                        <p:attrNameLst>
                                          <p:attrName>style.visibility</p:attrName>
                                        </p:attrNameLst>
                                      </p:cBhvr>
                                      <p:to>
                                        <p:strVal val="visible"/>
                                      </p:to>
                                    </p:set>
                                    <p:animEffect transition="in" filter="wipe(left)">
                                      <p:cBhvr>
                                        <p:cTn id="12" dur="500"/>
                                        <p:tgtEl>
                                          <p:spTgt spid="192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3" end="3"/>
                                            </p:txEl>
                                          </p:spTgt>
                                        </p:tgtEl>
                                        <p:attrNameLst>
                                          <p:attrName>style.visibility</p:attrName>
                                        </p:attrNameLst>
                                      </p:cBhvr>
                                      <p:to>
                                        <p:strVal val="visible"/>
                                      </p:to>
                                    </p:set>
                                    <p:animEffect transition="in" filter="wipe(left)">
                                      <p:cBhvr>
                                        <p:cTn id="17" dur="500"/>
                                        <p:tgtEl>
                                          <p:spTgt spid="192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45</a:t>
            </a:fld>
            <a:endParaRPr lang="en-US" smtClean="0"/>
          </a:p>
        </p:txBody>
      </p:sp>
      <p:sp>
        <p:nvSpPr>
          <p:cNvPr id="1922051" name="Rectangle 3"/>
          <p:cNvSpPr>
            <a:spLocks noGrp="1" noChangeArrowheads="1"/>
          </p:cNvSpPr>
          <p:nvPr>
            <p:ph type="body" idx="1"/>
          </p:nvPr>
        </p:nvSpPr>
        <p:spPr>
          <a:xfrm>
            <a:off x="487362" y="1223828"/>
            <a:ext cx="8169275" cy="4909226"/>
          </a:xfrm>
        </p:spPr>
        <p:txBody>
          <a:bodyPr/>
          <a:lstStyle/>
          <a:p>
            <a:pPr marL="0" indent="0">
              <a:lnSpc>
                <a:spcPct val="100000"/>
              </a:lnSpc>
              <a:spcBef>
                <a:spcPts val="0"/>
              </a:spcBef>
              <a:buNone/>
            </a:pPr>
            <a:r>
              <a:rPr lang="en-US" sz="2600" dirty="0" smtClean="0"/>
              <a:t>Imagine you are a physician working in an Asian village. 600 people have a life-threatening disease. Two alternative treatments exist.</a:t>
            </a:r>
          </a:p>
          <a:p>
            <a:pPr marL="0" indent="0">
              <a:lnSpc>
                <a:spcPct val="100000"/>
              </a:lnSpc>
              <a:spcBef>
                <a:spcPts val="0"/>
              </a:spcBef>
              <a:buNone/>
            </a:pPr>
            <a:endParaRPr lang="en-US" sz="2600" dirty="0" smtClean="0"/>
          </a:p>
          <a:p>
            <a:pPr>
              <a:lnSpc>
                <a:spcPct val="100000"/>
              </a:lnSpc>
              <a:spcBef>
                <a:spcPts val="0"/>
              </a:spcBef>
            </a:pPr>
            <a:r>
              <a:rPr lang="en-US" sz="2600" dirty="0" smtClean="0"/>
              <a:t>If you choose treatment C, exactly 400 people will die. </a:t>
            </a:r>
          </a:p>
          <a:p>
            <a:pPr>
              <a:lnSpc>
                <a:spcPct val="100000"/>
              </a:lnSpc>
              <a:spcBef>
                <a:spcPts val="0"/>
              </a:spcBef>
            </a:pPr>
            <a:r>
              <a:rPr lang="en-US" sz="2600" dirty="0" smtClean="0"/>
              <a:t>If you choose treatment D, there is a 1/3 chance that no one will die but a 2/3 chance everyone will die.</a:t>
            </a:r>
          </a:p>
          <a:p>
            <a:pPr>
              <a:lnSpc>
                <a:spcPct val="100000"/>
              </a:lnSpc>
              <a:spcBef>
                <a:spcPts val="0"/>
              </a:spcBef>
            </a:pPr>
            <a:endParaRPr lang="en-US" sz="2600" dirty="0"/>
          </a:p>
          <a:p>
            <a:pPr marL="0" indent="0">
              <a:lnSpc>
                <a:spcPct val="100000"/>
              </a:lnSpc>
              <a:spcBef>
                <a:spcPts val="0"/>
              </a:spcBef>
              <a:buNone/>
            </a:pPr>
            <a:r>
              <a:rPr lang="en-US" sz="2600" dirty="0"/>
              <a:t>Which treatment do you choose</a:t>
            </a:r>
            <a:r>
              <a:rPr lang="en-US" sz="2600" dirty="0" smtClean="0"/>
              <a:t>?</a:t>
            </a:r>
            <a:endParaRPr lang="en-US" sz="2600" dirty="0"/>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A </a:t>
            </a:r>
            <a:r>
              <a:rPr lang="en-US" sz="3000" b="1" kern="0" dirty="0">
                <a:solidFill>
                  <a:srgbClr val="225A7A"/>
                </a:solidFill>
              </a:rPr>
              <a:t>Simple Numeracy </a:t>
            </a:r>
            <a:r>
              <a:rPr lang="en-US" sz="3000" b="1" kern="0" dirty="0" smtClean="0">
                <a:solidFill>
                  <a:srgbClr val="225A7A"/>
                </a:solidFill>
              </a:rPr>
              <a:t>Test, Part 2</a:t>
            </a:r>
            <a:endParaRPr lang="en-US" sz="3000" b="1" kern="0" dirty="0">
              <a:solidFill>
                <a:srgbClr val="225A7A"/>
              </a:solidFill>
              <a:ea typeface="+mj-ea"/>
              <a:cs typeface="+mj-cs"/>
            </a:endParaRPr>
          </a:p>
        </p:txBody>
      </p:sp>
      <p:sp>
        <p:nvSpPr>
          <p:cNvPr id="7" name="TextBox 6"/>
          <p:cNvSpPr txBox="1"/>
          <p:nvPr/>
        </p:nvSpPr>
        <p:spPr>
          <a:xfrm>
            <a:off x="599768" y="6133054"/>
            <a:ext cx="8170606" cy="261610"/>
          </a:xfrm>
          <a:prstGeom prst="rect">
            <a:avLst/>
          </a:prstGeom>
          <a:noFill/>
        </p:spPr>
        <p:txBody>
          <a:bodyPr wrap="square" rtlCol="0">
            <a:spAutoFit/>
          </a:bodyPr>
          <a:lstStyle/>
          <a:p>
            <a:r>
              <a:rPr lang="en-US" sz="1100" dirty="0" smtClean="0"/>
              <a:t>Source: Barry Schwartz, </a:t>
            </a:r>
            <a:r>
              <a:rPr lang="en-US" sz="1100" i="1" dirty="0" smtClean="0"/>
              <a:t>The Paradox of Choice: Why More is Less (New York: Harper, 2004), pp. 64-65</a:t>
            </a:r>
            <a:endParaRPr lang="en-US" sz="1100" i="1" dirty="0"/>
          </a:p>
        </p:txBody>
      </p:sp>
    </p:spTree>
    <p:extLst>
      <p:ext uri="{BB962C8B-B14F-4D97-AF65-F5344CB8AC3E}">
        <p14:creationId xmlns:p14="http://schemas.microsoft.com/office/powerpoint/2010/main" val="32925225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2" end="2"/>
                                            </p:txEl>
                                          </p:spTgt>
                                        </p:tgtEl>
                                        <p:attrNameLst>
                                          <p:attrName>style.visibility</p:attrName>
                                        </p:attrNameLst>
                                      </p:cBhvr>
                                      <p:to>
                                        <p:strVal val="visible"/>
                                      </p:to>
                                    </p:set>
                                    <p:animEffect transition="in" filter="wipe(left)">
                                      <p:cBhvr>
                                        <p:cTn id="12" dur="500"/>
                                        <p:tgtEl>
                                          <p:spTgt spid="192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3" end="3"/>
                                            </p:txEl>
                                          </p:spTgt>
                                        </p:tgtEl>
                                        <p:attrNameLst>
                                          <p:attrName>style.visibility</p:attrName>
                                        </p:attrNameLst>
                                      </p:cBhvr>
                                      <p:to>
                                        <p:strVal val="visible"/>
                                      </p:to>
                                    </p:set>
                                    <p:animEffect transition="in" filter="wipe(left)">
                                      <p:cBhvr>
                                        <p:cTn id="17" dur="500"/>
                                        <p:tgtEl>
                                          <p:spTgt spid="192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5" end="5"/>
                                            </p:txEl>
                                          </p:spTgt>
                                        </p:tgtEl>
                                        <p:attrNameLst>
                                          <p:attrName>style.visibility</p:attrName>
                                        </p:attrNameLst>
                                      </p:cBhvr>
                                      <p:to>
                                        <p:strVal val="visible"/>
                                      </p:to>
                                    </p:set>
                                    <p:animEffect transition="in" filter="wipe(left)">
                                      <p:cBhvr>
                                        <p:cTn id="2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4200" dirty="0" smtClean="0">
                <a:solidFill>
                  <a:schemeClr val="bg1"/>
                </a:solidFill>
              </a:rPr>
              <a:t>Financial Literacy:</a:t>
            </a:r>
            <a:br>
              <a:rPr lang="en-US" sz="4200" dirty="0" smtClean="0">
                <a:solidFill>
                  <a:schemeClr val="bg1"/>
                </a:solidFill>
              </a:rPr>
            </a:br>
            <a:r>
              <a:rPr lang="en-US" sz="4200" dirty="0" smtClean="0">
                <a:solidFill>
                  <a:schemeClr val="bg1"/>
                </a:solidFill>
              </a:rPr>
              <a:t>A 3-Question Test</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E67BCFB-2310-488A-802C-52F1AE771F27}" type="slidenum">
              <a:rPr lang="en-US" sz="900">
                <a:solidFill>
                  <a:schemeClr val="bg1"/>
                </a:solidFill>
              </a:rPr>
              <a:pPr algn="r" eaLnBrk="0" hangingPunct="0">
                <a:lnSpc>
                  <a:spcPct val="85000"/>
                </a:lnSpc>
                <a:spcBef>
                  <a:spcPct val="20000"/>
                </a:spcBef>
              </a:pPr>
              <a:t>5</a:t>
            </a:fld>
            <a:endParaRPr lang="en-US" sz="900">
              <a:solidFill>
                <a:schemeClr val="bg1"/>
              </a:solidFill>
            </a:endParaRPr>
          </a:p>
        </p:txBody>
      </p:sp>
      <p:sp>
        <p:nvSpPr>
          <p:cNvPr id="7" name="Date Placeholder 6"/>
          <p:cNvSpPr>
            <a:spLocks noGrp="1"/>
          </p:cNvSpPr>
          <p:nvPr>
            <p:ph type="dt" sz="quarter"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94425108-6AA7-4769-B2BA-D378862C1A8E}" type="slidenum">
              <a:rPr lang="en-US" smtClean="0"/>
              <a:pPr>
                <a:defRPr/>
              </a:pPr>
              <a:t>5</a:t>
            </a:fld>
            <a:endParaRPr lang="en-US" dirty="0"/>
          </a:p>
        </p:txBody>
      </p:sp>
      <p:sp>
        <p:nvSpPr>
          <p:cNvPr id="2" name="TextBox 1"/>
          <p:cNvSpPr txBox="1"/>
          <p:nvPr/>
        </p:nvSpPr>
        <p:spPr>
          <a:xfrm>
            <a:off x="581025" y="4173166"/>
            <a:ext cx="7981950" cy="1200329"/>
          </a:xfrm>
          <a:prstGeom prst="rect">
            <a:avLst/>
          </a:prstGeom>
          <a:noFill/>
        </p:spPr>
        <p:txBody>
          <a:bodyPr wrap="square" rtlCol="0">
            <a:spAutoFit/>
          </a:bodyPr>
          <a:lstStyle/>
          <a:p>
            <a:pPr algn="ctr"/>
            <a:r>
              <a:rPr lang="en-US" sz="2400" b="1" dirty="0" smtClean="0">
                <a:solidFill>
                  <a:srgbClr val="225A7A"/>
                </a:solidFill>
              </a:rPr>
              <a:t>This test has been administered world-wide to provide a rough indicator of </a:t>
            </a:r>
            <a:r>
              <a:rPr lang="en-US" sz="2400" b="1" smtClean="0">
                <a:solidFill>
                  <a:srgbClr val="225A7A"/>
                </a:solidFill>
              </a:rPr>
              <a:t>financial literacy</a:t>
            </a:r>
            <a:br>
              <a:rPr lang="en-US" sz="2400" b="1" smtClean="0">
                <a:solidFill>
                  <a:srgbClr val="225A7A"/>
                </a:solidFill>
              </a:rPr>
            </a:br>
            <a:r>
              <a:rPr lang="en-US" sz="2400" b="1" smtClean="0">
                <a:solidFill>
                  <a:srgbClr val="225A7A"/>
                </a:solidFill>
              </a:rPr>
              <a:t>among </a:t>
            </a:r>
            <a:r>
              <a:rPr lang="en-US" sz="2400" b="1" dirty="0" smtClean="0">
                <a:solidFill>
                  <a:srgbClr val="225A7A"/>
                </a:solidFill>
              </a:rPr>
              <a:t>many populations.</a:t>
            </a:r>
            <a:endParaRPr lang="en-US" sz="2400" b="1" dirty="0">
              <a:solidFill>
                <a:srgbClr val="225A7A"/>
              </a:solidFill>
            </a:endParaRPr>
          </a:p>
        </p:txBody>
      </p:sp>
    </p:spTree>
    <p:extLst>
      <p:ext uri="{BB962C8B-B14F-4D97-AF65-F5344CB8AC3E}">
        <p14:creationId xmlns:p14="http://schemas.microsoft.com/office/powerpoint/2010/main" val="1787714476"/>
      </p:ext>
    </p:extLst>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6</a:t>
            </a:fld>
            <a:endParaRPr lang="en-US" smtClean="0"/>
          </a:p>
        </p:txBody>
      </p:sp>
      <p:sp>
        <p:nvSpPr>
          <p:cNvPr id="1922051" name="Rectangle 3"/>
          <p:cNvSpPr>
            <a:spLocks noGrp="1" noChangeArrowheads="1"/>
          </p:cNvSpPr>
          <p:nvPr>
            <p:ph type="body" idx="1"/>
          </p:nvPr>
        </p:nvSpPr>
        <p:spPr>
          <a:xfrm>
            <a:off x="606583" y="1219200"/>
            <a:ext cx="7650177" cy="5286375"/>
          </a:xfrm>
        </p:spPr>
        <p:txBody>
          <a:bodyPr/>
          <a:lstStyle/>
          <a:p>
            <a:pPr marL="0" indent="0">
              <a:lnSpc>
                <a:spcPct val="70000"/>
              </a:lnSpc>
              <a:spcBef>
                <a:spcPts val="1200"/>
              </a:spcBef>
              <a:buNone/>
            </a:pPr>
            <a:r>
              <a:rPr lang="en-US" sz="3200" dirty="0" smtClean="0"/>
              <a:t>If you had $100 in a savings account with an interest rate of 2 percent per year, after 5 years, how much do you think you would have in the account if you left the money to grow?</a:t>
            </a:r>
            <a:br>
              <a:rPr lang="en-US" sz="3200" dirty="0" smtClean="0"/>
            </a:br>
            <a:endParaRPr lang="en-US" sz="3200" dirty="0" smtClean="0"/>
          </a:p>
          <a:p>
            <a:pPr marL="514350" indent="-514350">
              <a:lnSpc>
                <a:spcPct val="70000"/>
              </a:lnSpc>
              <a:spcBef>
                <a:spcPts val="1200"/>
              </a:spcBef>
              <a:buFont typeface="+mj-lt"/>
              <a:buAutoNum type="alphaLcPeriod"/>
            </a:pPr>
            <a:r>
              <a:rPr lang="en-US" sz="3400" dirty="0" smtClean="0"/>
              <a:t>More than $102</a:t>
            </a:r>
          </a:p>
          <a:p>
            <a:pPr marL="514350" indent="-514350">
              <a:lnSpc>
                <a:spcPct val="70000"/>
              </a:lnSpc>
              <a:spcBef>
                <a:spcPts val="1200"/>
              </a:spcBef>
              <a:buFont typeface="+mj-lt"/>
              <a:buAutoNum type="alphaLcPeriod"/>
            </a:pPr>
            <a:r>
              <a:rPr lang="en-US" sz="3400" dirty="0" smtClean="0"/>
              <a:t>Exactly $102</a:t>
            </a:r>
          </a:p>
          <a:p>
            <a:pPr marL="514350" indent="-514350">
              <a:lnSpc>
                <a:spcPct val="70000"/>
              </a:lnSpc>
              <a:spcBef>
                <a:spcPts val="1200"/>
              </a:spcBef>
              <a:buFont typeface="+mj-lt"/>
              <a:buAutoNum type="alphaLcPeriod"/>
            </a:pPr>
            <a:r>
              <a:rPr lang="en-US" sz="3400" dirty="0" smtClean="0"/>
              <a:t>Less than $102</a:t>
            </a:r>
          </a:p>
          <a:p>
            <a:pPr marL="514350" indent="-514350">
              <a:lnSpc>
                <a:spcPct val="70000"/>
              </a:lnSpc>
              <a:spcBef>
                <a:spcPts val="1200"/>
              </a:spcBef>
              <a:buFont typeface="+mj-lt"/>
              <a:buAutoNum type="alphaLcPeriod"/>
            </a:pPr>
            <a:r>
              <a:rPr lang="en-US" sz="3400" dirty="0" smtClean="0"/>
              <a:t>Don’t know</a:t>
            </a:r>
          </a:p>
          <a:p>
            <a:pPr marL="514350" indent="-514350">
              <a:lnSpc>
                <a:spcPct val="70000"/>
              </a:lnSpc>
              <a:spcBef>
                <a:spcPts val="1200"/>
              </a:spcBef>
              <a:buFont typeface="+mj-lt"/>
              <a:buAutoNum type="alphaLcPeriod"/>
            </a:pPr>
            <a:r>
              <a:rPr lang="en-US" sz="34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First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12910389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2051">
                                            <p:txEl>
                                              <p:pRg st="5" end="5"/>
                                            </p:txEl>
                                          </p:spTgt>
                                        </p:tgtEl>
                                        <p:attrNameLst>
                                          <p:attrName>style.visibility</p:attrName>
                                        </p:attrNameLst>
                                      </p:cBhvr>
                                      <p:to>
                                        <p:strVal val="visible"/>
                                      </p:to>
                                    </p:set>
                                    <p:animEffect transition="in" filter="wipe(left)">
                                      <p:cBhvr>
                                        <p:cTn id="3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7</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marL="0" indent="0">
              <a:lnSpc>
                <a:spcPct val="70000"/>
              </a:lnSpc>
              <a:spcBef>
                <a:spcPts val="1200"/>
              </a:spcBef>
              <a:buNone/>
            </a:pPr>
            <a:r>
              <a:rPr lang="en-US" sz="3200" dirty="0" smtClean="0"/>
              <a:t>If the interest rate on your savings account was 1 percent per year and inflation was 2 percent per year, after 1 year with the money in this account would you be able to buy</a:t>
            </a:r>
            <a:br>
              <a:rPr lang="en-US" sz="3200" dirty="0" smtClean="0"/>
            </a:br>
            <a:endParaRPr lang="en-US" sz="3200" dirty="0" smtClean="0"/>
          </a:p>
          <a:p>
            <a:pPr marL="514350" indent="-514350">
              <a:lnSpc>
                <a:spcPct val="100000"/>
              </a:lnSpc>
              <a:spcBef>
                <a:spcPts val="0"/>
              </a:spcBef>
              <a:buFont typeface="+mj-lt"/>
              <a:buAutoNum type="alphaLcPeriod"/>
            </a:pPr>
            <a:r>
              <a:rPr lang="en-US" sz="3400" dirty="0" smtClean="0"/>
              <a:t>More than today</a:t>
            </a:r>
          </a:p>
          <a:p>
            <a:pPr marL="514350" indent="-514350">
              <a:lnSpc>
                <a:spcPct val="100000"/>
              </a:lnSpc>
              <a:spcBef>
                <a:spcPts val="0"/>
              </a:spcBef>
              <a:buFont typeface="+mj-lt"/>
              <a:buAutoNum type="alphaLcPeriod"/>
            </a:pPr>
            <a:r>
              <a:rPr lang="en-US" sz="3400" dirty="0" smtClean="0"/>
              <a:t>Exactly the same as today</a:t>
            </a:r>
          </a:p>
          <a:p>
            <a:pPr marL="514350" indent="-514350">
              <a:lnSpc>
                <a:spcPct val="100000"/>
              </a:lnSpc>
              <a:spcBef>
                <a:spcPts val="0"/>
              </a:spcBef>
              <a:buFont typeface="+mj-lt"/>
              <a:buAutoNum type="alphaLcPeriod"/>
            </a:pPr>
            <a:r>
              <a:rPr lang="en-US" sz="3400" dirty="0" smtClean="0"/>
              <a:t>Less than today</a:t>
            </a:r>
          </a:p>
          <a:p>
            <a:pPr marL="514350" indent="-514350">
              <a:lnSpc>
                <a:spcPct val="100000"/>
              </a:lnSpc>
              <a:spcBef>
                <a:spcPts val="0"/>
              </a:spcBef>
              <a:buFont typeface="+mj-lt"/>
              <a:buAutoNum type="alphaLcPeriod"/>
            </a:pPr>
            <a:r>
              <a:rPr lang="en-US" sz="3400" dirty="0" smtClean="0"/>
              <a:t>Don’t know</a:t>
            </a:r>
          </a:p>
          <a:p>
            <a:pPr marL="514350" indent="-514350">
              <a:lnSpc>
                <a:spcPct val="100000"/>
              </a:lnSpc>
              <a:spcBef>
                <a:spcPts val="0"/>
              </a:spcBef>
              <a:buFont typeface="+mj-lt"/>
              <a:buAutoNum type="alphaLcPeriod"/>
            </a:pPr>
            <a:r>
              <a:rPr lang="en-US" sz="3400" dirty="0" smtClean="0"/>
              <a:t>Refuse to answer</a:t>
            </a:r>
          </a:p>
        </p:txBody>
      </p:sp>
      <p:sp>
        <p:nvSpPr>
          <p:cNvPr id="8" name="Rectangle 2"/>
          <p:cNvSpPr txBox="1">
            <a:spLocks noChangeArrowheads="1"/>
          </p:cNvSpPr>
          <p:nvPr/>
        </p:nvSpPr>
        <p:spPr bwMode="black">
          <a:xfrm>
            <a:off x="330200" y="236538"/>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Second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748541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2051">
                                            <p:txEl>
                                              <p:pRg st="5" end="5"/>
                                            </p:txEl>
                                          </p:spTgt>
                                        </p:tgtEl>
                                        <p:attrNameLst>
                                          <p:attrName>style.visibility</p:attrName>
                                        </p:attrNameLst>
                                      </p:cBhvr>
                                      <p:to>
                                        <p:strVal val="visible"/>
                                      </p:to>
                                    </p:set>
                                    <p:animEffect transition="in" filter="wipe(left)">
                                      <p:cBhvr>
                                        <p:cTn id="32" dur="500"/>
                                        <p:tgtEl>
                                          <p:spTgt spid="192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105"/>
          <p:cNvSpPr>
            <a:spLocks noGrp="1" noChangeArrowheads="1"/>
          </p:cNvSpPr>
          <p:nvPr>
            <p:ph type="dt" sz="quarter" idx="10"/>
          </p:nvPr>
        </p:nvSpPr>
        <p:spPr/>
        <p:txBody>
          <a:bodyPr/>
          <a:lstStyle/>
          <a:p>
            <a:pPr>
              <a:defRPr/>
            </a:pPr>
            <a:r>
              <a:rPr lang="en-US"/>
              <a:t>12/01/09 - 9pm</a:t>
            </a:r>
          </a:p>
        </p:txBody>
      </p:sp>
      <p:sp>
        <p:nvSpPr>
          <p:cNvPr id="98307"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98308" name="Rectangle 110"/>
          <p:cNvSpPr>
            <a:spLocks noGrp="1" noChangeArrowheads="1"/>
          </p:cNvSpPr>
          <p:nvPr>
            <p:ph type="sldNum" sz="quarter" idx="12"/>
          </p:nvPr>
        </p:nvSpPr>
        <p:spPr/>
        <p:txBody>
          <a:bodyPr/>
          <a:lstStyle/>
          <a:p>
            <a:pPr>
              <a:defRPr/>
            </a:pPr>
            <a:fld id="{498A99AD-0D4D-4153-B8E2-39BC20C0AAAB}" type="slidenum">
              <a:rPr lang="en-US" smtClean="0"/>
              <a:pPr>
                <a:defRPr/>
              </a:pPr>
              <a:t>8</a:t>
            </a:fld>
            <a:endParaRPr lang="en-US" smtClean="0"/>
          </a:p>
        </p:txBody>
      </p:sp>
      <p:sp>
        <p:nvSpPr>
          <p:cNvPr id="1922051" name="Rectangle 3"/>
          <p:cNvSpPr>
            <a:spLocks noGrp="1" noChangeArrowheads="1"/>
          </p:cNvSpPr>
          <p:nvPr>
            <p:ph type="body" idx="1"/>
          </p:nvPr>
        </p:nvSpPr>
        <p:spPr>
          <a:xfrm>
            <a:off x="457200" y="1219200"/>
            <a:ext cx="8169275" cy="5286375"/>
          </a:xfrm>
        </p:spPr>
        <p:txBody>
          <a:bodyPr/>
          <a:lstStyle/>
          <a:p>
            <a:pPr marL="0" indent="0">
              <a:lnSpc>
                <a:spcPct val="70000"/>
              </a:lnSpc>
              <a:spcBef>
                <a:spcPts val="1200"/>
              </a:spcBef>
              <a:buNone/>
            </a:pPr>
            <a:r>
              <a:rPr lang="en-US" sz="3200" dirty="0" smtClean="0"/>
              <a:t>“Buying a single company stock usually provides  a safer return than a stock mutual fund.” This statement is</a:t>
            </a:r>
            <a:br>
              <a:rPr lang="en-US" sz="3200" dirty="0" smtClean="0"/>
            </a:br>
            <a:endParaRPr lang="en-US" sz="3200" dirty="0" smtClean="0"/>
          </a:p>
          <a:p>
            <a:pPr marL="514350" indent="-514350">
              <a:lnSpc>
                <a:spcPct val="70000"/>
              </a:lnSpc>
              <a:spcBef>
                <a:spcPts val="1200"/>
              </a:spcBef>
              <a:buFont typeface="+mj-lt"/>
              <a:buAutoNum type="alphaLcPeriod"/>
            </a:pPr>
            <a:r>
              <a:rPr lang="en-US" sz="3400" dirty="0" smtClean="0"/>
              <a:t>True</a:t>
            </a:r>
          </a:p>
          <a:p>
            <a:pPr marL="514350" indent="-514350">
              <a:lnSpc>
                <a:spcPct val="70000"/>
              </a:lnSpc>
              <a:spcBef>
                <a:spcPts val="1200"/>
              </a:spcBef>
              <a:buFont typeface="+mj-lt"/>
              <a:buAutoNum type="alphaLcPeriod"/>
            </a:pPr>
            <a:r>
              <a:rPr lang="en-US" sz="3400" dirty="0" smtClean="0"/>
              <a:t>False</a:t>
            </a:r>
          </a:p>
          <a:p>
            <a:pPr marL="514350" indent="-514350">
              <a:lnSpc>
                <a:spcPct val="70000"/>
              </a:lnSpc>
              <a:spcBef>
                <a:spcPts val="1200"/>
              </a:spcBef>
              <a:buFont typeface="+mj-lt"/>
              <a:buAutoNum type="alphaLcPeriod"/>
            </a:pPr>
            <a:r>
              <a:rPr lang="en-US" sz="3400" dirty="0" smtClean="0"/>
              <a:t>Don’t know</a:t>
            </a:r>
          </a:p>
          <a:p>
            <a:pPr marL="514350" indent="-514350">
              <a:lnSpc>
                <a:spcPct val="70000"/>
              </a:lnSpc>
              <a:spcBef>
                <a:spcPts val="1200"/>
              </a:spcBef>
              <a:buFont typeface="+mj-lt"/>
              <a:buAutoNum type="alphaLcPeriod"/>
            </a:pPr>
            <a:r>
              <a:rPr lang="en-US" sz="3400" dirty="0" smtClean="0"/>
              <a:t>Refuse to answer</a:t>
            </a:r>
          </a:p>
        </p:txBody>
      </p:sp>
      <p:sp>
        <p:nvSpPr>
          <p:cNvPr id="8" name="Rectangle 2"/>
          <p:cNvSpPr txBox="1">
            <a:spLocks noChangeArrowheads="1"/>
          </p:cNvSpPr>
          <p:nvPr/>
        </p:nvSpPr>
        <p:spPr bwMode="black">
          <a:xfrm>
            <a:off x="301017" y="255993"/>
            <a:ext cx="7369175" cy="749300"/>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smtClean="0">
                <a:solidFill>
                  <a:srgbClr val="225A7A"/>
                </a:solidFill>
                <a:ea typeface="+mj-ea"/>
                <a:cs typeface="+mj-cs"/>
              </a:rPr>
              <a:t>The Third Financial Literacy Question</a:t>
            </a:r>
            <a:endParaRPr lang="en-US" sz="3000" b="1" kern="0" dirty="0">
              <a:solidFill>
                <a:srgbClr val="225A7A"/>
              </a:solidFill>
              <a:ea typeface="+mj-ea"/>
              <a:cs typeface="+mj-cs"/>
            </a:endParaRPr>
          </a:p>
        </p:txBody>
      </p:sp>
    </p:spTree>
    <p:extLst>
      <p:ext uri="{BB962C8B-B14F-4D97-AF65-F5344CB8AC3E}">
        <p14:creationId xmlns:p14="http://schemas.microsoft.com/office/powerpoint/2010/main" val="2599521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5"/>
          <p:cNvSpPr>
            <a:spLocks noGrp="1" noChangeArrowheads="1"/>
          </p:cNvSpPr>
          <p:nvPr>
            <p:ph type="dt" sz="quarter" idx="10"/>
          </p:nvPr>
        </p:nvSpPr>
        <p:spPr/>
        <p:txBody>
          <a:bodyPr/>
          <a:lstStyle/>
          <a:p>
            <a:pPr>
              <a:defRPr/>
            </a:pPr>
            <a:r>
              <a:rPr lang="en-US" smtClean="0"/>
              <a:t>12/01/09 - 9pm</a:t>
            </a:r>
          </a:p>
        </p:txBody>
      </p:sp>
      <p:sp>
        <p:nvSpPr>
          <p:cNvPr id="1028"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1029" name="Rectangle 110"/>
          <p:cNvSpPr>
            <a:spLocks noGrp="1" noChangeArrowheads="1"/>
          </p:cNvSpPr>
          <p:nvPr>
            <p:ph type="sldNum" sz="quarter" idx="12"/>
          </p:nvPr>
        </p:nvSpPr>
        <p:spPr/>
        <p:txBody>
          <a:bodyPr/>
          <a:lstStyle/>
          <a:p>
            <a:pPr>
              <a:defRPr/>
            </a:pPr>
            <a:fld id="{0FB139B6-EF54-4F47-86D0-7AE4291FB6AD}" type="slidenum">
              <a:rPr lang="en-US" smtClean="0"/>
              <a:pPr>
                <a:defRPr/>
              </a:pPr>
              <a:t>9</a:t>
            </a:fld>
            <a:endParaRPr lang="en-US" dirty="0" smtClean="0"/>
          </a:p>
        </p:txBody>
      </p:sp>
      <p:sp>
        <p:nvSpPr>
          <p:cNvPr id="1030" name="Rectangle 2"/>
          <p:cNvSpPr>
            <a:spLocks noGrp="1" noChangeArrowheads="1"/>
          </p:cNvSpPr>
          <p:nvPr>
            <p:ph type="title"/>
          </p:nvPr>
        </p:nvSpPr>
        <p:spPr>
          <a:xfrm>
            <a:off x="681038" y="139700"/>
            <a:ext cx="6793014" cy="860425"/>
          </a:xfrm>
        </p:spPr>
        <p:txBody>
          <a:bodyPr/>
          <a:lstStyle/>
          <a:p>
            <a:r>
              <a:rPr lang="en-US" dirty="0" smtClean="0"/>
              <a:t>Financial Literacy by Age Group</a:t>
            </a:r>
            <a:br>
              <a:rPr lang="en-US" dirty="0" smtClean="0"/>
            </a:br>
            <a:r>
              <a:rPr lang="en-US" dirty="0" smtClean="0"/>
              <a:t>and Education</a:t>
            </a:r>
            <a:endParaRPr lang="en-US" baseline="30000" dirty="0" smtClean="0"/>
          </a:p>
        </p:txBody>
      </p:sp>
      <p:sp>
        <p:nvSpPr>
          <p:cNvPr id="1031" name="Rectangle 3"/>
          <p:cNvSpPr>
            <a:spLocks noChangeArrowheads="1"/>
          </p:cNvSpPr>
          <p:nvPr/>
        </p:nvSpPr>
        <p:spPr bwMode="auto">
          <a:xfrm>
            <a:off x="85725" y="6173229"/>
            <a:ext cx="8515350" cy="756361"/>
          </a:xfrm>
          <a:prstGeom prst="rect">
            <a:avLst/>
          </a:prstGeom>
          <a:noFill/>
          <a:ln w="9525" algn="ctr">
            <a:noFill/>
            <a:miter lim="800000"/>
            <a:headEnd/>
            <a:tailEnd/>
          </a:ln>
        </p:spPr>
        <p:txBody>
          <a:bodyPr wrap="square" lIns="365760" tIns="0" rIns="0" bIns="137160" anchor="b">
            <a:spAutoFit/>
          </a:bodyPr>
          <a:lstStyle/>
          <a:p>
            <a:pPr>
              <a:lnSpc>
                <a:spcPct val="85000"/>
              </a:lnSpc>
              <a:spcBef>
                <a:spcPct val="25000"/>
              </a:spcBef>
              <a:buClr>
                <a:schemeClr val="accent2"/>
              </a:buClr>
            </a:pPr>
            <a:r>
              <a:rPr lang="en-US" sz="1100" dirty="0" smtClean="0"/>
              <a:t>*The questions ask about interest rates, inflation, and risk diversification (comparing individual stocks vs. stock mutual funds). The </a:t>
            </a:r>
            <a:r>
              <a:rPr lang="en-US" sz="1100" dirty="0"/>
              <a:t>details are on page 10 of the cited article and in other articles cited by the authors. </a:t>
            </a: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err="1" smtClean="0"/>
              <a:t>Lusardi</a:t>
            </a:r>
            <a:r>
              <a:rPr lang="en-US" sz="1100" dirty="0" smtClean="0"/>
              <a:t> and Mitchell, “The Economic Importance of Financial Literacy: Theory and Evidence,” </a:t>
            </a:r>
            <a:r>
              <a:rPr lang="en-US" sz="1100" i="1" dirty="0" smtClean="0"/>
              <a:t>Journal of Economic Literature</a:t>
            </a:r>
            <a:r>
              <a:rPr lang="en-US" sz="1100" dirty="0" smtClean="0"/>
              <a:t>, 2014 (pp. 5-44).</a:t>
            </a:r>
            <a:endParaRPr lang="en-US" sz="1100" dirty="0"/>
          </a:p>
        </p:txBody>
      </p:sp>
      <p:graphicFrame>
        <p:nvGraphicFramePr>
          <p:cNvPr id="1026" name="Object 2"/>
          <p:cNvGraphicFramePr>
            <a:graphicFrameLocks noChangeAspect="1"/>
          </p:cNvGraphicFramePr>
          <p:nvPr>
            <p:extLst>
              <p:ext uri="{D42A27DB-BD31-4B8C-83A1-F6EECF244321}">
                <p14:modId xmlns:p14="http://schemas.microsoft.com/office/powerpoint/2010/main" val="1252496982"/>
              </p:ext>
            </p:extLst>
          </p:nvPr>
        </p:nvGraphicFramePr>
        <p:xfrm>
          <a:off x="211931" y="1572111"/>
          <a:ext cx="8720137" cy="4995451"/>
        </p:xfrm>
        <a:graphic>
          <a:graphicData uri="http://schemas.openxmlformats.org/presentationml/2006/ole">
            <mc:AlternateContent xmlns:mc="http://schemas.openxmlformats.org/markup-compatibility/2006">
              <mc:Choice xmlns:v="urn:schemas-microsoft-com:vml" Requires="v">
                <p:oleObj spid="_x0000_s20616287" name="Chart" r:id="rId4" imgW="8467776" imgH="4724417" progId="MSGraph.Chart.8">
                  <p:embed followColorScheme="full"/>
                </p:oleObj>
              </mc:Choice>
              <mc:Fallback>
                <p:oleObj name="Chart" r:id="rId4" imgW="8467776" imgH="4724417" progId="MSGraph.Chart.8">
                  <p:embed followColorScheme="full"/>
                  <p:pic>
                    <p:nvPicPr>
                      <p:cNvPr id="0" name=""/>
                      <p:cNvPicPr>
                        <a:picLocks noChangeAspect="1" noChangeArrowheads="1"/>
                      </p:cNvPicPr>
                      <p:nvPr/>
                    </p:nvPicPr>
                    <p:blipFill>
                      <a:blip r:embed="rId5"/>
                      <a:srcRect/>
                      <a:stretch>
                        <a:fillRect/>
                      </a:stretch>
                    </p:blipFill>
                    <p:spPr bwMode="auto">
                      <a:xfrm>
                        <a:off x="211931" y="1572111"/>
                        <a:ext cx="8720137" cy="4995451"/>
                      </a:xfrm>
                      <a:prstGeom prst="rect">
                        <a:avLst/>
                      </a:prstGeom>
                      <a:noFill/>
                      <a:extLst/>
                    </p:spPr>
                  </p:pic>
                </p:oleObj>
              </mc:Fallback>
            </mc:AlternateContent>
          </a:graphicData>
        </a:graphic>
      </p:graphicFrame>
      <p:sp>
        <p:nvSpPr>
          <p:cNvPr id="2" name="TextBox 1"/>
          <p:cNvSpPr txBox="1"/>
          <p:nvPr/>
        </p:nvSpPr>
        <p:spPr>
          <a:xfrm>
            <a:off x="85725" y="1084700"/>
            <a:ext cx="2483645" cy="584775"/>
          </a:xfrm>
          <a:prstGeom prst="rect">
            <a:avLst/>
          </a:prstGeom>
          <a:noFill/>
        </p:spPr>
        <p:txBody>
          <a:bodyPr wrap="square" rtlCol="0">
            <a:spAutoFit/>
          </a:bodyPr>
          <a:lstStyle/>
          <a:p>
            <a:r>
              <a:rPr lang="en-US" sz="1600" dirty="0" smtClean="0"/>
              <a:t>Percent answering all three questions correctly</a:t>
            </a:r>
            <a:endParaRPr lang="en-US" sz="1600" dirty="0"/>
          </a:p>
        </p:txBody>
      </p:sp>
    </p:spTree>
    <p:extLst>
      <p:ext uri="{BB962C8B-B14F-4D97-AF65-F5344CB8AC3E}">
        <p14:creationId xmlns:p14="http://schemas.microsoft.com/office/powerpoint/2010/main" val="84569797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170034</TotalTime>
  <Words>2663</Words>
  <Application>Microsoft Office PowerPoint</Application>
  <PresentationFormat>On-screen Show (4:3)</PresentationFormat>
  <Paragraphs>382</Paragraphs>
  <Slides>45</Slides>
  <Notes>39</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1" baseType="lpstr">
      <vt:lpstr>Arial</vt:lpstr>
      <vt:lpstr>Symbol</vt:lpstr>
      <vt:lpstr>Times New Roman</vt:lpstr>
      <vt:lpstr>Wingdings</vt:lpstr>
      <vt:lpstr>Default Design</vt:lpstr>
      <vt:lpstr>Chart</vt:lpstr>
      <vt:lpstr>Financial Literacy and P/C Insurance </vt:lpstr>
      <vt:lpstr>The Role of the CPCU Professional </vt:lpstr>
      <vt:lpstr>PowerPoint Presentation</vt:lpstr>
      <vt:lpstr>PowerPoint Presentation</vt:lpstr>
      <vt:lpstr>Financial Literacy: A 3-Question Test</vt:lpstr>
      <vt:lpstr>PowerPoint Presentation</vt:lpstr>
      <vt:lpstr>PowerPoint Presentation</vt:lpstr>
      <vt:lpstr>PowerPoint Presentation</vt:lpstr>
      <vt:lpstr>Financial Literacy by Age Group and Education</vt:lpstr>
      <vt:lpstr>PowerPoint Presentation</vt:lpstr>
      <vt:lpstr>Do Financially Illiterate People Make Worse Financial Decisions?</vt:lpstr>
      <vt:lpstr>PowerPoint Presentation</vt:lpstr>
      <vt:lpstr>Financial Literacy and P/C Insurance</vt:lpstr>
      <vt:lpstr>Percentages of Renters Who Don’t Have Renters Insurance, by Age Group</vt:lpstr>
      <vt:lpstr>PowerPoint Presentation</vt:lpstr>
      <vt:lpstr>Even Frequent &amp; Severe Floods Haven’t Changed Flood Insurance Ownership Much</vt:lpstr>
      <vt:lpstr>Financial Literacy and Psychological (or Mental) Accounts</vt:lpstr>
      <vt:lpstr>PowerPoint Presentation</vt:lpstr>
      <vt:lpstr>Renters Seem to Have A Psychological Account for Renters Insurance</vt:lpstr>
      <vt:lpstr>Inconsistent Financial Behavior</vt:lpstr>
      <vt:lpstr>PowerPoint Presentation</vt:lpstr>
      <vt:lpstr>PowerPoint Presentation</vt:lpstr>
      <vt:lpstr>PowerPoint Presentation</vt:lpstr>
      <vt:lpstr>PowerPoint Presentation</vt:lpstr>
      <vt:lpstr>Are Renters Anchored to a High Number for Renters Insurance Premiums?</vt:lpstr>
      <vt:lpstr>PowerPoint Presentation</vt:lpstr>
      <vt:lpstr>Financial Numeracy and P/C Insurance</vt:lpstr>
      <vt:lpstr>PowerPoint Presentation</vt:lpstr>
      <vt:lpstr>PowerPoint Presentation</vt:lpstr>
      <vt:lpstr>Can/Should Financial Literacy Be Taught?</vt:lpstr>
      <vt:lpstr>PowerPoint Presentation</vt:lpstr>
      <vt:lpstr>PowerPoint Presentation</vt:lpstr>
      <vt:lpstr>PowerPoint Presentation</vt:lpstr>
      <vt:lpstr>Insurance Literacy: A Proposed 3-Question Test</vt:lpstr>
      <vt:lpstr>PowerPoint Presentation</vt:lpstr>
      <vt:lpstr>PowerPoint Presentation</vt:lpstr>
      <vt:lpstr>PowerPoint Presentation</vt:lpstr>
      <vt:lpstr>In 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3611</cp:revision>
  <cp:lastPrinted>2014-08-15T15:05:02Z</cp:lastPrinted>
  <dcterms:modified xsi:type="dcterms:W3CDTF">2015-03-18T12:15:23Z</dcterms:modified>
</cp:coreProperties>
</file>