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6.xml" ContentType="application/vnd.openxmlformats-officedocument.presentationml.tags+xml"/>
  <Override PartName="/ppt/notesSlides/notesSlide62.xml" ContentType="application/vnd.openxmlformats-officedocument.presentationml.notesSlide+xml"/>
  <Override PartName="/ppt/tags/tag7.xml" ContentType="application/vnd.openxmlformats-officedocument.presentationml.tags+xml"/>
  <Override PartName="/ppt/notesSlides/notesSlide63.xml" ContentType="application/vnd.openxmlformats-officedocument.presentationml.notesSlide+xml"/>
  <Override PartName="/ppt/tags/tag8.xml" ContentType="application/vnd.openxmlformats-officedocument.presentationml.tags+xml"/>
  <Override PartName="/ppt/notesSlides/notesSlide64.xml" ContentType="application/vnd.openxmlformats-officedocument.presentationml.notesSlide+xml"/>
  <Override PartName="/ppt/tags/tag9.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2.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tags/tag10.xml" ContentType="application/vnd.openxmlformats-officedocument.presentationml.tags+xml"/>
  <Override PartName="/ppt/notesSlides/notesSlide118.xml" ContentType="application/vnd.openxmlformats-officedocument.presentationml.notesSlide+xml"/>
  <Override PartName="/ppt/tags/tag11.xml" ContentType="application/vnd.openxmlformats-officedocument.presentationml.tags+xml"/>
  <Override PartName="/ppt/notesSlides/notesSlide119.xml" ContentType="application/vnd.openxmlformats-officedocument.presentationml.notesSlide+xml"/>
  <Override PartName="/ppt/tags/tag12.xml" ContentType="application/vnd.openxmlformats-officedocument.presentationml.tags+xml"/>
  <Override PartName="/ppt/notesSlides/notesSlide120.xml" ContentType="application/vnd.openxmlformats-officedocument.presentationml.notesSlide+xml"/>
  <Override PartName="/ppt/tags/tag13.xml" ContentType="application/vnd.openxmlformats-officedocument.presentationml.tags+xml"/>
  <Override PartName="/ppt/notesSlides/notesSlide121.xml" ContentType="application/vnd.openxmlformats-officedocument.presentationml.notesSlide+xml"/>
  <Override PartName="/ppt/tags/tag14.xml" ContentType="application/vnd.openxmlformats-officedocument.presentationml.tag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15.xml" ContentType="application/vnd.openxmlformats-officedocument.presentationml.tags+xml"/>
  <Override PartName="/ppt/notesSlides/notesSlide1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3"/>
  </p:notesMasterIdLst>
  <p:handoutMasterIdLst>
    <p:handoutMasterId r:id="rId144"/>
  </p:handoutMasterIdLst>
  <p:sldIdLst>
    <p:sldId id="4950" r:id="rId2"/>
    <p:sldId id="5083" r:id="rId3"/>
    <p:sldId id="5145" r:id="rId4"/>
    <p:sldId id="5146" r:id="rId5"/>
    <p:sldId id="5147" r:id="rId6"/>
    <p:sldId id="5149" r:id="rId7"/>
    <p:sldId id="5028" r:id="rId8"/>
    <p:sldId id="5128" r:id="rId9"/>
    <p:sldId id="5129" r:id="rId10"/>
    <p:sldId id="4635" r:id="rId11"/>
    <p:sldId id="5034" r:id="rId12"/>
    <p:sldId id="4450" r:id="rId13"/>
    <p:sldId id="5001" r:id="rId14"/>
    <p:sldId id="5003" r:id="rId15"/>
    <p:sldId id="5090" r:id="rId16"/>
    <p:sldId id="5091" r:id="rId17"/>
    <p:sldId id="5092" r:id="rId18"/>
    <p:sldId id="5093" r:id="rId19"/>
    <p:sldId id="5198" r:id="rId20"/>
    <p:sldId id="5199" r:id="rId21"/>
    <p:sldId id="5200" r:id="rId22"/>
    <p:sldId id="5201" r:id="rId23"/>
    <p:sldId id="5202" r:id="rId24"/>
    <p:sldId id="5203" r:id="rId25"/>
    <p:sldId id="5204" r:id="rId26"/>
    <p:sldId id="5205" r:id="rId27"/>
    <p:sldId id="5206" r:id="rId28"/>
    <p:sldId id="5207" r:id="rId29"/>
    <p:sldId id="5208" r:id="rId30"/>
    <p:sldId id="5209" r:id="rId31"/>
    <p:sldId id="5210" r:id="rId32"/>
    <p:sldId id="5211" r:id="rId33"/>
    <p:sldId id="5212" r:id="rId34"/>
    <p:sldId id="5094" r:id="rId35"/>
    <p:sldId id="5095" r:id="rId36"/>
    <p:sldId id="5096" r:id="rId37"/>
    <p:sldId id="5150" r:id="rId38"/>
    <p:sldId id="5097" r:id="rId39"/>
    <p:sldId id="5100" r:id="rId40"/>
    <p:sldId id="5151" r:id="rId41"/>
    <p:sldId id="5101" r:id="rId42"/>
    <p:sldId id="5104" r:id="rId43"/>
    <p:sldId id="5152" r:id="rId44"/>
    <p:sldId id="5106" r:id="rId45"/>
    <p:sldId id="5107" r:id="rId46"/>
    <p:sldId id="5082" r:id="rId47"/>
    <p:sldId id="4852" r:id="rId48"/>
    <p:sldId id="5108" r:id="rId49"/>
    <p:sldId id="5109" r:id="rId50"/>
    <p:sldId id="5153" r:id="rId51"/>
    <p:sldId id="5154" r:id="rId52"/>
    <p:sldId id="5155" r:id="rId53"/>
    <p:sldId id="5037" r:id="rId54"/>
    <p:sldId id="4906" r:id="rId55"/>
    <p:sldId id="4907" r:id="rId56"/>
    <p:sldId id="5015" r:id="rId57"/>
    <p:sldId id="5014" r:id="rId58"/>
    <p:sldId id="4469" r:id="rId59"/>
    <p:sldId id="5110" r:id="rId60"/>
    <p:sldId id="5156" r:id="rId61"/>
    <p:sldId id="4623" r:id="rId62"/>
    <p:sldId id="4817" r:id="rId63"/>
    <p:sldId id="4948" r:id="rId64"/>
    <p:sldId id="5161" r:id="rId65"/>
    <p:sldId id="4949" r:id="rId66"/>
    <p:sldId id="5162" r:id="rId67"/>
    <p:sldId id="4941" r:id="rId68"/>
    <p:sldId id="5112" r:id="rId69"/>
    <p:sldId id="5113" r:id="rId70"/>
    <p:sldId id="5163" r:id="rId71"/>
    <p:sldId id="5164" r:id="rId72"/>
    <p:sldId id="5016" r:id="rId73"/>
    <p:sldId id="5116" r:id="rId74"/>
    <p:sldId id="5213" r:id="rId75"/>
    <p:sldId id="5114" r:id="rId76"/>
    <p:sldId id="5214" r:id="rId77"/>
    <p:sldId id="5115" r:id="rId78"/>
    <p:sldId id="5215" r:id="rId79"/>
    <p:sldId id="5019" r:id="rId80"/>
    <p:sldId id="5020" r:id="rId81"/>
    <p:sldId id="5021" r:id="rId82"/>
    <p:sldId id="5023" r:id="rId83"/>
    <p:sldId id="5018" r:id="rId84"/>
    <p:sldId id="5119" r:id="rId85"/>
    <p:sldId id="5120" r:id="rId86"/>
    <p:sldId id="5027" r:id="rId87"/>
    <p:sldId id="5073" r:id="rId88"/>
    <p:sldId id="5123" r:id="rId89"/>
    <p:sldId id="4959" r:id="rId90"/>
    <p:sldId id="5117" r:id="rId91"/>
    <p:sldId id="5216" r:id="rId92"/>
    <p:sldId id="5218" r:id="rId93"/>
    <p:sldId id="5225" r:id="rId94"/>
    <p:sldId id="5226" r:id="rId95"/>
    <p:sldId id="4962" r:id="rId96"/>
    <p:sldId id="5221" r:id="rId97"/>
    <p:sldId id="5118" r:id="rId98"/>
    <p:sldId id="5220" r:id="rId99"/>
    <p:sldId id="4958" r:id="rId100"/>
    <p:sldId id="5222" r:id="rId101"/>
    <p:sldId id="5219" r:id="rId102"/>
    <p:sldId id="5217" r:id="rId103"/>
    <p:sldId id="4967" r:id="rId104"/>
    <p:sldId id="5223" r:id="rId105"/>
    <p:sldId id="5224" r:id="rId106"/>
    <p:sldId id="4990" r:id="rId107"/>
    <p:sldId id="4993" r:id="rId108"/>
    <p:sldId id="4997" r:id="rId109"/>
    <p:sldId id="4804" r:id="rId110"/>
    <p:sldId id="5121" r:id="rId111"/>
    <p:sldId id="5044" r:id="rId112"/>
    <p:sldId id="5122" r:id="rId113"/>
    <p:sldId id="5042" r:id="rId114"/>
    <p:sldId id="5043" r:id="rId115"/>
    <p:sldId id="5047" r:id="rId116"/>
    <p:sldId id="5049" r:id="rId117"/>
    <p:sldId id="5131" r:id="rId118"/>
    <p:sldId id="5130" r:id="rId119"/>
    <p:sldId id="5132" r:id="rId120"/>
    <p:sldId id="5133" r:id="rId121"/>
    <p:sldId id="5045" r:id="rId122"/>
    <p:sldId id="4557" r:id="rId123"/>
    <p:sldId id="4752" r:id="rId124"/>
    <p:sldId id="4753" r:id="rId125"/>
    <p:sldId id="5066" r:id="rId126"/>
    <p:sldId id="5065" r:id="rId127"/>
    <p:sldId id="5067" r:id="rId128"/>
    <p:sldId id="5068" r:id="rId129"/>
    <p:sldId id="5069" r:id="rId130"/>
    <p:sldId id="4755" r:id="rId131"/>
    <p:sldId id="5227" r:id="rId132"/>
    <p:sldId id="4873" r:id="rId133"/>
    <p:sldId id="5166" r:id="rId134"/>
    <p:sldId id="5167" r:id="rId135"/>
    <p:sldId id="5168" r:id="rId136"/>
    <p:sldId id="5169" r:id="rId137"/>
    <p:sldId id="5170" r:id="rId138"/>
    <p:sldId id="5171" r:id="rId139"/>
    <p:sldId id="5172" r:id="rId140"/>
    <p:sldId id="5173" r:id="rId141"/>
    <p:sldId id="1136" r:id="rId14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547545224"/>
        <c:axId val="54754130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547545224"/>
        <c:axId val="547541304"/>
      </c:lineChart>
      <c:catAx>
        <c:axId val="54754522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547541304"/>
        <c:crosses val="autoZero"/>
        <c:auto val="1"/>
        <c:lblAlgn val="ctr"/>
        <c:lblOffset val="100"/>
        <c:noMultiLvlLbl val="0"/>
      </c:catAx>
      <c:valAx>
        <c:axId val="54754130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54754522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c:ser>
        <c:dLbls>
          <c:showLegendKey val="0"/>
          <c:showVal val="0"/>
          <c:showCatName val="0"/>
          <c:showSerName val="0"/>
          <c:showPercent val="0"/>
          <c:showBubbleSize val="0"/>
        </c:dLbls>
        <c:gapWidth val="60"/>
        <c:axId val="547557768"/>
        <c:axId val="547568352"/>
      </c:barChart>
      <c:catAx>
        <c:axId val="54755776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547568352"/>
        <c:crossesAt val="0"/>
        <c:auto val="1"/>
        <c:lblAlgn val="ctr"/>
        <c:lblOffset val="0"/>
        <c:tickLblSkip val="1"/>
        <c:tickMarkSkip val="1"/>
        <c:noMultiLvlLbl val="0"/>
      </c:catAx>
      <c:valAx>
        <c:axId val="547568352"/>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54755776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006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2C3D6F8-FF0B-4521-97B1-A0F22BCD75C6}" type="slidenum">
              <a:rPr lang="en-US" altLang="en-US" sz="1000"/>
              <a:pPr algn="ctr" eaLnBrk="1" hangingPunct="1">
                <a:lnSpc>
                  <a:spcPct val="100000"/>
                </a:lnSpc>
                <a:spcBef>
                  <a:spcPct val="0"/>
                </a:spcBef>
                <a:buClrTx/>
                <a:buSzTx/>
                <a:buFontTx/>
                <a:buNone/>
              </a:pPr>
              <a:t>104</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894590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6F6FC7B-60EB-4D21-B3B9-82707930C241}" type="slidenum">
              <a:rPr lang="en-US" altLang="en-US" sz="1000"/>
              <a:pPr algn="ctr" eaLnBrk="1" hangingPunct="1">
                <a:lnSpc>
                  <a:spcPct val="100000"/>
                </a:lnSpc>
                <a:spcBef>
                  <a:spcPct val="0"/>
                </a:spcBef>
                <a:buClrTx/>
                <a:buSzTx/>
                <a:buFontTx/>
                <a:buNone/>
              </a:pPr>
              <a:t>105</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013582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106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85306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42145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02135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113</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473851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114</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115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118</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43842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122</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125</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126</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127</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128</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129</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334463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132</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0732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134</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038940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377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13</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27158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138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680287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9669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904532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141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14</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15</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16</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17</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18</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8AABADB-B09B-476C-83D6-033F02F06C27}" type="slidenum">
              <a:rPr lang="en-US" altLang="en-US" sz="1000" smtClean="0"/>
              <a:pPr>
                <a:lnSpc>
                  <a:spcPct val="100000"/>
                </a:lnSpc>
                <a:spcBef>
                  <a:spcPct val="0"/>
                </a:spcBef>
                <a:buClrTx/>
                <a:buSzTx/>
                <a:buFontTx/>
                <a:buNone/>
              </a:pPr>
              <a:t>19</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5025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662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7ECC101-A2A4-4A4E-AA22-BB13572EDD6E}" type="slidenum">
              <a:rPr lang="en-US" altLang="en-US" sz="1000"/>
              <a:pPr algn="ctr" eaLnBrk="1" hangingPunct="1">
                <a:lnSpc>
                  <a:spcPct val="100000"/>
                </a:lnSpc>
                <a:spcBef>
                  <a:spcPct val="0"/>
                </a:spcBef>
                <a:buClrTx/>
                <a:buSzTx/>
                <a:buFontTx/>
                <a:buNone/>
              </a:pPr>
              <a:t>20</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6834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9AC6F29-B7A1-4C22-8DEF-22EE87EBDEB9}" type="slidenum">
              <a:rPr lang="en-US" altLang="en-US" sz="1000"/>
              <a:pPr algn="ctr" eaLnBrk="1" hangingPunct="1">
                <a:lnSpc>
                  <a:spcPct val="100000"/>
                </a:lnSpc>
                <a:spcBef>
                  <a:spcPct val="0"/>
                </a:spcBef>
                <a:buClrTx/>
                <a:buSzTx/>
                <a:buFontTx/>
                <a:buNone/>
              </a:pPr>
              <a:t>21</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4887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6CC8219-6C8E-43DC-AB60-C0E342037615}" type="slidenum">
              <a:rPr lang="en-US" altLang="en-US" sz="1000"/>
              <a:pPr algn="ctr" eaLnBrk="1" hangingPunct="1">
                <a:lnSpc>
                  <a:spcPct val="100000"/>
                </a:lnSpc>
                <a:spcBef>
                  <a:spcPct val="0"/>
                </a:spcBef>
                <a:buClrTx/>
                <a:buSzTx/>
                <a:buFontTx/>
                <a:buNone/>
              </a:pPr>
              <a:t>22</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5619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24CCB3A-2038-4E5C-AD12-5483486888B7}" type="slidenum">
              <a:rPr lang="en-US" altLang="en-US" sz="1000"/>
              <a:pPr algn="ctr" eaLnBrk="1" hangingPunct="1">
                <a:lnSpc>
                  <a:spcPct val="100000"/>
                </a:lnSpc>
                <a:spcBef>
                  <a:spcPct val="0"/>
                </a:spcBef>
                <a:buClrTx/>
                <a:buSzTx/>
                <a:buFontTx/>
                <a:buNone/>
              </a:pPr>
              <a:t>23</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2143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96C98EF-19B6-4949-95AE-5D4ACC66E203}" type="slidenum">
              <a:rPr lang="en-US" altLang="en-US" sz="1000"/>
              <a:pPr algn="ctr" eaLnBrk="1" hangingPunct="1">
                <a:lnSpc>
                  <a:spcPct val="100000"/>
                </a:lnSpc>
                <a:spcBef>
                  <a:spcPct val="0"/>
                </a:spcBef>
                <a:buClrTx/>
                <a:buSzTx/>
                <a:buFontTx/>
                <a:buNone/>
              </a:pPr>
              <a:t>24</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5018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F620DB-1325-410E-BAA0-E9AD1C393C2E}" type="slidenum">
              <a:rPr lang="en-US" altLang="en-US" sz="1000"/>
              <a:pPr algn="ctr" eaLnBrk="1" hangingPunct="1">
                <a:lnSpc>
                  <a:spcPct val="100000"/>
                </a:lnSpc>
                <a:spcBef>
                  <a:spcPct val="0"/>
                </a:spcBef>
                <a:buClrTx/>
                <a:buSzTx/>
                <a:buFontTx/>
                <a:buNone/>
              </a:pPr>
              <a:t>25</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9371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72619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9424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3DC1FCE-8C80-44C7-949F-8C78A016136A}" type="slidenum">
              <a:rPr lang="en-US" altLang="en-US" sz="1000" smtClean="0">
                <a:solidFill>
                  <a:srgbClr val="000000"/>
                </a:solidFill>
              </a:rPr>
              <a:pPr>
                <a:lnSpc>
                  <a:spcPct val="100000"/>
                </a:lnSpc>
                <a:spcBef>
                  <a:spcPct val="0"/>
                </a:spcBef>
                <a:buClrTx/>
                <a:buSzTx/>
                <a:buFontTx/>
                <a:buNone/>
              </a:pPr>
              <a:t>28</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0916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4980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5909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1154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15048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B9F1FCA-CD00-46E1-9F29-49606F5EC886}" type="slidenum">
              <a:rPr lang="en-US" altLang="en-US" sz="1000" smtClean="0">
                <a:solidFill>
                  <a:srgbClr val="000000"/>
                </a:solidFill>
              </a:rPr>
              <a:pPr>
                <a:lnSpc>
                  <a:spcPct val="100000"/>
                </a:lnSpc>
                <a:spcBef>
                  <a:spcPct val="0"/>
                </a:spcBef>
                <a:buClrTx/>
                <a:buSzTx/>
                <a:buFontTx/>
                <a:buNone/>
              </a:pPr>
              <a:t>32</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73508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7766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35</a:t>
            </a:fld>
            <a:endParaRPr lang="en-US" smtClean="0"/>
          </a:p>
        </p:txBody>
      </p:sp>
    </p:spTree>
    <p:extLst>
      <p:ext uri="{BB962C8B-B14F-4D97-AF65-F5344CB8AC3E}">
        <p14:creationId xmlns:p14="http://schemas.microsoft.com/office/powerpoint/2010/main" val="4146387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97990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743498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54536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2175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39223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41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530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28436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9119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174189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90106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46</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23407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47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729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140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860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481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56</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290158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57</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2207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8392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60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23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815572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61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62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63</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64</a:t>
            </a:fld>
            <a:endParaRPr lang="en-US" noProof="0" dirty="0"/>
          </a:p>
        </p:txBody>
      </p:sp>
    </p:spTree>
    <p:extLst>
      <p:ext uri="{BB962C8B-B14F-4D97-AF65-F5344CB8AC3E}">
        <p14:creationId xmlns:p14="http://schemas.microsoft.com/office/powerpoint/2010/main" val="10614171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65</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66</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67</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724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0906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72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65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1578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372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805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554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76</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73609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77</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06269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78</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02157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79</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468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80</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87436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81</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6328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82</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89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9382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83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91278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9410941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206237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26792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87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37330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88</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9216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89</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6148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90</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4209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A20C28B-4AE1-4993-BE68-D809F2785B15}" type="slidenum">
              <a:rPr lang="en-US" altLang="en-US" sz="1000"/>
              <a:pPr algn="ctr" eaLnBrk="1" hangingPunct="1">
                <a:lnSpc>
                  <a:spcPct val="100000"/>
                </a:lnSpc>
                <a:spcBef>
                  <a:spcPct val="0"/>
                </a:spcBef>
                <a:buClrTx/>
                <a:buSzTx/>
                <a:buFontTx/>
                <a:buNone/>
              </a:pPr>
              <a:t>91</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872998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3F11F90-A192-427D-A12D-0A7C0A66F087}" type="slidenum">
              <a:rPr lang="en-US" altLang="en-US" sz="1000"/>
              <a:pPr algn="ctr" eaLnBrk="1" hangingPunct="1">
                <a:lnSpc>
                  <a:spcPct val="100000"/>
                </a:lnSpc>
                <a:spcBef>
                  <a:spcPct val="0"/>
                </a:spcBef>
                <a:buClrTx/>
                <a:buSzTx/>
                <a:buFontTx/>
                <a:buNone/>
              </a:pPr>
              <a:t>92</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2440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9</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02946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903004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3623803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95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9638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C14E402-0297-4A83-8F1A-F75D298A7D94}" type="slidenum">
              <a:rPr lang="en-US" altLang="en-US" sz="1000"/>
              <a:pPr algn="ctr" eaLnBrk="1" hangingPunct="1">
                <a:lnSpc>
                  <a:spcPct val="100000"/>
                </a:lnSpc>
                <a:spcBef>
                  <a:spcPct val="0"/>
                </a:spcBef>
                <a:buClrTx/>
                <a:buSzTx/>
                <a:buFontTx/>
                <a:buNone/>
              </a:pPr>
              <a:t>96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463112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A7C526C-B86D-4EE3-AE8E-0AE1FCE444BA}" type="slidenum">
              <a:rPr lang="en-US" altLang="en-US" sz="1000"/>
              <a:pPr algn="ctr" eaLnBrk="1" hangingPunct="1">
                <a:lnSpc>
                  <a:spcPct val="100000"/>
                </a:lnSpc>
                <a:spcBef>
                  <a:spcPct val="0"/>
                </a:spcBef>
                <a:buClrTx/>
                <a:buSzTx/>
                <a:buFontTx/>
                <a:buNone/>
              </a:pPr>
              <a:t>98</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73814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99</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9810F8B-6279-418A-9061-CCF69E8276D8}" type="slidenum">
              <a:rPr lang="en-US" altLang="en-US" sz="1000"/>
              <a:pPr algn="ctr" eaLnBrk="1" hangingPunct="1">
                <a:lnSpc>
                  <a:spcPct val="100000"/>
                </a:lnSpc>
                <a:spcBef>
                  <a:spcPct val="0"/>
                </a:spcBef>
                <a:buClrTx/>
                <a:buSzTx/>
                <a:buFontTx/>
                <a:buNone/>
              </a:pPr>
              <a:t>100</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08924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0549078-EAF5-4C34-B532-3A311BDCDCD8}" type="slidenum">
              <a:rPr lang="en-US" altLang="en-US" sz="1000"/>
              <a:pPr algn="ctr" eaLnBrk="1" hangingPunct="1">
                <a:lnSpc>
                  <a:spcPct val="100000"/>
                </a:lnSpc>
                <a:spcBef>
                  <a:spcPct val="0"/>
                </a:spcBef>
                <a:buClrTx/>
                <a:buSzTx/>
                <a:buFontTx/>
                <a:buNone/>
              </a:pPr>
              <a:t>101</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442432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E7306F9-4F16-418C-AA24-0A45A4257D22}" type="slidenum">
              <a:rPr lang="en-US" altLang="en-US" sz="1000"/>
              <a:pPr algn="ctr" eaLnBrk="1" hangingPunct="1">
                <a:lnSpc>
                  <a:spcPct val="100000"/>
                </a:lnSpc>
                <a:spcBef>
                  <a:spcPct val="0"/>
                </a:spcBef>
                <a:buClrTx/>
                <a:buSzTx/>
                <a:buFontTx/>
                <a:buNone/>
              </a:pPr>
              <a:t>102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89337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9.e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0.emf"/><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91.emf"/><Relationship Id="rId4" Type="http://schemas.openxmlformats.org/officeDocument/2006/relationships/oleObject" Target="../embeddings/oleObject75.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2.emf"/><Relationship Id="rId4" Type="http://schemas.openxmlformats.org/officeDocument/2006/relationships/oleObject" Target="../embeddings/oleObject7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3.emf"/><Relationship Id="rId4" Type="http://schemas.openxmlformats.org/officeDocument/2006/relationships/oleObject" Target="../embeddings/oleObject77.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4.emf"/><Relationship Id="rId4" Type="http://schemas.openxmlformats.org/officeDocument/2006/relationships/oleObject" Target="../embeddings/oleObject78.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6.emf"/><Relationship Id="rId4" Type="http://schemas.openxmlformats.org/officeDocument/2006/relationships/oleObject" Target="../embeddings/oleObject79.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7.emf"/><Relationship Id="rId4" Type="http://schemas.openxmlformats.org/officeDocument/2006/relationships/oleObject" Target="../embeddings/oleObject80.bin"/></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8.emf"/><Relationship Id="rId4" Type="http://schemas.openxmlformats.org/officeDocument/2006/relationships/oleObject" Target="../embeddings/oleObject81.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99.emf"/><Relationship Id="rId4" Type="http://schemas.openxmlformats.org/officeDocument/2006/relationships/oleObject" Target="../embeddings/oleObject82.bin"/></Relationships>
</file>

<file path=ppt/slides/_rels/slide1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0.emf"/><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fhwa.dot.gov/policyinformation/statistics/2014/dv1c.cfm"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103.emf"/><Relationship Id="rId5" Type="http://schemas.openxmlformats.org/officeDocument/2006/relationships/oleObject" Target="../embeddings/oleObject84.bin"/><Relationship Id="rId4" Type="http://schemas.openxmlformats.org/officeDocument/2006/relationships/hyperlink" Target="http://www.fhwa.dot.gov/policyinformation/travel_monitoring/tvt.cfm" TargetMode="External"/></Relationships>
</file>

<file path=ppt/slides/_rels/slide11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24.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112.jpg"/><Relationship Id="rId5" Type="http://schemas.openxmlformats.org/officeDocument/2006/relationships/image" Target="../media/image111.png"/><Relationship Id="rId4" Type="http://schemas.openxmlformats.org/officeDocument/2006/relationships/image" Target="../media/image110.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3.em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5.emf"/><Relationship Id="rId4" Type="http://schemas.openxmlformats.org/officeDocument/2006/relationships/image" Target="../media/image114.e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6.e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7.emf"/></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hyperlink" Target="http://www.propertydrone.org/" TargetMode="External"/></Relationships>
</file>

<file path=ppt/slides/_rels/slide131.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jpeg"/><Relationship Id="rId3" Type="http://schemas.openxmlformats.org/officeDocument/2006/relationships/notesSlide" Target="../notesSlides/notesSlide124.xml"/><Relationship Id="rId7" Type="http://schemas.openxmlformats.org/officeDocument/2006/relationships/image" Target="../media/image122.jpeg"/><Relationship Id="rId12" Type="http://schemas.openxmlformats.org/officeDocument/2006/relationships/image" Target="../media/image127.png"/><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image" Target="../media/image121.emf"/><Relationship Id="rId11" Type="http://schemas.openxmlformats.org/officeDocument/2006/relationships/image" Target="../media/image126.jpeg"/><Relationship Id="rId5" Type="http://schemas.openxmlformats.org/officeDocument/2006/relationships/oleObject" Target="../embeddings/oleObject85.bin"/><Relationship Id="rId15" Type="http://schemas.openxmlformats.org/officeDocument/2006/relationships/image" Target="../media/image130.jpeg"/><Relationship Id="rId10" Type="http://schemas.openxmlformats.org/officeDocument/2006/relationships/image" Target="../media/image125.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24.jpeg"/><Relationship Id="rId14" Type="http://schemas.openxmlformats.org/officeDocument/2006/relationships/image" Target="../media/image129.png"/></Relationships>
</file>

<file path=ppt/slides/_rels/slide1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1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13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2.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image" Target="../media/image1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37.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27.vml"/><Relationship Id="rId6" Type="http://schemas.openxmlformats.org/officeDocument/2006/relationships/image" Target="../media/image30.emf"/><Relationship Id="rId5" Type="http://schemas.openxmlformats.org/officeDocument/2006/relationships/oleObject" Target="../embeddings/oleObject27.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32.emf"/><Relationship Id="rId5" Type="http://schemas.openxmlformats.org/officeDocument/2006/relationships/oleObject" Target="../embeddings/oleObject29.bin"/><Relationship Id="rId4" Type="http://schemas.openxmlformats.org/officeDocument/2006/relationships/hyperlink" Target="http://www.federalreserve.gov/releases/h15/data.htm"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1.emf"/><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2.emf"/><Relationship Id="rId4" Type="http://schemas.openxmlformats.org/officeDocument/2006/relationships/oleObject" Target="../embeddings/oleObject3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3.emf"/><Relationship Id="rId4"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1.emf"/><Relationship Id="rId4"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4.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5.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57.emf"/><Relationship Id="rId4" Type="http://schemas.openxmlformats.org/officeDocument/2006/relationships/oleObject" Target="../embeddings/oleObject49.bin"/></Relationships>
</file>

<file path=ppt/slides/_rels/slide68.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3.emf"/><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4.emf"/><Relationship Id="rId4" Type="http://schemas.openxmlformats.org/officeDocument/2006/relationships/oleObject" Target="../embeddings/oleObject5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5.emf"/><Relationship Id="rId4" Type="http://schemas.openxmlformats.org/officeDocument/2006/relationships/oleObject" Target="../embeddings/oleObject5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6.emf"/><Relationship Id="rId4" Type="http://schemas.openxmlformats.org/officeDocument/2006/relationships/oleObject" Target="../embeddings/oleObject5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7.emf"/><Relationship Id="rId4" Type="http://schemas.openxmlformats.org/officeDocument/2006/relationships/oleObject" Target="../embeddings/oleObject5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8.emf"/><Relationship Id="rId4" Type="http://schemas.openxmlformats.org/officeDocument/2006/relationships/oleObject" Target="../embeddings/oleObject5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0.emf"/><Relationship Id="rId4"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1.emf"/><Relationship Id="rId4" Type="http://schemas.openxmlformats.org/officeDocument/2006/relationships/oleObject" Target="../embeddings/oleObject58.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2.emf"/><Relationship Id="rId4" Type="http://schemas.openxmlformats.org/officeDocument/2006/relationships/oleObject" Target="../embeddings/oleObject59.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3.emf"/><Relationship Id="rId4"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6.emf"/><Relationship Id="rId4" Type="http://schemas.openxmlformats.org/officeDocument/2006/relationships/oleObject" Target="../embeddings/oleObject61.bin"/></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0.emf"/><Relationship Id="rId4" Type="http://schemas.openxmlformats.org/officeDocument/2006/relationships/oleObject" Target="../embeddings/oleObject64.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5.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82.emf"/><Relationship Id="rId4" Type="http://schemas.openxmlformats.org/officeDocument/2006/relationships/oleObject" Target="../embeddings/oleObject66.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83.emf"/><Relationship Id="rId4" Type="http://schemas.openxmlformats.org/officeDocument/2006/relationships/oleObject" Target="../embeddings/oleObject6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4.emf"/><Relationship Id="rId4" Type="http://schemas.openxmlformats.org/officeDocument/2006/relationships/oleObject" Target="../embeddings/oleObject68.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5.emf"/><Relationship Id="rId4" Type="http://schemas.openxmlformats.org/officeDocument/2006/relationships/oleObject" Target="../embeddings/oleObject69.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6.e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7.emf"/><Relationship Id="rId4" Type="http://schemas.openxmlformats.org/officeDocument/2006/relationships/oleObject" Target="../embeddings/oleObject71.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8.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10808" y="2216941"/>
            <a:ext cx="9104312" cy="2289858"/>
          </a:xfrm>
          <a:ln/>
        </p:spPr>
        <p:txBody>
          <a:bodyPr/>
          <a:lstStyle/>
          <a:p>
            <a:r>
              <a:rPr lang="en-US" sz="4200" dirty="0" smtClean="0"/>
              <a:t>Trends, Challenges and Opportunities in P/C Insurance Markets</a:t>
            </a:r>
            <a:r>
              <a:rPr lang="en-US" sz="4200" dirty="0"/>
              <a:t/>
            </a:r>
            <a:br>
              <a:rPr lang="en-US" sz="4200" dirty="0"/>
            </a:br>
            <a:r>
              <a:rPr lang="en-US" sz="4200" i="1" dirty="0" smtClean="0"/>
              <a:t>Focus on California</a:t>
            </a: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41889" y="4506799"/>
            <a:ext cx="8952271" cy="1252651"/>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Insurance </a:t>
            </a:r>
            <a:r>
              <a:rPr lang="en-US" kern="0" smtClean="0"/>
              <a:t>Information Institute</a:t>
            </a:r>
          </a:p>
          <a:p>
            <a:pPr>
              <a:lnSpc>
                <a:spcPct val="80000"/>
              </a:lnSpc>
            </a:pPr>
            <a:r>
              <a:rPr lang="en-US" kern="0" dirty="0" smtClean="0"/>
              <a:t>Sacramento, CA</a:t>
            </a:r>
          </a:p>
          <a:p>
            <a:pPr>
              <a:lnSpc>
                <a:spcPct val="80000"/>
              </a:lnSpc>
            </a:pPr>
            <a:r>
              <a:rPr lang="en-US" kern="0" dirty="0" smtClean="0"/>
              <a:t>April 20, 2016</a:t>
            </a:r>
            <a:endParaRPr lang="en-US" sz="2400" i="1" kern="0" dirty="0">
              <a:solidFill>
                <a:srgbClr val="C00000"/>
              </a:solidFill>
            </a:endParaRPr>
          </a:p>
        </p:txBody>
      </p:sp>
    </p:spTree>
    <p:extLst>
      <p:ext uri="{BB962C8B-B14F-4D97-AF65-F5344CB8AC3E}">
        <p14:creationId xmlns:p14="http://schemas.microsoft.com/office/powerpoint/2010/main" val="3563707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1776413"/>
            <a:ext cx="8534400" cy="20732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Auto &amp; Home Insurance: </a:t>
            </a:r>
          </a:p>
          <a:p>
            <a:pPr algn="ctr" defTabSz="114300">
              <a:lnSpc>
                <a:spcPct val="95000"/>
              </a:lnSpc>
              <a:spcBef>
                <a:spcPct val="25000"/>
              </a:spcBef>
            </a:pPr>
            <a:r>
              <a:rPr lang="en-US" sz="4000" b="1" dirty="0" smtClean="0">
                <a:solidFill>
                  <a:srgbClr val="FFFFFF"/>
                </a:solidFill>
              </a:rPr>
              <a:t>State of the Personal Lines Market</a:t>
            </a:r>
          </a:p>
          <a:p>
            <a:pPr algn="ctr" defTabSz="114300">
              <a:lnSpc>
                <a:spcPct val="95000"/>
              </a:lnSpc>
              <a:spcBef>
                <a:spcPct val="25000"/>
              </a:spcBef>
            </a:pPr>
            <a:r>
              <a:rPr lang="en-US" sz="4000" b="1" i="1" dirty="0" smtClean="0">
                <a:solidFill>
                  <a:srgbClr val="FFFFFF"/>
                </a:solidFill>
              </a:rPr>
              <a:t>California Focus</a:t>
            </a:r>
            <a:endParaRPr lang="en-US" sz="4000" b="1" i="1" dirty="0">
              <a:solidFill>
                <a:srgbClr val="FFFFFF"/>
              </a:solidFill>
            </a:endParaRPr>
          </a:p>
        </p:txBody>
      </p:sp>
      <p:sp>
        <p:nvSpPr>
          <p:cNvPr id="1940487" name="Rectangle 7"/>
          <p:cNvSpPr>
            <a:spLocks noChangeArrowheads="1"/>
          </p:cNvSpPr>
          <p:nvPr/>
        </p:nvSpPr>
        <p:spPr bwMode="auto">
          <a:xfrm>
            <a:off x="581025" y="4110530"/>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Results Have Been Fairly Strong and Stable in Recent Years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Dearth of Major CATs, Pricing Discipline Has Helped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10</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4A99D80-67F0-4698-B8DC-3EFA0BC389FC}" type="slidenum">
              <a:rPr lang="en-US" altLang="en-US" sz="900"/>
              <a:pPr algn="r">
                <a:lnSpc>
                  <a:spcPct val="85000"/>
                </a:lnSpc>
                <a:spcBef>
                  <a:spcPct val="20000"/>
                </a:spcBef>
                <a:buClrTx/>
                <a:buFontTx/>
                <a:buNone/>
              </a:pPr>
              <a:t>100</a:t>
            </a:fld>
            <a:endParaRPr lang="en-US" altLang="en-US" sz="900"/>
          </a:p>
        </p:txBody>
      </p:sp>
      <p:sp>
        <p:nvSpPr>
          <p:cNvPr id="1741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CA DPW Homeowners, 2000-2015</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ext uri="{D42A27DB-BD31-4B8C-83A1-F6EECF244321}">
                <p14:modId xmlns:p14="http://schemas.microsoft.com/office/powerpoint/2010/main" val="1114931613"/>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2630"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(Billions of USD)</a:t>
            </a:r>
          </a:p>
        </p:txBody>
      </p:sp>
      <p:sp>
        <p:nvSpPr>
          <p:cNvPr id="7" name="AutoShape 7"/>
          <p:cNvSpPr>
            <a:spLocks noChangeArrowheads="1"/>
          </p:cNvSpPr>
          <p:nvPr/>
        </p:nvSpPr>
        <p:spPr bwMode="blackWhite">
          <a:xfrm>
            <a:off x="4458494" y="3354203"/>
            <a:ext cx="2679949" cy="1643466"/>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Premium volume on the Homeowners lines increased by 10.2% in CA from 2010 through 2015 compared to 32% nationally.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872668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93D6055-A38A-4884-9F22-C542771527E5}" type="slidenum">
              <a:rPr lang="en-US" altLang="en-US" sz="900"/>
              <a:pPr algn="r">
                <a:lnSpc>
                  <a:spcPct val="85000"/>
                </a:lnSpc>
                <a:spcBef>
                  <a:spcPct val="20000"/>
                </a:spcBef>
                <a:buClrTx/>
                <a:buFontTx/>
                <a:buNone/>
              </a:pPr>
              <a:t>101</a:t>
            </a:fld>
            <a:endParaRPr lang="en-US" altLang="en-US" sz="900"/>
          </a:p>
        </p:txBody>
      </p:sp>
      <p:sp>
        <p:nvSpPr>
          <p:cNvPr id="1126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CA vs. U.S., 2006-2015</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nvPr>
        </p:nvGraphicFramePr>
        <p:xfrm>
          <a:off x="298450" y="1700213"/>
          <a:ext cx="8588375" cy="4195762"/>
        </p:xfrm>
        <a:graphic>
          <a:graphicData uri="http://schemas.openxmlformats.org/presentationml/2006/ole">
            <mc:AlternateContent xmlns:mc="http://schemas.openxmlformats.org/markup-compatibility/2006">
              <mc:Choice xmlns:v="urn:schemas-microsoft-com:vml" Requires="v">
                <p:oleObj spid="_x0000_s28609557" name="Chart" r:id="rId4" imgW="5740227" imgH="2800558" progId="MSGraph.Chart.8">
                  <p:embed followColorScheme="full"/>
                </p:oleObj>
              </mc:Choice>
              <mc:Fallback>
                <p:oleObj name="Chart" r:id="rId4" imgW="5740227" imgH="2800558" progId="MSGraph.Chart.8">
                  <p:embed followColorScheme="full"/>
                  <p:pic>
                    <p:nvPicPr>
                      <p:cNvPr id="0" name=""/>
                      <p:cNvPicPr>
                        <a:picLocks noChangeArrowheads="1"/>
                      </p:cNvPicPr>
                      <p:nvPr/>
                    </p:nvPicPr>
                    <p:blipFill>
                      <a:blip r:embed="rId5"/>
                      <a:srcRect/>
                      <a:stretch>
                        <a:fillRect/>
                      </a:stretch>
                    </p:blipFill>
                    <p:spPr bwMode="gray">
                      <a:xfrm>
                        <a:off x="298450" y="1700213"/>
                        <a:ext cx="858837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798513"/>
            <a:ext cx="2474912" cy="14525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1.7%</a:t>
            </a:r>
          </a:p>
        </p:txBody>
      </p:sp>
    </p:spTree>
    <p:extLst>
      <p:ext uri="{BB962C8B-B14F-4D97-AF65-F5344CB8AC3E}">
        <p14:creationId xmlns:p14="http://schemas.microsoft.com/office/powerpoint/2010/main" val="246348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ACB86BA-FA6E-4A52-8F55-1C3B3C40537E}" type="slidenum">
              <a:rPr lang="en-US" altLang="en-US" sz="900"/>
              <a:pPr algn="r">
                <a:lnSpc>
                  <a:spcPct val="85000"/>
                </a:lnSpc>
                <a:spcBef>
                  <a:spcPct val="20000"/>
                </a:spcBef>
                <a:buClrTx/>
                <a:buFontTx/>
                <a:buNone/>
              </a:pPr>
              <a:t>102</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CA vs. U.S., 2006-2015</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607509"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895475" y="163195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-0.2%</a:t>
            </a:r>
          </a:p>
        </p:txBody>
      </p:sp>
    </p:spTree>
    <p:extLst>
      <p:ext uri="{BB962C8B-B14F-4D97-AF65-F5344CB8AC3E}">
        <p14:creationId xmlns:p14="http://schemas.microsoft.com/office/powerpoint/2010/main" val="3698305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103</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920071245"/>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459204"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101181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63F3D1D-1D23-43E6-9033-6AB85BB0D7E5}" type="slidenum">
              <a:rPr lang="en-US" altLang="en-US" sz="900"/>
              <a:pPr algn="r">
                <a:lnSpc>
                  <a:spcPct val="85000"/>
                </a:lnSpc>
                <a:spcBef>
                  <a:spcPct val="20000"/>
                </a:spcBef>
                <a:buClrTx/>
                <a:buFontTx/>
                <a:buNone/>
              </a:pPr>
              <a:t>104</a:t>
            </a:fld>
            <a:endParaRPr lang="en-US" altLang="en-US" sz="900"/>
          </a:p>
        </p:txBody>
      </p:sp>
      <p:sp>
        <p:nvSpPr>
          <p:cNvPr id="1945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CA, USA DPW Earthquake, 2005-2014</a:t>
            </a:r>
          </a:p>
        </p:txBody>
      </p:sp>
      <p:sp>
        <p:nvSpPr>
          <p:cNvPr id="19460" name="Rectangle 3"/>
          <p:cNvSpPr>
            <a:spLocks noChangeArrowheads="1"/>
          </p:cNvSpPr>
          <p:nvPr/>
        </p:nvSpPr>
        <p:spPr bwMode="auto">
          <a:xfrm>
            <a:off x="0" y="6136037"/>
            <a:ext cx="829266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(2015 Data Not Available – Lacks CEA Data)</a:t>
            </a:r>
          </a:p>
          <a:p>
            <a:pPr>
              <a:spcBef>
                <a:spcPct val="0"/>
              </a:spcBef>
              <a:buFont typeface="Wingdings" panose="05000000000000000000" pitchFamily="2" charset="2"/>
              <a:buNone/>
            </a:pPr>
            <a:r>
              <a:rPr lang="en-US" altLang="en-US" sz="1100" dirty="0"/>
              <a:t>Source: NAIC data, sourced from S&amp;P Global Market Intelligence (formerly SNL Financial</a:t>
            </a:r>
            <a:r>
              <a:rPr lang="en-US" altLang="en-US" sz="1100" dirty="0" smtClean="0"/>
              <a:t>); Insurance Information Institute.</a:t>
            </a:r>
            <a:endParaRPr lang="en-US" alt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551267420"/>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3654"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 of USD)</a:t>
            </a:r>
          </a:p>
        </p:txBody>
      </p:sp>
      <p:sp>
        <p:nvSpPr>
          <p:cNvPr id="7" name="AutoShape 7"/>
          <p:cNvSpPr>
            <a:spLocks noChangeArrowheads="1"/>
          </p:cNvSpPr>
          <p:nvPr/>
        </p:nvSpPr>
        <p:spPr bwMode="blackWhite">
          <a:xfrm>
            <a:off x="3957146" y="3871482"/>
            <a:ext cx="3312266" cy="1129143"/>
          </a:xfrm>
          <a:prstGeom prst="wedgeRectCallout">
            <a:avLst>
              <a:gd name="adj1" fmla="val 83941"/>
              <a:gd name="adj2" fmla="val -46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Earthquake premiums written increased by 13.2% nationally from 2009-2014 but only by 4.5% in CA</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60539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4"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7340252-D068-4312-B03A-B069C94869DD}" type="slidenum">
              <a:rPr lang="en-US" altLang="en-US" sz="900"/>
              <a:pPr algn="r">
                <a:lnSpc>
                  <a:spcPct val="85000"/>
                </a:lnSpc>
                <a:spcBef>
                  <a:spcPct val="20000"/>
                </a:spcBef>
                <a:buClrTx/>
                <a:buFontTx/>
                <a:buNone/>
              </a:pPr>
              <a:t>105</a:t>
            </a:fld>
            <a:endParaRPr lang="en-US" altLang="en-US" sz="900"/>
          </a:p>
        </p:txBody>
      </p:sp>
      <p:sp>
        <p:nvSpPr>
          <p:cNvPr id="2150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OK DPW Earthquake, 2005-2014</a:t>
            </a:r>
          </a:p>
        </p:txBody>
      </p:sp>
      <p:sp>
        <p:nvSpPr>
          <p:cNvPr id="21508" name="Rectangle 3"/>
          <p:cNvSpPr>
            <a:spLocks noChangeArrowheads="1"/>
          </p:cNvSpPr>
          <p:nvPr/>
        </p:nvSpPr>
        <p:spPr bwMode="auto">
          <a:xfrm>
            <a:off x="0" y="6034088"/>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Source: NAIC data, sourced from S&amp;P Global Market Intelligence (formerly SNL Financial</a:t>
            </a:r>
            <a:r>
              <a:rPr lang="en-US" altLang="en-US" sz="1100" dirty="0" smtClean="0"/>
              <a:t>); Insurance Information Institute.</a:t>
            </a:r>
            <a:endParaRPr lang="en-US" alt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334370995"/>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4678"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 of USD)</a:t>
            </a:r>
          </a:p>
        </p:txBody>
      </p:sp>
      <p:sp>
        <p:nvSpPr>
          <p:cNvPr id="7" name="AutoShape 7"/>
          <p:cNvSpPr>
            <a:spLocks noChangeArrowheads="1"/>
          </p:cNvSpPr>
          <p:nvPr/>
        </p:nvSpPr>
        <p:spPr bwMode="blackWhite">
          <a:xfrm>
            <a:off x="2617077" y="1519238"/>
            <a:ext cx="3312266" cy="1129143"/>
          </a:xfrm>
          <a:prstGeom prst="wedgeRectCallout">
            <a:avLst>
              <a:gd name="adj1" fmla="val 109168"/>
              <a:gd name="adj2" fmla="val -339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Earthquake premiums written in OK increased by 242% from 2009-2014 (and 294% through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7625373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a:t>
            </a:r>
            <a:r>
              <a:rPr lang="en-US" sz="4000" b="1" dirty="0">
                <a:solidFill>
                  <a:srgbClr val="225A7A"/>
                </a:solidFill>
              </a:rPr>
              <a:t>Presently </a:t>
            </a:r>
            <a:r>
              <a:rPr lang="en-US" sz="4000" b="1" dirty="0" smtClean="0">
                <a:solidFill>
                  <a:srgbClr val="225A7A"/>
                </a:solidFill>
              </a:rPr>
              <a:t>Important Growth Drivers</a:t>
            </a:r>
            <a:endParaRPr lang="en-US" sz="4000" b="1" dirty="0">
              <a:solidFill>
                <a:srgbClr val="225A7A"/>
              </a:solidFill>
            </a:endParaRP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477280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108</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50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2.3% in 2012 and 3.3% in 2013; I.I.I. estimate is for +3.4% in 2014 and 2015.</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insured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1994-2013; </a:t>
            </a:r>
            <a:r>
              <a:rPr lang="en-US" sz="1100" dirty="0"/>
              <a:t>Insurance Information Institute </a:t>
            </a:r>
            <a:r>
              <a:rPr lang="en-US" sz="1100" dirty="0" smtClean="0"/>
              <a:t>estimates for 2014-2015 </a:t>
            </a:r>
            <a:r>
              <a:rPr lang="en-US" sz="1100" dirty="0"/>
              <a:t>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now finally exceeds the pre-crisis high of $842 recorded in 2004, taking a full decade to recover, but on an inflation-adjusted basis premiums are still below 2004 levels</a:t>
            </a:r>
            <a:endParaRPr lang="en-US" sz="1400" b="1" dirty="0">
              <a:solidFill>
                <a:schemeClr val="bg1"/>
              </a:solidFill>
            </a:endParaRP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smtClean="0">
                <a:solidFill>
                  <a:schemeClr val="bg1"/>
                </a:solidFill>
              </a:rPr>
              <a:t>Annual Pct Changes </a:t>
            </a:r>
            <a:r>
              <a:rPr lang="en-US" sz="1100" dirty="0">
                <a:solidFill>
                  <a:schemeClr val="bg1"/>
                </a:solidFill>
              </a:rPr>
              <a:t/>
            </a:r>
            <a:br>
              <a:rPr lang="en-US" sz="1100" dirty="0">
                <a:solidFill>
                  <a:schemeClr val="bg1"/>
                </a:solidFill>
              </a:rPr>
            </a:br>
            <a:r>
              <a:rPr lang="en-US" sz="1100" dirty="0" smtClean="0">
                <a:solidFill>
                  <a:schemeClr val="bg1"/>
                </a:solidFill>
              </a:rPr>
              <a:t>2001:  5.2%</a:t>
            </a:r>
            <a:r>
              <a:rPr lang="en-US" sz="1100" dirty="0">
                <a:solidFill>
                  <a:schemeClr val="bg1"/>
                </a:solidFill>
              </a:rPr>
              <a:t/>
            </a:r>
            <a:br>
              <a:rPr lang="en-US" sz="1100" dirty="0">
                <a:solidFill>
                  <a:schemeClr val="bg1"/>
                </a:solidFill>
              </a:rPr>
            </a:br>
            <a:r>
              <a:rPr lang="en-US" sz="1100" dirty="0" smtClean="0">
                <a:solidFill>
                  <a:schemeClr val="bg1"/>
                </a:solidFill>
              </a:rPr>
              <a:t>2002:  8.6%</a:t>
            </a:r>
            <a:r>
              <a:rPr lang="en-US" sz="1100" dirty="0">
                <a:solidFill>
                  <a:schemeClr val="bg1"/>
                </a:solidFill>
              </a:rPr>
              <a:t/>
            </a:r>
            <a:br>
              <a:rPr lang="en-US" sz="1100" dirty="0">
                <a:solidFill>
                  <a:schemeClr val="bg1"/>
                </a:solidFill>
              </a:rPr>
            </a:br>
            <a:r>
              <a:rPr lang="en-US" sz="1100" dirty="0" smtClean="0">
                <a:solidFill>
                  <a:schemeClr val="bg1"/>
                </a:solidFill>
              </a:rPr>
              <a:t>2003:  5.6%</a:t>
            </a:r>
            <a:endParaRPr lang="en-US" sz="1100" dirty="0">
              <a:solidFill>
                <a:schemeClr val="bg1"/>
              </a:solidFill>
            </a:endParaRPr>
          </a:p>
          <a:p>
            <a:r>
              <a:rPr lang="en-US" sz="1100" dirty="0" smtClean="0">
                <a:solidFill>
                  <a:schemeClr val="bg1"/>
                </a:solidFill>
              </a:rPr>
              <a:t>2004:  1.5%</a:t>
            </a:r>
            <a:br>
              <a:rPr lang="en-US" sz="1100" dirty="0" smtClean="0">
                <a:solidFill>
                  <a:schemeClr val="bg1"/>
                </a:solidFill>
              </a:rPr>
            </a:br>
            <a:r>
              <a:rPr lang="en-US" sz="1100" dirty="0" smtClean="0">
                <a:solidFill>
                  <a:schemeClr val="bg1"/>
                </a:solidFill>
              </a:rPr>
              <a:t>2005: -1.3%</a:t>
            </a:r>
            <a:br>
              <a:rPr lang="en-US" sz="1100" dirty="0" smtClean="0">
                <a:solidFill>
                  <a:schemeClr val="bg1"/>
                </a:solidFill>
              </a:rPr>
            </a:br>
            <a:r>
              <a:rPr lang="en-US" sz="1100" dirty="0" smtClean="0">
                <a:solidFill>
                  <a:schemeClr val="bg1"/>
                </a:solidFill>
              </a:rPr>
              <a:t>2006: -1.8%</a:t>
            </a:r>
            <a:br>
              <a:rPr lang="en-US" sz="1100" dirty="0" smtClean="0">
                <a:solidFill>
                  <a:schemeClr val="bg1"/>
                </a:solidFill>
              </a:rPr>
            </a:br>
            <a:r>
              <a:rPr lang="en-US" sz="1100" dirty="0" smtClean="0">
                <a:solidFill>
                  <a:schemeClr val="bg1"/>
                </a:solidFill>
              </a:rPr>
              <a:t>2007: -2.1%</a:t>
            </a:r>
            <a:br>
              <a:rPr lang="en-US" sz="1100" dirty="0" smtClean="0">
                <a:solidFill>
                  <a:schemeClr val="bg1"/>
                </a:solidFill>
              </a:rPr>
            </a:br>
            <a:r>
              <a:rPr lang="en-US" sz="1100" dirty="0" smtClean="0">
                <a:solidFill>
                  <a:schemeClr val="bg1"/>
                </a:solidFill>
              </a:rPr>
              <a:t>2008: -1.0%</a:t>
            </a:r>
            <a:br>
              <a:rPr lang="en-US" sz="1100" dirty="0" smtClean="0">
                <a:solidFill>
                  <a:schemeClr val="bg1"/>
                </a:solidFill>
              </a:rPr>
            </a:br>
            <a:r>
              <a:rPr lang="en-US" sz="1100" dirty="0" smtClean="0">
                <a:solidFill>
                  <a:schemeClr val="bg1"/>
                </a:solidFill>
              </a:rPr>
              <a:t>2009: -0.5%</a:t>
            </a:r>
            <a:br>
              <a:rPr lang="en-US" sz="1100" dirty="0" smtClean="0">
                <a:solidFill>
                  <a:schemeClr val="bg1"/>
                </a:solidFill>
              </a:rPr>
            </a:br>
            <a:r>
              <a:rPr lang="en-US" sz="1100" dirty="0" smtClean="0">
                <a:solidFill>
                  <a:schemeClr val="bg1"/>
                </a:solidFill>
              </a:rPr>
              <a:t>2010:  0.6%</a:t>
            </a:r>
            <a:br>
              <a:rPr lang="en-US" sz="1100" dirty="0" smtClean="0">
                <a:solidFill>
                  <a:schemeClr val="bg1"/>
                </a:solidFill>
              </a:rPr>
            </a:br>
            <a:r>
              <a:rPr lang="en-US" sz="1100" dirty="0" smtClean="0">
                <a:solidFill>
                  <a:schemeClr val="bg1"/>
                </a:solidFill>
              </a:rPr>
              <a:t>2011:  0.6%</a:t>
            </a:r>
          </a:p>
          <a:p>
            <a:r>
              <a:rPr lang="en-US" sz="1100" dirty="0" smtClean="0">
                <a:solidFill>
                  <a:schemeClr val="bg1"/>
                </a:solidFill>
              </a:rPr>
              <a:t>2012: 2.3%</a:t>
            </a:r>
          </a:p>
          <a:p>
            <a:r>
              <a:rPr lang="en-US" sz="1100" dirty="0" smtClean="0">
                <a:solidFill>
                  <a:schemeClr val="bg1"/>
                </a:solidFill>
              </a:rPr>
              <a:t>2013: 3.3%</a:t>
            </a:r>
            <a:endParaRPr lang="en-US" sz="1100" dirty="0">
              <a:solidFill>
                <a:schemeClr val="bg1"/>
              </a:solidFill>
            </a:endParaRP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70669" y="3805180"/>
            <a:ext cx="7593136"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Are Capital Accumulation, Drive for Growth and Scale Stimulating M&amp;A Activity?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Not Currently Focused on Personal Lines</a:t>
            </a:r>
            <a:endParaRPr lang="en-US" sz="3600" b="1" i="1" dirty="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Profitability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
        <p:nvSpPr>
          <p:cNvPr id="10" name="Rectangle 8"/>
          <p:cNvSpPr>
            <a:spLocks noChangeArrowheads="1"/>
          </p:cNvSpPr>
          <p:nvPr/>
        </p:nvSpPr>
        <p:spPr bwMode="auto">
          <a:xfrm>
            <a:off x="354965" y="4296470"/>
            <a:ext cx="8246110"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P</a:t>
            </a:r>
            <a:r>
              <a:rPr lang="en-US" sz="4000" b="1" i="1" dirty="0" smtClean="0">
                <a:solidFill>
                  <a:srgbClr val="FF0000"/>
                </a:solidFill>
              </a:rPr>
              <a:t>rofitability of Auto and Homeowners Lines Varies Tremendously Over Time and Across States</a:t>
            </a:r>
            <a:endParaRPr lang="en-US" sz="4000" b="1" i="1" dirty="0">
              <a:solidFill>
                <a:srgbClr val="FF0000"/>
              </a:solidFill>
            </a:endParaRPr>
          </a:p>
        </p:txBody>
      </p:sp>
    </p:spTree>
    <p:extLst>
      <p:ext uri="{BB962C8B-B14F-4D97-AF65-F5344CB8AC3E}">
        <p14:creationId xmlns:p14="http://schemas.microsoft.com/office/powerpoint/2010/main" val="22109658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110</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104705462"/>
              </p:ext>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556372"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969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Are Sensitive to Underlying Economic Conditions</a:t>
            </a:r>
            <a:endParaRPr lang="en-US" sz="4000" b="1" i="1" dirty="0">
              <a:solidFill>
                <a:srgbClr val="FF0000"/>
              </a:solidFill>
            </a:endParaRP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20607193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39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113</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10343"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First Quarter of 2015 </a:t>
            </a:r>
            <a:r>
              <a:rPr lang="en-US" altLang="en-US" sz="1100" dirty="0"/>
              <a:t>(released April 28, 2015) and earlier issues; Insurance Information Institute. Next Census Bureau report to be released on July 28, 2015</a:t>
            </a:r>
            <a:r>
              <a:rPr lang="en-US" altLang="en-US" sz="1100" dirty="0" smtClean="0"/>
              <a:t>. *As of Q1.</a:t>
            </a:r>
            <a:endParaRPr lang="en-US" altLang="en-US" sz="1100" dirty="0"/>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113</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a:t>
            </a:r>
            <a:r>
              <a:rPr lang="en-US" b="1" dirty="0" smtClean="0">
                <a:solidFill>
                  <a:schemeClr val="bg1"/>
                </a:solidFill>
                <a:latin typeface="Arial "/>
              </a:rPr>
              <a:t>2015</a:t>
            </a:r>
            <a:endParaRPr lang="en-US" b="1" dirty="0">
              <a:solidFill>
                <a:schemeClr val="bg1"/>
              </a:solidFill>
              <a:latin typeface="Arial "/>
            </a:endParaRP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62652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114</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115</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043613227"/>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36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2015 </a:t>
            </a:r>
            <a:r>
              <a:rPr lang="en-US" sz="1600" b="1" dirty="0">
                <a:solidFill>
                  <a:schemeClr val="bg1"/>
                </a:solidFill>
              </a:rPr>
              <a:t>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Licensed Drivers, Vehicle Registrations and Resident Population: </a:t>
            </a:r>
            <a:r>
              <a:rPr lang="en-US" altLang="en-US" i="1" dirty="0" smtClean="0">
                <a:latin typeface="Arial" panose="020B0604020202020204" pitchFamily="34" charset="0"/>
              </a:rPr>
              <a:t>All UP!</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117</a:t>
            </a:fld>
            <a:endParaRPr lang="en-US" dirty="0">
              <a:solidFill>
                <a:srgbClr val="000000"/>
              </a:solidFill>
            </a:endParaRPr>
          </a:p>
        </p:txBody>
      </p:sp>
      <p:sp>
        <p:nvSpPr>
          <p:cNvPr id="11272" name="Rectangle 4"/>
          <p:cNvSpPr>
            <a:spLocks noChangeArrowheads="1"/>
          </p:cNvSpPr>
          <p:nvPr/>
        </p:nvSpPr>
        <p:spPr bwMode="auto">
          <a:xfrm>
            <a:off x="-27918" y="6371404"/>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Federal </a:t>
            </a:r>
            <a:r>
              <a:rPr lang="en-US" altLang="en-US" sz="1100" dirty="0">
                <a:solidFill>
                  <a:srgbClr val="000000"/>
                </a:solidFill>
              </a:rPr>
              <a:t>Highway Administration: </a:t>
            </a:r>
            <a:r>
              <a:rPr lang="en-US" altLang="en-US" sz="1100" dirty="0">
                <a:solidFill>
                  <a:srgbClr val="000000"/>
                </a:solidFill>
                <a:hlinkClick r:id="rId2"/>
              </a:rPr>
              <a:t>http://</a:t>
            </a:r>
            <a:r>
              <a:rPr lang="en-US" altLang="en-US" sz="1100" dirty="0" smtClean="0">
                <a:solidFill>
                  <a:srgbClr val="000000"/>
                </a:solidFill>
                <a:hlinkClick r:id="rId2"/>
              </a:rPr>
              <a:t>www.fhwa.dot.gov/policyinformation/statistics/2014/dv1c.cfm</a:t>
            </a:r>
            <a:r>
              <a:rPr lang="en-US" altLang="en-US" sz="1100" dirty="0" smtClean="0">
                <a:solidFill>
                  <a:srgbClr val="000000"/>
                </a:solidFill>
              </a:rPr>
              <a:t> accessed 2/1/16; Insurance Information Institute.</a:t>
            </a:r>
          </a:p>
        </p:txBody>
      </p:sp>
      <p:pic>
        <p:nvPicPr>
          <p:cNvPr id="2" name="Picture 1"/>
          <p:cNvPicPr>
            <a:picLocks noChangeAspect="1"/>
          </p:cNvPicPr>
          <p:nvPr/>
        </p:nvPicPr>
        <p:blipFill>
          <a:blip r:embed="rId3"/>
          <a:stretch>
            <a:fillRect/>
          </a:stretch>
        </p:blipFill>
        <p:spPr>
          <a:xfrm>
            <a:off x="255642" y="1163720"/>
            <a:ext cx="7285640" cy="5125928"/>
          </a:xfrm>
          <a:prstGeom prst="rect">
            <a:avLst/>
          </a:prstGeom>
        </p:spPr>
      </p:pic>
      <p:sp>
        <p:nvSpPr>
          <p:cNvPr id="9" name="AutoShape 6"/>
          <p:cNvSpPr>
            <a:spLocks noChangeArrowheads="1"/>
          </p:cNvSpPr>
          <p:nvPr/>
        </p:nvSpPr>
        <p:spPr bwMode="blackWhite">
          <a:xfrm>
            <a:off x="6443694" y="4035971"/>
            <a:ext cx="2511361" cy="1418897"/>
          </a:xfrm>
          <a:prstGeom prst="wedgeRectCallout">
            <a:avLst>
              <a:gd name="adj1" fmla="val -13420"/>
              <a:gd name="adj2" fmla="val -108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temporarily interrupted growth, but the number of drivers and registered is rising!</a:t>
            </a:r>
            <a:endParaRPr lang="en-US" sz="1600" b="1" dirty="0">
              <a:solidFill>
                <a:schemeClr val="bg1"/>
              </a:solidFill>
            </a:endParaRPr>
          </a:p>
        </p:txBody>
      </p:sp>
    </p:spTree>
    <p:extLst>
      <p:ext uri="{BB962C8B-B14F-4D97-AF65-F5344CB8AC3E}">
        <p14:creationId xmlns:p14="http://schemas.microsoft.com/office/powerpoint/2010/main" val="209312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118</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160412"/>
            <a:ext cx="7512708" cy="769938"/>
          </a:xfrm>
        </p:spPr>
        <p:txBody>
          <a:bodyPr/>
          <a:lstStyle/>
          <a:p>
            <a:r>
              <a:rPr lang="en-US" dirty="0" smtClean="0">
                <a:latin typeface="Arial" panose="020B0604020202020204" pitchFamily="34" charset="0"/>
              </a:rPr>
              <a:t>America is Driving More Again (Finally!): 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a:t>
            </a:r>
            <a:r>
              <a:rPr lang="en-US" sz="1100" dirty="0" smtClean="0">
                <a:solidFill>
                  <a:srgbClr val="000000"/>
                </a:solidFill>
              </a:rPr>
              <a:t>November</a:t>
            </a:r>
            <a:r>
              <a:rPr lang="en-US" sz="1100" dirty="0" smtClean="0">
                <a:solidFill>
                  <a:srgbClr val="000000"/>
                </a:solidFill>
                <a:cs typeface="Arial" charset="0"/>
              </a:rPr>
              <a:t>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560452" name="Chart" r:id="rId5" imgW="8334251" imgH="4372079" progId="MSGraph.Chart.8">
                  <p:embed followColorScheme="full"/>
                </p:oleObj>
              </mc:Choice>
              <mc:Fallback>
                <p:oleObj name="Chart" r:id="rId5" imgW="8334251" imgH="437207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i="1" dirty="0">
                <a:solidFill>
                  <a:srgbClr val="FFFFFF"/>
                </a:solidFill>
                <a:cs typeface="Arial" charset="0"/>
              </a:rPr>
              <a:t>Previous record was in the early 1980s (39 months</a:t>
            </a:r>
            <a:r>
              <a:rPr lang="en-US" sz="1400" b="1" i="1" dirty="0" smtClean="0">
                <a:solidFill>
                  <a:srgbClr val="FFFFFF"/>
                </a:solidFill>
                <a:cs typeface="Arial" charset="0"/>
              </a:rPr>
              <a:t>).</a:t>
            </a:r>
            <a:endParaRPr lang="en-US" sz="1400" b="1" i="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295400"/>
            <a:ext cx="2295512" cy="92668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7677808" y="2567248"/>
            <a:ext cx="1288660" cy="1642146"/>
          </a:xfrm>
          <a:prstGeom prst="wedgeRectCallout">
            <a:avLst>
              <a:gd name="adj1" fmla="val -13693"/>
              <a:gd name="adj2" fmla="val -1104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 = 3.14 billion miles; Up 6.7% from Feb. 2012 trough</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 until 2015 itself.</a:t>
            </a:r>
            <a:endParaRPr lang="en-US" sz="1200" b="1" dirty="0">
              <a:solidFill>
                <a:srgbClr val="FFFFFF"/>
              </a:solidFill>
              <a:cs typeface="Arial" charset="0"/>
            </a:endParaRPr>
          </a:p>
        </p:txBody>
      </p:sp>
    </p:spTree>
    <p:extLst>
      <p:ext uri="{BB962C8B-B14F-4D97-AF65-F5344CB8AC3E}">
        <p14:creationId xmlns:p14="http://schemas.microsoft.com/office/powerpoint/2010/main" val="883737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 y="-36512"/>
            <a:ext cx="8217337" cy="860425"/>
          </a:xfrm>
        </p:spPr>
        <p:txBody>
          <a:bodyPr/>
          <a:lstStyle/>
          <a:p>
            <a:r>
              <a:rPr lang="en-US" altLang="en-US" sz="2800" dirty="0" smtClean="0">
                <a:latin typeface="Arial" panose="020B0604020202020204" pitchFamily="34" charset="0"/>
              </a:rPr>
              <a:t>Change in Proportion of Persons with Driver Licenses in the US, by Age, 1983-2014</a:t>
            </a:r>
            <a:endParaRPr lang="en-US" altLang="en-US" sz="2800"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119</a:t>
            </a:fld>
            <a:endParaRPr lang="en-US" dirty="0">
              <a:solidFill>
                <a:srgbClr val="000000"/>
              </a:solidFill>
            </a:endParaRPr>
          </a:p>
        </p:txBody>
      </p:sp>
      <p:sp>
        <p:nvSpPr>
          <p:cNvPr id="1127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“Recent Decreases in the Proportion of Persons with a Driver’s License Across All Age Groups,” M. </a:t>
            </a:r>
            <a:r>
              <a:rPr lang="en-US" altLang="en-US" sz="1100" dirty="0" err="1" smtClean="0">
                <a:solidFill>
                  <a:srgbClr val="000000"/>
                </a:solidFill>
              </a:rPr>
              <a:t>Sivak</a:t>
            </a:r>
            <a:r>
              <a:rPr lang="en-US" altLang="en-US" sz="1100" dirty="0" smtClean="0">
                <a:solidFill>
                  <a:srgbClr val="000000"/>
                </a:solidFill>
              </a:rPr>
              <a:t> and B. </a:t>
            </a:r>
            <a:r>
              <a:rPr lang="en-US" altLang="en-US" sz="1100" dirty="0" err="1" smtClean="0">
                <a:solidFill>
                  <a:srgbClr val="000000"/>
                </a:solidFill>
              </a:rPr>
              <a:t>Schoettle</a:t>
            </a:r>
            <a:r>
              <a:rPr lang="en-US" altLang="en-US" sz="1100" dirty="0" smtClean="0">
                <a:solidFill>
                  <a:srgbClr val="000000"/>
                </a:solidFill>
              </a:rPr>
              <a:t>., Jan. 2016; Insurance Information Institute.</a:t>
            </a:r>
          </a:p>
        </p:txBody>
      </p:sp>
      <p:sp>
        <p:nvSpPr>
          <p:cNvPr id="9" name="AutoShape 6"/>
          <p:cNvSpPr>
            <a:spLocks noChangeArrowheads="1"/>
          </p:cNvSpPr>
          <p:nvPr/>
        </p:nvSpPr>
        <p:spPr bwMode="blackWhite">
          <a:xfrm>
            <a:off x="4930205" y="1568737"/>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Smaller proportions of younger drivers have licenses but not because they’re all taking Uber.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98450" y="1068209"/>
            <a:ext cx="3789144" cy="5185899"/>
          </a:xfrm>
          <a:prstGeom prst="rect">
            <a:avLst/>
          </a:prstGeom>
        </p:spPr>
      </p:pic>
      <p:sp>
        <p:nvSpPr>
          <p:cNvPr id="10" name="AutoShape 6"/>
          <p:cNvSpPr>
            <a:spLocks noChangeArrowheads="1"/>
          </p:cNvSpPr>
          <p:nvPr/>
        </p:nvSpPr>
        <p:spPr bwMode="blackWhite">
          <a:xfrm>
            <a:off x="4930205" y="4414440"/>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AARP crowd can’t be pried away from the cars</a:t>
            </a:r>
            <a:endParaRPr lang="en-US" b="1" dirty="0">
              <a:solidFill>
                <a:schemeClr val="bg1"/>
              </a:solidFill>
            </a:endParaRPr>
          </a:p>
        </p:txBody>
      </p:sp>
      <p:sp>
        <p:nvSpPr>
          <p:cNvPr id="7" name="Rectangle 6"/>
          <p:cNvSpPr/>
          <p:nvPr/>
        </p:nvSpPr>
        <p:spPr>
          <a:xfrm>
            <a:off x="425450" y="1828800"/>
            <a:ext cx="3572860" cy="2017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450" y="5029200"/>
            <a:ext cx="3572860" cy="1128986"/>
          </a:xfrm>
          <a:prstGeom prst="rect">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5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11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but Homeowners is on the rise due to the dearth of major catastrophes in recent years</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Girl Power: Females with a Driver’s License as a % of All Licensed Drivers</a:t>
            </a:r>
            <a:endParaRPr lang="en-US" altLang="en-US"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120</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691" y="1403133"/>
            <a:ext cx="8863620" cy="4192534"/>
          </a:xfrm>
          <a:prstGeom prst="rect">
            <a:avLst/>
          </a:prstGeom>
        </p:spPr>
      </p:pic>
      <p:sp>
        <p:nvSpPr>
          <p:cNvPr id="10" name="AutoShape 6"/>
          <p:cNvSpPr>
            <a:spLocks noChangeArrowheads="1"/>
          </p:cNvSpPr>
          <p:nvPr/>
        </p:nvSpPr>
        <p:spPr bwMode="blackWhite">
          <a:xfrm>
            <a:off x="6256292" y="2916075"/>
            <a:ext cx="2511361" cy="1418897"/>
          </a:xfrm>
          <a:prstGeom prst="wedgeRectCallout">
            <a:avLst>
              <a:gd name="adj1" fmla="val 39940"/>
              <a:gd name="adj2" fmla="val -1155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Boys with </a:t>
            </a:r>
            <a:r>
              <a:rPr lang="en-US" sz="1600" b="1" u="sng" dirty="0">
                <a:solidFill>
                  <a:schemeClr val="bg1"/>
                </a:solidFill>
              </a:rPr>
              <a:t>N</a:t>
            </a:r>
            <a:r>
              <a:rPr lang="en-US" sz="1600" b="1" u="sng" dirty="0" smtClean="0">
                <a:solidFill>
                  <a:schemeClr val="bg1"/>
                </a:solidFill>
              </a:rPr>
              <a:t>o Toys</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Women now account for the majority of licensed drivers</a:t>
            </a:r>
            <a:endParaRPr lang="en-US" sz="1600" b="1" dirty="0">
              <a:solidFill>
                <a:schemeClr val="bg1"/>
              </a:solidFill>
            </a:endParaRPr>
          </a:p>
        </p:txBody>
      </p:sp>
      <p:sp>
        <p:nvSpPr>
          <p:cNvPr id="11" name="TextBox 12"/>
          <p:cNvSpPr txBox="1">
            <a:spLocks noChangeArrowheads="1"/>
          </p:cNvSpPr>
          <p:nvPr/>
        </p:nvSpPr>
        <p:spPr bwMode="auto">
          <a:xfrm>
            <a:off x="2957159" y="3136793"/>
            <a:ext cx="29526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u="sng" dirty="0" smtClean="0">
                <a:solidFill>
                  <a:srgbClr val="FFFFFF"/>
                </a:solidFill>
              </a:rPr>
              <a:t>Frequency/Severity Impacts: </a:t>
            </a:r>
            <a:r>
              <a:rPr lang="en-US" sz="1600" b="1" dirty="0" smtClean="0">
                <a:solidFill>
                  <a:srgbClr val="FFFFFF"/>
                </a:solidFill>
              </a:rPr>
              <a:t>Woman are more likely to drive less, buy smaller cars, buy safer cars and less likely to be involved in accidents</a:t>
            </a:r>
            <a:endParaRPr lang="en-US" sz="1600" b="1" dirty="0">
              <a:solidFill>
                <a:srgbClr val="FFFFFF"/>
              </a:solidFill>
            </a:endParaRPr>
          </a:p>
        </p:txBody>
      </p:sp>
      <p:sp>
        <p:nvSpPr>
          <p:cNvPr id="1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“Female Drivers in the United States: From Minority to Majority?” by M. </a:t>
            </a:r>
            <a:r>
              <a:rPr lang="en-US" altLang="en-US" sz="1100" dirty="0" err="1" smtClean="0">
                <a:solidFill>
                  <a:srgbClr val="000000"/>
                </a:solidFill>
              </a:rPr>
              <a:t>Sivak</a:t>
            </a:r>
            <a:r>
              <a:rPr lang="en-US" altLang="en-US" sz="1100" dirty="0" smtClean="0">
                <a:solidFill>
                  <a:srgbClr val="000000"/>
                </a:solidFill>
              </a:rPr>
              <a:t>,, UMTRI-2016-16, May 2015; Insurance Information Institute.</a:t>
            </a:r>
          </a:p>
        </p:txBody>
      </p:sp>
    </p:spTree>
    <p:extLst>
      <p:ext uri="{BB962C8B-B14F-4D97-AF65-F5344CB8AC3E}">
        <p14:creationId xmlns:p14="http://schemas.microsoft.com/office/powerpoint/2010/main" val="3322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121</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*As of Q1 2015.</a:t>
            </a:r>
          </a:p>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317256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122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122</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123</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124</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125</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126</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smtClean="0">
              <a:solidFill>
                <a:srgbClr val="000000">
                  <a:lumMod val="75000"/>
                </a:srgbClr>
              </a:solidFill>
            </a:endParaRP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Host </a:t>
            </a:r>
            <a:r>
              <a:rPr lang="en-US" altLang="en-US" sz="2800" dirty="0" smtClean="0">
                <a:latin typeface="Arial" panose="020B0604020202020204" pitchFamily="34" charset="0"/>
                <a:ea typeface="ＭＳ Ｐゴシック" panose="020B0600070205080204" pitchFamily="34" charset="-128"/>
              </a:rPr>
              <a:t>Exposure</a:t>
            </a:r>
            <a:r>
              <a:rPr lang="en-US" altLang="en-US" sz="2800" i="1" dirty="0" smtClean="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endParaRPr lang="en-US" altLang="en-US" sz="2400" dirty="0" smtClean="0">
              <a:latin typeface="Arial" panose="020B0604020202020204" pitchFamily="34" charset="0"/>
              <a:ea typeface="ＭＳ Ｐゴシック" panose="020B0600070205080204" pitchFamily="34" charset="-128"/>
            </a:endParaRP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127</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Traveler</a:t>
            </a:r>
            <a:r>
              <a:rPr lang="en-US" altLang="en-US" sz="2800" dirty="0" smtClean="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128</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*As of Oct. 6,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129</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13</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4.3%.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98887948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864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1990-2014*</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1229567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130</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617740"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2916614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132</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133</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2634808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136</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1465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137</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138</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1488161227"/>
      </p:ext>
    </p:extLst>
  </p:cSld>
  <p:clrMapOvr>
    <a:masterClrMapping/>
  </p:clrMapOvr>
  <p:transition>
    <p:zoom dir="in"/>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42173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14</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694"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140</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57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15</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77282822"/>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760"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 Insurance Information Institute</a:t>
            </a:r>
            <a:endParaRPr lang="en-US" sz="1100" dirty="0"/>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2005-2014</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Pvt. Passenger </a:t>
            </a:r>
            <a:r>
              <a:rPr lang="en-US" sz="2800" b="1" dirty="0" smtClean="0">
                <a:solidFill>
                  <a:schemeClr val="accent1"/>
                </a:solidFill>
              </a:rPr>
              <a:t>Auto, 2005-2014 Average: Highest 25 States </a:t>
            </a:r>
            <a:endParaRPr lang="en-US" sz="2800" b="1" dirty="0">
              <a:solidFill>
                <a:schemeClr val="accent1"/>
              </a:solidFill>
            </a:endParaRP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8" name="AutoShape 6"/>
          <p:cNvSpPr>
            <a:spLocks noChangeArrowheads="1"/>
          </p:cNvSpPr>
          <p:nvPr/>
        </p:nvSpPr>
        <p:spPr bwMode="blackWhite">
          <a:xfrm>
            <a:off x="5181739" y="2546537"/>
            <a:ext cx="3800755" cy="824099"/>
          </a:xfrm>
          <a:prstGeom prst="wedgeRectCallout">
            <a:avLst>
              <a:gd name="adj1" fmla="val -27349"/>
              <a:gd name="adj2" fmla="val 696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California was </a:t>
            </a:r>
            <a:r>
              <a:rPr lang="en-US" sz="1600" b="1" dirty="0">
                <a:solidFill>
                  <a:schemeClr val="bg1"/>
                </a:solidFill>
              </a:rPr>
              <a:t>the </a:t>
            </a:r>
            <a:r>
              <a:rPr lang="en-US" sz="1600" b="1" dirty="0" smtClean="0">
                <a:solidFill>
                  <a:schemeClr val="bg1"/>
                </a:solidFill>
              </a:rPr>
              <a:t>18</a:t>
            </a:r>
            <a:r>
              <a:rPr lang="en-US" sz="1600" b="1" baseline="30000" dirty="0" smtClean="0">
                <a:solidFill>
                  <a:schemeClr val="bg1"/>
                </a:solidFill>
              </a:rPr>
              <a:t>th</a:t>
            </a:r>
            <a:r>
              <a:rPr lang="en-US" sz="1600" b="1" dirty="0" smtClean="0">
                <a:solidFill>
                  <a:schemeClr val="bg1"/>
                </a:solidFill>
              </a:rPr>
              <a:t> most </a:t>
            </a:r>
            <a:r>
              <a:rPr lang="en-US" sz="1600" b="1" dirty="0">
                <a:solidFill>
                  <a:schemeClr val="bg1"/>
                </a:solidFill>
              </a:rPr>
              <a:t>profitable state for auto insurers from </a:t>
            </a:r>
            <a:r>
              <a:rPr lang="en-US" sz="1600" b="1" dirty="0" smtClean="0">
                <a:solidFill>
                  <a:schemeClr val="bg1"/>
                </a:solidFill>
              </a:rPr>
              <a:t>2005-2014</a:t>
            </a:r>
            <a:endParaRPr lang="en-US" sz="1600" b="1" dirty="0">
              <a:solidFill>
                <a:schemeClr val="bg1"/>
              </a:solidFill>
            </a:endParaRP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16</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2680109729"/>
              </p:ext>
            </p:extLst>
          </p:nvPr>
        </p:nvGraphicFramePr>
        <p:xfrm>
          <a:off x="-11113" y="1795463"/>
          <a:ext cx="9144001" cy="4710112"/>
        </p:xfrm>
        <a:graphic>
          <a:graphicData uri="http://schemas.openxmlformats.org/presentationml/2006/ole">
            <mc:AlternateContent xmlns:mc="http://schemas.openxmlformats.org/markup-compatibility/2006">
              <mc:Choice xmlns:v="urn:schemas-microsoft-com:vml" Requires="v">
                <p:oleObj spid="_x0000_s28530784" name="Chart" r:id="rId4" imgW="5880039" imgH="3029158" progId="MSGraph.Chart.8">
                  <p:embed followColorScheme="full"/>
                </p:oleObj>
              </mc:Choice>
              <mc:Fallback>
                <p:oleObj name="Chart" r:id="rId4" imgW="5880039" imgH="3029158" progId="MSGraph.Chart.8">
                  <p:embed followColorScheme="full"/>
                  <p:pic>
                    <p:nvPicPr>
                      <p:cNvPr id="0" name=""/>
                      <p:cNvPicPr>
                        <a:picLocks noChangeAspect="1" noChangeArrowheads="1"/>
                      </p:cNvPicPr>
                      <p:nvPr/>
                    </p:nvPicPr>
                    <p:blipFill>
                      <a:blip r:embed="rId5"/>
                      <a:srcRect/>
                      <a:stretch>
                        <a:fillRect/>
                      </a:stretch>
                    </p:blipFill>
                    <p:spPr bwMode="auto">
                      <a:xfrm>
                        <a:off x="-11113" y="1795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eaLnBrk="0" hangingPunct="0"/>
            <a:r>
              <a:rPr lang="en-US" sz="2800" b="1" dirty="0" smtClean="0">
                <a:solidFill>
                  <a:schemeClr val="accent1"/>
                </a:solidFill>
              </a:rPr>
              <a:t>RNW </a:t>
            </a:r>
            <a:r>
              <a:rPr lang="en-US" sz="2800" b="1" dirty="0">
                <a:solidFill>
                  <a:schemeClr val="accent1"/>
                </a:solidFill>
              </a:rPr>
              <a:t>Pvt. Passenger Auto,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2005-2014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17</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1656916659"/>
              </p:ext>
            </p:extLst>
          </p:nvPr>
        </p:nvGraphicFramePr>
        <p:xfrm>
          <a:off x="0" y="1797050"/>
          <a:ext cx="9144000" cy="4710113"/>
        </p:xfrm>
        <a:graphic>
          <a:graphicData uri="http://schemas.openxmlformats.org/presentationml/2006/ole">
            <mc:AlternateContent xmlns:mc="http://schemas.openxmlformats.org/markup-compatibility/2006">
              <mc:Choice xmlns:v="urn:schemas-microsoft-com:vml" Requires="v">
                <p:oleObj spid="_x0000_s28531808" name="Chart" r:id="rId4" imgW="5880039" imgH="3029158" progId="MSGraph.Chart.8">
                  <p:embed followColorScheme="full"/>
                </p:oleObj>
              </mc:Choice>
              <mc:Fallback>
                <p:oleObj name="Chart" r:id="rId4" imgW="5880039" imgH="3029158" progId="MSGraph.Chart.8">
                  <p:embed followColorScheme="full"/>
                  <p:pic>
                    <p:nvPicPr>
                      <p:cNvPr id="0" name=""/>
                      <p:cNvPicPr>
                        <a:picLocks noChangeAspect="1" noChangeArrowheads="1"/>
                      </p:cNvPicPr>
                      <p:nvPr/>
                    </p:nvPicPr>
                    <p:blipFill>
                      <a:blip r:embed="rId5"/>
                      <a:srcRect/>
                      <a:stretch>
                        <a:fillRect/>
                      </a:stretch>
                    </p:blipFill>
                    <p:spPr bwMode="auto">
                      <a:xfrm>
                        <a:off x="0" y="1797050"/>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smtClean="0"/>
              <a:t>Sources</a:t>
            </a:r>
            <a:r>
              <a:rPr lang="en-US" sz="1100" dirty="0"/>
              <a:t>: </a:t>
            </a:r>
            <a:r>
              <a:rPr lang="en-US" sz="1100" dirty="0" smtClean="0"/>
              <a:t>NAIC</a:t>
            </a:r>
            <a:r>
              <a:rPr lang="en-US" sz="1100" dirty="0"/>
              <a:t>;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8" name="AutoShape 6"/>
          <p:cNvSpPr>
            <a:spLocks noChangeArrowheads="1"/>
          </p:cNvSpPr>
          <p:nvPr/>
        </p:nvSpPr>
        <p:spPr bwMode="blackWhite">
          <a:xfrm>
            <a:off x="3201056" y="1340830"/>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2005-2014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AutoShape 6"/>
          <p:cNvSpPr>
            <a:spLocks noChangeArrowheads="1"/>
          </p:cNvSpPr>
          <p:nvPr/>
        </p:nvSpPr>
        <p:spPr bwMode="blackWhite">
          <a:xfrm>
            <a:off x="5324475" y="2645755"/>
            <a:ext cx="3276600" cy="1155700"/>
          </a:xfrm>
          <a:prstGeom prst="wedgeRectCallout">
            <a:avLst>
              <a:gd name="adj1" fmla="val -99508"/>
              <a:gd name="adj2" fmla="val 460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California </a:t>
            </a:r>
            <a:r>
              <a:rPr lang="en-US" sz="1600" b="1" dirty="0">
                <a:solidFill>
                  <a:schemeClr val="bg1"/>
                </a:solidFill>
              </a:rPr>
              <a:t>was the </a:t>
            </a:r>
            <a:r>
              <a:rPr lang="en-US" sz="1600" b="1" dirty="0" smtClean="0">
                <a:solidFill>
                  <a:schemeClr val="bg1"/>
                </a:solidFill>
              </a:rPr>
              <a:t>10</a:t>
            </a:r>
            <a:r>
              <a:rPr lang="en-US" sz="1600" b="1" baseline="30000" dirty="0" smtClean="0">
                <a:solidFill>
                  <a:schemeClr val="bg1"/>
                </a:solidFill>
              </a:rPr>
              <a:t>th</a:t>
            </a:r>
            <a:r>
              <a:rPr lang="en-US" sz="1600" b="1" dirty="0" smtClean="0">
                <a:solidFill>
                  <a:schemeClr val="bg1"/>
                </a:solidFill>
              </a:rPr>
              <a:t> most </a:t>
            </a:r>
            <a:r>
              <a:rPr lang="en-US" sz="1600" b="1" dirty="0">
                <a:solidFill>
                  <a:schemeClr val="bg1"/>
                </a:solidFill>
              </a:rPr>
              <a:t>profitable state for home insurers from </a:t>
            </a:r>
            <a:r>
              <a:rPr lang="en-US" sz="1600" b="1" dirty="0" smtClean="0">
                <a:solidFill>
                  <a:schemeClr val="bg1"/>
                </a:solidFill>
              </a:rPr>
              <a:t>2005-2014 </a:t>
            </a:r>
            <a:r>
              <a:rPr lang="en-US" sz="1600" b="1" dirty="0">
                <a:solidFill>
                  <a:schemeClr val="bg1"/>
                </a:solidFill>
              </a:rPr>
              <a:t>due </a:t>
            </a:r>
            <a:r>
              <a:rPr lang="en-US" sz="1600" b="1" dirty="0" smtClean="0">
                <a:solidFill>
                  <a:schemeClr val="bg1"/>
                </a:solidFill>
              </a:rPr>
              <a:t>in part to a relative lack of major catastrophes during </a:t>
            </a:r>
            <a:r>
              <a:rPr lang="en-US" sz="1600" b="1" dirty="0">
                <a:solidFill>
                  <a:schemeClr val="bg1"/>
                </a:solidFill>
              </a:rPr>
              <a:t>this period</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18</a:t>
            </a:fld>
            <a:endParaRPr lang="en-US" smtClean="0"/>
          </a:p>
        </p:txBody>
      </p:sp>
      <p:graphicFrame>
        <p:nvGraphicFramePr>
          <p:cNvPr id="32770" name="Object 3"/>
          <p:cNvGraphicFramePr>
            <a:graphicFrameLocks noGrp="1" noChangeAspect="1"/>
          </p:cNvGraphicFramePr>
          <p:nvPr>
            <p:ph idx="4294967295"/>
            <p:extLst/>
          </p:nvPr>
        </p:nvGraphicFramePr>
        <p:xfrm>
          <a:off x="76200" y="1408113"/>
          <a:ext cx="9018588" cy="4675187"/>
        </p:xfrm>
        <a:graphic>
          <a:graphicData uri="http://schemas.openxmlformats.org/presentationml/2006/ole">
            <mc:AlternateContent xmlns:mc="http://schemas.openxmlformats.org/markup-compatibility/2006">
              <mc:Choice xmlns:v="urn:schemas-microsoft-com:vml" Requires="v">
                <p:oleObj spid="_x0000_s2853283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8113"/>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 Insurance Information Institute</a:t>
            </a:r>
            <a:endParaRPr lang="en-US" sz="1100" dirty="0"/>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2005-2014</a:t>
            </a:r>
            <a:endParaRPr lang="en-US" sz="1600" b="1" dirty="0">
              <a:solidFill>
                <a:schemeClr val="bg1"/>
              </a:solidFill>
            </a:endParaRP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D74E168-C1B2-43A7-9C0D-3DE8DE9F839B}" type="slidenum">
              <a:rPr lang="en-US" altLang="en-US" sz="900">
                <a:solidFill>
                  <a:schemeClr val="bg1"/>
                </a:solidFill>
              </a:rPr>
              <a:pPr algn="r">
                <a:lnSpc>
                  <a:spcPct val="85000"/>
                </a:lnSpc>
                <a:spcBef>
                  <a:spcPct val="20000"/>
                </a:spcBef>
                <a:buClrTx/>
                <a:buFontTx/>
                <a:buNone/>
              </a:pPr>
              <a:t>19</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California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26314784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524641"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33537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4319A6C-C65A-428C-BB96-D7FC14017329}" type="slidenum">
              <a:rPr lang="en-US" altLang="en-US" sz="900"/>
              <a:pPr algn="r">
                <a:lnSpc>
                  <a:spcPct val="85000"/>
                </a:lnSpc>
                <a:spcBef>
                  <a:spcPct val="20000"/>
                </a:spcBef>
                <a:buClrTx/>
                <a:buFontTx/>
                <a:buNone/>
              </a:pPr>
              <a:t>20</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CA vs. U.S., 2005-2014</a:t>
            </a:r>
          </a:p>
        </p:txBody>
      </p:sp>
      <p:sp>
        <p:nvSpPr>
          <p:cNvPr id="112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591133"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3425825" y="1027113"/>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CA is above that of the US overall over the past decade</a:t>
            </a:r>
          </a:p>
          <a:p>
            <a:pPr algn="ctr" eaLnBrk="1" hangingPunct="1">
              <a:lnSpc>
                <a:spcPct val="95000"/>
              </a:lnSpc>
              <a:spcBef>
                <a:spcPct val="25000"/>
              </a:spcBef>
              <a:buClrTx/>
              <a:buFontTx/>
              <a:buNone/>
            </a:pPr>
            <a:r>
              <a:rPr lang="pt-BR" altLang="en-US" sz="1600" b="1">
                <a:solidFill>
                  <a:srgbClr val="FFFFFF"/>
                </a:solidFill>
              </a:rPr>
              <a:t>US: 7.7%</a:t>
            </a:r>
          </a:p>
          <a:p>
            <a:pPr algn="ctr" eaLnBrk="1" hangingPunct="1">
              <a:lnSpc>
                <a:spcPct val="95000"/>
              </a:lnSpc>
              <a:spcBef>
                <a:spcPct val="25000"/>
              </a:spcBef>
              <a:buClrTx/>
              <a:buFontTx/>
              <a:buNone/>
            </a:pPr>
            <a:r>
              <a:rPr lang="pt-BR" altLang="en-US" sz="1600" b="1">
                <a:solidFill>
                  <a:srgbClr val="FFFFFF"/>
                </a:solidFill>
              </a:rPr>
              <a:t>CA: 10.0%</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27167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BB891E9-5BCD-4778-B213-CD91D19FBCFA}" type="slidenum">
              <a:rPr lang="en-US" altLang="en-US" sz="900"/>
              <a:pPr algn="r">
                <a:lnSpc>
                  <a:spcPct val="85000"/>
                </a:lnSpc>
                <a:spcBef>
                  <a:spcPct val="20000"/>
                </a:spcBef>
                <a:buClrTx/>
                <a:buFontTx/>
                <a:buNone/>
              </a:pPr>
              <a:t>21</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CA vs. U.S., 2005-2014</a:t>
            </a:r>
          </a:p>
        </p:txBody>
      </p:sp>
      <p:sp>
        <p:nvSpPr>
          <p:cNvPr id="1331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592157"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8.6%</a:t>
            </a:r>
          </a:p>
        </p:txBody>
      </p:sp>
    </p:spTree>
    <p:extLst>
      <p:ext uri="{BB962C8B-B14F-4D97-AF65-F5344CB8AC3E}">
        <p14:creationId xmlns:p14="http://schemas.microsoft.com/office/powerpoint/2010/main" val="1312467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177524B-6837-4D21-B83D-28B9E157EBE5}" type="slidenum">
              <a:rPr lang="en-US" altLang="en-US" sz="900"/>
              <a:pPr algn="r">
                <a:lnSpc>
                  <a:spcPct val="85000"/>
                </a:lnSpc>
                <a:spcBef>
                  <a:spcPct val="20000"/>
                </a:spcBef>
                <a:buClrTx/>
                <a:buFontTx/>
                <a:buNone/>
              </a:pPr>
              <a:t>22</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CA vs. U.S., 2005-2014</a:t>
            </a:r>
          </a:p>
        </p:txBody>
      </p:sp>
      <p:sp>
        <p:nvSpPr>
          <p:cNvPr id="1536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593181"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8.8%</a:t>
            </a:r>
          </a:p>
        </p:txBody>
      </p:sp>
    </p:spTree>
    <p:extLst>
      <p:ext uri="{BB962C8B-B14F-4D97-AF65-F5344CB8AC3E}">
        <p14:creationId xmlns:p14="http://schemas.microsoft.com/office/powerpoint/2010/main" val="6642179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E6D6C04-77D6-486D-BB4B-64B73D44203A}" type="slidenum">
              <a:rPr lang="en-US" altLang="en-US" sz="900"/>
              <a:pPr algn="r">
                <a:lnSpc>
                  <a:spcPct val="85000"/>
                </a:lnSpc>
                <a:spcBef>
                  <a:spcPct val="20000"/>
                </a:spcBef>
                <a:buClrTx/>
                <a:buFontTx/>
                <a:buNone/>
              </a:pPr>
              <a:t>23</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CA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1741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594205"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708650" y="11080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13.1%</a:t>
            </a:r>
          </a:p>
        </p:txBody>
      </p:sp>
    </p:spTree>
    <p:extLst>
      <p:ext uri="{BB962C8B-B14F-4D97-AF65-F5344CB8AC3E}">
        <p14:creationId xmlns:p14="http://schemas.microsoft.com/office/powerpoint/2010/main" val="4140767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09C58C2-16E9-4796-A6DA-FDE6EA8DDC82}" type="slidenum">
              <a:rPr lang="en-US" altLang="en-US" sz="900"/>
              <a:pPr algn="r">
                <a:lnSpc>
                  <a:spcPct val="85000"/>
                </a:lnSpc>
                <a:spcBef>
                  <a:spcPct val="20000"/>
                </a:spcBef>
                <a:buClrTx/>
                <a:buFontTx/>
                <a:buNone/>
              </a:pPr>
              <a:t>24</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CA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47663" y="1709738"/>
          <a:ext cx="8569325" cy="4579937"/>
        </p:xfrm>
        <a:graphic>
          <a:graphicData uri="http://schemas.openxmlformats.org/presentationml/2006/ole">
            <mc:AlternateContent xmlns:mc="http://schemas.openxmlformats.org/markup-compatibility/2006">
              <mc:Choice xmlns:v="urn:schemas-microsoft-com:vml" Requires="v">
                <p:oleObj spid="_x0000_s28595229" name="Chart" r:id="rId4" imgW="5746884" imgH="3073215" progId="MSGraph.Chart.8">
                  <p:embed followColorScheme="full"/>
                </p:oleObj>
              </mc:Choice>
              <mc:Fallback>
                <p:oleObj name="Chart" r:id="rId4" imgW="5746884" imgH="3073215" progId="MSGraph.Chart.8">
                  <p:embed followColorScheme="full"/>
                  <p:pic>
                    <p:nvPicPr>
                      <p:cNvPr id="0" name=""/>
                      <p:cNvPicPr>
                        <a:picLocks noChangeArrowheads="1"/>
                      </p:cNvPicPr>
                      <p:nvPr/>
                    </p:nvPicPr>
                    <p:blipFill>
                      <a:blip r:embed="rId5"/>
                      <a:srcRect/>
                      <a:stretch>
                        <a:fillRect/>
                      </a:stretch>
                    </p:blipFill>
                    <p:spPr bwMode="gray">
                      <a:xfrm>
                        <a:off x="347663"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353050" y="1360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18.2%</a:t>
            </a:r>
          </a:p>
        </p:txBody>
      </p:sp>
    </p:spTree>
    <p:extLst>
      <p:ext uri="{BB962C8B-B14F-4D97-AF65-F5344CB8AC3E}">
        <p14:creationId xmlns:p14="http://schemas.microsoft.com/office/powerpoint/2010/main" val="1700977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519413B-2848-47D2-AA5E-B56DC415A051}" type="slidenum">
              <a:rPr lang="en-US" altLang="en-US" sz="900"/>
              <a:pPr algn="r">
                <a:lnSpc>
                  <a:spcPct val="85000"/>
                </a:lnSpc>
                <a:spcBef>
                  <a:spcPct val="20000"/>
                </a:spcBef>
                <a:buClrTx/>
                <a:buFontTx/>
                <a:buNone/>
              </a:pPr>
              <a:t>25</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CA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2150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596253"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2969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7.9%</a:t>
            </a:r>
          </a:p>
        </p:txBody>
      </p:sp>
    </p:spTree>
    <p:extLst>
      <p:ext uri="{BB962C8B-B14F-4D97-AF65-F5344CB8AC3E}">
        <p14:creationId xmlns:p14="http://schemas.microsoft.com/office/powerpoint/2010/main" val="16686438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All Lines: 10-Year Average RNW CA &amp; Nearby States</a:t>
            </a:r>
          </a:p>
        </p:txBody>
      </p:sp>
      <p:graphicFrame>
        <p:nvGraphicFramePr>
          <p:cNvPr id="23555" name="Object 3"/>
          <p:cNvGraphicFramePr>
            <a:graphicFrameLocks noGrp="1"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28597277"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725988" y="3038475"/>
            <a:ext cx="1866900" cy="1951038"/>
          </a:xfrm>
          <a:prstGeom prst="wedgeRectCallout">
            <a:avLst>
              <a:gd name="adj1" fmla="val -98694"/>
              <a:gd name="adj2" fmla="val -19389"/>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All Lines profitability is above the US average but below the regional average (10.7%)</a:t>
            </a:r>
          </a:p>
        </p:txBody>
      </p:sp>
    </p:spTree>
    <p:extLst>
      <p:ext uri="{BB962C8B-B14F-4D97-AF65-F5344CB8AC3E}">
        <p14:creationId xmlns:p14="http://schemas.microsoft.com/office/powerpoint/2010/main" val="17324455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CA &amp; Nearby States</a:t>
            </a:r>
          </a:p>
        </p:txBody>
      </p:sp>
      <p:graphicFrame>
        <p:nvGraphicFramePr>
          <p:cNvPr id="25603" name="Object 3"/>
          <p:cNvGraphicFramePr>
            <a:graphicFrameLocks noGrp="1" noChangeAspect="1"/>
          </p:cNvGraphicFramePr>
          <p:nvPr>
            <p:ph type="chart" idx="1"/>
          </p:nvPr>
        </p:nvGraphicFramePr>
        <p:xfrm>
          <a:off x="409575" y="1557338"/>
          <a:ext cx="8629650" cy="4613275"/>
        </p:xfrm>
        <a:graphic>
          <a:graphicData uri="http://schemas.openxmlformats.org/presentationml/2006/ole">
            <mc:AlternateContent xmlns:mc="http://schemas.openxmlformats.org/markup-compatibility/2006">
              <mc:Choice xmlns:v="urn:schemas-microsoft-com:vml" Requires="v">
                <p:oleObj spid="_x0000_s28598301" name="Chart" r:id="rId4" imgW="5880039" imgH="3143458" progId="MSGraph.Chart.8">
                  <p:embed followColorScheme="full"/>
                </p:oleObj>
              </mc:Choice>
              <mc:Fallback>
                <p:oleObj name="Chart" r:id="rId4" imgW="5880039" imgH="3143458" progId="MSGraph.Chart.8">
                  <p:embed followColorScheme="full"/>
                  <p:pic>
                    <p:nvPicPr>
                      <p:cNvPr id="0" name=""/>
                      <p:cNvPicPr>
                        <a:picLocks noChangeAspect="1" noChangeArrowheads="1"/>
                      </p:cNvPicPr>
                      <p:nvPr/>
                    </p:nvPicPr>
                    <p:blipFill>
                      <a:blip r:embed="rId5"/>
                      <a:srcRect/>
                      <a:stretch>
                        <a:fillRect/>
                      </a:stretch>
                    </p:blipFill>
                    <p:spPr bwMode="auto">
                      <a:xfrm>
                        <a:off x="409575" y="1557338"/>
                        <a:ext cx="86296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027488" y="3551238"/>
            <a:ext cx="2084387" cy="1371600"/>
          </a:xfrm>
          <a:prstGeom prst="wedgeRectCallout">
            <a:avLst>
              <a:gd name="adj1" fmla="val -59829"/>
              <a:gd name="adj2" fmla="val -4837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PP Auto profitability is above the US average but below the regional average (9.5%)</a:t>
            </a:r>
          </a:p>
        </p:txBody>
      </p:sp>
    </p:spTree>
    <p:extLst>
      <p:ext uri="{BB962C8B-B14F-4D97-AF65-F5344CB8AC3E}">
        <p14:creationId xmlns:p14="http://schemas.microsoft.com/office/powerpoint/2010/main" val="346075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8425A81-D646-4A82-BC7A-0BBC40374433}" type="slidenum">
              <a:rPr lang="en-US" altLang="en-US" sz="900" smtClean="0">
                <a:solidFill>
                  <a:srgbClr val="000000"/>
                </a:solidFill>
              </a:rPr>
              <a:pPr>
                <a:lnSpc>
                  <a:spcPct val="85000"/>
                </a:lnSpc>
                <a:spcBef>
                  <a:spcPct val="20000"/>
                </a:spcBef>
                <a:buClrTx/>
                <a:buFontTx/>
                <a:buNone/>
              </a:pPr>
              <a:t>28</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2013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ea typeface="+mn-ea"/>
                          <a:cs typeface="+mn-cs"/>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California ranked 22nd in average expenditure for auto insurance in 2013. The average expenditure was $782.63.</a:t>
            </a:r>
            <a:endParaRPr lang="pt-BR" altLang="en-US" sz="1800" b="1" i="1">
              <a:solidFill>
                <a:srgbClr val="FFFFFF"/>
              </a:solidFill>
            </a:endParaRPr>
          </a:p>
        </p:txBody>
      </p:sp>
    </p:spTree>
    <p:extLst>
      <p:ext uri="{BB962C8B-B14F-4D97-AF65-F5344CB8AC3E}">
        <p14:creationId xmlns:p14="http://schemas.microsoft.com/office/powerpoint/2010/main" val="294320926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Auto: 10-Year Average RNW CA &amp; Nearby States</a:t>
            </a:r>
          </a:p>
        </p:txBody>
      </p:sp>
      <p:graphicFrame>
        <p:nvGraphicFramePr>
          <p:cNvPr id="29699"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599325"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419600" y="3621088"/>
            <a:ext cx="2189163" cy="1371600"/>
          </a:xfrm>
          <a:prstGeom prst="wedgeRectCallout">
            <a:avLst>
              <a:gd name="adj1" fmla="val -63222"/>
              <a:gd name="adj2" fmla="val -3019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Comm. Auto profitability is above the US average but below the regional average (10.0%)</a:t>
            </a:r>
          </a:p>
        </p:txBody>
      </p:sp>
    </p:spTree>
    <p:extLst>
      <p:ext uri="{BB962C8B-B14F-4D97-AF65-F5344CB8AC3E}">
        <p14:creationId xmlns:p14="http://schemas.microsoft.com/office/powerpoint/2010/main" val="6967099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626017437"/>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1467"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335370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M-P: 10-Year Average RNW CA &amp; Nearby States</a:t>
            </a:r>
          </a:p>
        </p:txBody>
      </p:sp>
      <p:graphicFrame>
        <p:nvGraphicFramePr>
          <p:cNvPr id="31747" name="Object 3"/>
          <p:cNvGraphicFramePr>
            <a:graphicFrameLocks noGrp="1" noChangeAspect="1"/>
          </p:cNvGraphicFramePr>
          <p:nvPr>
            <p:ph type="chart" idx="1"/>
          </p:nvPr>
        </p:nvGraphicFramePr>
        <p:xfrm>
          <a:off x="404813" y="1527175"/>
          <a:ext cx="8621712" cy="4613275"/>
        </p:xfrm>
        <a:graphic>
          <a:graphicData uri="http://schemas.openxmlformats.org/presentationml/2006/ole">
            <mc:AlternateContent xmlns:mc="http://schemas.openxmlformats.org/markup-compatibility/2006">
              <mc:Choice xmlns:v="urn:schemas-microsoft-com:vml" Requires="v">
                <p:oleObj spid="_x0000_s28600349"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404813" y="1527175"/>
                        <a:ext cx="8621712"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027488" y="3592513"/>
            <a:ext cx="2074862" cy="1371600"/>
          </a:xfrm>
          <a:prstGeom prst="wedgeRectCallout">
            <a:avLst>
              <a:gd name="adj1" fmla="val -50102"/>
              <a:gd name="adj2" fmla="val -113593"/>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Comm. M-P profitability is above the US average as well as the regional average (12.4%)</a:t>
            </a:r>
          </a:p>
        </p:txBody>
      </p:sp>
    </p:spTree>
    <p:extLst>
      <p:ext uri="{BB962C8B-B14F-4D97-AF65-F5344CB8AC3E}">
        <p14:creationId xmlns:p14="http://schemas.microsoft.com/office/powerpoint/2010/main" val="1522713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Homeowners: 10-Year Average RNW CA &amp; Nearby States</a:t>
            </a:r>
          </a:p>
        </p:txBody>
      </p:sp>
      <p:graphicFrame>
        <p:nvGraphicFramePr>
          <p:cNvPr id="33795"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01373"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533900" y="3148013"/>
            <a:ext cx="2174875" cy="1371600"/>
          </a:xfrm>
          <a:prstGeom prst="wedgeRectCallout">
            <a:avLst>
              <a:gd name="adj1" fmla="val -103412"/>
              <a:gd name="adj2" fmla="val -5947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Homeowners profitability is above the US average but below the regional average (20.0%)</a:t>
            </a:r>
          </a:p>
        </p:txBody>
      </p:sp>
    </p:spTree>
    <p:extLst>
      <p:ext uri="{BB962C8B-B14F-4D97-AF65-F5344CB8AC3E}">
        <p14:creationId xmlns:p14="http://schemas.microsoft.com/office/powerpoint/2010/main" val="38851704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AA93BD2-CDAA-4A44-93D8-2E8A4ABE43A6}" type="slidenum">
              <a:rPr lang="en-US" altLang="en-US" sz="900" smtClean="0">
                <a:solidFill>
                  <a:srgbClr val="000000"/>
                </a:solidFill>
              </a:rPr>
              <a:pPr>
                <a:lnSpc>
                  <a:spcPct val="85000"/>
                </a:lnSpc>
                <a:spcBef>
                  <a:spcPct val="20000"/>
                </a:spcBef>
                <a:buClrTx/>
                <a:buFontTx/>
                <a:buNone/>
              </a:pPr>
              <a:t>32</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2013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$2,115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561</a:t>
                      </a: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Texas </a:t>
                      </a:r>
                      <a:r>
                        <a:rPr lang="en-US" sz="1200" b="0" i="0" u="none" strike="noStrike" dirty="0" smtClean="0">
                          <a:solidFill>
                            <a:srgbClr val="000000"/>
                          </a:solidFill>
                          <a:effectLst/>
                          <a:latin typeface="Arial" panose="020B0604020202020204" pitchFamily="34" charset="0"/>
                        </a:rPr>
                        <a:t>(2)</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1,837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1,822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1,654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665</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1,395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687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1,334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1,323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724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763</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Massachusetts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1,263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776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©2016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California ranked as the 26th most expensive state for homeowners insurance in 2013, with an average expenditure of $966.</a:t>
            </a:r>
          </a:p>
        </p:txBody>
      </p:sp>
    </p:spTree>
    <p:extLst>
      <p:ext uri="{BB962C8B-B14F-4D97-AF65-F5344CB8AC3E}">
        <p14:creationId xmlns:p14="http://schemas.microsoft.com/office/powerpoint/2010/main" val="62632848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Workers Comp.: 10-Year Average RNW CA &amp; Nearby States</a:t>
            </a:r>
          </a:p>
        </p:txBody>
      </p:sp>
      <p:graphicFrame>
        <p:nvGraphicFramePr>
          <p:cNvPr id="37891"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02397"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533900" y="3197225"/>
            <a:ext cx="1866900" cy="1712913"/>
          </a:xfrm>
          <a:prstGeom prst="wedgeRectCallout">
            <a:avLst>
              <a:gd name="adj1" fmla="val 9241"/>
              <a:gd name="adj2" fmla="val -7536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California Workers Comp profitability is above the US average as well as the regional average (12.7%)</a:t>
            </a:r>
          </a:p>
        </p:txBody>
      </p:sp>
    </p:spTree>
    <p:extLst>
      <p:ext uri="{BB962C8B-B14F-4D97-AF65-F5344CB8AC3E}">
        <p14:creationId xmlns:p14="http://schemas.microsoft.com/office/powerpoint/2010/main" val="36721862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1154907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3855"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 15,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ever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49222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34879"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541438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478597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65561"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37</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19189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35903"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6945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38975"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099859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650297027"/>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62490" name="Chart" r:id="rId5" imgW="5505541" imgH="3663835" progId="MSGraph.Chart.8">
                  <p:embed followColorScheme="full"/>
                </p:oleObj>
              </mc:Choice>
              <mc:Fallback>
                <p:oleObj name="Chart" r:id="rId5" imgW="5505541" imgH="366383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39327715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46710826"/>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6658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76506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41</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39999"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93830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593394469"/>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4307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8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3024838293"/>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67603" name="Chart" r:id="rId4" imgW="5530924" imgH="2565308" progId="MSGraph.Chart.8">
                  <p:embed followColorScheme="full"/>
                </p:oleObj>
              </mc:Choice>
              <mc:Fallback>
                <p:oleObj name="Chart" r:id="rId4" imgW="5530924" imgH="256530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18196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45119"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976496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46143"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0815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46</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23624" name="Chart" r:id="rId4" imgW="5746884" imgH="2520835" progId="MSGraph.Chart.8">
                  <p:embed followColorScheme="full"/>
                </p:oleObj>
              </mc:Choice>
              <mc:Fallback>
                <p:oleObj name="Chart" r:id="rId4" imgW="5746884" imgH="2520835"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3138083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166"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191"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48566" y="1633218"/>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*2015 data is through Q3.  </a:t>
            </a:r>
          </a:p>
          <a:p>
            <a:pPr>
              <a:spcBef>
                <a:spcPct val="0"/>
              </a:spcBef>
              <a:buClrTx/>
              <a:buFontTx/>
              <a:buNone/>
            </a:pPr>
            <a:r>
              <a:rPr lang="en-US" sz="1000" dirty="0" smtClean="0">
                <a:latin typeface="Arial" charset="0"/>
              </a:rPr>
              <a:t>Source</a:t>
            </a:r>
            <a:r>
              <a:rPr lang="en-US" sz="1000" dirty="0">
                <a:latin typeface="Arial" charset="0"/>
              </a:rPr>
              <a:t>: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380443435"/>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63514"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146575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50</a:t>
            </a:fld>
            <a:endParaRPr lang="en-US" smtClean="0"/>
          </a:p>
        </p:txBody>
      </p:sp>
      <p:sp>
        <p:nvSpPr>
          <p:cNvPr id="1030" name="Rectangle 2"/>
          <p:cNvSpPr>
            <a:spLocks noGrp="1" noChangeArrowheads="1"/>
          </p:cNvSpPr>
          <p:nvPr>
            <p:ph type="title"/>
          </p:nvPr>
        </p:nvSpPr>
        <p:spPr>
          <a:xfrm>
            <a:off x="45402" y="-28893"/>
            <a:ext cx="7982586" cy="860425"/>
          </a:xfrm>
        </p:spPr>
        <p:txBody>
          <a:bodyPr/>
          <a:lstStyle/>
          <a:p>
            <a:r>
              <a:rPr lang="en-US" sz="2400" dirty="0" smtClean="0"/>
              <a:t>Presidential Candidate Anticipated as Having the Most Favorable Policies for the P/C Insurance Industry</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solidFill>
                  <a:srgbClr val="FF0000"/>
                </a:solidFill>
              </a:rPr>
              <a:t>*</a:t>
            </a:r>
            <a:r>
              <a:rPr lang="en-US" sz="1100" dirty="0" smtClean="0"/>
              <a:t>Still in the race as of March 31,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1180"/>
          <a:stretch/>
        </p:blipFill>
        <p:spPr>
          <a:xfrm>
            <a:off x="577532" y="1704975"/>
            <a:ext cx="7724775" cy="4197985"/>
          </a:xfrm>
          <a:prstGeom prst="rect">
            <a:avLst/>
          </a:prstGeom>
        </p:spPr>
      </p:pic>
      <p:sp>
        <p:nvSpPr>
          <p:cNvPr id="4" name="TextBox 3"/>
          <p:cNvSpPr txBox="1"/>
          <p:nvPr/>
        </p:nvSpPr>
        <p:spPr>
          <a:xfrm>
            <a:off x="680720" y="1725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3" name="TextBox 12"/>
          <p:cNvSpPr txBox="1"/>
          <p:nvPr/>
        </p:nvSpPr>
        <p:spPr>
          <a:xfrm>
            <a:off x="1087120" y="28428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4" name="TextBox 13"/>
          <p:cNvSpPr txBox="1"/>
          <p:nvPr/>
        </p:nvSpPr>
        <p:spPr>
          <a:xfrm>
            <a:off x="833120" y="308673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5" name="TextBox 14"/>
          <p:cNvSpPr txBox="1"/>
          <p:nvPr/>
        </p:nvSpPr>
        <p:spPr>
          <a:xfrm>
            <a:off x="690880" y="338137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6" name="TextBox 15"/>
          <p:cNvSpPr txBox="1"/>
          <p:nvPr/>
        </p:nvSpPr>
        <p:spPr>
          <a:xfrm>
            <a:off x="579120" y="4773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78931864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51</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2357799083"/>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Underwriting Performance Exhibit Periods of Both Stability and Volatility</a:t>
            </a:r>
            <a:endParaRPr lang="en-US" sz="4000" b="1" i="1" dirty="0">
              <a:solidFill>
                <a:srgbClr val="FF0000"/>
              </a:solidFill>
            </a:endParaRP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487649972"/>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349" name="Chart" r:id="rId4" imgW="5632454" imgH="2457658" progId="MSGraph.Chart.8">
                  <p:embed followColorScheme="full"/>
                </p:oleObj>
              </mc:Choice>
              <mc:Fallback>
                <p:oleObj name="Chart" r:id="rId4" imgW="5632454" imgH="2457658"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1990-2016F); Conning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95861380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37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1990-2016F); Insurance Information Institute (2017F).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56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488884"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1601683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57</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333671854"/>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48990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1322894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74230041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49214" name="Chart" r:id="rId4" imgW="5696119" imgH="2374946" progId="MSGraph.Chart.8">
                  <p:embed followColorScheme="full"/>
                </p:oleObj>
              </mc:Choice>
              <mc:Fallback>
                <p:oleObj name="Chart" r:id="rId4" imgW="5696119" imgH="237494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59</a:t>
            </a:fld>
            <a:endParaRPr lang="en-US"/>
          </a:p>
        </p:txBody>
      </p:sp>
    </p:spTree>
    <p:extLst>
      <p:ext uri="{BB962C8B-B14F-4D97-AF65-F5344CB8AC3E}">
        <p14:creationId xmlns:p14="http://schemas.microsoft.com/office/powerpoint/2010/main" val="30873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2010-2014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9496340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64538" name="Chart" r:id="rId5" imgW="5696119" imgH="2419419" progId="MSGraph.Chart.8">
                  <p:embed followColorScheme="full"/>
                </p:oleObj>
              </mc:Choice>
              <mc:Fallback>
                <p:oleObj name="Chart" r:id="rId5" imgW="5696119"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424030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60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68626"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4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214584552"/>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9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31259"/>
              <a:gd name="adj2" fmla="val 673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S</a:t>
            </a:r>
            <a:r>
              <a:rPr lang="en-US" sz="2000" b="1" dirty="0" smtClean="0">
                <a:solidFill>
                  <a:srgbClr val="FFFFFF"/>
                </a:solidFill>
              </a:rPr>
              <a:t>torm Sandy in 2012 was the last mega-CAT to hit the US; Northridge still ranks as the 4</a:t>
            </a:r>
            <a:r>
              <a:rPr lang="en-US" sz="2000" b="1" baseline="30000" dirty="0" smtClean="0">
                <a:solidFill>
                  <a:srgbClr val="FFFFFF"/>
                </a:solidFill>
              </a:rPr>
              <a:t>th</a:t>
            </a:r>
            <a:r>
              <a:rPr lang="en-US" sz="2000" b="1" dirty="0" smtClean="0">
                <a:solidFill>
                  <a:srgbClr val="FFFFFF"/>
                </a:solidFill>
              </a:rPr>
              <a:t> costliest disaster of all time</a:t>
            </a:r>
            <a:endParaRPr lang="en-US" sz="2000" b="1" dirty="0">
              <a:solidFill>
                <a:srgbClr val="FFFFFF"/>
              </a:solidFill>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smtClean="0">
                <a:solidFill>
                  <a:srgbClr val="2B7299"/>
                </a:solidFill>
              </a:rPr>
              <a:t>Winter Storm Losses </a:t>
            </a:r>
            <a:r>
              <a:rPr lang="de-DE" dirty="0">
                <a:solidFill>
                  <a:srgbClr val="2B7299"/>
                </a:solidFill>
              </a:rPr>
              <a:t>in the </a:t>
            </a:r>
            <a:r>
              <a:rPr lang="de-DE" dirty="0" smtClean="0">
                <a:solidFill>
                  <a:srgbClr val="2B7299"/>
                </a:solidFill>
              </a:rPr>
              <a:t>US</a:t>
            </a:r>
            <a:br>
              <a:rPr lang="de-DE" dirty="0" smtClean="0">
                <a:solidFill>
                  <a:srgbClr val="2B7299"/>
                </a:solidFill>
              </a:rPr>
            </a:br>
            <a:r>
              <a:rPr lang="de-DE" dirty="0" smtClean="0">
                <a:solidFill>
                  <a:srgbClr val="2B7299"/>
                </a:solidFill>
              </a:rPr>
              <a:t>1980 </a:t>
            </a:r>
            <a:r>
              <a:rPr lang="de-DE" dirty="0">
                <a:solidFill>
                  <a:srgbClr val="2B7299"/>
                </a:solidFill>
              </a:rPr>
              <a:t>– </a:t>
            </a:r>
            <a:r>
              <a:rPr lang="de-DE" dirty="0" smtClean="0">
                <a:solidFill>
                  <a:srgbClr val="2B7299"/>
                </a:solidFill>
              </a:rPr>
              <a:t>2015 (</a:t>
            </a:r>
            <a:r>
              <a:rPr lang="de-DE" sz="2000" dirty="0" smtClean="0">
                <a:solidFill>
                  <a:srgbClr val="2B7299"/>
                </a:solidFill>
              </a:rPr>
              <a:t>Overall </a:t>
            </a:r>
            <a:r>
              <a:rPr lang="de-DE" sz="2000" dirty="0">
                <a:solidFill>
                  <a:srgbClr val="2B7299"/>
                </a:solidFill>
              </a:rPr>
              <a:t>and </a:t>
            </a:r>
            <a:r>
              <a:rPr lang="de-DE" sz="2000" dirty="0" smtClean="0">
                <a:solidFill>
                  <a:srgbClr val="2B7299"/>
                </a:solidFill>
              </a:rPr>
              <a:t>Insured Losses)* </a:t>
            </a:r>
            <a:endParaRPr lang="de-DE" sz="2000" dirty="0">
              <a:solidFill>
                <a:srgbClr val="2B7299"/>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63</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Winter storm losses have been increasing rapidly in recent years</a:t>
            </a:r>
            <a:endParaRPr lang="en-US" sz="1600" b="1" dirty="0">
              <a:solidFill>
                <a:srgbClr val="FFFFFF"/>
              </a:solidFill>
              <a:latin typeface="Arial" pitchFamily="34" charset="0"/>
              <a:cs typeface="Arial" pitchFamily="34" charset="0"/>
            </a:endParaRP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64</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5707117" y="1737780"/>
            <a:ext cx="3050441" cy="1190967"/>
          </a:xfrm>
          <a:prstGeom prst="wedgeRectCallout">
            <a:avLst>
              <a:gd name="adj1" fmla="val -15355"/>
              <a:gd name="adj2" fmla="val 110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Uninsured loss component is large and could get larger.  Vast majority of economic loss from SC floods is uninsured</a:t>
            </a:r>
            <a:endParaRPr lang="en-US" sz="1600"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220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65</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a:t>
            </a:r>
            <a:r>
              <a:rPr lang="en-US" dirty="0" smtClean="0"/>
              <a:t>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66</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2008-2015 has been the most expensive on record for insured losses from “Convective Events” (severe thunderstorms, tornado, hail, lightning and flash flood)</a:t>
            </a:r>
            <a:endParaRPr lang="en-US" b="1" dirty="0">
              <a:solidFill>
                <a:schemeClr val="bg1"/>
              </a:solidFill>
            </a:endParaRP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67</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97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68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2331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83373831"/>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50218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14026" y="3389586"/>
            <a:ext cx="2554388"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654712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70</a:t>
            </a:fld>
            <a:endParaRPr lang="en-US" smtClean="0"/>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450" y="1148029"/>
            <a:ext cx="7474903" cy="5286471"/>
          </a:xfrm>
          <a:prstGeom prst="rect">
            <a:avLst/>
          </a:prstGeom>
        </p:spPr>
      </p:pic>
      <p:sp>
        <p:nvSpPr>
          <p:cNvPr id="19" name="Rectangle 2"/>
          <p:cNvSpPr>
            <a:spLocks noGrp="1" noChangeArrowheads="1"/>
          </p:cNvSpPr>
          <p:nvPr>
            <p:ph type="title"/>
          </p:nvPr>
        </p:nvSpPr>
        <p:spPr>
          <a:xfrm>
            <a:off x="298450" y="90488"/>
            <a:ext cx="7400925" cy="860425"/>
          </a:xfrm>
        </p:spPr>
        <p:txBody>
          <a:bodyPr/>
          <a:lstStyle/>
          <a:p>
            <a:r>
              <a:rPr lang="en-US" dirty="0" smtClean="0"/>
              <a:t>Earthquakes Since 1980 and Recent Area Impacted by Induced Seismicity</a:t>
            </a:r>
          </a:p>
        </p:txBody>
      </p:sp>
    </p:spTree>
    <p:extLst>
      <p:ext uri="{BB962C8B-B14F-4D97-AF65-F5344CB8AC3E}">
        <p14:creationId xmlns:p14="http://schemas.microsoft.com/office/powerpoint/2010/main" val="899587462"/>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71</a:t>
            </a:fld>
            <a:endParaRPr lang="en-US" smtClean="0"/>
          </a:p>
        </p:txBody>
      </p:sp>
      <p:sp>
        <p:nvSpPr>
          <p:cNvPr id="1030" name="Rectangle 2"/>
          <p:cNvSpPr>
            <a:spLocks noGrp="1" noChangeArrowheads="1"/>
          </p:cNvSpPr>
          <p:nvPr>
            <p:ph type="title"/>
          </p:nvPr>
        </p:nvSpPr>
        <p:spPr/>
        <p:txBody>
          <a:bodyPr/>
          <a:lstStyle/>
          <a:p>
            <a:r>
              <a:rPr lang="en-US" dirty="0" smtClean="0"/>
              <a:t>2016 Natural and Induced Earthquake Damage Forecast</a:t>
            </a:r>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USGS at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0" y="1112202"/>
            <a:ext cx="8456321" cy="4760596"/>
          </a:xfrm>
          <a:prstGeom prst="rect">
            <a:avLst/>
          </a:prstGeom>
        </p:spPr>
      </p:pic>
      <p:pic>
        <p:nvPicPr>
          <p:cNvPr id="4" name="Picture 3"/>
          <p:cNvPicPr>
            <a:picLocks noChangeAspect="1"/>
          </p:cNvPicPr>
          <p:nvPr/>
        </p:nvPicPr>
        <p:blipFill>
          <a:blip r:embed="rId5"/>
          <a:stretch>
            <a:fillRect/>
          </a:stretch>
        </p:blipFill>
        <p:spPr>
          <a:xfrm>
            <a:off x="7535081" y="4817111"/>
            <a:ext cx="1513669" cy="1346965"/>
          </a:xfrm>
          <a:prstGeom prst="rect">
            <a:avLst/>
          </a:prstGeom>
          <a:ln>
            <a:solidFill>
              <a:srgbClr val="28688C"/>
            </a:solidFill>
          </a:ln>
        </p:spPr>
      </p:pic>
    </p:spTree>
    <p:extLst>
      <p:ext uri="{BB962C8B-B14F-4D97-AF65-F5344CB8AC3E}">
        <p14:creationId xmlns:p14="http://schemas.microsoft.com/office/powerpoint/2010/main" val="393901317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US 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308"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CA Auto Severity </a:t>
            </a:r>
            <a:r>
              <a:rPr lang="en-US" dirty="0"/>
              <a:t>&amp;</a:t>
            </a:r>
            <a:r>
              <a:rPr lang="en-US" dirty="0" smtClean="0"/>
              <a:t> Frequency by  Coverage: Generally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725366820"/>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03417" name="Chart" r:id="rId4" imgW="8677125" imgH="3752781" progId="MSGraph.Chart.8">
                  <p:embed followColorScheme="full"/>
                </p:oleObj>
              </mc:Choice>
              <mc:Fallback>
                <p:oleObj name="Chart" r:id="rId4" imgW="8677125" imgH="3752781"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29349702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75</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US 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552285"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76</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CA Collision Coverage: Severity </a:t>
            </a:r>
            <a:r>
              <a:rPr lang="en-US" dirty="0"/>
              <a:t>&amp;</a:t>
            </a:r>
            <a:r>
              <a:rPr lang="en-US" dirty="0" smtClean="0"/>
              <a:t> Frequency Pressure Persisted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975728114"/>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604441" name="Chart" r:id="rId4" imgW="8686696" imgH="3743221" progId="MSGraph.Chart.8">
                  <p:embed followColorScheme="full"/>
                </p:oleObj>
              </mc:Choice>
              <mc:Fallback>
                <p:oleObj name="Chart" r:id="rId4" imgW="8686696" imgH="3743221"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a:t>
            </a:r>
            <a:r>
              <a:rPr lang="en-US" sz="2000" b="1" dirty="0" smtClean="0">
                <a:solidFill>
                  <a:srgbClr val="FFFFFF"/>
                </a:solidFill>
                <a:latin typeface="Arial" panose="020B0604020202020204" pitchFamily="34" charset="0"/>
                <a:cs typeface="Arial" panose="020B0604020202020204" pitchFamily="34" charset="0"/>
              </a:rPr>
              <a:t>Economic Recovery, Lower Gas Prices, Falling Unemployment and Other Facts (e.g., Distracted Driving) Are Pushing Frequency Higher</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2350073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77</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CA 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738194878"/>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263" name="Chart" r:id="rId4" imgW="8677125" imgH="3752781" progId="MSGraph.Chart.8">
                  <p:embed followColorScheme="full"/>
                </p:oleObj>
              </mc:Choice>
              <mc:Fallback>
                <p:oleObj name="Chart" r:id="rId4" imgW="8677125" imgH="3752781"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in California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78</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US 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05463"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381411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79</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2981"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04727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Attacks on Pricing Methodologies &amp; Underwriting Criteria Increased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2842936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80</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4004"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81</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3792480539"/>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5029"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389410"/>
            <a:ext cx="8181975"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extLst>
      <p:ext uri="{BB962C8B-B14F-4D97-AF65-F5344CB8AC3E}">
        <p14:creationId xmlns:p14="http://schemas.microsoft.com/office/powerpoint/2010/main" val="315257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82</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497077"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83</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491957"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5276"/>
              <a:gd name="adj2" fmla="val -113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
        <p:nvSpPr>
          <p:cNvPr id="2" name="Oval 1"/>
          <p:cNvSpPr/>
          <p:nvPr/>
        </p:nvSpPr>
        <p:spPr>
          <a:xfrm>
            <a:off x="7819697" y="2542216"/>
            <a:ext cx="1056946" cy="867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271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198120" y="76200"/>
            <a:ext cx="7696200" cy="914400"/>
          </a:xfrm>
        </p:spPr>
        <p:txBody>
          <a:bodyPr/>
          <a:lstStyle/>
          <a:p>
            <a:pPr>
              <a:lnSpc>
                <a:spcPct val="80000"/>
              </a:lnSpc>
            </a:pPr>
            <a:r>
              <a:rPr lang="en-US" altLang="en-US" sz="3200" dirty="0" smtClean="0"/>
              <a:t>Auto Insurance: Claim Frequency Impacts of Energy Crisis of 1973/4</a:t>
            </a:r>
            <a:endParaRPr lang="en-US" altLang="en-US" sz="2000" dirty="0" smtClean="0"/>
          </a:p>
        </p:txBody>
      </p:sp>
      <p:sp>
        <p:nvSpPr>
          <p:cNvPr id="88067" name="Rectangle 4"/>
          <p:cNvSpPr>
            <a:spLocks noChangeArrowheads="1"/>
          </p:cNvSpPr>
          <p:nvPr/>
        </p:nvSpPr>
        <p:spPr bwMode="auto">
          <a:xfrm>
            <a:off x="76200" y="6629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 US DOT.</a:t>
            </a:r>
          </a:p>
        </p:txBody>
      </p:sp>
      <p:pic>
        <p:nvPicPr>
          <p:cNvPr id="88068" name="Picture 4" descr="Auto Freq Oil Crisis 1 F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5240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581400" y="2133600"/>
            <a:ext cx="0" cy="38100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598" name="AutoShape 6"/>
          <p:cNvSpPr>
            <a:spLocks noChangeArrowheads="1"/>
          </p:cNvSpPr>
          <p:nvPr/>
        </p:nvSpPr>
        <p:spPr bwMode="auto">
          <a:xfrm>
            <a:off x="152400" y="1600200"/>
            <a:ext cx="1600200" cy="1066800"/>
          </a:xfrm>
          <a:prstGeom prst="wedgeRectCallout">
            <a:avLst>
              <a:gd name="adj1" fmla="val 156847"/>
              <a:gd name="adj2" fmla="val -5505"/>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Oct. 17, 1973: Arab oil embargo begins</a:t>
            </a:r>
            <a:endParaRPr lang="en-US" altLang="en-US" sz="1400">
              <a:solidFill>
                <a:schemeClr val="bg1"/>
              </a:solidFill>
            </a:endParaRPr>
          </a:p>
        </p:txBody>
      </p:sp>
      <p:sp>
        <p:nvSpPr>
          <p:cNvPr id="6894599" name="AutoShape 7"/>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Frequency </a:t>
            </a:r>
            <a:r>
              <a:rPr lang="en-US" altLang="en-US" sz="2000" b="1" u="sng"/>
              <a:t>Impacts</a:t>
            </a:r>
          </a:p>
          <a:p>
            <a:pPr algn="ctr">
              <a:lnSpc>
                <a:spcPct val="80000"/>
              </a:lnSpc>
            </a:pPr>
            <a:r>
              <a:rPr lang="en-US" altLang="en-US" sz="2000" b="1"/>
              <a:t>Collision: -7.7%</a:t>
            </a:r>
          </a:p>
          <a:p>
            <a:pPr algn="ctr">
              <a:lnSpc>
                <a:spcPct val="80000"/>
              </a:lnSpc>
            </a:pPr>
            <a:r>
              <a:rPr lang="en-US" altLang="en-US" sz="2000" b="1"/>
              <a:t>PD: -9.5%</a:t>
            </a:r>
          </a:p>
          <a:p>
            <a:pPr algn="ctr">
              <a:lnSpc>
                <a:spcPct val="80000"/>
              </a:lnSpc>
            </a:pPr>
            <a:r>
              <a:rPr lang="en-US" altLang="en-US" sz="2000" b="1"/>
              <a:t>BI: -13.3%</a:t>
            </a:r>
          </a:p>
        </p:txBody>
      </p:sp>
      <p:sp>
        <p:nvSpPr>
          <p:cNvPr id="88072" name="Line 8"/>
          <p:cNvSpPr>
            <a:spLocks noChangeShapeType="1"/>
          </p:cNvSpPr>
          <p:nvPr/>
        </p:nvSpPr>
        <p:spPr bwMode="auto">
          <a:xfrm>
            <a:off x="4191000" y="2133600"/>
            <a:ext cx="0" cy="38100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601" name="AutoShape 9"/>
          <p:cNvSpPr>
            <a:spLocks noChangeArrowheads="1"/>
          </p:cNvSpPr>
          <p:nvPr/>
        </p:nvSpPr>
        <p:spPr bwMode="auto">
          <a:xfrm>
            <a:off x="7315200" y="17526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March 17, 1974: Arab oil states announce end to embargo</a:t>
            </a:r>
            <a:endParaRPr lang="en-US" altLang="en-US" sz="1400"/>
          </a:p>
        </p:txBody>
      </p:sp>
      <p:sp>
        <p:nvSpPr>
          <p:cNvPr id="6894602" name="AutoShape 10"/>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t>Driving Stats</a:t>
            </a:r>
          </a:p>
          <a:p>
            <a:pPr algn="ctr">
              <a:lnSpc>
                <a:spcPct val="80000"/>
              </a:lnSpc>
              <a:buFont typeface="Wingdings" panose="05000000000000000000" pitchFamily="2" charset="2"/>
              <a:buChar char=""/>
            </a:pPr>
            <a:r>
              <a:rPr lang="en-US" altLang="en-US" sz="2000" b="1"/>
              <a:t>Gas prices rose 35-40%</a:t>
            </a:r>
          </a:p>
          <a:p>
            <a:pPr algn="ctr">
              <a:lnSpc>
                <a:spcPct val="80000"/>
              </a:lnSpc>
              <a:buFont typeface="Wingdings" panose="05000000000000000000" pitchFamily="2" charset="2"/>
              <a:buChar char=""/>
            </a:pPr>
            <a:r>
              <a:rPr lang="en-US" altLang="en-US" sz="2000" b="1"/>
              <a:t>Miles driven fell 6.7% in 1974</a:t>
            </a:r>
          </a:p>
        </p:txBody>
      </p:sp>
      <p:sp>
        <p:nvSpPr>
          <p:cNvPr id="6894603" name="AutoShape 11"/>
          <p:cNvSpPr>
            <a:spLocks noChangeArrowheads="1"/>
          </p:cNvSpPr>
          <p:nvPr/>
        </p:nvSpPr>
        <p:spPr bwMode="auto">
          <a:xfrm>
            <a:off x="7315200" y="3581400"/>
            <a:ext cx="1676400" cy="2133600"/>
          </a:xfrm>
          <a:prstGeom prst="wedgeRectCallout">
            <a:avLst>
              <a:gd name="adj1" fmla="val -213634"/>
              <a:gd name="adj2" fmla="val -80505"/>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Frequency began to rebound almost immediately after the embargo ended</a:t>
            </a:r>
            <a:endParaRPr lang="en-US" altLang="en-US" sz="1400">
              <a:solidFill>
                <a:schemeClr val="bg1"/>
              </a:solidFill>
            </a:endParaRPr>
          </a:p>
        </p:txBody>
      </p:sp>
    </p:spTree>
    <p:extLst>
      <p:ext uri="{BB962C8B-B14F-4D97-AF65-F5344CB8AC3E}">
        <p14:creationId xmlns:p14="http://schemas.microsoft.com/office/powerpoint/2010/main" val="87102939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4598"/>
                                        </p:tgtEl>
                                        <p:attrNameLst>
                                          <p:attrName>style.visibility</p:attrName>
                                        </p:attrNameLst>
                                      </p:cBhvr>
                                      <p:to>
                                        <p:strVal val="visible"/>
                                      </p:to>
                                    </p:set>
                                    <p:animEffect transition="in" filter="fade">
                                      <p:cBhvr>
                                        <p:cTn id="10" dur="2000"/>
                                        <p:tgtEl>
                                          <p:spTgt spid="68945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4599"/>
                                        </p:tgtEl>
                                        <p:attrNameLst>
                                          <p:attrName>style.visibility</p:attrName>
                                        </p:attrNameLst>
                                      </p:cBhvr>
                                      <p:to>
                                        <p:strVal val="visible"/>
                                      </p:to>
                                    </p:set>
                                    <p:animEffect transition="in" filter="fade">
                                      <p:cBhvr>
                                        <p:cTn id="13" dur="2000"/>
                                        <p:tgtEl>
                                          <p:spTgt spid="68945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4601"/>
                                        </p:tgtEl>
                                        <p:attrNameLst>
                                          <p:attrName>style.visibility</p:attrName>
                                        </p:attrNameLst>
                                      </p:cBhvr>
                                      <p:to>
                                        <p:strVal val="visible"/>
                                      </p:to>
                                    </p:set>
                                    <p:animEffect transition="in" filter="fade">
                                      <p:cBhvr>
                                        <p:cTn id="16" dur="2000"/>
                                        <p:tgtEl>
                                          <p:spTgt spid="68946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4602"/>
                                        </p:tgtEl>
                                        <p:attrNameLst>
                                          <p:attrName>style.visibility</p:attrName>
                                        </p:attrNameLst>
                                      </p:cBhvr>
                                      <p:to>
                                        <p:strVal val="visible"/>
                                      </p:to>
                                    </p:set>
                                    <p:animEffect transition="in" filter="fade">
                                      <p:cBhvr>
                                        <p:cTn id="19" dur="2000"/>
                                        <p:tgtEl>
                                          <p:spTgt spid="68946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4603"/>
                                        </p:tgtEl>
                                        <p:attrNameLst>
                                          <p:attrName>style.visibility</p:attrName>
                                        </p:attrNameLst>
                                      </p:cBhvr>
                                      <p:to>
                                        <p:strVal val="visible"/>
                                      </p:to>
                                    </p:set>
                                    <p:animEffect transition="in" filter="fade">
                                      <p:cBhvr>
                                        <p:cTn id="22" dur="2000"/>
                                        <p:tgtEl>
                                          <p:spTgt spid="689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4598" grpId="0" animBg="1"/>
      <p:bldP spid="6894599" grpId="0" animBg="1"/>
      <p:bldP spid="6894601" grpId="0" animBg="1"/>
      <p:bldP spid="6894602" grpId="0" animBg="1"/>
      <p:bldP spid="6894603"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248920" y="76200"/>
            <a:ext cx="7696200" cy="914400"/>
          </a:xfrm>
        </p:spPr>
        <p:txBody>
          <a:bodyPr/>
          <a:lstStyle/>
          <a:p>
            <a:pPr>
              <a:lnSpc>
                <a:spcPct val="80000"/>
              </a:lnSpc>
            </a:pPr>
            <a:r>
              <a:rPr lang="en-US" altLang="en-US" sz="3200" dirty="0" smtClean="0"/>
              <a:t>Auto Insurance: Claim Severity Impacts of Energy Crisis of 1973/4</a:t>
            </a:r>
            <a:endParaRPr lang="en-US" altLang="en-US" sz="2000" dirty="0" smtClean="0"/>
          </a:p>
        </p:txBody>
      </p:sp>
      <p:sp>
        <p:nvSpPr>
          <p:cNvPr id="89091" name="Rectangle 4"/>
          <p:cNvSpPr>
            <a:spLocks noChangeArrowheads="1"/>
          </p:cNvSpPr>
          <p:nvPr/>
        </p:nvSpPr>
        <p:spPr bwMode="auto">
          <a:xfrm>
            <a:off x="76200" y="6502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a:t>
            </a:r>
          </a:p>
        </p:txBody>
      </p:sp>
      <p:sp>
        <p:nvSpPr>
          <p:cNvPr id="6896644" name="AutoShape 4"/>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Severity </a:t>
            </a:r>
            <a:r>
              <a:rPr lang="en-US" altLang="en-US" sz="2000" b="1" u="sng">
                <a:latin typeface="Arial" panose="020B0604020202020204" pitchFamily="34" charset="0"/>
                <a:cs typeface="Arial" panose="020B0604020202020204" pitchFamily="34" charset="0"/>
              </a:rPr>
              <a:t>Impacts</a:t>
            </a:r>
          </a:p>
          <a:p>
            <a:pPr algn="ctr">
              <a:lnSpc>
                <a:spcPct val="80000"/>
              </a:lnSpc>
            </a:pPr>
            <a:r>
              <a:rPr lang="en-US" altLang="en-US" sz="2000" b="1">
                <a:latin typeface="Arial" panose="020B0604020202020204" pitchFamily="34" charset="0"/>
                <a:cs typeface="Arial" panose="020B0604020202020204" pitchFamily="34" charset="0"/>
              </a:rPr>
              <a:t>Collision: -7.5%</a:t>
            </a:r>
          </a:p>
          <a:p>
            <a:pPr algn="ctr">
              <a:lnSpc>
                <a:spcPct val="80000"/>
              </a:lnSpc>
            </a:pPr>
            <a:r>
              <a:rPr lang="en-US" altLang="en-US" sz="2000" b="1">
                <a:latin typeface="Arial" panose="020B0604020202020204" pitchFamily="34" charset="0"/>
                <a:cs typeface="Arial" panose="020B0604020202020204" pitchFamily="34" charset="0"/>
              </a:rPr>
              <a:t>PD: +15.9%</a:t>
            </a:r>
          </a:p>
          <a:p>
            <a:pPr algn="ctr">
              <a:lnSpc>
                <a:spcPct val="80000"/>
              </a:lnSpc>
            </a:pPr>
            <a:r>
              <a:rPr lang="en-US" altLang="en-US" sz="2000" b="1">
                <a:latin typeface="Arial" panose="020B0604020202020204" pitchFamily="34" charset="0"/>
                <a:cs typeface="Arial" panose="020B0604020202020204" pitchFamily="34" charset="0"/>
              </a:rPr>
              <a:t>BI: N/A*</a:t>
            </a:r>
          </a:p>
        </p:txBody>
      </p:sp>
      <p:sp>
        <p:nvSpPr>
          <p:cNvPr id="6896645" name="AutoShape 5"/>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latin typeface="Arial" panose="020B0604020202020204" pitchFamily="34" charset="0"/>
                <a:cs typeface="Arial" panose="020B0604020202020204" pitchFamily="34" charset="0"/>
              </a:rPr>
              <a:t>Driving Stats</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Gas prices rose 35-40%</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Miles driven fell 6.7% in 1974</a:t>
            </a:r>
          </a:p>
        </p:txBody>
      </p:sp>
      <p:pic>
        <p:nvPicPr>
          <p:cNvPr id="89094" name="Picture 6" descr="Auto Sev Oil Crisis 1 F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524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6647" name="AutoShape 7"/>
          <p:cNvSpPr>
            <a:spLocks noChangeArrowheads="1"/>
          </p:cNvSpPr>
          <p:nvPr/>
        </p:nvSpPr>
        <p:spPr bwMode="auto">
          <a:xfrm>
            <a:off x="152400" y="1524000"/>
            <a:ext cx="1747520" cy="1066800"/>
          </a:xfrm>
          <a:prstGeom prst="wedgeRectCallout">
            <a:avLst>
              <a:gd name="adj1" fmla="val 146076"/>
              <a:gd name="adj2" fmla="val -743"/>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dirty="0">
                <a:solidFill>
                  <a:schemeClr val="bg1"/>
                </a:solidFill>
                <a:latin typeface="Arial" panose="020B0604020202020204" pitchFamily="34" charset="0"/>
                <a:cs typeface="Arial" panose="020B0604020202020204" pitchFamily="34" charset="0"/>
              </a:rPr>
              <a:t>Oct. 17, 1973: Arab oil embargo begins</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89096" name="Line 8"/>
          <p:cNvSpPr>
            <a:spLocks noChangeShapeType="1"/>
          </p:cNvSpPr>
          <p:nvPr/>
        </p:nvSpPr>
        <p:spPr bwMode="auto">
          <a:xfrm>
            <a:off x="3733800" y="2057400"/>
            <a:ext cx="0" cy="41148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89097" name="Line 9"/>
          <p:cNvSpPr>
            <a:spLocks noChangeShapeType="1"/>
          </p:cNvSpPr>
          <p:nvPr/>
        </p:nvSpPr>
        <p:spPr bwMode="auto">
          <a:xfrm>
            <a:off x="4267200" y="2057400"/>
            <a:ext cx="0" cy="41148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6650" name="AutoShape 10"/>
          <p:cNvSpPr>
            <a:spLocks noChangeArrowheads="1"/>
          </p:cNvSpPr>
          <p:nvPr/>
        </p:nvSpPr>
        <p:spPr bwMode="auto">
          <a:xfrm>
            <a:off x="7315200" y="16764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March 17, 1974: Arab oil states announce end to embargo</a:t>
            </a:r>
            <a:endParaRPr lang="en-US" altLang="en-US" sz="1400">
              <a:latin typeface="Arial" panose="020B0604020202020204" pitchFamily="34" charset="0"/>
              <a:cs typeface="Arial" panose="020B0604020202020204" pitchFamily="34" charset="0"/>
            </a:endParaRPr>
          </a:p>
        </p:txBody>
      </p:sp>
      <p:sp>
        <p:nvSpPr>
          <p:cNvPr id="6896651" name="AutoShape 11"/>
          <p:cNvSpPr>
            <a:spLocks noChangeArrowheads="1"/>
          </p:cNvSpPr>
          <p:nvPr/>
        </p:nvSpPr>
        <p:spPr bwMode="auto">
          <a:xfrm>
            <a:off x="7239000" y="3429000"/>
            <a:ext cx="1828800" cy="3200400"/>
          </a:xfrm>
          <a:prstGeom prst="wedgeRectCallout">
            <a:avLst>
              <a:gd name="adj1" fmla="val -25954"/>
              <a:gd name="adj2" fmla="val -42310"/>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latin typeface="Arial" panose="020B0604020202020204" pitchFamily="34" charset="0"/>
                <a:cs typeface="Arial" panose="020B0604020202020204" pitchFamily="34" charset="0"/>
              </a:rPr>
              <a:t>Collision severity began to rebound almost immediately after the embargo ended; PD accelerated as inflation rose; No discernable trend change in BI.</a:t>
            </a:r>
            <a:endParaRPr lang="en-US"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9000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6644"/>
                                        </p:tgtEl>
                                        <p:attrNameLst>
                                          <p:attrName>style.visibility</p:attrName>
                                        </p:attrNameLst>
                                      </p:cBhvr>
                                      <p:to>
                                        <p:strVal val="visible"/>
                                      </p:to>
                                    </p:set>
                                    <p:animEffect transition="in" filter="fade">
                                      <p:cBhvr>
                                        <p:cTn id="10" dur="2000"/>
                                        <p:tgtEl>
                                          <p:spTgt spid="68966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6645"/>
                                        </p:tgtEl>
                                        <p:attrNameLst>
                                          <p:attrName>style.visibility</p:attrName>
                                        </p:attrNameLst>
                                      </p:cBhvr>
                                      <p:to>
                                        <p:strVal val="visible"/>
                                      </p:to>
                                    </p:set>
                                    <p:animEffect transition="in" filter="fade">
                                      <p:cBhvr>
                                        <p:cTn id="13" dur="2000"/>
                                        <p:tgtEl>
                                          <p:spTgt spid="6896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6647"/>
                                        </p:tgtEl>
                                        <p:attrNameLst>
                                          <p:attrName>style.visibility</p:attrName>
                                        </p:attrNameLst>
                                      </p:cBhvr>
                                      <p:to>
                                        <p:strVal val="visible"/>
                                      </p:to>
                                    </p:set>
                                    <p:animEffect transition="in" filter="fade">
                                      <p:cBhvr>
                                        <p:cTn id="16" dur="2000"/>
                                        <p:tgtEl>
                                          <p:spTgt spid="68966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6650"/>
                                        </p:tgtEl>
                                        <p:attrNameLst>
                                          <p:attrName>style.visibility</p:attrName>
                                        </p:attrNameLst>
                                      </p:cBhvr>
                                      <p:to>
                                        <p:strVal val="visible"/>
                                      </p:to>
                                    </p:set>
                                    <p:animEffect transition="in" filter="fade">
                                      <p:cBhvr>
                                        <p:cTn id="19" dur="2000"/>
                                        <p:tgtEl>
                                          <p:spTgt spid="68966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6651"/>
                                        </p:tgtEl>
                                        <p:attrNameLst>
                                          <p:attrName>style.visibility</p:attrName>
                                        </p:attrNameLst>
                                      </p:cBhvr>
                                      <p:to>
                                        <p:strVal val="visible"/>
                                      </p:to>
                                    </p:set>
                                    <p:animEffect transition="in" filter="fade">
                                      <p:cBhvr>
                                        <p:cTn id="22" dur="2000"/>
                                        <p:tgtEl>
                                          <p:spTgt spid="689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6644" grpId="0" animBg="1"/>
      <p:bldP spid="6896645" grpId="0" animBg="1"/>
      <p:bldP spid="6896647" grpId="0" animBg="1"/>
      <p:bldP spid="6896650" grpId="0" animBg="1"/>
      <p:bldP spid="689665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smtClean="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145080088"/>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8501162" name="Chart" r:id="rId4" imgW="5645354" imgH="2882854" progId="MSGraph.Chart.8">
                  <p:embed followColorScheme="full"/>
                </p:oleObj>
              </mc:Choice>
              <mc:Fallback>
                <p:oleObj name="Chart" r:id="rId4" imgW="5645354" imgH="2882854"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86</a:t>
            </a:fld>
            <a:endParaRPr lang="en-US" sz="900"/>
          </a:p>
        </p:txBody>
      </p:sp>
      <p:sp>
        <p:nvSpPr>
          <p:cNvPr id="2" name="AutoShape 6"/>
          <p:cNvSpPr>
            <a:spLocks noChangeArrowheads="1"/>
          </p:cNvSpPr>
          <p:nvPr/>
        </p:nvSpPr>
        <p:spPr bwMode="blackWhite">
          <a:xfrm>
            <a:off x="1059552" y="2232167"/>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628248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December 2015 vs. December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3682265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87</a:t>
            </a:fld>
            <a:endParaRPr lang="en-US" smtClean="0"/>
          </a:p>
        </p:txBody>
      </p:sp>
      <p:sp>
        <p:nvSpPr>
          <p:cNvPr id="5124" name="Rectangle 3"/>
          <p:cNvSpPr>
            <a:spLocks noGrp="1" noChangeArrowheads="1"/>
          </p:cNvSpPr>
          <p:nvPr>
            <p:ph type="title"/>
          </p:nvPr>
        </p:nvSpPr>
        <p:spPr>
          <a:xfrm>
            <a:off x="29816" y="19878"/>
            <a:ext cx="8331863" cy="860425"/>
          </a:xfrm>
        </p:spPr>
        <p:txBody>
          <a:bodyPr/>
          <a:lstStyle/>
          <a:p>
            <a:r>
              <a:rPr lang="en-US" sz="2600" dirty="0" smtClean="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dirty="0" smtClean="0"/>
              <a:t>SNL Financial; Insurance Information </a:t>
            </a:r>
            <a:r>
              <a:rPr lang="en-US" sz="1200" dirty="0"/>
              <a:t>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840014" y="4934607"/>
            <a:ext cx="3137338" cy="1809561"/>
          </a:xfrm>
          <a:prstGeom prst="wedgeRectCallout">
            <a:avLst>
              <a:gd name="adj1" fmla="val 62543"/>
              <a:gd name="adj2" fmla="val -837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Defense and Cost Containment expenses in Pvt. Passenger Auto Liability have edged up slightly in recent years, from 6.2% of incurred losses to 6.8%</a:t>
            </a:r>
            <a:endParaRPr lang="en-US" b="1" dirty="0">
              <a:solidFill>
                <a:schemeClr val="bg1"/>
              </a:solidFill>
              <a:cs typeface="+mn-cs"/>
            </a:endParaRPr>
          </a:p>
        </p:txBody>
      </p:sp>
      <p:sp>
        <p:nvSpPr>
          <p:cNvPr id="4" name="Rectangle 3"/>
          <p:cNvSpPr/>
          <p:nvPr/>
        </p:nvSpPr>
        <p:spPr>
          <a:xfrm>
            <a:off x="223521" y="4193628"/>
            <a:ext cx="8601391" cy="1706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034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88</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558415"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26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extLst>
      <p:ext uri="{BB962C8B-B14F-4D97-AF65-F5344CB8AC3E}">
        <p14:creationId xmlns:p14="http://schemas.microsoft.com/office/powerpoint/2010/main" val="16261965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59428"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9</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61086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90</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ext uri="{D42A27DB-BD31-4B8C-83A1-F6EECF244321}">
                <p14:modId xmlns:p14="http://schemas.microsoft.com/office/powerpoint/2010/main" val="3491899898"/>
              </p:ext>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54328" name="Chart" r:id="rId4" imgW="6991467" imgH="3746546" progId="MSGraph.Chart.8">
                  <p:embed followColorScheme="full"/>
                </p:oleObj>
              </mc:Choice>
              <mc:Fallback>
                <p:oleObj name="Chart" r:id="rId4" imgW="6991467" imgH="3746546"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2183769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4007E59-CD9A-456C-9A0D-DB5866DE4BC5}" type="slidenum">
              <a:rPr lang="en-US" altLang="en-US" sz="900"/>
              <a:pPr algn="r">
                <a:lnSpc>
                  <a:spcPct val="85000"/>
                </a:lnSpc>
                <a:spcBef>
                  <a:spcPct val="20000"/>
                </a:spcBef>
                <a:buClrTx/>
                <a:buFontTx/>
                <a:buNone/>
              </a:pPr>
              <a:t>91</a:t>
            </a:fld>
            <a:endParaRPr lang="en-US" altLang="en-US" sz="900"/>
          </a:p>
        </p:txBody>
      </p:sp>
      <p:sp>
        <p:nvSpPr>
          <p:cNvPr id="512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CA vs. U.S., 2006-2015</a:t>
            </a:r>
          </a:p>
        </p:txBody>
      </p:sp>
      <p:sp>
        <p:nvSpPr>
          <p:cNvPr id="51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606485"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69386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0.7%</a:t>
            </a:r>
          </a:p>
        </p:txBody>
      </p:sp>
    </p:spTree>
    <p:extLst>
      <p:ext uri="{BB962C8B-B14F-4D97-AF65-F5344CB8AC3E}">
        <p14:creationId xmlns:p14="http://schemas.microsoft.com/office/powerpoint/2010/main" val="1892546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553213D-8A86-49C6-91F8-086DF2DE2EAA}" type="slidenum">
              <a:rPr lang="en-US" altLang="en-US" sz="900"/>
              <a:pPr algn="r">
                <a:lnSpc>
                  <a:spcPct val="85000"/>
                </a:lnSpc>
                <a:spcBef>
                  <a:spcPct val="20000"/>
                </a:spcBef>
                <a:buClrTx/>
                <a:buFontTx/>
                <a:buNone/>
              </a:pPr>
              <a:t>92</a:t>
            </a:fld>
            <a:endParaRPr lang="en-US" altLang="en-US" sz="900"/>
          </a:p>
        </p:txBody>
      </p:sp>
      <p:sp>
        <p:nvSpPr>
          <p:cNvPr id="921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CA vs. U.S., 2006-2015</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08533" name="Chart" r:id="rId4" imgW="5746884" imgH="3073215" progId="MSGraph.Chart.8">
                  <p:embed followColorScheme="full"/>
                </p:oleObj>
              </mc:Choice>
              <mc:Fallback>
                <p:oleObj name="Chart" r:id="rId4" imgW="5746884" imgH="3073215"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013075" y="1360488"/>
            <a:ext cx="2474913" cy="14525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1.9%</a:t>
            </a:r>
          </a:p>
        </p:txBody>
      </p:sp>
    </p:spTree>
    <p:extLst>
      <p:ext uri="{BB962C8B-B14F-4D97-AF65-F5344CB8AC3E}">
        <p14:creationId xmlns:p14="http://schemas.microsoft.com/office/powerpoint/2010/main" val="663570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34515622"/>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2861569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1988106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44362546"/>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28616723"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266825"/>
            <a:ext cx="2552700" cy="1733550"/>
          </a:xfrm>
          <a:prstGeom prst="wedgeRectCallout">
            <a:avLst>
              <a:gd name="adj1" fmla="val -41272"/>
              <a:gd name="adj2" fmla="val 88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in CA was among the slowest in the country between 2007 and 2014 as the Great Recession took its toll</a:t>
            </a:r>
            <a:endParaRPr lang="en-US" sz="1600" b="1" dirty="0">
              <a:solidFill>
                <a:srgbClr val="FFFFFF"/>
              </a:solidFill>
              <a:cs typeface="Arial" charset="0"/>
            </a:endParaRPr>
          </a:p>
        </p:txBody>
      </p:sp>
    </p:spTree>
    <p:extLst>
      <p:ext uri="{BB962C8B-B14F-4D97-AF65-F5344CB8AC3E}">
        <p14:creationId xmlns:p14="http://schemas.microsoft.com/office/powerpoint/2010/main" val="849717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95</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4052549723"/>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085"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smtClean="0"/>
              <a:t>US 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9A72C33-AA2D-41E4-A443-24E021EAA40A}" type="slidenum">
              <a:rPr lang="en-US" altLang="en-US" sz="900"/>
              <a:pPr algn="r">
                <a:lnSpc>
                  <a:spcPct val="85000"/>
                </a:lnSpc>
                <a:spcBef>
                  <a:spcPct val="20000"/>
                </a:spcBef>
                <a:buClrTx/>
                <a:buFontTx/>
                <a:buNone/>
              </a:pPr>
              <a:t>96</a:t>
            </a:fld>
            <a:endParaRPr lang="en-US" altLang="en-US" sz="900"/>
          </a:p>
        </p:txBody>
      </p:sp>
      <p:sp>
        <p:nvSpPr>
          <p:cNvPr id="15363" name="Rectangle 2"/>
          <p:cNvSpPr>
            <a:spLocks noGrp="1" noChangeArrowheads="1"/>
          </p:cNvSpPr>
          <p:nvPr>
            <p:ph type="title" idx="4294967295"/>
          </p:nvPr>
        </p:nvSpPr>
        <p:spPr>
          <a:xfrm>
            <a:off x="298450" y="90488"/>
            <a:ext cx="7608888" cy="860425"/>
          </a:xfrm>
        </p:spPr>
        <p:txBody>
          <a:bodyPr/>
          <a:lstStyle/>
          <a:p>
            <a:r>
              <a:rPr lang="en-US" altLang="en-US" dirty="0" smtClean="0">
                <a:latin typeface="Arial" panose="020B0604020202020204" pitchFamily="34" charset="0"/>
              </a:rPr>
              <a:t>CA DPW Private Passenger Auto,     2000-2015</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ext uri="{D42A27DB-BD31-4B8C-83A1-F6EECF244321}">
                <p14:modId xmlns:p14="http://schemas.microsoft.com/office/powerpoint/2010/main" val="83698861"/>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1606"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(Billions of USD)</a:t>
            </a:r>
          </a:p>
        </p:txBody>
      </p:sp>
      <p:sp>
        <p:nvSpPr>
          <p:cNvPr id="7" name="AutoShape 7"/>
          <p:cNvSpPr>
            <a:spLocks noChangeArrowheads="1"/>
          </p:cNvSpPr>
          <p:nvPr/>
        </p:nvSpPr>
        <p:spPr bwMode="blackWhite">
          <a:xfrm>
            <a:off x="3979406" y="3591509"/>
            <a:ext cx="3299709" cy="1330961"/>
          </a:xfrm>
          <a:prstGeom prst="wedgeRectCallout">
            <a:avLst>
              <a:gd name="adj1" fmla="val 83861"/>
              <a:gd name="adj2" fmla="val -991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CA </a:t>
            </a:r>
            <a:r>
              <a:rPr lang="en-US" b="1" dirty="0">
                <a:solidFill>
                  <a:srgbClr val="FFFFFF"/>
                </a:solidFill>
              </a:rPr>
              <a:t>D</a:t>
            </a:r>
            <a:r>
              <a:rPr lang="en-US" b="1" dirty="0" smtClean="0">
                <a:solidFill>
                  <a:srgbClr val="FFFFFF"/>
                </a:solidFill>
              </a:rPr>
              <a:t>WP volume from 2010 through 2015 was up 22.8%, similar to the increase nationally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008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53"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1D51962-F0AA-404A-8B25-73A93A947432}" type="slidenum">
              <a:rPr lang="en-US" altLang="en-US" sz="900"/>
              <a:pPr algn="r">
                <a:lnSpc>
                  <a:spcPct val="85000"/>
                </a:lnSpc>
                <a:spcBef>
                  <a:spcPct val="20000"/>
                </a:spcBef>
                <a:buClrTx/>
                <a:buFontTx/>
                <a:buNone/>
              </a:pPr>
              <a:t>98</a:t>
            </a:fld>
            <a:endParaRPr lang="en-US" altLang="en-US" sz="900"/>
          </a:p>
        </p:txBody>
      </p:sp>
      <p:sp>
        <p:nvSpPr>
          <p:cNvPr id="1331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Growth: CA vs. U.S., 2006-2015</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0581"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698750" y="1549400"/>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CA: 1.9%</a:t>
            </a:r>
          </a:p>
        </p:txBody>
      </p:sp>
    </p:spTree>
    <p:extLst>
      <p:ext uri="{BB962C8B-B14F-4D97-AF65-F5344CB8AC3E}">
        <p14:creationId xmlns:p14="http://schemas.microsoft.com/office/powerpoint/2010/main" val="39887381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99</a:t>
            </a:fld>
            <a:endParaRPr lang="en-US" smtClean="0"/>
          </a:p>
        </p:txBody>
      </p:sp>
      <p:sp>
        <p:nvSpPr>
          <p:cNvPr id="7174" name="Rectangle 2"/>
          <p:cNvSpPr>
            <a:spLocks noGrp="1" noChangeArrowheads="1"/>
          </p:cNvSpPr>
          <p:nvPr>
            <p:ph type="title"/>
          </p:nvPr>
        </p:nvSpPr>
        <p:spPr/>
        <p:txBody>
          <a:bodyPr/>
          <a:lstStyle/>
          <a:p>
            <a:r>
              <a:rPr lang="en-US" dirty="0" smtClean="0"/>
              <a:t>US 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76282314"/>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229" name="Chart" r:id="rId4" imgW="8686696" imgH="4467260" progId="MSGraph.Chart.8">
                  <p:embed followColorScheme="full"/>
                </p:oleObj>
              </mc:Choice>
              <mc:Fallback>
                <p:oleObj name="Chart" r:id="rId4" imgW="8686696" imgH="4467260"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218974</TotalTime>
  <Words>9242</Words>
  <Application>Microsoft Office PowerPoint</Application>
  <PresentationFormat>On-screen Show (4:3)</PresentationFormat>
  <Paragraphs>1492</Paragraphs>
  <Slides>141</Slides>
  <Notes>134</Notes>
  <HiddenSlides>65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51" baseType="lpstr">
      <vt:lpstr>ＭＳ Ｐゴシック</vt:lpstr>
      <vt:lpstr>Arial</vt:lpstr>
      <vt:lpstr>Arial </vt:lpstr>
      <vt:lpstr>Calibri</vt:lpstr>
      <vt:lpstr>Symbol</vt:lpstr>
      <vt:lpstr>Times New Roman</vt:lpstr>
      <vt:lpstr>Verdana</vt:lpstr>
      <vt:lpstr>Wingdings</vt:lpstr>
      <vt:lpstr>Default Design</vt:lpstr>
      <vt:lpstr>Chart</vt:lpstr>
      <vt:lpstr>Trends, Challenges and Opportunities in P/C Insurance Markets Focus on California</vt:lpstr>
      <vt:lpstr>Distribution of Direct Premiums Written by Segment/Line, 2014</vt:lpstr>
      <vt:lpstr>P/C Industry Net Income After Taxes 1991–2015</vt:lpstr>
      <vt:lpstr>Profitability Peaks &amp; Troughs in the P/C Insurance Industry, 1975 – 2015</vt:lpstr>
      <vt:lpstr>ROE: Property/Casualty Insurance by Major Event, 1987–2015</vt:lpstr>
      <vt:lpstr>P/C Insurance Industry  Combined Ratio, 2001–2015*</vt:lpstr>
      <vt:lpstr>Return on Equity by Financial Services Sector vs. Fortune 500, 2004-2014*</vt:lpstr>
      <vt:lpstr>PowerPoint Presentation</vt:lpstr>
      <vt:lpstr>I.I.I. Media Index, P/C, 2014 vs 2015* Percent increase/decrease from previous year</vt:lpstr>
      <vt:lpstr>PowerPoint Presentation</vt:lpstr>
      <vt:lpstr>Personal Lines Profitability</vt:lpstr>
      <vt:lpstr>Return on Net Worth (RNW) All Lines: 2005-2014 Average</vt:lpstr>
      <vt:lpstr>Return on Net Worth: All P-C Lines vs. Homeowners &amp; Pvt. Pass. Auto, 1990-2014*</vt:lpstr>
      <vt:lpstr>Return on Net Worth: All P-C Lines vs. Homeowners &amp; Pvt. Pass. Auto, 1990-2014*</vt:lpstr>
      <vt:lpstr>PowerPoint Presentation</vt:lpstr>
      <vt:lpstr>PowerPoint Presentation</vt:lpstr>
      <vt:lpstr>PowerPoint Presentation</vt:lpstr>
      <vt:lpstr>PowerPoint Presentation</vt:lpstr>
      <vt:lpstr>PowerPoint Presentation</vt:lpstr>
      <vt:lpstr>RNW All Lines: CA vs. U.S., 2005-2014</vt:lpstr>
      <vt:lpstr>RNW PP Auto: CA vs. U.S., 2005-2014</vt:lpstr>
      <vt:lpstr>RNW Comm Auto: CA vs. U.S., 2005-2014</vt:lpstr>
      <vt:lpstr>RNW Comm. Multi-Peril: CA vs. U.S., 2005-2014</vt:lpstr>
      <vt:lpstr>RNW Homeowners: CA vs. U.S., 2005-2014</vt:lpstr>
      <vt:lpstr>RNW Workers Comp: CA vs. U.S., 2005-2014</vt:lpstr>
      <vt:lpstr>All Lines: 10-Year Average RNW CA &amp; Nearby States</vt:lpstr>
      <vt:lpstr>PP Auto: 10-Year Average RNW CA &amp; Nearby States</vt:lpstr>
      <vt:lpstr>Top Ten Most Expensive And Least Expensive States For Automobile Insurance, 2013 (1)</vt:lpstr>
      <vt:lpstr>Comm. Auto: 10-Year Average RNW CA &amp; Nearby States</vt:lpstr>
      <vt:lpstr>Comm. M-P: 10-Year Average RNW CA &amp; Nearby States</vt:lpstr>
      <vt:lpstr>Homeowners: 10-Year Average RNW CA &amp; Nearby States</vt:lpstr>
      <vt:lpstr>Top Ten Most Expensive And Least Expensive States For Homeowners Insurance, 2013 (1)</vt:lpstr>
      <vt:lpstr>Workers Comp.: 10-Year Average RNW CA &amp; Nearby States</vt:lpstr>
      <vt:lpstr>INVESTMENTS:  THE NEW REALITY</vt:lpstr>
      <vt:lpstr>PowerPoint Presentation</vt:lpstr>
      <vt:lpstr>Property/Casualty Insurance Industry Investment Income: 2000–2015E1</vt:lpstr>
      <vt:lpstr>U.S. Treasury Security Yields: A Long Downward Trend, 1990–2016*</vt:lpstr>
      <vt:lpstr>Distribution of Invested Assets: P/C Insurance Industry, 2013</vt:lpstr>
      <vt:lpstr>Net Yield on Property/Casualty Insurance Invested Assets, 2007–2015*</vt:lpstr>
      <vt:lpstr>Net Investment Yield on Property/ Casualty Insurance Invested Assets, 2007–2016P*</vt:lpstr>
      <vt:lpstr>P/C Insurer Portfolio Yields, 2002-2015:Q3</vt:lpstr>
      <vt:lpstr>Interest Rate Forecasts: 2016 – 2021</vt:lpstr>
      <vt:lpstr>Annual Inflation Rates, (CPI-U, %), 1990–2017F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Presidential Candidate Anticipated as Having the Most Favorable Policies for the P/C Insurance Industry</vt:lpstr>
      <vt:lpstr>Trump vs. Clinton: Issues that Matter to P/C Insurers</vt:lpstr>
      <vt:lpstr>2015 Property and Casualty Insurance Regulatory Report Card</vt:lpstr>
      <vt:lpstr>Personal Lines      Underwriting Performance</vt:lpstr>
      <vt:lpstr>Private Passenger Auto Combined Ratio: 1993–2017F</vt:lpstr>
      <vt:lpstr>Homeowners Insurance Combined Ratio: 1990–2017F</vt:lpstr>
      <vt:lpstr>Homeowners Multi-Peril Loss &amp; ALAE Ratio, 2014: Highest 25 States</vt:lpstr>
      <vt:lpstr>Homeowners Multi-Peril Loss &amp; ALAE Ratio, 2014: Lowest 25 States and DC</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Winter Storm Losses in the US 1980 – 2015 (Overall and Insured Losses)* </vt:lpstr>
      <vt:lpstr>Loss Events in the US, 1980 – 2014 Overall and Insured Losses </vt:lpstr>
      <vt:lpstr>Convective Loss Events in the US Overall and insured losses, 1980 – 2014</vt:lpstr>
      <vt:lpstr>Convective Loss Events in the US Overall and insured losses, 1980 – 2015</vt:lpstr>
      <vt:lpstr>PowerPoint Presentation</vt:lpstr>
      <vt:lpstr>Catastrophe Bond Issuance and Outstanding: 1997-2015</vt:lpstr>
      <vt:lpstr>US Property CAT Rate on Line Index &amp; Global Reinsurance ROE</vt:lpstr>
      <vt:lpstr>Earthquakes Since 1980 and Recent Area Impacted by Induced Seismicity</vt:lpstr>
      <vt:lpstr>2016 Natural and Induced Earthquake Damage Forecast</vt:lpstr>
      <vt:lpstr>PowerPoint Presentation</vt:lpstr>
      <vt:lpstr>US Auto Severity &amp; Frequency by  Coverage: Trending Up in 2015</vt:lpstr>
      <vt:lpstr>CA Auto Severity &amp; Frequency by  Coverage: Generally Trending Up in 2015</vt:lpstr>
      <vt:lpstr>US Collision Coverage: Severity &amp; Frequency Trends Are Both Higher in 2015</vt:lpstr>
      <vt:lpstr>CA Collision Coverage: Severity &amp; Frequency Pressure Persisted in 2015</vt:lpstr>
      <vt:lpstr>CA Collision Loss Ratio Trending Upward: Private Passenger Auto, 2010 – 2015</vt:lpstr>
      <vt:lpstr>US Collision Loss Ratio Trending Upward: Private Passenger Auto, 2010 – 2015</vt:lpstr>
      <vt:lpstr>Bodily Injury: Severity Trend Is Up, Frequency Decline Has Ended—Rising?</vt:lpstr>
      <vt:lpstr>Property Damage Liability: Severity and Frequency Are Up</vt:lpstr>
      <vt:lpstr>No-Fault (PIP) Liability: Severity is Up, Frequency Relatively Flat*</vt:lpstr>
      <vt:lpstr>Comprehensive Coverage: Frequency and Severity Trends Are Volatile</vt:lpstr>
      <vt:lpstr> Death Rates per 100,000,000 Vehicle miles, 1990-2015* </vt:lpstr>
      <vt:lpstr>Auto Insurance: Claim Frequency Impacts of Energy Crisis of 1973/4</vt:lpstr>
      <vt:lpstr>Auto Insurance: Claim Severity Impacts of Energy Crisis of 1973/4</vt:lpstr>
      <vt:lpstr>Auto Insurance Claim Cost Drivers Continue to Grow Faster than CPI</vt:lpstr>
      <vt:lpstr>Defense Costs and Cost Containment Expenses    as a Percent of Incurred Losses, 2011 – 2013*</vt:lpstr>
      <vt:lpstr>PowerPoint Presentation</vt:lpstr>
      <vt:lpstr>PowerPoint Presentation</vt:lpstr>
      <vt:lpstr>Auto &amp; Home vs. All Lines, Net Written Premium Growth, 2000–2018F</vt:lpstr>
      <vt:lpstr>All Lines DWP Growth: CA vs. U.S., 2006-2015</vt:lpstr>
      <vt:lpstr>Personal Lines DWP Growth: CA vs. U.S., 2006-2015</vt:lpstr>
      <vt:lpstr>Direct Premiums Written: PP Auto Percent Change by State, 2007-2014</vt:lpstr>
      <vt:lpstr>Direct Premiums Written: PP Auto Percent Change by State, 2007-2014</vt:lpstr>
      <vt:lpstr>US Private Passenger Auto Insurance Net Written Premium, 2000–2017F</vt:lpstr>
      <vt:lpstr>CA DPW Private Passenger Auto,     2000-2015</vt:lpstr>
      <vt:lpstr>Monthly Change in Auto Insurance Prices, 1991–2015*</vt:lpstr>
      <vt:lpstr>Private Passenger Auto Growth: CA vs. U.S., 2006-2015</vt:lpstr>
      <vt:lpstr>US Homeowners Insurance Net Written Premium, 2000–2016F</vt:lpstr>
      <vt:lpstr>CA DPW Homeowners, 2000-2015</vt:lpstr>
      <vt:lpstr>Homeowners MP DWP Growth: CA vs. U.S., 2006-2015</vt:lpstr>
      <vt:lpstr>Comm. Lines DWP Growth:  CA vs. U.S., 2006-2015</vt:lpstr>
      <vt:lpstr>Commercial Auto Insurance Net Written Premium, 2000–2015F</vt:lpstr>
      <vt:lpstr>CA, USA DPW Earthquake, 2005-2014</vt:lpstr>
      <vt:lpstr>OK DPW Earthquake, 2005-2014</vt:lpstr>
      <vt:lpstr>PowerPoint Presentation</vt:lpstr>
      <vt:lpstr>PowerPoint Presentation</vt:lpstr>
      <vt:lpstr>Average Expenditures* on Auto Insurance, 1994-2015E</vt:lpstr>
      <vt:lpstr>M&amp;A UPDATE:  A PATH TO GROWTH? </vt:lpstr>
      <vt:lpstr>U.S. INSURANCE MERGERS AND ACQUISITIONS, P/C SECTOR, 1994-2015E (1)</vt:lpstr>
      <vt:lpstr>Personal Lines: Economic and Demographic Considerations</vt:lpstr>
      <vt:lpstr>New Private Housing Starts, 1990-2021F</vt:lpstr>
      <vt:lpstr>Rental-Occupied Housing Units as % of Total Occupied Units, Quarterly, 1990:Q1-2015*</vt:lpstr>
      <vt:lpstr>I.I.I. Poll: Renter’s Insurance</vt:lpstr>
      <vt:lpstr>Auto/Light Truck Sales, 1999-2021F</vt:lpstr>
      <vt:lpstr>PowerPoint Presentation</vt:lpstr>
      <vt:lpstr>Licensed Drivers, Vehicle Registrations and Resident Population: All UP!</vt:lpstr>
      <vt:lpstr>America is Driving More Again (Finally!): Total Miles Driven*, 1990–2015*</vt:lpstr>
      <vt:lpstr>Change in Proportion of Persons with Driver Licenses in the US, by Age, 1983-2014</vt:lpstr>
      <vt:lpstr>Girl Power: Females with a Driver’s License as a % of All Licensed Drivers</vt:lpstr>
      <vt:lpstr>Auto Loans and Other Non-Housing Debt, 2004 – 2015*</vt:lpstr>
      <vt:lpstr>PowerPoint Presentation</vt:lpstr>
      <vt:lpstr>Media is Obsessed with Driverless Vehicles: Often Predicting the Demise of Auto Insurance</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Data Breaches 2005-2015, by Number of Breaches and Records Exposed</vt:lpstr>
      <vt:lpstr>The Three Basic Elements of Cyber Coverage: Prevention, Transfer, Response</vt:lpstr>
      <vt:lpstr>PowerPoint Presentation</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4649</cp:revision>
  <cp:lastPrinted>2016-04-12T19:39:56Z</cp:lastPrinted>
  <dcterms:modified xsi:type="dcterms:W3CDTF">2016-04-21T14:44:35Z</dcterms:modified>
</cp:coreProperties>
</file>