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5.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6.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10.xml" ContentType="application/vnd.openxmlformats-officedocument.drawingml.chart+xml"/>
  <Override PartName="/ppt/tags/tag7.xml" ContentType="application/vnd.openxmlformats-officedocument.presentationml.tags+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tags/tag8.xml" ContentType="application/vnd.openxmlformats-officedocument.presentationml.tags+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11.xml" ContentType="application/vnd.openxmlformats-officedocument.drawingml.chart+xml"/>
  <Override PartName="/ppt/notesSlides/notesSlide144.xml" ContentType="application/vnd.openxmlformats-officedocument.presentationml.notesSlide+xml"/>
  <Override PartName="/ppt/tags/tag9.xml" ContentType="application/vnd.openxmlformats-officedocument.presentationml.tag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5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0.xml" ContentType="application/vnd.openxmlformats-officedocument.presentationml.notesSlide+xml"/>
  <Override PartName="/ppt/tags/tag19.xml" ContentType="application/vnd.openxmlformats-officedocument.presentationml.tags+xml"/>
  <Override PartName="/ppt/notesSlides/notesSlide161.xml" ContentType="application/vnd.openxmlformats-officedocument.presentationml.notesSlide+xml"/>
  <Override PartName="/ppt/tags/tag20.xml" ContentType="application/vnd.openxmlformats-officedocument.presentationml.tags+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9.xml" ContentType="application/vnd.openxmlformats-officedocument.presentationml.notesSlide+xml"/>
  <Override PartName="/ppt/tags/tag28.xml" ContentType="application/vnd.openxmlformats-officedocument.presentationml.tags+xml"/>
  <Override PartName="/ppt/notesSlides/notesSlide17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5.xml" ContentType="application/vnd.openxmlformats-officedocument.presentationml.notesSlide+xml"/>
  <Override PartName="/ppt/tags/tag36.xml" ContentType="application/vnd.openxmlformats-officedocument.presentationml.tags+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tags/tag37.xml" ContentType="application/vnd.openxmlformats-officedocument.presentationml.tags+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7"/>
  </p:notesMasterIdLst>
  <p:handoutMasterIdLst>
    <p:handoutMasterId r:id="rId248"/>
  </p:handoutMasterIdLst>
  <p:sldIdLst>
    <p:sldId id="4301" r:id="rId2"/>
    <p:sldId id="4081" r:id="rId3"/>
    <p:sldId id="4082" r:id="rId4"/>
    <p:sldId id="4083" r:id="rId5"/>
    <p:sldId id="4084" r:id="rId6"/>
    <p:sldId id="4085" r:id="rId7"/>
    <p:sldId id="4086" r:id="rId8"/>
    <p:sldId id="4123" r:id="rId9"/>
    <p:sldId id="4124" r:id="rId10"/>
    <p:sldId id="4250" r:id="rId11"/>
    <p:sldId id="4251" r:id="rId12"/>
    <p:sldId id="4238" r:id="rId13"/>
    <p:sldId id="4239" r:id="rId14"/>
    <p:sldId id="4240" r:id="rId15"/>
    <p:sldId id="4300" r:id="rId16"/>
    <p:sldId id="4242" r:id="rId17"/>
    <p:sldId id="4243" r:id="rId18"/>
    <p:sldId id="4244" r:id="rId19"/>
    <p:sldId id="4245" r:id="rId20"/>
    <p:sldId id="4246" r:id="rId21"/>
    <p:sldId id="4374" r:id="rId22"/>
    <p:sldId id="4375" r:id="rId23"/>
    <p:sldId id="4381" r:id="rId24"/>
    <p:sldId id="4376" r:id="rId25"/>
    <p:sldId id="4377" r:id="rId26"/>
    <p:sldId id="4378" r:id="rId27"/>
    <p:sldId id="4379" r:id="rId28"/>
    <p:sldId id="4380" r:id="rId29"/>
    <p:sldId id="4382" r:id="rId30"/>
    <p:sldId id="4383" r:id="rId31"/>
    <p:sldId id="4384" r:id="rId32"/>
    <p:sldId id="4385" r:id="rId33"/>
    <p:sldId id="4386" r:id="rId34"/>
    <p:sldId id="4387" r:id="rId35"/>
    <p:sldId id="4388" r:id="rId36"/>
    <p:sldId id="4389" r:id="rId37"/>
    <p:sldId id="4390" r:id="rId38"/>
    <p:sldId id="4391" r:id="rId39"/>
    <p:sldId id="4392" r:id="rId40"/>
    <p:sldId id="4393" r:id="rId41"/>
    <p:sldId id="4295" r:id="rId42"/>
    <p:sldId id="4284" r:id="rId43"/>
    <p:sldId id="4370" r:id="rId44"/>
    <p:sldId id="4285" r:id="rId45"/>
    <p:sldId id="4286" r:id="rId46"/>
    <p:sldId id="4371" r:id="rId47"/>
    <p:sldId id="4288" r:id="rId48"/>
    <p:sldId id="4290" r:id="rId49"/>
    <p:sldId id="4291" r:id="rId50"/>
    <p:sldId id="4289" r:id="rId51"/>
    <p:sldId id="4292" r:id="rId52"/>
    <p:sldId id="4293" r:id="rId53"/>
    <p:sldId id="4258" r:id="rId54"/>
    <p:sldId id="4294" r:id="rId55"/>
    <p:sldId id="4259" r:id="rId56"/>
    <p:sldId id="4260" r:id="rId57"/>
    <p:sldId id="4261" r:id="rId58"/>
    <p:sldId id="4262" r:id="rId59"/>
    <p:sldId id="4359" r:id="rId60"/>
    <p:sldId id="4263" r:id="rId61"/>
    <p:sldId id="4264" r:id="rId62"/>
    <p:sldId id="4265" r:id="rId63"/>
    <p:sldId id="4266" r:id="rId64"/>
    <p:sldId id="4267" r:id="rId65"/>
    <p:sldId id="4268" r:id="rId66"/>
    <p:sldId id="4269" r:id="rId67"/>
    <p:sldId id="4270" r:id="rId68"/>
    <p:sldId id="4298" r:id="rId69"/>
    <p:sldId id="4299" r:id="rId70"/>
    <p:sldId id="3433" r:id="rId71"/>
    <p:sldId id="4305" r:id="rId72"/>
    <p:sldId id="4097" r:id="rId73"/>
    <p:sldId id="4093" r:id="rId74"/>
    <p:sldId id="4094" r:id="rId75"/>
    <p:sldId id="4095" r:id="rId76"/>
    <p:sldId id="4306" r:id="rId77"/>
    <p:sldId id="4307" r:id="rId78"/>
    <p:sldId id="4099" r:id="rId79"/>
    <p:sldId id="4043" r:id="rId80"/>
    <p:sldId id="4308" r:id="rId81"/>
    <p:sldId id="4077" r:id="rId82"/>
    <p:sldId id="3922" r:id="rId83"/>
    <p:sldId id="4274" r:id="rId84"/>
    <p:sldId id="3381" r:id="rId85"/>
    <p:sldId id="3758" r:id="rId86"/>
    <p:sldId id="4078" r:id="rId87"/>
    <p:sldId id="4079" r:id="rId88"/>
    <p:sldId id="3203" r:id="rId89"/>
    <p:sldId id="3416" r:id="rId90"/>
    <p:sldId id="4309" r:id="rId91"/>
    <p:sldId id="3481" r:id="rId92"/>
    <p:sldId id="4125" r:id="rId93"/>
    <p:sldId id="4126" r:id="rId94"/>
    <p:sldId id="3851" r:id="rId95"/>
    <p:sldId id="3852" r:id="rId96"/>
    <p:sldId id="4310" r:id="rId97"/>
    <p:sldId id="4195" r:id="rId98"/>
    <p:sldId id="4311" r:id="rId99"/>
    <p:sldId id="4312" r:id="rId100"/>
    <p:sldId id="4204" r:id="rId101"/>
    <p:sldId id="3941" r:id="rId102"/>
    <p:sldId id="4302" r:id="rId103"/>
    <p:sldId id="4106" r:id="rId104"/>
    <p:sldId id="4107" r:id="rId105"/>
    <p:sldId id="4108" r:id="rId106"/>
    <p:sldId id="4109" r:id="rId107"/>
    <p:sldId id="4313" r:id="rId108"/>
    <p:sldId id="4111" r:id="rId109"/>
    <p:sldId id="4112" r:id="rId110"/>
    <p:sldId id="4314" r:id="rId111"/>
    <p:sldId id="4372" r:id="rId112"/>
    <p:sldId id="4316" r:id="rId113"/>
    <p:sldId id="4317" r:id="rId114"/>
    <p:sldId id="4120" r:id="rId115"/>
    <p:sldId id="4373" r:id="rId116"/>
    <p:sldId id="4122" r:id="rId117"/>
    <p:sldId id="3944" r:id="rId118"/>
    <p:sldId id="3945" r:id="rId119"/>
    <p:sldId id="4136" r:id="rId120"/>
    <p:sldId id="4137" r:id="rId121"/>
    <p:sldId id="4139" r:id="rId122"/>
    <p:sldId id="4318" r:id="rId123"/>
    <p:sldId id="4141" r:id="rId124"/>
    <p:sldId id="4142" r:id="rId125"/>
    <p:sldId id="4143" r:id="rId126"/>
    <p:sldId id="4144" r:id="rId127"/>
    <p:sldId id="4145" r:id="rId128"/>
    <p:sldId id="4146" r:id="rId129"/>
    <p:sldId id="4196" r:id="rId130"/>
    <p:sldId id="4319" r:id="rId131"/>
    <p:sldId id="4320" r:id="rId132"/>
    <p:sldId id="4321" r:id="rId133"/>
    <p:sldId id="4322" r:id="rId134"/>
    <p:sldId id="4323" r:id="rId135"/>
    <p:sldId id="4324" r:id="rId136"/>
    <p:sldId id="2680" r:id="rId137"/>
    <p:sldId id="4325" r:id="rId138"/>
    <p:sldId id="4326" r:id="rId139"/>
    <p:sldId id="4327" r:id="rId140"/>
    <p:sldId id="4328" r:id="rId141"/>
    <p:sldId id="4329" r:id="rId142"/>
    <p:sldId id="4133" r:id="rId143"/>
    <p:sldId id="4134" r:id="rId144"/>
    <p:sldId id="4135" r:id="rId145"/>
    <p:sldId id="3955" r:id="rId146"/>
    <p:sldId id="4147" r:id="rId147"/>
    <p:sldId id="4148" r:id="rId148"/>
    <p:sldId id="4149" r:id="rId149"/>
    <p:sldId id="4252" r:id="rId150"/>
    <p:sldId id="4253" r:id="rId151"/>
    <p:sldId id="4254" r:id="rId152"/>
    <p:sldId id="4255" r:id="rId153"/>
    <p:sldId id="4256" r:id="rId154"/>
    <p:sldId id="4257" r:id="rId155"/>
    <p:sldId id="4332" r:id="rId156"/>
    <p:sldId id="4333" r:id="rId157"/>
    <p:sldId id="4330" r:id="rId158"/>
    <p:sldId id="4331" r:id="rId159"/>
    <p:sldId id="4363" r:id="rId160"/>
    <p:sldId id="4364" r:id="rId161"/>
    <p:sldId id="4365" r:id="rId162"/>
    <p:sldId id="4366" r:id="rId163"/>
    <p:sldId id="4367" r:id="rId164"/>
    <p:sldId id="4368" r:id="rId165"/>
    <p:sldId id="4369" r:id="rId166"/>
    <p:sldId id="3096" r:id="rId167"/>
    <p:sldId id="4175" r:id="rId168"/>
    <p:sldId id="4033" r:id="rId169"/>
    <p:sldId id="4034" r:id="rId170"/>
    <p:sldId id="4009" r:id="rId171"/>
    <p:sldId id="4397" r:id="rId172"/>
    <p:sldId id="4007" r:id="rId173"/>
    <p:sldId id="4210" r:id="rId174"/>
    <p:sldId id="4396" r:id="rId175"/>
    <p:sldId id="4362" r:id="rId176"/>
    <p:sldId id="4360" r:id="rId177"/>
    <p:sldId id="4361" r:id="rId178"/>
    <p:sldId id="3700" r:id="rId179"/>
    <p:sldId id="3713" r:id="rId180"/>
    <p:sldId id="4176" r:id="rId181"/>
    <p:sldId id="4177" r:id="rId182"/>
    <p:sldId id="4178" r:id="rId183"/>
    <p:sldId id="4179" r:id="rId184"/>
    <p:sldId id="3698" r:id="rId185"/>
    <p:sldId id="4276" r:id="rId186"/>
    <p:sldId id="4035" r:id="rId187"/>
    <p:sldId id="4048" r:id="rId188"/>
    <p:sldId id="3494" r:id="rId189"/>
    <p:sldId id="4049" r:id="rId190"/>
    <p:sldId id="3689" r:id="rId191"/>
    <p:sldId id="3924" r:id="rId192"/>
    <p:sldId id="3925" r:id="rId193"/>
    <p:sldId id="3716" r:id="rId194"/>
    <p:sldId id="3717" r:id="rId195"/>
    <p:sldId id="4036" r:id="rId196"/>
    <p:sldId id="3740" r:id="rId197"/>
    <p:sldId id="4037" r:id="rId198"/>
    <p:sldId id="3690" r:id="rId199"/>
    <p:sldId id="3691" r:id="rId200"/>
    <p:sldId id="4050" r:id="rId201"/>
    <p:sldId id="4180" r:id="rId202"/>
    <p:sldId id="2965" r:id="rId203"/>
    <p:sldId id="3478" r:id="rId204"/>
    <p:sldId id="4357" r:id="rId205"/>
    <p:sldId id="4358" r:id="rId206"/>
    <p:sldId id="3702" r:id="rId207"/>
    <p:sldId id="4334" r:id="rId208"/>
    <p:sldId id="4335" r:id="rId209"/>
    <p:sldId id="4336" r:id="rId210"/>
    <p:sldId id="3580" r:id="rId211"/>
    <p:sldId id="4337" r:id="rId212"/>
    <p:sldId id="4338" r:id="rId213"/>
    <p:sldId id="4339" r:id="rId214"/>
    <p:sldId id="4340" r:id="rId215"/>
    <p:sldId id="4341" r:id="rId216"/>
    <p:sldId id="4395" r:id="rId217"/>
    <p:sldId id="4192" r:id="rId218"/>
    <p:sldId id="4193" r:id="rId219"/>
    <p:sldId id="4208" r:id="rId220"/>
    <p:sldId id="4209" r:id="rId221"/>
    <p:sldId id="4185" r:id="rId222"/>
    <p:sldId id="4186" r:id="rId223"/>
    <p:sldId id="4187" r:id="rId224"/>
    <p:sldId id="4188" r:id="rId225"/>
    <p:sldId id="4190" r:id="rId226"/>
    <p:sldId id="4189" r:id="rId227"/>
    <p:sldId id="4191" r:id="rId228"/>
    <p:sldId id="4277" r:id="rId229"/>
    <p:sldId id="4278" r:id="rId230"/>
    <p:sldId id="4279" r:id="rId231"/>
    <p:sldId id="4280" r:id="rId232"/>
    <p:sldId id="4281" r:id="rId233"/>
    <p:sldId id="4282" r:id="rId234"/>
    <p:sldId id="4283" r:id="rId235"/>
    <p:sldId id="3844" r:id="rId236"/>
    <p:sldId id="3845" r:id="rId237"/>
    <p:sldId id="3846" r:id="rId238"/>
    <p:sldId id="3847" r:id="rId239"/>
    <p:sldId id="1445" r:id="rId240"/>
    <p:sldId id="1450" r:id="rId241"/>
    <p:sldId id="2652" r:id="rId242"/>
    <p:sldId id="2655" r:id="rId243"/>
    <p:sldId id="3228" r:id="rId244"/>
    <p:sldId id="3757" r:id="rId245"/>
    <p:sldId id="1136" r:id="rId2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923139488"/>
        <c:axId val="923144384"/>
      </c:barChart>
      <c:catAx>
        <c:axId val="92313948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923144384"/>
        <c:crossesAt val="0"/>
        <c:auto val="1"/>
        <c:lblAlgn val="ctr"/>
        <c:lblOffset val="20"/>
        <c:tickLblSkip val="1"/>
        <c:tickMarkSkip val="1"/>
        <c:noMultiLvlLbl val="0"/>
      </c:catAx>
      <c:valAx>
        <c:axId val="92314438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92313948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971180816"/>
        <c:axId val="971182448"/>
      </c:barChart>
      <c:catAx>
        <c:axId val="97118081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971182448"/>
        <c:crosses val="autoZero"/>
        <c:auto val="0"/>
        <c:lblAlgn val="ctr"/>
        <c:lblOffset val="0"/>
        <c:tickLblSkip val="1"/>
        <c:tickMarkSkip val="1"/>
        <c:noMultiLvlLbl val="0"/>
      </c:catAx>
      <c:valAx>
        <c:axId val="97118244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97118081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971188976"/>
        <c:axId val="971182992"/>
      </c:barChart>
      <c:catAx>
        <c:axId val="971188976"/>
        <c:scaling>
          <c:orientation val="minMax"/>
        </c:scaling>
        <c:delete val="0"/>
        <c:axPos val="b"/>
        <c:numFmt formatCode="General" sourceLinked="0"/>
        <c:majorTickMark val="out"/>
        <c:minorTickMark val="none"/>
        <c:tickLblPos val="nextTo"/>
        <c:txPr>
          <a:bodyPr/>
          <a:lstStyle/>
          <a:p>
            <a:pPr>
              <a:defRPr sz="1100"/>
            </a:pPr>
            <a:endParaRPr lang="en-US"/>
          </a:p>
        </c:txPr>
        <c:crossAx val="971182992"/>
        <c:crosses val="autoZero"/>
        <c:auto val="1"/>
        <c:lblAlgn val="ctr"/>
        <c:lblOffset val="100"/>
        <c:noMultiLvlLbl val="0"/>
      </c:catAx>
      <c:valAx>
        <c:axId val="971182992"/>
        <c:scaling>
          <c:orientation val="minMax"/>
        </c:scaling>
        <c:delete val="1"/>
        <c:axPos val="l"/>
        <c:numFmt formatCode="0%" sourceLinked="1"/>
        <c:majorTickMark val="out"/>
        <c:minorTickMark val="none"/>
        <c:tickLblPos val="none"/>
        <c:crossAx val="97118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clustered"/>
        <c:varyColors val="0"/>
        <c:ser>
          <c:idx val="0"/>
          <c:order val="0"/>
          <c:tx>
            <c:strRef>
              <c:f>Sheet1!$A$2</c:f>
              <c:strCache>
                <c:ptCount val="1"/>
                <c:pt idx="0">
                  <c:v>Global Re Capital (Traditional &amp; Alternative)</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Sheet1!$B$2:$H$2</c:f>
              <c:numCache>
                <c:formatCode>_(* #,##0_);_(* \(#,##0\);_(* "-"??_);_(@_)</c:formatCode>
                <c:ptCount val="7"/>
                <c:pt idx="0">
                  <c:v>410</c:v>
                </c:pt>
                <c:pt idx="1">
                  <c:v>340</c:v>
                </c:pt>
                <c:pt idx="2">
                  <c:v>400</c:v>
                </c:pt>
                <c:pt idx="3">
                  <c:v>470</c:v>
                </c:pt>
                <c:pt idx="4">
                  <c:v>455</c:v>
                </c:pt>
                <c:pt idx="5">
                  <c:v>505</c:v>
                </c:pt>
                <c:pt idx="6">
                  <c:v>540</c:v>
                </c:pt>
              </c:numCache>
            </c:numRef>
          </c:val>
        </c:ser>
        <c:ser>
          <c:idx val="1"/>
          <c:order val="1"/>
          <c:tx>
            <c:strRef>
              <c:f>Sheet1!$A$3</c:f>
              <c:strCache>
                <c:ptCount val="1"/>
                <c:pt idx="0">
                  <c:v>Alternative Capital Only</c:v>
                </c:pt>
              </c:strCache>
            </c:strRef>
          </c:tx>
          <c:invertIfNegative val="0"/>
          <c:dLbls>
            <c:spPr>
              <a:noFill/>
              <a:ln>
                <a:noFill/>
              </a:ln>
              <a:effectLst/>
            </c:spPr>
            <c:txPr>
              <a:bodyPr wrap="square" lIns="38100" tIns="19050" rIns="38100" bIns="19050" anchor="ctr">
                <a:spAutoFit/>
              </a:bodyPr>
              <a:lstStyle/>
              <a:p>
                <a:pPr>
                  <a:defRPr sz="1596" b="1" i="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2007</c:v>
                </c:pt>
                <c:pt idx="1">
                  <c:v>2008</c:v>
                </c:pt>
                <c:pt idx="2">
                  <c:v>2009</c:v>
                </c:pt>
                <c:pt idx="3">
                  <c:v>2010</c:v>
                </c:pt>
                <c:pt idx="4">
                  <c:v>2011</c:v>
                </c:pt>
                <c:pt idx="5">
                  <c:v>2012</c:v>
                </c:pt>
                <c:pt idx="6">
                  <c:v>2013</c:v>
                </c:pt>
              </c:numCache>
            </c:numRef>
          </c:cat>
          <c:val>
            <c:numRef>
              <c:f>Sheet1!$B$3:$H$3</c:f>
              <c:numCache>
                <c:formatCode>_(* #,##0_);_(* \(#,##0\);_(* "-"??_);_(@_)</c:formatCode>
                <c:ptCount val="7"/>
                <c:pt idx="0">
                  <c:v>22</c:v>
                </c:pt>
                <c:pt idx="1">
                  <c:v>19</c:v>
                </c:pt>
                <c:pt idx="2">
                  <c:v>22</c:v>
                </c:pt>
                <c:pt idx="3">
                  <c:v>24</c:v>
                </c:pt>
                <c:pt idx="4">
                  <c:v>28</c:v>
                </c:pt>
                <c:pt idx="5">
                  <c:v>39</c:v>
                </c:pt>
                <c:pt idx="6">
                  <c:v>50</c:v>
                </c:pt>
              </c:numCache>
            </c:numRef>
          </c:val>
        </c:ser>
        <c:dLbls>
          <c:showLegendKey val="0"/>
          <c:showVal val="0"/>
          <c:showCatName val="0"/>
          <c:showSerName val="0"/>
          <c:showPercent val="0"/>
          <c:showBubbleSize val="0"/>
        </c:dLbls>
        <c:gapWidth val="100"/>
        <c:axId val="923138944"/>
        <c:axId val="923140032"/>
      </c:barChart>
      <c:catAx>
        <c:axId val="923138944"/>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23140032"/>
        <c:crosses val="autoZero"/>
        <c:auto val="1"/>
        <c:lblAlgn val="ctr"/>
        <c:lblOffset val="20"/>
        <c:tickLblSkip val="1"/>
        <c:tickMarkSkip val="1"/>
        <c:noMultiLvlLbl val="0"/>
      </c:catAx>
      <c:valAx>
        <c:axId val="92314003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923138944"/>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7.0120525544491219E-2"/>
                  <c:y val="1.9106105077560255E-2"/>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4.3613584516888661E-2"/>
                  <c:y val="-0.1629994693703776"/>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0.31</c:v>
                </c:pt>
                <c:pt idx="1">
                  <c:v>0.24</c:v>
                </c:pt>
                <c:pt idx="2">
                  <c:v>0.13</c:v>
                </c:pt>
                <c:pt idx="3">
                  <c:v>0.11</c:v>
                </c:pt>
                <c:pt idx="4">
                  <c:v>0.08</c:v>
                </c:pt>
                <c:pt idx="5">
                  <c:v>0.08</c:v>
                </c:pt>
                <c:pt idx="6">
                  <c:v>0.06</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923146016"/>
        <c:axId val="923145472"/>
      </c:lineChart>
      <c:catAx>
        <c:axId val="9231460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3145472"/>
        <c:crosses val="autoZero"/>
        <c:auto val="1"/>
        <c:lblAlgn val="ctr"/>
        <c:lblOffset val="100"/>
        <c:noMultiLvlLbl val="0"/>
      </c:catAx>
      <c:valAx>
        <c:axId val="92314547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23146016"/>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923141120"/>
        <c:axId val="923141664"/>
      </c:lineChart>
      <c:catAx>
        <c:axId val="92314112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3141664"/>
        <c:crosses val="autoZero"/>
        <c:auto val="1"/>
        <c:lblAlgn val="ctr"/>
        <c:lblOffset val="100"/>
        <c:noMultiLvlLbl val="0"/>
      </c:catAx>
      <c:valAx>
        <c:axId val="923141664"/>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23141120"/>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923146560"/>
        <c:axId val="923148736"/>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923146560"/>
        <c:axId val="923148736"/>
      </c:lineChart>
      <c:catAx>
        <c:axId val="92314656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923148736"/>
        <c:crosses val="autoZero"/>
        <c:auto val="0"/>
        <c:lblAlgn val="ctr"/>
        <c:lblOffset val="100"/>
        <c:tickLblSkip val="1"/>
        <c:noMultiLvlLbl val="0"/>
      </c:catAx>
      <c:valAx>
        <c:axId val="923148736"/>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92314656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971179184"/>
        <c:axId val="97118136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971179728"/>
        <c:axId val="97118952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971179184"/>
        <c:axId val="971181360"/>
      </c:lineChart>
      <c:catAx>
        <c:axId val="97117918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971181360"/>
        <c:crosses val="autoZero"/>
        <c:auto val="0"/>
        <c:lblAlgn val="ctr"/>
        <c:lblOffset val="100"/>
        <c:tickLblSkip val="1"/>
        <c:noMultiLvlLbl val="0"/>
      </c:catAx>
      <c:valAx>
        <c:axId val="97118136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971179184"/>
        <c:crosses val="autoZero"/>
        <c:crossBetween val="between"/>
        <c:majorUnit val="2"/>
      </c:valAx>
      <c:valAx>
        <c:axId val="971189520"/>
        <c:scaling>
          <c:orientation val="minMax"/>
          <c:max val="12"/>
          <c:min val="-10"/>
        </c:scaling>
        <c:delete val="0"/>
        <c:axPos val="r"/>
        <c:numFmt formatCode="General" sourceLinked="1"/>
        <c:majorTickMark val="none"/>
        <c:minorTickMark val="none"/>
        <c:tickLblPos val="none"/>
        <c:spPr>
          <a:ln>
            <a:noFill/>
          </a:ln>
        </c:spPr>
        <c:crossAx val="971179728"/>
        <c:crosses val="max"/>
        <c:crossBetween val="between"/>
        <c:majorUnit val="2"/>
      </c:valAx>
      <c:catAx>
        <c:axId val="971179728"/>
        <c:scaling>
          <c:orientation val="minMax"/>
        </c:scaling>
        <c:delete val="0"/>
        <c:axPos val="t"/>
        <c:numFmt formatCode="General" sourceLinked="1"/>
        <c:majorTickMark val="none"/>
        <c:minorTickMark val="none"/>
        <c:tickLblPos val="none"/>
        <c:spPr>
          <a:ln>
            <a:noFill/>
          </a:ln>
        </c:spPr>
        <c:crossAx val="97118952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3.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(Billions)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0.50338</cdr:x>
      <cdr:y>0.34457</cdr:y>
    </cdr:from>
    <cdr:to>
      <cdr:x>0.93615</cdr:x>
      <cdr:y>0.56426</cdr:y>
    </cdr:to>
    <cdr:sp macro="" textlink="">
      <cdr:nvSpPr>
        <cdr:cNvPr id="4" name="AutoShape 14"/>
        <cdr:cNvSpPr>
          <a:spLocks xmlns:a="http://schemas.openxmlformats.org/drawingml/2006/main" noChangeArrowheads="1"/>
        </cdr:cNvSpPr>
      </cdr:nvSpPr>
      <cdr:spPr bwMode="blackWhite">
        <a:xfrm xmlns:a="http://schemas.openxmlformats.org/drawingml/2006/main">
          <a:off x="4125057" y="1443016"/>
          <a:ext cx="3546389" cy="919992"/>
        </a:xfrm>
        <a:prstGeom xmlns:a="http://schemas.openxmlformats.org/drawingml/2006/main" prst="wedgeRectCallout">
          <a:avLst>
            <a:gd name="adj1" fmla="val -4651"/>
            <a:gd name="adj2" fmla="val 127166"/>
          </a:avLst>
        </a:prstGeom>
        <a:solidFill xmlns:a="http://schemas.openxmlformats.org/drawingml/2006/main">
          <a:schemeClr val="tx2"/>
        </a:solidFill>
        <a:ln xmlns:a="http://schemas.openxmlformats.org/drawingml/2006/main" w="28575" algn="ctr">
          <a:solidFill>
            <a:schemeClr val="tx2"/>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constantly growing, even in 2011, when cat losses reduced total reinsurance capital. </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11/6/2014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113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115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7788677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116</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117</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0055695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086723" y="9046822"/>
            <a:ext cx="687667" cy="247989"/>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125</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126</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127</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128</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131</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132</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9065" y="8799760"/>
            <a:ext cx="678217" cy="248133"/>
          </a:xfrm>
        </p:spPr>
        <p:txBody>
          <a:bodyPr/>
          <a:lstStyle/>
          <a:p>
            <a:pPr defTabSz="909375">
              <a:defRPr/>
            </a:pPr>
            <a:fld id="{3711D1C8-0BB5-4546-B0DE-9FAB346B6C05}" type="slidenum">
              <a:rPr lang="en-US" smtClean="0"/>
              <a:pPr defTabSz="909375">
                <a:defRPr/>
              </a:pPr>
              <a:t>134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33158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135</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136</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137</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05239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138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456483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139</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13107604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F7C5709-981E-4A4B-960D-30B887DBCF87}" type="slidenum">
              <a:rPr lang="en-US" altLang="en-US" sz="1000" smtClean="0"/>
              <a:pPr>
                <a:lnSpc>
                  <a:spcPct val="100000"/>
                </a:lnSpc>
                <a:spcBef>
                  <a:spcPct val="0"/>
                </a:spcBef>
                <a:buClrTx/>
                <a:buSzTx/>
                <a:buFontTx/>
                <a:buNone/>
              </a:pPr>
              <a:t>140</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33863357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4910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146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065491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147</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148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149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152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158</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17565379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159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161</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164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165</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166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167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168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169</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827958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170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171</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226771440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172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173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085167" y="9046678"/>
            <a:ext cx="690779" cy="248133"/>
          </a:xfrm>
        </p:spPr>
        <p:txBody>
          <a:bodyPr/>
          <a:lstStyle/>
          <a:p>
            <a:pPr>
              <a:defRPr/>
            </a:pPr>
            <a:fld id="{D3B46664-AE7A-4EF7-BFD7-083E2F3E0F65}" type="slidenum">
              <a:rPr lang="en-US" smtClean="0"/>
              <a:pPr>
                <a:defRPr/>
              </a:pPr>
              <a:t>174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367708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175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09638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176</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200471523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177</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66094924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180</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181</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96580997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185</a:t>
            </a:fld>
            <a:endParaRPr lang="en-US" dirty="0"/>
          </a:p>
        </p:txBody>
      </p:sp>
    </p:spTree>
    <p:extLst>
      <p:ext uri="{BB962C8B-B14F-4D97-AF65-F5344CB8AC3E}">
        <p14:creationId xmlns:p14="http://schemas.microsoft.com/office/powerpoint/2010/main" val="410544248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186</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187</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188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961" y="4416110"/>
            <a:ext cx="5486088" cy="4182427"/>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190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193</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194</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10947"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196</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197</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198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199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066875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200</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085167" y="9046678"/>
            <a:ext cx="690779" cy="248133"/>
          </a:xfrm>
        </p:spPr>
        <p:txBody>
          <a:bodyPr/>
          <a:lstStyle/>
          <a:p>
            <a:fld id="{076349CA-7964-46F8-9AF2-4ABE1A925F7D}" type="slidenum">
              <a:rPr lang="en-US" smtClean="0"/>
              <a:pPr/>
              <a:t>201</a:t>
            </a:fld>
            <a:endParaRPr lang="en-US"/>
          </a:p>
        </p:txBody>
      </p:sp>
    </p:spTree>
    <p:extLst>
      <p:ext uri="{BB962C8B-B14F-4D97-AF65-F5344CB8AC3E}">
        <p14:creationId xmlns:p14="http://schemas.microsoft.com/office/powerpoint/2010/main" val="29407673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9683"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204</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66026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205</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95803867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206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96844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208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13427356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209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00444303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9046822"/>
            <a:ext cx="690779" cy="247989"/>
          </a:xfrm>
        </p:spPr>
        <p:txBody>
          <a:bodyPr/>
          <a:lstStyle/>
          <a:p>
            <a:pPr>
              <a:defRPr/>
            </a:pPr>
            <a:fld id="{AED8072F-0E08-458F-BF88-90F48070855D}" type="slidenum">
              <a:rPr lang="en-US"/>
              <a:pPr>
                <a:defRPr/>
              </a:pPr>
              <a:t>210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912746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198659"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1773938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2882772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7644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9207" y="9000412"/>
            <a:ext cx="695150" cy="246717"/>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19</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8075" y="701675"/>
            <a:ext cx="4641850" cy="3482975"/>
          </a:xfrm>
          <a:solidFill>
            <a:srgbClr val="FFFFFF"/>
          </a:solidFill>
          <a:ln/>
        </p:spPr>
      </p:sp>
      <p:sp>
        <p:nvSpPr>
          <p:cNvPr id="202755" name="Rectangle 3"/>
          <p:cNvSpPr>
            <a:spLocks noGrp="1" noChangeArrowheads="1"/>
          </p:cNvSpPr>
          <p:nvPr>
            <p:ph type="body" idx="1"/>
          </p:nvPr>
        </p:nvSpPr>
        <p:spPr>
          <a:xfrm>
            <a:off x="883699" y="4416108"/>
            <a:ext cx="508593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3983080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0617657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217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731942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218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22150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219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87131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220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41334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221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223</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9047163"/>
            <a:ext cx="689527" cy="247650"/>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225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24190" y="8848402"/>
            <a:ext cx="675761" cy="246147"/>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226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24189" y="8848382"/>
            <a:ext cx="675761" cy="246167"/>
          </a:xfrm>
        </p:spPr>
        <p:txBody>
          <a:bodyPr/>
          <a:lstStyle/>
          <a:p>
            <a:pPr defTabSz="909375">
              <a:defRPr/>
            </a:pPr>
            <a:fld id="{15A7F7DB-3A93-4CAB-8AF3-CD35918FB945}" type="slidenum">
              <a:rPr lang="en-US" smtClean="0"/>
              <a:pPr defTabSz="909375">
                <a:defRPr/>
              </a:pPr>
              <a:t>227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168C4-6BE8-4176-9FBC-5BDD35E82C83}" type="slidenum">
              <a:rPr lang="en-US">
                <a:solidFill>
                  <a:prstClr val="black"/>
                </a:solidFill>
              </a:rPr>
              <a:pPr/>
              <a:t>229</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1108075" y="698500"/>
            <a:ext cx="4654550"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7006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230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86777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71962349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232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976230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233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099832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564CE74E-1094-49A4-9C03-0E11176BB269}" type="slidenum">
              <a:rPr lang="en-US" smtClean="0"/>
              <a:pPr/>
              <a:t>234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211943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235</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236</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237</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075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C341E3BC-7F9C-4A0D-907A-5E614E9AA1E9}" type="slidenum">
              <a:rPr lang="en-US" smtClean="0"/>
              <a:pPr>
                <a:defRPr/>
              </a:pPr>
              <a:t>21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888345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238</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394586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239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244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245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5EBEBFA-A7C8-4198-87BA-9849D8670A05}" type="slidenum">
              <a:rPr lang="en-US" sz="1000"/>
              <a:pPr algn="ctr" defTabSz="930275"/>
              <a:t>22</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64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dirty="0" smtClean="0"/>
          </a:p>
        </p:txBody>
      </p:sp>
    </p:spTree>
    <p:extLst>
      <p:ext uri="{BB962C8B-B14F-4D97-AF65-F5344CB8AC3E}">
        <p14:creationId xmlns:p14="http://schemas.microsoft.com/office/powerpoint/2010/main" val="1006990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E6FD15B-4584-4B8C-A6B4-069EF17E182C}" type="slidenum">
              <a:rPr lang="en-US" sz="1000"/>
              <a:pPr algn="ctr" defTabSz="930275"/>
              <a:t>24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644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D386D7A-3188-4FEB-864E-791744544B3C}" type="slidenum">
              <a:rPr lang="en-US" sz="1000"/>
              <a:pPr algn="ctr" defTabSz="930275"/>
              <a:t>25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419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7FF128B-7D07-4CBB-8908-3AF990508B75}" type="slidenum">
              <a:rPr lang="en-US" sz="1000"/>
              <a:pPr algn="ctr" defTabSz="930275"/>
              <a:t>26</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718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16BE76C2-791D-44D7-8BBB-EF8D8FA8634D}" type="slidenum">
              <a:rPr lang="en-US" sz="1000"/>
              <a:pPr algn="ctr" defTabSz="930275"/>
              <a:t>27</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3904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4AD1F39-082E-4E70-9893-CA0D6BB3CAE7}" type="slidenum">
              <a:rPr lang="en-US" sz="1000"/>
              <a:pPr algn="ctr" defTabSz="930275"/>
              <a:t>28</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998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220360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763556B-200C-47A7-A0C1-331B2F754F54}" type="slidenum">
              <a:rPr lang="en-US" smtClean="0">
                <a:solidFill>
                  <a:srgbClr val="000000"/>
                </a:solidFill>
              </a:rPr>
              <a:pPr>
                <a:defRPr/>
              </a:pPr>
              <a:t>30</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3796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919377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1037013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4242565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81824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35</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649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A9B8996-4A4F-4BD3-8C32-30B18A70DAB8}" type="slidenum">
              <a:rPr lang="en-US" sz="1000"/>
              <a:pPr algn="ctr" defTabSz="930275"/>
              <a:t>36</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5848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EBC7385-0CF2-4F4B-BDA9-34CF8FDA0380}" type="slidenum">
              <a:rPr lang="en-US" sz="1000"/>
              <a:pPr algn="ctr" defTabSz="930275"/>
              <a:t>37</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5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1A8343A-88A1-431D-A5EE-1E9D384757B3}" type="slidenum">
              <a:rPr lang="en-US" sz="1000"/>
              <a:pPr algn="ctr" defTabSz="930275"/>
              <a:t>38</a:t>
            </a:fld>
            <a:endParaRPr 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314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0A7022A-0251-4D48-9803-8FED96632763}" type="slidenum">
              <a:rPr lang="en-US" sz="1000"/>
              <a:pPr algn="ctr" defTabSz="930275"/>
              <a:t>39</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071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CD04A43A-08C9-4D42-B3DC-A3097B9DBC94}" type="slidenum">
              <a:rPr lang="en-US" sz="1000"/>
              <a:pPr algn="ctr" defTabSz="930275"/>
              <a:t>40</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50675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41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556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5030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35920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54</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72988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6038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924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88083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61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9587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64197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665217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68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70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71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351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73</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74</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75</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76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95352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79564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80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762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085167" y="9046678"/>
            <a:ext cx="690779" cy="248133"/>
          </a:xfrm>
        </p:spPr>
        <p:txBody>
          <a:bodyPr/>
          <a:lstStyle/>
          <a:p>
            <a:pPr>
              <a:defRPr/>
            </a:pPr>
            <a:fld id="{8763556B-200C-47A7-A0C1-331B2F754F54}" type="slidenum">
              <a:rPr lang="en-US" smtClean="0">
                <a:solidFill>
                  <a:srgbClr val="000000"/>
                </a:solidFill>
              </a:rPr>
              <a:pPr>
                <a:defRPr/>
              </a:pPr>
              <a:t>83</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94281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85167" y="9046678"/>
            <a:ext cx="690779" cy="248133"/>
          </a:xfrm>
        </p:spPr>
        <p:txBody>
          <a:bodyPr/>
          <a:lstStyle/>
          <a:p>
            <a:pPr>
              <a:defRPr/>
            </a:pPr>
            <a:fld id="{DDEFB222-CE26-4681-BBEB-6CA6CED4556C}" type="slidenum">
              <a:rPr lang="en-US" smtClean="0"/>
              <a:pPr>
                <a:defRPr/>
              </a:pPr>
              <a:t>84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87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085167" y="9046822"/>
            <a:ext cx="690779" cy="247989"/>
          </a:xfrm>
          <a:noFill/>
        </p:spPr>
        <p:txBody>
          <a:bodyPr/>
          <a:lstStyle/>
          <a:p>
            <a:fld id="{4B467A6F-CB38-460C-8EC3-8BFEECA8E64B}" type="slidenum">
              <a:rPr lang="en-US" smtClean="0"/>
              <a:pPr/>
              <a:t>88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1001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98828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91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092328" y="8998833"/>
            <a:ext cx="688915" cy="24829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93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678"/>
            <a:ext cx="690779" cy="248133"/>
          </a:xfrm>
        </p:spPr>
        <p:txBody>
          <a:bodyPr/>
          <a:lstStyle/>
          <a:p>
            <a:pPr>
              <a:defRPr/>
            </a:pPr>
            <a:fld id="{9CA87C76-DB74-48C8-8124-79DAD4A811D1}" type="slidenum">
              <a:rPr lang="en-US" smtClean="0"/>
              <a:pPr>
                <a:defRPr/>
              </a:pPr>
              <a:t>94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085167" y="9046822"/>
            <a:ext cx="690779" cy="247989"/>
          </a:xfrm>
        </p:spPr>
        <p:txBody>
          <a:bodyPr/>
          <a:lstStyle/>
          <a:p>
            <a:pPr>
              <a:defRPr/>
            </a:pPr>
            <a:fld id="{B2A273B8-4229-4DDB-A170-29D1C53BF517}" type="slidenum">
              <a:rPr lang="en-US" smtClean="0"/>
              <a:pPr>
                <a:defRPr/>
              </a:pPr>
              <a:t>95</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3582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97</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98</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100</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7486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106</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107</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750213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108</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109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112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 id="2147485443"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census.gov/construction/c30/c30index.html" TargetMode="External"/><Relationship Id="rId5" Type="http://schemas.openxmlformats.org/officeDocument/2006/relationships/image" Target="../media/image86.emf"/><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6.vml"/><Relationship Id="rId6" Type="http://schemas.openxmlformats.org/officeDocument/2006/relationships/hyperlink" Target="http://www.census.gov/construction/c30/c30index.html" TargetMode="External"/><Relationship Id="rId5" Type="http://schemas.openxmlformats.org/officeDocument/2006/relationships/image" Target="../media/image87.emf"/><Relationship Id="rId4" Type="http://schemas.openxmlformats.org/officeDocument/2006/relationships/oleObject" Target="../embeddings/oleObject7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7.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77.bin"/></Relationships>
</file>

<file path=ppt/slides/_rels/slide106.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hyperlink" Target="http://www2.fdic.gov/qbp/" TargetMode="Externa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2.fdic.gov/qbp/" TargetMode="External"/><Relationship Id="rId5" Type="http://schemas.openxmlformats.org/officeDocument/2006/relationships/image" Target="../media/image91.emf"/><Relationship Id="rId4" Type="http://schemas.openxmlformats.org/officeDocument/2006/relationships/oleObject" Target="../embeddings/oleObject79.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construction/c30/historical_data.html" TargetMode="Externa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75.emf"/><Relationship Id="rId4" Type="http://schemas.openxmlformats.org/officeDocument/2006/relationships/oleObject" Target="../embeddings/oleObject82.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94.emf"/><Relationship Id="rId5" Type="http://schemas.openxmlformats.org/officeDocument/2006/relationships/oleObject" Target="../embeddings/oleObject83.bin"/><Relationship Id="rId4" Type="http://schemas.openxmlformats.org/officeDocument/2006/relationships/hyperlink" Target="http://data.bls.gov/" TargetMode="Externa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95.emf"/><Relationship Id="rId4" Type="http://schemas.openxmlformats.org/officeDocument/2006/relationships/oleObject" Target="../embeddings/oleObject84.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hyperlink" Target="http://www.agc.org/galleries/news/Metro_Empl_1404_Rank.pdf" TargetMode="External"/><Relationship Id="rId5" Type="http://schemas.openxmlformats.org/officeDocument/2006/relationships/image" Target="../media/image96.emf"/><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77.emf"/><Relationship Id="rId5" Type="http://schemas.openxmlformats.org/officeDocument/2006/relationships/oleObject" Target="../embeddings/oleObject86.bin"/><Relationship Id="rId4" Type="http://schemas.openxmlformats.org/officeDocument/2006/relationships/hyperlink" Target="http://www.federalreserve.gov/releases/h15/data.htm" TargetMode="Externa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87.vml"/><Relationship Id="rId6" Type="http://schemas.openxmlformats.org/officeDocument/2006/relationships/image" Target="../media/image97.emf"/><Relationship Id="rId5" Type="http://schemas.openxmlformats.org/officeDocument/2006/relationships/oleObject" Target="../embeddings/oleObject87.bin"/><Relationship Id="rId4" Type="http://schemas.openxmlformats.org/officeDocument/2006/relationships/notesSlide" Target="../notesSlides/notesSlide10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98.emf"/><Relationship Id="rId4" Type="http://schemas.openxmlformats.org/officeDocument/2006/relationships/oleObject" Target="../embeddings/oleObject8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99.emf"/><Relationship Id="rId4" Type="http://schemas.openxmlformats.org/officeDocument/2006/relationships/oleObject" Target="../embeddings/oleObject89.bin"/></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image" Target="../media/image100.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image" Target="../media/image101.em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image" Target="../media/image103.jpeg"/><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102.emf"/><Relationship Id="rId5" Type="http://schemas.openxmlformats.org/officeDocument/2006/relationships/oleObject" Target="../embeddings/oleObject92.bin"/><Relationship Id="rId4" Type="http://schemas.openxmlformats.org/officeDocument/2006/relationships/hyperlink" Target="http://data.bls.gov/" TargetMode="Externa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6.xml"/><Relationship Id="rId1" Type="http://schemas.openxmlformats.org/officeDocument/2006/relationships/vmlDrawing" Target="../drawings/vmlDrawing93.vml"/><Relationship Id="rId4" Type="http://schemas.openxmlformats.org/officeDocument/2006/relationships/image" Target="../media/image104.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2.xml"/><Relationship Id="rId1" Type="http://schemas.openxmlformats.org/officeDocument/2006/relationships/vmlDrawing" Target="../drawings/vmlDrawing94.vml"/><Relationship Id="rId4" Type="http://schemas.openxmlformats.org/officeDocument/2006/relationships/image" Target="../media/image105.emf"/></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06.emf"/><Relationship Id="rId4" Type="http://schemas.openxmlformats.org/officeDocument/2006/relationships/oleObject" Target="../embeddings/oleObject95.bin"/></Relationships>
</file>

<file path=ppt/slides/_rels/slide126.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6.vml"/><Relationship Id="rId6" Type="http://schemas.openxmlformats.org/officeDocument/2006/relationships/hyperlink" Target="http://www.census.gov/manufacturing/m3/" TargetMode="External"/><Relationship Id="rId5" Type="http://schemas.openxmlformats.org/officeDocument/2006/relationships/image" Target="../media/image110.emf"/><Relationship Id="rId4" Type="http://schemas.openxmlformats.org/officeDocument/2006/relationships/oleObject" Target="../embeddings/oleObject96.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hyperlink" Target="http://www.census.gov/manufacturing/m3/" TargetMode="External"/><Relationship Id="rId5" Type="http://schemas.openxmlformats.org/officeDocument/2006/relationships/image" Target="../media/image111.emf"/><Relationship Id="rId4" Type="http://schemas.openxmlformats.org/officeDocument/2006/relationships/oleObject" Target="../embeddings/oleObject97.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hyperlink" Target="http://data.bls.gov/" TargetMode="External"/><Relationship Id="rId5" Type="http://schemas.openxmlformats.org/officeDocument/2006/relationships/image" Target="../media/image112.emf"/><Relationship Id="rId4" Type="http://schemas.openxmlformats.org/officeDocument/2006/relationships/oleObject" Target="../embeddings/oleObject98.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ism.ws/ismreport/mfgrob.cfm" TargetMode="External"/><Relationship Id="rId5" Type="http://schemas.openxmlformats.org/officeDocument/2006/relationships/image" Target="../media/image113.emf"/><Relationship Id="rId4" Type="http://schemas.openxmlformats.org/officeDocument/2006/relationships/oleObject" Target="../embeddings/oleObject99.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14.emf"/><Relationship Id="rId4" Type="http://schemas.openxmlformats.org/officeDocument/2006/relationships/oleObject" Target="../embeddings/oleObject100.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image" Target="../media/image115.emf"/><Relationship Id="rId5" Type="http://schemas.openxmlformats.org/officeDocument/2006/relationships/oleObject" Target="../embeddings/oleObject101.bin"/><Relationship Id="rId4" Type="http://schemas.openxmlformats.org/officeDocument/2006/relationships/audio" Target="../media/audio1.wav"/></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16.emf"/><Relationship Id="rId4" Type="http://schemas.openxmlformats.org/officeDocument/2006/relationships/oleObject" Target="../embeddings/oleObject102.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17.emf"/><Relationship Id="rId4" Type="http://schemas.openxmlformats.org/officeDocument/2006/relationships/oleObject" Target="../embeddings/oleObject103.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18.emf"/><Relationship Id="rId4" Type="http://schemas.openxmlformats.org/officeDocument/2006/relationships/oleObject" Target="../embeddings/oleObject10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19.emf"/><Relationship Id="rId4" Type="http://schemas.openxmlformats.org/officeDocument/2006/relationships/oleObject" Target="../embeddings/oleObject105.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hyperlink" Target="http://www.bls.gov/ces/home.htm" TargetMode="External"/><Relationship Id="rId5" Type="http://schemas.openxmlformats.org/officeDocument/2006/relationships/image" Target="../media/image120.emf"/><Relationship Id="rId4" Type="http://schemas.openxmlformats.org/officeDocument/2006/relationships/oleObject" Target="../embeddings/oleObject106.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7.vml"/><Relationship Id="rId6" Type="http://schemas.openxmlformats.org/officeDocument/2006/relationships/hyperlink" Target="http://www.bls.gov/ces/home.htm" TargetMode="External"/><Relationship Id="rId5" Type="http://schemas.openxmlformats.org/officeDocument/2006/relationships/image" Target="../media/image121.emf"/><Relationship Id="rId4" Type="http://schemas.openxmlformats.org/officeDocument/2006/relationships/oleObject" Target="../embeddings/oleObject107.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08.vml"/><Relationship Id="rId6" Type="http://schemas.openxmlformats.org/officeDocument/2006/relationships/hyperlink" Target="http://www.bls.gov/ces/home.htm" TargetMode="External"/><Relationship Id="rId5" Type="http://schemas.openxmlformats.org/officeDocument/2006/relationships/image" Target="../media/image122.emf"/><Relationship Id="rId4" Type="http://schemas.openxmlformats.org/officeDocument/2006/relationships/oleObject" Target="../embeddings/oleObject108.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9.vml"/><Relationship Id="rId6" Type="http://schemas.openxmlformats.org/officeDocument/2006/relationships/hyperlink" Target="http://www.bls.gov/data/" TargetMode="External"/><Relationship Id="rId5" Type="http://schemas.openxmlformats.org/officeDocument/2006/relationships/image" Target="../media/image123.emf"/><Relationship Id="rId4" Type="http://schemas.openxmlformats.org/officeDocument/2006/relationships/oleObject" Target="../embeddings/oleObject109.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110.vml"/><Relationship Id="rId6" Type="http://schemas.openxmlformats.org/officeDocument/2006/relationships/hyperlink" Target="http://www.bls.gov/data/" TargetMode="External"/><Relationship Id="rId5" Type="http://schemas.openxmlformats.org/officeDocument/2006/relationships/image" Target="../media/image124.emf"/><Relationship Id="rId4" Type="http://schemas.openxmlformats.org/officeDocument/2006/relationships/oleObject" Target="../embeddings/oleObject110.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image" Target="../media/image103.jpeg"/><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image" Target="../media/image125.emf"/><Relationship Id="rId5" Type="http://schemas.openxmlformats.org/officeDocument/2006/relationships/oleObject" Target="../embeddings/oleObject111.bin"/><Relationship Id="rId4" Type="http://schemas.openxmlformats.org/officeDocument/2006/relationships/hyperlink" Target="http://data.bls.gov/" TargetMode="Externa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image" Target="../media/image126.emf"/><Relationship Id="rId5" Type="http://schemas.openxmlformats.org/officeDocument/2006/relationships/oleObject" Target="../embeddings/oleObject112.bin"/><Relationship Id="rId4" Type="http://schemas.openxmlformats.org/officeDocument/2006/relationships/hyperlink" Target="http://research.stlouisfed.org/fred2/series/WASCUR" TargetMode="Externa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13.vml"/><Relationship Id="rId6" Type="http://schemas.openxmlformats.org/officeDocument/2006/relationships/hyperlink" Target="http://research.stlouisfed.org/fred2/series/WASCUR" TargetMode="External"/><Relationship Id="rId5" Type="http://schemas.openxmlformats.org/officeDocument/2006/relationships/image" Target="../media/image127.emf"/><Relationship Id="rId4" Type="http://schemas.openxmlformats.org/officeDocument/2006/relationships/oleObject" Target="../embeddings/oleObject113.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28.emf"/><Relationship Id="rId4" Type="http://schemas.openxmlformats.org/officeDocument/2006/relationships/oleObject" Target="../embeddings/oleObject114.bin"/></Relationships>
</file>

<file path=ppt/slides/_rels/slide1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image" Target="../media/image130.emf"/><Relationship Id="rId5" Type="http://schemas.openxmlformats.org/officeDocument/2006/relationships/oleObject" Target="../embeddings/Microsoft_Excel_97-2003_Worksheet1.xls"/><Relationship Id="rId4" Type="http://schemas.openxmlformats.org/officeDocument/2006/relationships/oleObject" Target="../embeddings/oleObject115.bin"/></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image" Target="../media/image131.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image" Target="../media/image132.emf"/></Relationships>
</file>

<file path=ppt/slides/_rels/slide1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7.xml"/><Relationship Id="rId1" Type="http://schemas.openxmlformats.org/officeDocument/2006/relationships/vmlDrawing" Target="../drawings/vmlDrawing118.vml"/><Relationship Id="rId6" Type="http://schemas.openxmlformats.org/officeDocument/2006/relationships/image" Target="../media/image133.emf"/><Relationship Id="rId5" Type="http://schemas.openxmlformats.org/officeDocument/2006/relationships/oleObject" Target="../embeddings/oleObject118.bin"/><Relationship Id="rId4" Type="http://schemas.openxmlformats.org/officeDocument/2006/relationships/notesSlide" Target="../notesSlides/notesSlide139.xml"/></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19.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34.emf"/><Relationship Id="rId4" Type="http://schemas.openxmlformats.org/officeDocument/2006/relationships/oleObject" Target="../embeddings/oleObject119.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20.vml"/><Relationship Id="rId4" Type="http://schemas.openxmlformats.org/officeDocument/2006/relationships/image" Target="../media/image135.emf"/></Relationships>
</file>

<file path=ppt/slides/_rels/slide16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3.xml"/><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36.emf"/><Relationship Id="rId4" Type="http://schemas.openxmlformats.org/officeDocument/2006/relationships/oleObject" Target="../embeddings/oleObject121.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37.emf"/><Relationship Id="rId4" Type="http://schemas.openxmlformats.org/officeDocument/2006/relationships/oleObject" Target="../embeddings/oleObject122.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38.emf"/><Relationship Id="rId4" Type="http://schemas.openxmlformats.org/officeDocument/2006/relationships/oleObject" Target="../embeddings/oleObject12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39.emf"/><Relationship Id="rId4" Type="http://schemas.openxmlformats.org/officeDocument/2006/relationships/oleObject" Target="../embeddings/oleObject124.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40.emf"/><Relationship Id="rId4" Type="http://schemas.openxmlformats.org/officeDocument/2006/relationships/oleObject" Target="../embeddings/oleObject125.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26.vml"/><Relationship Id="rId5" Type="http://schemas.openxmlformats.org/officeDocument/2006/relationships/image" Target="../media/image141.emf"/><Relationship Id="rId4" Type="http://schemas.openxmlformats.org/officeDocument/2006/relationships/oleObject" Target="../embeddings/oleObject126.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42.emf"/><Relationship Id="rId4" Type="http://schemas.openxmlformats.org/officeDocument/2006/relationships/oleObject" Target="../embeddings/oleObject127.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43.emf"/><Relationship Id="rId4" Type="http://schemas.openxmlformats.org/officeDocument/2006/relationships/oleObject" Target="../embeddings/oleObject128.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44.emf"/><Relationship Id="rId4" Type="http://schemas.openxmlformats.org/officeDocument/2006/relationships/oleObject" Target="../embeddings/oleObject129.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45.emf"/><Relationship Id="rId4" Type="http://schemas.openxmlformats.org/officeDocument/2006/relationships/oleObject" Target="../embeddings/oleObject130.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31.vml"/><Relationship Id="rId5" Type="http://schemas.openxmlformats.org/officeDocument/2006/relationships/image" Target="../media/image146.emf"/><Relationship Id="rId4" Type="http://schemas.openxmlformats.org/officeDocument/2006/relationships/oleObject" Target="../embeddings/oleObject131.bin"/></Relationships>
</file>

<file path=ppt/slides/_rels/slide178.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7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49.emf"/><Relationship Id="rId4" Type="http://schemas.openxmlformats.org/officeDocument/2006/relationships/oleObject" Target="../embeddings/oleObject132.bin"/></Relationships>
</file>

<file path=ppt/slides/_rels/slide18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0.jpeg"/><Relationship Id="rId5" Type="http://schemas.openxmlformats.org/officeDocument/2006/relationships/notesSlide" Target="../notesSlides/notesSlide159.xml"/><Relationship Id="rId4" Type="http://schemas.openxmlformats.org/officeDocument/2006/relationships/slideLayout" Target="../slideLayouts/slideLayout15.xml"/></Relationships>
</file>

<file path=ppt/slides/_rels/slide182.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83.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84.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53.emf"/><Relationship Id="rId4" Type="http://schemas.openxmlformats.org/officeDocument/2006/relationships/oleObject" Target="../embeddings/oleObject133.bin"/></Relationships>
</file>

<file path=ppt/slides/_rels/slide18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5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54.png"/><Relationship Id="rId5" Type="http://schemas.openxmlformats.org/officeDocument/2006/relationships/notesSlide" Target="../notesSlides/notesSlide164.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56.emf"/><Relationship Id="rId4" Type="http://schemas.openxmlformats.org/officeDocument/2006/relationships/oleObject" Target="../embeddings/oleObject134.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35.vml"/><Relationship Id="rId6" Type="http://schemas.openxmlformats.org/officeDocument/2006/relationships/image" Target="../media/image157.emf"/><Relationship Id="rId5" Type="http://schemas.openxmlformats.org/officeDocument/2006/relationships/package" Target="../embeddings/Microsoft_PowerPoint_Slide12.sldx"/><Relationship Id="rId4" Type="http://schemas.openxmlformats.org/officeDocument/2006/relationships/oleObject" Target="../embeddings/oleObject135.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36.vml"/><Relationship Id="rId6" Type="http://schemas.openxmlformats.org/officeDocument/2006/relationships/image" Target="../media/image158.emf"/><Relationship Id="rId5" Type="http://schemas.openxmlformats.org/officeDocument/2006/relationships/package" Target="../embeddings/Microsoft_PowerPoint_Slide13.sldx"/><Relationship Id="rId4" Type="http://schemas.openxmlformats.org/officeDocument/2006/relationships/oleObject" Target="../embeddings/oleObject136.bin"/></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59.emf"/><Relationship Id="rId4" Type="http://schemas.openxmlformats.org/officeDocument/2006/relationships/notesSlide" Target="../notesSlides/notesSlide168.xml"/></Relationships>
</file>

<file path=ppt/slides/_rels/slide19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60.emf"/><Relationship Id="rId4" Type="http://schemas.openxmlformats.org/officeDocument/2006/relationships/notesSlide" Target="../notesSlides/notesSlide169.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61.png"/></Relationships>
</file>

<file path=ppt/slides/_rels/slide19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62.png"/><Relationship Id="rId4" Type="http://schemas.openxmlformats.org/officeDocument/2006/relationships/notesSlide" Target="../notesSlides/notesSlide171.xml"/></Relationships>
</file>

<file path=ppt/slides/_rels/slide19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50.jpeg"/><Relationship Id="rId5" Type="http://schemas.openxmlformats.org/officeDocument/2006/relationships/notesSlide" Target="../notesSlides/notesSlide172.xml"/><Relationship Id="rId4" Type="http://schemas.openxmlformats.org/officeDocument/2006/relationships/slideLayout" Target="../slideLayouts/slideLayout15.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63.emf"/><Relationship Id="rId4" Type="http://schemas.openxmlformats.org/officeDocument/2006/relationships/oleObject" Target="../embeddings/oleObject137.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64.emf"/><Relationship Id="rId4" Type="http://schemas.openxmlformats.org/officeDocument/2006/relationships/oleObject" Target="../embeddings/oleObject138.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65.png"/><Relationship Id="rId4" Type="http://schemas.openxmlformats.org/officeDocument/2006/relationships/notesSlide" Target="../notesSlides/notesSlide175.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image" Target="../media/image166.png"/><Relationship Id="rId4" Type="http://schemas.openxmlformats.org/officeDocument/2006/relationships/hyperlink" Target="http://www.predictiveservices.nifc.gov/outlooks/month1_outlook.png" TargetMode="External"/></Relationships>
</file>

<file path=ppt/slides/_rels/slide202.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68.emf"/><Relationship Id="rId4" Type="http://schemas.openxmlformats.org/officeDocument/2006/relationships/oleObject" Target="../embeddings/oleObject139.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image" Target="../media/image169.emf"/><Relationship Id="rId4" Type="http://schemas.openxmlformats.org/officeDocument/2006/relationships/oleObject" Target="../embeddings/oleObject140.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41.vml"/><Relationship Id="rId5" Type="http://schemas.openxmlformats.org/officeDocument/2006/relationships/image" Target="../media/image170.emf"/><Relationship Id="rId4" Type="http://schemas.openxmlformats.org/officeDocument/2006/relationships/oleObject" Target="../embeddings/oleObject141.bin"/></Relationships>
</file>

<file path=ppt/slides/_rels/slide2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42.vml"/><Relationship Id="rId6" Type="http://schemas.openxmlformats.org/officeDocument/2006/relationships/hyperlink" Target="http://www.fema.gov/disasters" TargetMode="External"/><Relationship Id="rId5" Type="http://schemas.openxmlformats.org/officeDocument/2006/relationships/image" Target="../media/image171.emf"/><Relationship Id="rId4" Type="http://schemas.openxmlformats.org/officeDocument/2006/relationships/oleObject" Target="../embeddings/oleObject142.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43.vml"/><Relationship Id="rId6" Type="http://schemas.openxmlformats.org/officeDocument/2006/relationships/hyperlink" Target="http://www.fema.gov/news/disaster_totals_annual.fema" TargetMode="External"/><Relationship Id="rId5" Type="http://schemas.openxmlformats.org/officeDocument/2006/relationships/image" Target="../media/image172.emf"/><Relationship Id="rId4" Type="http://schemas.openxmlformats.org/officeDocument/2006/relationships/oleObject" Target="../embeddings/oleObject143.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4.vml"/><Relationship Id="rId6" Type="http://schemas.openxmlformats.org/officeDocument/2006/relationships/hyperlink" Target="http://www.fema.gov/news/disaster_totals_annual.fema" TargetMode="External"/><Relationship Id="rId5" Type="http://schemas.openxmlformats.org/officeDocument/2006/relationships/image" Target="../media/image173.emf"/><Relationship Id="rId4" Type="http://schemas.openxmlformats.org/officeDocument/2006/relationships/oleObject" Target="../embeddings/oleObject144.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86.xml"/><Relationship Id="rId1" Type="http://schemas.openxmlformats.org/officeDocument/2006/relationships/slideLayout" Target="../slideLayouts/slideLayout13.xml"/><Relationship Id="rId4" Type="http://schemas.openxmlformats.org/officeDocument/2006/relationships/image" Target="../media/image174.gif"/></Relationships>
</file>

<file path=ppt/slides/_rels/slide212.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87.xml"/><Relationship Id="rId1" Type="http://schemas.openxmlformats.org/officeDocument/2006/relationships/slideLayout" Target="../slideLayouts/slideLayout13.xml"/><Relationship Id="rId5" Type="http://schemas.openxmlformats.org/officeDocument/2006/relationships/image" Target="../media/image175.png"/><Relationship Id="rId4" Type="http://schemas.openxmlformats.org/officeDocument/2006/relationships/hyperlink" Target="http://www.spc.noaa.gov/wcm/torngraph-big.png" TargetMode="External"/></Relationships>
</file>

<file path=ppt/slides/_rels/slide213.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88.xml"/><Relationship Id="rId1" Type="http://schemas.openxmlformats.org/officeDocument/2006/relationships/slideLayout" Target="../slideLayouts/slideLayout13.xml"/><Relationship Id="rId4" Type="http://schemas.openxmlformats.org/officeDocument/2006/relationships/image" Target="../media/image176.gif"/></Relationships>
</file>

<file path=ppt/slides/_rels/slide21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89.xml"/><Relationship Id="rId1" Type="http://schemas.openxmlformats.org/officeDocument/2006/relationships/slideLayout" Target="../slideLayouts/slideLayout13.xml"/><Relationship Id="rId4" Type="http://schemas.openxmlformats.org/officeDocument/2006/relationships/image" Target="../media/image177.gif"/></Relationships>
</file>

<file path=ppt/slides/_rels/slide215.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90.xml"/><Relationship Id="rId1" Type="http://schemas.openxmlformats.org/officeDocument/2006/relationships/slideLayout" Target="../slideLayouts/slideLayout13.xml"/><Relationship Id="rId4" Type="http://schemas.openxmlformats.org/officeDocument/2006/relationships/image" Target="../media/image178.gif"/></Relationships>
</file>

<file path=ppt/slides/_rels/slide216.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91.xml"/><Relationship Id="rId1" Type="http://schemas.openxmlformats.org/officeDocument/2006/relationships/slideLayout" Target="../slideLayouts/slideLayout13.xml"/><Relationship Id="rId4" Type="http://schemas.openxmlformats.org/officeDocument/2006/relationships/image" Target="../media/image179.gif"/></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80.emf"/><Relationship Id="rId4" Type="http://schemas.openxmlformats.org/officeDocument/2006/relationships/oleObject" Target="../embeddings/oleObject145.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81.emf"/><Relationship Id="rId4" Type="http://schemas.openxmlformats.org/officeDocument/2006/relationships/oleObject" Target="../embeddings/oleObject146.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7.vml"/><Relationship Id="rId5" Type="http://schemas.openxmlformats.org/officeDocument/2006/relationships/image" Target="../media/image182.emf"/><Relationship Id="rId4" Type="http://schemas.openxmlformats.org/officeDocument/2006/relationships/oleObject" Target="../embeddings/oleObject14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183.emf"/><Relationship Id="rId4" Type="http://schemas.openxmlformats.org/officeDocument/2006/relationships/oleObject" Target="../embeddings/oleObject148.bin"/></Relationships>
</file>

<file path=ppt/slides/_rels/slide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12.xml"/><Relationship Id="rId1" Type="http://schemas.openxmlformats.org/officeDocument/2006/relationships/vmlDrawing" Target="../drawings/vmlDrawing149.vml"/><Relationship Id="rId4" Type="http://schemas.openxmlformats.org/officeDocument/2006/relationships/image" Target="../media/image184.emf"/></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50.vml"/><Relationship Id="rId5" Type="http://schemas.openxmlformats.org/officeDocument/2006/relationships/image" Target="../media/image185.emf"/><Relationship Id="rId4" Type="http://schemas.openxmlformats.org/officeDocument/2006/relationships/oleObject" Target="../embeddings/oleObject150.bin"/></Relationships>
</file>

<file path=ppt/slides/_rels/slide224.x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98.xml"/><Relationship Id="rId1" Type="http://schemas.openxmlformats.org/officeDocument/2006/relationships/slideLayout" Target="../slideLayouts/slideLayout7.xml"/><Relationship Id="rId4" Type="http://schemas.openxmlformats.org/officeDocument/2006/relationships/image" Target="../media/image188.jpeg"/></Relationships>
</file>

<file path=ppt/slides/_rels/slide226.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99.xml"/><Relationship Id="rId1" Type="http://schemas.openxmlformats.org/officeDocument/2006/relationships/slideLayout" Target="../slideLayouts/slideLayout7.xml"/><Relationship Id="rId4" Type="http://schemas.openxmlformats.org/officeDocument/2006/relationships/image" Target="../media/image189.emf"/></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2.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31.xml.rels><?xml version="1.0" encoding="UTF-8" standalone="yes"?>
<Relationships xmlns="http://schemas.openxmlformats.org/package/2006/relationships"><Relationship Id="rId8" Type="http://schemas.openxmlformats.org/officeDocument/2006/relationships/image" Target="../media/image193.jpeg"/><Relationship Id="rId3" Type="http://schemas.openxmlformats.org/officeDocument/2006/relationships/notesSlide" Target="../notesSlides/notesSlide203.xml"/><Relationship Id="rId7" Type="http://schemas.openxmlformats.org/officeDocument/2006/relationships/image" Target="../media/image192.jpeg"/><Relationship Id="rId2" Type="http://schemas.openxmlformats.org/officeDocument/2006/relationships/slideLayout" Target="../slideLayouts/slideLayout6.xml"/><Relationship Id="rId1" Type="http://schemas.openxmlformats.org/officeDocument/2006/relationships/vmlDrawing" Target="../drawings/vmlDrawing151.vml"/><Relationship Id="rId6" Type="http://schemas.openxmlformats.org/officeDocument/2006/relationships/image" Target="../media/image191.jpeg"/><Relationship Id="rId5" Type="http://schemas.openxmlformats.org/officeDocument/2006/relationships/image" Target="../media/image190.emf"/><Relationship Id="rId10" Type="http://schemas.openxmlformats.org/officeDocument/2006/relationships/image" Target="../media/image195.jpeg"/><Relationship Id="rId4" Type="http://schemas.openxmlformats.org/officeDocument/2006/relationships/oleObject" Target="../embeddings/oleObject151.bin"/><Relationship Id="rId9" Type="http://schemas.openxmlformats.org/officeDocument/2006/relationships/image" Target="../media/image194.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2.vml"/><Relationship Id="rId5" Type="http://schemas.openxmlformats.org/officeDocument/2006/relationships/image" Target="../media/image196.emf"/><Relationship Id="rId4" Type="http://schemas.openxmlformats.org/officeDocument/2006/relationships/oleObject" Target="../embeddings/oleObject152.bin"/></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53.vml"/><Relationship Id="rId5" Type="http://schemas.openxmlformats.org/officeDocument/2006/relationships/image" Target="../media/image197.emf"/><Relationship Id="rId4" Type="http://schemas.openxmlformats.org/officeDocument/2006/relationships/oleObject" Target="../embeddings/oleObject153.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image" Target="../media/image198.emf"/><Relationship Id="rId4" Type="http://schemas.openxmlformats.org/officeDocument/2006/relationships/oleObject" Target="../embeddings/oleObject154.bin"/></Relationships>
</file>

<file path=ppt/slides/_rels/slide2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199.emf"/><Relationship Id="rId4" Type="http://schemas.openxmlformats.org/officeDocument/2006/relationships/oleObject" Target="../embeddings/oleObject155.bin"/></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56.vml"/><Relationship Id="rId5" Type="http://schemas.openxmlformats.org/officeDocument/2006/relationships/image" Target="../media/image200.emf"/><Relationship Id="rId4" Type="http://schemas.openxmlformats.org/officeDocument/2006/relationships/oleObject" Target="../embeddings/oleObject156.bin"/></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image" Target="../media/image201.emf"/><Relationship Id="rId4" Type="http://schemas.openxmlformats.org/officeDocument/2006/relationships/oleObject" Target="../embeddings/oleObject157.bin"/></Relationships>
</file>

<file path=ppt/slides/_rels/slide2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image" Target="../media/image202.emf"/><Relationship Id="rId4" Type="http://schemas.openxmlformats.org/officeDocument/2006/relationships/oleObject" Target="../embeddings/oleObject158.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7.xml"/><Relationship Id="rId1" Type="http://schemas.openxmlformats.org/officeDocument/2006/relationships/vmlDrawing" Target="../drawings/vmlDrawing159.vml"/><Relationship Id="rId5" Type="http://schemas.openxmlformats.org/officeDocument/2006/relationships/image" Target="../media/image203.emf"/><Relationship Id="rId4" Type="http://schemas.openxmlformats.org/officeDocument/2006/relationships/oleObject" Target="../embeddings/oleObject159.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vmlDrawing" Target="../drawings/vmlDrawing160.vml"/><Relationship Id="rId5" Type="http://schemas.openxmlformats.org/officeDocument/2006/relationships/image" Target="../media/image204.emf"/><Relationship Id="rId4" Type="http://schemas.openxmlformats.org/officeDocument/2006/relationships/oleObject" Target="../embeddings/oleObject160.bin"/></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2.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3.emf"/><Relationship Id="rId4" Type="http://schemas.openxmlformats.org/officeDocument/2006/relationships/oleObject" Target="../embeddings/oleObject4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49.bin"/></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8.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59.emf"/><Relationship Id="rId4" Type="http://schemas.openxmlformats.org/officeDocument/2006/relationships/oleObject" Target="../embeddings/oleObject5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0.e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2.emf"/><Relationship Id="rId4" Type="http://schemas.openxmlformats.org/officeDocument/2006/relationships/oleObject" Target="../embeddings/oleObject5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3.emf"/><Relationship Id="rId4" Type="http://schemas.openxmlformats.org/officeDocument/2006/relationships/oleObject" Target="../embeddings/oleObject54.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hyperlink" Target="http://www.federalreserve.gov/releases/z1/current/z1r-5.pdf" TargetMode="External"/><Relationship Id="rId4" Type="http://schemas.openxmlformats.org/officeDocument/2006/relationships/image" Target="../media/image64.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hyperlink" Target="http://www.federalreserve.gov/releases/housedebt" TargetMode="External"/><Relationship Id="rId4" Type="http://schemas.openxmlformats.org/officeDocument/2006/relationships/image" Target="../media/image6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6.emf"/><Relationship Id="rId4"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7.emf"/><Relationship Id="rId4" Type="http://schemas.openxmlformats.org/officeDocument/2006/relationships/oleObject" Target="../embeddings/oleObject58.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8.emf"/><Relationship Id="rId4" Type="http://schemas.openxmlformats.org/officeDocument/2006/relationships/oleObject" Target="../embeddings/oleObject59.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9.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0.emf"/><Relationship Id="rId4" Type="http://schemas.openxmlformats.org/officeDocument/2006/relationships/oleObject" Target="../embeddings/oleObject6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1.emf"/><Relationship Id="rId4" Type="http://schemas.openxmlformats.org/officeDocument/2006/relationships/oleObject" Target="../embeddings/oleObject6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2.emf"/><Relationship Id="rId4" Type="http://schemas.openxmlformats.org/officeDocument/2006/relationships/oleObject" Target="../embeddings/oleObject63.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3.emf"/><Relationship Id="rId4" Type="http://schemas.openxmlformats.org/officeDocument/2006/relationships/oleObject" Target="../embeddings/oleObject64.bin"/></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5.emf"/><Relationship Id="rId4" Type="http://schemas.openxmlformats.org/officeDocument/2006/relationships/oleObject" Target="../embeddings/oleObject6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6.emf"/><Relationship Id="rId4" Type="http://schemas.openxmlformats.org/officeDocument/2006/relationships/oleObject" Target="../embeddings/oleObject66.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77.emf"/><Relationship Id="rId5" Type="http://schemas.openxmlformats.org/officeDocument/2006/relationships/oleObject" Target="../embeddings/oleObject67.bin"/><Relationship Id="rId4" Type="http://schemas.openxmlformats.org/officeDocument/2006/relationships/hyperlink" Target="http://www.federalreserve.gov/releases/h15/data.htm" TargetMode="Externa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68.vml"/><Relationship Id="rId6" Type="http://schemas.openxmlformats.org/officeDocument/2006/relationships/image" Target="../media/image78.emf"/><Relationship Id="rId5" Type="http://schemas.openxmlformats.org/officeDocument/2006/relationships/oleObject" Target="../embeddings/oleObject68.bin"/><Relationship Id="rId4" Type="http://schemas.openxmlformats.org/officeDocument/2006/relationships/notesSlide" Target="../notesSlides/notesSlide8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2.fdic.gov/qbp/" TargetMode="External"/><Relationship Id="rId5" Type="http://schemas.openxmlformats.org/officeDocument/2006/relationships/image" Target="../media/image79.emf"/><Relationship Id="rId4" Type="http://schemas.openxmlformats.org/officeDocument/2006/relationships/oleObject" Target="../embeddings/oleObject6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2.fdic.gov/qbp/" TargetMode="External"/><Relationship Id="rId5" Type="http://schemas.openxmlformats.org/officeDocument/2006/relationships/image" Target="../media/image80.emf"/><Relationship Id="rId4" Type="http://schemas.openxmlformats.org/officeDocument/2006/relationships/oleObject" Target="../embeddings/oleObject70.bin"/></Relationships>
</file>

<file path=ppt/slides/_rels/slide9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81.gi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82.emf"/><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bls.gov/news.release/cewbd.t08.htm" TargetMode="External"/><Relationship Id="rId5" Type="http://schemas.openxmlformats.org/officeDocument/2006/relationships/image" Target="../media/image83.emf"/><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ism.ws/ismreport/nonmfgrob.cfm" TargetMode="External"/><Relationship Id="rId5" Type="http://schemas.openxmlformats.org/officeDocument/2006/relationships/image" Target="../media/image84.emf"/><Relationship Id="rId4" Type="http://schemas.openxmlformats.org/officeDocument/2006/relationships/oleObject" Target="../embeddings/oleObject7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68287" y="2150269"/>
            <a:ext cx="9104313" cy="1714315"/>
          </a:xfrm>
          <a:ln/>
        </p:spPr>
        <p:txBody>
          <a:bodyPr/>
          <a:lstStyle/>
          <a:p>
            <a:r>
              <a:rPr lang="en-US" sz="4400" dirty="0" smtClean="0"/>
              <a:t>Overview &amp; Outlook for the      P/C Insurance Industry:</a:t>
            </a:r>
            <a:br>
              <a:rPr lang="en-US" sz="4400" dirty="0" smtClean="0"/>
            </a:br>
            <a:r>
              <a:rPr lang="en-US" sz="3600" i="1" dirty="0" smtClean="0"/>
              <a:t>Focus on California &amp; US Markets</a:t>
            </a:r>
            <a:endParaRPr lang="en-US" sz="3400" i="1" dirty="0">
              <a:solidFill>
                <a:srgbClr val="00B0F0"/>
              </a:solidFill>
            </a:endParaRPr>
          </a:p>
        </p:txBody>
      </p:sp>
      <p:sp>
        <p:nvSpPr>
          <p:cNvPr id="94211" name="Rectangle 3"/>
          <p:cNvSpPr>
            <a:spLocks noGrp="1" noChangeArrowheads="1"/>
          </p:cNvSpPr>
          <p:nvPr>
            <p:ph type="subTitle" idx="1"/>
          </p:nvPr>
        </p:nvSpPr>
        <p:spPr>
          <a:xfrm>
            <a:off x="191729" y="3752133"/>
            <a:ext cx="8952271" cy="2139047"/>
          </a:xfrm>
        </p:spPr>
        <p:txBody>
          <a:bodyPr/>
          <a:lstStyle/>
          <a:p>
            <a:pPr>
              <a:lnSpc>
                <a:spcPct val="75000"/>
              </a:lnSpc>
            </a:pPr>
            <a:r>
              <a:rPr lang="en-US" sz="2800" dirty="0" smtClean="0"/>
              <a:t>Independent Insurance Agents &amp; </a:t>
            </a:r>
          </a:p>
          <a:p>
            <a:pPr>
              <a:lnSpc>
                <a:spcPct val="75000"/>
              </a:lnSpc>
            </a:pPr>
            <a:r>
              <a:rPr lang="en-US" sz="2800" dirty="0" smtClean="0"/>
              <a:t>Brokers Association of California</a:t>
            </a:r>
          </a:p>
          <a:p>
            <a:pPr>
              <a:lnSpc>
                <a:spcPct val="75000"/>
              </a:lnSpc>
            </a:pPr>
            <a:r>
              <a:rPr lang="en-US" sz="2800" dirty="0" smtClean="0"/>
              <a:t>San Francisco, CA</a:t>
            </a:r>
          </a:p>
          <a:p>
            <a:pPr>
              <a:lnSpc>
                <a:spcPct val="75000"/>
              </a:lnSpc>
            </a:pPr>
            <a:r>
              <a:rPr lang="en-US" sz="2800" dirty="0" smtClean="0"/>
              <a:t>November 6, 2014</a:t>
            </a: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2006:Q4–2014:H1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736447323"/>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253" name="Chart" r:id="rId5" imgW="8772576" imgH="3305147" progId="MSGraph.Chart.8">
                  <p:embed followColorScheme="full"/>
                </p:oleObj>
              </mc:Choice>
              <mc:Fallback>
                <p:oleObj name="Chart" r:id="rId5" imgW="8772576" imgH="330514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6/30/14 stood at a record high $671.6B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100</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113385997"/>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976802"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$682.0B as of Aug. 2014, up 36%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$333.3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$351.7</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592679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2014 vs. August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5665900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6058"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40199" y="3636650"/>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+6.3%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+1.9%</a:t>
            </a:r>
            <a:endParaRPr lang="en-US" sz="2400" b="1" u="sng" dirty="0">
              <a:solidFill>
                <a:srgbClr val="225A7A"/>
              </a:solidFill>
            </a:endParaRPr>
          </a:p>
        </p:txBody>
      </p:sp>
      <p:sp>
        <p:nvSpPr>
          <p:cNvPr id="12" name="AutoShape 9"/>
          <p:cNvSpPr>
            <a:spLocks noChangeArrowheads="1"/>
          </p:cNvSpPr>
          <p:nvPr/>
        </p:nvSpPr>
        <p:spPr bwMode="blackWhite">
          <a:xfrm>
            <a:off x="5388361" y="1849672"/>
            <a:ext cx="2469764" cy="854684"/>
          </a:xfrm>
          <a:prstGeom prst="wedgeRectCallout">
            <a:avLst>
              <a:gd name="adj1" fmla="val 30659"/>
              <a:gd name="adj2" fmla="val -59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 but is showing some signs of life</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2014 vs. Aug.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63209049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084"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Office, Power/Utility and Mfg.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05448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2014 vs. June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17856425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106"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106</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107</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2006-2014:Q2</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987014"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Outstanding Commercial Loan Volume Has Been Growing for Over </a:t>
            </a:r>
            <a:r>
              <a:rPr lang="en-US" sz="1800" b="1" dirty="0" smtClean="0">
                <a:solidFill>
                  <a:schemeClr val="bg1"/>
                </a:solidFill>
              </a:rPr>
              <a:t>3 </a:t>
            </a:r>
            <a:r>
              <a:rPr lang="en-US" sz="1800" b="1" dirty="0">
                <a:solidFill>
                  <a:schemeClr val="bg1"/>
                </a:solidFill>
              </a:rPr>
              <a:t>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68242"/>
              <a:gd name="adj2" fmla="val 82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dirty="0">
                <a:solidFill>
                  <a:schemeClr val="bg1"/>
                </a:solidFill>
              </a:rPr>
              <a:t>Commercial lending activity exceeds pre-crisis levels </a:t>
            </a:r>
            <a:r>
              <a:rPr lang="en-US" sz="1400" b="1" dirty="0" smtClean="0">
                <a:solidFill>
                  <a:schemeClr val="bg1"/>
                </a:solidFill>
              </a:rPr>
              <a:t>(+42.2% </a:t>
            </a:r>
            <a:r>
              <a:rPr lang="en-US" sz="1400" b="1" dirty="0">
                <a:solidFill>
                  <a:schemeClr val="bg1"/>
                </a:solidFill>
              </a:rPr>
              <a:t>or $</a:t>
            </a:r>
            <a:r>
              <a:rPr lang="en-US" sz="1400" b="1" dirty="0" smtClean="0">
                <a:solidFill>
                  <a:schemeClr val="bg1"/>
                </a:solidFill>
              </a:rPr>
              <a:t>440B </a:t>
            </a:r>
            <a:r>
              <a:rPr lang="en-US" sz="1400" b="1" dirty="0">
                <a:solidFill>
                  <a:schemeClr val="bg1"/>
                </a:solidFill>
              </a:rPr>
              <a:t>above mid-2010 trough)</a:t>
            </a:r>
          </a:p>
        </p:txBody>
      </p:sp>
    </p:spTree>
    <p:extLst>
      <p:ext uri="{BB962C8B-B14F-4D97-AF65-F5344CB8AC3E}">
        <p14:creationId xmlns:p14="http://schemas.microsoft.com/office/powerpoint/2010/main" val="1088471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108</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153"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109</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176"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17097712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278" name="Chart" r:id="rId4" imgW="8610735" imgH="4171893" progId="MSGraph.Chart.8">
                  <p:embed followColorScheme="full"/>
                </p:oleObj>
              </mc:Choice>
              <mc:Fallback>
                <p:oleObj name="Chart" r:id="rId4" imgW="8610735" imgH="417189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a:t>
            </a:r>
            <a:r>
              <a:rPr lang="en-US" sz="1100" dirty="0" smtClean="0"/>
              <a:t>/30/14.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6</a:t>
            </a:r>
            <a:r>
              <a:rPr lang="en-US" b="1" dirty="0" smtClean="0">
                <a:solidFill>
                  <a:srgbClr val="FFFFFF"/>
                </a:solidFill>
              </a:rPr>
              <a:t>/30/14,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3/30/14 </a:t>
            </a:r>
            <a:r>
              <a:rPr lang="en-US" sz="1600" b="1" dirty="0">
                <a:solidFill>
                  <a:schemeClr val="bg1"/>
                </a:solidFill>
              </a:rPr>
              <a:t>was </a:t>
            </a:r>
            <a:r>
              <a:rPr lang="en-US" sz="1600" b="1" dirty="0" smtClean="0">
                <a:solidFill>
                  <a:schemeClr val="bg1"/>
                </a:solidFill>
              </a:rPr>
              <a:t>a record $671.6, up 2.8%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110</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3296650667"/>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039"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August;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$38.9B or 12.4%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29982"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8620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112</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4010221139"/>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08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+644,000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(+11.8%)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500161344"/>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11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Aug. 2014 totaled 6.079 million, an increase of 644,000 jobs or 11.8%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1.66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114</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29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115</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3100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a:t>
            </a:r>
            <a:r>
              <a:rPr lang="en-US" sz="1600" b="1" dirty="0" err="1" smtClean="0">
                <a:solidFill>
                  <a:schemeClr val="bg1"/>
                </a:solidFill>
              </a:rPr>
              <a:t>marginall</a:t>
            </a:r>
            <a:r>
              <a:rPr lang="en-US" sz="1600" b="1" dirty="0" smtClean="0">
                <a:solidFill>
                  <a:schemeClr val="bg1"/>
                </a:solidFill>
              </a:rPr>
              <a:t>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extLst>
      <p:ext uri="{BB962C8B-B14F-4D97-AF65-F5344CB8AC3E}">
        <p14:creationId xmlns:p14="http://schemas.microsoft.com/office/powerpoint/2010/main" val="1205200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116</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345"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117</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550"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118</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574"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670"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694"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2010—September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409485959"/>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99213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89216"/>
              <a:gd name="adj2" fmla="val 1939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36.5%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046108" y="1061953"/>
            <a:ext cx="1554967" cy="722672"/>
          </a:xfrm>
          <a:prstGeom prst="wedgeRectCallout">
            <a:avLst>
              <a:gd name="adj1" fmla="val 38144"/>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mid-1986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028826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744"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767"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125</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790"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126</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127</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128</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129</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84077671"/>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1016"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H1 data.</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078910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15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August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131</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20891298"/>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181"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1992—August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Oct. </a:t>
            </a:r>
            <a:r>
              <a:rPr lang="en-US" sz="1100" dirty="0"/>
              <a:t>2</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Aug.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131</a:t>
            </a:fld>
            <a:endParaRPr lang="en-US"/>
          </a:p>
        </p:txBody>
      </p:sp>
      <p:sp>
        <p:nvSpPr>
          <p:cNvPr id="15" name="AutoShape 5"/>
          <p:cNvSpPr>
            <a:spLocks noChangeArrowheads="1"/>
          </p:cNvSpPr>
          <p:nvPr/>
        </p:nvSpPr>
        <p:spPr bwMode="blackWhite">
          <a:xfrm>
            <a:off x="2328863" y="1173163"/>
            <a:ext cx="3243262"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Aug. 2014 </a:t>
            </a:r>
            <a:r>
              <a:rPr lang="en-US" sz="1600" b="1" dirty="0">
                <a:solidFill>
                  <a:schemeClr val="bg1"/>
                </a:solidFill>
              </a:rPr>
              <a:t>was </a:t>
            </a:r>
            <a:r>
              <a:rPr lang="en-US" sz="1600" b="1" dirty="0" smtClean="0">
                <a:solidFill>
                  <a:schemeClr val="bg1"/>
                </a:solidFill>
              </a:rPr>
              <a:t>$503.1B—just short of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132</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2010—September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603338126"/>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205"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(+694,000 </a:t>
            </a:r>
            <a:r>
              <a:rPr lang="en-US" b="1" dirty="0">
                <a:solidFill>
                  <a:schemeClr val="bg1"/>
                </a:solidFill>
              </a:rPr>
              <a:t>or </a:t>
            </a:r>
            <a:r>
              <a:rPr lang="en-US" b="1" dirty="0" smtClean="0">
                <a:solidFill>
                  <a:schemeClr val="bg1"/>
                </a:solidFill>
              </a:rPr>
              <a:t>+6.1%)</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228"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54 of the 56 months from Jan. 2010 through Aug.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103726"/>
              <a:gd name="adj2" fmla="val -946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2014—now at its highest level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134</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97252" name="Chart" r:id="rId4" imgW="8705951" imgH="4572034" progId="MSGraph.Chart.8">
                  <p:embed followColorScheme="full"/>
                </p:oleObj>
              </mc:Choice>
              <mc:Fallback>
                <p:oleObj name="Chart" r:id="rId4" imgW="8705951" imgH="4572034"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3446332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98276" name="Chart" r:id="rId5" imgW="8153535" imgH="5372045" progId="MSGraph.Chart.8">
                  <p:embed followColorScheme="full"/>
                </p:oleObj>
              </mc:Choice>
              <mc:Fallback>
                <p:oleObj name="Chart" r:id="rId5" imgW="8153535" imgH="5372045"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135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19104" y="1403569"/>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7381"/>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78.8% </a:t>
            </a:r>
            <a:r>
              <a:rPr lang="en-US" sz="1200" b="1" dirty="0"/>
              <a:t>of industrial capacity in </a:t>
            </a:r>
            <a:r>
              <a:rPr lang="en-US" sz="1200" b="1" dirty="0" smtClean="0"/>
              <a:t>Aug.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5092098"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Aug.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
        <p:nvSpPr>
          <p:cNvPr id="21" name="AutoShape 38"/>
          <p:cNvSpPr>
            <a:spLocks noChangeArrowheads="1"/>
          </p:cNvSpPr>
          <p:nvPr/>
        </p:nvSpPr>
        <p:spPr bwMode="blackWhite">
          <a:xfrm>
            <a:off x="2185554" y="3540309"/>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137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333319189"/>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999300"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5.9% </a:t>
            </a:r>
            <a:r>
              <a:rPr lang="en-US" sz="1400" b="1" dirty="0">
                <a:solidFill>
                  <a:schemeClr val="bg1"/>
                </a:solidFill>
                <a:cs typeface="+mn-cs"/>
              </a:rPr>
              <a:t>in </a:t>
            </a:r>
            <a:r>
              <a:rPr lang="en-US" sz="1400" b="1" dirty="0" smtClean="0">
                <a:solidFill>
                  <a:schemeClr val="bg1"/>
                </a:solidFill>
                <a:cs typeface="+mn-cs"/>
              </a:rPr>
              <a:t>Sept.</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4.5% </a:t>
            </a:r>
            <a:r>
              <a:rPr lang="en-US" sz="1400" b="1" dirty="0">
                <a:solidFill>
                  <a:schemeClr val="bg1"/>
                </a:solidFill>
              </a:rPr>
              <a:t>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137</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11.8% </a:t>
            </a:r>
            <a:r>
              <a:rPr lang="en-US" sz="1400" b="1" dirty="0">
                <a:solidFill>
                  <a:schemeClr val="bg1"/>
                </a:solidFill>
                <a:cs typeface="+mn-cs"/>
              </a:rPr>
              <a:t>in </a:t>
            </a:r>
            <a:r>
              <a:rPr lang="en-US" sz="1400" b="1" dirty="0" smtClean="0">
                <a:solidFill>
                  <a:schemeClr val="bg1"/>
                </a:solidFill>
                <a:cs typeface="+mn-cs"/>
              </a:rPr>
              <a:t>Sept.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181698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138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555919157"/>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000324"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5.1% by Q4 of 2015.</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69470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139</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August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465678244"/>
              </p:ext>
            </p:extLst>
          </p:nvPr>
        </p:nvGraphicFramePr>
        <p:xfrm>
          <a:off x="0" y="1492251"/>
          <a:ext cx="9107487" cy="4730750"/>
        </p:xfrm>
        <a:graphic>
          <a:graphicData uri="http://schemas.openxmlformats.org/presentationml/2006/ole">
            <mc:AlternateContent xmlns:mc="http://schemas.openxmlformats.org/markup-compatibility/2006">
              <mc:Choice xmlns:v="urn:schemas-microsoft-com:vml" Requires="v">
                <p:oleObj spid="_x0000_s28001348"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492251"/>
                        <a:ext cx="91074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August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887913"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August, 24 states and the District of Columbia had over-the-month unemployment rate increases, 15 states had decreases, and 11 states and had no change. </a:t>
            </a:r>
          </a:p>
        </p:txBody>
      </p:sp>
      <p:sp>
        <p:nvSpPr>
          <p:cNvPr id="8" name="AutoShape 7"/>
          <p:cNvSpPr>
            <a:spLocks noChangeArrowheads="1"/>
          </p:cNvSpPr>
          <p:nvPr/>
        </p:nvSpPr>
        <p:spPr bwMode="blackWhite">
          <a:xfrm>
            <a:off x="3653200" y="3578587"/>
            <a:ext cx="2004649" cy="1264876"/>
          </a:xfrm>
          <a:prstGeom prst="wedgeRectCallout">
            <a:avLst>
              <a:gd name="adj1" fmla="val -94838"/>
              <a:gd name="adj2" fmla="val -751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California has one of the highest unemployment rates in the country</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23671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942040"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352417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FFDC32F-EABC-4604-89AF-62348384CF26}" type="slidenum">
              <a:rPr lang="en-US" altLang="en-US" sz="900" smtClean="0"/>
              <a:pPr>
                <a:lnSpc>
                  <a:spcPct val="85000"/>
                </a:lnSpc>
                <a:spcBef>
                  <a:spcPct val="20000"/>
                </a:spcBef>
                <a:buClrTx/>
                <a:buFontTx/>
                <a:buNone/>
              </a:pPr>
              <a:t>140</a:t>
            </a:fld>
            <a:endParaRPr lang="en-US" altLang="en-US" sz="90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2828555771"/>
              </p:ext>
            </p:extLst>
          </p:nvPr>
        </p:nvGraphicFramePr>
        <p:xfrm>
          <a:off x="0" y="1874838"/>
          <a:ext cx="9144000" cy="4749800"/>
        </p:xfrm>
        <a:graphic>
          <a:graphicData uri="http://schemas.openxmlformats.org/presentationml/2006/ole">
            <mc:AlternateContent xmlns:mc="http://schemas.openxmlformats.org/markup-compatibility/2006">
              <mc:Choice xmlns:v="urn:schemas-microsoft-com:vml" Requires="v">
                <p:oleObj spid="_x0000_s28002371"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874838"/>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August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August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8" name="AutoShape 6"/>
          <p:cNvSpPr>
            <a:spLocks noChangeArrowheads="1"/>
          </p:cNvSpPr>
          <p:nvPr/>
        </p:nvSpPr>
        <p:spPr bwMode="blackWhite">
          <a:xfrm>
            <a:off x="4017962" y="1404431"/>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August, 24 states and the District of Columbia had over-the-month unemployment rate increases, 15 states had decreases, and 11 states and had no change. </a:t>
            </a:r>
          </a:p>
        </p:txBody>
      </p:sp>
    </p:spTree>
    <p:extLst>
      <p:ext uri="{BB962C8B-B14F-4D97-AF65-F5344CB8AC3E}">
        <p14:creationId xmlns:p14="http://schemas.microsoft.com/office/powerpoint/2010/main" val="1425627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54845921"/>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003397"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10.32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236,000 </a:t>
            </a:r>
            <a:r>
              <a:rPr lang="en-US" sz="1400" b="1" dirty="0">
                <a:cs typeface="+mn-cs"/>
              </a:rPr>
              <a:t>private sector jobs were created in </a:t>
            </a:r>
            <a:r>
              <a:rPr lang="en-US" sz="1400" b="1" dirty="0" smtClean="0">
                <a:cs typeface="+mn-cs"/>
              </a:rPr>
              <a:t>July.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141</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1,983,000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992819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600"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624"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144</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648"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814"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145</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146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8813"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4533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147</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82315530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837"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2014:Q2)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
        <p:nvSpPr>
          <p:cNvPr id="12" name="AutoShape 14"/>
          <p:cNvSpPr>
            <a:spLocks noChangeArrowheads="1"/>
          </p:cNvSpPr>
          <p:nvPr/>
        </p:nvSpPr>
        <p:spPr bwMode="blackWhite">
          <a:xfrm>
            <a:off x="2401834" y="4400241"/>
            <a:ext cx="2419350" cy="876300"/>
          </a:xfrm>
          <a:prstGeom prst="wedgeRectCallout">
            <a:avLst>
              <a:gd name="adj1" fmla="val 48748"/>
              <a:gd name="adj2" fmla="val -873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19.4% above their 2009 trough and up 4.9%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861"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148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975799"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61668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300"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150</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151</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152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153</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154</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324"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418"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441"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466"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4088"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249412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6931"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161</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7955"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164</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165</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Is Off to a Modest Beginning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167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57542140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2123"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$12.4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167</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168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966"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169</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753365070"/>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7766990"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11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170</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631"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171</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Estimated Insured Losses foe Top 10 Historical Quakes at Current Exposures*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807314874"/>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05044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*Based on exposures as of 12/31/2011.</a:t>
            </a: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a:t>
            </a:r>
            <a:r>
              <a:rPr lang="en-US" sz="1000" dirty="0" smtClean="0">
                <a:latin typeface="Arial" pitchFamily="34" charset="0"/>
                <a:cs typeface="Arial" pitchFamily="34" charset="0"/>
              </a:rPr>
              <a:t>AIR Worldwide.</a:t>
            </a:r>
            <a:endParaRPr lang="en-US" sz="1000" dirty="0">
              <a:solidFill>
                <a:srgbClr val="000000"/>
              </a:solidFill>
              <a:latin typeface="Arial" pitchFamily="34" charset="0"/>
              <a:cs typeface="Arial" pitchFamily="34" charset="0"/>
            </a:endParaRP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4343400" y="1236662"/>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Development has driven up exposure for CA earthquake</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634538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172</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535"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173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541"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174</a:t>
            </a:fld>
            <a:endParaRPr lang="en-US" smtClean="0"/>
          </a:p>
        </p:txBody>
      </p:sp>
      <p:graphicFrame>
        <p:nvGraphicFramePr>
          <p:cNvPr id="51202" name="Object 2"/>
          <p:cNvGraphicFramePr>
            <a:graphicFrameLocks/>
          </p:cNvGraphicFramePr>
          <p:nvPr>
            <p:extLst>
              <p:ext uri="{D42A27DB-BD31-4B8C-83A1-F6EECF244321}">
                <p14:modId xmlns:p14="http://schemas.microsoft.com/office/powerpoint/2010/main" val="1032900203"/>
              </p:ext>
            </p:extLst>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049417" name="Chart" r:id="rId4" imgW="8448609" imgH="4333784" progId="MSGraph.Chart.8">
                  <p:embed followColorScheme="full"/>
                </p:oleObj>
              </mc:Choice>
              <mc:Fallback>
                <p:oleObj name="Chart" r:id="rId4" imgW="8448609" imgH="4333784"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Costliest Earthquakes in Terms of Insured Losses</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412092" y="2222137"/>
            <a:ext cx="2753516" cy="1336896"/>
          </a:xfrm>
          <a:prstGeom prst="wedgeRectCallout">
            <a:avLst>
              <a:gd name="adj1" fmla="val -114200"/>
              <a:gd name="adj2" fmla="val 223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California quakes are historically the most expensive</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1735390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175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023866"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68214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176</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342079166"/>
              </p:ext>
            </p:extLst>
          </p:nvPr>
        </p:nvGraphicFramePr>
        <p:xfrm>
          <a:off x="23813" y="1396995"/>
          <a:ext cx="9144000" cy="4730750"/>
        </p:xfrm>
        <a:graphic>
          <a:graphicData uri="http://schemas.openxmlformats.org/presentationml/2006/ole">
            <mc:AlternateContent xmlns:mc="http://schemas.openxmlformats.org/markup-compatibility/2006">
              <mc:Choice xmlns:v="urn:schemas-microsoft-com:vml" Requires="v">
                <p:oleObj spid="_x0000_s28024891"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23813" y="1396995"/>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94916"/>
              <a:gd name="adj2" fmla="val 37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California received the 4</a:t>
            </a:r>
            <a:r>
              <a:rPr lang="en-US" b="1" baseline="30000" dirty="0" smtClean="0">
                <a:solidFill>
                  <a:schemeClr val="bg1"/>
                </a:solidFill>
              </a:rPr>
              <a:t>th</a:t>
            </a:r>
            <a:r>
              <a:rPr lang="en-US" b="1" dirty="0" smtClean="0">
                <a:solidFill>
                  <a:schemeClr val="bg1"/>
                </a:solidFill>
              </a:rPr>
              <a:t> highest Natural Hazard Risk Score</a:t>
            </a:r>
            <a:endParaRPr lang="en-US" b="1" dirty="0">
              <a:solidFill>
                <a:schemeClr val="bg1"/>
              </a:solidFill>
            </a:endParaRPr>
          </a:p>
        </p:txBody>
      </p:sp>
    </p:spTree>
    <p:extLst>
      <p:ext uri="{BB962C8B-B14F-4D97-AF65-F5344CB8AC3E}">
        <p14:creationId xmlns:p14="http://schemas.microsoft.com/office/powerpoint/2010/main" val="2789050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177</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833352102"/>
              </p:ext>
            </p:extLst>
          </p:nvPr>
        </p:nvGraphicFramePr>
        <p:xfrm>
          <a:off x="9525" y="1439864"/>
          <a:ext cx="9144000" cy="4730750"/>
        </p:xfrm>
        <a:graphic>
          <a:graphicData uri="http://schemas.openxmlformats.org/presentationml/2006/ole">
            <mc:AlternateContent xmlns:mc="http://schemas.openxmlformats.org/markup-compatibility/2006">
              <mc:Choice xmlns:v="urn:schemas-microsoft-com:vml" Requires="v">
                <p:oleObj spid="_x0000_s28025915"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9525" y="1439864"/>
                        <a:ext cx="9144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2961160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178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179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Sept.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6374658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6136"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180</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171"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181</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182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183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184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US, by Type, Jan. 1 – June 30, 2014</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185</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185</a:t>
            </a:fld>
            <a:endParaRPr lang="en-US" sz="1000" dirty="0">
              <a:solidFill>
                <a:schemeClr val="accent4">
                  <a:lumMod val="75000"/>
                </a:schemeClr>
              </a:solidFill>
              <a:latin typeface="+mn-lt"/>
            </a:endParaRPr>
          </a:p>
        </p:txBody>
      </p:sp>
      <p:graphicFrame>
        <p:nvGraphicFramePr>
          <p:cNvPr id="8" name="Group 5"/>
          <p:cNvGraphicFramePr>
            <a:graphicFrameLocks/>
          </p:cNvGraphicFramePr>
          <p:nvPr>
            <p:extLst>
              <p:ext uri="{D42A27DB-BD31-4B8C-83A1-F6EECF244321}">
                <p14:modId xmlns:p14="http://schemas.microsoft.com/office/powerpoint/2010/main" val="3822966860"/>
              </p:ext>
            </p:extLst>
          </p:nvPr>
        </p:nvGraphicFramePr>
        <p:xfrm>
          <a:off x="282906" y="1449388"/>
          <a:ext cx="8651874" cy="4754880"/>
        </p:xfrm>
        <a:graphic>
          <a:graphicData uri="http://schemas.openxmlformats.org/drawingml/2006/table">
            <a:tbl>
              <a:tblPr>
                <a:effectLst/>
              </a:tblPr>
              <a:tblGrid>
                <a:gridCol w="2322426"/>
                <a:gridCol w="1131716"/>
                <a:gridCol w="1261054"/>
                <a:gridCol w="1895036"/>
                <a:gridCol w="2041642"/>
              </a:tblGrid>
              <a:tr h="60191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600" b="1" dirty="0" smtClean="0">
                          <a:solidFill>
                            <a:srgbClr val="FFFFFF"/>
                          </a:solidFill>
                          <a:latin typeface="Arial" charset="0"/>
                        </a:rPr>
                        <a:t>As of July 1, 2014</a:t>
                      </a:r>
                      <a:endParaRPr lang="en-US" sz="16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Severe</a:t>
                      </a:r>
                      <a:br>
                        <a:rPr lang="en-US" sz="1600" b="1" i="0" u="none" strike="noStrike" kern="1200" baseline="0" dirty="0">
                          <a:solidFill>
                            <a:schemeClr val="tx1"/>
                          </a:solidFill>
                          <a:latin typeface="Arial"/>
                          <a:ea typeface="Arial Unicode MS"/>
                          <a:cs typeface="Arial"/>
                        </a:rPr>
                      </a:br>
                      <a:r>
                        <a:rPr lang="en-US" sz="1600" b="1" i="0" u="none" strike="noStrike" kern="1200" baseline="0" dirty="0">
                          <a:solidFill>
                            <a:schemeClr val="tx1"/>
                          </a:solidFill>
                          <a:latin typeface="Arial"/>
                          <a:ea typeface="Arial Unicode MS"/>
                          <a:cs typeface="Arial"/>
                        </a:rPr>
                        <a:t>Thunderstorm</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33</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9,100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6,700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Winter Storms &amp; Cold Waves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3,400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2,400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Flood, flash flood</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1</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10</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Earthquake &amp; Geophysical, landslides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5</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44</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20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Tropical Cyclone</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8921">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Wildfire, Heat Waves, &amp; Drought</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8</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a:solidFill>
                            <a:schemeClr val="tx1"/>
                          </a:solidFill>
                          <a:latin typeface="Arial"/>
                          <a:ea typeface="Arial Unicode MS"/>
                          <a:cs typeface="Arial"/>
                        </a:rPr>
                        <a:t>1</a:t>
                      </a:r>
                      <a:endParaRPr lang="en-US" sz="2800" b="0" i="0" u="none" strike="noStrike">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770</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en-US" sz="1600" b="0" i="0" u="none" strike="noStrike" kern="1200" baseline="0" dirty="0">
                          <a:solidFill>
                            <a:schemeClr val="tx1"/>
                          </a:solidFill>
                          <a:latin typeface="Arial"/>
                          <a:ea typeface="Arial Unicode MS"/>
                          <a:cs typeface="Arial"/>
                        </a:rPr>
                        <a:t>-</a:t>
                      </a:r>
                      <a:endParaRPr lang="en-US" sz="28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305820">
                <a:tc>
                  <a:txBody>
                    <a:bodyPr/>
                    <a:lstStyle/>
                    <a:p>
                      <a:pPr marL="0" marR="0" indent="0" algn="l"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Totals</a:t>
                      </a:r>
                      <a:endParaRPr lang="en-US" sz="28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67</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195</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13,300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en-US" sz="1600" b="1" i="0" u="none" strike="noStrike" kern="1200" baseline="0" dirty="0">
                          <a:solidFill>
                            <a:schemeClr val="tx1"/>
                          </a:solidFill>
                          <a:latin typeface="Arial"/>
                          <a:ea typeface="Arial Unicode MS"/>
                          <a:cs typeface="Arial"/>
                        </a:rPr>
                        <a:t>9,100</a:t>
                      </a:r>
                      <a:endParaRPr lang="en-US" sz="28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116101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186</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186</a:t>
            </a:fld>
            <a:endParaRPr lang="en-US" sz="1000" dirty="0">
              <a:solidFill>
                <a:schemeClr val="accent4">
                  <a:lumMod val="75000"/>
                </a:schemeClr>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187</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188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30062"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189</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19</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160"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190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94756036"/>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9102" name="Chart" r:id="rId4" imgW="8525003" imgH="4848277" progId="MSGraph.Chart.8">
                  <p:embed followColorScheme="full"/>
                </p:oleObj>
              </mc:Choice>
              <mc:Fallback>
                <p:oleObj name="Chart" r:id="rId4" imgW="8525003" imgH="4848277" progId="MSGraph.Chart.8">
                  <p:embed followColorScheme="full"/>
                  <p:pic>
                    <p:nvPicPr>
                      <p:cNvPr id="0" name="Object 5"/>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43757"/>
              <a:gd name="adj2" fmla="val -8720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exposures in NY and FL lead the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191</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870"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192</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894"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193</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2013 and First Half 2014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20989" y="6200944"/>
            <a:ext cx="6404394" cy="295236"/>
            <a:chOff x="1776594" y="5325412"/>
            <a:chExt cx="4645619" cy="296223"/>
          </a:xfrm>
          <a:effectLst/>
        </p:grpSpPr>
        <p:sp>
          <p:nvSpPr>
            <p:cNvPr id="14" name="Textfeld 25"/>
            <p:cNvSpPr txBox="1">
              <a:spLocks noChangeArrowheads="1"/>
            </p:cNvSpPr>
            <p:nvPr/>
          </p:nvSpPr>
          <p:spPr bwMode="auto">
            <a:xfrm>
              <a:off x="1949838" y="5325412"/>
              <a:ext cx="1669994" cy="262484"/>
            </a:xfrm>
            <a:prstGeom prst="rect">
              <a:avLst/>
            </a:prstGeom>
            <a:noFill/>
            <a:ln w="9525">
              <a:noFill/>
              <a:miter lim="800000"/>
              <a:headEnd/>
              <a:tailEnd/>
            </a:ln>
          </p:spPr>
          <p:txBody>
            <a:bodyPr wrap="none">
              <a:spAutoFit/>
            </a:bodyPr>
            <a:lstStyle/>
            <a:p>
              <a:r>
                <a:rPr lang="de-DE" sz="1100" b="1" dirty="0" smtClean="0"/>
                <a:t>Overall losses </a:t>
              </a:r>
              <a:r>
                <a:rPr lang="de-DE" sz="1100" b="1" dirty="0"/>
                <a:t>(in </a:t>
              </a:r>
              <a:r>
                <a:rPr lang="de-DE" sz="1100" b="1" dirty="0" smtClean="0"/>
                <a:t>2013 values)  </a:t>
              </a:r>
              <a:endParaRPr lang="de-DE" sz="1100" b="1" dirty="0"/>
            </a:p>
          </p:txBody>
        </p:sp>
        <p:sp>
          <p:nvSpPr>
            <p:cNvPr id="15" name="Textfeld 26"/>
            <p:cNvSpPr txBox="1">
              <a:spLocks noChangeArrowheads="1"/>
            </p:cNvSpPr>
            <p:nvPr/>
          </p:nvSpPr>
          <p:spPr bwMode="auto">
            <a:xfrm>
              <a:off x="4741754" y="5366871"/>
              <a:ext cx="1680459" cy="254764"/>
            </a:xfrm>
            <a:prstGeom prst="rect">
              <a:avLst/>
            </a:prstGeom>
            <a:noFill/>
            <a:ln w="9525">
              <a:noFill/>
              <a:miter lim="800000"/>
              <a:headEnd/>
              <a:tailEnd/>
            </a:ln>
          </p:spPr>
          <p:txBody>
            <a:bodyPr wrap="none">
              <a:spAutoFit/>
            </a:bodyPr>
            <a:lstStyle/>
            <a:p>
              <a:r>
                <a:rPr lang="de-DE" sz="1050" b="1" dirty="0" smtClean="0"/>
                <a:t>Insured losses (in 2013 values)  </a:t>
              </a:r>
              <a:endParaRPr lang="de-DE" sz="1050" b="1" dirty="0"/>
            </a:p>
          </p:txBody>
        </p:sp>
        <p:sp>
          <p:nvSpPr>
            <p:cNvPr id="16" name="Rechteck 30"/>
            <p:cNvSpPr>
              <a:spLocks noChangeArrowheads="1"/>
            </p:cNvSpPr>
            <p:nvPr/>
          </p:nvSpPr>
          <p:spPr bwMode="auto">
            <a:xfrm>
              <a:off x="1776594" y="5401878"/>
              <a:ext cx="88541" cy="165348"/>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37300" y="5425234"/>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1666188" y="5988337"/>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t>Analysis contains: straight-line winds, tornadoes, hail, heavy precipitation, flash floods, lightning.</a:t>
            </a:r>
            <a:endParaRPr lang="en-GB" sz="1000" dirty="0"/>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194</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Munich Re NatCatSERVICE – As at July 2014  </a:t>
            </a:r>
            <a:endParaRPr lang="en-US" sz="900" dirty="0">
              <a:solidFill>
                <a:schemeClr val="accent4">
                  <a:lumMod val="75000"/>
                </a:schemeClr>
              </a:solidFill>
            </a:endParaRPr>
          </a:p>
        </p:txBody>
      </p:sp>
      <p:pic>
        <p:nvPicPr>
          <p:cNvPr id="27" name="Picture 2"/>
          <p:cNvPicPr>
            <a:picLocks noChangeAspect="1" noChangeArrowheads="1"/>
          </p:cNvPicPr>
          <p:nvPr/>
        </p:nvPicPr>
        <p:blipFill>
          <a:blip r:embed="rId5" cstate="print"/>
          <a:srcRect/>
          <a:stretch>
            <a:fillRect/>
          </a:stretch>
        </p:blipFill>
        <p:spPr bwMode="auto">
          <a:xfrm>
            <a:off x="166682" y="1161180"/>
            <a:ext cx="8752364" cy="4919002"/>
          </a:xfrm>
          <a:prstGeom prst="rect">
            <a:avLst/>
          </a:prstGeom>
          <a:noFill/>
          <a:ln w="9525">
            <a:noFill/>
            <a:miter lim="800000"/>
            <a:headEnd/>
            <a:tailEnd/>
          </a:ln>
          <a:effectLst/>
        </p:spPr>
      </p:pic>
      <p:sp>
        <p:nvSpPr>
          <p:cNvPr id="31" name="AutoShape 7"/>
          <p:cNvSpPr>
            <a:spLocks noChangeArrowheads="1"/>
          </p:cNvSpPr>
          <p:nvPr/>
        </p:nvSpPr>
        <p:spPr bwMode="blackWhite">
          <a:xfrm>
            <a:off x="4983383" y="2969225"/>
            <a:ext cx="1901556" cy="1489752"/>
          </a:xfrm>
          <a:prstGeom prst="wedgeRectCallout">
            <a:avLst>
              <a:gd name="adj1" fmla="val 154430"/>
              <a:gd name="adj2" fmla="val 1177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First half 2014 convective event insured losses totaled $6.7B ($9.1B overall economic loss)</a:t>
            </a:r>
            <a:endParaRPr lang="en-US" sz="1600" b="1" dirty="0">
              <a:solidFill>
                <a:srgbClr val="FFFFFF"/>
              </a:solidFill>
            </a:endParaRPr>
          </a:p>
        </p:txBody>
      </p:sp>
      <p:sp>
        <p:nvSpPr>
          <p:cNvPr id="32" name="Rechteck 24"/>
          <p:cNvSpPr/>
          <p:nvPr/>
        </p:nvSpPr>
        <p:spPr>
          <a:xfrm>
            <a:off x="8540988" y="4964223"/>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758018" y="1723674"/>
            <a:ext cx="368539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
        <p:nvSpPr>
          <p:cNvPr id="34" name="AutoShape 7"/>
          <p:cNvSpPr>
            <a:spLocks noChangeArrowheads="1"/>
          </p:cNvSpPr>
          <p:nvPr/>
        </p:nvSpPr>
        <p:spPr bwMode="blackWhite">
          <a:xfrm>
            <a:off x="4545129" y="1248000"/>
            <a:ext cx="3095934" cy="1347185"/>
          </a:xfrm>
          <a:prstGeom prst="wedgeRectCallout">
            <a:avLst>
              <a:gd name="adj1" fmla="val 53929"/>
              <a:gd name="adj2" fmla="val 8969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latin typeface="Arial" pitchFamily="34" charset="0"/>
                <a:cs typeface="Arial" pitchFamily="34" charset="0"/>
              </a:rPr>
              <a:t>Average thunderstorm losses are up 7 fold since the early 1980s.  The 5-year running average loss is up </a:t>
            </a:r>
            <a:r>
              <a:rPr lang="en-US" b="1" dirty="0" smtClean="0">
                <a:solidFill>
                  <a:schemeClr val="bg1"/>
                </a:solidFill>
                <a:latin typeface="Arial" pitchFamily="34" charset="0"/>
                <a:cs typeface="Arial" pitchFamily="34" charset="0"/>
              </a:rPr>
              <a:t>sharply</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195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196</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197</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198</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50126"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199</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1151"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r>
            <a:br>
              <a:rPr lang="en-US" sz="3600" b="1" dirty="0" smtClean="0">
                <a:solidFill>
                  <a:srgbClr val="225A7A"/>
                </a:solidFill>
              </a:rPr>
            </a:br>
            <a:r>
              <a:rPr lang="en-US" sz="3600" b="1" i="1" dirty="0" smtClean="0">
                <a:solidFill>
                  <a:srgbClr val="225A7A"/>
                </a:solidFill>
              </a:rPr>
              <a:t>2014: A Bit More Challenging</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20</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200</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Wildfire Risk for the California Remains Elevated</a:t>
            </a:r>
            <a:endParaRPr lang="en-US" dirty="0">
              <a:solidFill>
                <a:srgbClr val="225A7A"/>
              </a:solidFill>
            </a:endParaRPr>
          </a:p>
        </p:txBody>
      </p:sp>
      <p:sp>
        <p:nvSpPr>
          <p:cNvPr id="10" name="PPTShape_0"/>
          <p:cNvSpPr>
            <a:spLocks noChangeArrowheads="1"/>
          </p:cNvSpPr>
          <p:nvPr/>
        </p:nvSpPr>
        <p:spPr bwMode="auto">
          <a:xfrm>
            <a:off x="0" y="6543539"/>
            <a:ext cx="6393097"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a:t>
            </a:r>
            <a:r>
              <a:rPr lang="en-US" sz="1000" dirty="0">
                <a:solidFill>
                  <a:schemeClr val="accent4">
                    <a:lumMod val="75000"/>
                  </a:schemeClr>
                </a:solidFill>
              </a:rPr>
              <a:t>Center: </a:t>
            </a:r>
            <a:r>
              <a:rPr lang="en-US" sz="1000" dirty="0">
                <a:solidFill>
                  <a:schemeClr val="accent4">
                    <a:lumMod val="75000"/>
                  </a:schemeClr>
                </a:solidFill>
                <a:hlinkClick r:id="rId4"/>
              </a:rPr>
              <a:t>http://</a:t>
            </a:r>
            <a:r>
              <a:rPr lang="en-US" sz="1000" dirty="0" smtClean="0">
                <a:solidFill>
                  <a:schemeClr val="accent4">
                    <a:lumMod val="75000"/>
                  </a:schemeClr>
                </a:solidFill>
                <a:hlinkClick r:id="rId4"/>
              </a:rPr>
              <a:t>www.predictiveservices.nifc.gov/outlooks/month1_outlook.png</a:t>
            </a:r>
            <a:r>
              <a:rPr lang="en-US" sz="1000" dirty="0" smtClean="0">
                <a:solidFill>
                  <a:schemeClr val="accent4">
                    <a:lumMod val="75000"/>
                  </a:schemeClr>
                </a:solidFill>
              </a:rPr>
              <a:t> </a:t>
            </a:r>
            <a:endParaRPr lang="en-US" sz="1000" dirty="0" smtClean="0">
              <a:solidFill>
                <a:schemeClr val="accent4">
                  <a:lumMod val="75000"/>
                </a:schemeClr>
              </a:solidFill>
              <a:latin typeface="Arial" charset="0"/>
            </a:endParaRPr>
          </a:p>
        </p:txBody>
      </p:sp>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201</a:t>
            </a:fld>
            <a:endParaRPr lang="en-US" sz="1000" dirty="0">
              <a:solidFill>
                <a:schemeClr val="accent4">
                  <a:lumMod val="75000"/>
                </a:schemeClr>
              </a:solidFill>
              <a:latin typeface="+mn-lt"/>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9434" y="1104673"/>
            <a:ext cx="6734657" cy="5204052"/>
          </a:xfrm>
          <a:prstGeom prst="rect">
            <a:avLst/>
          </a:prstGeom>
        </p:spPr>
      </p:pic>
      <p:sp>
        <p:nvSpPr>
          <p:cNvPr id="12" name="AutoShape 7"/>
          <p:cNvSpPr>
            <a:spLocks noChangeArrowheads="1"/>
          </p:cNvSpPr>
          <p:nvPr/>
        </p:nvSpPr>
        <p:spPr bwMode="blackWhite">
          <a:xfrm>
            <a:off x="109755" y="1276555"/>
            <a:ext cx="1713630" cy="3307689"/>
          </a:xfrm>
          <a:prstGeom prst="wedgeRectCallout">
            <a:avLst>
              <a:gd name="adj1" fmla="val 110979"/>
              <a:gd name="adj2" fmla="val -2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Large areas of California remain at elevated risk for wildfire due to prolonged drought and high temperatures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7175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202</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1351835269"/>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815" name="Chart" r:id="rId4" imgW="8439184" imgH="3648009" progId="MSGraph.Chart.8">
                  <p:embed followColorScheme="full"/>
                </p:oleObj>
              </mc:Choice>
              <mc:Fallback>
                <p:oleObj name="Chart" r:id="rId4" imgW="8439184" imgH="3648009"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204</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021820"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178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205</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022843"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29697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206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191525170"/>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007490"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November 5</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2,185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207</a:t>
            </a:fld>
            <a:endParaRPr lang="en-US"/>
          </a:p>
        </p:txBody>
      </p:sp>
    </p:spTree>
    <p:extLst>
      <p:ext uri="{BB962C8B-B14F-4D97-AF65-F5344CB8AC3E}">
        <p14:creationId xmlns:p14="http://schemas.microsoft.com/office/powerpoint/2010/main" val="2799380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208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4127564957"/>
              </p:ext>
            </p:extLst>
          </p:nvPr>
        </p:nvGraphicFramePr>
        <p:xfrm>
          <a:off x="36513" y="1838325"/>
          <a:ext cx="9077325" cy="4714875"/>
        </p:xfrm>
        <a:graphic>
          <a:graphicData uri="http://schemas.openxmlformats.org/presentationml/2006/ole">
            <mc:AlternateContent xmlns:mc="http://schemas.openxmlformats.org/markup-compatibility/2006">
              <mc:Choice xmlns:v="urn:schemas-microsoft-com:vml" Requires="v">
                <p:oleObj spid="_x0000_s28008513"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36513" y="1838325"/>
                        <a:ext cx="9077325"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6174"/>
              <a:gd name="adj2" fmla="val 326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California</a:t>
            </a:r>
            <a:r>
              <a:rPr lang="en-US" b="1" dirty="0" smtClean="0">
                <a:solidFill>
                  <a:srgbClr val="FFFFFF"/>
                </a:solidFill>
                <a:latin typeface="Arial" charset="0"/>
                <a:cs typeface="Arial" charset="0"/>
              </a:rPr>
              <a:t> has had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November 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5304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209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103157034"/>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009537"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November 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10060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048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6F4573-F544-4A54-A7A1-D6A6959253F5}"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2048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Profitability and Growth in the </a:t>
            </a:r>
            <a:r>
              <a:rPr lang="en-US" sz="4200" b="1" dirty="0" smtClean="0">
                <a:solidFill>
                  <a:schemeClr val="bg1"/>
                </a:solidFill>
              </a:rPr>
              <a:t>California </a:t>
            </a:r>
            <a:r>
              <a:rPr lang="en-US" sz="4200" b="1" dirty="0">
                <a:solidFill>
                  <a:schemeClr val="bg1"/>
                </a:solidFill>
              </a:rPr>
              <a:t>P/C Insurance Markets</a:t>
            </a:r>
          </a:p>
        </p:txBody>
      </p:sp>
      <p:sp>
        <p:nvSpPr>
          <p:cNvPr id="2152456" name="Rectangle 8"/>
          <p:cNvSpPr>
            <a:spLocks noChangeArrowheads="1"/>
          </p:cNvSpPr>
          <p:nvPr/>
        </p:nvSpPr>
        <p:spPr bwMode="auto">
          <a:xfrm>
            <a:off x="866775" y="4497388"/>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extLst>
      <p:ext uri="{BB962C8B-B14F-4D97-AF65-F5344CB8AC3E}">
        <p14:creationId xmlns:p14="http://schemas.microsoft.com/office/powerpoint/2010/main" val="37400773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210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zoom dir="in"/>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211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298511"/>
            <a:ext cx="7157871" cy="5130863"/>
          </a:xfrm>
          <a:prstGeom prst="rect">
            <a:avLst/>
          </a:prstGeom>
        </p:spPr>
      </p:pic>
      <p:sp>
        <p:nvSpPr>
          <p:cNvPr id="11" name="AutoShape 7"/>
          <p:cNvSpPr>
            <a:spLocks noChangeArrowheads="1"/>
          </p:cNvSpPr>
          <p:nvPr/>
        </p:nvSpPr>
        <p:spPr bwMode="blackWhite">
          <a:xfrm>
            <a:off x="6988804" y="2612765"/>
            <a:ext cx="1976437" cy="2359743"/>
          </a:xfrm>
          <a:prstGeom prst="wedgeRectCallout">
            <a:avLst>
              <a:gd name="adj1" fmla="val -73913"/>
              <a:gd name="adj2" fmla="val -228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1,000 tornadoes so far in 2014, causing extensive property damage in several states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390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212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Sept. 2,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64" y="1236567"/>
            <a:ext cx="7900986" cy="5142116"/>
          </a:xfrm>
          <a:prstGeom prst="rect">
            <a:avLst/>
          </a:prstGeom>
        </p:spPr>
      </p:pic>
      <p:sp>
        <p:nvSpPr>
          <p:cNvPr id="14" name="AutoShape 7"/>
          <p:cNvSpPr>
            <a:spLocks noChangeArrowheads="1"/>
          </p:cNvSpPr>
          <p:nvPr/>
        </p:nvSpPr>
        <p:spPr bwMode="blackWhite">
          <a:xfrm>
            <a:off x="3798657" y="948161"/>
            <a:ext cx="3187932" cy="1191986"/>
          </a:xfrm>
          <a:prstGeom prst="wedgeRectCallout">
            <a:avLst>
              <a:gd name="adj1" fmla="val 61715"/>
              <a:gd name="adj2" fmla="val 45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47084"/>
              <a:gd name="adj2" fmla="val -851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10564"/>
              <a:gd name="adj2" fmla="val -944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(898 though Sep. 2) is running below avg.</a:t>
            </a:r>
            <a:endParaRPr lang="en-US" b="1" dirty="0">
              <a:solidFill>
                <a:srgbClr val="FFFFFF"/>
              </a:solidFill>
            </a:endParaRPr>
          </a:p>
        </p:txBody>
      </p:sp>
    </p:spTree>
    <p:extLst>
      <p:ext uri="{BB962C8B-B14F-4D97-AF65-F5344CB8AC3E}">
        <p14:creationId xmlns:p14="http://schemas.microsoft.com/office/powerpoint/2010/main" val="3977700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213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25" y="1343025"/>
            <a:ext cx="7255228" cy="5200650"/>
          </a:xfrm>
          <a:prstGeom prst="rect">
            <a:avLst/>
          </a:prstGeom>
        </p:spPr>
      </p:pic>
      <p:sp>
        <p:nvSpPr>
          <p:cNvPr id="11" name="AutoShape 7"/>
          <p:cNvSpPr>
            <a:spLocks noChangeArrowheads="1"/>
          </p:cNvSpPr>
          <p:nvPr/>
        </p:nvSpPr>
        <p:spPr bwMode="blackWhite">
          <a:xfrm>
            <a:off x="7067550" y="2571200"/>
            <a:ext cx="1976437" cy="2389240"/>
          </a:xfrm>
          <a:prstGeom prst="wedgeRectCallout">
            <a:avLst>
              <a:gd name="adj1" fmla="val -86230"/>
              <a:gd name="adj2" fmla="val -235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5,495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6950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214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371222"/>
            <a:ext cx="7215891" cy="5172453"/>
          </a:xfrm>
          <a:prstGeom prst="rect">
            <a:avLst/>
          </a:prstGeom>
        </p:spPr>
      </p:pic>
      <p:sp>
        <p:nvSpPr>
          <p:cNvPr id="11" name="AutoShape 7"/>
          <p:cNvSpPr>
            <a:spLocks noChangeArrowheads="1"/>
          </p:cNvSpPr>
          <p:nvPr/>
        </p:nvSpPr>
        <p:spPr bwMode="blackWhite">
          <a:xfrm>
            <a:off x="7044505"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11,725 “Wind Damage” so far in 2014, causing extensive property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51574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215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37" y="1428747"/>
            <a:ext cx="7034212" cy="5042223"/>
          </a:xfrm>
          <a:prstGeom prst="rect">
            <a:avLst/>
          </a:prstGeom>
        </p:spPr>
      </p:pic>
      <p:sp>
        <p:nvSpPr>
          <p:cNvPr id="14"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18,221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2014;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1,000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5,495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11,725 </a:t>
            </a:r>
            <a:r>
              <a:rPr lang="en-US" b="1" dirty="0">
                <a:solidFill>
                  <a:srgbClr val="FFFFFF"/>
                </a:solidFill>
                <a:latin typeface="Arial" pitchFamily="34" charset="0"/>
                <a:cs typeface="Arial" pitchFamily="34" charset="0"/>
              </a:rPr>
              <a:t>high wind events</a:t>
            </a:r>
          </a:p>
        </p:txBody>
      </p:sp>
    </p:spTree>
    <p:extLst>
      <p:ext uri="{BB962C8B-B14F-4D97-AF65-F5344CB8AC3E}">
        <p14:creationId xmlns:p14="http://schemas.microsoft.com/office/powerpoint/2010/main" val="2735421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Oregon: Through October 27,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216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872" y="1200148"/>
            <a:ext cx="5314951" cy="5314951"/>
          </a:xfrm>
          <a:prstGeom prst="rect">
            <a:avLst/>
          </a:prstGeom>
        </p:spPr>
      </p:pic>
      <p:sp>
        <p:nvSpPr>
          <p:cNvPr id="11" name="AutoShape 7"/>
          <p:cNvSpPr>
            <a:spLocks noChangeArrowheads="1"/>
          </p:cNvSpPr>
          <p:nvPr/>
        </p:nvSpPr>
        <p:spPr bwMode="blackWhite">
          <a:xfrm>
            <a:off x="5997219" y="2425957"/>
            <a:ext cx="2994075" cy="2292286"/>
          </a:xfrm>
          <a:prstGeom prst="wedgeRectCallout">
            <a:avLst>
              <a:gd name="adj1" fmla="val -118472"/>
              <a:gd name="adj2" fmla="val 1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70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12/7/14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10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40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99128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217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0309"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28908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218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 Rates</a:t>
            </a:r>
          </a:p>
        </p:txBody>
      </p:sp>
      <p:sp>
        <p:nvSpPr>
          <p:cNvPr id="14343" name="Rectangle 3"/>
          <p:cNvSpPr>
            <a:spLocks noChangeArrowheads="1"/>
          </p:cNvSpPr>
          <p:nvPr/>
        </p:nvSpPr>
        <p:spPr bwMode="black">
          <a:xfrm>
            <a:off x="347663" y="1266825"/>
            <a:ext cx="8534400" cy="1107996"/>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Congress recently passed a law that will roll back some of the rate increases it put in place for </a:t>
            </a:r>
            <a:r>
              <a:rPr lang="en-US" sz="1600" b="1" dirty="0" err="1" smtClean="0">
                <a:solidFill>
                  <a:srgbClr val="225A7A"/>
                </a:solidFill>
              </a:rPr>
              <a:t>homeowers</a:t>
            </a:r>
            <a:r>
              <a:rPr lang="en-US" sz="1600" b="1" dirty="0" smtClean="0">
                <a:solidFill>
                  <a:srgbClr val="225A7A"/>
                </a:solidFill>
              </a:rPr>
              <a:t> who purchase subsidized flood insurance from the government . . . . Do you think the recent rate rollback and subsidies should remain in place for most homeowners who purchase flood insurance; or the rollbacks and subsidies should be eliminated; or don’t know?</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Most Americans Support the Flood Insurance Rate Rollback.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1333" name="Chart" r:id="rId4" imgW="4467251" imgH="3790947" progId="MSGraph.Chart.8">
                  <p:embed followColorScheme="full"/>
                </p:oleObj>
              </mc:Choice>
              <mc:Fallback>
                <p:oleObj name="Chart" r:id="rId4" imgW="4467251"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839663"/>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Remain in Place</a:t>
            </a:r>
            <a:endParaRPr lang="en-US" sz="1400" b="1" dirty="0"/>
          </a:p>
        </p:txBody>
      </p:sp>
      <p:sp>
        <p:nvSpPr>
          <p:cNvPr id="14" name="Text Box 8"/>
          <p:cNvSpPr txBox="1">
            <a:spLocks noChangeArrowheads="1"/>
          </p:cNvSpPr>
          <p:nvPr/>
        </p:nvSpPr>
        <p:spPr bwMode="auto">
          <a:xfrm>
            <a:off x="2564248" y="244199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5" name="Text Box 8"/>
          <p:cNvSpPr txBox="1">
            <a:spLocks noChangeArrowheads="1"/>
          </p:cNvSpPr>
          <p:nvPr/>
        </p:nvSpPr>
        <p:spPr bwMode="auto">
          <a:xfrm>
            <a:off x="2018009" y="309508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Eliminated</a:t>
            </a:r>
            <a:endParaRPr lang="en-US" sz="1400" b="1" dirty="0"/>
          </a:p>
        </p:txBody>
      </p:sp>
    </p:spTree>
    <p:extLst>
      <p:ext uri="{BB962C8B-B14F-4D97-AF65-F5344CB8AC3E}">
        <p14:creationId xmlns:p14="http://schemas.microsoft.com/office/powerpoint/2010/main" val="3337855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219</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1565" name="Chart" r:id="rId4" imgW="8534451" imgH="4857725" progId="MSGraph.Chart.8">
                  <p:embed followColorScheme="full"/>
                </p:oleObj>
              </mc:Choice>
              <mc:Fallback>
                <p:oleObj name="Chart" r:id="rId4" imgW="8534451"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731024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6C67C8C-EF65-49ED-AA26-CEA3625CC28C}" type="slidenum">
              <a:rPr lang="en-US" sz="900"/>
              <a:pPr algn="r" eaLnBrk="0" hangingPunct="0">
                <a:lnSpc>
                  <a:spcPct val="85000"/>
                </a:lnSpc>
                <a:spcBef>
                  <a:spcPct val="20000"/>
                </a:spcBef>
              </a:pPr>
              <a:t>22</a:t>
            </a:fld>
            <a:endParaRPr lang="en-US" sz="900"/>
          </a:p>
        </p:txBody>
      </p:sp>
      <p:sp>
        <p:nvSpPr>
          <p:cNvPr id="1028" name="Rectangle 2"/>
          <p:cNvSpPr>
            <a:spLocks noGrp="1" noChangeArrowheads="1"/>
          </p:cNvSpPr>
          <p:nvPr>
            <p:ph type="title" idx="4294967295"/>
          </p:nvPr>
        </p:nvSpPr>
        <p:spPr/>
        <p:txBody>
          <a:bodyPr/>
          <a:lstStyle/>
          <a:p>
            <a:r>
              <a:rPr lang="en-US" dirty="0" smtClean="0"/>
              <a:t>RNW All Lines: CA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255587" y="1360488"/>
          <a:ext cx="8569325" cy="4875212"/>
        </p:xfrm>
        <a:graphic>
          <a:graphicData uri="http://schemas.openxmlformats.org/presentationml/2006/ole">
            <mc:AlternateContent xmlns:mc="http://schemas.openxmlformats.org/markup-compatibility/2006">
              <mc:Choice xmlns:v="urn:schemas-microsoft-com:vml" Requires="v">
                <p:oleObj spid="_x0000_s28032022"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255587" y="1360488"/>
                        <a:ext cx="8569325" cy="487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22446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7.9%</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10.7%</a:t>
            </a:r>
            <a:endParaRPr lang="en-US" b="1" dirty="0">
              <a:solidFill>
                <a:schemeClr val="bg1"/>
              </a:solidFill>
            </a:endParaRPr>
          </a:p>
        </p:txBody>
      </p:sp>
    </p:spTree>
    <p:extLst>
      <p:ext uri="{BB962C8B-B14F-4D97-AF65-F5344CB8AC3E}">
        <p14:creationId xmlns:p14="http://schemas.microsoft.com/office/powerpoint/2010/main" val="1450463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220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7922589"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397521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221</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261"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223</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285"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224</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
        <p:nvSpPr>
          <p:cNvPr id="7" name="AutoShape 7"/>
          <p:cNvSpPr>
            <a:spLocks noChangeArrowheads="1"/>
          </p:cNvSpPr>
          <p:nvPr/>
        </p:nvSpPr>
        <p:spPr bwMode="blackWhite">
          <a:xfrm>
            <a:off x="6275375" y="1668545"/>
            <a:ext cx="2325700" cy="876217"/>
          </a:xfrm>
          <a:prstGeom prst="wedgeRectCallout">
            <a:avLst>
              <a:gd name="adj1" fmla="val -279641"/>
              <a:gd name="adj2" fmla="val 1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take-up rate for terrorism coverage was 56% in 2013</a:t>
            </a:r>
            <a:endParaRPr lang="en-US" b="1" dirty="0">
              <a:solidFill>
                <a:srgbClr val="FFFFFF"/>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0" grpId="0" animBg="1"/>
      <p:bldP spid="7"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225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226</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227</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Issue and Educating Policymakers: A Timeline</a:t>
            </a:r>
          </a:p>
        </p:txBody>
      </p:sp>
      <p:sp>
        <p:nvSpPr>
          <p:cNvPr id="3" name="Content Placeholder 2"/>
          <p:cNvSpPr>
            <a:spLocks noGrp="1"/>
          </p:cNvSpPr>
          <p:nvPr>
            <p:ph idx="1"/>
          </p:nvPr>
        </p:nvSpPr>
        <p:spPr>
          <a:xfrm>
            <a:off x="298450" y="1104905"/>
            <a:ext cx="8545513" cy="5275268"/>
          </a:xfrm>
        </p:spPr>
        <p:txBody>
          <a:bodyPr/>
          <a:lstStyle/>
          <a:p>
            <a:pPr>
              <a:lnSpc>
                <a:spcPct val="85000"/>
              </a:lnSpc>
            </a:pPr>
            <a:r>
              <a:rPr lang="en-US" sz="2000" dirty="0" smtClean="0"/>
              <a:t>Education </a:t>
            </a:r>
            <a:r>
              <a:rPr lang="en-US" sz="2000" dirty="0"/>
              <a:t>Efforts Pay Off</a:t>
            </a:r>
          </a:p>
          <a:p>
            <a:pPr lvl="1">
              <a:lnSpc>
                <a:spcPct val="85000"/>
              </a:lnSpc>
            </a:pPr>
            <a:r>
              <a:rPr lang="en-US" sz="1800" dirty="0"/>
              <a:t>Senate Banking Committee unanimously reports out TRIA bill </a:t>
            </a:r>
            <a:r>
              <a:rPr lang="en-US" sz="1800" dirty="0" smtClean="0"/>
              <a:t>22-0</a:t>
            </a:r>
          </a:p>
          <a:p>
            <a:pPr lvl="1">
              <a:lnSpc>
                <a:spcPct val="85000"/>
              </a:lnSpc>
            </a:pPr>
            <a:r>
              <a:rPr lang="en-US" sz="1800" dirty="0" smtClean="0"/>
              <a:t>House </a:t>
            </a:r>
            <a:r>
              <a:rPr lang="en-US" sz="1800" dirty="0"/>
              <a:t>Financial Services Committee passes </a:t>
            </a:r>
            <a:r>
              <a:rPr lang="en-US" sz="1800" dirty="0" smtClean="0"/>
              <a:t>bill</a:t>
            </a:r>
          </a:p>
          <a:p>
            <a:pPr lvl="1">
              <a:lnSpc>
                <a:spcPct val="85000"/>
              </a:lnSpc>
            </a:pPr>
            <a:r>
              <a:rPr lang="en-US" sz="1800" dirty="0" smtClean="0"/>
              <a:t>Senate passes bill with strong support; Votes 93-4 to reauthorize on 7/17</a:t>
            </a:r>
            <a:endParaRPr lang="en-US" sz="1800" dirty="0"/>
          </a:p>
          <a:p>
            <a:pPr>
              <a:lnSpc>
                <a:spcPct val="85000"/>
              </a:lnSpc>
            </a:pPr>
            <a:r>
              <a:rPr lang="en-US" sz="2000" dirty="0" smtClean="0"/>
              <a:t>Key addition to bills: clarification on certification process, cyber terrorism</a:t>
            </a:r>
          </a:p>
          <a:p>
            <a:pPr>
              <a:lnSpc>
                <a:spcPct val="85000"/>
              </a:lnSpc>
            </a:pPr>
            <a:r>
              <a:rPr lang="en-US" sz="2000" dirty="0" smtClean="0"/>
              <a:t>Where </a:t>
            </a:r>
            <a:r>
              <a:rPr lang="en-US" sz="2000" dirty="0"/>
              <a:t>do we go from here?  Are difference between the bills bridgeable?</a:t>
            </a:r>
          </a:p>
          <a:p>
            <a:pPr lvl="1">
              <a:lnSpc>
                <a:spcPct val="85000"/>
              </a:lnSpc>
            </a:pPr>
            <a:r>
              <a:rPr lang="en-US" sz="1800" dirty="0"/>
              <a:t>Reauthorization terms differ (Senate: 7yrs; House: 5yrs)</a:t>
            </a:r>
          </a:p>
          <a:p>
            <a:pPr lvl="1">
              <a:lnSpc>
                <a:spcPct val="85000"/>
              </a:lnSpc>
            </a:pPr>
            <a:r>
              <a:rPr lang="en-US" sz="1800" dirty="0"/>
              <a:t>Bifurcation of </a:t>
            </a:r>
            <a:r>
              <a:rPr lang="en-US" sz="1800" dirty="0" err="1"/>
              <a:t>NBCR</a:t>
            </a:r>
            <a:r>
              <a:rPr lang="en-US" sz="1800" dirty="0"/>
              <a:t> and conventional</a:t>
            </a:r>
          </a:p>
          <a:p>
            <a:pPr lvl="1">
              <a:lnSpc>
                <a:spcPct val="85000"/>
              </a:lnSpc>
            </a:pPr>
            <a:r>
              <a:rPr lang="en-US" sz="1800" dirty="0"/>
              <a:t>Trigger points ($100M vs. $500M</a:t>
            </a:r>
            <a:r>
              <a:rPr lang="en-US" sz="1800" dirty="0" smtClean="0"/>
              <a:t>)</a:t>
            </a:r>
          </a:p>
          <a:p>
            <a:pPr>
              <a:lnSpc>
                <a:spcPct val="85000"/>
              </a:lnSpc>
            </a:pPr>
            <a:r>
              <a:rPr lang="en-US" sz="2000" dirty="0" smtClean="0"/>
              <a:t>Clock is running: After July 31, the House is in session for only 12 days before the election</a:t>
            </a:r>
          </a:p>
          <a:p>
            <a:pPr lvl="1">
              <a:lnSpc>
                <a:spcPct val="85000"/>
              </a:lnSpc>
            </a:pPr>
            <a:r>
              <a:rPr lang="en-US" sz="1800" dirty="0" smtClean="0"/>
              <a:t>Lame duck for enactment</a:t>
            </a:r>
          </a:p>
          <a:p>
            <a:pPr marL="228600" lvl="1" indent="0">
              <a:lnSpc>
                <a:spcPct val="85000"/>
              </a:lnSpc>
              <a:buNone/>
            </a:pPr>
            <a:endParaRPr lang="en-US" sz="1800" dirty="0" smtClean="0"/>
          </a:p>
          <a:p>
            <a:pPr lvl="1">
              <a:lnSpc>
                <a:spcPct val="85000"/>
              </a:lnSpc>
            </a:pPr>
            <a:endParaRPr lang="en-US" sz="2000" dirty="0"/>
          </a:p>
        </p:txBody>
      </p:sp>
      <p:sp>
        <p:nvSpPr>
          <p:cNvPr id="4" name="Slide Number Placeholder 3"/>
          <p:cNvSpPr>
            <a:spLocks noGrp="1"/>
          </p:cNvSpPr>
          <p:nvPr>
            <p:ph type="sldNum" sz="quarter" idx="10"/>
          </p:nvPr>
        </p:nvSpPr>
        <p:spPr/>
        <p:txBody>
          <a:bodyPr/>
          <a:lstStyle/>
          <a:p>
            <a:fld id="{38354932-4C47-4BBE-96E8-EF8E35E16AD6}" type="slidenum">
              <a:rPr lang="en-US" smtClean="0">
                <a:solidFill>
                  <a:srgbClr val="002C77"/>
                </a:solidFill>
              </a:rPr>
              <a:pPr/>
              <a:t>228</a:t>
            </a:fld>
            <a:endParaRPr lang="en-US">
              <a:solidFill>
                <a:srgbClr val="002C77"/>
              </a:solidFill>
            </a:endParaRPr>
          </a:p>
        </p:txBody>
      </p:sp>
      <p:sp>
        <p:nvSpPr>
          <p:cNvPr id="5" name="Date Placeholder 4"/>
          <p:cNvSpPr>
            <a:spLocks noGrp="1"/>
          </p:cNvSpPr>
          <p:nvPr>
            <p:ph type="dt" sz="half" idx="11"/>
          </p:nvPr>
        </p:nvSpPr>
        <p:spPr/>
        <p:txBody>
          <a:bodyPr/>
          <a:lstStyle/>
          <a:p>
            <a:fld id="{D831E1B6-5309-49D9-A38D-90A1BA7D39D7}" type="datetime4">
              <a:rPr lang="en-US" smtClean="0"/>
              <a:pPr/>
              <a:t>November 6, 2014</a:t>
            </a:fld>
            <a:endParaRPr lang="en-US"/>
          </a:p>
        </p:txBody>
      </p:sp>
      <p:sp>
        <p:nvSpPr>
          <p:cNvPr id="6" name="Rectangle 3"/>
          <p:cNvSpPr>
            <a:spLocks noChangeArrowheads="1"/>
          </p:cNvSpPr>
          <p:nvPr/>
        </p:nvSpPr>
        <p:spPr bwMode="auto">
          <a:xfrm>
            <a:off x="-33334" y="6534165"/>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extLst>
      <p:ext uri="{BB962C8B-B14F-4D97-AF65-F5344CB8AC3E}">
        <p14:creationId xmlns:p14="http://schemas.microsoft.com/office/powerpoint/2010/main" val="1438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669027-A025-41EF-92C6-67AD9A58D073}" type="slidenum">
              <a:rPr lang="en-US">
                <a:solidFill>
                  <a:srgbClr val="002C77"/>
                </a:solidFill>
              </a:rPr>
              <a:pPr/>
              <a:t>229</a:t>
            </a:fld>
            <a:endParaRPr lang="en-US">
              <a:solidFill>
                <a:srgbClr val="002C77"/>
              </a:solidFill>
            </a:endParaRPr>
          </a:p>
        </p:txBody>
      </p:sp>
      <p:sp>
        <p:nvSpPr>
          <p:cNvPr id="5" name="Date Placeholder 4"/>
          <p:cNvSpPr>
            <a:spLocks noGrp="1"/>
          </p:cNvSpPr>
          <p:nvPr>
            <p:ph type="dt" sz="half" idx="11"/>
          </p:nvPr>
        </p:nvSpPr>
        <p:spPr/>
        <p:txBody>
          <a:bodyPr/>
          <a:lstStyle/>
          <a:p>
            <a:fld id="{FEA96D34-D028-4AF6-8011-476186183496}" type="datetime4">
              <a:rPr lang="en-US"/>
              <a:pPr/>
              <a:t>November 6, 2014</a:t>
            </a:fld>
            <a:endParaRPr lang="en-US"/>
          </a:p>
        </p:txBody>
      </p:sp>
      <p:sp>
        <p:nvSpPr>
          <p:cNvPr id="5132" name="Rectangle 12"/>
          <p:cNvSpPr>
            <a:spLocks noGrp="1" noChangeArrowheads="1"/>
          </p:cNvSpPr>
          <p:nvPr>
            <p:ph type="title"/>
          </p:nvPr>
        </p:nvSpPr>
        <p:spPr>
          <a:xfrm>
            <a:off x="294532" y="142321"/>
            <a:ext cx="8517085" cy="690562"/>
          </a:xfrm>
        </p:spPr>
        <p:txBody>
          <a:bodyPr/>
          <a:lstStyle/>
          <a:p>
            <a:r>
              <a:rPr lang="en-US" dirty="0" smtClean="0"/>
              <a:t>Initial Market Response to Potential </a:t>
            </a:r>
            <a:br>
              <a:rPr lang="en-US" dirty="0" smtClean="0"/>
            </a:br>
            <a:r>
              <a:rPr lang="en-US" dirty="0" smtClean="0"/>
              <a:t>TRIA Expiration</a:t>
            </a:r>
            <a:endParaRPr lang="en-US" dirty="0">
              <a:solidFill>
                <a:schemeClr val="accent2"/>
              </a:solidFill>
            </a:endParaRPr>
          </a:p>
        </p:txBody>
      </p:sp>
      <p:sp>
        <p:nvSpPr>
          <p:cNvPr id="5133" name="Rectangle 13"/>
          <p:cNvSpPr>
            <a:spLocks noGrp="1" noChangeArrowheads="1"/>
          </p:cNvSpPr>
          <p:nvPr>
            <p:ph type="body" idx="1"/>
          </p:nvPr>
        </p:nvSpPr>
        <p:spPr>
          <a:xfrm>
            <a:off x="433846" y="1182068"/>
            <a:ext cx="8377771" cy="4987925"/>
          </a:xfrm>
        </p:spPr>
        <p:txBody>
          <a:bodyPr/>
          <a:lstStyle/>
          <a:p>
            <a:r>
              <a:rPr lang="en-US" sz="1800" dirty="0" smtClean="0"/>
              <a:t>Carriers monitoring and modeling WC exposure aggregations across their portfolio and correlated lines of business such as property or life and health (both on an individual client basis and in the aggregate)</a:t>
            </a:r>
          </a:p>
          <a:p>
            <a:r>
              <a:rPr lang="en-US" sz="1800" dirty="0" smtClean="0"/>
              <a:t>Carrier declinations have occurred because they are “</a:t>
            </a:r>
            <a:r>
              <a:rPr lang="en-US" sz="1800" dirty="0" err="1" smtClean="0"/>
              <a:t>overlined</a:t>
            </a:r>
            <a:r>
              <a:rPr lang="en-US" sz="1800" dirty="0" smtClean="0"/>
              <a:t>” in a particular zip code or city</a:t>
            </a:r>
          </a:p>
          <a:p>
            <a:r>
              <a:rPr lang="en-US" sz="1800" dirty="0" smtClean="0"/>
              <a:t>Many </a:t>
            </a:r>
            <a:r>
              <a:rPr lang="en-US" sz="1800" dirty="0"/>
              <a:t>carriers </a:t>
            </a:r>
            <a:r>
              <a:rPr lang="en-US" sz="1800" dirty="0" smtClean="0"/>
              <a:t>attached </a:t>
            </a:r>
            <a:r>
              <a:rPr lang="en-US" sz="1800" dirty="0"/>
              <a:t>NCCI Endorsement WC00 01 14 (Notification Endorsement of Pending Law Change to Terrorism Risk Insurance Program Reauthorization Act of 2007) or an equivalent for non-NCCI states</a:t>
            </a:r>
            <a:r>
              <a:rPr lang="en-US" sz="1800" dirty="0" smtClean="0"/>
              <a:t>.</a:t>
            </a:r>
          </a:p>
          <a:p>
            <a:r>
              <a:rPr lang="en-US" sz="1800" dirty="0" smtClean="0"/>
              <a:t>For </a:t>
            </a:r>
            <a:r>
              <a:rPr lang="en-US" sz="1800" dirty="0"/>
              <a:t>some </a:t>
            </a:r>
            <a:r>
              <a:rPr lang="en-US" sz="1800" dirty="0" smtClean="0"/>
              <a:t>high-profile </a:t>
            </a:r>
            <a:r>
              <a:rPr lang="en-US" sz="1800" dirty="0"/>
              <a:t>clients or those in urban areas </a:t>
            </a:r>
            <a:r>
              <a:rPr lang="en-US" sz="1800" dirty="0" smtClean="0"/>
              <a:t>and/or </a:t>
            </a:r>
            <a:r>
              <a:rPr lang="en-US" sz="1800" dirty="0"/>
              <a:t>with high employee </a:t>
            </a:r>
            <a:r>
              <a:rPr lang="en-US" sz="1800" dirty="0" smtClean="0"/>
              <a:t>concentrations, carriers issued short </a:t>
            </a:r>
            <a:r>
              <a:rPr lang="en-US" sz="1800" dirty="0"/>
              <a:t>term policies set to expire at the same time as </a:t>
            </a:r>
            <a:r>
              <a:rPr lang="en-US" sz="1800" dirty="0" smtClean="0"/>
              <a:t>TRIPRA</a:t>
            </a:r>
          </a:p>
          <a:p>
            <a:r>
              <a:rPr lang="en-US" sz="1800" dirty="0" smtClean="0"/>
              <a:t>Regarding non-WC lines (including select XSWC placements), policyholders were </a:t>
            </a:r>
            <a:r>
              <a:rPr lang="en-US" sz="1800" dirty="0"/>
              <a:t>faced with </a:t>
            </a:r>
            <a:r>
              <a:rPr lang="en-US" sz="1800" dirty="0" smtClean="0"/>
              <a:t>new or broadened exclusionary </a:t>
            </a:r>
            <a:r>
              <a:rPr lang="en-US" sz="1800" dirty="0"/>
              <a:t>wording on GL, </a:t>
            </a:r>
            <a:r>
              <a:rPr lang="en-US" sz="1800" dirty="0" smtClean="0"/>
              <a:t>umbrella, </a:t>
            </a:r>
            <a:r>
              <a:rPr lang="en-US" sz="1800" dirty="0"/>
              <a:t>and </a:t>
            </a:r>
            <a:r>
              <a:rPr lang="en-US" sz="1800" dirty="0" smtClean="0"/>
              <a:t>XS </a:t>
            </a:r>
            <a:r>
              <a:rPr lang="en-US" sz="1800" dirty="0"/>
              <a:t>forms</a:t>
            </a:r>
          </a:p>
          <a:p>
            <a:pPr marL="0" indent="0">
              <a:buNone/>
            </a:pPr>
            <a:endParaRPr lang="en-US" sz="1800" dirty="0" smtClean="0"/>
          </a:p>
          <a:p>
            <a:endParaRPr lang="en-US" sz="1800" dirty="0" smtClean="0"/>
          </a:p>
        </p:txBody>
      </p:sp>
      <p:sp>
        <p:nvSpPr>
          <p:cNvPr id="6" name="Rectangle 3"/>
          <p:cNvSpPr>
            <a:spLocks noChangeArrowheads="1"/>
          </p:cNvSpPr>
          <p:nvPr/>
        </p:nvSpPr>
        <p:spPr bwMode="auto">
          <a:xfrm>
            <a:off x="85725" y="6567151"/>
            <a:ext cx="1471609"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Marsh</a:t>
            </a:r>
            <a:endParaRPr lang="en-US" sz="1100" dirty="0">
              <a:solidFill>
                <a:srgbClr val="000000"/>
              </a:solidFill>
            </a:endParaRPr>
          </a:p>
        </p:txBody>
      </p:sp>
    </p:spTree>
    <p:custDataLst>
      <p:tags r:id="rId1"/>
    </p:custDataLst>
    <p:extLst>
      <p:ext uri="{BB962C8B-B14F-4D97-AF65-F5344CB8AC3E}">
        <p14:creationId xmlns:p14="http://schemas.microsoft.com/office/powerpoint/2010/main" val="381269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All Lines: 10-Year Average RNW CA &amp; Nearby States</a:t>
            </a:r>
          </a:p>
        </p:txBody>
      </p:sp>
      <p:graphicFrame>
        <p:nvGraphicFramePr>
          <p:cNvPr id="7170"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38166"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4731544" y="3767271"/>
            <a:ext cx="2261855" cy="1320467"/>
          </a:xfrm>
          <a:prstGeom prst="wedgeRectCallout">
            <a:avLst>
              <a:gd name="adj1" fmla="val -48195"/>
              <a:gd name="adj2" fmla="val -68406"/>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California </a:t>
            </a:r>
            <a:r>
              <a:rPr lang="en-US" sz="1600" b="1" dirty="0">
                <a:solidFill>
                  <a:schemeClr val="bg1"/>
                </a:solidFill>
              </a:rPr>
              <a:t>All Lines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regional averages.</a:t>
            </a:r>
            <a:endParaRPr lang="en-US" sz="1600" b="1" dirty="0">
              <a:solidFill>
                <a:schemeClr val="bg1"/>
              </a:solidFill>
            </a:endParaRPr>
          </a:p>
        </p:txBody>
      </p:sp>
    </p:spTree>
    <p:extLst>
      <p:ext uri="{BB962C8B-B14F-4D97-AF65-F5344CB8AC3E}">
        <p14:creationId xmlns:p14="http://schemas.microsoft.com/office/powerpoint/2010/main" val="14457526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CAT OF THE FUTURE?</a:t>
            </a:r>
            <a:br>
              <a:rPr lang="en-US" sz="3800" dirty="0" smtClean="0">
                <a:solidFill>
                  <a:schemeClr val="bg1"/>
                </a:solidFill>
              </a:rPr>
            </a:br>
            <a:r>
              <a:rPr lang="en-US" sz="3800" i="1"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230</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230</a:t>
            </a:fld>
            <a:endParaRPr lang="en-US"/>
          </a:p>
        </p:txBody>
      </p:sp>
    </p:spTree>
    <p:extLst>
      <p:ext uri="{BB962C8B-B14F-4D97-AF65-F5344CB8AC3E}">
        <p14:creationId xmlns:p14="http://schemas.microsoft.com/office/powerpoint/2010/main" val="32022122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968636"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159810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232</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2013 Data Breaches By Business Category, By Number of Breaches</a:t>
            </a:r>
          </a:p>
        </p:txBody>
      </p:sp>
      <p:graphicFrame>
        <p:nvGraphicFramePr>
          <p:cNvPr id="6151176" name="Object 8"/>
          <p:cNvGraphicFramePr>
            <a:graphicFrameLocks noGrp="1"/>
          </p:cNvGraphicFramePr>
          <p:nvPr>
            <p:ph idx="4294967295"/>
            <p:extLst/>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7969660"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http://www.idtheftcenter.org/images/breach/2013/UpdatedITRCBreachStatsReport.pdf</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614 </a:t>
            </a:r>
            <a:r>
              <a:rPr lang="en-US" sz="1600" b="1" dirty="0">
                <a:solidFill>
                  <a:srgbClr val="FFFFFF"/>
                </a:solidFill>
              </a:rPr>
              <a:t>data breaches in </a:t>
            </a:r>
            <a:r>
              <a:rPr lang="en-US" sz="1600" b="1" dirty="0" smtClean="0">
                <a:solidFill>
                  <a:srgbClr val="FFFFFF"/>
                </a:solidFill>
              </a:rPr>
              <a:t>2013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104" cy="523220"/>
          </a:xfrm>
          <a:prstGeom prst="rect">
            <a:avLst/>
          </a:prstGeom>
          <a:noFill/>
          <a:ln w="9525">
            <a:noFill/>
            <a:miter lim="800000"/>
            <a:headEnd/>
            <a:tailEnd/>
          </a:ln>
        </p:spPr>
        <p:txBody>
          <a:bodyPr wrap="none">
            <a:spAutoFit/>
          </a:bodyPr>
          <a:lstStyle/>
          <a:p>
            <a:r>
              <a:rPr lang="en-US" sz="1400" dirty="0"/>
              <a:t>Business, </a:t>
            </a:r>
            <a:r>
              <a:rPr lang="en-US" sz="1400" dirty="0" smtClean="0"/>
              <a:t>211 </a:t>
            </a:r>
            <a:r>
              <a:rPr lang="en-US" sz="1400" dirty="0"/>
              <a:t>(</a:t>
            </a:r>
            <a:r>
              <a:rPr lang="en-US" sz="1400" dirty="0" smtClean="0"/>
              <a:t>34.4%)</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56 (9.1%)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23 </a:t>
            </a:r>
            <a:r>
              <a:rPr lang="en-US" sz="1400" dirty="0"/>
              <a:t>(</a:t>
            </a:r>
            <a:r>
              <a:rPr lang="en-US" sz="1400" dirty="0" smtClean="0"/>
              <a:t>3.7%)</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55 (9.0%)</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269 (43.8%)</a:t>
            </a:r>
            <a:endParaRPr lang="en-US" sz="1400" dirty="0"/>
          </a:p>
        </p:txBody>
      </p:sp>
    </p:spTree>
    <p:extLst>
      <p:ext uri="{BB962C8B-B14F-4D97-AF65-F5344CB8AC3E}">
        <p14:creationId xmlns:p14="http://schemas.microsoft.com/office/powerpoint/2010/main" val="26030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233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The Most Costly Cyber Crimes, Fiscal Year 2013</a:t>
            </a:r>
          </a:p>
        </p:txBody>
      </p:sp>
      <p:graphicFrame>
        <p:nvGraphicFramePr>
          <p:cNvPr id="6151176" name="Object 8"/>
          <p:cNvGraphicFramePr>
            <a:graphicFrameLocks noGrp="1"/>
          </p:cNvGraphicFramePr>
          <p:nvPr>
            <p:ph idx="4294967295"/>
          </p:nvPr>
        </p:nvGraphicFramePr>
        <p:xfrm>
          <a:off x="1871663" y="2070100"/>
          <a:ext cx="5197475" cy="4216400"/>
        </p:xfrm>
        <a:graphic>
          <a:graphicData uri="http://schemas.openxmlformats.org/presentationml/2006/ole">
            <mc:AlternateContent xmlns:mc="http://schemas.openxmlformats.org/markup-compatibility/2006">
              <mc:Choice xmlns:v="urn:schemas-microsoft-com:vml" Requires="v">
                <p:oleObj spid="_x0000_s27970684" name="Chart" r:id="rId4" imgW="5200681" imgH="4219602" progId="MSGraph.Chart.8">
                  <p:embed followColorScheme="full"/>
                </p:oleObj>
              </mc:Choice>
              <mc:Fallback>
                <p:oleObj name="Chart" r:id="rId4" imgW="5200681" imgH="4219602"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1663" y="2070100"/>
                        <a:ext cx="51974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Denial of service, malicious code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all cyber costs per U.S. organization on an annual basis.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369129" y="2046734"/>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1994766" y="2636483"/>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124238" y="3429800"/>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033030" y="4552661"/>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853632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1977D0B7-76F5-47CF-AE97-9D42121F4E19}" type="slidenum">
              <a:rPr lang="en-US" smtClean="0"/>
              <a:pPr/>
              <a:t>234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External Cyber Crime Costs: Fiscal Year 2013</a:t>
            </a:r>
          </a:p>
        </p:txBody>
      </p:sp>
      <p:graphicFrame>
        <p:nvGraphicFramePr>
          <p:cNvPr id="6151176"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7971708" name="Chart" r:id="rId4" imgW="5200681" imgH="4229049" progId="MSGraph.Chart.8">
                  <p:embed followColorScheme="full"/>
                </p:oleObj>
              </mc:Choice>
              <mc:Fallback>
                <p:oleObj name="Chart" r:id="rId4" imgW="5200681"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2013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loss (</a:t>
            </a:r>
            <a:r>
              <a:rPr lang="en-US" sz="1600" b="1" dirty="0" smtClean="0">
                <a:solidFill>
                  <a:srgbClr val="FFFFFF"/>
                </a:solidFill>
              </a:rPr>
              <a:t>43%) </a:t>
            </a:r>
            <a:r>
              <a:rPr lang="en-US" sz="1600" b="1" dirty="0">
                <a:solidFill>
                  <a:srgbClr val="FFFFFF"/>
                </a:solidFill>
              </a:rPr>
              <a:t>and business disruption or lost productivity (</a:t>
            </a:r>
            <a:r>
              <a:rPr lang="en-US" sz="1600" b="1" dirty="0" smtClean="0">
                <a:solidFill>
                  <a:srgbClr val="FFFFFF"/>
                </a:solidFill>
              </a:rPr>
              <a:t>36%)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690091" y="19002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6753802" y="5620616"/>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costs</a:t>
            </a:r>
            <a:r>
              <a:rPr lang="en-US" sz="1400" dirty="0" smtClean="0"/>
              <a:t>* 0%</a:t>
            </a:r>
            <a:endParaRPr lang="en-US" sz="1400" dirty="0"/>
          </a:p>
        </p:txBody>
      </p:sp>
      <p:sp>
        <p:nvSpPr>
          <p:cNvPr id="6155" name="Rectangle 7"/>
          <p:cNvSpPr>
            <a:spLocks noChangeArrowheads="1"/>
          </p:cNvSpPr>
          <p:nvPr/>
        </p:nvSpPr>
        <p:spPr bwMode="gray">
          <a:xfrm>
            <a:off x="1780021" y="27654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036906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235</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236</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646"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237</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670"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238</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694"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239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7DA771-96A4-48B0-9F21-F1C82700CE96}" type="slidenum">
              <a:rPr lang="en-US" sz="900"/>
              <a:pPr algn="r" eaLnBrk="0" hangingPunct="0">
                <a:lnSpc>
                  <a:spcPct val="85000"/>
                </a:lnSpc>
                <a:spcBef>
                  <a:spcPct val="20000"/>
                </a:spcBef>
              </a:pPr>
              <a:t>24</a:t>
            </a:fld>
            <a:endParaRPr lang="en-US" sz="900"/>
          </a:p>
        </p:txBody>
      </p:sp>
      <p:sp>
        <p:nvSpPr>
          <p:cNvPr id="2052" name="Rectangle 2"/>
          <p:cNvSpPr>
            <a:spLocks noGrp="1" noChangeArrowheads="1"/>
          </p:cNvSpPr>
          <p:nvPr>
            <p:ph type="title" idx="4294967295"/>
          </p:nvPr>
        </p:nvSpPr>
        <p:spPr/>
        <p:txBody>
          <a:bodyPr/>
          <a:lstStyle/>
          <a:p>
            <a:r>
              <a:rPr lang="en-US" dirty="0" smtClean="0"/>
              <a:t>RNW PP Auto: CA vs. U.S., 2003-2012</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276225" y="1296988"/>
          <a:ext cx="8569325" cy="4862512"/>
        </p:xfrm>
        <a:graphic>
          <a:graphicData uri="http://schemas.openxmlformats.org/presentationml/2006/ole">
            <mc:AlternateContent xmlns:mc="http://schemas.openxmlformats.org/markup-compatibility/2006">
              <mc:Choice xmlns:v="urn:schemas-microsoft-com:vml" Requires="v">
                <p:oleObj spid="_x0000_s28033046"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86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10.3%</a:t>
            </a:r>
            <a:endParaRPr lang="en-US" b="1" dirty="0">
              <a:solidFill>
                <a:schemeClr val="bg1"/>
              </a:solidFill>
            </a:endParaRPr>
          </a:p>
        </p:txBody>
      </p:sp>
    </p:spTree>
    <p:extLst>
      <p:ext uri="{BB962C8B-B14F-4D97-AF65-F5344CB8AC3E}">
        <p14:creationId xmlns:p14="http://schemas.microsoft.com/office/powerpoint/2010/main" val="26716717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6"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646"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60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678"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2400" b="1" dirty="0" smtClean="0">
                <a:solidFill>
                  <a:srgbClr val="FF0000"/>
                </a:solidFill>
              </a:rPr>
              <a:t>California</a:t>
            </a:r>
            <a:endParaRPr lang="en-US" sz="1600" b="1" dirty="0" smtClean="0">
              <a:solidFill>
                <a:srgbClr val="FF0000"/>
              </a:solidFill>
            </a:endParaRP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244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CCE174E-B4AE-46A3-A657-55A57602ABDD}" type="slidenum">
              <a:rPr lang="en-US" sz="900"/>
              <a:pPr algn="r" eaLnBrk="0" hangingPunct="0">
                <a:lnSpc>
                  <a:spcPct val="85000"/>
                </a:lnSpc>
                <a:spcBef>
                  <a:spcPct val="20000"/>
                </a:spcBef>
              </a:pPr>
              <a:t>25</a:t>
            </a:fld>
            <a:endParaRPr lang="en-US" sz="900"/>
          </a:p>
        </p:txBody>
      </p:sp>
      <p:sp>
        <p:nvSpPr>
          <p:cNvPr id="3076" name="Rectangle 2"/>
          <p:cNvSpPr>
            <a:spLocks noGrp="1" noChangeArrowheads="1"/>
          </p:cNvSpPr>
          <p:nvPr>
            <p:ph type="title" idx="4294967295"/>
          </p:nvPr>
        </p:nvSpPr>
        <p:spPr/>
        <p:txBody>
          <a:bodyPr/>
          <a:lstStyle/>
          <a:p>
            <a:r>
              <a:rPr lang="en-US" dirty="0" smtClean="0"/>
              <a:t>RNW Comm. Auto: CA vs. U.S., </a:t>
            </a:r>
            <a:br>
              <a:rPr lang="en-US" dirty="0" smtClean="0"/>
            </a:br>
            <a:r>
              <a:rPr lang="en-US" dirty="0" smtClean="0"/>
              <a:t>2003-2012</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296988"/>
          <a:ext cx="8569325" cy="5037137"/>
        </p:xfrm>
        <a:graphic>
          <a:graphicData uri="http://schemas.openxmlformats.org/presentationml/2006/ole">
            <mc:AlternateContent xmlns:mc="http://schemas.openxmlformats.org/markup-compatibility/2006">
              <mc:Choice xmlns:v="urn:schemas-microsoft-com:vml" Requires="v">
                <p:oleObj spid="_x0000_s28034070"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5037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40388" y="13001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10.6%</a:t>
            </a:r>
            <a:endParaRPr lang="en-US" b="1" dirty="0">
              <a:solidFill>
                <a:schemeClr val="bg1"/>
              </a:solidFill>
            </a:endParaRPr>
          </a:p>
        </p:txBody>
      </p:sp>
    </p:spTree>
    <p:extLst>
      <p:ext uri="{BB962C8B-B14F-4D97-AF65-F5344CB8AC3E}">
        <p14:creationId xmlns:p14="http://schemas.microsoft.com/office/powerpoint/2010/main" val="1289457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6F5431-FAAB-4A5C-87C2-CBD98519271A}" type="slidenum">
              <a:rPr lang="en-US" sz="900"/>
              <a:pPr algn="r" eaLnBrk="0" hangingPunct="0">
                <a:lnSpc>
                  <a:spcPct val="85000"/>
                </a:lnSpc>
                <a:spcBef>
                  <a:spcPct val="20000"/>
                </a:spcBef>
              </a:pPr>
              <a:t>26</a:t>
            </a:fld>
            <a:endParaRPr lang="en-US" sz="900"/>
          </a:p>
        </p:txBody>
      </p:sp>
      <p:sp>
        <p:nvSpPr>
          <p:cNvPr id="4100" name="Rectangle 2"/>
          <p:cNvSpPr>
            <a:spLocks noGrp="1" noChangeArrowheads="1"/>
          </p:cNvSpPr>
          <p:nvPr>
            <p:ph type="title" idx="4294967295"/>
          </p:nvPr>
        </p:nvSpPr>
        <p:spPr/>
        <p:txBody>
          <a:bodyPr/>
          <a:lstStyle/>
          <a:p>
            <a:r>
              <a:rPr lang="en-US" dirty="0" smtClean="0"/>
              <a:t>RNW Comm. Multi-Peril: CA vs. U.S., 2003-2012</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33375" y="1296988"/>
          <a:ext cx="8569325" cy="4956175"/>
        </p:xfrm>
        <a:graphic>
          <a:graphicData uri="http://schemas.openxmlformats.org/presentationml/2006/ole">
            <mc:AlternateContent xmlns:mc="http://schemas.openxmlformats.org/markup-compatibility/2006">
              <mc:Choice xmlns:v="urn:schemas-microsoft-com:vml" Requires="v">
                <p:oleObj spid="_x0000_s28035094"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95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332706" y="1354139"/>
            <a:ext cx="2403306" cy="132096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9.0%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13.9%</a:t>
            </a:r>
            <a:endParaRPr lang="en-US" b="1" dirty="0">
              <a:solidFill>
                <a:schemeClr val="bg1"/>
              </a:solidFill>
            </a:endParaRPr>
          </a:p>
        </p:txBody>
      </p:sp>
    </p:spTree>
    <p:extLst>
      <p:ext uri="{BB962C8B-B14F-4D97-AF65-F5344CB8AC3E}">
        <p14:creationId xmlns:p14="http://schemas.microsoft.com/office/powerpoint/2010/main" val="11542965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73C6D97-6D40-47D9-86C3-E13F27DF3E03}" type="slidenum">
              <a:rPr lang="en-US" sz="900"/>
              <a:pPr algn="r" eaLnBrk="0" hangingPunct="0">
                <a:lnSpc>
                  <a:spcPct val="85000"/>
                </a:lnSpc>
                <a:spcBef>
                  <a:spcPct val="20000"/>
                </a:spcBef>
              </a:pPr>
              <a:t>27</a:t>
            </a:fld>
            <a:endParaRPr lang="en-US" sz="900"/>
          </a:p>
        </p:txBody>
      </p:sp>
      <p:sp>
        <p:nvSpPr>
          <p:cNvPr id="5124" name="Rectangle 2"/>
          <p:cNvSpPr>
            <a:spLocks noGrp="1" noChangeArrowheads="1"/>
          </p:cNvSpPr>
          <p:nvPr>
            <p:ph type="title" idx="4294967295"/>
          </p:nvPr>
        </p:nvSpPr>
        <p:spPr/>
        <p:txBody>
          <a:bodyPr/>
          <a:lstStyle/>
          <a:p>
            <a:r>
              <a:rPr lang="en-US" dirty="0" smtClean="0"/>
              <a:t>RNW Homeowners: CA vs. U.S., </a:t>
            </a:r>
            <a:br>
              <a:rPr lang="en-US" dirty="0" smtClean="0"/>
            </a:br>
            <a:r>
              <a:rPr lang="en-US" dirty="0" smtClean="0"/>
              <a:t>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036118"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559425" y="13128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6.0%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18.1%</a:t>
            </a:r>
            <a:endParaRPr lang="en-US" b="1" dirty="0">
              <a:solidFill>
                <a:schemeClr val="bg1"/>
              </a:solidFill>
            </a:endParaRPr>
          </a:p>
        </p:txBody>
      </p:sp>
    </p:spTree>
    <p:extLst>
      <p:ext uri="{BB962C8B-B14F-4D97-AF65-F5344CB8AC3E}">
        <p14:creationId xmlns:p14="http://schemas.microsoft.com/office/powerpoint/2010/main" val="25610894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8D266BE-767D-4DDE-A46F-625829D1511D}" type="slidenum">
              <a:rPr lang="en-US" sz="900"/>
              <a:pPr algn="r" eaLnBrk="0" hangingPunct="0">
                <a:lnSpc>
                  <a:spcPct val="85000"/>
                </a:lnSpc>
                <a:spcBef>
                  <a:spcPct val="20000"/>
                </a:spcBef>
              </a:pPr>
              <a:t>28</a:t>
            </a:fld>
            <a:endParaRPr lang="en-US" sz="900"/>
          </a:p>
        </p:txBody>
      </p:sp>
      <p:sp>
        <p:nvSpPr>
          <p:cNvPr id="6148" name="Rectangle 2"/>
          <p:cNvSpPr>
            <a:spLocks noGrp="1" noChangeArrowheads="1"/>
          </p:cNvSpPr>
          <p:nvPr>
            <p:ph type="title" idx="4294967295"/>
          </p:nvPr>
        </p:nvSpPr>
        <p:spPr/>
        <p:txBody>
          <a:bodyPr/>
          <a:lstStyle/>
          <a:p>
            <a:r>
              <a:rPr lang="en-US" dirty="0" smtClean="0"/>
              <a:t>RNW Workers Comp: CA vs. U.S., </a:t>
            </a:r>
            <a:br>
              <a:rPr lang="en-US" dirty="0" smtClean="0"/>
            </a:br>
            <a:r>
              <a:rPr lang="en-US" dirty="0" smtClean="0"/>
              <a:t>2003-2012</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nvPr>
        </p:nvGraphicFramePr>
        <p:xfrm>
          <a:off x="304800" y="1296988"/>
          <a:ext cx="8569325" cy="4929187"/>
        </p:xfrm>
        <a:graphic>
          <a:graphicData uri="http://schemas.openxmlformats.org/presentationml/2006/ole">
            <mc:AlternateContent xmlns:mc="http://schemas.openxmlformats.org/markup-compatibility/2006">
              <mc:Choice xmlns:v="urn:schemas-microsoft-com:vml" Requires="v">
                <p:oleObj spid="_x0000_s28037142"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7.1%</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8.6%</a:t>
            </a:r>
            <a:endParaRPr lang="en-US" b="1" dirty="0">
              <a:solidFill>
                <a:schemeClr val="bg1"/>
              </a:solidFill>
            </a:endParaRPr>
          </a:p>
        </p:txBody>
      </p:sp>
    </p:spTree>
    <p:extLst>
      <p:ext uri="{BB962C8B-B14F-4D97-AF65-F5344CB8AC3E}">
        <p14:creationId xmlns:p14="http://schemas.microsoft.com/office/powerpoint/2010/main" val="246981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PP Auto: 10-Year Average RNW CA &amp; Nearby States</a:t>
            </a:r>
          </a:p>
        </p:txBody>
      </p:sp>
      <p:graphicFrame>
        <p:nvGraphicFramePr>
          <p:cNvPr id="8194"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39190"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2162969" y="2460625"/>
            <a:ext cx="2568575" cy="1533525"/>
          </a:xfrm>
          <a:prstGeom prst="wedgeRectCallout">
            <a:avLst>
              <a:gd name="adj1" fmla="val 60765"/>
              <a:gd name="adj2" fmla="val 300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California </a:t>
            </a:r>
            <a:r>
              <a:rPr lang="en-US" sz="1600" b="1" dirty="0">
                <a:solidFill>
                  <a:schemeClr val="bg1"/>
                </a:solidFill>
              </a:rPr>
              <a:t>Private Passenger Auto profitability is above the US and regional </a:t>
            </a:r>
            <a:r>
              <a:rPr lang="en-US" sz="1600" b="1" dirty="0" smtClean="0">
                <a:solidFill>
                  <a:schemeClr val="bg1"/>
                </a:solidFill>
              </a:rPr>
              <a:t>average.</a:t>
            </a:r>
            <a:endParaRPr lang="en-US" sz="1600" b="1" dirty="0">
              <a:solidFill>
                <a:schemeClr val="bg1"/>
              </a:solidFill>
            </a:endParaRPr>
          </a:p>
        </p:txBody>
      </p:sp>
    </p:spTree>
    <p:extLst>
      <p:ext uri="{BB962C8B-B14F-4D97-AF65-F5344CB8AC3E}">
        <p14:creationId xmlns:p14="http://schemas.microsoft.com/office/powerpoint/2010/main" val="6380032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1991–2014:H1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7.8%</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875011124"/>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586"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30</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smtClean="0">
                <a:solidFill>
                  <a:schemeClr val="bg1"/>
                </a:solidFill>
              </a:rPr>
              <a:t>California </a:t>
            </a:r>
            <a:r>
              <a:rPr lang="pt-BR" b="1" i="1" u="sng" dirty="0">
                <a:solidFill>
                  <a:srgbClr val="FFFFFF"/>
                </a:solidFill>
              </a:rPr>
              <a:t>ranked </a:t>
            </a:r>
            <a:r>
              <a:rPr lang="pt-BR" b="1" i="1" u="sng" dirty="0" smtClean="0">
                <a:solidFill>
                  <a:srgbClr val="FFFFFF"/>
                </a:solidFill>
              </a:rPr>
              <a:t>24th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$736.80.</a:t>
            </a:r>
            <a:endParaRPr lang="pt-BR" b="1" i="1" dirty="0">
              <a:solidFill>
                <a:srgbClr val="FFFFFF"/>
              </a:solidFill>
            </a:endParaRPr>
          </a:p>
        </p:txBody>
      </p:sp>
    </p:spTree>
    <p:extLst>
      <p:ext uri="{BB962C8B-B14F-4D97-AF65-F5344CB8AC3E}">
        <p14:creationId xmlns:p14="http://schemas.microsoft.com/office/powerpoint/2010/main" val="9191141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Comm. Auto: 10-Year Average RNW </a:t>
            </a:r>
            <a:br>
              <a:rPr lang="en-US" dirty="0" smtClean="0"/>
            </a:br>
            <a:r>
              <a:rPr lang="en-US" dirty="0" smtClean="0"/>
              <a:t>CA &amp; Nearby States</a:t>
            </a:r>
          </a:p>
        </p:txBody>
      </p:sp>
      <p:graphicFrame>
        <p:nvGraphicFramePr>
          <p:cNvPr id="9218"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40214"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322263" y="2406650"/>
            <a:ext cx="2475355" cy="1533525"/>
          </a:xfrm>
          <a:prstGeom prst="wedgeRectCallout">
            <a:avLst>
              <a:gd name="adj1" fmla="val 63564"/>
              <a:gd name="adj2" fmla="val 513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California </a:t>
            </a:r>
            <a:r>
              <a:rPr lang="en-US" sz="1600" b="1" dirty="0">
                <a:solidFill>
                  <a:schemeClr val="bg1"/>
                </a:solidFill>
              </a:rPr>
              <a:t>Commercial Auto profitability </a:t>
            </a:r>
            <a:r>
              <a:rPr lang="en-US" sz="1600" b="1" dirty="0" smtClean="0">
                <a:solidFill>
                  <a:schemeClr val="bg1"/>
                </a:solidFill>
              </a:rPr>
              <a:t>is slightly above </a:t>
            </a:r>
            <a:r>
              <a:rPr lang="en-US" sz="1600" b="1" dirty="0">
                <a:solidFill>
                  <a:schemeClr val="bg1"/>
                </a:solidFill>
              </a:rPr>
              <a:t>the US </a:t>
            </a:r>
            <a:r>
              <a:rPr lang="en-US" sz="1600" b="1" dirty="0" smtClean="0">
                <a:solidFill>
                  <a:schemeClr val="bg1"/>
                </a:solidFill>
              </a:rPr>
              <a:t>and the </a:t>
            </a:r>
            <a:r>
              <a:rPr lang="en-US" sz="1600" b="1" dirty="0">
                <a:solidFill>
                  <a:schemeClr val="bg1"/>
                </a:solidFill>
              </a:rPr>
              <a:t>regional </a:t>
            </a:r>
            <a:r>
              <a:rPr lang="en-US" sz="1600" b="1" dirty="0" smtClean="0">
                <a:solidFill>
                  <a:schemeClr val="bg1"/>
                </a:solidFill>
              </a:rPr>
              <a:t>average.</a:t>
            </a:r>
            <a:endParaRPr lang="en-US" sz="1600" b="1" dirty="0">
              <a:solidFill>
                <a:schemeClr val="bg1"/>
              </a:solidFill>
            </a:endParaRPr>
          </a:p>
        </p:txBody>
      </p:sp>
    </p:spTree>
    <p:extLst>
      <p:ext uri="{BB962C8B-B14F-4D97-AF65-F5344CB8AC3E}">
        <p14:creationId xmlns:p14="http://schemas.microsoft.com/office/powerpoint/2010/main" val="39090535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Comm. M-P: 10-Year Average RNW CA &amp; Nearby States </a:t>
            </a:r>
          </a:p>
        </p:txBody>
      </p:sp>
      <p:graphicFrame>
        <p:nvGraphicFramePr>
          <p:cNvPr id="10242"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41238"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1519237" y="2425770"/>
            <a:ext cx="2568575" cy="1202648"/>
          </a:xfrm>
          <a:prstGeom prst="wedgeRectCallout">
            <a:avLst>
              <a:gd name="adj1" fmla="val -83148"/>
              <a:gd name="adj2" fmla="val -5378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California </a:t>
            </a:r>
            <a:r>
              <a:rPr lang="en-US" sz="1600" b="1" dirty="0">
                <a:solidFill>
                  <a:schemeClr val="bg1"/>
                </a:solidFill>
              </a:rPr>
              <a:t>Commercial MP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a:t>
            </a:r>
            <a:r>
              <a:rPr lang="en-US" sz="1600" b="1" dirty="0">
                <a:solidFill>
                  <a:schemeClr val="bg1"/>
                </a:solidFill>
              </a:rPr>
              <a:t>regional </a:t>
            </a:r>
            <a:r>
              <a:rPr lang="en-US" sz="1600" b="1" dirty="0" smtClean="0">
                <a:solidFill>
                  <a:schemeClr val="bg1"/>
                </a:solidFill>
              </a:rPr>
              <a:t>averages.</a:t>
            </a:r>
            <a:endParaRPr lang="en-US" sz="1600" b="1" dirty="0">
              <a:solidFill>
                <a:schemeClr val="bg1"/>
              </a:solidFill>
            </a:endParaRPr>
          </a:p>
        </p:txBody>
      </p:sp>
    </p:spTree>
    <p:extLst>
      <p:ext uri="{BB962C8B-B14F-4D97-AF65-F5344CB8AC3E}">
        <p14:creationId xmlns:p14="http://schemas.microsoft.com/office/powerpoint/2010/main" val="23676617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dirty="0" smtClean="0"/>
              <a:t>Homeowners: 10-Year Average RNW </a:t>
            </a:r>
            <a:br>
              <a:rPr lang="en-US" dirty="0" smtClean="0"/>
            </a:br>
            <a:r>
              <a:rPr lang="en-US" dirty="0" smtClean="0"/>
              <a:t>CA &amp; Nearby States </a:t>
            </a:r>
          </a:p>
        </p:txBody>
      </p:sp>
      <p:graphicFrame>
        <p:nvGraphicFramePr>
          <p:cNvPr id="11266" name="Object 3"/>
          <p:cNvGraphicFramePr>
            <a:graphicFrameLocks noGrp="1" noChangeAspect="1"/>
          </p:cNvGraphicFramePr>
          <p:nvPr>
            <p:ph type="chart" idx="1"/>
            <p:extLst/>
          </p:nvPr>
        </p:nvGraphicFramePr>
        <p:xfrm>
          <a:off x="325438" y="1740464"/>
          <a:ext cx="8818562" cy="4718050"/>
        </p:xfrm>
        <a:graphic>
          <a:graphicData uri="http://schemas.openxmlformats.org/presentationml/2006/ole">
            <mc:AlternateContent xmlns:mc="http://schemas.openxmlformats.org/markup-compatibility/2006">
              <mc:Choice xmlns:v="urn:schemas-microsoft-com:vml" Requires="v">
                <p:oleObj spid="_x0000_s28042262"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5438" y="1740464"/>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1715127" y="2501582"/>
            <a:ext cx="2372685" cy="1232122"/>
          </a:xfrm>
          <a:prstGeom prst="wedgeRectCallout">
            <a:avLst>
              <a:gd name="adj1" fmla="val -81346"/>
              <a:gd name="adj2" fmla="val 2159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California </a:t>
            </a:r>
            <a:r>
              <a:rPr lang="en-US" sz="1600" b="1" dirty="0">
                <a:solidFill>
                  <a:schemeClr val="bg1"/>
                </a:solidFill>
              </a:rPr>
              <a:t>Homeowners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regional averages.</a:t>
            </a:r>
            <a:endParaRPr lang="en-US" sz="1600" b="1" dirty="0">
              <a:solidFill>
                <a:schemeClr val="bg1"/>
              </a:solidFill>
            </a:endParaRPr>
          </a:p>
        </p:txBody>
      </p:sp>
    </p:spTree>
    <p:extLst>
      <p:ext uri="{BB962C8B-B14F-4D97-AF65-F5344CB8AC3E}">
        <p14:creationId xmlns:p14="http://schemas.microsoft.com/office/powerpoint/2010/main" val="14342307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Workers Comp: 10-Year Average RNW </a:t>
            </a:r>
            <a:br>
              <a:rPr lang="en-US" altLang="en-US" dirty="0" smtClean="0">
                <a:latin typeface="Arial" panose="020B0604020202020204" pitchFamily="34" charset="0"/>
              </a:rPr>
            </a:br>
            <a:r>
              <a:rPr lang="en-US" altLang="en-US" dirty="0" smtClean="0">
                <a:latin typeface="Arial" panose="020B0604020202020204" pitchFamily="34" charset="0"/>
              </a:rPr>
              <a:t>CA &amp; Nearby States</a:t>
            </a:r>
          </a:p>
        </p:txBody>
      </p:sp>
      <p:graphicFrame>
        <p:nvGraphicFramePr>
          <p:cNvPr id="33795" name="Object 3"/>
          <p:cNvGraphicFramePr>
            <a:graphicFrameLocks noGrp="1" noChangeAspect="1"/>
          </p:cNvGraphicFramePr>
          <p:nvPr>
            <p:ph type="chart" idx="1"/>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043286" name="Chart" r:id="rId4" imgW="8829766" imgH="4724378" progId="MSGraph.Chart.8">
                  <p:embed followColorScheme="full"/>
                </p:oleObj>
              </mc:Choice>
              <mc:Fallback>
                <p:oleObj name="Chart" r:id="rId4" imgW="8829766" imgH="4724378"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dirty="0">
                <a:latin typeface="Arial" charset="0"/>
              </a:rPr>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2003-2012</a:t>
            </a:r>
          </a:p>
        </p:txBody>
      </p:sp>
      <p:sp>
        <p:nvSpPr>
          <p:cNvPr id="6" name="AutoShape 6"/>
          <p:cNvSpPr>
            <a:spLocks noChangeArrowheads="1"/>
          </p:cNvSpPr>
          <p:nvPr/>
        </p:nvSpPr>
        <p:spPr bwMode="blackWhite">
          <a:xfrm>
            <a:off x="4731544" y="3304939"/>
            <a:ext cx="2232025" cy="1304925"/>
          </a:xfrm>
          <a:prstGeom prst="wedgeRectCallout">
            <a:avLst>
              <a:gd name="adj1" fmla="val -105045"/>
              <a:gd name="adj2" fmla="val -3952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California </a:t>
            </a:r>
            <a:r>
              <a:rPr lang="en-US" altLang="en-US" sz="1600" b="1" dirty="0">
                <a:solidFill>
                  <a:schemeClr val="bg1"/>
                </a:solidFill>
              </a:rPr>
              <a:t>Workers Comp profitability is </a:t>
            </a:r>
            <a:r>
              <a:rPr lang="en-US" altLang="en-US" sz="1600" b="1" dirty="0" smtClean="0">
                <a:solidFill>
                  <a:schemeClr val="bg1"/>
                </a:solidFill>
              </a:rPr>
              <a:t>above </a:t>
            </a:r>
            <a:r>
              <a:rPr lang="en-US" altLang="en-US" sz="1600" b="1" dirty="0">
                <a:solidFill>
                  <a:schemeClr val="bg1"/>
                </a:solidFill>
              </a:rPr>
              <a:t>the US average and </a:t>
            </a:r>
            <a:r>
              <a:rPr lang="en-US" altLang="en-US" sz="1600" b="1" dirty="0" smtClean="0">
                <a:solidFill>
                  <a:schemeClr val="bg1"/>
                </a:solidFill>
              </a:rPr>
              <a:t>below the regional </a:t>
            </a:r>
            <a:r>
              <a:rPr lang="en-US" altLang="en-US" sz="1600" b="1" dirty="0">
                <a:solidFill>
                  <a:schemeClr val="bg1"/>
                </a:solidFill>
              </a:rPr>
              <a:t>average</a:t>
            </a:r>
          </a:p>
        </p:txBody>
      </p:sp>
    </p:spTree>
    <p:extLst>
      <p:ext uri="{BB962C8B-B14F-4D97-AF65-F5344CB8AC3E}">
        <p14:creationId xmlns:p14="http://schemas.microsoft.com/office/powerpoint/2010/main" val="34819570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35</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extLst/>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dirty="0">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dirty="0">
                          <a:solidFill>
                            <a:srgbClr val="000000"/>
                          </a:solidFill>
                          <a:latin typeface="Arial"/>
                          <a:ea typeface="+mn-ea"/>
                          <a:cs typeface="+mn-cs"/>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ea typeface="+mn-ea"/>
                          <a:cs typeface="+mn-cs"/>
                        </a:rPr>
                        <a:t>Texas (2)</a:t>
                      </a:r>
                      <a:endParaRPr lang="en-US" sz="1200" b="0" i="0" u="none" strike="noStrike" dirty="0">
                        <a:solidFill>
                          <a:srgbClr val="000000"/>
                        </a:solidFill>
                        <a:latin typeface="Arial"/>
                        <a:ea typeface="+mn-ea"/>
                        <a:cs typeface="+mn-cs"/>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ea typeface="+mn-ea"/>
                          <a:cs typeface="+mn-cs"/>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California </a:t>
            </a:r>
            <a:r>
              <a:rPr lang="pt-BR" b="1" dirty="0">
                <a:solidFill>
                  <a:srgbClr val="FFFFFF"/>
                </a:solidFill>
              </a:rPr>
              <a:t>ranked as the </a:t>
            </a:r>
            <a:r>
              <a:rPr lang="pt-BR" b="1" dirty="0" smtClean="0">
                <a:solidFill>
                  <a:srgbClr val="FFFFFF"/>
                </a:solidFill>
              </a:rPr>
              <a:t>18th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$967.</a:t>
            </a:r>
            <a:endParaRPr lang="pt-BR" b="1" dirty="0">
              <a:solidFill>
                <a:srgbClr val="FFFFFF"/>
              </a:solidFill>
            </a:endParaRPr>
          </a:p>
        </p:txBody>
      </p:sp>
    </p:spTree>
    <p:extLst>
      <p:ext uri="{BB962C8B-B14F-4D97-AF65-F5344CB8AC3E}">
        <p14:creationId xmlns:p14="http://schemas.microsoft.com/office/powerpoint/2010/main" val="2548012061"/>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1B9F548-5DA1-4F9F-8361-05BCC4B97D39}" type="slidenum">
              <a:rPr lang="en-US" sz="900"/>
              <a:pPr algn="r" eaLnBrk="0" hangingPunct="0">
                <a:lnSpc>
                  <a:spcPct val="85000"/>
                </a:lnSpc>
                <a:spcBef>
                  <a:spcPct val="20000"/>
                </a:spcBef>
              </a:pPr>
              <a:t>36</a:t>
            </a:fld>
            <a:endParaRPr lang="en-US" sz="900"/>
          </a:p>
        </p:txBody>
      </p:sp>
      <p:sp>
        <p:nvSpPr>
          <p:cNvPr id="13316" name="Rectangle 2"/>
          <p:cNvSpPr>
            <a:spLocks noGrp="1" noChangeArrowheads="1"/>
          </p:cNvSpPr>
          <p:nvPr>
            <p:ph type="title" idx="4294967295"/>
          </p:nvPr>
        </p:nvSpPr>
        <p:spPr/>
        <p:txBody>
          <a:bodyPr/>
          <a:lstStyle/>
          <a:p>
            <a:r>
              <a:rPr lang="en-US" dirty="0" smtClean="0"/>
              <a:t>All Lines DWP Growth: CA vs. U.S., 2004-2013</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7"/>
          <a:ext cx="8623300" cy="5084357"/>
        </p:xfrm>
        <a:graphic>
          <a:graphicData uri="http://schemas.openxmlformats.org/presentationml/2006/ole">
            <mc:AlternateContent xmlns:mc="http://schemas.openxmlformats.org/markup-compatibility/2006">
              <mc:Choice xmlns:v="urn:schemas-microsoft-com:vml" Requires="v">
                <p:oleObj spid="_x0000_s28044310"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7"/>
                        <a:ext cx="8623300" cy="5084357"/>
                      </a:xfrm>
                      <a:prstGeom prst="rect">
                        <a:avLst/>
                      </a:prstGeom>
                      <a:noFill/>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035874"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2.2%</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1.7%</a:t>
            </a:r>
            <a:endParaRPr lang="en-US" b="1" dirty="0">
              <a:solidFill>
                <a:schemeClr val="bg1"/>
              </a:solidFill>
            </a:endParaRPr>
          </a:p>
        </p:txBody>
      </p:sp>
    </p:spTree>
    <p:extLst>
      <p:ext uri="{BB962C8B-B14F-4D97-AF65-F5344CB8AC3E}">
        <p14:creationId xmlns:p14="http://schemas.microsoft.com/office/powerpoint/2010/main" val="1896873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BC5940F-AB6A-48B2-BA2A-C3FCE297C0D6}" type="slidenum">
              <a:rPr lang="en-US" sz="900"/>
              <a:pPr algn="r" eaLnBrk="0" hangingPunct="0">
                <a:lnSpc>
                  <a:spcPct val="85000"/>
                </a:lnSpc>
                <a:spcBef>
                  <a:spcPct val="20000"/>
                </a:spcBef>
              </a:pPr>
              <a:t>37</a:t>
            </a:fld>
            <a:endParaRPr lang="en-US" sz="900"/>
          </a:p>
        </p:txBody>
      </p:sp>
      <p:sp>
        <p:nvSpPr>
          <p:cNvPr id="14340" name="Rectangle 2"/>
          <p:cNvSpPr>
            <a:spLocks noGrp="1" noChangeArrowheads="1"/>
          </p:cNvSpPr>
          <p:nvPr>
            <p:ph type="title" idx="4294967295"/>
          </p:nvPr>
        </p:nvSpPr>
        <p:spPr/>
        <p:txBody>
          <a:bodyPr/>
          <a:lstStyle/>
          <a:p>
            <a:r>
              <a:rPr lang="en-US" dirty="0" smtClean="0"/>
              <a:t>Comm. Lines DWP Growth: CA vs. U.S., 2004-2013</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45334"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998912"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1.9%</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2.0%</a:t>
            </a:r>
            <a:endParaRPr lang="en-US" b="1" dirty="0">
              <a:solidFill>
                <a:schemeClr val="bg1"/>
              </a:solidFill>
            </a:endParaRPr>
          </a:p>
        </p:txBody>
      </p:sp>
    </p:spTree>
    <p:extLst>
      <p:ext uri="{BB962C8B-B14F-4D97-AF65-F5344CB8AC3E}">
        <p14:creationId xmlns:p14="http://schemas.microsoft.com/office/powerpoint/2010/main" val="1971614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0821945-3EB8-4797-B316-3AD088638739}" type="slidenum">
              <a:rPr lang="en-US" sz="900"/>
              <a:pPr algn="r" eaLnBrk="0" hangingPunct="0">
                <a:lnSpc>
                  <a:spcPct val="85000"/>
                </a:lnSpc>
                <a:spcBef>
                  <a:spcPct val="20000"/>
                </a:spcBef>
              </a:pPr>
              <a:t>38</a:t>
            </a:fld>
            <a:endParaRPr lang="en-US" sz="900"/>
          </a:p>
        </p:txBody>
      </p:sp>
      <p:sp>
        <p:nvSpPr>
          <p:cNvPr id="15364" name="Rectangle 2"/>
          <p:cNvSpPr>
            <a:spLocks noGrp="1" noChangeArrowheads="1"/>
          </p:cNvSpPr>
          <p:nvPr>
            <p:ph type="title" idx="4294967295"/>
          </p:nvPr>
        </p:nvSpPr>
        <p:spPr/>
        <p:txBody>
          <a:bodyPr/>
          <a:lstStyle/>
          <a:p>
            <a:r>
              <a:rPr lang="en-US" dirty="0" smtClean="0"/>
              <a:t>Personal Lines DWP Growth: CA vs. U.S., 2004-2013</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46358"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221038" y="1225551"/>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1.6%</a:t>
            </a:r>
            <a:endParaRPr lang="en-US" b="1" dirty="0">
              <a:solidFill>
                <a:schemeClr val="bg1"/>
              </a:solidFill>
            </a:endParaRPr>
          </a:p>
        </p:txBody>
      </p:sp>
    </p:spTree>
    <p:extLst>
      <p:ext uri="{BB962C8B-B14F-4D97-AF65-F5344CB8AC3E}">
        <p14:creationId xmlns:p14="http://schemas.microsoft.com/office/powerpoint/2010/main" val="21084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EDDEE1-42C0-4659-8F47-700F8C18761E}" type="slidenum">
              <a:rPr lang="en-US" sz="900"/>
              <a:pPr algn="r" eaLnBrk="0" hangingPunct="0">
                <a:lnSpc>
                  <a:spcPct val="85000"/>
                </a:lnSpc>
                <a:spcBef>
                  <a:spcPct val="20000"/>
                </a:spcBef>
              </a:pPr>
              <a:t>39</a:t>
            </a:fld>
            <a:endParaRPr lang="en-US" sz="900"/>
          </a:p>
        </p:txBody>
      </p:sp>
      <p:sp>
        <p:nvSpPr>
          <p:cNvPr id="16388" name="Rectangle 2"/>
          <p:cNvSpPr>
            <a:spLocks noGrp="1" noChangeArrowheads="1"/>
          </p:cNvSpPr>
          <p:nvPr>
            <p:ph type="title" idx="4294967295"/>
          </p:nvPr>
        </p:nvSpPr>
        <p:spPr/>
        <p:txBody>
          <a:bodyPr/>
          <a:lstStyle/>
          <a:p>
            <a:r>
              <a:rPr lang="en-US" dirty="0" smtClean="0"/>
              <a:t>Private Passenger Auto DWP Growth: CA vs. U.S., 2004-2013</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47382"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065394" y="1363697"/>
            <a:ext cx="2474912" cy="1262771"/>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1.5%</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1.1%</a:t>
            </a:r>
            <a:endParaRPr lang="en-US" b="1" dirty="0">
              <a:solidFill>
                <a:schemeClr val="bg1"/>
              </a:solidFill>
            </a:endParaRPr>
          </a:p>
        </p:txBody>
      </p:sp>
    </p:spTree>
    <p:extLst>
      <p:ext uri="{BB962C8B-B14F-4D97-AF65-F5344CB8AC3E}">
        <p14:creationId xmlns:p14="http://schemas.microsoft.com/office/powerpoint/2010/main" val="2117232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189009961"/>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610"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2014:H1*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2014:H1 7.7%</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489455-93D0-45AA-BDD4-E5A88487D8EC}" type="slidenum">
              <a:rPr lang="en-US" sz="900"/>
              <a:pPr algn="r" eaLnBrk="0" hangingPunct="0">
                <a:lnSpc>
                  <a:spcPct val="85000"/>
                </a:lnSpc>
                <a:spcBef>
                  <a:spcPct val="20000"/>
                </a:spcBef>
              </a:pPr>
              <a:t>40</a:t>
            </a:fld>
            <a:endParaRPr lang="en-US" sz="900"/>
          </a:p>
        </p:txBody>
      </p:sp>
      <p:sp>
        <p:nvSpPr>
          <p:cNvPr id="17412" name="Rectangle 2"/>
          <p:cNvSpPr>
            <a:spLocks noGrp="1" noChangeArrowheads="1"/>
          </p:cNvSpPr>
          <p:nvPr>
            <p:ph type="title" idx="4294967295"/>
          </p:nvPr>
        </p:nvSpPr>
        <p:spPr/>
        <p:txBody>
          <a:bodyPr/>
          <a:lstStyle/>
          <a:p>
            <a:r>
              <a:rPr lang="en-US" dirty="0" smtClean="0"/>
              <a:t>Homeowners DWP Growth: CA vs. U.S., 2004-2013</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048406" name="Chart" r:id="rId4" imgW="8601126" imgH="4610196" progId="MSGraph.Chart.8">
                  <p:embed followColorScheme="full"/>
                </p:oleObj>
              </mc:Choice>
              <mc:Fallback>
                <p:oleObj name="Chart" r:id="rId4" imgW="8601126" imgH="4610196"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81968" y="1166813"/>
            <a:ext cx="2434813" cy="109601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5.4%</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CA: 2.9%</a:t>
            </a:r>
            <a:endParaRPr lang="en-US" b="1" dirty="0">
              <a:solidFill>
                <a:schemeClr val="bg1"/>
              </a:solidFill>
            </a:endParaRPr>
          </a:p>
        </p:txBody>
      </p:sp>
    </p:spTree>
    <p:extLst>
      <p:ext uri="{BB962C8B-B14F-4D97-AF65-F5344CB8AC3E}">
        <p14:creationId xmlns:p14="http://schemas.microsoft.com/office/powerpoint/2010/main" val="3418644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Reinsurance Markets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1852478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sp>
        <p:nvSpPr>
          <p:cNvPr id="6" name="AutoShape 14"/>
          <p:cNvSpPr>
            <a:spLocks noChangeArrowheads="1"/>
          </p:cNvSpPr>
          <p:nvPr/>
        </p:nvSpPr>
        <p:spPr bwMode="blackWhite">
          <a:xfrm>
            <a:off x="4386649" y="909686"/>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163% since 2008, to $50B. It has grown 79% in the past two years.</a:t>
            </a:r>
            <a:endParaRPr lang="en-US" b="1" dirty="0">
              <a:solidFill>
                <a:srgbClr val="FFFFFF"/>
              </a:solidFill>
            </a:endParaRPr>
          </a:p>
        </p:txBody>
      </p:sp>
    </p:spTree>
    <p:extLst>
      <p:ext uri="{BB962C8B-B14F-4D97-AF65-F5344CB8AC3E}">
        <p14:creationId xmlns:p14="http://schemas.microsoft.com/office/powerpoint/2010/main" val="3160829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as a Percentage of       Global Reinsurance Capital</a:t>
            </a:r>
            <a:endParaRPr lang="en-US" b="1" dirty="0">
              <a:latin typeface="Arial "/>
            </a:endParaRPr>
          </a:p>
        </p:txBody>
      </p:sp>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1872585" y="1887167"/>
            <a:ext cx="3156615" cy="1408470"/>
          </a:xfrm>
          <a:prstGeom prst="wedgeRectCallout">
            <a:avLst>
              <a:gd name="adj1" fmla="val 123972"/>
              <a:gd name="adj2" fmla="val -155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11.5% or $59 billion of the $511 in global reinsurance capital as of mid-2014</a:t>
            </a:r>
            <a:endParaRPr lang="en-US" sz="1600" b="1" dirty="0">
              <a:solidFill>
                <a:srgbClr val="FFFFFF"/>
              </a:solidFill>
              <a:latin typeface="Arial" charset="0"/>
              <a:cs typeface="Arial" charset="0"/>
            </a:endParaRPr>
          </a:p>
        </p:txBody>
      </p:sp>
      <p:grpSp>
        <p:nvGrpSpPr>
          <p:cNvPr id="9" name="Group 8"/>
          <p:cNvGrpSpPr/>
          <p:nvPr/>
        </p:nvGrpSpPr>
        <p:grpSpPr>
          <a:xfrm>
            <a:off x="629825" y="2065173"/>
            <a:ext cx="7688263" cy="4632277"/>
            <a:chOff x="0" y="676811"/>
            <a:chExt cx="5001768" cy="2857172"/>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76811"/>
              <a:ext cx="4932680" cy="2524125"/>
            </a:xfrm>
            <a:prstGeom prst="rect">
              <a:avLst/>
            </a:prstGeom>
            <a:noFill/>
          </p:spPr>
        </p:pic>
        <p:sp>
          <p:nvSpPr>
            <p:cNvPr id="12" name="Text Box 230"/>
            <p:cNvSpPr txBox="1"/>
            <p:nvPr/>
          </p:nvSpPr>
          <p:spPr>
            <a:xfrm>
              <a:off x="0" y="3133725"/>
              <a:ext cx="5001768" cy="40025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smtClean="0">
                  <a:effectLst/>
                  <a:latin typeface="Arial" panose="020B0604020202020204" pitchFamily="34" charset="0"/>
                  <a:ea typeface="Times New Roman" panose="02020603050405020304" pitchFamily="18" charset="0"/>
                </a:rPr>
                <a:t>*As of June 30.</a:t>
              </a:r>
              <a:endParaRPr lang="en-US" sz="1200" dirty="0">
                <a:effectLst/>
                <a:latin typeface="Times New Roman" panose="02020603050405020304" pitchFamily="18" charset="0"/>
                <a:ea typeface="Times New Roman" panose="02020603050405020304" pitchFamily="18" charset="0"/>
              </a:endParaRPr>
            </a:p>
          </p:txBody>
        </p:sp>
      </p:grpSp>
      <p:sp>
        <p:nvSpPr>
          <p:cNvPr id="1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Analytics.</a:t>
            </a:r>
            <a:endParaRPr lang="en-US" sz="1100" dirty="0"/>
          </a:p>
        </p:txBody>
      </p:sp>
    </p:spTree>
    <p:extLst>
      <p:ext uri="{BB962C8B-B14F-4D97-AF65-F5344CB8AC3E}">
        <p14:creationId xmlns:p14="http://schemas.microsoft.com/office/powerpoint/2010/main" val="2355982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26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Risk Transfer: Market Growth</a:t>
            </a:r>
            <a:endParaRPr lang="en-US" b="1" dirty="0">
              <a:latin typeface="Arial "/>
            </a:endParaRPr>
          </a:p>
        </p:txBody>
      </p:sp>
      <p:sp>
        <p:nvSpPr>
          <p:cNvPr id="4" name="Rectangle 4"/>
          <p:cNvSpPr>
            <a:spLocks noChangeArrowheads="1"/>
          </p:cNvSpPr>
          <p:nvPr/>
        </p:nvSpPr>
        <p:spPr bwMode="auto">
          <a:xfrm>
            <a:off x="0" y="6575615"/>
            <a:ext cx="7994822"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Source: Aon Benfield </a:t>
            </a:r>
            <a:r>
              <a:rPr lang="en-US" sz="1100" i="1" dirty="0" smtClean="0">
                <a:solidFill>
                  <a:srgbClr val="000000"/>
                </a:solidFill>
              </a:rPr>
              <a:t>Insurance-Linked Securities: Capital Revolution,</a:t>
            </a:r>
            <a:r>
              <a:rPr lang="en-US" sz="1100" dirty="0" smtClean="0">
                <a:solidFill>
                  <a:srgbClr val="000000"/>
                </a:solidFill>
              </a:rPr>
              <a:t> August 30, 2013; Insurance Information Institute.</a:t>
            </a:r>
            <a:endParaRPr lang="en-US" sz="1100" dirty="0">
              <a:solidFill>
                <a:srgbClr val="000000"/>
              </a:solidFill>
            </a:endParaRPr>
          </a:p>
        </p:txBody>
      </p:sp>
      <p:pic>
        <p:nvPicPr>
          <p:cNvPr id="5" name="Picture 4"/>
          <p:cNvPicPr>
            <a:picLocks noChangeAspect="1"/>
          </p:cNvPicPr>
          <p:nvPr/>
        </p:nvPicPr>
        <p:blipFill>
          <a:blip r:embed="rId2"/>
          <a:stretch>
            <a:fillRect/>
          </a:stretch>
        </p:blipFill>
        <p:spPr>
          <a:xfrm>
            <a:off x="276309" y="1334530"/>
            <a:ext cx="8051939" cy="4593473"/>
          </a:xfrm>
          <a:prstGeom prst="rect">
            <a:avLst/>
          </a:prstGeom>
        </p:spPr>
      </p:pic>
      <p:sp>
        <p:nvSpPr>
          <p:cNvPr id="7" name="Rectangle 6"/>
          <p:cNvSpPr>
            <a:spLocks noChangeArrowheads="1"/>
          </p:cNvSpPr>
          <p:nvPr/>
        </p:nvSpPr>
        <p:spPr bwMode="blackWhite">
          <a:xfrm>
            <a:off x="345171" y="5837401"/>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Since 2009, </a:t>
            </a:r>
            <a:r>
              <a:rPr lang="en-US" b="1" dirty="0" smtClean="0">
                <a:solidFill>
                  <a:srgbClr val="FFFFFF"/>
                </a:solidFill>
              </a:rPr>
              <a:t>market share of collateralized reinsurance has grown faster than cat bonds or other forms of risk transfer</a:t>
            </a:r>
            <a:endParaRPr lang="en-US" b="1" dirty="0">
              <a:solidFill>
                <a:srgbClr val="FFFFFF"/>
              </a:solidFill>
            </a:endParaRPr>
          </a:p>
        </p:txBody>
      </p:sp>
      <p:sp>
        <p:nvSpPr>
          <p:cNvPr id="3" name="Rectangle 2"/>
          <p:cNvSpPr/>
          <p:nvPr/>
        </p:nvSpPr>
        <p:spPr>
          <a:xfrm>
            <a:off x="1458097" y="2496065"/>
            <a:ext cx="321276" cy="172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6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1997- 2014:Q2</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8028963"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2014 Issuance Slowed Down Substantially; May Not Surpass 2013 Record</a:t>
            </a:r>
            <a:endParaRPr lang="en-US" altLang="en-US" b="1" dirty="0">
              <a:solidFill>
                <a:srgbClr val="FFFFFF"/>
              </a:solidFill>
            </a:endParaRPr>
          </a:p>
        </p:txBody>
      </p:sp>
      <p:sp>
        <p:nvSpPr>
          <p:cNvPr id="8" name="AutoShape 8"/>
          <p:cNvSpPr>
            <a:spLocks noChangeArrowheads="1"/>
          </p:cNvSpPr>
          <p:nvPr/>
        </p:nvSpPr>
        <p:spPr bwMode="blackWhite">
          <a:xfrm>
            <a:off x="6423228" y="4929474"/>
            <a:ext cx="2212772" cy="658509"/>
          </a:xfrm>
          <a:prstGeom prst="wedgeRectCallout">
            <a:avLst>
              <a:gd name="adj1" fmla="val 19514"/>
              <a:gd name="adj2" fmla="val -65786"/>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9943"/>
              <a:gd name="adj2" fmla="val -24673"/>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2014</a:t>
            </a:r>
            <a:endParaRPr lang="en-US" sz="1600" b="1" dirty="0">
              <a:solidFill>
                <a:schemeClr val="bg1"/>
              </a:solidFill>
            </a:endParaRPr>
          </a:p>
        </p:txBody>
      </p:sp>
      <p:sp>
        <p:nvSpPr>
          <p:cNvPr id="10" name="AutoShape 8"/>
          <p:cNvSpPr>
            <a:spLocks noChangeArrowheads="1"/>
          </p:cNvSpPr>
          <p:nvPr/>
        </p:nvSpPr>
        <p:spPr bwMode="blackWhite">
          <a:xfrm>
            <a:off x="4400550" y="4977607"/>
            <a:ext cx="1865735" cy="477837"/>
          </a:xfrm>
          <a:prstGeom prst="wedgeRectCallout">
            <a:avLst>
              <a:gd name="adj1" fmla="val 26485"/>
              <a:gd name="adj2" fmla="val -839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Financial crisis depressed issuance</a:t>
            </a:r>
          </a:p>
        </p:txBody>
      </p:sp>
    </p:spTree>
    <p:extLst>
      <p:ext uri="{BB962C8B-B14F-4D97-AF65-F5344CB8AC3E}">
        <p14:creationId xmlns:p14="http://schemas.microsoft.com/office/powerpoint/2010/main" val="401089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47</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Q1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3" y="6230943"/>
            <a:ext cx="3094372"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a:t>
            </a:r>
            <a:endParaRPr lang="en-US" b="1" dirty="0">
              <a:solidFill>
                <a:srgbClr val="FFFFFF"/>
              </a:solidFill>
            </a:endParaRPr>
          </a:p>
        </p:txBody>
      </p:sp>
    </p:spTree>
    <p:extLst>
      <p:ext uri="{BB962C8B-B14F-4D97-AF65-F5344CB8AC3E}">
        <p14:creationId xmlns:p14="http://schemas.microsoft.com/office/powerpoint/2010/main" val="22052430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48</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49</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555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H1:2014.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874753603"/>
              </p:ext>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634"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Notable Cat Bond Events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51</a:t>
            </a:fld>
            <a:endParaRPr lang="en-US" dirty="0" smtClean="0"/>
          </a:p>
        </p:txBody>
      </p:sp>
      <p:graphicFrame>
        <p:nvGraphicFramePr>
          <p:cNvPr id="3" name="Table 2"/>
          <p:cNvGraphicFramePr>
            <a:graphicFrameLocks noGrp="1"/>
          </p:cNvGraphicFramePr>
          <p:nvPr>
            <p:extLst/>
          </p:nvPr>
        </p:nvGraphicFramePr>
        <p:xfrm>
          <a:off x="415925" y="1357156"/>
          <a:ext cx="8312150" cy="3555087"/>
        </p:xfrm>
        <a:graphic>
          <a:graphicData uri="http://schemas.openxmlformats.org/drawingml/2006/table">
            <a:tbl>
              <a:tblPr firstRow="1" firstCol="1" bandRow="1">
                <a:tableStyleId>{5C22544A-7EE6-4342-B048-85BDC9FD1C3A}</a:tableStyleId>
              </a:tblPr>
              <a:tblGrid>
                <a:gridCol w="1717769"/>
                <a:gridCol w="1649686"/>
                <a:gridCol w="2994748"/>
                <a:gridCol w="1949947"/>
              </a:tblGrid>
              <a:tr h="203770">
                <a:tc>
                  <a:txBody>
                    <a:bodyPr/>
                    <a:lstStyle/>
                    <a:p>
                      <a:pPr marL="0" marR="0" algn="just">
                        <a:lnSpc>
                          <a:spcPts val="1400"/>
                        </a:lnSpc>
                        <a:spcBef>
                          <a:spcPts val="0"/>
                        </a:spcBef>
                        <a:spcAft>
                          <a:spcPts val="0"/>
                        </a:spcAft>
                        <a:tabLst>
                          <a:tab pos="1657350" algn="l"/>
                          <a:tab pos="6400800" algn="l"/>
                        </a:tabLst>
                      </a:pPr>
                      <a:r>
                        <a:rPr lang="en-US" sz="1100" dirty="0">
                          <a:effectLst/>
                        </a:rPr>
                        <a:t>Bond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Sponsor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Loss to Investors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Kelvin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Koch Energy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just">
                        <a:lnSpc>
                          <a:spcPts val="1400"/>
                        </a:lnSpc>
                        <a:spcBef>
                          <a:spcPts val="0"/>
                        </a:spcBef>
                        <a:spcAft>
                          <a:spcPts val="0"/>
                        </a:spcAft>
                        <a:tabLst>
                          <a:tab pos="1657350" algn="l"/>
                          <a:tab pos="6400800" algn="l"/>
                        </a:tabLst>
                      </a:pPr>
                      <a:r>
                        <a:rPr lang="en-US" sz="1100" dirty="0">
                          <a:effectLst/>
                        </a:rPr>
                        <a:t>U.S. Winter 2000-01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$5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18108">
                <a:tc>
                  <a:txBody>
                    <a:bodyPr/>
                    <a:lstStyle/>
                    <a:p>
                      <a:pPr marL="0" marR="0" algn="l">
                        <a:lnSpc>
                          <a:spcPts val="1400"/>
                        </a:lnSpc>
                        <a:spcBef>
                          <a:spcPts val="0"/>
                        </a:spcBef>
                        <a:spcAft>
                          <a:spcPts val="0"/>
                        </a:spcAft>
                        <a:tabLst>
                          <a:tab pos="1657350" algn="l"/>
                          <a:tab pos="6400800" algn="l"/>
                        </a:tabLst>
                      </a:pPr>
                      <a:r>
                        <a:rPr lang="en-US" sz="1100" dirty="0">
                          <a:effectLst/>
                        </a:rPr>
                        <a:t>George Town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St. Paul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9/11, Hurricane Floyd, European wind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KAMP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Zurich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Hurricane Katrina (2005)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$144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61945">
                <a:tc>
                  <a:txBody>
                    <a:bodyPr/>
                    <a:lstStyle/>
                    <a:p>
                      <a:pPr marL="0" marR="0" algn="l">
                        <a:lnSpc>
                          <a:spcPts val="1400"/>
                        </a:lnSpc>
                        <a:spcBef>
                          <a:spcPts val="0"/>
                        </a:spcBef>
                        <a:spcAft>
                          <a:spcPts val="0"/>
                        </a:spcAft>
                        <a:tabLst>
                          <a:tab pos="1657350" algn="l"/>
                          <a:tab pos="6400800" algn="l"/>
                        </a:tabLst>
                      </a:pPr>
                      <a:r>
                        <a:rPr lang="en-US" sz="1100" dirty="0">
                          <a:effectLst/>
                        </a:rPr>
                        <a:t>Avalon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Oil Casualty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Katrina, 2005 fuel depot explosion, NYC street collapse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$13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Ajax</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Aspen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$72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Carillon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Munich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$31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Newton 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Catlin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$4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i="1" dirty="0">
                          <a:effectLst/>
                        </a:rPr>
                        <a:t>Willow</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Allstate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i="1" dirty="0">
                          <a:effectLst/>
                        </a:rPr>
                        <a:t>2008 Lehman bankruptcy</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i="1" dirty="0">
                          <a:effectLst/>
                        </a:rPr>
                        <a:t>$10 million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Muteki Ltd.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Munich Re for Zenkyoren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$300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Tohuku earthquake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$16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18667">
                <a:tc>
                  <a:txBody>
                    <a:bodyPr/>
                    <a:lstStyle/>
                    <a:p>
                      <a:pPr marL="0" marR="0" algn="l">
                        <a:lnSpc>
                          <a:spcPts val="1400"/>
                        </a:lnSpc>
                        <a:spcBef>
                          <a:spcPts val="0"/>
                        </a:spcBef>
                        <a:spcAft>
                          <a:spcPts val="0"/>
                        </a:spcAft>
                        <a:tabLst>
                          <a:tab pos="1657350" algn="l"/>
                          <a:tab pos="6400800" algn="l"/>
                        </a:tabLst>
                      </a:pPr>
                      <a:r>
                        <a:rPr lang="en-US" sz="1100" dirty="0">
                          <a:effectLst/>
                        </a:rPr>
                        <a:t>Mariah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American Family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2011 tornadoes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$200 million</a:t>
                      </a:r>
                      <a:r>
                        <a:rPr lang="en-US" sz="1100" baseline="30000" dirty="0">
                          <a:effectLst/>
                        </a:rPr>
                        <a:t>1</a:t>
                      </a:r>
                      <a:r>
                        <a:rPr lang="en-US" sz="11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Vega Capital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$7 million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03770">
                <a:tc>
                  <a:txBody>
                    <a:bodyPr/>
                    <a:lstStyle/>
                    <a:p>
                      <a:pPr marL="0" marR="0" algn="l">
                        <a:lnSpc>
                          <a:spcPts val="1400"/>
                        </a:lnSpc>
                        <a:spcBef>
                          <a:spcPts val="0"/>
                        </a:spcBef>
                        <a:spcAft>
                          <a:spcPts val="0"/>
                        </a:spcAft>
                        <a:tabLst>
                          <a:tab pos="1657350" algn="l"/>
                          <a:tab pos="6400800" algn="l"/>
                        </a:tabLst>
                      </a:pPr>
                      <a:r>
                        <a:rPr lang="en-US" sz="1100" dirty="0">
                          <a:effectLst/>
                        </a:rPr>
                        <a:t>Successor 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Swiss 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ts val="1400"/>
                        </a:lnSpc>
                        <a:spcBef>
                          <a:spcPts val="0"/>
                        </a:spcBef>
                        <a:spcAft>
                          <a:spcPts val="0"/>
                        </a:spcAft>
                        <a:tabLst>
                          <a:tab pos="1657350" algn="l"/>
                          <a:tab pos="6400800" algn="l"/>
                        </a:tabLst>
                      </a:pPr>
                      <a:r>
                        <a:rPr lang="en-US" sz="1100" dirty="0">
                          <a:effectLst/>
                        </a:rPr>
                        <a:t>Superstorm Sandy (2012)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tabLst>
                          <a:tab pos="1657350" algn="l"/>
                          <a:tab pos="6400800" algn="l"/>
                        </a:tabLst>
                      </a:pPr>
                      <a:r>
                        <a:rPr lang="en-US" sz="1100" dirty="0">
                          <a:effectLst/>
                        </a:rPr>
                        <a:t>$15 million</a:t>
                      </a:r>
                      <a:r>
                        <a:rPr lang="en-US" sz="1100" baseline="300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4" name="TextBox 3"/>
          <p:cNvSpPr txBox="1"/>
          <p:nvPr/>
        </p:nvSpPr>
        <p:spPr>
          <a:xfrm>
            <a:off x="399532" y="5830865"/>
            <a:ext cx="8090936" cy="430887"/>
          </a:xfrm>
          <a:prstGeom prst="rect">
            <a:avLst/>
          </a:prstGeom>
          <a:noFill/>
        </p:spPr>
        <p:txBody>
          <a:bodyPr wrap="square" rtlCol="0">
            <a:spAutoFit/>
          </a:bodyPr>
          <a:lstStyle/>
          <a:p>
            <a:r>
              <a:rPr lang="en-US" sz="1100" dirty="0"/>
              <a:t>1 (In litigation) 2 Estimated</a:t>
            </a:r>
          </a:p>
          <a:p>
            <a:r>
              <a:rPr lang="en-US" sz="1100" dirty="0" smtClean="0"/>
              <a:t>Source: Munich Re</a:t>
            </a:r>
            <a:endParaRPr lang="en-US" sz="1100" dirty="0"/>
          </a:p>
        </p:txBody>
      </p:sp>
      <p:sp>
        <p:nvSpPr>
          <p:cNvPr id="10" name="Rectangle 6"/>
          <p:cNvSpPr>
            <a:spLocks noChangeArrowheads="1"/>
          </p:cNvSpPr>
          <p:nvPr/>
        </p:nvSpPr>
        <p:spPr bwMode="blackWhite">
          <a:xfrm>
            <a:off x="399532" y="4966636"/>
            <a:ext cx="8312150"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Most events have been relatively small. Four were counterparty risks related to the Lehman Brothers bankruptcy in 2008.</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74116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52</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54</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73756"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03327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492426944"/>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347"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97178809"/>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37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
        <p:nvSpPr>
          <p:cNvPr id="9" name="AutoShape 7"/>
          <p:cNvSpPr>
            <a:spLocks noChangeArrowheads="1"/>
          </p:cNvSpPr>
          <p:nvPr/>
        </p:nvSpPr>
        <p:spPr bwMode="blackWhite">
          <a:xfrm>
            <a:off x="6329363" y="1085895"/>
            <a:ext cx="2552700" cy="1914480"/>
          </a:xfrm>
          <a:prstGeom prst="wedgeRectCallout">
            <a:avLst>
              <a:gd name="adj1" fmla="val -45398"/>
              <a:gd name="adj2" fmla="val 684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Premium growth in CA has been among the  weakest in the US since the Great Recession.  Only in 2014 will premium volume exceed its pre-recession levels.</a:t>
            </a:r>
            <a:endParaRPr lang="en-US" sz="1600" b="1" dirty="0">
              <a:solidFill>
                <a:srgbClr val="FFFFFF"/>
              </a:solidFill>
              <a:cs typeface="Arial" charset="0"/>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5171276"/>
              </p:ext>
            </p:extLst>
          </p:nvPr>
        </p:nvGraphicFramePr>
        <p:xfrm>
          <a:off x="22225" y="1671638"/>
          <a:ext cx="9097963" cy="4725987"/>
        </p:xfrm>
        <a:graphic>
          <a:graphicData uri="http://schemas.openxmlformats.org/presentationml/2006/ole">
            <mc:AlternateContent xmlns:mc="http://schemas.openxmlformats.org/markup-compatibility/2006">
              <mc:Choice xmlns:v="urn:schemas-microsoft-com:vml" Requires="v">
                <p:oleObj spid="_x0000_s27957397"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22225" y="1671638"/>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8009378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281268049"/>
              </p:ext>
            </p:extLst>
          </p:nvPr>
        </p:nvGraphicFramePr>
        <p:xfrm>
          <a:off x="22225" y="1789113"/>
          <a:ext cx="9097963" cy="4725987"/>
        </p:xfrm>
        <a:graphic>
          <a:graphicData uri="http://schemas.openxmlformats.org/presentationml/2006/ole">
            <mc:AlternateContent xmlns:mc="http://schemas.openxmlformats.org/markup-compatibility/2006">
              <mc:Choice xmlns:v="urn:schemas-microsoft-com:vml" Requires="v">
                <p:oleObj spid="_x0000_s27958421"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22225" y="1789113"/>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21331"/>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experienced essentially no net growth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369423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7071196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020797" name="Chart" r:id="rId4" imgW="8429714" imgH="3667048" progId="MSGraph.Chart.8">
                  <p:embed followColorScheme="full"/>
                </p:oleObj>
              </mc:Choice>
              <mc:Fallback>
                <p:oleObj name="Chart" r:id="rId4" imgW="8429714" imgH="3667048"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1970179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2014:H1 = 98.9.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002588230"/>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658"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59445"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545392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Ads Are Everywhere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How long has it been since you have seen or heard an advertisement for auto insurance?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May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Four Out of Five Respondents Have Seen An Auto Insurance Ad in the Past Week.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60469" name="Chart" r:id="rId4" imgW="4457804" imgH="3790947" progId="MSGraph.Chart.8">
                  <p:embed followColorScheme="full"/>
                </p:oleObj>
              </mc:Choice>
              <mc:Fallback>
                <p:oleObj name="Chart" r:id="rId4" imgW="4457804"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2772" y="3805380"/>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Less Than a Week</a:t>
            </a:r>
            <a:endParaRPr lang="en-US" sz="1400" b="1" dirty="0"/>
          </a:p>
        </p:txBody>
      </p:sp>
      <p:sp>
        <p:nvSpPr>
          <p:cNvPr id="15" name="Text Box 8"/>
          <p:cNvSpPr txBox="1">
            <a:spLocks noChangeArrowheads="1"/>
          </p:cNvSpPr>
          <p:nvPr/>
        </p:nvSpPr>
        <p:spPr bwMode="auto">
          <a:xfrm>
            <a:off x="1916908" y="2852370"/>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week to 1 month</a:t>
            </a:r>
            <a:endParaRPr lang="en-US" sz="1400" b="1" dirty="0"/>
          </a:p>
        </p:txBody>
      </p:sp>
      <p:sp>
        <p:nvSpPr>
          <p:cNvPr id="13" name="Text Box 8"/>
          <p:cNvSpPr txBox="1">
            <a:spLocks noChangeArrowheads="1"/>
          </p:cNvSpPr>
          <p:nvPr/>
        </p:nvSpPr>
        <p:spPr bwMode="auto">
          <a:xfrm>
            <a:off x="4215600" y="2172931"/>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Never Seen Or Heard Ad</a:t>
            </a:r>
            <a:endParaRPr lang="en-US" sz="1400" b="1" dirty="0"/>
          </a:p>
        </p:txBody>
      </p:sp>
      <p:sp>
        <p:nvSpPr>
          <p:cNvPr id="14" name="Text Box 8"/>
          <p:cNvSpPr txBox="1">
            <a:spLocks noChangeArrowheads="1"/>
          </p:cNvSpPr>
          <p:nvPr/>
        </p:nvSpPr>
        <p:spPr bwMode="auto">
          <a:xfrm>
            <a:off x="2596354" y="2260866"/>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More Than 6 Months</a:t>
            </a:r>
            <a:endParaRPr lang="en-US" sz="1400" b="1" dirty="0"/>
          </a:p>
        </p:txBody>
      </p:sp>
      <p:sp>
        <p:nvSpPr>
          <p:cNvPr id="16" name="Text Box 8"/>
          <p:cNvSpPr txBox="1">
            <a:spLocks noChangeArrowheads="1"/>
          </p:cNvSpPr>
          <p:nvPr/>
        </p:nvSpPr>
        <p:spPr bwMode="auto">
          <a:xfrm>
            <a:off x="2379666" y="2528266"/>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to 6 months</a:t>
            </a:r>
            <a:endParaRPr lang="en-US" sz="1400" b="1" dirty="0"/>
          </a:p>
        </p:txBody>
      </p:sp>
    </p:spTree>
    <p:extLst>
      <p:ext uri="{BB962C8B-B14F-4D97-AF65-F5344CB8AC3E}">
        <p14:creationId xmlns:p14="http://schemas.microsoft.com/office/powerpoint/2010/main" val="288991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515951595"/>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6149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48814150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2023698"/>
              </p:ext>
            </p:extLst>
          </p:nvPr>
        </p:nvGraphicFramePr>
        <p:xfrm>
          <a:off x="-1585" y="1751634"/>
          <a:ext cx="9107487" cy="4730750"/>
        </p:xfrm>
        <a:graphic>
          <a:graphicData uri="http://schemas.openxmlformats.org/presentationml/2006/ole">
            <mc:AlternateContent xmlns:mc="http://schemas.openxmlformats.org/markup-compatibility/2006">
              <mc:Choice xmlns:v="urn:schemas-microsoft-com:vml" Requires="v">
                <p:oleObj spid="_x0000_s2796252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1585" y="1751634"/>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11132"/>
              <a:gd name="adj2" fmla="val 1500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hard, leading to one of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94488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981430870"/>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538" name="Chart" r:id="rId4" imgW="8820049" imgH="4543394" progId="MSGraph.Chart.8">
                  <p:embed followColorScheme="full"/>
                </p:oleObj>
              </mc:Choice>
              <mc:Fallback>
                <p:oleObj name="Chart" r:id="rId4" imgW="8820049" imgH="4543394"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386765137"/>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7964564"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 including CA</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06522941"/>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589"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98522"/>
              <a:gd name="adj2" fmla="val 319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 including CA</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61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68</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779"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47774"/>
              <a:gd name="adj2" fmla="val 76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69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2014:H1 combined ratio including M&amp;FG insurers is 98.9;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591066185"/>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682"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FF0000"/>
                </a:solidFill>
              </a:rPr>
              <a:t>Texas Remains a Growth Leader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537100817"/>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979853" name="Chart" r:id="rId4" imgW="8601126" imgH="3781500" progId="MSGraph.Chart.8">
                  <p:embed followColorScheme="full"/>
                </p:oleObj>
              </mc:Choice>
              <mc:Fallback>
                <p:oleObj name="Chart" r:id="rId4" imgW="8601126" imgH="378150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87122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150938"/>
            <a:ext cx="6828771" cy="5121579"/>
          </a:xfrm>
          <a:prstGeom prst="rect">
            <a:avLst/>
          </a:prstGeom>
        </p:spPr>
      </p:pic>
      <p:sp>
        <p:nvSpPr>
          <p:cNvPr id="13" name="AutoShape 8"/>
          <p:cNvSpPr>
            <a:spLocks noChangeArrowheads="1"/>
          </p:cNvSpPr>
          <p:nvPr/>
        </p:nvSpPr>
        <p:spPr bwMode="blackWhite">
          <a:xfrm>
            <a:off x="6618031" y="3708961"/>
            <a:ext cx="2117407" cy="1366682"/>
          </a:xfrm>
          <a:prstGeom prst="wedgeRectCallout">
            <a:avLst>
              <a:gd name="adj1" fmla="val -74843"/>
              <a:gd name="adj2" fmla="val -4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4</a:t>
            </a:r>
            <a:r>
              <a:rPr lang="en-US" sz="1600" b="1" dirty="0" smtClean="0">
                <a:solidFill>
                  <a:schemeClr val="bg1"/>
                </a:solidFill>
              </a:rPr>
              <a:t> states</a:t>
            </a:r>
            <a:endParaRPr lang="en-US" sz="1600" b="1" dirty="0">
              <a:solidFill>
                <a:schemeClr val="bg1"/>
              </a:solidFill>
            </a:endParaRPr>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73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74263195"/>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823"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9" name="AutoShape 10"/>
          <p:cNvSpPr>
            <a:spLocks noChangeArrowheads="1"/>
          </p:cNvSpPr>
          <p:nvPr/>
        </p:nvSpPr>
        <p:spPr bwMode="blackWhite">
          <a:xfrm>
            <a:off x="6186488" y="3320509"/>
            <a:ext cx="2500312" cy="900419"/>
          </a:xfrm>
          <a:prstGeom prst="wedgeRectCallout">
            <a:avLst>
              <a:gd name="adj1" fmla="val -11225"/>
              <a:gd name="adj2" fmla="val 1035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California’s economy experienced close to average growth in 2013</a:t>
            </a:r>
            <a:endParaRPr lang="en-US" sz="1600" b="1" dirty="0">
              <a:solidFill>
                <a:schemeClr val="bg1"/>
              </a:solidFill>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74</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845"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76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3884865098"/>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980875" name="Chart" r:id="rId4" imgW="8296363" imgH="3819560" progId="MSGraph.Chart.8">
                  <p:embed followColorScheme="full"/>
                </p:oleObj>
              </mc:Choice>
              <mc:Fallback>
                <p:oleObj name="Chart" r:id="rId4" imgW="8296363" imgH="3819560"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10/14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t>
            </a:r>
            <a:r>
              <a:rPr lang="en-US" b="1" dirty="0">
                <a:solidFill>
                  <a:srgbClr val="FFFFFF"/>
                </a:solidFill>
              </a:rPr>
              <a:t>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758950"/>
          </a:xfrm>
          <a:prstGeom prst="wedgeRectCallout">
            <a:avLst>
              <a:gd name="adj1" fmla="val 19495"/>
              <a:gd name="adj2" fmla="val 901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are low and  have slipped downward, allowing the Fed to maintain low interest rates</a:t>
            </a:r>
            <a:endParaRPr lang="en-US" sz="1400" b="1" dirty="0">
              <a:cs typeface="+mn-cs"/>
            </a:endParaRPr>
          </a:p>
        </p:txBody>
      </p:sp>
    </p:spTree>
    <p:extLst>
      <p:ext uri="{BB962C8B-B14F-4D97-AF65-F5344CB8AC3E}">
        <p14:creationId xmlns:p14="http://schemas.microsoft.com/office/powerpoint/2010/main" val="2387166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980494351"/>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981899"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October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567238" y="3567622"/>
            <a:ext cx="3518852" cy="646736"/>
          </a:xfrm>
          <a:prstGeom prst="wedgeRectCallout">
            <a:avLst>
              <a:gd name="adj1" fmla="val 63904"/>
              <a:gd name="adj2" fmla="val -171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generally improved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13" name="AutoShape 7"/>
          <p:cNvSpPr>
            <a:spLocks noChangeArrowheads="1"/>
          </p:cNvSpPr>
          <p:nvPr/>
        </p:nvSpPr>
        <p:spPr bwMode="blackWhite">
          <a:xfrm>
            <a:off x="812540" y="3760839"/>
            <a:ext cx="2543503"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3878446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913"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902"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235971985"/>
              </p:ext>
            </p:extLst>
          </p:nvPr>
        </p:nvGraphicFramePr>
        <p:xfrm>
          <a:off x="0" y="1528763"/>
          <a:ext cx="9144000" cy="4749800"/>
        </p:xfrm>
        <a:graphic>
          <a:graphicData uri="http://schemas.openxmlformats.org/presentationml/2006/ole">
            <mc:AlternateContent xmlns:mc="http://schemas.openxmlformats.org/markup-compatibility/2006">
              <mc:Choice xmlns:v="urn:schemas-microsoft-com:vml" Requires="v">
                <p:oleObj spid="_x0000_s2786936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87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80</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496787697"/>
              </p:ext>
            </p:extLst>
          </p:nvPr>
        </p:nvGraphicFramePr>
        <p:xfrm>
          <a:off x="327026" y="1266825"/>
          <a:ext cx="8188325" cy="4330700"/>
        </p:xfrm>
        <a:graphic>
          <a:graphicData uri="http://schemas.openxmlformats.org/presentationml/2006/ole">
            <mc:AlternateContent xmlns:mc="http://schemas.openxmlformats.org/markup-compatibility/2006">
              <mc:Choice xmlns:v="urn:schemas-microsoft-com:vml" Requires="v">
                <p:oleObj spid="_x0000_s27982922" name="Chart" r:id="rId4" imgW="7839083" imgH="3819560" progId="MSGraph.Chart.8">
                  <p:embed followColorScheme="full"/>
                </p:oleObj>
              </mc:Choice>
              <mc:Fallback>
                <p:oleObj name="Chart" r:id="rId4" imgW="7839083" imgH="3819560"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(10/14);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13018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August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912520659"/>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7831499"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61240"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36803"/>
              <a:gd name="adj2" fmla="val 811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Aug. 2014 reading of 4.1% is down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82</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536"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83</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a:solidFill>
                  <a:schemeClr val="bg1"/>
                </a:solidFill>
              </a:rPr>
              <a:t>Texas </a:t>
            </a:r>
            <a:r>
              <a:rPr lang="pt-BR" b="1" i="1" u="sng" dirty="0">
                <a:solidFill>
                  <a:srgbClr val="FFFFFF"/>
                </a:solidFill>
              </a:rPr>
              <a:t>ranked </a:t>
            </a:r>
            <a:r>
              <a:rPr lang="pt-BR" b="1" i="1" u="sng" dirty="0" smtClean="0">
                <a:solidFill>
                  <a:srgbClr val="FFFFFF"/>
                </a:solidFill>
              </a:rPr>
              <a:t>14th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842.58.</a:t>
            </a:r>
            <a:endParaRPr lang="pt-BR" b="1" i="1" dirty="0">
              <a:solidFill>
                <a:srgbClr val="FFFFFF"/>
              </a:solidFill>
            </a:endParaRPr>
          </a:p>
        </p:txBody>
      </p:sp>
    </p:spTree>
    <p:extLst>
      <p:ext uri="{BB962C8B-B14F-4D97-AF65-F5344CB8AC3E}">
        <p14:creationId xmlns:p14="http://schemas.microsoft.com/office/powerpoint/2010/main" val="2190420938"/>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84</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750"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527"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521"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87</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544"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88</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534"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630479176"/>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70391"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225199390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983945"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802940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91</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160"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92</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7071660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41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a:t>
            </a:r>
            <a:r>
              <a:rPr lang="en-US" sz="1600" b="1" dirty="0" err="1" smtClean="0">
                <a:solidFill>
                  <a:schemeClr val="bg1"/>
                </a:solidFill>
              </a:rPr>
              <a:t>marginall</a:t>
            </a:r>
            <a:r>
              <a:rPr lang="en-US" sz="1600" b="1" dirty="0" smtClean="0">
                <a:solidFill>
                  <a:schemeClr val="bg1"/>
                </a:solidFill>
              </a:rPr>
              <a:t>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93</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434"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94</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702"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95</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726"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96</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97017"/>
            <a:ext cx="6935042" cy="5056165"/>
          </a:xfrm>
          <a:prstGeom prst="rect">
            <a:avLst/>
          </a:prstGeom>
        </p:spPr>
      </p:pic>
      <p:sp>
        <p:nvSpPr>
          <p:cNvPr id="12" name="AutoShape 5"/>
          <p:cNvSpPr>
            <a:spLocks noChangeArrowheads="1"/>
          </p:cNvSpPr>
          <p:nvPr/>
        </p:nvSpPr>
        <p:spPr bwMode="blackWhite">
          <a:xfrm>
            <a:off x="5914150" y="2212191"/>
            <a:ext cx="2724278" cy="1222540"/>
          </a:xfrm>
          <a:prstGeom prst="wedgeRectCallout">
            <a:avLst>
              <a:gd name="adj1" fmla="val -18579"/>
              <a:gd name="adj2" fmla="val 940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September was at its highest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1969207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97</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354"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98</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4968"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98</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5991"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200124</TotalTime>
  <Words>18590</Words>
  <Application>Microsoft Office PowerPoint</Application>
  <PresentationFormat>On-screen Show (4:3)</PresentationFormat>
  <Paragraphs>2778</Paragraphs>
  <Slides>245</Slides>
  <Notes>216</Notes>
  <HiddenSlides>122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245</vt:i4>
      </vt:variant>
    </vt:vector>
  </HeadingPairs>
  <TitlesOfParts>
    <vt:vector size="257" baseType="lpstr">
      <vt:lpstr>Arial Unicode MS</vt:lpstr>
      <vt:lpstr>Arial</vt:lpstr>
      <vt:lpstr>Arial </vt:lpstr>
      <vt:lpstr>Calibri</vt:lpstr>
      <vt:lpstr>Symbol</vt:lpstr>
      <vt:lpstr>Times New Roman</vt:lpstr>
      <vt:lpstr>Verdana</vt:lpstr>
      <vt:lpstr>Wingdings</vt:lpstr>
      <vt:lpstr>Default Design</vt:lpstr>
      <vt:lpstr>Chart</vt:lpstr>
      <vt:lpstr>Worksheet</vt:lpstr>
      <vt:lpstr>Slide</vt:lpstr>
      <vt:lpstr>Overview &amp; Outlook for the      P/C Insurance Industry: Focus on California &amp; US Markets</vt:lpstr>
      <vt:lpstr>PowerPoint Presentation</vt:lpstr>
      <vt:lpstr>P/C Industry Net Income After Taxes 1991–2014:H1</vt:lpstr>
      <vt:lpstr>Profitability Peaks &amp; Troughs in the P/C Insurance Industry, 1975 – 2014:H1*</vt:lpstr>
      <vt:lpstr>ROE: Property/Casualty Insurance by Major Event, 1987–2014:H1</vt:lpstr>
      <vt:lpstr>P/C Insurance Industry  Combined Ratio, 2001–2014:H1*</vt:lpstr>
      <vt:lpstr>A 100 Combined Ratio Isn’t What It Once Was: Investment Impact on ROEs</vt:lpstr>
      <vt:lpstr>RNW All Lines by State, 2003-2012 Average: Highest 25 States</vt:lpstr>
      <vt:lpstr>PowerPoint Presentation</vt:lpstr>
      <vt:lpstr>Policyholder Surplus,  2006:Q4–2014:H1</vt:lpstr>
      <vt:lpstr>US Policyholder Surplus: 1975–2014*</vt:lpstr>
      <vt:lpstr>INVESTMENTS:  THE NEW REALITY</vt:lpstr>
      <vt:lpstr>Property/Casualty Insurance Industry Investment Income: 2000–20141</vt:lpstr>
      <vt:lpstr>P/C Insurer Net Realized  Capital Gains/Losses, 1990-2014:Q1</vt:lpstr>
      <vt:lpstr>Property/Casualty Insurance Industry Investment Gain: 1994–2014:Q11</vt:lpstr>
      <vt:lpstr>PowerPoint Presentation</vt:lpstr>
      <vt:lpstr>U.S. 10-Year Treasury Note Yields: A Long Downward Trend, 1990–2014*</vt:lpstr>
      <vt:lpstr>U.S. Treasury Security Yields: A Long Downward Trend, 1990–2014*</vt:lpstr>
      <vt:lpstr>PowerPoint Presentation</vt:lpstr>
      <vt:lpstr>Distribution of Bond Maturities, P/C Insurance Industry, 2003-2013</vt:lpstr>
      <vt:lpstr>PowerPoint Presentation</vt:lpstr>
      <vt:lpstr>RNW All Lines: CA vs. U.S., 2003-2012</vt:lpstr>
      <vt:lpstr>All Lines: 10-Year Average RNW CA &amp; Nearby States</vt:lpstr>
      <vt:lpstr>RNW PP Auto: CA vs. U.S., 2003-2012</vt:lpstr>
      <vt:lpstr>RNW Comm. Auto: CA vs. U.S.,  2003-2012</vt:lpstr>
      <vt:lpstr>RNW Comm. Multi-Peril: CA vs. U.S., 2003-2012</vt:lpstr>
      <vt:lpstr>RNW Homeowners: CA vs. U.S.,  2003-2012</vt:lpstr>
      <vt:lpstr>RNW Workers Comp: CA vs. U.S.,  2003-2012</vt:lpstr>
      <vt:lpstr>PP Auto: 10-Year Average RNW CA &amp; Nearby States</vt:lpstr>
      <vt:lpstr>Top Ten Most Expensive And Least Expensive States For Automobile Insurance, 2011 (1)</vt:lpstr>
      <vt:lpstr>Comm. Auto: 10-Year Average RNW  CA &amp; Nearby States</vt:lpstr>
      <vt:lpstr>Comm. M-P: 10-Year Average RNW CA &amp; Nearby States </vt:lpstr>
      <vt:lpstr>Homeowners: 10-Year Average RNW  CA &amp; Nearby States </vt:lpstr>
      <vt:lpstr>Workers Comp: 10-Year Average RNW  CA &amp; Nearby States</vt:lpstr>
      <vt:lpstr>Top Ten Most Expensive And Least Expensive States For Homeowners Insurance, 2011 (1)</vt:lpstr>
      <vt:lpstr>All Lines DWP Growth: CA vs. U.S., 2004-2013</vt:lpstr>
      <vt:lpstr>Comm. Lines DWP Growth: CA vs. U.S., 2004-2013</vt:lpstr>
      <vt:lpstr>Personal Lines DWP Growth: CA vs. U.S., 2004-2013</vt:lpstr>
      <vt:lpstr>Private Passenger Auto DWP Growth: CA vs. U.S., 2004-2013</vt:lpstr>
      <vt:lpstr>Homeowners DWP Growth: CA vs. U.S., 2004-2013</vt:lpstr>
      <vt:lpstr>PowerPoint Presentation</vt:lpstr>
      <vt:lpstr>Global Reinsurance Capital (Traditional    and Alternative), 2007 - 2013</vt:lpstr>
      <vt:lpstr>Alternative Capacity as a Percentage of       Global Reinsurance Capital</vt:lpstr>
      <vt:lpstr>Investor by Category</vt:lpstr>
      <vt:lpstr>Alternative Risk Transfer: Market Growth</vt:lpstr>
      <vt:lpstr>Catastrophe Bonds: Issuance and Outstanding, 1997- 2014:Q2</vt:lpstr>
      <vt:lpstr>PowerPoint Presentation</vt:lpstr>
      <vt:lpstr>U.S. Wind-Exposed Risk Premium* 2010:Q1 to 2014: Q1</vt:lpstr>
      <vt:lpstr>Non-U.S. Wind-Exposed Risk Premium*  2010:Q1-2014: Q1</vt:lpstr>
      <vt:lpstr>Reinsurance Pricing: Rate-on-Line Index    by Region, 1990 – 2014*</vt:lpstr>
      <vt:lpstr>Notable Cat Bond Events</vt:lpstr>
      <vt:lpstr>Questions Arising from Influence of Alternative Capital</vt:lpstr>
      <vt:lpstr>PowerPoint Presentation</vt:lpstr>
      <vt:lpstr>Net Premium Growth: Annual Change,  1971—2014F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Private Passenger Auto Combined Ratio: 1993–2015F</vt:lpstr>
      <vt:lpstr>Advertising Expenditures by P/C Insurance Industry, 1999-2013</vt:lpstr>
      <vt:lpstr>I.I.I. Poll: Ads Are Everywhere</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Annual Inflation Rates, (CPI-U, %), 1990–2015F</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1991–2014*</vt:lpstr>
      <vt:lpstr>Average Expenditures on Auto Insurance</vt:lpstr>
      <vt:lpstr>Top Ten Most Expensive And Least Expensive States For Automobile Insurance, 2011 (1)</vt:lpstr>
      <vt:lpstr>Personal Auto Insurance Direct Written Premiums vs. Recently-Registered Cars</vt:lpstr>
      <vt:lpstr>Average Age of Vehicles on the Road, 2006—2013</vt:lpstr>
      <vt:lpstr>Auto Insurance Price Index vs. CPI, 1994–2014*</vt:lpstr>
      <vt:lpstr>Yearly Change in Auto Insurance Prices vs. Median Weekly Earnings</vt:lpstr>
      <vt:lpstr>Monthly Change* in Auto Insurance Prices, January 2005 - December 2013</vt:lpstr>
      <vt:lpstr>PowerPoint Presentation</vt:lpstr>
      <vt:lpstr>New Private Housing Starts, 1990-2019F</vt:lpstr>
      <vt:lpstr>Average Premium for Home Insurance Policies**</vt:lpstr>
      <vt:lpstr>Interest Rate on Convention 30-Year Mortgages: Up a Bit, 1990–2014*</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Business Bankruptcy Filings, 1980-2013</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August 2014 vs. August 2013*</vt:lpstr>
      <vt:lpstr>Value of Private Construction Put in Place, by Segment,  Aug. 2014 vs. Aug. 2013*</vt:lpstr>
      <vt:lpstr>Value of Public Construction Put in Place, by Segment,  June 2014 vs. June 2013*</vt:lpstr>
      <vt:lpstr>Real (Inflation-Adjusted)  Nonresidential Construction, 2000-2014*</vt:lpstr>
      <vt:lpstr>Commercial &amp; Industrial Loans Outstanding at FDIC-Insured Banks, Quarterly, 2006-2014:Q2</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Construction Employment, Jan. 2010—September 2014*</vt:lpstr>
      <vt:lpstr>Construction Employment,  Jan. 2003–September 2014 </vt:lpstr>
      <vt:lpstr>Construction Jobs: Largest Gains &amp; Losses by Metro Area, May 2014 vs. May 2013*</vt:lpstr>
      <vt:lpstr>Interest Rate on Convention 30-Year Mortgages: Up a Bit, 1990–2014*</vt:lpstr>
      <vt:lpstr>PowerPoint Presentation</vt:lpstr>
      <vt:lpstr>New Home Inventories and Rental Vacancy Rates, 2003-2013*</vt:lpstr>
      <vt:lpstr>Change from Peak in New Construction Expenditures to 2013*</vt:lpstr>
      <vt:lpstr>ENERGY SECTOR: OIL &amp; GAS INDUSTRY FUTURE IS BRIGHT</vt:lpstr>
      <vt:lpstr>U.S. Natural Gas Production, 2000-2013</vt:lpstr>
      <vt:lpstr>U.S. Crude Oil Production, 2005-2015P</vt:lpstr>
      <vt:lpstr>Oil &amp; Gas Extraction Employment, Jan. 2010—September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1992—August 2014</vt:lpstr>
      <vt:lpstr>Manufacturing Employment, Jan. 2010—September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August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2010—June 2014*</vt:lpstr>
      <vt:lpstr>Nonfarm Payroll (Wages and Salaries): Quarterly, 2005–2014:Q2</vt:lpstr>
      <vt:lpstr>Payroll vs. Workers Comp Net Written Premiums, 1990-2013P</vt:lpstr>
      <vt:lpstr>Workers Compensation   Operating Environment</vt:lpstr>
      <vt:lpstr>Workers Compensation Combined Ratio: 1994–2015F</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Estimated Insured Losses foe Top 10 Historical Quakes at Current Exposures*</vt:lpstr>
      <vt:lpstr>Top States by Inflation-Adjusted Insured Catastrophe Losses, 1983–2012</vt:lpstr>
      <vt:lpstr>Inflation Adjusted U.S. Catastrophe Losses by Cause of Loss, 1994–20131</vt:lpstr>
      <vt:lpstr>PowerPoint Presentation</vt:lpstr>
      <vt:lpstr>Top 16 Most Costly Disasters in U.S. History</vt:lpstr>
      <vt:lpstr>Natural Hazard Risk Scores, 2014 Highest 25 States*</vt:lpstr>
      <vt:lpstr>Natural Hazard Risk Scores, 2014 Bottom 24 States*</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Disasters Worldwide, 1980 – 2013 (Number of Events) </vt:lpstr>
      <vt:lpstr>Natural Disaster Losses in the US, by Type, Jan. 1 – June 30, 2014</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PowerPoint Presentation</vt:lpstr>
      <vt:lpstr>PowerPoint Presentation</vt:lpstr>
      <vt:lpstr>Convective Loss Events in the U.S.  Number of events 1980 – 2012 and First Half 2013 </vt:lpstr>
      <vt:lpstr>Convective Loss Events in the U.S.  Overall and insured losses 1980 – 2013 and First Half 2014 </vt:lpstr>
      <vt:lpstr>U.S. Thunderstorm Insured Loss Trends, 1980 – 2013</vt:lpstr>
      <vt:lpstr>New Research Suggests Increase in Convective Activity Is Costly for Insurers</vt:lpstr>
      <vt:lpstr>PowerPoint Presentation</vt:lpstr>
      <vt:lpstr>Total Value of Insured Coastal Exposure in 2007</vt:lpstr>
      <vt:lpstr>Total Potential Home Value Exposure to Storm Surge Risk in 2013*</vt:lpstr>
      <vt:lpstr>Number of Acres Burned in Wildfires, 1980 – 2013</vt:lpstr>
      <vt:lpstr>Wildfire Risk for the California Remains Elevated</vt:lpstr>
      <vt:lpstr>Homeowners Insurance Catastrophe-Related Claim Frequency and Severity, 1997—2012*</vt:lpstr>
      <vt:lpstr>Homeowners Insurance Combined Ratio: 1990–2015F</vt:lpstr>
      <vt:lpstr>Insured Homeowners Losses Due to Lightning, 2004-2012</vt:lpstr>
      <vt:lpstr>Insured Homeowners Losses Due Dog Bite Liability Claims, 2003-2012</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October 27, 2014</vt:lpstr>
      <vt:lpstr>U.S. Tornado Count, 2005-2014* </vt:lpstr>
      <vt:lpstr>Location of Large Hail Reports: Through October 27, 2014</vt:lpstr>
      <vt:lpstr>Location of High Wind Reports: Through October 27, 2014</vt:lpstr>
      <vt:lpstr>Severe Weather Reports: Through October 27, 2014</vt:lpstr>
      <vt:lpstr>Severe Weather Reports in Oregon: Through October 27, 2014</vt:lpstr>
      <vt:lpstr>I.I.I. Poll: Homes Near Hazards</vt:lpstr>
      <vt:lpstr>I.I.I. Poll: Flood Insurance Rates</vt:lpstr>
      <vt:lpstr>Total Value of Insured Coastal Exposure in 2012</vt:lpstr>
      <vt:lpstr>Total Value of Insured Coastal Exposure in 2007</vt:lpstr>
      <vt:lpstr>Terrorism Update</vt:lpstr>
      <vt:lpstr>Loss Distribution by Type of Insurance from Sept. 11 Terrorist Attack ($ 2013)</vt:lpstr>
      <vt:lpstr>Terrorism Insurance Take-up Rates, By Year, 2003-2013</vt:lpstr>
      <vt:lpstr>Terrorism Insurance Take-Up Rates by State for 2013*</vt:lpstr>
      <vt:lpstr>Terrorism Risk Insurance Program</vt:lpstr>
      <vt:lpstr>I.I.I. White Paper (March 2014): Terrorism Risk: A Constant Threat</vt:lpstr>
      <vt:lpstr>Summary of President’s Working Group Report on TRIA (April 2014)</vt:lpstr>
      <vt:lpstr>Framing the Issue and Educating Policymakers: A Timeline</vt:lpstr>
      <vt:lpstr>Initial Market Response to Potential  TRIA Expiration</vt:lpstr>
      <vt:lpstr>CAT OF THE FUTURE? CYBER RISK</vt:lpstr>
      <vt:lpstr>Data Breaches 2005-2013, by Number of Breaches and Records Exposed</vt:lpstr>
      <vt:lpstr>2013 Data Breaches By Business Category, By Number of Breaches</vt:lpstr>
      <vt:lpstr>The Most Costly Cyber Crimes, Fiscal Year 2013</vt:lpstr>
      <vt:lpstr>External Cyber Crime Costs: Fiscal Year 2013</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3990</cp:revision>
  <cp:lastPrinted>2014-08-18T17:58:52Z</cp:lastPrinted>
  <dcterms:modified xsi:type="dcterms:W3CDTF">2014-11-06T12:49:39Z</dcterms:modified>
</cp:coreProperties>
</file>