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charts/chart5.xml" ContentType="application/vnd.openxmlformats-officedocument.drawingml.chart+xml"/>
  <Override PartName="/ppt/tags/tag7.xml" ContentType="application/vnd.openxmlformats-officedocument.presentationml.tags+xml"/>
  <Override PartName="/ppt/notesSlides/notesSlide10.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tags/tag8.xml" ContentType="application/vnd.openxmlformats-officedocument.presentationml.tags+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charts/chart11.xml" ContentType="application/vnd.openxmlformats-officedocument.drawingml.chart+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14.xml" ContentType="application/vnd.openxmlformats-officedocument.drawingml.chart+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tags/tag1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7.xml" ContentType="application/vnd.openxmlformats-officedocument.drawingml.chart+xml"/>
  <Override PartName="/ppt/notesSlides/notesSlide26.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tags/tag1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0.xml" ContentType="application/vnd.openxmlformats-officedocument.drawingml.chart+xml"/>
  <Override PartName="/ppt/tags/tag13.xml" ContentType="application/vnd.openxmlformats-officedocument.presentationml.tags+xml"/>
  <Override PartName="/ppt/notesSlides/notesSlide29.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tags/tag15.xml" ContentType="application/vnd.openxmlformats-officedocument.presentationml.tags+xml"/>
  <Override PartName="/ppt/notesSlides/notesSlide31.xml" ContentType="application/vnd.openxmlformats-officedocument.presentationml.notesSlide+xml"/>
  <Override PartName="/ppt/charts/chart2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2.xml" ContentType="application/vnd.openxmlformats-officedocument.drawingml.chart+xml"/>
  <Override PartName="/ppt/notesSlides/notesSlide32.xml" ContentType="application/vnd.openxmlformats-officedocument.presentationml.notesSlide+xml"/>
  <Override PartName="/ppt/charts/chart23.xml" ContentType="application/vnd.openxmlformats-officedocument.drawingml.chart+xml"/>
  <Override PartName="/ppt/notesSlides/notesSlide33.xml" ContentType="application/vnd.openxmlformats-officedocument.presentationml.notesSlide+xml"/>
  <Override PartName="/ppt/charts/chart24.xml" ContentType="application/vnd.openxmlformats-officedocument.drawingml.chart+xml"/>
  <Override PartName="/ppt/charts/style4.xml" ContentType="application/vnd.ms-office.chartstyle+xml"/>
  <Override PartName="/ppt/charts/colors4.xml" ContentType="application/vnd.ms-office.chartcolorstyle+xml"/>
  <Override PartName="/ppt/charts/chart2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4.xml" ContentType="application/vnd.openxmlformats-officedocument.presentationml.notesSlide+xml"/>
  <Override PartName="/ppt/charts/chart26.xml" ContentType="application/vnd.openxmlformats-officedocument.drawingml.chart+xml"/>
  <Override PartName="/ppt/charts/style6.xml" ContentType="application/vnd.ms-office.chartstyle+xml"/>
  <Override PartName="/ppt/charts/colors6.xml" ContentType="application/vnd.ms-office.chartcolorstyle+xml"/>
  <Override PartName="/ppt/charts/chart2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5.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drawings/drawing2.xml" ContentType="application/vnd.openxmlformats-officedocument.drawingml.chartshapes+xml"/>
  <Override PartName="/ppt/notesSlides/notesSlide36.xml" ContentType="application/vnd.openxmlformats-officedocument.presentationml.notesSlide+xml"/>
  <Override PartName="/ppt/charts/chart30.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1.xml" ContentType="application/vnd.openxmlformats-officedocument.drawingml.chart+xml"/>
  <Override PartName="/ppt/drawings/drawing3.xml" ContentType="application/vnd.openxmlformats-officedocument.drawingml.chartshapes+xml"/>
  <Override PartName="/ppt/charts/chart32.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3.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4.xml" ContentType="application/vnd.openxmlformats-officedocument.drawingml.chart+xml"/>
  <Override PartName="/ppt/charts/style9.xml" ContentType="application/vnd.ms-office.chartstyle+xml"/>
  <Override PartName="/ppt/charts/colors9.xml" ContentType="application/vnd.ms-office.chartcolorstyle+xml"/>
  <Override PartName="/ppt/charts/chart3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6.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17.xml" ContentType="application/vnd.openxmlformats-officedocument.presentationml.tags+xml"/>
  <Override PartName="/ppt/notesSlides/notesSlide54.xml" ContentType="application/vnd.openxmlformats-officedocument.presentationml.notesSlide+xml"/>
  <Override PartName="/ppt/tags/tag18.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handoutMasterIdLst>
    <p:handoutMasterId r:id="rId70"/>
  </p:handoutMasterIdLst>
  <p:sldIdLst>
    <p:sldId id="368" r:id="rId2"/>
    <p:sldId id="436" r:id="rId3"/>
    <p:sldId id="430" r:id="rId4"/>
    <p:sldId id="451" r:id="rId5"/>
    <p:sldId id="453" r:id="rId6"/>
    <p:sldId id="442" r:id="rId7"/>
    <p:sldId id="431" r:id="rId8"/>
    <p:sldId id="437" r:id="rId9"/>
    <p:sldId id="457" r:id="rId10"/>
    <p:sldId id="435" r:id="rId11"/>
    <p:sldId id="444" r:id="rId12"/>
    <p:sldId id="458" r:id="rId13"/>
    <p:sldId id="433" r:id="rId14"/>
    <p:sldId id="504" r:id="rId15"/>
    <p:sldId id="506" r:id="rId16"/>
    <p:sldId id="445" r:id="rId17"/>
    <p:sldId id="428" r:id="rId18"/>
    <p:sldId id="423" r:id="rId19"/>
    <p:sldId id="424" r:id="rId20"/>
    <p:sldId id="425" r:id="rId21"/>
    <p:sldId id="426" r:id="rId22"/>
    <p:sldId id="427" r:id="rId23"/>
    <p:sldId id="438" r:id="rId24"/>
    <p:sldId id="454" r:id="rId25"/>
    <p:sldId id="455" r:id="rId26"/>
    <p:sldId id="434" r:id="rId27"/>
    <p:sldId id="456" r:id="rId28"/>
    <p:sldId id="501" r:id="rId29"/>
    <p:sldId id="502" r:id="rId30"/>
    <p:sldId id="503" r:id="rId31"/>
    <p:sldId id="459" r:id="rId32"/>
    <p:sldId id="497" r:id="rId33"/>
    <p:sldId id="498" r:id="rId34"/>
    <p:sldId id="499" r:id="rId35"/>
    <p:sldId id="500" r:id="rId36"/>
    <p:sldId id="460" r:id="rId37"/>
    <p:sldId id="462" r:id="rId38"/>
    <p:sldId id="464" r:id="rId39"/>
    <p:sldId id="466" r:id="rId40"/>
    <p:sldId id="467" r:id="rId41"/>
    <p:sldId id="468" r:id="rId42"/>
    <p:sldId id="469" r:id="rId43"/>
    <p:sldId id="470" r:id="rId44"/>
    <p:sldId id="472" r:id="rId45"/>
    <p:sldId id="475" r:id="rId46"/>
    <p:sldId id="496" r:id="rId47"/>
    <p:sldId id="479" r:id="rId48"/>
    <p:sldId id="480" r:id="rId49"/>
    <p:sldId id="481" r:id="rId50"/>
    <p:sldId id="482" r:id="rId51"/>
    <p:sldId id="483" r:id="rId52"/>
    <p:sldId id="484" r:id="rId53"/>
    <p:sldId id="485" r:id="rId54"/>
    <p:sldId id="486" r:id="rId55"/>
    <p:sldId id="487" r:id="rId56"/>
    <p:sldId id="488" r:id="rId57"/>
    <p:sldId id="489" r:id="rId58"/>
    <p:sldId id="490" r:id="rId59"/>
    <p:sldId id="491" r:id="rId60"/>
    <p:sldId id="492" r:id="rId61"/>
    <p:sldId id="495" r:id="rId62"/>
    <p:sldId id="448" r:id="rId63"/>
    <p:sldId id="446" r:id="rId64"/>
    <p:sldId id="449" r:id="rId65"/>
    <p:sldId id="450" r:id="rId66"/>
    <p:sldId id="421" r:id="rId67"/>
    <p:sldId id="422" r:id="rId68"/>
  </p:sldIdLst>
  <p:sldSz cx="9144000" cy="6858000" type="screen4x3"/>
  <p:notesSz cx="6858000" cy="9144000"/>
  <p:custDataLst>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15:clr>
            <a:srgbClr val="A4A3A4"/>
          </p15:clr>
        </p15:guide>
        <p15:guide id="4" orient="horz" pos="3583">
          <p15:clr>
            <a:srgbClr val="A4A3A4"/>
          </p15:clr>
        </p15:guide>
        <p15:guide id="5" orient="horz" pos="1198">
          <p15:clr>
            <a:srgbClr val="A4A3A4"/>
          </p15:clr>
        </p15:guide>
        <p15:guide id="6" pos="772">
          <p15:clr>
            <a:srgbClr val="A4A3A4"/>
          </p15:clr>
        </p15:guide>
        <p15:guide id="7" pos="548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72AD"/>
    <a:srgbClr val="868686"/>
    <a:srgbClr val="43A892"/>
    <a:srgbClr val="A6DCF7"/>
    <a:srgbClr val="337DBE"/>
    <a:srgbClr val="072C44"/>
    <a:srgbClr val="444648"/>
    <a:srgbClr val="56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03" autoAdjust="0"/>
    <p:restoredTop sz="94569" autoAdjust="0"/>
  </p:normalViewPr>
  <p:slideViewPr>
    <p:cSldViewPr snapToGrid="0">
      <p:cViewPr varScale="1">
        <p:scale>
          <a:sx n="114" d="100"/>
          <a:sy n="114" d="100"/>
        </p:scale>
        <p:origin x="1596" y="108"/>
      </p:cViewPr>
      <p:guideLst>
        <p:guide orient="horz" pos="2160"/>
        <p:guide pos="2880"/>
        <p:guide orient="horz"/>
        <p:guide orient="horz" pos="3583"/>
        <p:guide orient="horz" pos="1198"/>
        <p:guide pos="772"/>
        <p:guide pos="5483"/>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0" d="100"/>
          <a:sy n="80" d="100"/>
        </p:scale>
        <p:origin x="-121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xml"/><Relationship Id="rId1" Type="http://schemas.microsoft.com/office/2011/relationships/chartStyle" Target="style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xml"/><Relationship Id="rId1" Type="http://schemas.microsoft.com/office/2011/relationships/chartStyle" Target="style2.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3.xml"/><Relationship Id="rId1" Type="http://schemas.microsoft.com/office/2011/relationships/chartStyle" Target="style3.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4.xml"/><Relationship Id="rId1" Type="http://schemas.microsoft.com/office/2011/relationships/chartStyle" Target="style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5.xml"/><Relationship Id="rId1" Type="http://schemas.microsoft.com/office/2011/relationships/chartStyle" Target="style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6.xml"/><Relationship Id="rId1" Type="http://schemas.microsoft.com/office/2011/relationships/chartStyle" Target="style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7.xml"/><Relationship Id="rId1" Type="http://schemas.microsoft.com/office/2011/relationships/chartStyle" Target="style7.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8.xml"/><Relationship Id="rId1" Type="http://schemas.microsoft.com/office/2011/relationships/chartStyle" Target="style8.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9.xml"/><Relationship Id="rId1" Type="http://schemas.microsoft.com/office/2011/relationships/chartStyle" Target="style9.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0.xml"/><Relationship Id="rId1" Type="http://schemas.microsoft.com/office/2011/relationships/chartStyle" Target="style10.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15892056522"/>
          <c:y val="5.46737444983392E-2"/>
          <c:w val="0.87717749873884598"/>
          <c:h val="0.83679604162953203"/>
        </c:manualLayout>
      </c:layout>
      <c:lineChart>
        <c:grouping val="standard"/>
        <c:varyColors val="0"/>
        <c:ser>
          <c:idx val="0"/>
          <c:order val="0"/>
          <c:tx>
            <c:strRef>
              <c:f>Sheet1!$A$2</c:f>
              <c:strCache>
                <c:ptCount val="1"/>
                <c:pt idx="0">
                  <c:v>DWP y-o-y change</c:v>
                </c:pt>
              </c:strCache>
            </c:strRef>
          </c:tx>
          <c:spPr>
            <a:ln>
              <a:solidFill>
                <a:schemeClr val="accent1"/>
              </a:solidFill>
            </a:ln>
          </c:spPr>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extLst>
              <c:ext xmlns:c16="http://schemas.microsoft.com/office/drawing/2014/chart" uri="{C3380CC4-5D6E-409C-BE32-E72D297353CC}">
                <c16:uniqueId val="{00000003-A171-4298-8DB5-CF288B9252B6}"/>
              </c:ext>
            </c:extLst>
          </c:dPt>
          <c:dPt>
            <c:idx val="38"/>
            <c:bubble3D val="0"/>
            <c:extLst>
              <c:ext xmlns:c16="http://schemas.microsoft.com/office/drawing/2014/chart" uri="{C3380CC4-5D6E-409C-BE32-E72D297353CC}">
                <c16:uniqueId val="{00000005-A171-4298-8DB5-CF288B9252B6}"/>
              </c:ext>
            </c:extLst>
          </c:dPt>
          <c:dPt>
            <c:idx val="39"/>
            <c:bubble3D val="0"/>
            <c:extLst>
              <c:ext xmlns:c16="http://schemas.microsoft.com/office/drawing/2014/chart" uri="{C3380CC4-5D6E-409C-BE32-E72D297353CC}">
                <c16:uniqueId val="{00000007-A171-4298-8DB5-CF288B9252B6}"/>
              </c:ext>
            </c:extLst>
          </c:dPt>
          <c:cat>
            <c:strRef>
              <c:f>Sheet1!$B$1:$BT$1</c:f>
              <c:strCache>
                <c:ptCount val="46"/>
                <c:pt idx="0">
                  <c:v>2006:Q1</c:v>
                </c:pt>
                <c:pt idx="1">
                  <c:v>2006:Q2</c:v>
                </c:pt>
                <c:pt idx="2">
                  <c:v>2006:Q3</c:v>
                </c:pt>
                <c:pt idx="3">
                  <c:v>2006:Q4</c:v>
                </c:pt>
                <c:pt idx="4">
                  <c:v>2007:Q1</c:v>
                </c:pt>
                <c:pt idx="5">
                  <c:v>2007:Q2</c:v>
                </c:pt>
                <c:pt idx="6">
                  <c:v>2007:Q3</c:v>
                </c:pt>
                <c:pt idx="7">
                  <c:v>2007:Q4</c:v>
                </c:pt>
                <c:pt idx="8">
                  <c:v>2008:Q1</c:v>
                </c:pt>
                <c:pt idx="9">
                  <c:v>2008:Q2</c:v>
                </c:pt>
                <c:pt idx="10">
                  <c:v>2008:Q3</c:v>
                </c:pt>
                <c:pt idx="11">
                  <c:v>2008:Q4</c:v>
                </c:pt>
                <c:pt idx="12">
                  <c:v>2009:Q1</c:v>
                </c:pt>
                <c:pt idx="13">
                  <c:v>2009:Q2</c:v>
                </c:pt>
                <c:pt idx="14">
                  <c:v>2009:Q3</c:v>
                </c:pt>
                <c:pt idx="15">
                  <c:v>2009:Q4</c:v>
                </c:pt>
                <c:pt idx="16">
                  <c:v>2010:Q1</c:v>
                </c:pt>
                <c:pt idx="17">
                  <c:v>2010:Q2</c:v>
                </c:pt>
                <c:pt idx="18">
                  <c:v>2010:Q3</c:v>
                </c:pt>
                <c:pt idx="19">
                  <c:v>2010:Q4</c:v>
                </c:pt>
                <c:pt idx="20">
                  <c:v>2011:Q1</c:v>
                </c:pt>
                <c:pt idx="21">
                  <c:v>2011:Q2</c:v>
                </c:pt>
                <c:pt idx="22">
                  <c:v>2011:Q3</c:v>
                </c:pt>
                <c:pt idx="23">
                  <c:v>2011:Q4</c:v>
                </c:pt>
                <c:pt idx="24">
                  <c:v>2012:Q1</c:v>
                </c:pt>
                <c:pt idx="25">
                  <c:v>2012:Q2</c:v>
                </c:pt>
                <c:pt idx="26">
                  <c:v>2012:Q3</c:v>
                </c:pt>
                <c:pt idx="27">
                  <c:v>2012:Q4</c:v>
                </c:pt>
                <c:pt idx="28">
                  <c:v>2013:Q1</c:v>
                </c:pt>
                <c:pt idx="29">
                  <c:v>2013:Q2</c:v>
                </c:pt>
                <c:pt idx="30">
                  <c:v>2013:Q3</c:v>
                </c:pt>
                <c:pt idx="31">
                  <c:v>2013:Q4</c:v>
                </c:pt>
                <c:pt idx="32">
                  <c:v>2014:Q1</c:v>
                </c:pt>
                <c:pt idx="33">
                  <c:v>2014:Q2</c:v>
                </c:pt>
                <c:pt idx="34">
                  <c:v>2014:Q3</c:v>
                </c:pt>
                <c:pt idx="35">
                  <c:v>2014:Q4</c:v>
                </c:pt>
                <c:pt idx="36">
                  <c:v>2015:Q1</c:v>
                </c:pt>
                <c:pt idx="37">
                  <c:v>2015:Q2</c:v>
                </c:pt>
                <c:pt idx="38">
                  <c:v>2015:Q3</c:v>
                </c:pt>
                <c:pt idx="39">
                  <c:v>2015:Q4</c:v>
                </c:pt>
                <c:pt idx="40">
                  <c:v>2016:Q1</c:v>
                </c:pt>
                <c:pt idx="41">
                  <c:v>2016:Q2</c:v>
                </c:pt>
                <c:pt idx="42">
                  <c:v>2016:Q3</c:v>
                </c:pt>
                <c:pt idx="43">
                  <c:v>2016:Q4</c:v>
                </c:pt>
                <c:pt idx="44">
                  <c:v>2017:Q1</c:v>
                </c:pt>
                <c:pt idx="45">
                  <c:v>2017:Q2</c:v>
                </c:pt>
              </c:strCache>
            </c:strRef>
          </c:cat>
          <c:val>
            <c:numRef>
              <c:f>Sheet1!$B$2:$BT$2</c:f>
              <c:numCache>
                <c:formatCode>0.0%</c:formatCode>
                <c:ptCount val="46"/>
                <c:pt idx="0">
                  <c:v>0.105</c:v>
                </c:pt>
                <c:pt idx="1">
                  <c:v>0.12</c:v>
                </c:pt>
                <c:pt idx="2">
                  <c:v>0.109</c:v>
                </c:pt>
                <c:pt idx="3">
                  <c:v>1.7000000000000001E-2</c:v>
                </c:pt>
                <c:pt idx="4">
                  <c:v>1.9E-2</c:v>
                </c:pt>
                <c:pt idx="5">
                  <c:v>1.2999999999999999E-2</c:v>
                </c:pt>
                <c:pt idx="6">
                  <c:v>6.0000000000000001E-3</c:v>
                </c:pt>
                <c:pt idx="7">
                  <c:v>-1.4E-2</c:v>
                </c:pt>
                <c:pt idx="8">
                  <c:v>-2.1000000000000001E-2</c:v>
                </c:pt>
                <c:pt idx="9">
                  <c:v>-1.7000000000000001E-2</c:v>
                </c:pt>
                <c:pt idx="10">
                  <c:v>5.0000000000000001E-3</c:v>
                </c:pt>
                <c:pt idx="11">
                  <c:v>-4.5999999999999999E-2</c:v>
                </c:pt>
                <c:pt idx="12">
                  <c:v>-2.8000000000000001E-2</c:v>
                </c:pt>
                <c:pt idx="13">
                  <c:v>-3.3000000000000002E-2</c:v>
                </c:pt>
                <c:pt idx="14">
                  <c:v>-3.2000000000000001E-2</c:v>
                </c:pt>
                <c:pt idx="15">
                  <c:v>-1.9E-2</c:v>
                </c:pt>
                <c:pt idx="16">
                  <c:v>-1.2999999999999999E-2</c:v>
                </c:pt>
                <c:pt idx="17">
                  <c:v>7.0000000000000001E-3</c:v>
                </c:pt>
                <c:pt idx="18">
                  <c:v>-1E-3</c:v>
                </c:pt>
                <c:pt idx="19">
                  <c:v>1E-3</c:v>
                </c:pt>
                <c:pt idx="20">
                  <c:v>2.5000000000000001E-2</c:v>
                </c:pt>
                <c:pt idx="21">
                  <c:v>2.4E-2</c:v>
                </c:pt>
                <c:pt idx="22">
                  <c:v>0.05</c:v>
                </c:pt>
                <c:pt idx="23">
                  <c:v>4.4999999999999998E-2</c:v>
                </c:pt>
                <c:pt idx="24">
                  <c:v>4.3999999999999997E-2</c:v>
                </c:pt>
                <c:pt idx="25">
                  <c:v>4.8000000000000001E-2</c:v>
                </c:pt>
                <c:pt idx="26">
                  <c:v>4.2000000000000003E-2</c:v>
                </c:pt>
                <c:pt idx="27">
                  <c:v>5.5E-2</c:v>
                </c:pt>
                <c:pt idx="28">
                  <c:v>4.8000000000000001E-2</c:v>
                </c:pt>
                <c:pt idx="29">
                  <c:v>2.1999999999999999E-2</c:v>
                </c:pt>
                <c:pt idx="30">
                  <c:v>5.2999999999999999E-2</c:v>
                </c:pt>
                <c:pt idx="31">
                  <c:v>4.7E-2</c:v>
                </c:pt>
                <c:pt idx="32">
                  <c:v>4.1000000000000002E-2</c:v>
                </c:pt>
                <c:pt idx="33">
                  <c:v>6.4000000000000001E-2</c:v>
                </c:pt>
                <c:pt idx="34">
                  <c:v>3.2000000000000001E-2</c:v>
                </c:pt>
                <c:pt idx="35">
                  <c:v>4.5999999999999999E-2</c:v>
                </c:pt>
                <c:pt idx="36">
                  <c:v>0.04</c:v>
                </c:pt>
                <c:pt idx="37">
                  <c:v>5.3999999999999999E-2</c:v>
                </c:pt>
                <c:pt idx="38">
                  <c:v>3.3000000000000002E-2</c:v>
                </c:pt>
                <c:pt idx="39">
                  <c:v>3.3000000000000002E-2</c:v>
                </c:pt>
                <c:pt idx="40">
                  <c:v>4.1000000000000002E-2</c:v>
                </c:pt>
                <c:pt idx="41">
                  <c:v>3.9E-2</c:v>
                </c:pt>
                <c:pt idx="42">
                  <c:v>0.03</c:v>
                </c:pt>
                <c:pt idx="43">
                  <c:v>4.2000000000000003E-2</c:v>
                </c:pt>
                <c:pt idx="44">
                  <c:v>4.7E-2</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y-o-y nominal GDP growth</c:v>
                </c:pt>
              </c:strCache>
            </c:strRef>
          </c:tx>
          <c:marker>
            <c:symbol val="none"/>
          </c:marker>
          <c:dPt>
            <c:idx val="17"/>
            <c:bubble3D val="0"/>
            <c:extLst>
              <c:ext xmlns:c16="http://schemas.microsoft.com/office/drawing/2014/chart" uri="{C3380CC4-5D6E-409C-BE32-E72D297353CC}">
                <c16:uniqueId val="{00000008-C4BE-420A-B3AB-9056BB1FA78E}"/>
              </c:ext>
            </c:extLst>
          </c:dPt>
          <c:cat>
            <c:strRef>
              <c:f>Sheet1!$B$1:$BT$1</c:f>
              <c:strCache>
                <c:ptCount val="46"/>
                <c:pt idx="0">
                  <c:v>2006:Q1</c:v>
                </c:pt>
                <c:pt idx="1">
                  <c:v>2006:Q2</c:v>
                </c:pt>
                <c:pt idx="2">
                  <c:v>2006:Q3</c:v>
                </c:pt>
                <c:pt idx="3">
                  <c:v>2006:Q4</c:v>
                </c:pt>
                <c:pt idx="4">
                  <c:v>2007:Q1</c:v>
                </c:pt>
                <c:pt idx="5">
                  <c:v>2007:Q2</c:v>
                </c:pt>
                <c:pt idx="6">
                  <c:v>2007:Q3</c:v>
                </c:pt>
                <c:pt idx="7">
                  <c:v>2007:Q4</c:v>
                </c:pt>
                <c:pt idx="8">
                  <c:v>2008:Q1</c:v>
                </c:pt>
                <c:pt idx="9">
                  <c:v>2008:Q2</c:v>
                </c:pt>
                <c:pt idx="10">
                  <c:v>2008:Q3</c:v>
                </c:pt>
                <c:pt idx="11">
                  <c:v>2008:Q4</c:v>
                </c:pt>
                <c:pt idx="12">
                  <c:v>2009:Q1</c:v>
                </c:pt>
                <c:pt idx="13">
                  <c:v>2009:Q2</c:v>
                </c:pt>
                <c:pt idx="14">
                  <c:v>2009:Q3</c:v>
                </c:pt>
                <c:pt idx="15">
                  <c:v>2009:Q4</c:v>
                </c:pt>
                <c:pt idx="16">
                  <c:v>2010:Q1</c:v>
                </c:pt>
                <c:pt idx="17">
                  <c:v>2010:Q2</c:v>
                </c:pt>
                <c:pt idx="18">
                  <c:v>2010:Q3</c:v>
                </c:pt>
                <c:pt idx="19">
                  <c:v>2010:Q4</c:v>
                </c:pt>
                <c:pt idx="20">
                  <c:v>2011:Q1</c:v>
                </c:pt>
                <c:pt idx="21">
                  <c:v>2011:Q2</c:v>
                </c:pt>
                <c:pt idx="22">
                  <c:v>2011:Q3</c:v>
                </c:pt>
                <c:pt idx="23">
                  <c:v>2011:Q4</c:v>
                </c:pt>
                <c:pt idx="24">
                  <c:v>2012:Q1</c:v>
                </c:pt>
                <c:pt idx="25">
                  <c:v>2012:Q2</c:v>
                </c:pt>
                <c:pt idx="26">
                  <c:v>2012:Q3</c:v>
                </c:pt>
                <c:pt idx="27">
                  <c:v>2012:Q4</c:v>
                </c:pt>
                <c:pt idx="28">
                  <c:v>2013:Q1</c:v>
                </c:pt>
                <c:pt idx="29">
                  <c:v>2013:Q2</c:v>
                </c:pt>
                <c:pt idx="30">
                  <c:v>2013:Q3</c:v>
                </c:pt>
                <c:pt idx="31">
                  <c:v>2013:Q4</c:v>
                </c:pt>
                <c:pt idx="32">
                  <c:v>2014:Q1</c:v>
                </c:pt>
                <c:pt idx="33">
                  <c:v>2014:Q2</c:v>
                </c:pt>
                <c:pt idx="34">
                  <c:v>2014:Q3</c:v>
                </c:pt>
                <c:pt idx="35">
                  <c:v>2014:Q4</c:v>
                </c:pt>
                <c:pt idx="36">
                  <c:v>2015:Q1</c:v>
                </c:pt>
                <c:pt idx="37">
                  <c:v>2015:Q2</c:v>
                </c:pt>
                <c:pt idx="38">
                  <c:v>2015:Q3</c:v>
                </c:pt>
                <c:pt idx="39">
                  <c:v>2015:Q4</c:v>
                </c:pt>
                <c:pt idx="40">
                  <c:v>2016:Q1</c:v>
                </c:pt>
                <c:pt idx="41">
                  <c:v>2016:Q2</c:v>
                </c:pt>
                <c:pt idx="42">
                  <c:v>2016:Q3</c:v>
                </c:pt>
                <c:pt idx="43">
                  <c:v>2016:Q4</c:v>
                </c:pt>
                <c:pt idx="44">
                  <c:v>2017:Q1</c:v>
                </c:pt>
                <c:pt idx="45">
                  <c:v>2017:Q2</c:v>
                </c:pt>
              </c:strCache>
            </c:strRef>
          </c:cat>
          <c:val>
            <c:numRef>
              <c:f>Sheet1!$B$3:$BT$3</c:f>
              <c:numCache>
                <c:formatCode>0.0%</c:formatCode>
                <c:ptCount val="46"/>
                <c:pt idx="0">
                  <c:v>6.5000000000000002E-2</c:v>
                </c:pt>
                <c:pt idx="1">
                  <c:v>6.4000000000000001E-2</c:v>
                </c:pt>
                <c:pt idx="2">
                  <c:v>5.2999999999999999E-2</c:v>
                </c:pt>
                <c:pt idx="3">
                  <c:v>5.0999999999999997E-2</c:v>
                </c:pt>
                <c:pt idx="4">
                  <c:v>4.2999999999999997E-2</c:v>
                </c:pt>
                <c:pt idx="5">
                  <c:v>4.4999999999999998E-2</c:v>
                </c:pt>
                <c:pt idx="6">
                  <c:v>4.8000000000000001E-2</c:v>
                </c:pt>
                <c:pt idx="7">
                  <c:v>4.3999999999999997E-2</c:v>
                </c:pt>
                <c:pt idx="8">
                  <c:v>3.1E-2</c:v>
                </c:pt>
                <c:pt idx="9">
                  <c:v>2.7E-2</c:v>
                </c:pt>
                <c:pt idx="10">
                  <c:v>1.9E-2</c:v>
                </c:pt>
                <c:pt idx="11">
                  <c:v>-8.9999999999999993E-3</c:v>
                </c:pt>
                <c:pt idx="12">
                  <c:v>-1.9E-2</c:v>
                </c:pt>
                <c:pt idx="13">
                  <c:v>-3.2000000000000001E-2</c:v>
                </c:pt>
                <c:pt idx="14">
                  <c:v>-3.1E-2</c:v>
                </c:pt>
                <c:pt idx="15">
                  <c:v>1E-3</c:v>
                </c:pt>
                <c:pt idx="16">
                  <c:v>2.1000000000000001E-2</c:v>
                </c:pt>
                <c:pt idx="17">
                  <c:v>3.7999999999999999E-2</c:v>
                </c:pt>
                <c:pt idx="18">
                  <c:v>4.7E-2</c:v>
                </c:pt>
                <c:pt idx="19">
                  <c:v>4.5999999999999999E-2</c:v>
                </c:pt>
                <c:pt idx="20">
                  <c:v>3.7999999999999999E-2</c:v>
                </c:pt>
                <c:pt idx="21">
                  <c:v>3.7999999999999999E-2</c:v>
                </c:pt>
                <c:pt idx="22">
                  <c:v>3.5000000000000003E-2</c:v>
                </c:pt>
                <c:pt idx="23">
                  <c:v>3.5999999999999997E-2</c:v>
                </c:pt>
                <c:pt idx="24">
                  <c:v>4.8000000000000001E-2</c:v>
                </c:pt>
                <c:pt idx="25">
                  <c:v>4.2999999999999997E-2</c:v>
                </c:pt>
                <c:pt idx="26">
                  <c:v>4.1000000000000002E-2</c:v>
                </c:pt>
                <c:pt idx="27">
                  <c:v>3.2000000000000001E-2</c:v>
                </c:pt>
                <c:pt idx="28">
                  <c:v>3.1E-2</c:v>
                </c:pt>
                <c:pt idx="29">
                  <c:v>2.5999999999999999E-2</c:v>
                </c:pt>
                <c:pt idx="30">
                  <c:v>3.2000000000000001E-2</c:v>
                </c:pt>
                <c:pt idx="31">
                  <c:v>4.2999999999999997E-2</c:v>
                </c:pt>
                <c:pt idx="32">
                  <c:v>3.3000000000000002E-2</c:v>
                </c:pt>
                <c:pt idx="33">
                  <c:v>4.4999999999999998E-2</c:v>
                </c:pt>
                <c:pt idx="34">
                  <c:v>4.9000000000000002E-2</c:v>
                </c:pt>
                <c:pt idx="35">
                  <c:v>4.1000000000000002E-2</c:v>
                </c:pt>
                <c:pt idx="36">
                  <c:v>4.4999999999999998E-2</c:v>
                </c:pt>
                <c:pt idx="37">
                  <c:v>4.1000000000000002E-2</c:v>
                </c:pt>
                <c:pt idx="38">
                  <c:v>3.3000000000000002E-2</c:v>
                </c:pt>
                <c:pt idx="39">
                  <c:v>0.03</c:v>
                </c:pt>
                <c:pt idx="40">
                  <c:v>2.8000000000000001E-2</c:v>
                </c:pt>
                <c:pt idx="41">
                  <c:v>2.5000000000000001E-2</c:v>
                </c:pt>
                <c:pt idx="42">
                  <c:v>2.9000000000000001E-2</c:v>
                </c:pt>
                <c:pt idx="43">
                  <c:v>3.5000000000000003E-2</c:v>
                </c:pt>
                <c:pt idx="44">
                  <c:v>0.04</c:v>
                </c:pt>
                <c:pt idx="45">
                  <c:v>3.6999999999999998E-2</c:v>
                </c:pt>
              </c:numCache>
            </c:numRef>
          </c:val>
          <c:smooth val="0"/>
          <c:extLst>
            <c:ext xmlns:c16="http://schemas.microsoft.com/office/drawing/2014/chart" uri="{C3380CC4-5D6E-409C-BE32-E72D297353CC}">
              <c16:uniqueId val="{00000046-7D47-451D-A1AE-4439CBCA85AE}"/>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out"/>
        <c:minorTickMark val="none"/>
        <c:tickLblPos val="low"/>
        <c:txPr>
          <a:bodyPr rot="5400000" vert="horz"/>
          <a:lstStyle/>
          <a:p>
            <a:pPr>
              <a:defRPr sz="1400"/>
            </a:pPr>
            <a:endParaRPr lang="en-US"/>
          </a:p>
        </c:txPr>
        <c:crossAx val="327954376"/>
        <c:crossesAt val="0"/>
        <c:auto val="1"/>
        <c:lblAlgn val="ctr"/>
        <c:lblOffset val="100"/>
        <c:tickLblSkip val="2"/>
        <c:tickMarkSkip val="1"/>
        <c:noMultiLvlLbl val="0"/>
      </c:catAx>
      <c:valAx>
        <c:axId val="327954376"/>
        <c:scaling>
          <c:orientation val="minMax"/>
          <c:max val="0.12000000000000001"/>
          <c:min val="-6.0000000000000012E-2"/>
        </c:scaling>
        <c:delete val="0"/>
        <c:axPos val="l"/>
        <c:majorGridlines/>
        <c:numFmt formatCode="0%" sourceLinked="0"/>
        <c:majorTickMark val="out"/>
        <c:minorTickMark val="none"/>
        <c:tickLblPos val="nextTo"/>
        <c:txPr>
          <a:bodyPr/>
          <a:lstStyle/>
          <a:p>
            <a:pPr>
              <a:defRPr sz="1400"/>
            </a:pPr>
            <a:endParaRPr lang="en-US"/>
          </a:p>
        </c:txPr>
        <c:crossAx val="327966528"/>
        <c:crossesAt val="1"/>
        <c:crossBetween val="between"/>
        <c:majorUnit val="3.0000000000000006E-2"/>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611232149368E-2"/>
          <c:y val="3.6188284960625698E-2"/>
          <c:w val="0.88924595676975504"/>
          <c:h val="0.77070459083087395"/>
        </c:manualLayout>
      </c:layout>
      <c:barChart>
        <c:barDir val="col"/>
        <c:grouping val="clustered"/>
        <c:varyColors val="0"/>
        <c:ser>
          <c:idx val="1"/>
          <c:order val="0"/>
          <c:tx>
            <c:strRef>
              <c:f>Sheet1!$B$1</c:f>
              <c:strCache>
                <c:ptCount val="1"/>
                <c:pt idx="0">
                  <c:v>Commercial </c:v>
                </c:pt>
              </c:strCache>
            </c:strRef>
          </c:tx>
          <c:spPr>
            <a:ln w="19050">
              <a:solidFill>
                <a:schemeClr val="bg1"/>
              </a:solidFill>
              <a:miter lim="800000"/>
            </a:ln>
          </c:spPr>
          <c:invertIfNegative val="0"/>
          <c:dLbls>
            <c:dLbl>
              <c:idx val="3"/>
              <c:layout>
                <c:manualLayout>
                  <c:x val="0"/>
                  <c:y val="-1.53080731643932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67-4313-B714-2B478BC1C0CA}"/>
                </c:ext>
              </c:extLst>
            </c:dLbl>
            <c:dLbl>
              <c:idx val="6"/>
              <c:layout>
                <c:manualLayout>
                  <c:x val="1.07156525066973E-2"/>
                  <c:y val="3.06161463287865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67-4313-B714-2B478BC1C0CA}"/>
                </c:ext>
              </c:extLst>
            </c:dLbl>
            <c:dLbl>
              <c:idx val="7"/>
              <c:layout>
                <c:manualLayout>
                  <c:x val="9.184845005740530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F67-4313-B714-2B478BC1C0CA}"/>
                </c:ext>
              </c:extLst>
            </c:dLbl>
            <c:dLbl>
              <c:idx val="8"/>
              <c:layout>
                <c:manualLayout>
                  <c:x val="1.07156525066973E-2"/>
                  <c:y val="9.18484389863596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67-4313-B714-2B478BC1C0CA}"/>
                </c:ext>
              </c:extLst>
            </c:dLbl>
            <c:dLbl>
              <c:idx val="9"/>
              <c:layout>
                <c:manualLayout>
                  <c:x val="9.1848450057405301E-3"/>
                  <c:y val="9.18484389863596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F67-4313-B714-2B478BC1C0CA}"/>
                </c:ext>
              </c:extLst>
            </c:dLbl>
            <c:dLbl>
              <c:idx val="10"/>
              <c:layout>
                <c:manualLayout>
                  <c:x val="1.162111911671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F67-4313-B714-2B478BC1C0CA}"/>
                </c:ext>
              </c:extLst>
            </c:dLbl>
            <c:numFmt formatCode="0%" sourceLinked="0"/>
            <c:spPr>
              <a:noFill/>
              <a:ln>
                <a:noFill/>
              </a:ln>
              <a:effectLst/>
            </c:spPr>
            <c:txPr>
              <a:bodyPr rot="0" vert="horz"/>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Sheet1!$B$2:$B$12</c:f>
              <c:numCache>
                <c:formatCode>0.0%</c:formatCode>
                <c:ptCount val="11"/>
                <c:pt idx="0">
                  <c:v>0.93767242800000006</c:v>
                </c:pt>
                <c:pt idx="1">
                  <c:v>0.94260080900000009</c:v>
                </c:pt>
                <c:pt idx="2">
                  <c:v>0.96710875400000007</c:v>
                </c:pt>
                <c:pt idx="3">
                  <c:v>0.9965004810000001</c:v>
                </c:pt>
                <c:pt idx="4">
                  <c:v>0.98110467600000006</c:v>
                </c:pt>
                <c:pt idx="5">
                  <c:v>1.0351213889999999</c:v>
                </c:pt>
                <c:pt idx="6">
                  <c:v>1.0715707829999999</c:v>
                </c:pt>
                <c:pt idx="7">
                  <c:v>1.067609163</c:v>
                </c:pt>
                <c:pt idx="8">
                  <c:v>1.0357630289999999</c:v>
                </c:pt>
                <c:pt idx="9">
                  <c:v>1.087963504</c:v>
                </c:pt>
                <c:pt idx="10">
                  <c:v>1.1019355020000001</c:v>
                </c:pt>
              </c:numCache>
            </c:numRef>
          </c:val>
          <c:extLst>
            <c:ext xmlns:c16="http://schemas.microsoft.com/office/drawing/2014/chart" uri="{C3380CC4-5D6E-409C-BE32-E72D297353CC}">
              <c16:uniqueId val="{0000000D-CF67-4313-B714-2B478BC1C0CA}"/>
            </c:ext>
          </c:extLst>
        </c:ser>
        <c:ser>
          <c:idx val="0"/>
          <c:order val="1"/>
          <c:tx>
            <c:strRef>
              <c:f>Sheet1!$C$1</c:f>
              <c:strCache>
                <c:ptCount val="1"/>
                <c:pt idx="0">
                  <c:v>Personal</c:v>
                </c:pt>
              </c:strCache>
            </c:strRef>
          </c:tx>
          <c:invertIfNegative val="0"/>
          <c:dLbls>
            <c:numFmt formatCode="0%" sourceLinked="0"/>
            <c:spPr>
              <a:noFill/>
              <a:ln>
                <a:noFill/>
              </a:ln>
              <a:effectLst/>
            </c:spPr>
            <c:txPr>
              <a:bodyPr wrap="square" lIns="38100" tIns="19050" rIns="38100" bIns="19050" anchor="ctr">
                <a:spAutoFit/>
              </a:bodyPr>
              <a:lstStyle/>
              <a:p>
                <a:pPr>
                  <a:defRPr lang="en-US" sz="12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Sheet1!$C$2:$C$12</c:f>
              <c:numCache>
                <c:formatCode>0.0%</c:formatCode>
                <c:ptCount val="11"/>
                <c:pt idx="0">
                  <c:v>0.95324076300000005</c:v>
                </c:pt>
                <c:pt idx="1">
                  <c:v>0.98066155799999999</c:v>
                </c:pt>
                <c:pt idx="2">
                  <c:v>1.001022291</c:v>
                </c:pt>
                <c:pt idx="3">
                  <c:v>1.0079562690000001</c:v>
                </c:pt>
                <c:pt idx="4">
                  <c:v>1.009587682</c:v>
                </c:pt>
                <c:pt idx="5">
                  <c:v>1.024596305</c:v>
                </c:pt>
                <c:pt idx="6">
                  <c:v>1.0222077549999999</c:v>
                </c:pt>
                <c:pt idx="7">
                  <c:v>1.0180389859999999</c:v>
                </c:pt>
                <c:pt idx="8">
                  <c:v>1.024493095</c:v>
                </c:pt>
                <c:pt idx="9">
                  <c:v>1.043378776</c:v>
                </c:pt>
                <c:pt idx="10">
                  <c:v>1.0603729120000001</c:v>
                </c:pt>
              </c:numCache>
            </c:numRef>
          </c:val>
          <c:extLst>
            <c:ext xmlns:c16="http://schemas.microsoft.com/office/drawing/2014/chart" uri="{C3380CC4-5D6E-409C-BE32-E72D297353CC}">
              <c16:uniqueId val="{00000000-BEC2-481F-8284-FEFBC67A212F}"/>
            </c:ext>
          </c:extLst>
        </c:ser>
        <c:dLbls>
          <c:showLegendKey val="0"/>
          <c:showVal val="0"/>
          <c:showCatName val="0"/>
          <c:showSerName val="0"/>
          <c:showPercent val="0"/>
          <c:showBubbleSize val="0"/>
        </c:dLbls>
        <c:gapWidth val="60"/>
        <c:axId val="251558928"/>
        <c:axId val="333891984"/>
      </c:barChart>
      <c:catAx>
        <c:axId val="251558928"/>
        <c:scaling>
          <c:orientation val="minMax"/>
        </c:scaling>
        <c:delete val="0"/>
        <c:axPos val="b"/>
        <c:numFmt formatCode="General" sourceLinked="1"/>
        <c:majorTickMark val="out"/>
        <c:minorTickMark val="none"/>
        <c:tickLblPos val="low"/>
        <c:txPr>
          <a:bodyPr rot="-60000000" vert="horz"/>
          <a:lstStyle/>
          <a:p>
            <a:pPr>
              <a:defRPr/>
            </a:pPr>
            <a:endParaRPr lang="en-US"/>
          </a:p>
        </c:txPr>
        <c:crossAx val="333891984"/>
        <c:crossesAt val="1"/>
        <c:auto val="1"/>
        <c:lblAlgn val="ctr"/>
        <c:lblOffset val="100"/>
        <c:noMultiLvlLbl val="0"/>
      </c:catAx>
      <c:valAx>
        <c:axId val="333891984"/>
        <c:scaling>
          <c:orientation val="minMax"/>
          <c:min val="0.9"/>
        </c:scaling>
        <c:delete val="0"/>
        <c:axPos val="l"/>
        <c:numFmt formatCode="0%" sourceLinked="0"/>
        <c:majorTickMark val="out"/>
        <c:minorTickMark val="none"/>
        <c:tickLblPos val="nextTo"/>
        <c:txPr>
          <a:bodyPr rot="-60000000" vert="horz"/>
          <a:lstStyle/>
          <a:p>
            <a:pPr>
              <a:defRPr/>
            </a:pPr>
            <a:endParaRPr lang="en-US"/>
          </a:p>
        </c:txPr>
        <c:crossAx val="251558928"/>
        <c:crosses val="autoZero"/>
        <c:crossBetween val="between"/>
      </c:valAx>
    </c:plotArea>
    <c:legend>
      <c:legendPos val="t"/>
      <c:layout>
        <c:manualLayout>
          <c:xMode val="edge"/>
          <c:yMode val="edge"/>
          <c:x val="0.26705021229407172"/>
          <c:y val="1.8369687797271932E-2"/>
          <c:w val="0.29751062977058984"/>
          <c:h val="6.5774571627077019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70348663645897"/>
          <c:y val="5.3930086731262518E-2"/>
          <c:w val="0.83764325000626505"/>
          <c:h val="0.78983116333405101"/>
        </c:manualLayout>
      </c:layout>
      <c:barChart>
        <c:barDir val="col"/>
        <c:grouping val="clustered"/>
        <c:varyColors val="0"/>
        <c:ser>
          <c:idx val="2"/>
          <c:order val="0"/>
          <c:tx>
            <c:strRef>
              <c:f>Sheet1!$A$2</c:f>
              <c:strCache>
                <c:ptCount val="1"/>
                <c:pt idx="0">
                  <c:v>L+LAE as % of NPW</c:v>
                </c:pt>
              </c:strCache>
            </c:strRef>
          </c:tx>
          <c:spPr>
            <a:solidFill>
              <a:schemeClr val="accent2"/>
            </a:solidFill>
          </c:spPr>
          <c:invertIfNegative val="0"/>
          <c:dPt>
            <c:idx val="9"/>
            <c:invertIfNegative val="0"/>
            <c:bubble3D val="0"/>
            <c:extLst>
              <c:ext xmlns:c16="http://schemas.microsoft.com/office/drawing/2014/chart" uri="{C3380CC4-5D6E-409C-BE32-E72D297353CC}">
                <c16:uniqueId val="{00000000-B1DF-4CD2-BC3E-AFD98A0EF4A7}"/>
              </c:ext>
            </c:extLst>
          </c:dPt>
          <c:dPt>
            <c:idx val="10"/>
            <c:invertIfNegative val="0"/>
            <c:bubble3D val="0"/>
            <c:extLst>
              <c:ext xmlns:c16="http://schemas.microsoft.com/office/drawing/2014/chart" uri="{C3380CC4-5D6E-409C-BE32-E72D297353CC}">
                <c16:uniqueId val="{00000001-6060-4A09-B385-14594237D649}"/>
              </c:ext>
            </c:extLst>
          </c:dPt>
          <c:dPt>
            <c:idx val="15"/>
            <c:invertIfNegative val="0"/>
            <c:bubble3D val="0"/>
            <c:extLst>
              <c:ext xmlns:c16="http://schemas.microsoft.com/office/drawing/2014/chart" uri="{C3380CC4-5D6E-409C-BE32-E72D297353CC}">
                <c16:uniqueId val="{00000000-17A7-413B-A9B3-6FD57A22FF25}"/>
              </c:ext>
            </c:extLst>
          </c:dPt>
          <c:dPt>
            <c:idx val="24"/>
            <c:invertIfNegative val="0"/>
            <c:bubble3D val="0"/>
            <c:extLst>
              <c:ext xmlns:c16="http://schemas.microsoft.com/office/drawing/2014/chart" uri="{C3380CC4-5D6E-409C-BE32-E72D297353CC}">
                <c16:uniqueId val="{00000004-6060-4A09-B385-14594237D649}"/>
              </c:ext>
            </c:extLst>
          </c:dPt>
          <c:dPt>
            <c:idx val="25"/>
            <c:invertIfNegative val="0"/>
            <c:bubble3D val="0"/>
            <c:extLst>
              <c:ext xmlns:c16="http://schemas.microsoft.com/office/drawing/2014/chart" uri="{C3380CC4-5D6E-409C-BE32-E72D297353CC}">
                <c16:uniqueId val="{00000005-6C89-4DF5-A6D1-A29E3486CAB4}"/>
              </c:ext>
            </c:extLst>
          </c:dPt>
          <c:dLbls>
            <c:dLbl>
              <c:idx val="5"/>
              <c:delete val="1"/>
              <c:extLst>
                <c:ext xmlns:c15="http://schemas.microsoft.com/office/drawing/2012/chart" uri="{CE6537A1-D6FC-4f65-9D91-7224C49458BB}"/>
                <c:ext xmlns:c16="http://schemas.microsoft.com/office/drawing/2014/chart" uri="{C3380CC4-5D6E-409C-BE32-E72D297353CC}">
                  <c16:uniqueId val="{0000000D-C85A-42F3-B01A-6407176325F6}"/>
                </c:ext>
              </c:extLst>
            </c:dLbl>
            <c:dLbl>
              <c:idx val="6"/>
              <c:delete val="1"/>
              <c:extLst>
                <c:ext xmlns:c15="http://schemas.microsoft.com/office/drawing/2012/chart" uri="{CE6537A1-D6FC-4f65-9D91-7224C49458BB}"/>
                <c:ext xmlns:c16="http://schemas.microsoft.com/office/drawing/2014/chart" uri="{C3380CC4-5D6E-409C-BE32-E72D297353CC}">
                  <c16:uniqueId val="{0000000C-C85A-42F3-B01A-6407176325F6}"/>
                </c:ext>
              </c:extLst>
            </c:dLbl>
            <c:dLbl>
              <c:idx val="7"/>
              <c:delete val="1"/>
              <c:extLst>
                <c:ext xmlns:c15="http://schemas.microsoft.com/office/drawing/2012/chart" uri="{CE6537A1-D6FC-4f65-9D91-7224C49458BB}"/>
                <c:ext xmlns:c16="http://schemas.microsoft.com/office/drawing/2014/chart" uri="{C3380CC4-5D6E-409C-BE32-E72D297353CC}">
                  <c16:uniqueId val="{0000000B-C85A-42F3-B01A-6407176325F6}"/>
                </c:ext>
              </c:extLst>
            </c:dLbl>
            <c:dLbl>
              <c:idx val="8"/>
              <c:delete val="1"/>
              <c:extLst>
                <c:ext xmlns:c15="http://schemas.microsoft.com/office/drawing/2012/chart" uri="{CE6537A1-D6FC-4f65-9D91-7224C49458BB}"/>
                <c:ext xmlns:c16="http://schemas.microsoft.com/office/drawing/2014/chart" uri="{C3380CC4-5D6E-409C-BE32-E72D297353CC}">
                  <c16:uniqueId val="{0000000A-C85A-42F3-B01A-6407176325F6}"/>
                </c:ext>
              </c:extLst>
            </c:dLbl>
            <c:dLbl>
              <c:idx val="9"/>
              <c:delete val="1"/>
              <c:extLst>
                <c:ext xmlns:c15="http://schemas.microsoft.com/office/drawing/2012/chart" uri="{CE6537A1-D6FC-4f65-9D91-7224C49458BB}"/>
                <c:ext xmlns:c16="http://schemas.microsoft.com/office/drawing/2014/chart" uri="{C3380CC4-5D6E-409C-BE32-E72D297353CC}">
                  <c16:uniqueId val="{00000000-B1DF-4CD2-BC3E-AFD98A0EF4A7}"/>
                </c:ext>
              </c:extLst>
            </c:dLbl>
            <c:dLbl>
              <c:idx val="10"/>
              <c:delete val="1"/>
              <c:extLst>
                <c:ext xmlns:c15="http://schemas.microsoft.com/office/drawing/2012/chart" uri="{CE6537A1-D6FC-4f65-9D91-7224C49458BB}"/>
                <c:ext xmlns:c16="http://schemas.microsoft.com/office/drawing/2014/chart" uri="{C3380CC4-5D6E-409C-BE32-E72D297353CC}">
                  <c16:uniqueId val="{00000001-6060-4A09-B385-14594237D649}"/>
                </c:ext>
              </c:extLst>
            </c:dLbl>
            <c:dLbl>
              <c:idx val="12"/>
              <c:delete val="1"/>
              <c:extLst>
                <c:ext xmlns:c15="http://schemas.microsoft.com/office/drawing/2012/chart" uri="{CE6537A1-D6FC-4f65-9D91-7224C49458BB}"/>
                <c:ext xmlns:c16="http://schemas.microsoft.com/office/drawing/2014/chart" uri="{C3380CC4-5D6E-409C-BE32-E72D297353CC}">
                  <c16:uniqueId val="{00000009-C85A-42F3-B01A-6407176325F6}"/>
                </c:ext>
              </c:extLst>
            </c:dLbl>
            <c:dLbl>
              <c:idx val="13"/>
              <c:delete val="1"/>
              <c:extLst>
                <c:ext xmlns:c15="http://schemas.microsoft.com/office/drawing/2012/chart" uri="{CE6537A1-D6FC-4f65-9D91-7224C49458BB}"/>
                <c:ext xmlns:c16="http://schemas.microsoft.com/office/drawing/2014/chart" uri="{C3380CC4-5D6E-409C-BE32-E72D297353CC}">
                  <c16:uniqueId val="{00000008-C85A-42F3-B01A-6407176325F6}"/>
                </c:ext>
              </c:extLst>
            </c:dLbl>
            <c:dLbl>
              <c:idx val="15"/>
              <c:delete val="1"/>
              <c:extLst>
                <c:ext xmlns:c15="http://schemas.microsoft.com/office/drawing/2012/chart" uri="{CE6537A1-D6FC-4f65-9D91-7224C49458BB}"/>
                <c:ext xmlns:c16="http://schemas.microsoft.com/office/drawing/2014/chart" uri="{C3380CC4-5D6E-409C-BE32-E72D297353CC}">
                  <c16:uniqueId val="{00000000-17A7-413B-A9B3-6FD57A22FF25}"/>
                </c:ext>
              </c:extLst>
            </c:dLbl>
            <c:dLbl>
              <c:idx val="16"/>
              <c:delete val="1"/>
              <c:extLst>
                <c:ext xmlns:c15="http://schemas.microsoft.com/office/drawing/2012/chart" uri="{CE6537A1-D6FC-4f65-9D91-7224C49458BB}"/>
                <c:ext xmlns:c16="http://schemas.microsoft.com/office/drawing/2014/chart" uri="{C3380CC4-5D6E-409C-BE32-E72D297353CC}">
                  <c16:uniqueId val="{00000007-C85A-42F3-B01A-6407176325F6}"/>
                </c:ext>
              </c:extLst>
            </c:dLbl>
            <c:dLbl>
              <c:idx val="17"/>
              <c:delete val="1"/>
              <c:extLst>
                <c:ext xmlns:c15="http://schemas.microsoft.com/office/drawing/2012/chart" uri="{CE6537A1-D6FC-4f65-9D91-7224C49458BB}"/>
                <c:ext xmlns:c16="http://schemas.microsoft.com/office/drawing/2014/chart" uri="{C3380CC4-5D6E-409C-BE32-E72D297353CC}">
                  <c16:uniqueId val="{00000006-C85A-42F3-B01A-6407176325F6}"/>
                </c:ext>
              </c:extLst>
            </c:dLbl>
            <c:dLbl>
              <c:idx val="18"/>
              <c:delete val="1"/>
              <c:extLst>
                <c:ext xmlns:c15="http://schemas.microsoft.com/office/drawing/2012/chart" uri="{CE6537A1-D6FC-4f65-9D91-7224C49458BB}"/>
                <c:ext xmlns:c16="http://schemas.microsoft.com/office/drawing/2014/chart" uri="{C3380CC4-5D6E-409C-BE32-E72D297353CC}">
                  <c16:uniqueId val="{00000005-C85A-42F3-B01A-6407176325F6}"/>
                </c:ext>
              </c:extLst>
            </c:dLbl>
            <c:numFmt formatCode="0.0%" sourceLinked="0"/>
            <c:spPr>
              <a:noFill/>
              <a:ln>
                <a:noFill/>
              </a:ln>
              <a:effectLst/>
            </c:spPr>
            <c:txPr>
              <a:bodyPr rot="0" vert="horz"/>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Sheet1!$B$1:$U$1</c:f>
              <c:strCache>
                <c:ptCount val="20"/>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strCache>
            </c:strRef>
          </c:cat>
          <c:val>
            <c:numRef>
              <c:f>Sheet1!$B$2:$U$2</c:f>
              <c:numCache>
                <c:formatCode>0.0%</c:formatCode>
                <c:ptCount val="20"/>
                <c:pt idx="0">
                  <c:v>0.72699999999999998</c:v>
                </c:pt>
                <c:pt idx="1">
                  <c:v>0.76100000000000001</c:v>
                </c:pt>
                <c:pt idx="2">
                  <c:v>0.78400000000000003</c:v>
                </c:pt>
                <c:pt idx="3">
                  <c:v>0.81</c:v>
                </c:pt>
                <c:pt idx="4">
                  <c:v>0.88200000000000001</c:v>
                </c:pt>
                <c:pt idx="5">
                  <c:v>0.81100000000000005</c:v>
                </c:pt>
                <c:pt idx="6">
                  <c:v>0.747</c:v>
                </c:pt>
                <c:pt idx="7">
                  <c:v>0.72799999999999998</c:v>
                </c:pt>
                <c:pt idx="8">
                  <c:v>0.74299999999999999</c:v>
                </c:pt>
                <c:pt idx="9">
                  <c:v>0.65200000000000002</c:v>
                </c:pt>
                <c:pt idx="10">
                  <c:v>0.68100000000000005</c:v>
                </c:pt>
                <c:pt idx="11">
                  <c:v>0.77500000000000002</c:v>
                </c:pt>
                <c:pt idx="12">
                  <c:v>0.72299999999999998</c:v>
                </c:pt>
                <c:pt idx="13">
                  <c:v>0.73599999999999999</c:v>
                </c:pt>
                <c:pt idx="14">
                  <c:v>0.79500000000000004</c:v>
                </c:pt>
                <c:pt idx="15">
                  <c:v>0.74299999999999999</c:v>
                </c:pt>
                <c:pt idx="16">
                  <c:v>0.67500000000000004</c:v>
                </c:pt>
                <c:pt idx="17">
                  <c:v>0.69</c:v>
                </c:pt>
                <c:pt idx="18">
                  <c:v>0.69299999999999995</c:v>
                </c:pt>
                <c:pt idx="19">
                  <c:v>0.71599999999999997</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555563256"/>
        <c:axId val="555563648"/>
        <c:extLst>
          <c:ext xmlns:c15="http://schemas.microsoft.com/office/drawing/2012/chart" uri="{02D57815-91ED-43cb-92C2-25804820EDAC}">
            <c15:filteredBarSeries>
              <c15:ser>
                <c:idx val="0"/>
                <c:order val="1"/>
                <c:tx>
                  <c:strRef>
                    <c:extLst>
                      <c:ext uri="{02D57815-91ED-43cb-92C2-25804820EDAC}">
                        <c15:formulaRef>
                          <c15:sqref>Sheet1!#REF!</c15:sqref>
                        </c15:formulaRef>
                      </c:ext>
                    </c:extLst>
                    <c:strCache>
                      <c:ptCount val="1"/>
                      <c:pt idx="0">
                        <c:v>#REF!</c:v>
                      </c:pt>
                    </c:strCache>
                  </c:strRef>
                </c:tx>
                <c:invertIfNegative val="0"/>
                <c:cat>
                  <c:strRef>
                    <c:extLst>
                      <c:ext uri="{02D57815-91ED-43cb-92C2-25804820EDAC}">
                        <c15:formulaRef>
                          <c15:sqref>Sheet1!$B$1:$U$1</c15:sqref>
                        </c15:formulaRef>
                      </c:ext>
                    </c:extLst>
                    <c:strCache>
                      <c:ptCount val="20"/>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0-C02B-4B37-A1BF-423885E9B78A}"/>
                  </c:ext>
                </c:extLst>
              </c15:ser>
            </c15:filteredBarSeries>
          </c:ext>
        </c:extLst>
      </c:barChart>
      <c:catAx>
        <c:axId val="555563256"/>
        <c:scaling>
          <c:orientation val="minMax"/>
        </c:scaling>
        <c:delete val="0"/>
        <c:axPos val="b"/>
        <c:numFmt formatCode="General" sourceLinked="1"/>
        <c:majorTickMark val="out"/>
        <c:minorTickMark val="none"/>
        <c:tickLblPos val="low"/>
        <c:txPr>
          <a:bodyPr rot="-5400000" vert="horz" anchor="t" anchorCtr="0"/>
          <a:lstStyle/>
          <a:p>
            <a:pPr>
              <a:defRPr sz="1100"/>
            </a:pPr>
            <a:endParaRPr lang="en-US"/>
          </a:p>
        </c:txPr>
        <c:crossAx val="555563648"/>
        <c:crossesAt val="0"/>
        <c:auto val="1"/>
        <c:lblAlgn val="ctr"/>
        <c:lblOffset val="400"/>
        <c:tickLblSkip val="1"/>
        <c:tickMarkSkip val="1"/>
        <c:noMultiLvlLbl val="0"/>
      </c:catAx>
      <c:valAx>
        <c:axId val="555563648"/>
        <c:scaling>
          <c:orientation val="minMax"/>
          <c:max val="0.9"/>
          <c:min val="0.5"/>
        </c:scaling>
        <c:delete val="0"/>
        <c:axPos val="l"/>
        <c:majorGridlines/>
        <c:numFmt formatCode="0%" sourceLinked="0"/>
        <c:majorTickMark val="out"/>
        <c:minorTickMark val="none"/>
        <c:tickLblPos val="nextTo"/>
        <c:txPr>
          <a:bodyPr/>
          <a:lstStyle/>
          <a:p>
            <a:pPr>
              <a:defRPr sz="1400"/>
            </a:pPr>
            <a:endParaRPr lang="en-US"/>
          </a:p>
        </c:txPr>
        <c:crossAx val="555563256"/>
        <c:crosses val="autoZero"/>
        <c:crossBetween val="between"/>
        <c:majorUnit val="0.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89182493180171"/>
          <c:y val="2.5738888327765507E-2"/>
          <c:w val="0.88129868257475252"/>
          <c:h val="0.86778846153846156"/>
        </c:manualLayout>
      </c:layout>
      <c:barChart>
        <c:barDir val="col"/>
        <c:grouping val="clustered"/>
        <c:varyColors val="0"/>
        <c:ser>
          <c:idx val="1"/>
          <c:order val="1"/>
          <c:tx>
            <c:strRef>
              <c:f>Sheet1!$C$1</c:f>
              <c:strCache>
                <c:ptCount val="1"/>
                <c:pt idx="0">
                  <c:v>Calendar Year</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FA2D-4D86-A557-507F4F2FC0F7}"/>
                </c:ext>
              </c:extLst>
            </c:dLbl>
            <c:dLbl>
              <c:idx val="3"/>
              <c:delete val="1"/>
              <c:extLst>
                <c:ext xmlns:c15="http://schemas.microsoft.com/office/drawing/2012/chart" uri="{CE6537A1-D6FC-4f65-9D91-7224C49458BB}"/>
                <c:ext xmlns:c16="http://schemas.microsoft.com/office/drawing/2014/chart" uri="{C3380CC4-5D6E-409C-BE32-E72D297353CC}">
                  <c16:uniqueId val="{00000002-FA2D-4D86-A557-507F4F2FC0F7}"/>
                </c:ext>
              </c:extLst>
            </c:dLbl>
            <c:dLbl>
              <c:idx val="4"/>
              <c:delete val="1"/>
              <c:extLst>
                <c:ext xmlns:c15="http://schemas.microsoft.com/office/drawing/2012/chart" uri="{CE6537A1-D6FC-4f65-9D91-7224C49458BB}"/>
                <c:ext xmlns:c16="http://schemas.microsoft.com/office/drawing/2014/chart" uri="{C3380CC4-5D6E-409C-BE32-E72D297353CC}">
                  <c16:uniqueId val="{00000004-FA2D-4D86-A557-507F4F2FC0F7}"/>
                </c:ext>
              </c:extLst>
            </c:dLbl>
            <c:dLbl>
              <c:idx val="5"/>
              <c:delete val="1"/>
              <c:extLst>
                <c:ext xmlns:c15="http://schemas.microsoft.com/office/drawing/2012/chart" uri="{CE6537A1-D6FC-4f65-9D91-7224C49458BB}"/>
                <c:ext xmlns:c16="http://schemas.microsoft.com/office/drawing/2014/chart" uri="{C3380CC4-5D6E-409C-BE32-E72D297353CC}">
                  <c16:uniqueId val="{00000005-FA2D-4D86-A557-507F4F2FC0F7}"/>
                </c:ext>
              </c:extLst>
            </c:dLbl>
            <c:dLbl>
              <c:idx val="6"/>
              <c:delete val="1"/>
              <c:extLst>
                <c:ext xmlns:c15="http://schemas.microsoft.com/office/drawing/2012/chart" uri="{CE6537A1-D6FC-4f65-9D91-7224C49458BB}"/>
                <c:ext xmlns:c16="http://schemas.microsoft.com/office/drawing/2014/chart" uri="{C3380CC4-5D6E-409C-BE32-E72D297353CC}">
                  <c16:uniqueId val="{00000006-FA2D-4D86-A557-507F4F2FC0F7}"/>
                </c:ext>
              </c:extLst>
            </c:dLbl>
            <c:dLbl>
              <c:idx val="7"/>
              <c:delete val="1"/>
              <c:extLst>
                <c:ext xmlns:c15="http://schemas.microsoft.com/office/drawing/2012/chart" uri="{CE6537A1-D6FC-4f65-9D91-7224C49458BB}"/>
                <c:ext xmlns:c16="http://schemas.microsoft.com/office/drawing/2014/chart" uri="{C3380CC4-5D6E-409C-BE32-E72D297353CC}">
                  <c16:uniqueId val="{00000007-FA2D-4D86-A557-507F4F2FC0F7}"/>
                </c:ext>
              </c:extLst>
            </c:dLbl>
            <c:dLbl>
              <c:idx val="8"/>
              <c:delete val="1"/>
              <c:extLst>
                <c:ext xmlns:c15="http://schemas.microsoft.com/office/drawing/2012/chart" uri="{CE6537A1-D6FC-4f65-9D91-7224C49458BB}"/>
                <c:ext xmlns:c16="http://schemas.microsoft.com/office/drawing/2014/chart" uri="{C3380CC4-5D6E-409C-BE32-E72D297353CC}">
                  <c16:uniqueId val="{00000008-FA2D-4D86-A557-507F4F2FC0F7}"/>
                </c:ext>
              </c:extLst>
            </c:dLbl>
            <c:dLbl>
              <c:idx val="9"/>
              <c:delete val="1"/>
              <c:extLst>
                <c:ext xmlns:c15="http://schemas.microsoft.com/office/drawing/2012/chart" uri="{CE6537A1-D6FC-4f65-9D91-7224C49458BB}"/>
                <c:ext xmlns:c16="http://schemas.microsoft.com/office/drawing/2014/chart" uri="{C3380CC4-5D6E-409C-BE32-E72D297353CC}">
                  <c16:uniqueId val="{00000009-FA2D-4D86-A557-507F4F2FC0F7}"/>
                </c:ext>
              </c:extLst>
            </c:dLbl>
            <c:dLbl>
              <c:idx val="10"/>
              <c:delete val="1"/>
              <c:extLst>
                <c:ext xmlns:c15="http://schemas.microsoft.com/office/drawing/2012/chart" uri="{CE6537A1-D6FC-4f65-9D91-7224C49458BB}"/>
                <c:ext xmlns:c16="http://schemas.microsoft.com/office/drawing/2014/chart" uri="{C3380CC4-5D6E-409C-BE32-E72D297353CC}">
                  <c16:uniqueId val="{0000000A-FA2D-4D86-A557-507F4F2FC0F7}"/>
                </c:ext>
              </c:extLst>
            </c:dLbl>
            <c:numFmt formatCode="#,##0.0" sourceLinked="0"/>
            <c:spPr>
              <a:noFill/>
              <a:ln w="25395">
                <a:noFill/>
              </a:ln>
              <a:effectLst/>
            </c:spPr>
            <c:txPr>
              <a:bodyPr rot="5400000" spcFirstLastPara="1" vertOverflow="ellipsis" wrap="square" lIns="38100" tIns="19050" rIns="38100" bIns="19050" anchor="ctr" anchorCtr="1">
                <a:spAutoFit/>
              </a:bodyPr>
              <a:lstStyle/>
              <a:p>
                <a:pPr>
                  <a:defRPr sz="1380" b="1" i="0" u="none" strike="noStrike" kern="1200" baseline="0">
                    <a:solidFill>
                      <a:schemeClr val="bg1"/>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Sheet1!$C$2:$C$14</c:f>
              <c:numCache>
                <c:formatCode>#,##0.00</c:formatCode>
                <c:ptCount val="13"/>
                <c:pt idx="0">
                  <c:v>99.075809331437824</c:v>
                </c:pt>
                <c:pt idx="1">
                  <c:v>101.52839828185736</c:v>
                </c:pt>
                <c:pt idx="2">
                  <c:v>92.967242453348547</c:v>
                </c:pt>
                <c:pt idx="3">
                  <c:v>94.715783353983682</c:v>
                </c:pt>
                <c:pt idx="4">
                  <c:v>101.03065975710857</c:v>
                </c:pt>
                <c:pt idx="5">
                  <c:v>99.338521977493087</c:v>
                </c:pt>
                <c:pt idx="6">
                  <c:v>100.96454523137636</c:v>
                </c:pt>
                <c:pt idx="7">
                  <c:v>106.51444466907296</c:v>
                </c:pt>
                <c:pt idx="8">
                  <c:v>102.38750860342249</c:v>
                </c:pt>
                <c:pt idx="9">
                  <c:v>96.897260151554335</c:v>
                </c:pt>
                <c:pt idx="10">
                  <c:v>97.651207339921427</c:v>
                </c:pt>
                <c:pt idx="11">
                  <c:v>98.278208580514473</c:v>
                </c:pt>
                <c:pt idx="12">
                  <c:v>101.85783402677987</c:v>
                </c:pt>
              </c:numCache>
            </c:numRef>
          </c:val>
          <c:extLst>
            <c:ext xmlns:c16="http://schemas.microsoft.com/office/drawing/2014/chart" uri="{C3380CC4-5D6E-409C-BE32-E72D297353CC}">
              <c16:uniqueId val="{00000000-D2C1-4BBE-AFE3-A85DED344C42}"/>
            </c:ext>
          </c:extLst>
        </c:ser>
        <c:dLbls>
          <c:showLegendKey val="0"/>
          <c:showVal val="0"/>
          <c:showCatName val="0"/>
          <c:showSerName val="0"/>
          <c:showPercent val="0"/>
          <c:showBubbleSize val="0"/>
        </c:dLbls>
        <c:gapWidth val="60"/>
        <c:axId val="450335000"/>
        <c:axId val="450331472"/>
      </c:barChart>
      <c:lineChart>
        <c:grouping val="standard"/>
        <c:varyColors val="0"/>
        <c:ser>
          <c:idx val="0"/>
          <c:order val="0"/>
          <c:tx>
            <c:strRef>
              <c:f>Sheet1!$B$1</c:f>
              <c:strCache>
                <c:ptCount val="1"/>
                <c:pt idx="0">
                  <c:v>Accident Year</c:v>
                </c:pt>
              </c:strCache>
            </c:strRef>
          </c:tx>
          <c:spPr>
            <a:ln w="28575" cap="rnd" cmpd="sng" algn="ctr">
              <a:solidFill>
                <a:schemeClr val="accent1">
                  <a:shade val="95000"/>
                  <a:satMod val="105000"/>
                </a:schemeClr>
              </a:solidFill>
              <a:prstDash val="solid"/>
              <a:round/>
            </a:ln>
            <a:effectLst/>
          </c:spPr>
          <c:marker>
            <c:spPr>
              <a:solidFill>
                <a:schemeClr val="accent1"/>
              </a:solidFill>
              <a:ln w="9525" cap="flat" cmpd="sng" algn="ctr">
                <a:solidFill>
                  <a:schemeClr val="accent1">
                    <a:shade val="95000"/>
                    <a:satMod val="105000"/>
                  </a:schemeClr>
                </a:solidFill>
                <a:prstDash val="solid"/>
                <a:round/>
              </a:ln>
              <a:effectLst/>
            </c:spPr>
          </c:marker>
          <c:dPt>
            <c:idx val="1"/>
            <c:bubble3D val="0"/>
            <c:spPr>
              <a:ln w="19050" cap="rnd" cmpd="sng" algn="ctr">
                <a:solidFill>
                  <a:schemeClr val="accent1">
                    <a:shade val="95000"/>
                    <a:satMod val="105000"/>
                  </a:schemeClr>
                </a:solidFill>
                <a:prstDash val="solid"/>
                <a:round/>
              </a:ln>
              <a:effectLst/>
            </c:spPr>
            <c:extLst>
              <c:ext xmlns:c16="http://schemas.microsoft.com/office/drawing/2014/chart" uri="{C3380CC4-5D6E-409C-BE32-E72D297353CC}">
                <c16:uniqueId val="{00000002-D2C1-4BBE-AFE3-A85DED344C42}"/>
              </c:ext>
            </c:extLst>
          </c:dPt>
          <c:dPt>
            <c:idx val="2"/>
            <c:bubble3D val="0"/>
            <c:spPr>
              <a:ln w="19050" cap="rnd" cmpd="sng" algn="ctr">
                <a:solidFill>
                  <a:schemeClr val="accent1">
                    <a:shade val="95000"/>
                    <a:satMod val="105000"/>
                  </a:schemeClr>
                </a:solidFill>
                <a:prstDash val="solid"/>
                <a:round/>
              </a:ln>
              <a:effectLst/>
            </c:spPr>
            <c:extLst>
              <c:ext xmlns:c16="http://schemas.microsoft.com/office/drawing/2014/chart" uri="{C3380CC4-5D6E-409C-BE32-E72D297353CC}">
                <c16:uniqueId val="{00000004-D2C1-4BBE-AFE3-A85DED344C42}"/>
              </c:ext>
            </c:extLst>
          </c:dPt>
          <c:dPt>
            <c:idx val="3"/>
            <c:bubble3D val="0"/>
            <c:spPr>
              <a:ln w="19050" cap="rnd" cmpd="sng" algn="ctr">
                <a:solidFill>
                  <a:schemeClr val="accent1">
                    <a:shade val="95000"/>
                    <a:satMod val="105000"/>
                  </a:schemeClr>
                </a:solidFill>
                <a:prstDash val="solid"/>
                <a:round/>
              </a:ln>
              <a:effectLst/>
            </c:spPr>
            <c:extLst>
              <c:ext xmlns:c16="http://schemas.microsoft.com/office/drawing/2014/chart" uri="{C3380CC4-5D6E-409C-BE32-E72D297353CC}">
                <c16:uniqueId val="{00000006-D2C1-4BBE-AFE3-A85DED344C42}"/>
              </c:ext>
            </c:extLst>
          </c:dPt>
          <c:dPt>
            <c:idx val="4"/>
            <c:bubble3D val="0"/>
            <c:spPr>
              <a:ln w="19050" cap="rnd" cmpd="sng" algn="ctr">
                <a:solidFill>
                  <a:schemeClr val="accent1">
                    <a:shade val="95000"/>
                    <a:satMod val="105000"/>
                  </a:schemeClr>
                </a:solidFill>
                <a:prstDash val="solid"/>
                <a:round/>
              </a:ln>
              <a:effectLst/>
            </c:spPr>
            <c:extLst>
              <c:ext xmlns:c16="http://schemas.microsoft.com/office/drawing/2014/chart" uri="{C3380CC4-5D6E-409C-BE32-E72D297353CC}">
                <c16:uniqueId val="{00000008-D2C1-4BBE-AFE3-A85DED344C42}"/>
              </c:ext>
            </c:extLst>
          </c:dPt>
          <c:dPt>
            <c:idx val="5"/>
            <c:bubble3D val="0"/>
            <c:spPr>
              <a:ln w="19050" cap="rnd" cmpd="sng" algn="ctr">
                <a:solidFill>
                  <a:schemeClr val="accent1">
                    <a:shade val="95000"/>
                    <a:satMod val="105000"/>
                  </a:schemeClr>
                </a:solidFill>
                <a:prstDash val="solid"/>
                <a:round/>
              </a:ln>
              <a:effectLst/>
            </c:spPr>
            <c:extLst>
              <c:ext xmlns:c16="http://schemas.microsoft.com/office/drawing/2014/chart" uri="{C3380CC4-5D6E-409C-BE32-E72D297353CC}">
                <c16:uniqueId val="{0000000A-D2C1-4BBE-AFE3-A85DED344C42}"/>
              </c:ext>
            </c:extLst>
          </c:dPt>
          <c:dLbls>
            <c:dLbl>
              <c:idx val="0"/>
              <c:layout>
                <c:manualLayout>
                  <c:x val="-6.0679611650485436E-3"/>
                  <c:y val="5.4325069237134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2D-4D86-A557-507F4F2FC0F7}"/>
                </c:ext>
              </c:extLst>
            </c:dLbl>
            <c:dLbl>
              <c:idx val="1"/>
              <c:delete val="1"/>
              <c:extLst>
                <c:ext xmlns:c15="http://schemas.microsoft.com/office/drawing/2012/chart" uri="{CE6537A1-D6FC-4f65-9D91-7224C49458BB}"/>
                <c:ext xmlns:c16="http://schemas.microsoft.com/office/drawing/2014/chart" uri="{C3380CC4-5D6E-409C-BE32-E72D297353CC}">
                  <c16:uniqueId val="{00000002-D2C1-4BBE-AFE3-A85DED344C42}"/>
                </c:ext>
              </c:extLst>
            </c:dLbl>
            <c:dLbl>
              <c:idx val="2"/>
              <c:layout>
                <c:manualLayout>
                  <c:x val="-1.9273237086867949E-2"/>
                  <c:y val="-8.75237226598276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C1-4BBE-AFE3-A85DED344C42}"/>
                </c:ext>
              </c:extLst>
            </c:dLbl>
            <c:dLbl>
              <c:idx val="3"/>
              <c:delete val="1"/>
              <c:extLst>
                <c:ext xmlns:c15="http://schemas.microsoft.com/office/drawing/2012/chart" uri="{CE6537A1-D6FC-4f65-9D91-7224C49458BB}"/>
                <c:ext xmlns:c16="http://schemas.microsoft.com/office/drawing/2014/chart" uri="{C3380CC4-5D6E-409C-BE32-E72D297353CC}">
                  <c16:uniqueId val="{00000006-D2C1-4BBE-AFE3-A85DED344C42}"/>
                </c:ext>
              </c:extLst>
            </c:dLbl>
            <c:dLbl>
              <c:idx val="4"/>
              <c:delete val="1"/>
              <c:extLst>
                <c:ext xmlns:c15="http://schemas.microsoft.com/office/drawing/2012/chart" uri="{CE6537A1-D6FC-4f65-9D91-7224C49458BB}"/>
                <c:ext xmlns:c16="http://schemas.microsoft.com/office/drawing/2014/chart" uri="{C3380CC4-5D6E-409C-BE32-E72D297353CC}">
                  <c16:uniqueId val="{00000008-D2C1-4BBE-AFE3-A85DED344C42}"/>
                </c:ext>
              </c:extLst>
            </c:dLbl>
            <c:dLbl>
              <c:idx val="5"/>
              <c:delete val="1"/>
              <c:extLst>
                <c:ext xmlns:c15="http://schemas.microsoft.com/office/drawing/2012/chart" uri="{CE6537A1-D6FC-4f65-9D91-7224C49458BB}"/>
                <c:ext xmlns:c16="http://schemas.microsoft.com/office/drawing/2014/chart" uri="{C3380CC4-5D6E-409C-BE32-E72D297353CC}">
                  <c16:uniqueId val="{0000000A-D2C1-4BBE-AFE3-A85DED344C42}"/>
                </c:ext>
              </c:extLst>
            </c:dLbl>
            <c:dLbl>
              <c:idx val="6"/>
              <c:delete val="1"/>
              <c:extLst>
                <c:ext xmlns:c15="http://schemas.microsoft.com/office/drawing/2012/chart" uri="{CE6537A1-D6FC-4f65-9D91-7224C49458BB}"/>
                <c:ext xmlns:c16="http://schemas.microsoft.com/office/drawing/2014/chart" uri="{C3380CC4-5D6E-409C-BE32-E72D297353CC}">
                  <c16:uniqueId val="{0000000B-D2C1-4BBE-AFE3-A85DED344C42}"/>
                </c:ext>
              </c:extLst>
            </c:dLbl>
            <c:dLbl>
              <c:idx val="7"/>
              <c:delete val="1"/>
              <c:extLst>
                <c:ext xmlns:c15="http://schemas.microsoft.com/office/drawing/2012/chart" uri="{CE6537A1-D6FC-4f65-9D91-7224C49458BB}"/>
                <c:ext xmlns:c16="http://schemas.microsoft.com/office/drawing/2014/chart" uri="{C3380CC4-5D6E-409C-BE32-E72D297353CC}">
                  <c16:uniqueId val="{0000000C-D2C1-4BBE-AFE3-A85DED344C42}"/>
                </c:ext>
              </c:extLst>
            </c:dLbl>
            <c:dLbl>
              <c:idx val="8"/>
              <c:delete val="1"/>
              <c:extLst>
                <c:ext xmlns:c15="http://schemas.microsoft.com/office/drawing/2012/chart" uri="{CE6537A1-D6FC-4f65-9D91-7224C49458BB}"/>
                <c:ext xmlns:c16="http://schemas.microsoft.com/office/drawing/2014/chart" uri="{C3380CC4-5D6E-409C-BE32-E72D297353CC}">
                  <c16:uniqueId val="{00000003-FA2D-4D86-A557-507F4F2FC0F7}"/>
                </c:ext>
              </c:extLst>
            </c:dLbl>
            <c:dLbl>
              <c:idx val="9"/>
              <c:delete val="1"/>
              <c:extLst>
                <c:ext xmlns:c15="http://schemas.microsoft.com/office/drawing/2012/chart" uri="{CE6537A1-D6FC-4f65-9D91-7224C49458BB}"/>
                <c:ext xmlns:c16="http://schemas.microsoft.com/office/drawing/2014/chart" uri="{C3380CC4-5D6E-409C-BE32-E72D297353CC}">
                  <c16:uniqueId val="{0000000D-D2C1-4BBE-AFE3-A85DED344C42}"/>
                </c:ext>
              </c:extLst>
            </c:dLbl>
            <c:dLbl>
              <c:idx val="10"/>
              <c:delete val="1"/>
              <c:extLst>
                <c:ext xmlns:c15="http://schemas.microsoft.com/office/drawing/2012/chart" uri="{CE6537A1-D6FC-4f65-9D91-7224C49458BB}"/>
                <c:ext xmlns:c16="http://schemas.microsoft.com/office/drawing/2014/chart" uri="{C3380CC4-5D6E-409C-BE32-E72D297353CC}">
                  <c16:uniqueId val="{0000000E-D2C1-4BBE-AFE3-A85DED344C42}"/>
                </c:ext>
              </c:extLst>
            </c:dLbl>
            <c:dLbl>
              <c:idx val="11"/>
              <c:layout>
                <c:manualLayout>
                  <c:x val="-5.568309953367491E-2"/>
                  <c:y val="-0.114686257278394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2C1-4BBE-AFE3-A85DED344C42}"/>
                </c:ext>
              </c:extLst>
            </c:dLbl>
            <c:dLbl>
              <c:idx val="12"/>
              <c:layout>
                <c:manualLayout>
                  <c:x val="-2.9975011467013226E-2"/>
                  <c:y val="-0.217300276948537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2C1-4BBE-AFE3-A85DED344C42}"/>
                </c:ext>
              </c:extLst>
            </c:dLbl>
            <c:dLbl>
              <c:idx val="13"/>
              <c:layout>
                <c:manualLayout>
                  <c:x val="-2.5697649449157225E-2"/>
                  <c:y val="-0.12374043548458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2C1-4BBE-AFE3-A85DED344C42}"/>
                </c:ext>
              </c:extLst>
            </c:dLbl>
            <c:dLbl>
              <c:idx val="14"/>
              <c:layout>
                <c:manualLayout>
                  <c:x val="-4.3364783445452935E-2"/>
                  <c:y val="-0.159957148309340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2C1-4BBE-AFE3-A85DED344C42}"/>
                </c:ext>
              </c:extLst>
            </c:dLbl>
            <c:dLbl>
              <c:idx val="16"/>
              <c:layout>
                <c:manualLayout>
                  <c:x val="-1.1777953270942492E-16"/>
                  <c:y val="-5.73431286391974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2C1-4BBE-AFE3-A85DED344C42}"/>
                </c:ext>
              </c:extLst>
            </c:dLbl>
            <c:dLbl>
              <c:idx val="17"/>
              <c:layout>
                <c:manualLayout>
                  <c:x val="-6.4244123622894242E-3"/>
                  <c:y val="-8.148760385570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2C1-4BBE-AFE3-A85DED344C42}"/>
                </c:ext>
              </c:extLst>
            </c:dLbl>
            <c:dLbl>
              <c:idx val="18"/>
              <c:layout>
                <c:manualLayout>
                  <c:x val="-9.6366185434340768E-3"/>
                  <c:y val="-0.232390573958852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2C1-4BBE-AFE3-A85DED344C42}"/>
                </c:ext>
              </c:extLst>
            </c:dLbl>
            <c:dLbl>
              <c:idx val="19"/>
              <c:layout>
                <c:manualLayout>
                  <c:x val="0"/>
                  <c:y val="-0.1177043166804579"/>
                </c:manualLayout>
              </c:layout>
              <c:numFmt formatCode="#,##0.0" sourceLinked="0"/>
              <c:spPr>
                <a:solidFill>
                  <a:srgbClr val="FFFFFF"/>
                </a:solidFill>
                <a:ln w="9525" cap="flat" cmpd="sng" algn="ctr">
                  <a:solidFill>
                    <a:srgbClr val="000000">
                      <a:lumMod val="65000"/>
                      <a:lumOff val="35000"/>
                    </a:srgbClr>
                  </a:solidFill>
                  <a:prstDash val="solid"/>
                  <a:round/>
                  <a:headEnd type="none" w="med" len="med"/>
                  <a:tailEnd type="none" w="med" len="med"/>
                </a:ln>
                <a:effectLst/>
              </c:spPr>
              <c:txPr>
                <a:bodyPr rot="0" spcFirstLastPara="1" vertOverflow="ellipsis" vert="horz" wrap="square" lIns="38100" tIns="19050" rIns="38100" bIns="19050" anchor="ctr" anchorCtr="1">
                  <a:spAutoFit/>
                </a:bodyPr>
                <a:lstStyle/>
                <a:p>
                  <a:pPr>
                    <a:defRPr sz="1183"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5911"/>
                        <a:gd name="adj2" fmla="val 205225"/>
                      </a:avLst>
                    </a:prstGeom>
                    <a:noFill/>
                    <a:ln>
                      <a:noFill/>
                    </a:ln>
                  </c15:spPr>
                </c:ext>
                <c:ext xmlns:c16="http://schemas.microsoft.com/office/drawing/2014/chart" uri="{C3380CC4-5D6E-409C-BE32-E72D297353CC}">
                  <c16:uniqueId val="{00000016-D2C1-4BBE-AFE3-A85DED344C42}"/>
                </c:ext>
              </c:extLst>
            </c:dLbl>
            <c:numFmt formatCode="#,##0.0" sourceLinked="0"/>
            <c:spPr>
              <a:solidFill>
                <a:srgbClr val="FFFFFF"/>
              </a:solidFill>
              <a:ln>
                <a:solidFill>
                  <a:srgbClr val="000000">
                    <a:lumMod val="65000"/>
                    <a:lumOff val="35000"/>
                  </a:srgbClr>
                </a:solidFill>
              </a:ln>
              <a:effectLst/>
            </c:spPr>
            <c:txPr>
              <a:bodyPr rot="0" spcFirstLastPara="1" vertOverflow="ellipsis" vert="horz" wrap="square" lIns="38100" tIns="19050" rIns="38100" bIns="19050" anchor="ctr" anchorCtr="1">
                <a:spAutoFit/>
              </a:bodyPr>
              <a:lstStyle/>
              <a:p>
                <a:pPr>
                  <a:defRPr sz="1183"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Sheet1!$A$2:$A$14</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Sheet1!$B$2:$B$14</c:f>
              <c:numCache>
                <c:formatCode>#,##0.00</c:formatCode>
                <c:ptCount val="13"/>
                <c:pt idx="0">
                  <c:v>96.377196686079984</c:v>
                </c:pt>
                <c:pt idx="1">
                  <c:v>100.99901351702934</c:v>
                </c:pt>
                <c:pt idx="2">
                  <c:v>94.627598342019212</c:v>
                </c:pt>
                <c:pt idx="3">
                  <c:v>97.109725409152958</c:v>
                </c:pt>
                <c:pt idx="4">
                  <c:v>104.90213626895522</c:v>
                </c:pt>
                <c:pt idx="5">
                  <c:v>102.72846461189758</c:v>
                </c:pt>
                <c:pt idx="6">
                  <c:v>104.24356144094827</c:v>
                </c:pt>
                <c:pt idx="7">
                  <c:v>109.99838883373805</c:v>
                </c:pt>
                <c:pt idx="8">
                  <c:v>105.4447516171516</c:v>
                </c:pt>
                <c:pt idx="9">
                  <c:v>99.79132742395258</c:v>
                </c:pt>
                <c:pt idx="10">
                  <c:v>98.553892758210935</c:v>
                </c:pt>
                <c:pt idx="11">
                  <c:v>100.07324880371051</c:v>
                </c:pt>
                <c:pt idx="12">
                  <c:v>103.08477927066193</c:v>
                </c:pt>
              </c:numCache>
            </c:numRef>
          </c:val>
          <c:smooth val="0"/>
          <c:extLst>
            <c:ext xmlns:c16="http://schemas.microsoft.com/office/drawing/2014/chart" uri="{C3380CC4-5D6E-409C-BE32-E72D297353CC}">
              <c16:uniqueId val="{00000017-D2C1-4BBE-AFE3-A85DED344C42}"/>
            </c:ext>
          </c:extLst>
        </c:ser>
        <c:dLbls>
          <c:showLegendKey val="0"/>
          <c:showVal val="0"/>
          <c:showCatName val="0"/>
          <c:showSerName val="0"/>
          <c:showPercent val="0"/>
          <c:showBubbleSize val="0"/>
        </c:dLbls>
        <c:marker val="1"/>
        <c:smooth val="0"/>
        <c:axId val="450335000"/>
        <c:axId val="450331472"/>
      </c:lineChart>
      <c:catAx>
        <c:axId val="450335000"/>
        <c:scaling>
          <c:orientation val="minMax"/>
        </c:scaling>
        <c:delete val="0"/>
        <c:axPos val="b"/>
        <c:numFmt formatCode="General" sourceLinked="1"/>
        <c:majorTickMark val="out"/>
        <c:minorTickMark val="none"/>
        <c:tickLblPos val="low"/>
        <c:spPr>
          <a:noFill/>
          <a:ln w="12518" cap="flat" cmpd="sng" algn="ctr">
            <a:solidFill>
              <a:schemeClr val="tx1"/>
            </a:solidFill>
            <a:prstDash val="solid"/>
            <a:round/>
          </a:ln>
          <a:effectLst/>
        </c:spPr>
        <c:txPr>
          <a:bodyPr rot="-1800000" spcFirstLastPara="1" vertOverflow="ellipsis" wrap="square" anchor="ctr" anchorCtr="1"/>
          <a:lstStyle/>
          <a:p>
            <a:pPr>
              <a:defRPr sz="1200" b="0" i="0" u="none" strike="noStrike" kern="1200" baseline="0">
                <a:solidFill>
                  <a:schemeClr val="tx1"/>
                </a:solidFill>
                <a:latin typeface="Arial"/>
                <a:ea typeface="Arial"/>
                <a:cs typeface="Arial"/>
              </a:defRPr>
            </a:pPr>
            <a:endParaRPr lang="en-US"/>
          </a:p>
        </c:txPr>
        <c:crossAx val="450331472"/>
        <c:crosses val="autoZero"/>
        <c:auto val="1"/>
        <c:lblAlgn val="ctr"/>
        <c:lblOffset val="20"/>
        <c:noMultiLvlLbl val="0"/>
      </c:catAx>
      <c:valAx>
        <c:axId val="450331472"/>
        <c:scaling>
          <c:orientation val="minMax"/>
          <c:min val="90"/>
        </c:scaling>
        <c:delete val="0"/>
        <c:axPos val="l"/>
        <c:title>
          <c:tx>
            <c:rich>
              <a:bodyPr rot="-5400000" spcFirstLastPara="1" vertOverflow="ellipsis" vert="horz" wrap="square" anchor="ctr" anchorCtr="1"/>
              <a:lstStyle/>
              <a:p>
                <a:pPr>
                  <a:defRPr sz="1180" b="0" i="0" u="none" strike="noStrike" kern="1200" baseline="0">
                    <a:solidFill>
                      <a:srgbClr val="000000"/>
                    </a:solidFill>
                    <a:latin typeface="Arial"/>
                    <a:ea typeface="Arial"/>
                    <a:cs typeface="Arial"/>
                  </a:defRPr>
                </a:pPr>
                <a:r>
                  <a:rPr lang="en-US"/>
                  <a:t>Combined Ratio</a:t>
                </a:r>
              </a:p>
            </c:rich>
          </c:tx>
          <c:overlay val="0"/>
          <c:spPr>
            <a:noFill/>
            <a:ln>
              <a:noFill/>
            </a:ln>
            <a:effectLst/>
          </c:spPr>
          <c:txPr>
            <a:bodyPr rot="-5400000" spcFirstLastPara="1" vertOverflow="ellipsis" vert="horz" wrap="square" anchor="ctr" anchorCtr="1"/>
            <a:lstStyle/>
            <a:p>
              <a:pPr>
                <a:defRPr sz="1180" b="0" i="0" u="none" strike="noStrike" kern="1200" baseline="0">
                  <a:solidFill>
                    <a:srgbClr val="000000"/>
                  </a:solidFill>
                  <a:latin typeface="Arial"/>
                  <a:ea typeface="Arial"/>
                  <a:cs typeface="Arial"/>
                </a:defRPr>
              </a:pPr>
              <a:endParaRPr lang="en-US"/>
            </a:p>
          </c:txPr>
        </c:title>
        <c:numFmt formatCode="#,##0" sourceLinked="0"/>
        <c:majorTickMark val="out"/>
        <c:minorTickMark val="none"/>
        <c:tickLblPos val="nextTo"/>
        <c:spPr>
          <a:noFill/>
          <a:ln w="3129" cap="flat" cmpd="sng" algn="ctr">
            <a:solidFill>
              <a:schemeClr val="tx1"/>
            </a:solidFill>
            <a:prstDash val="solid"/>
            <a:round/>
          </a:ln>
          <a:effectLst/>
        </c:spPr>
        <c:txPr>
          <a:bodyPr rot="0" spcFirstLastPara="1" vertOverflow="ellipsis" wrap="square" anchor="ctr" anchorCtr="1"/>
          <a:lstStyle/>
          <a:p>
            <a:pPr>
              <a:defRPr sz="1380" b="0" i="0" u="none" strike="noStrike" kern="1200" baseline="0">
                <a:solidFill>
                  <a:schemeClr val="tx1"/>
                </a:solidFill>
                <a:latin typeface="Arial"/>
                <a:ea typeface="Arial"/>
                <a:cs typeface="Arial"/>
              </a:defRPr>
            </a:pPr>
            <a:endParaRPr lang="en-US"/>
          </a:p>
        </c:txPr>
        <c:crossAx val="450335000"/>
        <c:crosses val="autoZero"/>
        <c:crossBetween val="between"/>
      </c:valAx>
      <c:spPr>
        <a:noFill/>
        <a:ln w="25395">
          <a:noFill/>
        </a:ln>
        <a:effectLst/>
      </c:spPr>
    </c:plotArea>
    <c:legend>
      <c:legendPos val="r"/>
      <c:layout>
        <c:manualLayout>
          <c:xMode val="edge"/>
          <c:yMode val="edge"/>
          <c:x val="0.4580287009785185"/>
          <c:y val="4.9459814895525242E-2"/>
          <c:w val="0.1707181552817858"/>
          <c:h val="0.11001582262681023"/>
        </c:manualLayout>
      </c:layout>
      <c:overlay val="0"/>
      <c:spPr>
        <a:noFill/>
        <a:ln>
          <a:noFill/>
        </a:ln>
        <a:effectLst/>
      </c:spPr>
      <c:txPr>
        <a:bodyPr rot="0" spcFirstLastPara="1" vertOverflow="ellipsis" vert="horz" wrap="square" anchor="ctr" anchorCtr="1"/>
        <a:lstStyle/>
        <a:p>
          <a:pPr>
            <a:defRPr sz="1183" b="0"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9525" cap="flat" cmpd="sng" algn="ctr">
      <a:noFill/>
      <a:prstDash val="solid"/>
    </a:ln>
    <a:effectLst/>
  </c:spPr>
  <c:txPr>
    <a:bodyPr/>
    <a:lstStyle/>
    <a:p>
      <a:pPr>
        <a:defRPr sz="1183" b="0" i="0" u="none" strike="noStrike" baseline="0">
          <a:solidFill>
            <a:schemeClr val="tx1"/>
          </a:solidFill>
          <a:latin typeface="Arial"/>
          <a:ea typeface="Arial"/>
          <a:cs typeface="Aria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76440108059269"/>
          <c:y val="2.5738818565200307E-2"/>
          <c:w val="0.88129868257475252"/>
          <c:h val="0.86778846153846156"/>
        </c:manualLayout>
      </c:layout>
      <c:barChart>
        <c:barDir val="col"/>
        <c:grouping val="clustered"/>
        <c:varyColors val="0"/>
        <c:ser>
          <c:idx val="1"/>
          <c:order val="1"/>
          <c:tx>
            <c:strRef>
              <c:f>Sheet1!$C$1</c:f>
              <c:strCache>
                <c:ptCount val="1"/>
                <c:pt idx="0">
                  <c:v>Calendar Year</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C-44F0-4E80-A059-BECD0BAB0519}"/>
                </c:ext>
              </c:extLst>
            </c:dLbl>
            <c:dLbl>
              <c:idx val="2"/>
              <c:delete val="1"/>
              <c:extLst>
                <c:ext xmlns:c15="http://schemas.microsoft.com/office/drawing/2012/chart" uri="{CE6537A1-D6FC-4f65-9D91-7224C49458BB}"/>
                <c:ext xmlns:c16="http://schemas.microsoft.com/office/drawing/2014/chart" uri="{C3380CC4-5D6E-409C-BE32-E72D297353CC}">
                  <c16:uniqueId val="{0000000B-44F0-4E80-A059-BECD0BAB0519}"/>
                </c:ext>
              </c:extLst>
            </c:dLbl>
            <c:dLbl>
              <c:idx val="3"/>
              <c:delete val="1"/>
              <c:extLst>
                <c:ext xmlns:c15="http://schemas.microsoft.com/office/drawing/2012/chart" uri="{CE6537A1-D6FC-4f65-9D91-7224C49458BB}"/>
                <c:ext xmlns:c16="http://schemas.microsoft.com/office/drawing/2014/chart" uri="{C3380CC4-5D6E-409C-BE32-E72D297353CC}">
                  <c16:uniqueId val="{0000000A-44F0-4E80-A059-BECD0BAB0519}"/>
                </c:ext>
              </c:extLst>
            </c:dLbl>
            <c:dLbl>
              <c:idx val="4"/>
              <c:delete val="1"/>
              <c:extLst>
                <c:ext xmlns:c15="http://schemas.microsoft.com/office/drawing/2012/chart" uri="{CE6537A1-D6FC-4f65-9D91-7224C49458BB}"/>
                <c:ext xmlns:c16="http://schemas.microsoft.com/office/drawing/2014/chart" uri="{C3380CC4-5D6E-409C-BE32-E72D297353CC}">
                  <c16:uniqueId val="{00000009-44F0-4E80-A059-BECD0BAB0519}"/>
                </c:ext>
              </c:extLst>
            </c:dLbl>
            <c:dLbl>
              <c:idx val="5"/>
              <c:delete val="1"/>
              <c:extLst>
                <c:ext xmlns:c15="http://schemas.microsoft.com/office/drawing/2012/chart" uri="{CE6537A1-D6FC-4f65-9D91-7224C49458BB}"/>
                <c:ext xmlns:c16="http://schemas.microsoft.com/office/drawing/2014/chart" uri="{C3380CC4-5D6E-409C-BE32-E72D297353CC}">
                  <c16:uniqueId val="{00000008-44F0-4E80-A059-BECD0BAB0519}"/>
                </c:ext>
              </c:extLst>
            </c:dLbl>
            <c:dLbl>
              <c:idx val="6"/>
              <c:delete val="1"/>
              <c:extLst>
                <c:ext xmlns:c15="http://schemas.microsoft.com/office/drawing/2012/chart" uri="{CE6537A1-D6FC-4f65-9D91-7224C49458BB}"/>
                <c:ext xmlns:c16="http://schemas.microsoft.com/office/drawing/2014/chart" uri="{C3380CC4-5D6E-409C-BE32-E72D297353CC}">
                  <c16:uniqueId val="{00000007-44F0-4E80-A059-BECD0BAB0519}"/>
                </c:ext>
              </c:extLst>
            </c:dLbl>
            <c:dLbl>
              <c:idx val="8"/>
              <c:delete val="1"/>
              <c:extLst>
                <c:ext xmlns:c15="http://schemas.microsoft.com/office/drawing/2012/chart" uri="{CE6537A1-D6FC-4f65-9D91-7224C49458BB}"/>
                <c:ext xmlns:c16="http://schemas.microsoft.com/office/drawing/2014/chart" uri="{C3380CC4-5D6E-409C-BE32-E72D297353CC}">
                  <c16:uniqueId val="{00000005-44F0-4E80-A059-BECD0BAB0519}"/>
                </c:ext>
              </c:extLst>
            </c:dLbl>
            <c:dLbl>
              <c:idx val="9"/>
              <c:delete val="1"/>
              <c:extLst>
                <c:ext xmlns:c15="http://schemas.microsoft.com/office/drawing/2012/chart" uri="{CE6537A1-D6FC-4f65-9D91-7224C49458BB}"/>
                <c:ext xmlns:c16="http://schemas.microsoft.com/office/drawing/2014/chart" uri="{C3380CC4-5D6E-409C-BE32-E72D297353CC}">
                  <c16:uniqueId val="{00000004-44F0-4E80-A059-BECD0BAB0519}"/>
                </c:ext>
              </c:extLst>
            </c:dLbl>
            <c:numFmt formatCode="#,##0.0" sourceLinked="0"/>
            <c:spPr>
              <a:noFill/>
              <a:ln w="25395">
                <a:noFill/>
              </a:ln>
              <a:effectLst/>
            </c:spPr>
            <c:txPr>
              <a:bodyPr rot="5400000" spcFirstLastPara="1" vertOverflow="ellipsis" wrap="square" lIns="38100" tIns="19050" rIns="38100" bIns="19050" anchor="ctr" anchorCtr="1">
                <a:spAutoFit/>
              </a:bodyPr>
              <a:lstStyle/>
              <a:p>
                <a:pPr>
                  <a:defRPr sz="1380" b="1" i="0" u="none" strike="noStrike" kern="1200" baseline="0">
                    <a:solidFill>
                      <a:schemeClr val="bg1"/>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Sheet1!$C$2:$C$14</c:f>
              <c:numCache>
                <c:formatCode>#,##0.00</c:formatCode>
                <c:ptCount val="13"/>
                <c:pt idx="0">
                  <c:v>94.34747823712037</c:v>
                </c:pt>
                <c:pt idx="1">
                  <c:v>96.397725787362532</c:v>
                </c:pt>
                <c:pt idx="2">
                  <c:v>94.088232196364388</c:v>
                </c:pt>
                <c:pt idx="3">
                  <c:v>97.646920405141188</c:v>
                </c:pt>
                <c:pt idx="4">
                  <c:v>104.65721069761818</c:v>
                </c:pt>
                <c:pt idx="5">
                  <c:v>102.59755671009569</c:v>
                </c:pt>
                <c:pt idx="6">
                  <c:v>102.71088903600427</c:v>
                </c:pt>
                <c:pt idx="7">
                  <c:v>107.78777173879207</c:v>
                </c:pt>
                <c:pt idx="8">
                  <c:v>102.62141048307417</c:v>
                </c:pt>
                <c:pt idx="9">
                  <c:v>98.306195073942817</c:v>
                </c:pt>
                <c:pt idx="10">
                  <c:v>99.503920730617693</c:v>
                </c:pt>
                <c:pt idx="11">
                  <c:v>100.74346214517131</c:v>
                </c:pt>
                <c:pt idx="12">
                  <c:v>102.47152394285928</c:v>
                </c:pt>
              </c:numCache>
            </c:numRef>
          </c:val>
          <c:extLst>
            <c:ext xmlns:c16="http://schemas.microsoft.com/office/drawing/2014/chart" uri="{C3380CC4-5D6E-409C-BE32-E72D297353CC}">
              <c16:uniqueId val="{00000000-9B7B-4202-9414-75E3B3A0D04C}"/>
            </c:ext>
          </c:extLst>
        </c:ser>
        <c:dLbls>
          <c:showLegendKey val="0"/>
          <c:showVal val="0"/>
          <c:showCatName val="0"/>
          <c:showSerName val="0"/>
          <c:showPercent val="0"/>
          <c:showBubbleSize val="0"/>
        </c:dLbls>
        <c:gapWidth val="60"/>
        <c:axId val="450338528"/>
        <c:axId val="450331864"/>
      </c:barChart>
      <c:lineChart>
        <c:grouping val="standard"/>
        <c:varyColors val="0"/>
        <c:ser>
          <c:idx val="0"/>
          <c:order val="0"/>
          <c:tx>
            <c:strRef>
              <c:f>Sheet1!$B$1</c:f>
              <c:strCache>
                <c:ptCount val="1"/>
                <c:pt idx="0">
                  <c:v>Accident Year</c:v>
                </c:pt>
              </c:strCache>
            </c:strRef>
          </c:tx>
          <c:spPr>
            <a:ln w="28575" cap="rnd" cmpd="sng" algn="ctr">
              <a:solidFill>
                <a:schemeClr val="accent1">
                  <a:shade val="95000"/>
                  <a:satMod val="105000"/>
                </a:schemeClr>
              </a:solidFill>
              <a:prstDash val="solid"/>
              <a:round/>
            </a:ln>
            <a:effectLst/>
          </c:spPr>
          <c:marker>
            <c:spPr>
              <a:solidFill>
                <a:schemeClr val="accent1"/>
              </a:solidFill>
              <a:ln w="9525" cap="flat" cmpd="sng" algn="ctr">
                <a:solidFill>
                  <a:schemeClr val="accent1">
                    <a:shade val="95000"/>
                    <a:satMod val="105000"/>
                  </a:schemeClr>
                </a:solidFill>
                <a:prstDash val="solid"/>
                <a:round/>
              </a:ln>
              <a:effectLst/>
            </c:spPr>
          </c:marker>
          <c:dPt>
            <c:idx val="1"/>
            <c:bubble3D val="0"/>
            <c:spPr>
              <a:ln w="19050" cap="rnd" cmpd="sng" algn="ctr">
                <a:solidFill>
                  <a:schemeClr val="accent1">
                    <a:shade val="95000"/>
                    <a:satMod val="105000"/>
                  </a:schemeClr>
                </a:solidFill>
                <a:prstDash val="solid"/>
                <a:round/>
              </a:ln>
              <a:effectLst/>
            </c:spPr>
            <c:extLst>
              <c:ext xmlns:c16="http://schemas.microsoft.com/office/drawing/2014/chart" uri="{C3380CC4-5D6E-409C-BE32-E72D297353CC}">
                <c16:uniqueId val="{00000002-9B7B-4202-9414-75E3B3A0D04C}"/>
              </c:ext>
            </c:extLst>
          </c:dPt>
          <c:dPt>
            <c:idx val="2"/>
            <c:bubble3D val="0"/>
            <c:spPr>
              <a:ln w="19050" cap="rnd" cmpd="sng" algn="ctr">
                <a:solidFill>
                  <a:schemeClr val="accent1">
                    <a:shade val="95000"/>
                    <a:satMod val="105000"/>
                  </a:schemeClr>
                </a:solidFill>
                <a:prstDash val="solid"/>
                <a:round/>
              </a:ln>
              <a:effectLst/>
            </c:spPr>
            <c:extLst>
              <c:ext xmlns:c16="http://schemas.microsoft.com/office/drawing/2014/chart" uri="{C3380CC4-5D6E-409C-BE32-E72D297353CC}">
                <c16:uniqueId val="{00000004-9B7B-4202-9414-75E3B3A0D04C}"/>
              </c:ext>
            </c:extLst>
          </c:dPt>
          <c:dPt>
            <c:idx val="3"/>
            <c:bubble3D val="0"/>
            <c:spPr>
              <a:ln w="19050" cap="rnd" cmpd="sng" algn="ctr">
                <a:solidFill>
                  <a:schemeClr val="accent1">
                    <a:shade val="95000"/>
                    <a:satMod val="105000"/>
                  </a:schemeClr>
                </a:solidFill>
                <a:prstDash val="solid"/>
                <a:round/>
              </a:ln>
              <a:effectLst/>
            </c:spPr>
            <c:extLst>
              <c:ext xmlns:c16="http://schemas.microsoft.com/office/drawing/2014/chart" uri="{C3380CC4-5D6E-409C-BE32-E72D297353CC}">
                <c16:uniqueId val="{00000006-9B7B-4202-9414-75E3B3A0D04C}"/>
              </c:ext>
            </c:extLst>
          </c:dPt>
          <c:dPt>
            <c:idx val="4"/>
            <c:bubble3D val="0"/>
            <c:spPr>
              <a:ln w="19050" cap="rnd" cmpd="sng" algn="ctr">
                <a:solidFill>
                  <a:schemeClr val="accent1">
                    <a:shade val="95000"/>
                    <a:satMod val="105000"/>
                  </a:schemeClr>
                </a:solidFill>
                <a:prstDash val="solid"/>
                <a:round/>
              </a:ln>
              <a:effectLst/>
            </c:spPr>
            <c:extLst>
              <c:ext xmlns:c16="http://schemas.microsoft.com/office/drawing/2014/chart" uri="{C3380CC4-5D6E-409C-BE32-E72D297353CC}">
                <c16:uniqueId val="{00000008-9B7B-4202-9414-75E3B3A0D04C}"/>
              </c:ext>
            </c:extLst>
          </c:dPt>
          <c:dPt>
            <c:idx val="5"/>
            <c:bubble3D val="0"/>
            <c:spPr>
              <a:ln w="19050" cap="rnd" cmpd="sng" algn="ctr">
                <a:solidFill>
                  <a:schemeClr val="accent1">
                    <a:shade val="95000"/>
                    <a:satMod val="105000"/>
                  </a:schemeClr>
                </a:solidFill>
                <a:prstDash val="solid"/>
                <a:round/>
              </a:ln>
              <a:effectLst/>
            </c:spPr>
            <c:extLst>
              <c:ext xmlns:c16="http://schemas.microsoft.com/office/drawing/2014/chart" uri="{C3380CC4-5D6E-409C-BE32-E72D297353CC}">
                <c16:uniqueId val="{0000000A-9B7B-4202-9414-75E3B3A0D04C}"/>
              </c:ext>
            </c:extLst>
          </c:dPt>
          <c:dLbls>
            <c:dLbl>
              <c:idx val="0"/>
              <c:layout>
                <c:manualLayout>
                  <c:x val="-3.3885252214093213E-2"/>
                  <c:y val="-8.14876038557016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B7B-4202-9414-75E3B3A0D04C}"/>
                </c:ext>
              </c:extLst>
            </c:dLbl>
            <c:dLbl>
              <c:idx val="1"/>
              <c:delete val="1"/>
              <c:extLst>
                <c:ext xmlns:c15="http://schemas.microsoft.com/office/drawing/2012/chart" uri="{CE6537A1-D6FC-4f65-9D91-7224C49458BB}"/>
                <c:ext xmlns:c16="http://schemas.microsoft.com/office/drawing/2014/chart" uri="{C3380CC4-5D6E-409C-BE32-E72D297353CC}">
                  <c16:uniqueId val="{00000002-9B7B-4202-9414-75E3B3A0D04C}"/>
                </c:ext>
              </c:extLst>
            </c:dLbl>
            <c:dLbl>
              <c:idx val="2"/>
              <c:delete val="1"/>
              <c:extLst>
                <c:ext xmlns:c15="http://schemas.microsoft.com/office/drawing/2012/chart" uri="{CE6537A1-D6FC-4f65-9D91-7224C49458BB}"/>
                <c:ext xmlns:c16="http://schemas.microsoft.com/office/drawing/2014/chart" uri="{C3380CC4-5D6E-409C-BE32-E72D297353CC}">
                  <c16:uniqueId val="{00000004-9B7B-4202-9414-75E3B3A0D04C}"/>
                </c:ext>
              </c:extLst>
            </c:dLbl>
            <c:dLbl>
              <c:idx val="3"/>
              <c:delete val="1"/>
              <c:extLst>
                <c:ext xmlns:c15="http://schemas.microsoft.com/office/drawing/2012/chart" uri="{CE6537A1-D6FC-4f65-9D91-7224C49458BB}"/>
                <c:ext xmlns:c16="http://schemas.microsoft.com/office/drawing/2014/chart" uri="{C3380CC4-5D6E-409C-BE32-E72D297353CC}">
                  <c16:uniqueId val="{00000006-9B7B-4202-9414-75E3B3A0D04C}"/>
                </c:ext>
              </c:extLst>
            </c:dLbl>
            <c:dLbl>
              <c:idx val="4"/>
              <c:delete val="1"/>
              <c:extLst>
                <c:ext xmlns:c15="http://schemas.microsoft.com/office/drawing/2012/chart" uri="{CE6537A1-D6FC-4f65-9D91-7224C49458BB}"/>
                <c:ext xmlns:c16="http://schemas.microsoft.com/office/drawing/2014/chart" uri="{C3380CC4-5D6E-409C-BE32-E72D297353CC}">
                  <c16:uniqueId val="{00000008-9B7B-4202-9414-75E3B3A0D04C}"/>
                </c:ext>
              </c:extLst>
            </c:dLbl>
            <c:dLbl>
              <c:idx val="5"/>
              <c:delete val="1"/>
              <c:extLst>
                <c:ext xmlns:c15="http://schemas.microsoft.com/office/drawing/2012/chart" uri="{CE6537A1-D6FC-4f65-9D91-7224C49458BB}"/>
                <c:ext xmlns:c16="http://schemas.microsoft.com/office/drawing/2014/chart" uri="{C3380CC4-5D6E-409C-BE32-E72D297353CC}">
                  <c16:uniqueId val="{0000000A-9B7B-4202-9414-75E3B3A0D04C}"/>
                </c:ext>
              </c:extLst>
            </c:dLbl>
            <c:dLbl>
              <c:idx val="6"/>
              <c:delete val="1"/>
              <c:extLst>
                <c:ext xmlns:c15="http://schemas.microsoft.com/office/drawing/2012/chart" uri="{CE6537A1-D6FC-4f65-9D91-7224C49458BB}"/>
                <c:ext xmlns:c16="http://schemas.microsoft.com/office/drawing/2014/chart" uri="{C3380CC4-5D6E-409C-BE32-E72D297353CC}">
                  <c16:uniqueId val="{00000003-44F0-4E80-A059-BECD0BAB0519}"/>
                </c:ext>
              </c:extLst>
            </c:dLbl>
            <c:dLbl>
              <c:idx val="7"/>
              <c:layout>
                <c:manualLayout>
                  <c:x val="-0.11243742780130921"/>
                  <c:y val="-5.70615223091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B7B-4202-9414-75E3B3A0D04C}"/>
                </c:ext>
              </c:extLst>
            </c:dLbl>
            <c:dLbl>
              <c:idx val="8"/>
              <c:delete val="1"/>
              <c:extLst>
                <c:ext xmlns:c15="http://schemas.microsoft.com/office/drawing/2012/chart" uri="{CE6537A1-D6FC-4f65-9D91-7224C49458BB}"/>
                <c:ext xmlns:c16="http://schemas.microsoft.com/office/drawing/2014/chart" uri="{C3380CC4-5D6E-409C-BE32-E72D297353CC}">
                  <c16:uniqueId val="{0000000D-9B7B-4202-9414-75E3B3A0D04C}"/>
                </c:ext>
              </c:extLst>
            </c:dLbl>
            <c:dLbl>
              <c:idx val="9"/>
              <c:delete val="1"/>
              <c:extLst>
                <c:ext xmlns:c15="http://schemas.microsoft.com/office/drawing/2012/chart" uri="{CE6537A1-D6FC-4f65-9D91-7224C49458BB}"/>
                <c:ext xmlns:c16="http://schemas.microsoft.com/office/drawing/2014/chart" uri="{C3380CC4-5D6E-409C-BE32-E72D297353CC}">
                  <c16:uniqueId val="{00000001-44F0-4E80-A059-BECD0BAB0519}"/>
                </c:ext>
              </c:extLst>
            </c:dLbl>
            <c:dLbl>
              <c:idx val="10"/>
              <c:layout>
                <c:manualLayout>
                  <c:x val="-3.0804774740084712E-2"/>
                  <c:y val="-7.54514850515756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F0-4E80-A059-BECD0BAB0519}"/>
                </c:ext>
              </c:extLst>
            </c:dLbl>
            <c:dLbl>
              <c:idx val="11"/>
              <c:layout>
                <c:manualLayout>
                  <c:x val="-7.8552175587216125E-2"/>
                  <c:y val="-8.4505663257764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F0-4E80-A059-BECD0BAB0519}"/>
                </c:ext>
              </c:extLst>
            </c:dLbl>
            <c:dLbl>
              <c:idx val="12"/>
              <c:layout>
                <c:manualLayout>
                  <c:x val="-3.5425490951097531E-2"/>
                  <c:y val="-5.73431286391974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4F0-4E80-A059-BECD0BAB0519}"/>
                </c:ext>
              </c:extLst>
            </c:dLbl>
            <c:dLbl>
              <c:idx val="13"/>
              <c:layout>
                <c:manualLayout>
                  <c:x val="0"/>
                  <c:y val="6.94153662474494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B7B-4202-9414-75E3B3A0D04C}"/>
                </c:ext>
              </c:extLst>
            </c:dLbl>
            <c:dLbl>
              <c:idx val="14"/>
              <c:layout>
                <c:manualLayout>
                  <c:x val="6.1609549480168297E-3"/>
                  <c:y val="-9.65779008660166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B7B-4202-9414-75E3B3A0D04C}"/>
                </c:ext>
              </c:extLst>
            </c:dLbl>
            <c:dLbl>
              <c:idx val="17"/>
              <c:layout>
                <c:manualLayout>
                  <c:x val="-2.464381979206777E-2"/>
                  <c:y val="-9.054178206189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B7B-4202-9414-75E3B3A0D04C}"/>
                </c:ext>
              </c:extLst>
            </c:dLbl>
            <c:dLbl>
              <c:idx val="18"/>
              <c:layout>
                <c:manualLayout>
                  <c:x val="-4.6207162110128196E-3"/>
                  <c:y val="-0.214282217546474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B7B-4202-9414-75E3B3A0D04C}"/>
                </c:ext>
              </c:extLst>
            </c:dLbl>
            <c:numFmt formatCode="#,##0.0" sourceLinked="0"/>
            <c:spPr>
              <a:solidFill>
                <a:srgbClr val="FFFFFF"/>
              </a:solidFill>
              <a:ln>
                <a:solidFill>
                  <a:srgbClr val="000000">
                    <a:lumMod val="65000"/>
                    <a:lumOff val="35000"/>
                  </a:srgbClr>
                </a:solidFill>
              </a:ln>
              <a:effectLst/>
            </c:spPr>
            <c:txPr>
              <a:bodyPr rot="0" spcFirstLastPara="1" vertOverflow="ellipsis" vert="horz" wrap="square" lIns="38100" tIns="19050" rIns="38100" bIns="19050" anchor="ctr" anchorCtr="1">
                <a:spAutoFit/>
              </a:bodyPr>
              <a:lstStyle/>
              <a:p>
                <a:pPr>
                  <a:defRPr sz="118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Sheet1!$A$2:$A$14</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Sheet1!$B$2:$B$14</c:f>
              <c:numCache>
                <c:formatCode>#,##0.00</c:formatCode>
                <c:ptCount val="13"/>
                <c:pt idx="0">
                  <c:v>96.881966134253787</c:v>
                </c:pt>
                <c:pt idx="1">
                  <c:v>99.020799438432221</c:v>
                </c:pt>
                <c:pt idx="2">
                  <c:v>97.243596303230305</c:v>
                </c:pt>
                <c:pt idx="3">
                  <c:v>100.05572830759947</c:v>
                </c:pt>
                <c:pt idx="4">
                  <c:v>107.00447839044509</c:v>
                </c:pt>
                <c:pt idx="5">
                  <c:v>105.83722637664359</c:v>
                </c:pt>
                <c:pt idx="6">
                  <c:v>106.10104477899175</c:v>
                </c:pt>
                <c:pt idx="7">
                  <c:v>111.71847047238997</c:v>
                </c:pt>
                <c:pt idx="8">
                  <c:v>106.48650460919833</c:v>
                </c:pt>
                <c:pt idx="9">
                  <c:v>101.41610094791838</c:v>
                </c:pt>
                <c:pt idx="10">
                  <c:v>99.670439560099169</c:v>
                </c:pt>
                <c:pt idx="11">
                  <c:v>102.74350475805518</c:v>
                </c:pt>
                <c:pt idx="12">
                  <c:v>104.24775474026249</c:v>
                </c:pt>
              </c:numCache>
            </c:numRef>
          </c:val>
          <c:smooth val="0"/>
          <c:extLst>
            <c:ext xmlns:c16="http://schemas.microsoft.com/office/drawing/2014/chart" uri="{C3380CC4-5D6E-409C-BE32-E72D297353CC}">
              <c16:uniqueId val="{00000012-9B7B-4202-9414-75E3B3A0D04C}"/>
            </c:ext>
          </c:extLst>
        </c:ser>
        <c:dLbls>
          <c:showLegendKey val="0"/>
          <c:showVal val="0"/>
          <c:showCatName val="0"/>
          <c:showSerName val="0"/>
          <c:showPercent val="0"/>
          <c:showBubbleSize val="0"/>
        </c:dLbls>
        <c:marker val="1"/>
        <c:smooth val="0"/>
        <c:axId val="450338528"/>
        <c:axId val="450331864"/>
      </c:lineChart>
      <c:catAx>
        <c:axId val="450338528"/>
        <c:scaling>
          <c:orientation val="minMax"/>
        </c:scaling>
        <c:delete val="0"/>
        <c:axPos val="b"/>
        <c:numFmt formatCode="General" sourceLinked="1"/>
        <c:majorTickMark val="out"/>
        <c:minorTickMark val="none"/>
        <c:tickLblPos val="low"/>
        <c:spPr>
          <a:noFill/>
          <a:ln w="12518" cap="flat" cmpd="sng" algn="ctr">
            <a:solidFill>
              <a:schemeClr val="tx1"/>
            </a:solidFill>
            <a:prstDash val="solid"/>
            <a:round/>
          </a:ln>
          <a:effectLst/>
        </c:spPr>
        <c:txPr>
          <a:bodyPr rot="-1800000" spcFirstLastPara="1" vertOverflow="ellipsis" wrap="square" anchor="ctr" anchorCtr="1"/>
          <a:lstStyle/>
          <a:p>
            <a:pPr>
              <a:defRPr sz="1200" b="0" i="0" u="none" strike="noStrike" kern="1200" baseline="0">
                <a:solidFill>
                  <a:schemeClr val="tx1"/>
                </a:solidFill>
                <a:latin typeface="Arial"/>
                <a:ea typeface="Arial"/>
                <a:cs typeface="Arial"/>
              </a:defRPr>
            </a:pPr>
            <a:endParaRPr lang="en-US"/>
          </a:p>
        </c:txPr>
        <c:crossAx val="450331864"/>
        <c:crosses val="autoZero"/>
        <c:auto val="1"/>
        <c:lblAlgn val="ctr"/>
        <c:lblOffset val="20"/>
        <c:noMultiLvlLbl val="0"/>
      </c:catAx>
      <c:valAx>
        <c:axId val="450331864"/>
        <c:scaling>
          <c:orientation val="minMax"/>
          <c:min val="90"/>
        </c:scaling>
        <c:delete val="0"/>
        <c:axPos val="l"/>
        <c:title>
          <c:tx>
            <c:rich>
              <a:bodyPr rot="-5400000" spcFirstLastPara="1" vertOverflow="ellipsis" vert="horz" wrap="square" anchor="ctr" anchorCtr="1"/>
              <a:lstStyle/>
              <a:p>
                <a:pPr>
                  <a:defRPr sz="1180" b="0" i="0" u="none" strike="noStrike" kern="1200" baseline="0">
                    <a:solidFill>
                      <a:srgbClr val="000000"/>
                    </a:solidFill>
                    <a:latin typeface="Arial"/>
                    <a:ea typeface="Arial"/>
                    <a:cs typeface="Arial"/>
                  </a:defRPr>
                </a:pPr>
                <a:r>
                  <a:rPr lang="en-US"/>
                  <a:t>Combined Ratio</a:t>
                </a:r>
              </a:p>
            </c:rich>
          </c:tx>
          <c:overlay val="0"/>
          <c:spPr>
            <a:noFill/>
            <a:ln>
              <a:noFill/>
            </a:ln>
            <a:effectLst/>
          </c:spPr>
          <c:txPr>
            <a:bodyPr rot="-5400000" spcFirstLastPara="1" vertOverflow="ellipsis" vert="horz" wrap="square" anchor="ctr" anchorCtr="1"/>
            <a:lstStyle/>
            <a:p>
              <a:pPr>
                <a:defRPr sz="1180" b="0" i="0" u="none" strike="noStrike" kern="1200" baseline="0">
                  <a:solidFill>
                    <a:srgbClr val="000000"/>
                  </a:solidFill>
                  <a:latin typeface="Arial"/>
                  <a:ea typeface="Arial"/>
                  <a:cs typeface="Arial"/>
                </a:defRPr>
              </a:pPr>
              <a:endParaRPr lang="en-US"/>
            </a:p>
          </c:txPr>
        </c:title>
        <c:numFmt formatCode="#,##0" sourceLinked="0"/>
        <c:majorTickMark val="out"/>
        <c:minorTickMark val="none"/>
        <c:tickLblPos val="nextTo"/>
        <c:spPr>
          <a:noFill/>
          <a:ln w="3129" cap="flat" cmpd="sng" algn="ctr">
            <a:solidFill>
              <a:schemeClr val="tx1"/>
            </a:solidFill>
            <a:prstDash val="solid"/>
            <a:round/>
          </a:ln>
          <a:effectLst/>
        </c:spPr>
        <c:txPr>
          <a:bodyPr rot="0" spcFirstLastPara="1" vertOverflow="ellipsis" wrap="square" anchor="ctr" anchorCtr="1"/>
          <a:lstStyle/>
          <a:p>
            <a:pPr>
              <a:defRPr sz="1380" b="0" i="0" u="none" strike="noStrike" kern="1200" baseline="0">
                <a:solidFill>
                  <a:schemeClr val="tx1"/>
                </a:solidFill>
                <a:latin typeface="Arial"/>
                <a:ea typeface="Arial"/>
                <a:cs typeface="Arial"/>
              </a:defRPr>
            </a:pPr>
            <a:endParaRPr lang="en-US"/>
          </a:p>
        </c:txPr>
        <c:crossAx val="450338528"/>
        <c:crosses val="autoZero"/>
        <c:crossBetween val="between"/>
      </c:valAx>
      <c:spPr>
        <a:noFill/>
        <a:ln w="25395">
          <a:noFill/>
        </a:ln>
        <a:effectLst/>
      </c:spPr>
    </c:plotArea>
    <c:legend>
      <c:legendPos val="r"/>
      <c:layout>
        <c:manualLayout>
          <c:xMode val="edge"/>
          <c:yMode val="edge"/>
          <c:x val="0.17833878581888851"/>
          <c:y val="5.247787429758826E-2"/>
          <c:w val="0.1707181552817858"/>
          <c:h val="0.11001582262681023"/>
        </c:manualLayout>
      </c:layout>
      <c:overlay val="0"/>
      <c:spPr>
        <a:noFill/>
        <a:ln>
          <a:noFill/>
        </a:ln>
        <a:effectLst/>
      </c:spPr>
      <c:txPr>
        <a:bodyPr rot="0" spcFirstLastPara="1" vertOverflow="ellipsis" vert="horz" wrap="square" anchor="ctr" anchorCtr="1"/>
        <a:lstStyle/>
        <a:p>
          <a:pPr>
            <a:defRPr sz="1183" b="0"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9525" cap="flat" cmpd="sng" algn="ctr">
      <a:noFill/>
      <a:prstDash val="solid"/>
    </a:ln>
    <a:effectLst/>
  </c:spPr>
  <c:txPr>
    <a:bodyPr/>
    <a:lstStyle/>
    <a:p>
      <a:pPr>
        <a:defRPr sz="1183" b="0" i="0" u="none" strike="noStrike" baseline="0">
          <a:solidFill>
            <a:schemeClr val="tx1"/>
          </a:solidFill>
          <a:latin typeface="Arial"/>
          <a:ea typeface="Arial"/>
          <a:cs typeface="Aria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33031494519476"/>
          <c:y val="2.2224834971231892E-2"/>
          <c:w val="0.8829048360395545"/>
          <c:h val="0.86778846153846156"/>
        </c:manualLayout>
      </c:layout>
      <c:barChart>
        <c:barDir val="col"/>
        <c:grouping val="clustered"/>
        <c:varyColors val="0"/>
        <c:ser>
          <c:idx val="1"/>
          <c:order val="1"/>
          <c:tx>
            <c:strRef>
              <c:f>Sheet1!$C$1</c:f>
              <c:strCache>
                <c:ptCount val="1"/>
                <c:pt idx="0">
                  <c:v>Calendar Year</c:v>
                </c:pt>
              </c:strCache>
            </c:strRef>
          </c:tx>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8-F7F6-44BD-9314-F4EA84379AC7}"/>
                </c:ext>
              </c:extLst>
            </c:dLbl>
            <c:dLbl>
              <c:idx val="3"/>
              <c:delete val="1"/>
              <c:extLst>
                <c:ext xmlns:c15="http://schemas.microsoft.com/office/drawing/2012/chart" uri="{CE6537A1-D6FC-4f65-9D91-7224C49458BB}"/>
                <c:ext xmlns:c16="http://schemas.microsoft.com/office/drawing/2014/chart" uri="{C3380CC4-5D6E-409C-BE32-E72D297353CC}">
                  <c16:uniqueId val="{00000007-F7F6-44BD-9314-F4EA84379AC7}"/>
                </c:ext>
              </c:extLst>
            </c:dLbl>
            <c:dLbl>
              <c:idx val="4"/>
              <c:delete val="1"/>
              <c:extLst>
                <c:ext xmlns:c15="http://schemas.microsoft.com/office/drawing/2012/chart" uri="{CE6537A1-D6FC-4f65-9D91-7224C49458BB}"/>
                <c:ext xmlns:c16="http://schemas.microsoft.com/office/drawing/2014/chart" uri="{C3380CC4-5D6E-409C-BE32-E72D297353CC}">
                  <c16:uniqueId val="{00000006-F7F6-44BD-9314-F4EA84379AC7}"/>
                </c:ext>
              </c:extLst>
            </c:dLbl>
            <c:dLbl>
              <c:idx val="5"/>
              <c:delete val="1"/>
              <c:extLst>
                <c:ext xmlns:c15="http://schemas.microsoft.com/office/drawing/2012/chart" uri="{CE6537A1-D6FC-4f65-9D91-7224C49458BB}"/>
                <c:ext xmlns:c16="http://schemas.microsoft.com/office/drawing/2014/chart" uri="{C3380CC4-5D6E-409C-BE32-E72D297353CC}">
                  <c16:uniqueId val="{00000005-F7F6-44BD-9314-F4EA84379AC7}"/>
                </c:ext>
              </c:extLst>
            </c:dLbl>
            <c:dLbl>
              <c:idx val="6"/>
              <c:delete val="1"/>
              <c:extLst>
                <c:ext xmlns:c15="http://schemas.microsoft.com/office/drawing/2012/chart" uri="{CE6537A1-D6FC-4f65-9D91-7224C49458BB}"/>
                <c:ext xmlns:c16="http://schemas.microsoft.com/office/drawing/2014/chart" uri="{C3380CC4-5D6E-409C-BE32-E72D297353CC}">
                  <c16:uniqueId val="{00000004-F7F6-44BD-9314-F4EA84379AC7}"/>
                </c:ext>
              </c:extLst>
            </c:dLbl>
            <c:dLbl>
              <c:idx val="8"/>
              <c:delete val="1"/>
              <c:extLst>
                <c:ext xmlns:c15="http://schemas.microsoft.com/office/drawing/2012/chart" uri="{CE6537A1-D6FC-4f65-9D91-7224C49458BB}"/>
                <c:ext xmlns:c16="http://schemas.microsoft.com/office/drawing/2014/chart" uri="{C3380CC4-5D6E-409C-BE32-E72D297353CC}">
                  <c16:uniqueId val="{00000003-F7F6-44BD-9314-F4EA84379AC7}"/>
                </c:ext>
              </c:extLst>
            </c:dLbl>
            <c:dLbl>
              <c:idx val="9"/>
              <c:delete val="1"/>
              <c:extLst>
                <c:ext xmlns:c15="http://schemas.microsoft.com/office/drawing/2012/chart" uri="{CE6537A1-D6FC-4f65-9D91-7224C49458BB}"/>
                <c:ext xmlns:c16="http://schemas.microsoft.com/office/drawing/2014/chart" uri="{C3380CC4-5D6E-409C-BE32-E72D297353CC}">
                  <c16:uniqueId val="{00000002-F7F6-44BD-9314-F4EA84379AC7}"/>
                </c:ext>
              </c:extLst>
            </c:dLbl>
            <c:numFmt formatCode="#,##0.0" sourceLinked="0"/>
            <c:spPr>
              <a:noFill/>
              <a:ln w="25395">
                <a:noFill/>
              </a:ln>
            </c:spPr>
            <c:txPr>
              <a:bodyPr rot="5400000" vert="horz" wrap="square" lIns="38100" tIns="19050" rIns="38100" bIns="19050" anchor="ctr">
                <a:spAutoFit/>
              </a:bodyPr>
              <a:lstStyle/>
              <a:p>
                <a:pPr>
                  <a:defRPr sz="1380" b="1" baseline="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Sheet1!$C$2:$C$14</c:f>
              <c:numCache>
                <c:formatCode>#,##0.00</c:formatCode>
                <c:ptCount val="13"/>
                <c:pt idx="0">
                  <c:v>102.35908014045259</c:v>
                </c:pt>
                <c:pt idx="1">
                  <c:v>100.92334945370567</c:v>
                </c:pt>
                <c:pt idx="2">
                  <c:v>92.088655516436319</c:v>
                </c:pt>
                <c:pt idx="3">
                  <c:v>92.682376768341484</c:v>
                </c:pt>
                <c:pt idx="4">
                  <c:v>97.375219845279062</c:v>
                </c:pt>
                <c:pt idx="5">
                  <c:v>97.758270966115091</c:v>
                </c:pt>
                <c:pt idx="6">
                  <c:v>100.82630650169747</c:v>
                </c:pt>
                <c:pt idx="7">
                  <c:v>104.35070644037144</c:v>
                </c:pt>
                <c:pt idx="8">
                  <c:v>103.84180808300492</c:v>
                </c:pt>
                <c:pt idx="9">
                  <c:v>96.821879883919777</c:v>
                </c:pt>
                <c:pt idx="10">
                  <c:v>97.33214056761372</c:v>
                </c:pt>
                <c:pt idx="11">
                  <c:v>96.646731997333163</c:v>
                </c:pt>
                <c:pt idx="12">
                  <c:v>100.45587663704924</c:v>
                </c:pt>
              </c:numCache>
            </c:numRef>
          </c:val>
          <c:extLst>
            <c:ext xmlns:c16="http://schemas.microsoft.com/office/drawing/2014/chart" uri="{C3380CC4-5D6E-409C-BE32-E72D297353CC}">
              <c16:uniqueId val="{00000000-F6DB-4A50-B442-61B142E53B64}"/>
            </c:ext>
          </c:extLst>
        </c:ser>
        <c:dLbls>
          <c:showLegendKey val="0"/>
          <c:showVal val="0"/>
          <c:showCatName val="0"/>
          <c:showSerName val="0"/>
          <c:showPercent val="0"/>
          <c:showBubbleSize val="0"/>
        </c:dLbls>
        <c:gapWidth val="60"/>
        <c:axId val="450342840"/>
        <c:axId val="450337744"/>
      </c:barChart>
      <c:lineChart>
        <c:grouping val="standard"/>
        <c:varyColors val="0"/>
        <c:ser>
          <c:idx val="0"/>
          <c:order val="0"/>
          <c:tx>
            <c:strRef>
              <c:f>Sheet1!$B$1</c:f>
              <c:strCache>
                <c:ptCount val="1"/>
                <c:pt idx="0">
                  <c:v>Accident Year</c:v>
                </c:pt>
              </c:strCache>
            </c:strRef>
          </c:tx>
          <c:dPt>
            <c:idx val="1"/>
            <c:bubble3D val="0"/>
            <c:spPr/>
            <c:extLst>
              <c:ext xmlns:c16="http://schemas.microsoft.com/office/drawing/2014/chart" uri="{C3380CC4-5D6E-409C-BE32-E72D297353CC}">
                <c16:uniqueId val="{00000002-F6DB-4A50-B442-61B142E53B64}"/>
              </c:ext>
            </c:extLst>
          </c:dPt>
          <c:dPt>
            <c:idx val="2"/>
            <c:bubble3D val="0"/>
            <c:spPr/>
            <c:extLst>
              <c:ext xmlns:c16="http://schemas.microsoft.com/office/drawing/2014/chart" uri="{C3380CC4-5D6E-409C-BE32-E72D297353CC}">
                <c16:uniqueId val="{00000004-F6DB-4A50-B442-61B142E53B64}"/>
              </c:ext>
            </c:extLst>
          </c:dPt>
          <c:dPt>
            <c:idx val="3"/>
            <c:bubble3D val="0"/>
            <c:spPr/>
            <c:extLst>
              <c:ext xmlns:c16="http://schemas.microsoft.com/office/drawing/2014/chart" uri="{C3380CC4-5D6E-409C-BE32-E72D297353CC}">
                <c16:uniqueId val="{00000006-F6DB-4A50-B442-61B142E53B64}"/>
              </c:ext>
            </c:extLst>
          </c:dPt>
          <c:dPt>
            <c:idx val="4"/>
            <c:bubble3D val="0"/>
            <c:spPr/>
            <c:extLst>
              <c:ext xmlns:c16="http://schemas.microsoft.com/office/drawing/2014/chart" uri="{C3380CC4-5D6E-409C-BE32-E72D297353CC}">
                <c16:uniqueId val="{00000008-F6DB-4A50-B442-61B142E53B64}"/>
              </c:ext>
            </c:extLst>
          </c:dPt>
          <c:dPt>
            <c:idx val="5"/>
            <c:bubble3D val="0"/>
            <c:spPr/>
            <c:extLst>
              <c:ext xmlns:c16="http://schemas.microsoft.com/office/drawing/2014/chart" uri="{C3380CC4-5D6E-409C-BE32-E72D297353CC}">
                <c16:uniqueId val="{0000000A-F6DB-4A50-B442-61B142E53B64}"/>
              </c:ext>
            </c:extLst>
          </c:dPt>
          <c:dLbls>
            <c:dLbl>
              <c:idx val="0"/>
              <c:layout>
                <c:manualLayout>
                  <c:x val="-3.2122061811446549E-2"/>
                  <c:y val="-8.6455331412103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6DB-4A50-B442-61B142E53B64}"/>
                </c:ext>
              </c:extLst>
            </c:dLbl>
            <c:dLbl>
              <c:idx val="1"/>
              <c:layout>
                <c:manualLayout>
                  <c:x val="-4.4970886536025143E-2"/>
                  <c:y val="-0.158501440922190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DB-4A50-B442-61B142E53B64}"/>
                </c:ext>
              </c:extLst>
            </c:dLbl>
            <c:dLbl>
              <c:idx val="2"/>
              <c:delete val="1"/>
              <c:extLst>
                <c:ext xmlns:c15="http://schemas.microsoft.com/office/drawing/2012/chart" uri="{CE6537A1-D6FC-4f65-9D91-7224C49458BB}"/>
                <c:ext xmlns:c16="http://schemas.microsoft.com/office/drawing/2014/chart" uri="{C3380CC4-5D6E-409C-BE32-E72D297353CC}">
                  <c16:uniqueId val="{00000004-F6DB-4A50-B442-61B142E53B64}"/>
                </c:ext>
              </c:extLst>
            </c:dLbl>
            <c:dLbl>
              <c:idx val="3"/>
              <c:delete val="1"/>
              <c:extLst>
                <c:ext xmlns:c15="http://schemas.microsoft.com/office/drawing/2012/chart" uri="{CE6537A1-D6FC-4f65-9D91-7224C49458BB}"/>
                <c:ext xmlns:c16="http://schemas.microsoft.com/office/drawing/2014/chart" uri="{C3380CC4-5D6E-409C-BE32-E72D297353CC}">
                  <c16:uniqueId val="{00000006-F6DB-4A50-B442-61B142E53B64}"/>
                </c:ext>
              </c:extLst>
            </c:dLbl>
            <c:dLbl>
              <c:idx val="4"/>
              <c:delete val="1"/>
              <c:extLst>
                <c:ext xmlns:c15="http://schemas.microsoft.com/office/drawing/2012/chart" uri="{CE6537A1-D6FC-4f65-9D91-7224C49458BB}"/>
                <c:ext xmlns:c16="http://schemas.microsoft.com/office/drawing/2014/chart" uri="{C3380CC4-5D6E-409C-BE32-E72D297353CC}">
                  <c16:uniqueId val="{00000008-F6DB-4A50-B442-61B142E53B64}"/>
                </c:ext>
              </c:extLst>
            </c:dLbl>
            <c:dLbl>
              <c:idx val="5"/>
              <c:delete val="1"/>
              <c:extLst>
                <c:ext xmlns:c15="http://schemas.microsoft.com/office/drawing/2012/chart" uri="{CE6537A1-D6FC-4f65-9D91-7224C49458BB}"/>
                <c:ext xmlns:c16="http://schemas.microsoft.com/office/drawing/2014/chart" uri="{C3380CC4-5D6E-409C-BE32-E72D297353CC}">
                  <c16:uniqueId val="{0000000A-F6DB-4A50-B442-61B142E53B64}"/>
                </c:ext>
              </c:extLst>
            </c:dLbl>
            <c:dLbl>
              <c:idx val="6"/>
              <c:delete val="1"/>
              <c:extLst>
                <c:ext xmlns:c15="http://schemas.microsoft.com/office/drawing/2012/chart" uri="{CE6537A1-D6FC-4f65-9D91-7224C49458BB}"/>
                <c:ext xmlns:c16="http://schemas.microsoft.com/office/drawing/2014/chart" uri="{C3380CC4-5D6E-409C-BE32-E72D297353CC}">
                  <c16:uniqueId val="{00000000-F7F6-44BD-9314-F4EA84379AC7}"/>
                </c:ext>
              </c:extLst>
            </c:dLbl>
            <c:dLbl>
              <c:idx val="7"/>
              <c:layout>
                <c:manualLayout>
                  <c:x val="-7.5486845256899346E-2"/>
                  <c:y val="3.7463976945244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6DB-4A50-B442-61B142E53B64}"/>
                </c:ext>
              </c:extLst>
            </c:dLbl>
            <c:dLbl>
              <c:idx val="8"/>
              <c:delete val="1"/>
              <c:extLst>
                <c:ext xmlns:c15="http://schemas.microsoft.com/office/drawing/2012/chart" uri="{CE6537A1-D6FC-4f65-9D91-7224C49458BB}"/>
                <c:ext xmlns:c16="http://schemas.microsoft.com/office/drawing/2014/chart" uri="{C3380CC4-5D6E-409C-BE32-E72D297353CC}">
                  <c16:uniqueId val="{0000000D-F6DB-4A50-B442-61B142E53B64}"/>
                </c:ext>
              </c:extLst>
            </c:dLbl>
            <c:dLbl>
              <c:idx val="9"/>
              <c:delete val="1"/>
              <c:extLst>
                <c:ext xmlns:c15="http://schemas.microsoft.com/office/drawing/2012/chart" uri="{CE6537A1-D6FC-4f65-9D91-7224C49458BB}"/>
                <c:ext xmlns:c16="http://schemas.microsoft.com/office/drawing/2014/chart" uri="{C3380CC4-5D6E-409C-BE32-E72D297353CC}">
                  <c16:uniqueId val="{00000001-F7F6-44BD-9314-F4EA84379AC7}"/>
                </c:ext>
              </c:extLst>
            </c:dLbl>
            <c:dLbl>
              <c:idx val="10"/>
              <c:layout>
                <c:manualLayout>
                  <c:x val="-2.8909855630301878E-2"/>
                  <c:y val="-6.3400576368876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6DB-4A50-B442-61B142E53B64}"/>
                </c:ext>
              </c:extLst>
            </c:dLbl>
            <c:dLbl>
              <c:idx val="11"/>
              <c:layout>
                <c:manualLayout>
                  <c:x val="-4.8183092717169917E-2"/>
                  <c:y val="-0.175792507204610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6DB-4A50-B442-61B142E53B64}"/>
                </c:ext>
              </c:extLst>
            </c:dLbl>
            <c:dLbl>
              <c:idx val="12"/>
              <c:layout>
                <c:manualLayout>
                  <c:x val="-1.4454927815150821E-2"/>
                  <c:y val="-0.179814582459050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6DB-4A50-B442-61B142E53B64}"/>
                </c:ext>
              </c:extLst>
            </c:dLbl>
            <c:dLbl>
              <c:idx val="13"/>
              <c:layout>
                <c:manualLayout>
                  <c:x val="-4.6576989626597474E-2"/>
                  <c:y val="-0.123919308357348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6DB-4A50-B442-61B142E53B64}"/>
                </c:ext>
              </c:extLst>
            </c:dLbl>
            <c:dLbl>
              <c:idx val="14"/>
              <c:layout>
                <c:manualLayout>
                  <c:x val="-4.3364783445452817E-2"/>
                  <c:y val="-0.155619596541786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6DB-4A50-B442-61B142E53B64}"/>
                </c:ext>
              </c:extLst>
            </c:dLbl>
            <c:dLbl>
              <c:idx val="17"/>
              <c:layout>
                <c:manualLayout>
                  <c:x val="-8.994177307205041E-2"/>
                  <c:y val="6.3400576368876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6DB-4A50-B442-61B142E53B64}"/>
                </c:ext>
              </c:extLst>
            </c:dLbl>
            <c:dLbl>
              <c:idx val="18"/>
              <c:layout>
                <c:manualLayout>
                  <c:x val="-5.94258143511762E-2"/>
                  <c:y val="-0.10374639769452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6DB-4A50-B442-61B142E53B64}"/>
                </c:ext>
              </c:extLst>
            </c:dLbl>
            <c:dLbl>
              <c:idx val="19"/>
              <c:layout>
                <c:manualLayout>
                  <c:x val="-1.4454927815150939E-2"/>
                  <c:y val="-6.3400576368876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6DB-4A50-B442-61B142E53B64}"/>
                </c:ext>
              </c:extLst>
            </c:dLbl>
            <c:numFmt formatCode="#,##0.0" sourceLinked="0"/>
            <c:spPr>
              <a:solidFill>
                <a:srgbClr val="FFFFFF"/>
              </a:solidFill>
              <a:ln>
                <a:solidFill>
                  <a:srgbClr val="000000">
                    <a:lumMod val="65000"/>
                    <a:lumOff val="35000"/>
                  </a:srgbClr>
                </a:solid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numRef>
              <c:f>Sheet1!$A$2:$A$14</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Sheet1!$B$2:$B$14</c:f>
              <c:numCache>
                <c:formatCode>#,##0.00</c:formatCode>
                <c:ptCount val="13"/>
                <c:pt idx="0">
                  <c:v>95.420329956257078</c:v>
                </c:pt>
                <c:pt idx="1">
                  <c:v>97.387265940920287</c:v>
                </c:pt>
                <c:pt idx="2">
                  <c:v>93.028916693646067</c:v>
                </c:pt>
                <c:pt idx="3">
                  <c:v>95.283629055726792</c:v>
                </c:pt>
                <c:pt idx="4">
                  <c:v>103.0226620999658</c:v>
                </c:pt>
                <c:pt idx="5">
                  <c:v>100.36645966665131</c:v>
                </c:pt>
                <c:pt idx="6">
                  <c:v>103.56043037284785</c:v>
                </c:pt>
                <c:pt idx="7">
                  <c:v>107.41961734221064</c:v>
                </c:pt>
                <c:pt idx="8">
                  <c:v>105.42689574086161</c:v>
                </c:pt>
                <c:pt idx="9">
                  <c:v>99.100794379658012</c:v>
                </c:pt>
                <c:pt idx="10">
                  <c:v>98.092193788931709</c:v>
                </c:pt>
                <c:pt idx="11">
                  <c:v>97.767565650580693</c:v>
                </c:pt>
                <c:pt idx="12">
                  <c:v>100.48134154638612</c:v>
                </c:pt>
              </c:numCache>
            </c:numRef>
          </c:val>
          <c:smooth val="0"/>
          <c:extLst>
            <c:ext xmlns:c16="http://schemas.microsoft.com/office/drawing/2014/chart" uri="{C3380CC4-5D6E-409C-BE32-E72D297353CC}">
              <c16:uniqueId val="{00000016-F6DB-4A50-B442-61B142E53B64}"/>
            </c:ext>
          </c:extLst>
        </c:ser>
        <c:dLbls>
          <c:showLegendKey val="0"/>
          <c:showVal val="0"/>
          <c:showCatName val="0"/>
          <c:showSerName val="0"/>
          <c:showPercent val="0"/>
          <c:showBubbleSize val="0"/>
        </c:dLbls>
        <c:marker val="1"/>
        <c:smooth val="0"/>
        <c:axId val="450342840"/>
        <c:axId val="450337744"/>
      </c:lineChart>
      <c:catAx>
        <c:axId val="450342840"/>
        <c:scaling>
          <c:orientation val="minMax"/>
        </c:scaling>
        <c:delete val="0"/>
        <c:axPos val="b"/>
        <c:numFmt formatCode="General" sourceLinked="1"/>
        <c:majorTickMark val="out"/>
        <c:minorTickMark val="none"/>
        <c:tickLblPos val="low"/>
        <c:spPr>
          <a:ln w="12518">
            <a:solidFill>
              <a:schemeClr val="tx1"/>
            </a:solidFill>
            <a:prstDash val="solid"/>
          </a:ln>
        </c:spPr>
        <c:txPr>
          <a:bodyPr rot="-1800000" vert="horz"/>
          <a:lstStyle/>
          <a:p>
            <a:pPr>
              <a:defRPr sz="1200" b="0" i="0" u="none" strike="noStrike" baseline="0">
                <a:solidFill>
                  <a:schemeClr val="tx1"/>
                </a:solidFill>
                <a:latin typeface="Arial"/>
                <a:ea typeface="Arial"/>
                <a:cs typeface="Arial"/>
              </a:defRPr>
            </a:pPr>
            <a:endParaRPr lang="en-US"/>
          </a:p>
        </c:txPr>
        <c:crossAx val="450337744"/>
        <c:crosses val="autoZero"/>
        <c:auto val="1"/>
        <c:lblAlgn val="ctr"/>
        <c:lblOffset val="20"/>
        <c:noMultiLvlLbl val="0"/>
      </c:catAx>
      <c:valAx>
        <c:axId val="450337744"/>
        <c:scaling>
          <c:orientation val="minMax"/>
          <c:max val="120"/>
          <c:min val="90"/>
        </c:scaling>
        <c:delete val="0"/>
        <c:axPos val="l"/>
        <c:title>
          <c:tx>
            <c:rich>
              <a:bodyPr/>
              <a:lstStyle/>
              <a:p>
                <a:pPr>
                  <a:defRPr sz="1180" b="0" i="0" u="none" strike="noStrike" baseline="0">
                    <a:solidFill>
                      <a:srgbClr val="000000"/>
                    </a:solidFill>
                    <a:latin typeface="Arial"/>
                    <a:ea typeface="Arial"/>
                    <a:cs typeface="Arial"/>
                  </a:defRPr>
                </a:pPr>
                <a:r>
                  <a:rPr lang="en-US"/>
                  <a:t>Combined Ratio</a:t>
                </a:r>
              </a:p>
            </c:rich>
          </c:tx>
          <c:overlay val="0"/>
        </c:title>
        <c:numFmt formatCode="#,##0" sourceLinked="0"/>
        <c:majorTickMark val="out"/>
        <c:minorTickMark val="none"/>
        <c:tickLblPos val="low"/>
        <c:spPr>
          <a:ln w="3129">
            <a:solidFill>
              <a:schemeClr val="tx1"/>
            </a:solidFill>
            <a:prstDash val="solid"/>
          </a:ln>
        </c:spPr>
        <c:txPr>
          <a:bodyPr rot="0" vert="horz"/>
          <a:lstStyle/>
          <a:p>
            <a:pPr>
              <a:defRPr sz="1380" b="0" i="0" u="none" strike="noStrike" baseline="0">
                <a:solidFill>
                  <a:schemeClr val="tx1"/>
                </a:solidFill>
                <a:latin typeface="Arial"/>
                <a:ea typeface="Arial"/>
                <a:cs typeface="Arial"/>
              </a:defRPr>
            </a:pPr>
            <a:endParaRPr lang="en-US"/>
          </a:p>
        </c:txPr>
        <c:crossAx val="450342840"/>
        <c:crosses val="autoZero"/>
        <c:crossBetween val="between"/>
      </c:valAx>
      <c:spPr>
        <a:noFill/>
        <a:ln w="25395">
          <a:noFill/>
        </a:ln>
      </c:spPr>
    </c:plotArea>
    <c:legend>
      <c:legendPos val="r"/>
      <c:layout>
        <c:manualLayout>
          <c:xMode val="edge"/>
          <c:yMode val="edge"/>
          <c:x val="0.48326326761294375"/>
          <c:y val="5.0464498854069756E-2"/>
          <c:w val="0.1707181552817858"/>
          <c:h val="0.11001582262681021"/>
        </c:manualLayout>
      </c:layout>
      <c:overlay val="0"/>
    </c:legend>
    <c:plotVisOnly val="1"/>
    <c:dispBlanksAs val="gap"/>
    <c:showDLblsOverMax val="0"/>
  </c:chart>
  <c:spPr>
    <a:noFill/>
    <a:ln>
      <a:noFill/>
    </a:ln>
  </c:spPr>
  <c:txPr>
    <a:bodyPr/>
    <a:lstStyle/>
    <a:p>
      <a:pPr>
        <a:defRPr sz="1183" b="0"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15481442680202E-2"/>
          <c:y val="2.4731992413471366E-2"/>
          <c:w val="0.8829048360395545"/>
          <c:h val="0.86778846153846156"/>
        </c:manualLayout>
      </c:layout>
      <c:barChart>
        <c:barDir val="col"/>
        <c:grouping val="clustered"/>
        <c:varyColors val="0"/>
        <c:ser>
          <c:idx val="0"/>
          <c:order val="0"/>
          <c:tx>
            <c:strRef>
              <c:f>Sheet1!$B$1</c:f>
              <c:strCache>
                <c:ptCount val="1"/>
                <c:pt idx="0">
                  <c:v>Dop/NEP</c:v>
                </c:pt>
              </c:strCache>
            </c:strRef>
          </c:tx>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8-46A5-4A95-80E4-E53CF0FF3A5A}"/>
                </c:ext>
              </c:extLst>
            </c:dLbl>
            <c:dLbl>
              <c:idx val="8"/>
              <c:delete val="1"/>
              <c:extLst>
                <c:ext xmlns:c15="http://schemas.microsoft.com/office/drawing/2012/chart" uri="{CE6537A1-D6FC-4f65-9D91-7224C49458BB}"/>
                <c:ext xmlns:c16="http://schemas.microsoft.com/office/drawing/2014/chart" uri="{C3380CC4-5D6E-409C-BE32-E72D297353CC}">
                  <c16:uniqueId val="{00000009-46A5-4A95-80E4-E53CF0FF3A5A}"/>
                </c:ext>
              </c:extLst>
            </c:dLbl>
            <c:dLbl>
              <c:idx val="9"/>
              <c:delete val="1"/>
              <c:extLst>
                <c:ext xmlns:c15="http://schemas.microsoft.com/office/drawing/2012/chart" uri="{CE6537A1-D6FC-4f65-9D91-7224C49458BB}"/>
                <c:ext xmlns:c16="http://schemas.microsoft.com/office/drawing/2014/chart" uri="{C3380CC4-5D6E-409C-BE32-E72D297353CC}">
                  <c16:uniqueId val="{0000000A-46A5-4A95-80E4-E53CF0FF3A5A}"/>
                </c:ext>
              </c:extLst>
            </c:dLbl>
            <c:dLbl>
              <c:idx val="10"/>
              <c:delete val="1"/>
              <c:extLst>
                <c:ext xmlns:c15="http://schemas.microsoft.com/office/drawing/2012/chart" uri="{CE6537A1-D6FC-4f65-9D91-7224C49458BB}"/>
                <c:ext xmlns:c16="http://schemas.microsoft.com/office/drawing/2014/chart" uri="{C3380CC4-5D6E-409C-BE32-E72D297353CC}">
                  <c16:uniqueId val="{0000000B-46A5-4A95-80E4-E53CF0FF3A5A}"/>
                </c:ext>
              </c:extLst>
            </c:dLbl>
            <c:dLbl>
              <c:idx val="11"/>
              <c:delete val="1"/>
              <c:extLst>
                <c:ext xmlns:c15="http://schemas.microsoft.com/office/drawing/2012/chart" uri="{CE6537A1-D6FC-4f65-9D91-7224C49458BB}"/>
                <c:ext xmlns:c16="http://schemas.microsoft.com/office/drawing/2014/chart" uri="{C3380CC4-5D6E-409C-BE32-E72D297353CC}">
                  <c16:uniqueId val="{0000000C-46A5-4A95-80E4-E53CF0FF3A5A}"/>
                </c:ext>
              </c:extLst>
            </c:dLbl>
            <c:dLbl>
              <c:idx val="12"/>
              <c:delete val="1"/>
              <c:extLst>
                <c:ext xmlns:c15="http://schemas.microsoft.com/office/drawing/2012/chart" uri="{CE6537A1-D6FC-4f65-9D91-7224C49458BB}"/>
                <c:ext xmlns:c16="http://schemas.microsoft.com/office/drawing/2014/chart" uri="{C3380CC4-5D6E-409C-BE32-E72D297353CC}">
                  <c16:uniqueId val="{0000000D-46A5-4A95-80E4-E53CF0FF3A5A}"/>
                </c:ext>
              </c:extLst>
            </c:dLbl>
            <c:dLbl>
              <c:idx val="14"/>
              <c:delete val="1"/>
              <c:extLst>
                <c:ext xmlns:c15="http://schemas.microsoft.com/office/drawing/2012/chart" uri="{CE6537A1-D6FC-4f65-9D91-7224C49458BB}"/>
                <c:ext xmlns:c16="http://schemas.microsoft.com/office/drawing/2014/chart" uri="{C3380CC4-5D6E-409C-BE32-E72D297353CC}">
                  <c16:uniqueId val="{0000000E-46A5-4A95-80E4-E53CF0FF3A5A}"/>
                </c:ext>
              </c:extLst>
            </c:dLbl>
            <c:dLbl>
              <c:idx val="15"/>
              <c:delete val="1"/>
              <c:extLst>
                <c:ext xmlns:c15="http://schemas.microsoft.com/office/drawing/2012/chart" uri="{CE6537A1-D6FC-4f65-9D91-7224C49458BB}"/>
                <c:ext xmlns:c16="http://schemas.microsoft.com/office/drawing/2014/chart" uri="{C3380CC4-5D6E-409C-BE32-E72D297353CC}">
                  <c16:uniqueId val="{0000000F-46A5-4A95-80E4-E53CF0FF3A5A}"/>
                </c:ext>
              </c:extLst>
            </c:dLbl>
            <c:dLbl>
              <c:idx val="16"/>
              <c:delete val="1"/>
              <c:extLst>
                <c:ext xmlns:c15="http://schemas.microsoft.com/office/drawing/2012/chart" uri="{CE6537A1-D6FC-4f65-9D91-7224C49458BB}"/>
                <c:ext xmlns:c16="http://schemas.microsoft.com/office/drawing/2014/chart" uri="{C3380CC4-5D6E-409C-BE32-E72D297353CC}">
                  <c16:uniqueId val="{00000010-46A5-4A95-80E4-E53CF0FF3A5A}"/>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Sheet1!$A$2:$A$22</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Sheet1!$B$2:$B$22</c:f>
              <c:numCache>
                <c:formatCode>0.0%</c:formatCode>
                <c:ptCount val="21"/>
                <c:pt idx="0">
                  <c:v>-2.4399817000000001E-2</c:v>
                </c:pt>
                <c:pt idx="1">
                  <c:v>-3.3469700999999998E-2</c:v>
                </c:pt>
                <c:pt idx="2">
                  <c:v>-3.5970578999999996E-2</c:v>
                </c:pt>
                <c:pt idx="3">
                  <c:v>-1.6094938E-2</c:v>
                </c:pt>
                <c:pt idx="4">
                  <c:v>9.8540900000000002E-4</c:v>
                </c:pt>
                <c:pt idx="5">
                  <c:v>3.5953224999999998E-2</c:v>
                </c:pt>
                <c:pt idx="6">
                  <c:v>6.4426984000000007E-2</c:v>
                </c:pt>
                <c:pt idx="7">
                  <c:v>3.6637707999999998E-2</c:v>
                </c:pt>
                <c:pt idx="8">
                  <c:v>2.5375293E-2</c:v>
                </c:pt>
                <c:pt idx="9">
                  <c:v>1.4836789999999999E-3</c:v>
                </c:pt>
                <c:pt idx="10">
                  <c:v>-1.5965006E-2</c:v>
                </c:pt>
                <c:pt idx="11">
                  <c:v>-1.8704480999999998E-2</c:v>
                </c:pt>
                <c:pt idx="12">
                  <c:v>-4.1984550000000002E-3</c:v>
                </c:pt>
                <c:pt idx="13">
                  <c:v>-4.3312675000000002E-2</c:v>
                </c:pt>
                <c:pt idx="14">
                  <c:v>-2.4812104000000001E-2</c:v>
                </c:pt>
                <c:pt idx="15">
                  <c:v>-2.8913272E-2</c:v>
                </c:pt>
                <c:pt idx="16">
                  <c:v>-2.6885815E-2</c:v>
                </c:pt>
                <c:pt idx="17">
                  <c:v>-3.0676128E-2</c:v>
                </c:pt>
                <c:pt idx="18">
                  <c:v>-1.9129655999999998E-2</c:v>
                </c:pt>
                <c:pt idx="19">
                  <c:v>-1.4158865E-2</c:v>
                </c:pt>
                <c:pt idx="20">
                  <c:v>-8.4794629999999996E-3</c:v>
                </c:pt>
              </c:numCache>
            </c:numRef>
          </c:val>
          <c:extLst>
            <c:ext xmlns:c16="http://schemas.microsoft.com/office/drawing/2014/chart" uri="{C3380CC4-5D6E-409C-BE32-E72D297353CC}">
              <c16:uniqueId val="{00000007-46A5-4A95-80E4-E53CF0FF3A5A}"/>
            </c:ext>
          </c:extLst>
        </c:ser>
        <c:dLbls>
          <c:showLegendKey val="0"/>
          <c:showVal val="1"/>
          <c:showCatName val="0"/>
          <c:showSerName val="0"/>
          <c:showPercent val="0"/>
          <c:showBubbleSize val="0"/>
        </c:dLbls>
        <c:gapWidth val="60"/>
        <c:axId val="450331080"/>
        <c:axId val="450340488"/>
      </c:barChart>
      <c:catAx>
        <c:axId val="450331080"/>
        <c:scaling>
          <c:orientation val="minMax"/>
        </c:scaling>
        <c:delete val="0"/>
        <c:axPos val="b"/>
        <c:numFmt formatCode="General" sourceLinked="1"/>
        <c:majorTickMark val="out"/>
        <c:minorTickMark val="none"/>
        <c:tickLblPos val="low"/>
        <c:spPr>
          <a:ln w="12518">
            <a:solidFill>
              <a:schemeClr val="tx1"/>
            </a:solidFill>
            <a:prstDash val="solid"/>
          </a:ln>
        </c:spPr>
        <c:txPr>
          <a:bodyPr rot="-1800000" vert="horz"/>
          <a:lstStyle/>
          <a:p>
            <a:pPr>
              <a:defRPr sz="1200" b="0" i="0" u="none" strike="noStrike" baseline="0">
                <a:solidFill>
                  <a:schemeClr val="tx1"/>
                </a:solidFill>
                <a:latin typeface="Arial"/>
                <a:ea typeface="Arial"/>
                <a:cs typeface="Arial"/>
              </a:defRPr>
            </a:pPr>
            <a:endParaRPr lang="en-US"/>
          </a:p>
        </c:txPr>
        <c:crossAx val="450340488"/>
        <c:crosses val="autoZero"/>
        <c:auto val="1"/>
        <c:lblAlgn val="ctr"/>
        <c:lblOffset val="20"/>
        <c:noMultiLvlLbl val="0"/>
      </c:catAx>
      <c:valAx>
        <c:axId val="450340488"/>
        <c:scaling>
          <c:orientation val="minMax"/>
        </c:scaling>
        <c:delete val="0"/>
        <c:axPos val="l"/>
        <c:numFmt formatCode="0%" sourceLinked="0"/>
        <c:majorTickMark val="out"/>
        <c:minorTickMark val="none"/>
        <c:tickLblPos val="low"/>
        <c:spPr>
          <a:ln w="3129">
            <a:solidFill>
              <a:schemeClr val="tx1"/>
            </a:solidFill>
            <a:prstDash val="solid"/>
          </a:ln>
        </c:spPr>
        <c:txPr>
          <a:bodyPr rot="0" vert="horz"/>
          <a:lstStyle/>
          <a:p>
            <a:pPr>
              <a:defRPr sz="1380" b="0" i="0" u="none" strike="noStrike" baseline="0">
                <a:solidFill>
                  <a:schemeClr val="tx1"/>
                </a:solidFill>
                <a:latin typeface="Arial"/>
                <a:ea typeface="Arial"/>
                <a:cs typeface="Arial"/>
              </a:defRPr>
            </a:pPr>
            <a:endParaRPr lang="en-US"/>
          </a:p>
        </c:txPr>
        <c:crossAx val="450331080"/>
        <c:crosses val="autoZero"/>
        <c:crossBetween val="between"/>
      </c:valAx>
      <c:spPr>
        <a:noFill/>
        <a:ln w="25400">
          <a:noFill/>
        </a:ln>
      </c:spPr>
    </c:plotArea>
    <c:plotVisOnly val="1"/>
    <c:dispBlanksAs val="gap"/>
    <c:showDLblsOverMax val="0"/>
  </c:chart>
  <c:spPr>
    <a:noFill/>
    <a:ln>
      <a:noFill/>
    </a:ln>
  </c:spPr>
  <c:txPr>
    <a:bodyPr/>
    <a:lstStyle/>
    <a:p>
      <a:pPr>
        <a:defRPr sz="1183" b="0"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302781037056971"/>
          <c:y val="2.3098050122322925E-2"/>
          <c:w val="0.77207348414852139"/>
          <c:h val="0.86778846153846156"/>
        </c:manualLayout>
      </c:layout>
      <c:barChart>
        <c:barDir val="col"/>
        <c:grouping val="clustered"/>
        <c:varyColors val="0"/>
        <c:ser>
          <c:idx val="0"/>
          <c:order val="0"/>
          <c:tx>
            <c:strRef>
              <c:f>Sheet1!$B$1</c:f>
              <c:strCache>
                <c:ptCount val="1"/>
                <c:pt idx="0">
                  <c:v>2015</c:v>
                </c:pt>
              </c:strCache>
            </c:strRef>
          </c:tx>
          <c:invertIfNegative val="0"/>
          <c:dPt>
            <c:idx val="1"/>
            <c:invertIfNegative val="0"/>
            <c:bubble3D val="0"/>
            <c:extLst>
              <c:ext xmlns:c16="http://schemas.microsoft.com/office/drawing/2014/chart" uri="{C3380CC4-5D6E-409C-BE32-E72D297353CC}">
                <c16:uniqueId val="{00000000-D35F-4322-8E4E-6243A2EFF423}"/>
              </c:ext>
            </c:extLst>
          </c:dPt>
          <c:dPt>
            <c:idx val="2"/>
            <c:invertIfNegative val="0"/>
            <c:bubble3D val="0"/>
            <c:extLst>
              <c:ext xmlns:c16="http://schemas.microsoft.com/office/drawing/2014/chart" uri="{C3380CC4-5D6E-409C-BE32-E72D297353CC}">
                <c16:uniqueId val="{00000001-D35F-4322-8E4E-6243A2EFF423}"/>
              </c:ext>
            </c:extLst>
          </c:dPt>
          <c:dPt>
            <c:idx val="3"/>
            <c:invertIfNegative val="0"/>
            <c:bubble3D val="0"/>
            <c:extLst>
              <c:ext xmlns:c16="http://schemas.microsoft.com/office/drawing/2014/chart" uri="{C3380CC4-5D6E-409C-BE32-E72D297353CC}">
                <c16:uniqueId val="{00000002-D35F-4322-8E4E-6243A2EFF423}"/>
              </c:ext>
            </c:extLst>
          </c:dPt>
          <c:dPt>
            <c:idx val="4"/>
            <c:invertIfNegative val="0"/>
            <c:bubble3D val="0"/>
            <c:extLst>
              <c:ext xmlns:c16="http://schemas.microsoft.com/office/drawing/2014/chart" uri="{C3380CC4-5D6E-409C-BE32-E72D297353CC}">
                <c16:uniqueId val="{00000003-D35F-4322-8E4E-6243A2EFF423}"/>
              </c:ext>
            </c:extLst>
          </c:dPt>
          <c:dPt>
            <c:idx val="5"/>
            <c:invertIfNegative val="0"/>
            <c:bubble3D val="0"/>
            <c:extLst>
              <c:ext xmlns:c16="http://schemas.microsoft.com/office/drawing/2014/chart" uri="{C3380CC4-5D6E-409C-BE32-E72D297353CC}">
                <c16:uniqueId val="{00000004-D35F-4322-8E4E-6243A2EFF423}"/>
              </c:ext>
            </c:extLst>
          </c:dPt>
          <c:dLbls>
            <c:dLbl>
              <c:idx val="2"/>
              <c:layout>
                <c:manualLayout>
                  <c:x val="-3.212199857904139E-2"/>
                  <c:y val="-5.6920793104530028E-2"/>
                </c:manualLayout>
              </c:layout>
              <c:spPr>
                <a:noFill/>
                <a:ln>
                  <a:noFill/>
                </a:ln>
                <a:effectLst/>
              </c:spPr>
              <c:txPr>
                <a:bodyPr wrap="square" lIns="38100" tIns="19050" rIns="38100" bIns="19050" anchor="ctr" anchorCtr="0">
                  <a:noAutofit/>
                </a:bodyPr>
                <a:lstStyle/>
                <a:p>
                  <a:pPr algn="ctr">
                    <a:defRPr lang="en-US" sz="14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8.6022881531053794E-2"/>
                      <c:h val="7.4506939888738147E-2"/>
                    </c:manualLayout>
                  </c15:layout>
                </c:ext>
                <c:ext xmlns:c16="http://schemas.microsoft.com/office/drawing/2014/chart" uri="{C3380CC4-5D6E-409C-BE32-E72D297353CC}">
                  <c16:uniqueId val="{00000001-D35F-4322-8E4E-6243A2EFF423}"/>
                </c:ext>
              </c:extLst>
            </c:dLbl>
            <c:dLbl>
              <c:idx val="4"/>
              <c:layout>
                <c:manualLayout>
                  <c:x val="-1.1777953270942492E-16"/>
                  <c:y val="4.99600277317194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5F-4322-8E4E-6243A2EFF423}"/>
                </c:ext>
              </c:extLst>
            </c:dLbl>
            <c:dLbl>
              <c:idx val="6"/>
              <c:layout>
                <c:manualLayout>
                  <c:x val="-8.0305154528616338E-3"/>
                  <c:y val="5.492339304849810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2D-4E5F-BF79-79A5EFF61F61}"/>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CAL</c:v>
                </c:pt>
                <c:pt idx="1">
                  <c:v>CMP</c:v>
                </c:pt>
                <c:pt idx="2">
                  <c:v>HO/FO</c:v>
                </c:pt>
                <c:pt idx="3">
                  <c:v>MedMal</c:v>
                </c:pt>
                <c:pt idx="4">
                  <c:v>GL (Incl Products, D&amp;O)</c:v>
                </c:pt>
                <c:pt idx="5">
                  <c:v>PPAL</c:v>
                </c:pt>
                <c:pt idx="6">
                  <c:v>Reins Liab XOL</c:v>
                </c:pt>
                <c:pt idx="7">
                  <c:v>WC</c:v>
                </c:pt>
              </c:strCache>
            </c:strRef>
          </c:cat>
          <c:val>
            <c:numRef>
              <c:f>Sheet1!$B$2:$B$9</c:f>
              <c:numCache>
                <c:formatCode>_(* #,##0.0_);_(* \(#,##0.0\);_(* "-"??_);_(@_)</c:formatCode>
                <c:ptCount val="8"/>
                <c:pt idx="0">
                  <c:v>0.93570600000000004</c:v>
                </c:pt>
                <c:pt idx="1">
                  <c:v>-0.46129599999999998</c:v>
                </c:pt>
                <c:pt idx="2">
                  <c:v>-0.86465499999999995</c:v>
                </c:pt>
                <c:pt idx="3">
                  <c:v>-1.380396</c:v>
                </c:pt>
                <c:pt idx="4">
                  <c:v>0.912018</c:v>
                </c:pt>
                <c:pt idx="5">
                  <c:v>-1.482448</c:v>
                </c:pt>
                <c:pt idx="6">
                  <c:v>-0.205844</c:v>
                </c:pt>
                <c:pt idx="7">
                  <c:v>-1.622404</c:v>
                </c:pt>
              </c:numCache>
            </c:numRef>
          </c:val>
          <c:extLst>
            <c:ext xmlns:c16="http://schemas.microsoft.com/office/drawing/2014/chart" uri="{C3380CC4-5D6E-409C-BE32-E72D297353CC}">
              <c16:uniqueId val="{00000005-D35F-4322-8E4E-6243A2EFF423}"/>
            </c:ext>
          </c:extLst>
        </c:ser>
        <c:ser>
          <c:idx val="1"/>
          <c:order val="1"/>
          <c:tx>
            <c:strRef>
              <c:f>Sheet1!$C$1</c:f>
              <c:strCache>
                <c:ptCount val="1"/>
                <c:pt idx="0">
                  <c:v>2016</c:v>
                </c:pt>
              </c:strCache>
            </c:strRef>
          </c:tx>
          <c:invertIfNegative val="0"/>
          <c:dLbls>
            <c:dLbl>
              <c:idx val="2"/>
              <c:layout>
                <c:manualLayout>
                  <c:x val="1.1242721634006286E-2"/>
                  <c:y val="-5.09295527988962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5F-4322-8E4E-6243A2EFF423}"/>
                </c:ext>
              </c:extLst>
            </c:dLbl>
            <c:dLbl>
              <c:idx val="6"/>
              <c:layout>
                <c:manualLayout>
                  <c:x val="1.4454927815150939E-2"/>
                  <c:y val="-4.1941984657914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5F-4322-8E4E-6243A2EFF423}"/>
                </c:ext>
              </c:extLst>
            </c:dLbl>
            <c:dLbl>
              <c:idx val="7"/>
              <c:layout>
                <c:manualLayout>
                  <c:x val="-3.2122061811447711E-3"/>
                  <c:y val="5.99194798816471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2D-4E5F-BF79-79A5EFF61F61}"/>
                </c:ext>
              </c:extLst>
            </c:dLbl>
            <c:spPr>
              <a:noFill/>
              <a:ln w="25395">
                <a:noFill/>
              </a:ln>
            </c:spPr>
            <c:txPr>
              <a:bodyPr rot="0" vert="horz" wrap="square" lIns="38100" tIns="19050" rIns="38100" bIns="19050" anchor="ctr">
                <a:spAutoFit/>
              </a:bodyPr>
              <a:lstStyle/>
              <a:p>
                <a:pPr>
                  <a:defRPr sz="1400" b="1"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CAL</c:v>
                </c:pt>
                <c:pt idx="1">
                  <c:v>CMP</c:v>
                </c:pt>
                <c:pt idx="2">
                  <c:v>HO/FO</c:v>
                </c:pt>
                <c:pt idx="3">
                  <c:v>MedMal</c:v>
                </c:pt>
                <c:pt idx="4">
                  <c:v>GL (Incl Products, D&amp;O)</c:v>
                </c:pt>
                <c:pt idx="5">
                  <c:v>PPAL</c:v>
                </c:pt>
                <c:pt idx="6">
                  <c:v>Reins Liab XOL</c:v>
                </c:pt>
                <c:pt idx="7">
                  <c:v>WC</c:v>
                </c:pt>
              </c:strCache>
            </c:strRef>
          </c:cat>
          <c:val>
            <c:numRef>
              <c:f>Sheet1!$C$2:$C$9</c:f>
              <c:numCache>
                <c:formatCode>_(* #,##0.0_);_(* \(#,##0.0\);_(* "-"??_);_(@_)</c:formatCode>
                <c:ptCount val="8"/>
                <c:pt idx="0">
                  <c:v>1.851248</c:v>
                </c:pt>
                <c:pt idx="1">
                  <c:v>0.63549999999999995</c:v>
                </c:pt>
                <c:pt idx="2">
                  <c:v>-0.151416</c:v>
                </c:pt>
                <c:pt idx="3">
                  <c:v>-0.92473899999999998</c:v>
                </c:pt>
                <c:pt idx="4">
                  <c:v>2.3245520000000002</c:v>
                </c:pt>
                <c:pt idx="5">
                  <c:v>1.8532420000000001</c:v>
                </c:pt>
                <c:pt idx="6">
                  <c:v>-0.59133999999999998</c:v>
                </c:pt>
                <c:pt idx="7">
                  <c:v>-2.633737</c:v>
                </c:pt>
              </c:numCache>
            </c:numRef>
          </c:val>
          <c:extLst>
            <c:ext xmlns:c16="http://schemas.microsoft.com/office/drawing/2014/chart" uri="{C3380CC4-5D6E-409C-BE32-E72D297353CC}">
              <c16:uniqueId val="{00000008-D35F-4322-8E4E-6243A2EFF423}"/>
            </c:ext>
          </c:extLst>
        </c:ser>
        <c:dLbls>
          <c:showLegendKey val="0"/>
          <c:showVal val="0"/>
          <c:showCatName val="0"/>
          <c:showSerName val="0"/>
          <c:showPercent val="0"/>
          <c:showBubbleSize val="0"/>
        </c:dLbls>
        <c:gapWidth val="150"/>
        <c:axId val="450335784"/>
        <c:axId val="450338136"/>
      </c:barChart>
      <c:catAx>
        <c:axId val="450335784"/>
        <c:scaling>
          <c:orientation val="minMax"/>
        </c:scaling>
        <c:delete val="0"/>
        <c:axPos val="b"/>
        <c:numFmt formatCode="General" sourceLinked="1"/>
        <c:majorTickMark val="out"/>
        <c:minorTickMark val="none"/>
        <c:tickLblPos val="low"/>
        <c:spPr>
          <a:ln w="12518">
            <a:solidFill>
              <a:schemeClr val="tx1"/>
            </a:solidFill>
            <a:prstDash val="solid"/>
          </a:ln>
        </c:spPr>
        <c:txPr>
          <a:bodyPr rot="-1800000" vert="horz"/>
          <a:lstStyle/>
          <a:p>
            <a:pPr algn="ctr">
              <a:defRPr lang="en-US" sz="1600" b="0" i="0" u="none" strike="noStrike" kern="1200" baseline="0">
                <a:solidFill>
                  <a:schemeClr val="tx1"/>
                </a:solidFill>
                <a:latin typeface="Arial"/>
                <a:ea typeface="Arial"/>
                <a:cs typeface="Arial"/>
              </a:defRPr>
            </a:pPr>
            <a:endParaRPr lang="en-US"/>
          </a:p>
        </c:txPr>
        <c:crossAx val="450338136"/>
        <c:crosses val="autoZero"/>
        <c:auto val="1"/>
        <c:lblAlgn val="ctr"/>
        <c:lblOffset val="20"/>
        <c:noMultiLvlLbl val="0"/>
      </c:catAx>
      <c:valAx>
        <c:axId val="450338136"/>
        <c:scaling>
          <c:orientation val="minMax"/>
        </c:scaling>
        <c:delete val="0"/>
        <c:axPos val="l"/>
        <c:title>
          <c:tx>
            <c:rich>
              <a:bodyPr/>
              <a:lstStyle/>
              <a:p>
                <a:pPr>
                  <a:defRPr/>
                </a:pPr>
                <a:r>
                  <a:rPr lang="en-US" sz="1400" b="1" dirty="0" err="1"/>
                  <a:t>DoP</a:t>
                </a:r>
                <a:r>
                  <a:rPr lang="en-US" sz="1400" b="1" dirty="0"/>
                  <a:t> ($ billions)</a:t>
                </a:r>
              </a:p>
            </c:rich>
          </c:tx>
          <c:overlay val="0"/>
        </c:title>
        <c:numFmt formatCode="#,##0.0" sourceLinked="0"/>
        <c:majorTickMark val="out"/>
        <c:minorTickMark val="none"/>
        <c:tickLblPos val="low"/>
        <c:spPr>
          <a:ln w="3129">
            <a:solidFill>
              <a:schemeClr val="tx1"/>
            </a:solidFill>
            <a:prstDash val="solid"/>
          </a:ln>
        </c:spPr>
        <c:txPr>
          <a:bodyPr rot="0" vert="horz"/>
          <a:lstStyle/>
          <a:p>
            <a:pPr>
              <a:defRPr sz="1600" b="0" i="0" u="none" strike="noStrike" baseline="0">
                <a:solidFill>
                  <a:schemeClr val="tx1"/>
                </a:solidFill>
                <a:latin typeface="Arial"/>
                <a:ea typeface="Arial"/>
                <a:cs typeface="Arial"/>
              </a:defRPr>
            </a:pPr>
            <a:endParaRPr lang="en-US"/>
          </a:p>
        </c:txPr>
        <c:crossAx val="450335784"/>
        <c:crosses val="autoZero"/>
        <c:crossBetween val="between"/>
      </c:valAx>
      <c:spPr>
        <a:noFill/>
        <a:ln w="25395">
          <a:noFill/>
        </a:ln>
      </c:spPr>
    </c:plotArea>
    <c:legend>
      <c:legendPos val="r"/>
      <c:layout>
        <c:manualLayout>
          <c:xMode val="edge"/>
          <c:yMode val="edge"/>
          <c:x val="0.31783464928399413"/>
          <c:y val="8.3419021893102643E-2"/>
          <c:w val="0.17704099660340814"/>
          <c:h val="0.17150756901850803"/>
        </c:manualLayout>
      </c:layout>
      <c:overlay val="0"/>
      <c:txPr>
        <a:bodyPr/>
        <a:lstStyle/>
        <a:p>
          <a:pPr>
            <a:defRPr sz="1200"/>
          </a:pPr>
          <a:endParaRPr lang="en-US"/>
        </a:p>
      </c:txPr>
    </c:legend>
    <c:plotVisOnly val="1"/>
    <c:dispBlanksAs val="gap"/>
    <c:showDLblsOverMax val="0"/>
  </c:chart>
  <c:spPr>
    <a:noFill/>
    <a:ln>
      <a:noFill/>
    </a:ln>
  </c:spPr>
  <c:txPr>
    <a:bodyPr/>
    <a:lstStyle/>
    <a:p>
      <a:pPr>
        <a:defRPr sz="1183" b="0"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71195473189401E-2"/>
          <c:y val="6.8841126306813702E-2"/>
          <c:w val="0.896346815963594"/>
          <c:h val="0.74636486919563505"/>
        </c:manualLayout>
      </c:layout>
      <c:barChart>
        <c:barDir val="col"/>
        <c:grouping val="clustered"/>
        <c:varyColors val="0"/>
        <c:ser>
          <c:idx val="2"/>
          <c:order val="0"/>
          <c:tx>
            <c:strRef>
              <c:f>Sheet1!$A$2</c:f>
              <c:strCache>
                <c:ptCount val="1"/>
                <c:pt idx="0">
                  <c:v>Investment Income</c:v>
                </c:pt>
              </c:strCache>
            </c:strRef>
          </c:tx>
          <c:spPr>
            <a:solidFill>
              <a:schemeClr val="accent1"/>
            </a:solidFill>
          </c:spPr>
          <c:invertIfNegative val="0"/>
          <c:dPt>
            <c:idx val="8"/>
            <c:invertIfNegative val="0"/>
            <c:bubble3D val="0"/>
            <c:extLst>
              <c:ext xmlns:c16="http://schemas.microsoft.com/office/drawing/2014/chart" uri="{C3380CC4-5D6E-409C-BE32-E72D297353CC}">
                <c16:uniqueId val="{00000000-7809-46E7-AEF9-C66AF2E7F361}"/>
              </c:ext>
            </c:extLst>
          </c:dPt>
          <c:dPt>
            <c:idx val="9"/>
            <c:invertIfNegative val="0"/>
            <c:bubble3D val="0"/>
            <c:extLst>
              <c:ext xmlns:c16="http://schemas.microsoft.com/office/drawing/2014/chart" uri="{C3380CC4-5D6E-409C-BE32-E72D297353CC}">
                <c16:uniqueId val="{00000001-7809-46E7-AEF9-C66AF2E7F361}"/>
              </c:ext>
            </c:extLst>
          </c:dPt>
          <c:dPt>
            <c:idx val="15"/>
            <c:invertIfNegative val="0"/>
            <c:bubble3D val="0"/>
            <c:extLst>
              <c:ext xmlns:c16="http://schemas.microsoft.com/office/drawing/2014/chart" uri="{C3380CC4-5D6E-409C-BE32-E72D297353CC}">
                <c16:uniqueId val="{00000000-17A7-413B-A9B3-6FD57A22FF25}"/>
              </c:ext>
            </c:extLst>
          </c:dPt>
          <c:dLbls>
            <c:numFmt formatCode="#,##0.00" sourceLinked="0"/>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Sheet1!$B$1:$P$1</c:f>
              <c:strCache>
                <c:ptCount val="15"/>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strCache>
            </c:strRef>
          </c:cat>
          <c:val>
            <c:numRef>
              <c:f>Sheet1!$B$2:$P$2</c:f>
              <c:numCache>
                <c:formatCode>0.00</c:formatCode>
                <c:ptCount val="15"/>
                <c:pt idx="0">
                  <c:v>4.8499999999999996</c:v>
                </c:pt>
                <c:pt idx="1">
                  <c:v>4.4400000000000004</c:v>
                </c:pt>
                <c:pt idx="2">
                  <c:v>4.03</c:v>
                </c:pt>
                <c:pt idx="3">
                  <c:v>4.59</c:v>
                </c:pt>
                <c:pt idx="4">
                  <c:v>4.5</c:v>
                </c:pt>
                <c:pt idx="5">
                  <c:v>4.49</c:v>
                </c:pt>
                <c:pt idx="6">
                  <c:v>4.2</c:v>
                </c:pt>
                <c:pt idx="7">
                  <c:v>3.93</c:v>
                </c:pt>
                <c:pt idx="8">
                  <c:v>3.73</c:v>
                </c:pt>
                <c:pt idx="9">
                  <c:v>3.83</c:v>
                </c:pt>
                <c:pt idx="10">
                  <c:v>3.68</c:v>
                </c:pt>
                <c:pt idx="11">
                  <c:v>3.43</c:v>
                </c:pt>
                <c:pt idx="12">
                  <c:v>3.65</c:v>
                </c:pt>
                <c:pt idx="13">
                  <c:v>3.18</c:v>
                </c:pt>
                <c:pt idx="14">
                  <c:v>3.03</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546614696"/>
        <c:axId val="546613912"/>
      </c:barChart>
      <c:catAx>
        <c:axId val="546614696"/>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546613912"/>
        <c:crosses val="autoZero"/>
        <c:auto val="0"/>
        <c:lblAlgn val="ctr"/>
        <c:lblOffset val="100"/>
        <c:tickLblSkip val="1"/>
        <c:tickMarkSkip val="1"/>
        <c:noMultiLvlLbl val="0"/>
      </c:catAx>
      <c:valAx>
        <c:axId val="546613912"/>
        <c:scaling>
          <c:orientation val="minMax"/>
          <c:max val="6"/>
          <c:min val="0"/>
        </c:scaling>
        <c:delete val="0"/>
        <c:axPos val="l"/>
        <c:numFmt formatCode="0&quot;%&quot;" sourceLinked="0"/>
        <c:majorTickMark val="out"/>
        <c:minorTickMark val="none"/>
        <c:tickLblPos val="nextTo"/>
        <c:txPr>
          <a:bodyPr/>
          <a:lstStyle/>
          <a:p>
            <a:pPr>
              <a:defRPr sz="1200"/>
            </a:pPr>
            <a:endParaRPr lang="en-US"/>
          </a:p>
        </c:txPr>
        <c:crossAx val="546614696"/>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360592537209"/>
          <c:y val="2.7693606429123122E-2"/>
          <c:w val="0.88660798149489495"/>
          <c:h val="0.86734061468123003"/>
        </c:manualLayout>
      </c:layout>
      <c:barChart>
        <c:barDir val="col"/>
        <c:grouping val="stacked"/>
        <c:varyColors val="0"/>
        <c:ser>
          <c:idx val="0"/>
          <c:order val="0"/>
          <c:tx>
            <c:strRef>
              <c:f>Sheet1!$B$1</c:f>
              <c:strCache>
                <c:ptCount val="1"/>
                <c:pt idx="0">
                  <c:v>net investment income</c:v>
                </c:pt>
              </c:strCache>
            </c:strRef>
          </c:tx>
          <c:spPr>
            <a:solidFill>
              <a:srgbClr val="00B050"/>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f>Sheet1!$B$2:$B$12</c:f>
              <c:numCache>
                <c:formatCode>"$"#,##0.0</c:formatCode>
                <c:ptCount val="11"/>
                <c:pt idx="0">
                  <c:v>12.9</c:v>
                </c:pt>
                <c:pt idx="1">
                  <c:v>12.7</c:v>
                </c:pt>
                <c:pt idx="2">
                  <c:v>11.7</c:v>
                </c:pt>
                <c:pt idx="3">
                  <c:v>11.6</c:v>
                </c:pt>
                <c:pt idx="4">
                  <c:v>12.6</c:v>
                </c:pt>
                <c:pt idx="5">
                  <c:v>11.7</c:v>
                </c:pt>
                <c:pt idx="6">
                  <c:v>11.4</c:v>
                </c:pt>
                <c:pt idx="7">
                  <c:v>11.2</c:v>
                </c:pt>
                <c:pt idx="8">
                  <c:v>11.7</c:v>
                </c:pt>
                <c:pt idx="9">
                  <c:v>10.9</c:v>
                </c:pt>
                <c:pt idx="10">
                  <c:v>11.8</c:v>
                </c:pt>
              </c:numCache>
            </c:numRef>
          </c:val>
          <c:extLst>
            <c:ext xmlns:c16="http://schemas.microsoft.com/office/drawing/2014/chart" uri="{C3380CC4-5D6E-409C-BE32-E72D297353CC}">
              <c16:uniqueId val="{00000004-AC74-493F-90D3-7BC3CBDAB987}"/>
            </c:ext>
          </c:extLst>
        </c:ser>
        <c:ser>
          <c:idx val="1"/>
          <c:order val="1"/>
          <c:tx>
            <c:strRef>
              <c:f>Sheet1!$C$1</c:f>
              <c:strCache>
                <c:ptCount val="1"/>
                <c:pt idx="0">
                  <c:v>realized capital gains/losses</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f>Sheet1!$C$2:$C$12</c:f>
              <c:numCache>
                <c:formatCode>"$"#,##0.0</c:formatCode>
                <c:ptCount val="11"/>
                <c:pt idx="0">
                  <c:v>1.8</c:v>
                </c:pt>
                <c:pt idx="1">
                  <c:v>-0.5</c:v>
                </c:pt>
                <c:pt idx="2">
                  <c:v>-8</c:v>
                </c:pt>
                <c:pt idx="3">
                  <c:v>1</c:v>
                </c:pt>
                <c:pt idx="4">
                  <c:v>1</c:v>
                </c:pt>
                <c:pt idx="5">
                  <c:v>0.7</c:v>
                </c:pt>
                <c:pt idx="6">
                  <c:v>1.4</c:v>
                </c:pt>
                <c:pt idx="7">
                  <c:v>2.9</c:v>
                </c:pt>
                <c:pt idx="8">
                  <c:v>4.7</c:v>
                </c:pt>
                <c:pt idx="9">
                  <c:v>2.2999999999999998</c:v>
                </c:pt>
                <c:pt idx="10">
                  <c:v>2.6</c:v>
                </c:pt>
              </c:numCache>
            </c:numRef>
          </c:val>
          <c:extLst>
            <c:ext xmlns:c16="http://schemas.microsoft.com/office/drawing/2014/chart" uri="{C3380CC4-5D6E-409C-BE32-E72D297353CC}">
              <c16:uniqueId val="{00000000-E921-4C7B-8141-4F9BA410D64F}"/>
            </c:ext>
          </c:extLst>
        </c:ser>
        <c:dLbls>
          <c:dLblPos val="ctr"/>
          <c:showLegendKey val="0"/>
          <c:showVal val="1"/>
          <c:showCatName val="0"/>
          <c:showSerName val="0"/>
          <c:showPercent val="0"/>
          <c:showBubbleSize val="0"/>
        </c:dLbls>
        <c:gapWidth val="50"/>
        <c:overlap val="100"/>
        <c:axId val="1306718992"/>
        <c:axId val="1304183856"/>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18"/>
          <c:min val="-9"/>
        </c:scaling>
        <c:delete val="0"/>
        <c:axPos val="l"/>
        <c:majorGridlines/>
        <c:numFmt formatCode="&quot;$&quot;#,##0" sourceLinked="0"/>
        <c:majorTickMark val="out"/>
        <c:minorTickMark val="none"/>
        <c:tickLblPos val="nextTo"/>
        <c:txPr>
          <a:bodyPr/>
          <a:lstStyle/>
          <a:p>
            <a:pPr>
              <a:defRPr sz="1400"/>
            </a:pPr>
            <a:endParaRPr lang="en-US"/>
          </a:p>
        </c:txPr>
        <c:crossAx val="1306718992"/>
        <c:crosses val="autoZero"/>
        <c:crossBetween val="between"/>
        <c:majorUnit val="3"/>
        <c:minorUnit val="0.01"/>
      </c:valAx>
    </c:plotArea>
    <c:legend>
      <c:legendPos val="t"/>
      <c:overlay val="0"/>
      <c:txPr>
        <a:bodyPr/>
        <a:lstStyle/>
        <a:p>
          <a:pPr>
            <a:defRPr sz="1400" baseline="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10 Most Pessimistic</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2017:Q2</c:v>
                </c:pt>
                <c:pt idx="1">
                  <c:v>2017:Q3</c:v>
                </c:pt>
                <c:pt idx="2">
                  <c:v>2017:Q4</c:v>
                </c:pt>
                <c:pt idx="3">
                  <c:v>2018:Q1</c:v>
                </c:pt>
                <c:pt idx="4">
                  <c:v>2018:Q2</c:v>
                </c:pt>
                <c:pt idx="5">
                  <c:v>2018:Q3</c:v>
                </c:pt>
                <c:pt idx="6">
                  <c:v>2018:Q4</c:v>
                </c:pt>
              </c:strCache>
            </c:strRef>
          </c:cat>
          <c:val>
            <c:numRef>
              <c:f>Sheet1!$B$2:$B$8</c:f>
              <c:numCache>
                <c:formatCode>General</c:formatCode>
                <c:ptCount val="7"/>
                <c:pt idx="0">
                  <c:v>2.2999999999999998</c:v>
                </c:pt>
                <c:pt idx="1">
                  <c:v>2.4</c:v>
                </c:pt>
                <c:pt idx="2">
                  <c:v>2.5</c:v>
                </c:pt>
                <c:pt idx="3">
                  <c:v>2.5</c:v>
                </c:pt>
                <c:pt idx="4">
                  <c:v>2.6</c:v>
                </c:pt>
                <c:pt idx="5">
                  <c:v>2.7</c:v>
                </c:pt>
                <c:pt idx="6">
                  <c:v>2.8</c:v>
                </c:pt>
              </c:numCache>
            </c:numRef>
          </c:val>
          <c:smooth val="0"/>
          <c:extLst>
            <c:ext xmlns:c16="http://schemas.microsoft.com/office/drawing/2014/chart" uri="{C3380CC4-5D6E-409C-BE32-E72D297353CC}">
              <c16:uniqueId val="{00000000-EE06-4A59-ABC4-C171C8E61CE0}"/>
            </c:ext>
          </c:extLst>
        </c:ser>
        <c:ser>
          <c:idx val="1"/>
          <c:order val="1"/>
          <c:tx>
            <c:strRef>
              <c:f>Sheet1!$C$1</c:f>
              <c:strCache>
                <c:ptCount val="1"/>
                <c:pt idx="0">
                  <c:v>Median</c:v>
                </c:pt>
              </c:strCache>
            </c:strRef>
          </c:tx>
          <c:spPr>
            <a:ln w="28575" cap="rnd">
              <a:solidFill>
                <a:schemeClr val="accent2"/>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2017:Q2</c:v>
                </c:pt>
                <c:pt idx="1">
                  <c:v>2017:Q3</c:v>
                </c:pt>
                <c:pt idx="2">
                  <c:v>2017:Q4</c:v>
                </c:pt>
                <c:pt idx="3">
                  <c:v>2018:Q1</c:v>
                </c:pt>
                <c:pt idx="4">
                  <c:v>2018:Q2</c:v>
                </c:pt>
                <c:pt idx="5">
                  <c:v>2018:Q3</c:v>
                </c:pt>
                <c:pt idx="6">
                  <c:v>2018:Q4</c:v>
                </c:pt>
              </c:strCache>
            </c:strRef>
          </c:cat>
          <c:val>
            <c:numRef>
              <c:f>Sheet1!$C$2:$C$8</c:f>
              <c:numCache>
                <c:formatCode>General</c:formatCode>
                <c:ptCount val="7"/>
                <c:pt idx="0">
                  <c:v>2.4</c:v>
                </c:pt>
                <c:pt idx="1">
                  <c:v>2.6</c:v>
                </c:pt>
                <c:pt idx="2">
                  <c:v>2.7</c:v>
                </c:pt>
                <c:pt idx="3">
                  <c:v>2.8</c:v>
                </c:pt>
                <c:pt idx="4">
                  <c:v>3</c:v>
                </c:pt>
                <c:pt idx="5">
                  <c:v>3.1</c:v>
                </c:pt>
                <c:pt idx="6">
                  <c:v>3.2</c:v>
                </c:pt>
              </c:numCache>
            </c:numRef>
          </c:val>
          <c:smooth val="0"/>
          <c:extLst>
            <c:ext xmlns:c16="http://schemas.microsoft.com/office/drawing/2014/chart" uri="{C3380CC4-5D6E-409C-BE32-E72D297353CC}">
              <c16:uniqueId val="{00000002-EE06-4A59-ABC4-C171C8E61CE0}"/>
            </c:ext>
          </c:extLst>
        </c:ser>
        <c:ser>
          <c:idx val="2"/>
          <c:order val="2"/>
          <c:tx>
            <c:strRef>
              <c:f>Sheet1!$D$1</c:f>
              <c:strCache>
                <c:ptCount val="1"/>
                <c:pt idx="0">
                  <c:v>10 Most Optimistic</c:v>
                </c:pt>
              </c:strCache>
            </c:strRef>
          </c:tx>
          <c:spPr>
            <a:ln w="28575" cap="rnd">
              <a:solidFill>
                <a:srgbClr val="00B050"/>
              </a:solidFill>
              <a:round/>
            </a:ln>
            <a:effectLst/>
          </c:spPr>
          <c:marker>
            <c:symbol val="none"/>
          </c:marker>
          <c:dLbls>
            <c:dLbl>
              <c:idx val="5"/>
              <c:layout>
                <c:manualLayout>
                  <c:x val="-3.2632398753894197E-2"/>
                  <c:y val="-4.69464296191481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D9-4831-BB0F-51C23394672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2017:Q2</c:v>
                </c:pt>
                <c:pt idx="1">
                  <c:v>2017:Q3</c:v>
                </c:pt>
                <c:pt idx="2">
                  <c:v>2017:Q4</c:v>
                </c:pt>
                <c:pt idx="3">
                  <c:v>2018:Q1</c:v>
                </c:pt>
                <c:pt idx="4">
                  <c:v>2018:Q2</c:v>
                </c:pt>
                <c:pt idx="5">
                  <c:v>2018:Q3</c:v>
                </c:pt>
                <c:pt idx="6">
                  <c:v>2018:Q4</c:v>
                </c:pt>
              </c:strCache>
            </c:strRef>
          </c:cat>
          <c:val>
            <c:numRef>
              <c:f>Sheet1!$D$2:$D$8</c:f>
              <c:numCache>
                <c:formatCode>General</c:formatCode>
                <c:ptCount val="7"/>
                <c:pt idx="0">
                  <c:v>2.6</c:v>
                </c:pt>
                <c:pt idx="1">
                  <c:v>2.8</c:v>
                </c:pt>
                <c:pt idx="2">
                  <c:v>3</c:v>
                </c:pt>
                <c:pt idx="3">
                  <c:v>3.2</c:v>
                </c:pt>
                <c:pt idx="4">
                  <c:v>3.4</c:v>
                </c:pt>
                <c:pt idx="5">
                  <c:v>3.6</c:v>
                </c:pt>
                <c:pt idx="6">
                  <c:v>3.8</c:v>
                </c:pt>
              </c:numCache>
            </c:numRef>
          </c:val>
          <c:smooth val="0"/>
          <c:extLst>
            <c:ext xmlns:c16="http://schemas.microsoft.com/office/drawing/2014/chart" uri="{C3380CC4-5D6E-409C-BE32-E72D297353CC}">
              <c16:uniqueId val="{00000003-EE06-4A59-ABC4-C171C8E61CE0}"/>
            </c:ext>
          </c:extLst>
        </c:ser>
        <c:dLbls>
          <c:showLegendKey val="0"/>
          <c:showVal val="0"/>
          <c:showCatName val="0"/>
          <c:showSerName val="0"/>
          <c:showPercent val="0"/>
          <c:showBubbleSize val="0"/>
        </c:dLbls>
        <c:smooth val="0"/>
        <c:axId val="458108872"/>
        <c:axId val="458111224"/>
      </c:lineChart>
      <c:catAx>
        <c:axId val="45810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111224"/>
        <c:crosses val="autoZero"/>
        <c:auto val="1"/>
        <c:lblAlgn val="ctr"/>
        <c:lblOffset val="100"/>
        <c:noMultiLvlLbl val="0"/>
      </c:catAx>
      <c:valAx>
        <c:axId val="458111224"/>
        <c:scaling>
          <c:orientation val="minMax"/>
          <c:max val="4.5"/>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108872"/>
        <c:crosses val="autoZero"/>
        <c:crossBetween val="between"/>
        <c:majorUnit val="0.5"/>
      </c:valAx>
      <c:spPr>
        <a:noFill/>
        <a:ln>
          <a:noFill/>
        </a:ln>
        <a:effectLst/>
      </c:spPr>
    </c:plotArea>
    <c:legend>
      <c:legendPos val="t"/>
      <c:layout>
        <c:manualLayout>
          <c:xMode val="edge"/>
          <c:yMode val="edge"/>
          <c:x val="0.30213150342188527"/>
          <c:y val="2.1835548660068864E-2"/>
          <c:w val="0.64374947874506339"/>
          <c:h val="5.56928993417742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31578947368397E-2"/>
          <c:y val="4.03800475059383E-2"/>
          <c:w val="0.94400895856662903"/>
          <c:h val="0.860838344564126"/>
        </c:manualLayout>
      </c:layout>
      <c:barChart>
        <c:barDir val="col"/>
        <c:grouping val="clustered"/>
        <c:varyColors val="0"/>
        <c:ser>
          <c:idx val="1"/>
          <c:order val="0"/>
          <c:tx>
            <c:strRef>
              <c:f>Sheet1!$A$2</c:f>
              <c:strCache>
                <c:ptCount val="1"/>
                <c:pt idx="0">
                  <c:v>ISM Manufacturing Index</c:v>
                </c:pt>
              </c:strCache>
            </c:strRef>
          </c:tx>
          <c:spPr>
            <a:solidFill>
              <a:schemeClr val="accent1"/>
            </a:solidFill>
          </c:spPr>
          <c:invertIfNegative val="0"/>
          <c:dLbls>
            <c:numFmt formatCode="0.0" sourceLinked="0"/>
            <c:spPr>
              <a:noFill/>
              <a:ln>
                <a:noFill/>
              </a:ln>
              <a:effectLst/>
            </c:spPr>
            <c:txPr>
              <a:bodyPr rot="-540000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Sheet1!$B$1:$CM$1</c:f>
              <c:numCache>
                <c:formatCode>[$-409]mmm\-yy;@</c:formatCode>
                <c:ptCount val="90"/>
                <c:pt idx="0">
                  <c:v>40188</c:v>
                </c:pt>
                <c:pt idx="1">
                  <c:v>40219</c:v>
                </c:pt>
                <c:pt idx="2">
                  <c:v>40247</c:v>
                </c:pt>
                <c:pt idx="3">
                  <c:v>40278</c:v>
                </c:pt>
                <c:pt idx="4">
                  <c:v>40308</c:v>
                </c:pt>
                <c:pt idx="5">
                  <c:v>40339</c:v>
                </c:pt>
                <c:pt idx="6">
                  <c:v>40369</c:v>
                </c:pt>
                <c:pt idx="7">
                  <c:v>40400</c:v>
                </c:pt>
                <c:pt idx="8">
                  <c:v>40431</c:v>
                </c:pt>
                <c:pt idx="9">
                  <c:v>40461</c:v>
                </c:pt>
                <c:pt idx="10">
                  <c:v>40492</c:v>
                </c:pt>
                <c:pt idx="11">
                  <c:v>40522</c:v>
                </c:pt>
                <c:pt idx="12">
                  <c:v>40553</c:v>
                </c:pt>
                <c:pt idx="13">
                  <c:v>40584</c:v>
                </c:pt>
                <c:pt idx="14">
                  <c:v>40612</c:v>
                </c:pt>
                <c:pt idx="15">
                  <c:v>40643</c:v>
                </c:pt>
                <c:pt idx="16">
                  <c:v>40673</c:v>
                </c:pt>
                <c:pt idx="17">
                  <c:v>40704</c:v>
                </c:pt>
                <c:pt idx="18">
                  <c:v>40734</c:v>
                </c:pt>
                <c:pt idx="19">
                  <c:v>40765</c:v>
                </c:pt>
                <c:pt idx="20">
                  <c:v>40796</c:v>
                </c:pt>
                <c:pt idx="21">
                  <c:v>40826</c:v>
                </c:pt>
                <c:pt idx="22">
                  <c:v>40857</c:v>
                </c:pt>
                <c:pt idx="23">
                  <c:v>40887</c:v>
                </c:pt>
                <c:pt idx="24">
                  <c:v>40918</c:v>
                </c:pt>
                <c:pt idx="25">
                  <c:v>40949</c:v>
                </c:pt>
                <c:pt idx="26">
                  <c:v>40978</c:v>
                </c:pt>
                <c:pt idx="27">
                  <c:v>41009</c:v>
                </c:pt>
                <c:pt idx="28">
                  <c:v>41039</c:v>
                </c:pt>
                <c:pt idx="29">
                  <c:v>41070</c:v>
                </c:pt>
                <c:pt idx="30">
                  <c:v>41100</c:v>
                </c:pt>
                <c:pt idx="31">
                  <c:v>41131</c:v>
                </c:pt>
                <c:pt idx="32">
                  <c:v>41162</c:v>
                </c:pt>
                <c:pt idx="33">
                  <c:v>41192</c:v>
                </c:pt>
                <c:pt idx="34">
                  <c:v>41223</c:v>
                </c:pt>
                <c:pt idx="35">
                  <c:v>41253</c:v>
                </c:pt>
                <c:pt idx="36">
                  <c:v>41284</c:v>
                </c:pt>
                <c:pt idx="37">
                  <c:v>41315</c:v>
                </c:pt>
                <c:pt idx="38">
                  <c:v>41343</c:v>
                </c:pt>
                <c:pt idx="39">
                  <c:v>41374</c:v>
                </c:pt>
                <c:pt idx="40">
                  <c:v>41404</c:v>
                </c:pt>
                <c:pt idx="41">
                  <c:v>41435</c:v>
                </c:pt>
                <c:pt idx="42">
                  <c:v>41465</c:v>
                </c:pt>
                <c:pt idx="43">
                  <c:v>41496</c:v>
                </c:pt>
                <c:pt idx="44">
                  <c:v>41527</c:v>
                </c:pt>
                <c:pt idx="45">
                  <c:v>41557</c:v>
                </c:pt>
                <c:pt idx="46">
                  <c:v>41588</c:v>
                </c:pt>
                <c:pt idx="47">
                  <c:v>41618</c:v>
                </c:pt>
                <c:pt idx="48">
                  <c:v>41649</c:v>
                </c:pt>
                <c:pt idx="49">
                  <c:v>41680</c:v>
                </c:pt>
                <c:pt idx="50">
                  <c:v>41708</c:v>
                </c:pt>
                <c:pt idx="51">
                  <c:v>41739</c:v>
                </c:pt>
                <c:pt idx="52">
                  <c:v>41769</c:v>
                </c:pt>
                <c:pt idx="53">
                  <c:v>41800</c:v>
                </c:pt>
                <c:pt idx="54">
                  <c:v>41830</c:v>
                </c:pt>
                <c:pt idx="55">
                  <c:v>41861</c:v>
                </c:pt>
                <c:pt idx="56">
                  <c:v>41892</c:v>
                </c:pt>
                <c:pt idx="57">
                  <c:v>41922</c:v>
                </c:pt>
                <c:pt idx="58">
                  <c:v>41953</c:v>
                </c:pt>
                <c:pt idx="59">
                  <c:v>41983</c:v>
                </c:pt>
                <c:pt idx="60">
                  <c:v>42014</c:v>
                </c:pt>
                <c:pt idx="61">
                  <c:v>42045</c:v>
                </c:pt>
                <c:pt idx="62">
                  <c:v>42073</c:v>
                </c:pt>
                <c:pt idx="63">
                  <c:v>42104</c:v>
                </c:pt>
                <c:pt idx="64">
                  <c:v>42134</c:v>
                </c:pt>
                <c:pt idx="65">
                  <c:v>42165</c:v>
                </c:pt>
                <c:pt idx="66">
                  <c:v>42195</c:v>
                </c:pt>
                <c:pt idx="67">
                  <c:v>42226</c:v>
                </c:pt>
                <c:pt idx="68">
                  <c:v>42257</c:v>
                </c:pt>
                <c:pt idx="69">
                  <c:v>42287</c:v>
                </c:pt>
                <c:pt idx="70">
                  <c:v>42318</c:v>
                </c:pt>
                <c:pt idx="71">
                  <c:v>42348</c:v>
                </c:pt>
                <c:pt idx="72">
                  <c:v>42379</c:v>
                </c:pt>
                <c:pt idx="73">
                  <c:v>42410</c:v>
                </c:pt>
                <c:pt idx="74">
                  <c:v>42439</c:v>
                </c:pt>
                <c:pt idx="75">
                  <c:v>42470</c:v>
                </c:pt>
                <c:pt idx="76">
                  <c:v>42500</c:v>
                </c:pt>
                <c:pt idx="77">
                  <c:v>42531</c:v>
                </c:pt>
                <c:pt idx="78">
                  <c:v>42561</c:v>
                </c:pt>
                <c:pt idx="79">
                  <c:v>42592</c:v>
                </c:pt>
                <c:pt idx="80">
                  <c:v>42623</c:v>
                </c:pt>
                <c:pt idx="81">
                  <c:v>42653</c:v>
                </c:pt>
                <c:pt idx="82">
                  <c:v>42684</c:v>
                </c:pt>
                <c:pt idx="83">
                  <c:v>42714</c:v>
                </c:pt>
                <c:pt idx="84">
                  <c:v>42745</c:v>
                </c:pt>
                <c:pt idx="85">
                  <c:v>42776</c:v>
                </c:pt>
                <c:pt idx="86">
                  <c:v>42804</c:v>
                </c:pt>
                <c:pt idx="87">
                  <c:v>42835</c:v>
                </c:pt>
                <c:pt idx="88">
                  <c:v>42865</c:v>
                </c:pt>
                <c:pt idx="89">
                  <c:v>42896</c:v>
                </c:pt>
              </c:numCache>
            </c:numRef>
          </c:cat>
          <c:val>
            <c:numRef>
              <c:f>Sheet1!$B$2:$CM$2</c:f>
              <c:numCache>
                <c:formatCode>General</c:formatCode>
                <c:ptCount val="90"/>
                <c:pt idx="0">
                  <c:v>58.3</c:v>
                </c:pt>
                <c:pt idx="1">
                  <c:v>57.1</c:v>
                </c:pt>
                <c:pt idx="2">
                  <c:v>60.4</c:v>
                </c:pt>
                <c:pt idx="3">
                  <c:v>59.6</c:v>
                </c:pt>
                <c:pt idx="4">
                  <c:v>57.8</c:v>
                </c:pt>
                <c:pt idx="5">
                  <c:v>55.3</c:v>
                </c:pt>
                <c:pt idx="6">
                  <c:v>55.1</c:v>
                </c:pt>
                <c:pt idx="7">
                  <c:v>55.2</c:v>
                </c:pt>
                <c:pt idx="8">
                  <c:v>55.3</c:v>
                </c:pt>
                <c:pt idx="9">
                  <c:v>56.9</c:v>
                </c:pt>
                <c:pt idx="10">
                  <c:v>58.2</c:v>
                </c:pt>
                <c:pt idx="11">
                  <c:v>58.5</c:v>
                </c:pt>
                <c:pt idx="12">
                  <c:v>60.8</c:v>
                </c:pt>
                <c:pt idx="13">
                  <c:v>61.4</c:v>
                </c:pt>
                <c:pt idx="14">
                  <c:v>59.7</c:v>
                </c:pt>
                <c:pt idx="15">
                  <c:v>59.7</c:v>
                </c:pt>
                <c:pt idx="16">
                  <c:v>54.2</c:v>
                </c:pt>
                <c:pt idx="17">
                  <c:v>55.8</c:v>
                </c:pt>
                <c:pt idx="18">
                  <c:v>51.4</c:v>
                </c:pt>
                <c:pt idx="19">
                  <c:v>52.5</c:v>
                </c:pt>
                <c:pt idx="20">
                  <c:v>52.5</c:v>
                </c:pt>
                <c:pt idx="21">
                  <c:v>51.8</c:v>
                </c:pt>
                <c:pt idx="22">
                  <c:v>52.2</c:v>
                </c:pt>
                <c:pt idx="23">
                  <c:v>53.1</c:v>
                </c:pt>
                <c:pt idx="24">
                  <c:v>54.1</c:v>
                </c:pt>
                <c:pt idx="25">
                  <c:v>51.9</c:v>
                </c:pt>
                <c:pt idx="26">
                  <c:v>53.3</c:v>
                </c:pt>
                <c:pt idx="27">
                  <c:v>54.1</c:v>
                </c:pt>
                <c:pt idx="28">
                  <c:v>52.5</c:v>
                </c:pt>
                <c:pt idx="29">
                  <c:v>50.2</c:v>
                </c:pt>
                <c:pt idx="30">
                  <c:v>50.5</c:v>
                </c:pt>
                <c:pt idx="31">
                  <c:v>50.7</c:v>
                </c:pt>
                <c:pt idx="32">
                  <c:v>51.6</c:v>
                </c:pt>
                <c:pt idx="33">
                  <c:v>51.7</c:v>
                </c:pt>
                <c:pt idx="34">
                  <c:v>49.9</c:v>
                </c:pt>
                <c:pt idx="35">
                  <c:v>50.2</c:v>
                </c:pt>
                <c:pt idx="36">
                  <c:v>53.1</c:v>
                </c:pt>
                <c:pt idx="37">
                  <c:v>54.2</c:v>
                </c:pt>
                <c:pt idx="38">
                  <c:v>51.3</c:v>
                </c:pt>
                <c:pt idx="39">
                  <c:v>50.7</c:v>
                </c:pt>
                <c:pt idx="40">
                  <c:v>49</c:v>
                </c:pt>
                <c:pt idx="41">
                  <c:v>50.9</c:v>
                </c:pt>
                <c:pt idx="42">
                  <c:v>55.4</c:v>
                </c:pt>
                <c:pt idx="43">
                  <c:v>55.7</c:v>
                </c:pt>
                <c:pt idx="44">
                  <c:v>56.2</c:v>
                </c:pt>
                <c:pt idx="45">
                  <c:v>56.4</c:v>
                </c:pt>
                <c:pt idx="46">
                  <c:v>57</c:v>
                </c:pt>
                <c:pt idx="47">
                  <c:v>56.5</c:v>
                </c:pt>
                <c:pt idx="48">
                  <c:v>51.3</c:v>
                </c:pt>
                <c:pt idx="49">
                  <c:v>53.2</c:v>
                </c:pt>
                <c:pt idx="50">
                  <c:v>53.7</c:v>
                </c:pt>
                <c:pt idx="51">
                  <c:v>54.9</c:v>
                </c:pt>
                <c:pt idx="52">
                  <c:v>55.4</c:v>
                </c:pt>
                <c:pt idx="53">
                  <c:v>55.3</c:v>
                </c:pt>
                <c:pt idx="54">
                  <c:v>57.1</c:v>
                </c:pt>
                <c:pt idx="55">
                  <c:v>59</c:v>
                </c:pt>
                <c:pt idx="56">
                  <c:v>56.6</c:v>
                </c:pt>
                <c:pt idx="57">
                  <c:v>59</c:v>
                </c:pt>
                <c:pt idx="58">
                  <c:v>58.7</c:v>
                </c:pt>
                <c:pt idx="59">
                  <c:v>55.5</c:v>
                </c:pt>
                <c:pt idx="60">
                  <c:v>53.5</c:v>
                </c:pt>
                <c:pt idx="61">
                  <c:v>52.9</c:v>
                </c:pt>
                <c:pt idx="62">
                  <c:v>51.5</c:v>
                </c:pt>
                <c:pt idx="63">
                  <c:v>51.5</c:v>
                </c:pt>
                <c:pt idx="64">
                  <c:v>52.8</c:v>
                </c:pt>
                <c:pt idx="65">
                  <c:v>53.5</c:v>
                </c:pt>
                <c:pt idx="66">
                  <c:v>52.7</c:v>
                </c:pt>
                <c:pt idx="67">
                  <c:v>51.1</c:v>
                </c:pt>
                <c:pt idx="68">
                  <c:v>50.2</c:v>
                </c:pt>
                <c:pt idx="69">
                  <c:v>50.1</c:v>
                </c:pt>
                <c:pt idx="70">
                  <c:v>48.6</c:v>
                </c:pt>
                <c:pt idx="71">
                  <c:v>48</c:v>
                </c:pt>
                <c:pt idx="72">
                  <c:v>48.2</c:v>
                </c:pt>
                <c:pt idx="73">
                  <c:v>49.5</c:v>
                </c:pt>
                <c:pt idx="74">
                  <c:v>51.8</c:v>
                </c:pt>
                <c:pt idx="75">
                  <c:v>50.8</c:v>
                </c:pt>
                <c:pt idx="76">
                  <c:v>51.3</c:v>
                </c:pt>
                <c:pt idx="77">
                  <c:v>53.2</c:v>
                </c:pt>
                <c:pt idx="78">
                  <c:v>52.6</c:v>
                </c:pt>
                <c:pt idx="79">
                  <c:v>49.4</c:v>
                </c:pt>
                <c:pt idx="80">
                  <c:v>51.5</c:v>
                </c:pt>
                <c:pt idx="81">
                  <c:v>51.9</c:v>
                </c:pt>
                <c:pt idx="82">
                  <c:v>53.2</c:v>
                </c:pt>
                <c:pt idx="83">
                  <c:v>54.7</c:v>
                </c:pt>
                <c:pt idx="84">
                  <c:v>56</c:v>
                </c:pt>
                <c:pt idx="85">
                  <c:v>57.7</c:v>
                </c:pt>
                <c:pt idx="86">
                  <c:v>57.2</c:v>
                </c:pt>
                <c:pt idx="87">
                  <c:v>54.8</c:v>
                </c:pt>
                <c:pt idx="88">
                  <c:v>54.9</c:v>
                </c:pt>
                <c:pt idx="89">
                  <c:v>57.8</c:v>
                </c:pt>
              </c:numCache>
            </c:numRef>
          </c:val>
          <c:extLst>
            <c:ext xmlns:c16="http://schemas.microsoft.com/office/drawing/2014/chart" uri="{C3380CC4-5D6E-409C-BE32-E72D297353CC}">
              <c16:uniqueId val="{00000000-F64D-4AA7-96E0-1D3E33F87657}"/>
            </c:ext>
          </c:extLst>
        </c:ser>
        <c:dLbls>
          <c:showLegendKey val="0"/>
          <c:showVal val="0"/>
          <c:showCatName val="0"/>
          <c:showSerName val="0"/>
          <c:showPercent val="0"/>
          <c:showBubbleSize val="0"/>
        </c:dLbls>
        <c:gapWidth val="60"/>
        <c:axId val="542471576"/>
        <c:axId val="542472360"/>
      </c:barChart>
      <c:catAx>
        <c:axId val="542471576"/>
        <c:scaling>
          <c:orientation val="minMax"/>
        </c:scaling>
        <c:delete val="0"/>
        <c:axPos val="b"/>
        <c:numFmt formatCode="[$-409]mmm\ yy;@" sourceLinked="0"/>
        <c:majorTickMark val="out"/>
        <c:minorTickMark val="none"/>
        <c:tickLblPos val="low"/>
        <c:txPr>
          <a:bodyPr rot="5400000" vert="horz"/>
          <a:lstStyle/>
          <a:p>
            <a:pPr>
              <a:defRPr/>
            </a:pPr>
            <a:endParaRPr lang="en-US"/>
          </a:p>
        </c:txPr>
        <c:crossAx val="542472360"/>
        <c:crossesAt val="50"/>
        <c:auto val="0"/>
        <c:lblAlgn val="ctr"/>
        <c:lblOffset val="0"/>
        <c:tickLblSkip val="4"/>
        <c:tickMarkSkip val="1"/>
        <c:noMultiLvlLbl val="0"/>
      </c:catAx>
      <c:valAx>
        <c:axId val="542472360"/>
        <c:scaling>
          <c:orientation val="minMax"/>
          <c:min val="45"/>
        </c:scaling>
        <c:delete val="0"/>
        <c:axPos val="l"/>
        <c:numFmt formatCode="#,##0_);[Red]\(#,##0\)" sourceLinked="0"/>
        <c:majorTickMark val="out"/>
        <c:minorTickMark val="none"/>
        <c:tickLblPos val="nextTo"/>
        <c:txPr>
          <a:bodyPr rot="0" vert="horz"/>
          <a:lstStyle/>
          <a:p>
            <a:pPr>
              <a:defRPr/>
            </a:pPr>
            <a:endParaRPr lang="en-US"/>
          </a:p>
        </c:txPr>
        <c:crossAx val="542471576"/>
        <c:crosses val="autoZero"/>
        <c:crossBetween val="between"/>
        <c:majorUnit val="5"/>
      </c:valAx>
    </c:plotArea>
    <c:plotVisOnly val="1"/>
    <c:dispBlanksAs val="gap"/>
    <c:showDLblsOverMax val="0"/>
  </c:chart>
  <c:txPr>
    <a:bodyPr/>
    <a:lstStyle/>
    <a:p>
      <a:pPr>
        <a:defRPr sz="9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360592537209"/>
          <c:y val="2.7693606429123122E-2"/>
          <c:w val="0.88660798149489495"/>
          <c:h val="0.86734061468123003"/>
        </c:manualLayout>
      </c:layout>
      <c:barChart>
        <c:barDir val="col"/>
        <c:grouping val="stacked"/>
        <c:varyColors val="0"/>
        <c:ser>
          <c:idx val="0"/>
          <c:order val="0"/>
          <c:tx>
            <c:strRef>
              <c:f>Sheet1!$B$1</c:f>
              <c:strCache>
                <c:ptCount val="1"/>
                <c:pt idx="0">
                  <c:v>net income after taxes</c:v>
                </c:pt>
              </c:strCache>
            </c:strRef>
          </c:tx>
          <c:spPr>
            <a:solidFill>
              <a:srgbClr val="00B050"/>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f>Sheet1!$B$2:$B$12</c:f>
              <c:numCache>
                <c:formatCode>"$"#,##0.0</c:formatCode>
                <c:ptCount val="11"/>
                <c:pt idx="0">
                  <c:v>18.899999999999999</c:v>
                </c:pt>
                <c:pt idx="1">
                  <c:v>9.4</c:v>
                </c:pt>
                <c:pt idx="2">
                  <c:v>-1.5</c:v>
                </c:pt>
                <c:pt idx="3">
                  <c:v>10</c:v>
                </c:pt>
                <c:pt idx="4">
                  <c:v>8.6</c:v>
                </c:pt>
                <c:pt idx="5">
                  <c:v>10.8</c:v>
                </c:pt>
                <c:pt idx="6">
                  <c:v>15.1</c:v>
                </c:pt>
                <c:pt idx="7">
                  <c:v>14.3</c:v>
                </c:pt>
                <c:pt idx="8">
                  <c:v>18.899999999999999</c:v>
                </c:pt>
                <c:pt idx="9">
                  <c:v>13.8</c:v>
                </c:pt>
                <c:pt idx="10">
                  <c:v>7.7</c:v>
                </c:pt>
              </c:numCache>
            </c:numRef>
          </c:val>
          <c:extLst>
            <c:ext xmlns:c16="http://schemas.microsoft.com/office/drawing/2014/chart" uri="{C3380CC4-5D6E-409C-BE32-E72D297353CC}">
              <c16:uniqueId val="{00000004-AC74-493F-90D3-7BC3CBDAB987}"/>
            </c:ext>
          </c:extLst>
        </c:ser>
        <c:dLbls>
          <c:dLblPos val="ctr"/>
          <c:showLegendKey val="0"/>
          <c:showVal val="1"/>
          <c:showCatName val="0"/>
          <c:showSerName val="0"/>
          <c:showPercent val="0"/>
          <c:showBubbleSize val="0"/>
        </c:dLbls>
        <c:gapWidth val="50"/>
        <c:overlap val="100"/>
        <c:axId val="1306718992"/>
        <c:axId val="1304183856"/>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20"/>
          <c:min val="-2"/>
        </c:scaling>
        <c:delete val="0"/>
        <c:axPos val="l"/>
        <c:majorGridlines/>
        <c:numFmt formatCode="&quot;$&quot;#,##0" sourceLinked="0"/>
        <c:majorTickMark val="out"/>
        <c:minorTickMark val="none"/>
        <c:tickLblPos val="nextTo"/>
        <c:txPr>
          <a:bodyPr/>
          <a:lstStyle/>
          <a:p>
            <a:pPr>
              <a:defRPr sz="1400"/>
            </a:pPr>
            <a:endParaRPr lang="en-US"/>
          </a:p>
        </c:txPr>
        <c:crossAx val="1306718992"/>
        <c:crosses val="autoZero"/>
        <c:crossBetween val="between"/>
        <c:majorUnit val="2"/>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-0.12</c:v>
                </c:pt>
                <c:pt idx="1">
                  <c:v>-0.11</c:v>
                </c:pt>
                <c:pt idx="2">
                  <c:v>-8.2000000000000003E-2</c:v>
                </c:pt>
                <c:pt idx="3">
                  <c:v>-5.7000000000000002E-2</c:v>
                </c:pt>
              </c:numCache>
            </c:numRef>
          </c:val>
          <c:extLst>
            <c:ext xmlns:c16="http://schemas.microsoft.com/office/drawing/2014/chart" uri="{C3380CC4-5D6E-409C-BE32-E72D297353CC}">
              <c16:uniqueId val="{00000000-48E1-4B8C-87EC-7C67031953D0}"/>
            </c:ext>
          </c:extLst>
        </c:ser>
        <c:dLbls>
          <c:showLegendKey val="0"/>
          <c:showVal val="0"/>
          <c:showCatName val="0"/>
          <c:showSerName val="0"/>
          <c:showPercent val="0"/>
          <c:showBubbleSize val="0"/>
        </c:dLbls>
        <c:gapWidth val="100"/>
        <c:axId val="604046088"/>
        <c:axId val="604047072"/>
      </c:barChart>
      <c:catAx>
        <c:axId val="6040460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4047072"/>
        <c:crosses val="autoZero"/>
        <c:auto val="1"/>
        <c:lblAlgn val="ctr"/>
        <c:lblOffset val="100"/>
        <c:noMultiLvlLbl val="0"/>
      </c:catAx>
      <c:valAx>
        <c:axId val="604047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4046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23343321416257"/>
          <c:y val="2.9907252404815444E-2"/>
          <c:w val="0.8193531004720187"/>
          <c:h val="0.85559943443429898"/>
        </c:manualLayout>
      </c:layout>
      <c:lineChart>
        <c:grouping val="standard"/>
        <c:varyColors val="0"/>
        <c:ser>
          <c:idx val="4"/>
          <c:order val="0"/>
          <c:tx>
            <c:strRef>
              <c:f>Sheet1!$A$2</c:f>
              <c:strCache>
                <c:ptCount val="1"/>
                <c:pt idx="0">
                  <c:v>YoY pm change</c:v>
                </c:pt>
              </c:strCache>
            </c:strRef>
          </c:tx>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BB-4F47-9A0E-F0E09D7B99B4}"/>
                </c:ext>
              </c:extLst>
            </c:dLbl>
            <c:dLbl>
              <c:idx val="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E2-4B14-A9DA-22F5B1579C43}"/>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E2-4B14-A9DA-22F5B1579C43}"/>
                </c:ext>
              </c:extLst>
            </c:dLbl>
            <c:dLbl>
              <c:idx val="3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BB-4F47-9A0E-F0E09D7B99B4}"/>
                </c:ext>
              </c:extLst>
            </c:dLbl>
            <c:dLbl>
              <c:idx val="5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BB-4F47-9A0E-F0E09D7B99B4}"/>
                </c:ext>
              </c:extLst>
            </c:dLbl>
            <c:numFmt formatCode="0%" sourceLinked="0"/>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Sheet1!$B$1:$V$1</c:f>
              <c:strCache>
                <c:ptCount val="21"/>
                <c:pt idx="0">
                  <c:v>2012:Q1</c:v>
                </c:pt>
                <c:pt idx="4">
                  <c:v>2013:Q1</c:v>
                </c:pt>
                <c:pt idx="8">
                  <c:v>2014:Q1</c:v>
                </c:pt>
                <c:pt idx="12">
                  <c:v>2015:Q1</c:v>
                </c:pt>
                <c:pt idx="16">
                  <c:v>2016:Q1</c:v>
                </c:pt>
                <c:pt idx="20">
                  <c:v>2017:Q1</c:v>
                </c:pt>
              </c:strCache>
            </c:strRef>
          </c:cat>
          <c:val>
            <c:numRef>
              <c:f>Sheet1!$B$2:$V$2</c:f>
              <c:numCache>
                <c:formatCode>0.00</c:formatCode>
                <c:ptCount val="21"/>
                <c:pt idx="0">
                  <c:v>1.2E-2</c:v>
                </c:pt>
                <c:pt idx="1">
                  <c:v>1.4E-2</c:v>
                </c:pt>
                <c:pt idx="2">
                  <c:v>1.4E-2</c:v>
                </c:pt>
                <c:pt idx="3">
                  <c:v>1.2E-2</c:v>
                </c:pt>
                <c:pt idx="4">
                  <c:v>3.0000000000000001E-3</c:v>
                </c:pt>
                <c:pt idx="5">
                  <c:v>-4.0000000000000001E-3</c:v>
                </c:pt>
                <c:pt idx="6">
                  <c:v>-7.0000000000000001E-3</c:v>
                </c:pt>
                <c:pt idx="7">
                  <c:v>-0.01</c:v>
                </c:pt>
                <c:pt idx="8">
                  <c:v>-1.6E-2</c:v>
                </c:pt>
                <c:pt idx="9">
                  <c:v>-2.7E-2</c:v>
                </c:pt>
                <c:pt idx="10">
                  <c:v>-2.8000000000000001E-2</c:v>
                </c:pt>
                <c:pt idx="11">
                  <c:v>-4.2000000000000003E-2</c:v>
                </c:pt>
                <c:pt idx="12">
                  <c:v>-4.2000000000000003E-2</c:v>
                </c:pt>
                <c:pt idx="13">
                  <c:v>-4.3999999999999997E-2</c:v>
                </c:pt>
                <c:pt idx="14">
                  <c:v>-4.8000000000000001E-2</c:v>
                </c:pt>
                <c:pt idx="15">
                  <c:v>-0.05</c:v>
                </c:pt>
                <c:pt idx="16">
                  <c:v>-3.7999999999999999E-2</c:v>
                </c:pt>
                <c:pt idx="17">
                  <c:v>-3.5999999999999997E-2</c:v>
                </c:pt>
                <c:pt idx="18">
                  <c:v>-3.2000000000000001E-2</c:v>
                </c:pt>
                <c:pt idx="19">
                  <c:v>-3.1E-2</c:v>
                </c:pt>
                <c:pt idx="20" formatCode="General">
                  <c:v>-2.1000000000000001E-2</c:v>
                </c:pt>
              </c:numCache>
            </c:numRef>
          </c:val>
          <c:smooth val="0"/>
          <c:extLst>
            <c:ext xmlns:c16="http://schemas.microsoft.com/office/drawing/2014/chart" uri="{C3380CC4-5D6E-409C-BE32-E72D297353CC}">
              <c16:uniqueId val="{00000000-AB51-4DB0-8D53-3218608B0DD2}"/>
            </c:ext>
          </c:extLst>
        </c:ser>
        <c:dLbls>
          <c:showLegendKey val="0"/>
          <c:showVal val="1"/>
          <c:showCatName val="0"/>
          <c:showSerName val="0"/>
          <c:showPercent val="0"/>
          <c:showBubbleSize val="0"/>
        </c:dLbls>
        <c:smooth val="0"/>
        <c:axId val="226602592"/>
        <c:axId val="226604552"/>
      </c:lineChart>
      <c:catAx>
        <c:axId val="226602592"/>
        <c:scaling>
          <c:orientation val="minMax"/>
        </c:scaling>
        <c:delete val="0"/>
        <c:axPos val="b"/>
        <c:numFmt formatCode="General" sourceLinked="1"/>
        <c:majorTickMark val="out"/>
        <c:minorTickMark val="none"/>
        <c:tickLblPos val="low"/>
        <c:txPr>
          <a:bodyPr rot="-5400000" vert="horz"/>
          <a:lstStyle/>
          <a:p>
            <a:pPr>
              <a:defRPr sz="1400"/>
            </a:pPr>
            <a:endParaRPr lang="en-US"/>
          </a:p>
        </c:txPr>
        <c:crossAx val="226604552"/>
        <c:crossesAt val="0"/>
        <c:auto val="1"/>
        <c:lblAlgn val="ctr"/>
        <c:lblOffset val="200"/>
        <c:noMultiLvlLbl val="0"/>
      </c:catAx>
      <c:valAx>
        <c:axId val="226604552"/>
        <c:scaling>
          <c:orientation val="minMax"/>
        </c:scaling>
        <c:delete val="0"/>
        <c:axPos val="l"/>
        <c:numFmt formatCode="0%" sourceLinked="0"/>
        <c:majorTickMark val="out"/>
        <c:minorTickMark val="none"/>
        <c:tickLblPos val="nextTo"/>
        <c:txPr>
          <a:bodyPr rot="0" vert="horz"/>
          <a:lstStyle/>
          <a:p>
            <a:pPr>
              <a:defRPr sz="1400"/>
            </a:pPr>
            <a:endParaRPr lang="en-US"/>
          </a:p>
        </c:txPr>
        <c:crossAx val="226602592"/>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39440927601679E-2"/>
          <c:y val="5.0344627996668889E-2"/>
          <c:w val="0.90035862196084304"/>
          <c:h val="0.85363657386479019"/>
        </c:manualLayout>
      </c:layout>
      <c:lineChart>
        <c:grouping val="standard"/>
        <c:varyColors val="0"/>
        <c:ser>
          <c:idx val="0"/>
          <c:order val="0"/>
          <c:tx>
            <c:strRef>
              <c:f>Sheet1!$A$2</c:f>
              <c:strCache>
                <c:ptCount val="1"/>
                <c:pt idx="0">
                  <c:v>MarketScout</c:v>
                </c:pt>
              </c:strCache>
            </c:strRef>
          </c:tx>
          <c:marker>
            <c:symbol val="none"/>
          </c:marker>
          <c:dLbls>
            <c:dLbl>
              <c:idx val="0"/>
              <c:layout>
                <c:manualLayout>
                  <c:x val="-5.1353328456474031E-3"/>
                  <c:y val="-1.74540189335273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25-45E5-9B99-63D27DE4C37D}"/>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25-45E5-9B99-63D27DE4C37D}"/>
                </c:ext>
              </c:extLst>
            </c:dLbl>
            <c:dLbl>
              <c:idx val="3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25-45E5-9B99-63D27DE4C37D}"/>
                </c:ext>
              </c:extLst>
            </c:dLbl>
            <c:dLbl>
              <c:idx val="46"/>
              <c:layout>
                <c:manualLayout>
                  <c:x val="-0.19166057059253841"/>
                  <c:y val="0.27118640987629195"/>
                </c:manualLayout>
              </c:layout>
              <c:spPr>
                <a:solidFill>
                  <a:schemeClr val="accent1">
                    <a:alpha val="50000"/>
                  </a:schemeClr>
                </a:solidFill>
                <a:ln>
                  <a:solidFill>
                    <a:schemeClr val="accent1"/>
                  </a:solidFill>
                </a:ln>
                <a:effectLst/>
              </c:spPr>
              <c:txPr>
                <a:bodyPr wrap="square" lIns="38100" tIns="19050" rIns="38100" bIns="19050" anchor="ctr">
                  <a:spAutoFit/>
                </a:bodyPr>
                <a:lstStyle/>
                <a:p>
                  <a:pPr>
                    <a:defRPr sz="1400" b="1"/>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4025-45E5-9B99-63D27DE4C37D}"/>
                </c:ext>
              </c:extLst>
            </c:dLbl>
            <c:dLbl>
              <c:idx val="5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25-45E5-9B99-63D27DE4C37D}"/>
                </c:ext>
              </c:extLst>
            </c:dLbl>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Sheet1!$I$1:$BL$1</c:f>
              <c:strCache>
                <c:ptCount val="56"/>
                <c:pt idx="0">
                  <c:v>2003:Q2</c:v>
                </c:pt>
                <c:pt idx="1">
                  <c:v>2003:Q3</c:v>
                </c:pt>
                <c:pt idx="2">
                  <c:v>2003:Q4</c:v>
                </c:pt>
                <c:pt idx="3">
                  <c:v>2004:Q1</c:v>
                </c:pt>
                <c:pt idx="4">
                  <c:v>2004:Q2</c:v>
                </c:pt>
                <c:pt idx="5">
                  <c:v>2004:Q3</c:v>
                </c:pt>
                <c:pt idx="6">
                  <c:v>2004:Q4</c:v>
                </c:pt>
                <c:pt idx="7">
                  <c:v>2005:Q1</c:v>
                </c:pt>
                <c:pt idx="8">
                  <c:v>2005:Q2</c:v>
                </c:pt>
                <c:pt idx="9">
                  <c:v>2005:Q3</c:v>
                </c:pt>
                <c:pt idx="10">
                  <c:v>2005:Q4</c:v>
                </c:pt>
                <c:pt idx="11">
                  <c:v>2006:Q1</c:v>
                </c:pt>
                <c:pt idx="12">
                  <c:v>2006:Q2</c:v>
                </c:pt>
                <c:pt idx="13">
                  <c:v>2006:Q3</c:v>
                </c:pt>
                <c:pt idx="14">
                  <c:v>2006:Q4</c:v>
                </c:pt>
                <c:pt idx="15">
                  <c:v>2007:Q1</c:v>
                </c:pt>
                <c:pt idx="16">
                  <c:v>2007:Q2</c:v>
                </c:pt>
                <c:pt idx="17">
                  <c:v>2007:Q3</c:v>
                </c:pt>
                <c:pt idx="18">
                  <c:v>2007:Q4</c:v>
                </c:pt>
                <c:pt idx="19">
                  <c:v>2008:Q1</c:v>
                </c:pt>
                <c:pt idx="20">
                  <c:v>2008:Q2</c:v>
                </c:pt>
                <c:pt idx="21">
                  <c:v>2008:Q3</c:v>
                </c:pt>
                <c:pt idx="22">
                  <c:v>2008:Q4</c:v>
                </c:pt>
                <c:pt idx="23">
                  <c:v>2009:Q1</c:v>
                </c:pt>
                <c:pt idx="24">
                  <c:v>2009:Q2</c:v>
                </c:pt>
                <c:pt idx="25">
                  <c:v>2009:Q3</c:v>
                </c:pt>
                <c:pt idx="26">
                  <c:v>2009:Q4</c:v>
                </c:pt>
                <c:pt idx="27">
                  <c:v>2010:Q1</c:v>
                </c:pt>
                <c:pt idx="28">
                  <c:v>2010:Q2</c:v>
                </c:pt>
                <c:pt idx="29">
                  <c:v>2010:Q3</c:v>
                </c:pt>
                <c:pt idx="30">
                  <c:v>2010:Q4</c:v>
                </c:pt>
                <c:pt idx="31">
                  <c:v>2011:Q1</c:v>
                </c:pt>
                <c:pt idx="32">
                  <c:v>2011:Q2</c:v>
                </c:pt>
                <c:pt idx="33">
                  <c:v>2011:Q3</c:v>
                </c:pt>
                <c:pt idx="34">
                  <c:v>2011:Q4</c:v>
                </c:pt>
                <c:pt idx="35">
                  <c:v>2012:Q1</c:v>
                </c:pt>
                <c:pt idx="36">
                  <c:v>2012:Q2</c:v>
                </c:pt>
                <c:pt idx="37">
                  <c:v>2012:Q3</c:v>
                </c:pt>
                <c:pt idx="38">
                  <c:v>2012:Q4</c:v>
                </c:pt>
                <c:pt idx="39">
                  <c:v>2013:Q1</c:v>
                </c:pt>
                <c:pt idx="40">
                  <c:v>2013:Q12</c:v>
                </c:pt>
                <c:pt idx="41">
                  <c:v>2013:Q3</c:v>
                </c:pt>
                <c:pt idx="42">
                  <c:v>2013:Q4</c:v>
                </c:pt>
                <c:pt idx="43">
                  <c:v>2014:Q1</c:v>
                </c:pt>
                <c:pt idx="44">
                  <c:v>2014:Q2</c:v>
                </c:pt>
                <c:pt idx="45">
                  <c:v>2014:Q3</c:v>
                </c:pt>
                <c:pt idx="46">
                  <c:v>2014:Q4</c:v>
                </c:pt>
                <c:pt idx="47">
                  <c:v>2015:Q1</c:v>
                </c:pt>
                <c:pt idx="48">
                  <c:v>2015:Q2</c:v>
                </c:pt>
                <c:pt idx="49">
                  <c:v>2015:Q3</c:v>
                </c:pt>
                <c:pt idx="50">
                  <c:v>2015:Q4</c:v>
                </c:pt>
                <c:pt idx="51">
                  <c:v>2016:Q1</c:v>
                </c:pt>
                <c:pt idx="52">
                  <c:v>2016:Q2</c:v>
                </c:pt>
                <c:pt idx="53">
                  <c:v>2016:Q3</c:v>
                </c:pt>
                <c:pt idx="54">
                  <c:v>2016:Q4</c:v>
                </c:pt>
                <c:pt idx="55">
                  <c:v>2017:Q1</c:v>
                </c:pt>
              </c:strCache>
            </c:strRef>
          </c:cat>
          <c:val>
            <c:numRef>
              <c:f>Sheet1!$I$2:$BL$2</c:f>
              <c:numCache>
                <c:formatCode>0%</c:formatCode>
                <c:ptCount val="56"/>
                <c:pt idx="0">
                  <c:v>0.18</c:v>
                </c:pt>
                <c:pt idx="1">
                  <c:v>0.12</c:v>
                </c:pt>
                <c:pt idx="2">
                  <c:v>0.12</c:v>
                </c:pt>
                <c:pt idx="3">
                  <c:v>0.09</c:v>
                </c:pt>
                <c:pt idx="4">
                  <c:v>7.0000000000000007E-2</c:v>
                </c:pt>
                <c:pt idx="5">
                  <c:v>0.04</c:v>
                </c:pt>
                <c:pt idx="6">
                  <c:v>0.02</c:v>
                </c:pt>
                <c:pt idx="7">
                  <c:v>-0.01</c:v>
                </c:pt>
                <c:pt idx="8">
                  <c:v>-0.03</c:v>
                </c:pt>
                <c:pt idx="9">
                  <c:v>-0.05</c:v>
                </c:pt>
                <c:pt idx="10">
                  <c:v>-0.06</c:v>
                </c:pt>
                <c:pt idx="11">
                  <c:v>-0.06</c:v>
                </c:pt>
                <c:pt idx="12">
                  <c:v>-7.0000000000000007E-2</c:v>
                </c:pt>
                <c:pt idx="13">
                  <c:v>-0.08</c:v>
                </c:pt>
                <c:pt idx="14">
                  <c:v>-0.08</c:v>
                </c:pt>
                <c:pt idx="15">
                  <c:v>-0.12</c:v>
                </c:pt>
                <c:pt idx="16">
                  <c:v>-0.14000000000000001</c:v>
                </c:pt>
                <c:pt idx="17">
                  <c:v>-0.15</c:v>
                </c:pt>
                <c:pt idx="18">
                  <c:v>-0.16</c:v>
                </c:pt>
                <c:pt idx="19">
                  <c:v>-0.12</c:v>
                </c:pt>
                <c:pt idx="20">
                  <c:v>-0.11</c:v>
                </c:pt>
                <c:pt idx="21">
                  <c:v>-0.1</c:v>
                </c:pt>
                <c:pt idx="22">
                  <c:v>-0.09</c:v>
                </c:pt>
                <c:pt idx="23">
                  <c:v>-7.0000000000000007E-2</c:v>
                </c:pt>
                <c:pt idx="24">
                  <c:v>-0.06</c:v>
                </c:pt>
                <c:pt idx="25">
                  <c:v>-0.04</c:v>
                </c:pt>
                <c:pt idx="26">
                  <c:v>-0.04</c:v>
                </c:pt>
                <c:pt idx="27">
                  <c:v>-0.04</c:v>
                </c:pt>
                <c:pt idx="28">
                  <c:v>-0.03</c:v>
                </c:pt>
                <c:pt idx="29">
                  <c:v>-0.04</c:v>
                </c:pt>
                <c:pt idx="30">
                  <c:v>-0.05</c:v>
                </c:pt>
                <c:pt idx="31">
                  <c:v>-0.04</c:v>
                </c:pt>
                <c:pt idx="32">
                  <c:v>-0.03</c:v>
                </c:pt>
                <c:pt idx="33">
                  <c:v>0</c:v>
                </c:pt>
                <c:pt idx="34">
                  <c:v>0.01</c:v>
                </c:pt>
                <c:pt idx="35">
                  <c:v>0.03</c:v>
                </c:pt>
                <c:pt idx="36">
                  <c:v>0.04</c:v>
                </c:pt>
                <c:pt idx="37">
                  <c:v>0.05</c:v>
                </c:pt>
                <c:pt idx="38">
                  <c:v>0.05</c:v>
                </c:pt>
                <c:pt idx="39">
                  <c:v>0.05</c:v>
                </c:pt>
                <c:pt idx="40">
                  <c:v>0.05</c:v>
                </c:pt>
                <c:pt idx="41">
                  <c:v>0.05</c:v>
                </c:pt>
                <c:pt idx="42">
                  <c:v>0.03</c:v>
                </c:pt>
                <c:pt idx="43">
                  <c:v>0.03</c:v>
                </c:pt>
                <c:pt idx="44">
                  <c:v>0.02</c:v>
                </c:pt>
                <c:pt idx="45">
                  <c:v>0.02</c:v>
                </c:pt>
                <c:pt idx="46">
                  <c:v>0</c:v>
                </c:pt>
                <c:pt idx="47">
                  <c:v>0</c:v>
                </c:pt>
                <c:pt idx="48">
                  <c:v>0</c:v>
                </c:pt>
                <c:pt idx="49">
                  <c:v>-0.01</c:v>
                </c:pt>
                <c:pt idx="50">
                  <c:v>-0.04</c:v>
                </c:pt>
                <c:pt idx="51">
                  <c:v>-0.03</c:v>
                </c:pt>
                <c:pt idx="52">
                  <c:v>-0.01</c:v>
                </c:pt>
                <c:pt idx="53">
                  <c:v>-0.01</c:v>
                </c:pt>
                <c:pt idx="54">
                  <c:v>-0.01</c:v>
                </c:pt>
                <c:pt idx="55">
                  <c:v>0.01</c:v>
                </c:pt>
              </c:numCache>
            </c:numRef>
          </c:val>
          <c:smooth val="0"/>
          <c:extLst>
            <c:ext xmlns:c16="http://schemas.microsoft.com/office/drawing/2014/chart" uri="{C3380CC4-5D6E-409C-BE32-E72D297353CC}">
              <c16:uniqueId val="{00000002-49D9-41A4-BD1F-8DD3B5639EAB}"/>
            </c:ext>
          </c:extLst>
        </c:ser>
        <c:ser>
          <c:idx val="1"/>
          <c:order val="1"/>
          <c:tx>
            <c:strRef>
              <c:f>Sheet1!$A$3</c:f>
              <c:strCache>
                <c:ptCount val="1"/>
                <c:pt idx="0">
                  <c:v>Willis</c:v>
                </c:pt>
              </c:strCache>
            </c:strRef>
          </c:tx>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25-45E5-9B99-63D27DE4C37D}"/>
                </c:ext>
              </c:extLst>
            </c:dLbl>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25-45E5-9B99-63D27DE4C37D}"/>
                </c:ext>
              </c:extLst>
            </c:dLbl>
            <c:dLbl>
              <c:idx val="3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25-45E5-9B99-63D27DE4C37D}"/>
                </c:ext>
              </c:extLst>
            </c:dLbl>
            <c:dLbl>
              <c:idx val="44"/>
              <c:layout>
                <c:manualLayout>
                  <c:x val="8.380752149946144E-2"/>
                  <c:y val="-0.27421561977384629"/>
                </c:manualLayout>
              </c:layout>
              <c:spPr>
                <a:solidFill>
                  <a:schemeClr val="accent2">
                    <a:alpha val="42000"/>
                  </a:schemeClr>
                </a:solidFill>
                <a:ln>
                  <a:solidFill>
                    <a:schemeClr val="accent2"/>
                  </a:solidFill>
                </a:ln>
                <a:effectLst/>
              </c:spPr>
              <c:txPr>
                <a:bodyPr wrap="square" lIns="38100" tIns="19050" rIns="38100" bIns="19050" anchor="ctr">
                  <a:spAutoFit/>
                </a:bodyPr>
                <a:lstStyle/>
                <a:p>
                  <a:pPr>
                    <a:defRPr sz="1400" b="1"/>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4025-45E5-9B99-63D27DE4C37D}"/>
                </c:ext>
              </c:extLst>
            </c:dLbl>
            <c:dLbl>
              <c:idx val="5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25-45E5-9B99-63D27DE4C37D}"/>
                </c:ext>
              </c:extLst>
            </c:dLbl>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Sheet1!$I$1:$BL$1</c:f>
              <c:strCache>
                <c:ptCount val="56"/>
                <c:pt idx="0">
                  <c:v>2003:Q2</c:v>
                </c:pt>
                <c:pt idx="1">
                  <c:v>2003:Q3</c:v>
                </c:pt>
                <c:pt idx="2">
                  <c:v>2003:Q4</c:v>
                </c:pt>
                <c:pt idx="3">
                  <c:v>2004:Q1</c:v>
                </c:pt>
                <c:pt idx="4">
                  <c:v>2004:Q2</c:v>
                </c:pt>
                <c:pt idx="5">
                  <c:v>2004:Q3</c:v>
                </c:pt>
                <c:pt idx="6">
                  <c:v>2004:Q4</c:v>
                </c:pt>
                <c:pt idx="7">
                  <c:v>2005:Q1</c:v>
                </c:pt>
                <c:pt idx="8">
                  <c:v>2005:Q2</c:v>
                </c:pt>
                <c:pt idx="9">
                  <c:v>2005:Q3</c:v>
                </c:pt>
                <c:pt idx="10">
                  <c:v>2005:Q4</c:v>
                </c:pt>
                <c:pt idx="11">
                  <c:v>2006:Q1</c:v>
                </c:pt>
                <c:pt idx="12">
                  <c:v>2006:Q2</c:v>
                </c:pt>
                <c:pt idx="13">
                  <c:v>2006:Q3</c:v>
                </c:pt>
                <c:pt idx="14">
                  <c:v>2006:Q4</c:v>
                </c:pt>
                <c:pt idx="15">
                  <c:v>2007:Q1</c:v>
                </c:pt>
                <c:pt idx="16">
                  <c:v>2007:Q2</c:v>
                </c:pt>
                <c:pt idx="17">
                  <c:v>2007:Q3</c:v>
                </c:pt>
                <c:pt idx="18">
                  <c:v>2007:Q4</c:v>
                </c:pt>
                <c:pt idx="19">
                  <c:v>2008:Q1</c:v>
                </c:pt>
                <c:pt idx="20">
                  <c:v>2008:Q2</c:v>
                </c:pt>
                <c:pt idx="21">
                  <c:v>2008:Q3</c:v>
                </c:pt>
                <c:pt idx="22">
                  <c:v>2008:Q4</c:v>
                </c:pt>
                <c:pt idx="23">
                  <c:v>2009:Q1</c:v>
                </c:pt>
                <c:pt idx="24">
                  <c:v>2009:Q2</c:v>
                </c:pt>
                <c:pt idx="25">
                  <c:v>2009:Q3</c:v>
                </c:pt>
                <c:pt idx="26">
                  <c:v>2009:Q4</c:v>
                </c:pt>
                <c:pt idx="27">
                  <c:v>2010:Q1</c:v>
                </c:pt>
                <c:pt idx="28">
                  <c:v>2010:Q2</c:v>
                </c:pt>
                <c:pt idx="29">
                  <c:v>2010:Q3</c:v>
                </c:pt>
                <c:pt idx="30">
                  <c:v>2010:Q4</c:v>
                </c:pt>
                <c:pt idx="31">
                  <c:v>2011:Q1</c:v>
                </c:pt>
                <c:pt idx="32">
                  <c:v>2011:Q2</c:v>
                </c:pt>
                <c:pt idx="33">
                  <c:v>2011:Q3</c:v>
                </c:pt>
                <c:pt idx="34">
                  <c:v>2011:Q4</c:v>
                </c:pt>
                <c:pt idx="35">
                  <c:v>2012:Q1</c:v>
                </c:pt>
                <c:pt idx="36">
                  <c:v>2012:Q2</c:v>
                </c:pt>
                <c:pt idx="37">
                  <c:v>2012:Q3</c:v>
                </c:pt>
                <c:pt idx="38">
                  <c:v>2012:Q4</c:v>
                </c:pt>
                <c:pt idx="39">
                  <c:v>2013:Q1</c:v>
                </c:pt>
                <c:pt idx="40">
                  <c:v>2013:Q12</c:v>
                </c:pt>
                <c:pt idx="41">
                  <c:v>2013:Q3</c:v>
                </c:pt>
                <c:pt idx="42">
                  <c:v>2013:Q4</c:v>
                </c:pt>
                <c:pt idx="43">
                  <c:v>2014:Q1</c:v>
                </c:pt>
                <c:pt idx="44">
                  <c:v>2014:Q2</c:v>
                </c:pt>
                <c:pt idx="45">
                  <c:v>2014:Q3</c:v>
                </c:pt>
                <c:pt idx="46">
                  <c:v>2014:Q4</c:v>
                </c:pt>
                <c:pt idx="47">
                  <c:v>2015:Q1</c:v>
                </c:pt>
                <c:pt idx="48">
                  <c:v>2015:Q2</c:v>
                </c:pt>
                <c:pt idx="49">
                  <c:v>2015:Q3</c:v>
                </c:pt>
                <c:pt idx="50">
                  <c:v>2015:Q4</c:v>
                </c:pt>
                <c:pt idx="51">
                  <c:v>2016:Q1</c:v>
                </c:pt>
                <c:pt idx="52">
                  <c:v>2016:Q2</c:v>
                </c:pt>
                <c:pt idx="53">
                  <c:v>2016:Q3</c:v>
                </c:pt>
                <c:pt idx="54">
                  <c:v>2016:Q4</c:v>
                </c:pt>
                <c:pt idx="55">
                  <c:v>2017:Q1</c:v>
                </c:pt>
              </c:strCache>
            </c:strRef>
          </c:cat>
          <c:val>
            <c:numRef>
              <c:f>Sheet1!$I$3:$BL$3</c:f>
              <c:numCache>
                <c:formatCode>0%</c:formatCode>
                <c:ptCount val="56"/>
                <c:pt idx="0">
                  <c:v>0.13</c:v>
                </c:pt>
                <c:pt idx="1">
                  <c:v>0.12</c:v>
                </c:pt>
                <c:pt idx="2">
                  <c:v>0.09</c:v>
                </c:pt>
                <c:pt idx="3">
                  <c:v>0.05</c:v>
                </c:pt>
                <c:pt idx="4">
                  <c:v>0.03</c:v>
                </c:pt>
                <c:pt idx="5">
                  <c:v>0</c:v>
                </c:pt>
                <c:pt idx="6">
                  <c:v>-0.01</c:v>
                </c:pt>
                <c:pt idx="7">
                  <c:v>-0.01</c:v>
                </c:pt>
                <c:pt idx="8">
                  <c:v>-0.02</c:v>
                </c:pt>
                <c:pt idx="9">
                  <c:v>-0.02</c:v>
                </c:pt>
                <c:pt idx="10">
                  <c:v>-0.02</c:v>
                </c:pt>
                <c:pt idx="11">
                  <c:v>-0.02</c:v>
                </c:pt>
                <c:pt idx="12">
                  <c:v>-0.01</c:v>
                </c:pt>
                <c:pt idx="13">
                  <c:v>-0.01</c:v>
                </c:pt>
                <c:pt idx="14">
                  <c:v>-0.03</c:v>
                </c:pt>
                <c:pt idx="15">
                  <c:v>-0.04</c:v>
                </c:pt>
                <c:pt idx="16">
                  <c:v>-0.05</c:v>
                </c:pt>
                <c:pt idx="17">
                  <c:v>-0.05</c:v>
                </c:pt>
                <c:pt idx="18">
                  <c:v>-0.06</c:v>
                </c:pt>
                <c:pt idx="19">
                  <c:v>-0.06</c:v>
                </c:pt>
                <c:pt idx="20">
                  <c:v>-0.05</c:v>
                </c:pt>
                <c:pt idx="21">
                  <c:v>-0.04</c:v>
                </c:pt>
                <c:pt idx="22">
                  <c:v>-0.03</c:v>
                </c:pt>
                <c:pt idx="23">
                  <c:v>-0.01</c:v>
                </c:pt>
                <c:pt idx="24">
                  <c:v>0.01</c:v>
                </c:pt>
                <c:pt idx="25">
                  <c:v>0</c:v>
                </c:pt>
                <c:pt idx="26">
                  <c:v>0</c:v>
                </c:pt>
                <c:pt idx="27">
                  <c:v>-0.01</c:v>
                </c:pt>
                <c:pt idx="28">
                  <c:v>-0.01</c:v>
                </c:pt>
                <c:pt idx="29">
                  <c:v>-0.01</c:v>
                </c:pt>
                <c:pt idx="30">
                  <c:v>-0.01</c:v>
                </c:pt>
                <c:pt idx="31">
                  <c:v>0.01</c:v>
                </c:pt>
                <c:pt idx="32">
                  <c:v>0.02</c:v>
                </c:pt>
                <c:pt idx="33">
                  <c:v>0.02</c:v>
                </c:pt>
                <c:pt idx="34">
                  <c:v>0.03</c:v>
                </c:pt>
                <c:pt idx="35">
                  <c:v>0.05</c:v>
                </c:pt>
                <c:pt idx="36">
                  <c:v>0.06</c:v>
                </c:pt>
                <c:pt idx="37">
                  <c:v>0.06</c:v>
                </c:pt>
                <c:pt idx="38">
                  <c:v>7.0000000000000007E-2</c:v>
                </c:pt>
                <c:pt idx="39">
                  <c:v>7.0000000000000007E-2</c:v>
                </c:pt>
                <c:pt idx="40">
                  <c:v>0.06</c:v>
                </c:pt>
                <c:pt idx="41">
                  <c:v>0.06</c:v>
                </c:pt>
                <c:pt idx="42">
                  <c:v>0.05</c:v>
                </c:pt>
                <c:pt idx="43">
                  <c:v>0.04</c:v>
                </c:pt>
                <c:pt idx="44">
                  <c:v>0.03</c:v>
                </c:pt>
                <c:pt idx="45">
                  <c:v>0.03</c:v>
                </c:pt>
                <c:pt idx="46">
                  <c:v>0.02</c:v>
                </c:pt>
                <c:pt idx="47">
                  <c:v>0.02</c:v>
                </c:pt>
                <c:pt idx="48">
                  <c:v>0.01</c:v>
                </c:pt>
                <c:pt idx="49">
                  <c:v>0.01</c:v>
                </c:pt>
                <c:pt idx="50">
                  <c:v>0.01</c:v>
                </c:pt>
                <c:pt idx="51">
                  <c:v>0.01</c:v>
                </c:pt>
                <c:pt idx="52">
                  <c:v>0</c:v>
                </c:pt>
                <c:pt idx="53">
                  <c:v>0</c:v>
                </c:pt>
                <c:pt idx="54">
                  <c:v>0</c:v>
                </c:pt>
                <c:pt idx="55">
                  <c:v>0.01</c:v>
                </c:pt>
              </c:numCache>
            </c:numRef>
          </c:val>
          <c:smooth val="0"/>
          <c:extLst>
            <c:ext xmlns:c16="http://schemas.microsoft.com/office/drawing/2014/chart" uri="{C3380CC4-5D6E-409C-BE32-E72D297353CC}">
              <c16:uniqueId val="{00000000-4025-45E5-9B99-63D27DE4C37D}"/>
            </c:ext>
          </c:extLst>
        </c:ser>
        <c:dLbls>
          <c:showLegendKey val="0"/>
          <c:showVal val="0"/>
          <c:showCatName val="0"/>
          <c:showSerName val="0"/>
          <c:showPercent val="0"/>
          <c:showBubbleSize val="0"/>
        </c:dLbls>
        <c:smooth val="0"/>
        <c:axId val="226598280"/>
        <c:axId val="226602200"/>
      </c:lineChart>
      <c:catAx>
        <c:axId val="226598280"/>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6602200"/>
        <c:crosses val="autoZero"/>
        <c:auto val="1"/>
        <c:lblAlgn val="ctr"/>
        <c:lblOffset val="200"/>
        <c:tickLblSkip val="5"/>
        <c:noMultiLvlLbl val="0"/>
      </c:catAx>
      <c:valAx>
        <c:axId val="226602200"/>
        <c:scaling>
          <c:orientation val="minMax"/>
        </c:scaling>
        <c:delete val="0"/>
        <c:axPos val="l"/>
        <c:numFmt formatCode="0%" sourceLinked="0"/>
        <c:majorTickMark val="out"/>
        <c:minorTickMark val="none"/>
        <c:tickLblPos val="nextTo"/>
        <c:txPr>
          <a:bodyPr rot="-60000000" vert="horz"/>
          <a:lstStyle/>
          <a:p>
            <a:pPr>
              <a:defRPr sz="1400"/>
            </a:pPr>
            <a:endParaRPr lang="en-US"/>
          </a:p>
        </c:txPr>
        <c:crossAx val="22659828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17-4845-A904-2EEDF270014B}"/>
                </c:ext>
              </c:extLst>
            </c:dLbl>
            <c:dLbl>
              <c:idx val="2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3E-4CC9-AD5C-BF5E8980C7A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Q1 2012</c:v>
                </c:pt>
                <c:pt idx="1">
                  <c:v>Q2 2012</c:v>
                </c:pt>
                <c:pt idx="2">
                  <c:v>Q3 2012</c:v>
                </c:pt>
                <c:pt idx="3">
                  <c:v>Q4 2012</c:v>
                </c:pt>
                <c:pt idx="4">
                  <c:v>Q1 2013</c:v>
                </c:pt>
                <c:pt idx="5">
                  <c:v>Q2 2013</c:v>
                </c:pt>
                <c:pt idx="6">
                  <c:v>Q3 2013</c:v>
                </c:pt>
                <c:pt idx="7">
                  <c:v>Q4 2013</c:v>
                </c:pt>
                <c:pt idx="8">
                  <c:v>Q1 2014</c:v>
                </c:pt>
                <c:pt idx="9">
                  <c:v>Q2 2014</c:v>
                </c:pt>
                <c:pt idx="10">
                  <c:v>Q3 2014</c:v>
                </c:pt>
                <c:pt idx="11">
                  <c:v>Q4 2014</c:v>
                </c:pt>
                <c:pt idx="12">
                  <c:v>Q1 2015</c:v>
                </c:pt>
                <c:pt idx="13">
                  <c:v>Q2 2015</c:v>
                </c:pt>
                <c:pt idx="14">
                  <c:v>Q3 2015</c:v>
                </c:pt>
                <c:pt idx="15">
                  <c:v>Q4 2015</c:v>
                </c:pt>
                <c:pt idx="16">
                  <c:v>Q1 2016</c:v>
                </c:pt>
                <c:pt idx="17">
                  <c:v>Q2 2016</c:v>
                </c:pt>
                <c:pt idx="18">
                  <c:v>Q3 2016</c:v>
                </c:pt>
                <c:pt idx="19">
                  <c:v>Q4 2016</c:v>
                </c:pt>
                <c:pt idx="20">
                  <c:v>Q1 2017</c:v>
                </c:pt>
              </c:strCache>
            </c:strRef>
          </c:cat>
          <c:val>
            <c:numRef>
              <c:f>Sheet1!$B$2:$B$22</c:f>
              <c:numCache>
                <c:formatCode>0.0%</c:formatCode>
                <c:ptCount val="21"/>
                <c:pt idx="0">
                  <c:v>1.6E-2</c:v>
                </c:pt>
                <c:pt idx="1">
                  <c:v>6.0000000000000001E-3</c:v>
                </c:pt>
                <c:pt idx="2">
                  <c:v>1.9E-2</c:v>
                </c:pt>
                <c:pt idx="3">
                  <c:v>2.5999999999999999E-2</c:v>
                </c:pt>
                <c:pt idx="4">
                  <c:v>1.7999999999999999E-2</c:v>
                </c:pt>
                <c:pt idx="5">
                  <c:v>2.1000000000000001E-2</c:v>
                </c:pt>
                <c:pt idx="6">
                  <c:v>2.5000000000000001E-2</c:v>
                </c:pt>
                <c:pt idx="7">
                  <c:v>5.0000000000000001E-3</c:v>
                </c:pt>
                <c:pt idx="8">
                  <c:v>8.9999999999999993E-3</c:v>
                </c:pt>
                <c:pt idx="9">
                  <c:v>6.0000000000000001E-3</c:v>
                </c:pt>
                <c:pt idx="10">
                  <c:v>0.01</c:v>
                </c:pt>
                <c:pt idx="11">
                  <c:v>-1.6E-2</c:v>
                </c:pt>
                <c:pt idx="12">
                  <c:v>-1.7999999999999999E-2</c:v>
                </c:pt>
                <c:pt idx="13">
                  <c:v>-1.0999999999999999E-2</c:v>
                </c:pt>
                <c:pt idx="14">
                  <c:v>-2.1000000000000001E-2</c:v>
                </c:pt>
                <c:pt idx="15">
                  <c:v>-3.4000000000000002E-2</c:v>
                </c:pt>
                <c:pt idx="16">
                  <c:v>-2.5999999999999999E-2</c:v>
                </c:pt>
                <c:pt idx="17">
                  <c:v>-3.4000000000000002E-2</c:v>
                </c:pt>
                <c:pt idx="18">
                  <c:v>-3.1E-2</c:v>
                </c:pt>
                <c:pt idx="19">
                  <c:v>-2.1000000000000001E-2</c:v>
                </c:pt>
                <c:pt idx="20">
                  <c:v>1.0999999999999999E-2</c:v>
                </c:pt>
              </c:numCache>
            </c:numRef>
          </c:val>
          <c:extLst>
            <c:ext xmlns:c16="http://schemas.microsoft.com/office/drawing/2014/chart" uri="{C3380CC4-5D6E-409C-BE32-E72D297353CC}">
              <c16:uniqueId val="{00000000-74C0-4619-ADF5-A225F2BF37C4}"/>
            </c:ext>
          </c:extLst>
        </c:ser>
        <c:dLbls>
          <c:showLegendKey val="0"/>
          <c:showVal val="0"/>
          <c:showCatName val="0"/>
          <c:showSerName val="0"/>
          <c:showPercent val="0"/>
          <c:showBubbleSize val="0"/>
        </c:dLbls>
        <c:gapWidth val="75"/>
        <c:axId val="387451568"/>
        <c:axId val="387453864"/>
      </c:barChart>
      <c:catAx>
        <c:axId val="387451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00" b="0" i="0" u="none" strike="noStrike" kern="1200" baseline="0">
                <a:solidFill>
                  <a:schemeClr val="tx1">
                    <a:lumMod val="65000"/>
                    <a:lumOff val="35000"/>
                  </a:schemeClr>
                </a:solidFill>
                <a:latin typeface="+mn-lt"/>
                <a:ea typeface="+mn-ea"/>
                <a:cs typeface="+mn-cs"/>
              </a:defRPr>
            </a:pPr>
            <a:endParaRPr lang="en-US"/>
          </a:p>
        </c:txPr>
        <c:crossAx val="387453864"/>
        <c:crosses val="autoZero"/>
        <c:auto val="1"/>
        <c:lblAlgn val="ctr"/>
        <c:lblOffset val="100"/>
        <c:noMultiLvlLbl val="0"/>
      </c:catAx>
      <c:valAx>
        <c:axId val="3874538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7451568"/>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2A-4EF4-A06C-227DC07E95BD}"/>
                </c:ext>
              </c:extLst>
            </c:dLbl>
            <c:dLbl>
              <c:idx val="2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F6-4795-B926-AB6F65684AC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Q1 2012</c:v>
                </c:pt>
                <c:pt idx="1">
                  <c:v>Q2 2012</c:v>
                </c:pt>
                <c:pt idx="2">
                  <c:v>Q3 2012</c:v>
                </c:pt>
                <c:pt idx="3">
                  <c:v>Q4 2012</c:v>
                </c:pt>
                <c:pt idx="4">
                  <c:v>Q1 2013</c:v>
                </c:pt>
                <c:pt idx="5">
                  <c:v>Q2 2013</c:v>
                </c:pt>
                <c:pt idx="6">
                  <c:v>Q3 2013</c:v>
                </c:pt>
                <c:pt idx="7">
                  <c:v>Q4 2013</c:v>
                </c:pt>
                <c:pt idx="8">
                  <c:v>Q1 2014</c:v>
                </c:pt>
                <c:pt idx="9">
                  <c:v>Q2 2014</c:v>
                </c:pt>
                <c:pt idx="10">
                  <c:v>Q3 2014</c:v>
                </c:pt>
                <c:pt idx="11">
                  <c:v>Q4 2014</c:v>
                </c:pt>
                <c:pt idx="12">
                  <c:v>Q1 2015</c:v>
                </c:pt>
                <c:pt idx="13">
                  <c:v>Q2 2015</c:v>
                </c:pt>
                <c:pt idx="14">
                  <c:v>Q3 2015</c:v>
                </c:pt>
                <c:pt idx="15">
                  <c:v>Q4 2015</c:v>
                </c:pt>
                <c:pt idx="16">
                  <c:v>Q1 2016</c:v>
                </c:pt>
                <c:pt idx="17">
                  <c:v>Q2 2016</c:v>
                </c:pt>
                <c:pt idx="18">
                  <c:v>Q3 2016</c:v>
                </c:pt>
                <c:pt idx="19">
                  <c:v>Q4 2016</c:v>
                </c:pt>
                <c:pt idx="20">
                  <c:v>Q1 2017</c:v>
                </c:pt>
              </c:strCache>
            </c:strRef>
          </c:cat>
          <c:val>
            <c:numRef>
              <c:f>Sheet1!$B$2:$B$22</c:f>
              <c:numCache>
                <c:formatCode>0.0%</c:formatCode>
                <c:ptCount val="21"/>
                <c:pt idx="0">
                  <c:v>-2E-3</c:v>
                </c:pt>
                <c:pt idx="1">
                  <c:v>0.01</c:v>
                </c:pt>
                <c:pt idx="2">
                  <c:v>1.7000000000000001E-2</c:v>
                </c:pt>
                <c:pt idx="3">
                  <c:v>2.1000000000000001E-2</c:v>
                </c:pt>
                <c:pt idx="4">
                  <c:v>2.7E-2</c:v>
                </c:pt>
                <c:pt idx="5">
                  <c:v>2.5000000000000001E-2</c:v>
                </c:pt>
                <c:pt idx="6">
                  <c:v>2.1999999999999999E-2</c:v>
                </c:pt>
                <c:pt idx="7">
                  <c:v>1.7000000000000001E-2</c:v>
                </c:pt>
                <c:pt idx="8">
                  <c:v>0.01</c:v>
                </c:pt>
                <c:pt idx="9">
                  <c:v>-1.4999999999999999E-2</c:v>
                </c:pt>
                <c:pt idx="10">
                  <c:v>8.0000000000000002E-3</c:v>
                </c:pt>
                <c:pt idx="11">
                  <c:v>-8.9999999999999993E-3</c:v>
                </c:pt>
                <c:pt idx="12">
                  <c:v>-1E-3</c:v>
                </c:pt>
                <c:pt idx="13">
                  <c:v>-7.0000000000000001E-3</c:v>
                </c:pt>
                <c:pt idx="14">
                  <c:v>4.0000000000000001E-3</c:v>
                </c:pt>
                <c:pt idx="15">
                  <c:v>-1.0999999999999999E-2</c:v>
                </c:pt>
                <c:pt idx="16">
                  <c:v>-8.0000000000000002E-3</c:v>
                </c:pt>
                <c:pt idx="17">
                  <c:v>-2.4E-2</c:v>
                </c:pt>
                <c:pt idx="18">
                  <c:v>-2.1999999999999999E-2</c:v>
                </c:pt>
                <c:pt idx="19">
                  <c:v>-2.5000000000000001E-2</c:v>
                </c:pt>
                <c:pt idx="20">
                  <c:v>-2.5000000000000001E-2</c:v>
                </c:pt>
              </c:numCache>
            </c:numRef>
          </c:val>
          <c:extLst>
            <c:ext xmlns:c16="http://schemas.microsoft.com/office/drawing/2014/chart" uri="{C3380CC4-5D6E-409C-BE32-E72D297353CC}">
              <c16:uniqueId val="{00000001-D282-444A-B770-638C3D44D31A}"/>
            </c:ext>
          </c:extLst>
        </c:ser>
        <c:dLbls>
          <c:showLegendKey val="0"/>
          <c:showVal val="0"/>
          <c:showCatName val="0"/>
          <c:showSerName val="0"/>
          <c:showPercent val="0"/>
          <c:showBubbleSize val="0"/>
        </c:dLbls>
        <c:gapWidth val="75"/>
        <c:axId val="387451568"/>
        <c:axId val="387453864"/>
      </c:barChart>
      <c:catAx>
        <c:axId val="387451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00" b="0" i="0" u="none" strike="noStrike" kern="1200" baseline="0">
                <a:solidFill>
                  <a:schemeClr val="tx1">
                    <a:lumMod val="65000"/>
                    <a:lumOff val="35000"/>
                  </a:schemeClr>
                </a:solidFill>
                <a:latin typeface="+mn-lt"/>
                <a:ea typeface="+mn-ea"/>
                <a:cs typeface="+mn-cs"/>
              </a:defRPr>
            </a:pPr>
            <a:endParaRPr lang="en-US"/>
          </a:p>
        </c:txPr>
        <c:crossAx val="387453864"/>
        <c:crosses val="autoZero"/>
        <c:auto val="1"/>
        <c:lblAlgn val="ctr"/>
        <c:lblOffset val="100"/>
        <c:noMultiLvlLbl val="0"/>
      </c:catAx>
      <c:valAx>
        <c:axId val="3874538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7451568"/>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20"/>
              <c:layout>
                <c:manualLayout>
                  <c:x val="0"/>
                  <c:y val="-6.42775040722848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E9-433B-9EC4-57DFEC277B7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Q1 2012</c:v>
                </c:pt>
                <c:pt idx="1">
                  <c:v>Q2 2012</c:v>
                </c:pt>
                <c:pt idx="2">
                  <c:v>Q3 2012</c:v>
                </c:pt>
                <c:pt idx="3">
                  <c:v>Q4 2012</c:v>
                </c:pt>
                <c:pt idx="4">
                  <c:v>Q1 2013</c:v>
                </c:pt>
                <c:pt idx="5">
                  <c:v>Q2 2013</c:v>
                </c:pt>
                <c:pt idx="6">
                  <c:v>Q3 2013</c:v>
                </c:pt>
                <c:pt idx="7">
                  <c:v>Q4 2013</c:v>
                </c:pt>
                <c:pt idx="8">
                  <c:v>Q1 2014</c:v>
                </c:pt>
                <c:pt idx="9">
                  <c:v>Q2 2014</c:v>
                </c:pt>
                <c:pt idx="10">
                  <c:v>Q3 2014</c:v>
                </c:pt>
                <c:pt idx="11">
                  <c:v>Q4 2014</c:v>
                </c:pt>
                <c:pt idx="12">
                  <c:v>Q1 2015</c:v>
                </c:pt>
                <c:pt idx="13">
                  <c:v>Q2 2015</c:v>
                </c:pt>
                <c:pt idx="14">
                  <c:v>Q3 2015</c:v>
                </c:pt>
                <c:pt idx="15">
                  <c:v>Q4 2015</c:v>
                </c:pt>
                <c:pt idx="16">
                  <c:v>Q1 2016</c:v>
                </c:pt>
                <c:pt idx="17">
                  <c:v>Q2 2016</c:v>
                </c:pt>
                <c:pt idx="18">
                  <c:v>Q3 2016</c:v>
                </c:pt>
                <c:pt idx="19">
                  <c:v>Q4 2016</c:v>
                </c:pt>
                <c:pt idx="20">
                  <c:v>Q1 2017</c:v>
                </c:pt>
              </c:strCache>
            </c:strRef>
          </c:cat>
          <c:val>
            <c:numRef>
              <c:f>Sheet1!$B$2:$B$22</c:f>
              <c:numCache>
                <c:formatCode>0.0%</c:formatCode>
                <c:ptCount val="21"/>
                <c:pt idx="0">
                  <c:v>0.04</c:v>
                </c:pt>
                <c:pt idx="1">
                  <c:v>3.1E-2</c:v>
                </c:pt>
                <c:pt idx="2">
                  <c:v>2.8000000000000001E-2</c:v>
                </c:pt>
                <c:pt idx="3">
                  <c:v>1.4E-2</c:v>
                </c:pt>
                <c:pt idx="4">
                  <c:v>2.5000000000000001E-2</c:v>
                </c:pt>
                <c:pt idx="5">
                  <c:v>5.0000000000000001E-3</c:v>
                </c:pt>
                <c:pt idx="6">
                  <c:v>0.01</c:v>
                </c:pt>
                <c:pt idx="7">
                  <c:v>2E-3</c:v>
                </c:pt>
                <c:pt idx="8">
                  <c:v>-2.5000000000000001E-2</c:v>
                </c:pt>
                <c:pt idx="9">
                  <c:v>-2.1000000000000001E-2</c:v>
                </c:pt>
                <c:pt idx="10">
                  <c:v>-0.02</c:v>
                </c:pt>
                <c:pt idx="11">
                  <c:v>-3.7999999999999999E-2</c:v>
                </c:pt>
                <c:pt idx="12">
                  <c:v>-3.5000000000000003E-2</c:v>
                </c:pt>
                <c:pt idx="13">
                  <c:v>-4.8000000000000001E-2</c:v>
                </c:pt>
                <c:pt idx="14">
                  <c:v>-6.2E-2</c:v>
                </c:pt>
                <c:pt idx="15">
                  <c:v>-5.7000000000000002E-2</c:v>
                </c:pt>
                <c:pt idx="16">
                  <c:v>-0.04</c:v>
                </c:pt>
                <c:pt idx="17">
                  <c:v>-5.8000000000000003E-2</c:v>
                </c:pt>
                <c:pt idx="18">
                  <c:v>-3.7999999999999999E-2</c:v>
                </c:pt>
                <c:pt idx="19">
                  <c:v>-4.8000000000000001E-2</c:v>
                </c:pt>
                <c:pt idx="20">
                  <c:v>-3.6999999999999998E-2</c:v>
                </c:pt>
              </c:numCache>
            </c:numRef>
          </c:val>
          <c:extLst>
            <c:ext xmlns:c16="http://schemas.microsoft.com/office/drawing/2014/chart" uri="{C3380CC4-5D6E-409C-BE32-E72D297353CC}">
              <c16:uniqueId val="{00000001-980F-466A-958A-170BCC9A9745}"/>
            </c:ext>
          </c:extLst>
        </c:ser>
        <c:dLbls>
          <c:showLegendKey val="0"/>
          <c:showVal val="0"/>
          <c:showCatName val="0"/>
          <c:showSerName val="0"/>
          <c:showPercent val="0"/>
          <c:showBubbleSize val="0"/>
        </c:dLbls>
        <c:gapWidth val="75"/>
        <c:axId val="387451568"/>
        <c:axId val="387453864"/>
      </c:barChart>
      <c:catAx>
        <c:axId val="387451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00" b="0" i="0" u="none" strike="noStrike" kern="1200" baseline="0">
                <a:solidFill>
                  <a:schemeClr val="tx1">
                    <a:lumMod val="65000"/>
                    <a:lumOff val="35000"/>
                  </a:schemeClr>
                </a:solidFill>
                <a:latin typeface="+mn-lt"/>
                <a:ea typeface="+mn-ea"/>
                <a:cs typeface="+mn-cs"/>
              </a:defRPr>
            </a:pPr>
            <a:endParaRPr lang="en-US"/>
          </a:p>
        </c:txPr>
        <c:crossAx val="387453864"/>
        <c:crosses val="autoZero"/>
        <c:auto val="1"/>
        <c:lblAlgn val="ctr"/>
        <c:lblOffset val="100"/>
        <c:noMultiLvlLbl val="0"/>
      </c:catAx>
      <c:valAx>
        <c:axId val="3874538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7451568"/>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13"/>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F4-404F-B21E-25DEEF06F32F}"/>
                </c:ext>
              </c:extLst>
            </c:dLbl>
            <c:dLbl>
              <c:idx val="2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51-4F3F-A5AD-AB618025958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Q1 2012</c:v>
                </c:pt>
                <c:pt idx="1">
                  <c:v>Q2 2012</c:v>
                </c:pt>
                <c:pt idx="2">
                  <c:v>Q3 2012</c:v>
                </c:pt>
                <c:pt idx="3">
                  <c:v>Q4 2012</c:v>
                </c:pt>
                <c:pt idx="4">
                  <c:v>Q1 2013</c:v>
                </c:pt>
                <c:pt idx="5">
                  <c:v>Q2 2013</c:v>
                </c:pt>
                <c:pt idx="6">
                  <c:v>Q3 2013</c:v>
                </c:pt>
                <c:pt idx="7">
                  <c:v>Q4 2013</c:v>
                </c:pt>
                <c:pt idx="8">
                  <c:v>Q1 2014</c:v>
                </c:pt>
                <c:pt idx="9">
                  <c:v>Q2 2014</c:v>
                </c:pt>
                <c:pt idx="10">
                  <c:v>Q3 2014</c:v>
                </c:pt>
                <c:pt idx="11">
                  <c:v>Q4 2014</c:v>
                </c:pt>
                <c:pt idx="12">
                  <c:v>Q1 2015</c:v>
                </c:pt>
                <c:pt idx="13">
                  <c:v>Q2 2015</c:v>
                </c:pt>
                <c:pt idx="14">
                  <c:v>Q3 2015</c:v>
                </c:pt>
                <c:pt idx="15">
                  <c:v>Q4 2015</c:v>
                </c:pt>
                <c:pt idx="16">
                  <c:v>Q1 2016</c:v>
                </c:pt>
                <c:pt idx="17">
                  <c:v>Q2 2016</c:v>
                </c:pt>
                <c:pt idx="18">
                  <c:v>Q3 2016</c:v>
                </c:pt>
                <c:pt idx="19">
                  <c:v>Q4 2016</c:v>
                </c:pt>
                <c:pt idx="20">
                  <c:v>Q1 2017</c:v>
                </c:pt>
              </c:strCache>
            </c:strRef>
          </c:cat>
          <c:val>
            <c:numRef>
              <c:f>Sheet1!$B$2:$B$22</c:f>
              <c:numCache>
                <c:formatCode>0.0%</c:formatCode>
                <c:ptCount val="21"/>
                <c:pt idx="0">
                  <c:v>6.8000000000000005E-2</c:v>
                </c:pt>
                <c:pt idx="1">
                  <c:v>-2.4E-2</c:v>
                </c:pt>
                <c:pt idx="2">
                  <c:v>-3.0000000000000001E-3</c:v>
                </c:pt>
                <c:pt idx="3">
                  <c:v>1E-3</c:v>
                </c:pt>
                <c:pt idx="4">
                  <c:v>5.3999999999999999E-2</c:v>
                </c:pt>
                <c:pt idx="5">
                  <c:v>4.0000000000000001E-3</c:v>
                </c:pt>
                <c:pt idx="6">
                  <c:v>3.3000000000000002E-2</c:v>
                </c:pt>
                <c:pt idx="7">
                  <c:v>2E-3</c:v>
                </c:pt>
                <c:pt idx="8">
                  <c:v>4.1000000000000002E-2</c:v>
                </c:pt>
                <c:pt idx="9">
                  <c:v>-8.0000000000000002E-3</c:v>
                </c:pt>
                <c:pt idx="10">
                  <c:v>4.8000000000000001E-2</c:v>
                </c:pt>
                <c:pt idx="11">
                  <c:v>0.128</c:v>
                </c:pt>
                <c:pt idx="12">
                  <c:v>0.191</c:v>
                </c:pt>
                <c:pt idx="13">
                  <c:v>0.2</c:v>
                </c:pt>
                <c:pt idx="14">
                  <c:v>0.187</c:v>
                </c:pt>
                <c:pt idx="15">
                  <c:v>0.16900000000000001</c:v>
                </c:pt>
                <c:pt idx="16">
                  <c:v>0.12</c:v>
                </c:pt>
                <c:pt idx="17">
                  <c:v>6.9000000000000006E-2</c:v>
                </c:pt>
                <c:pt idx="18">
                  <c:v>5.1999999999999998E-2</c:v>
                </c:pt>
                <c:pt idx="19">
                  <c:v>1.4E-2</c:v>
                </c:pt>
                <c:pt idx="20">
                  <c:v>-1.7000000000000001E-2</c:v>
                </c:pt>
              </c:numCache>
            </c:numRef>
          </c:val>
          <c:extLst>
            <c:ext xmlns:c16="http://schemas.microsoft.com/office/drawing/2014/chart" uri="{C3380CC4-5D6E-409C-BE32-E72D297353CC}">
              <c16:uniqueId val="{00000001-81F4-404F-B21E-25DEEF06F32F}"/>
            </c:ext>
          </c:extLst>
        </c:ser>
        <c:dLbls>
          <c:showLegendKey val="0"/>
          <c:showVal val="0"/>
          <c:showCatName val="0"/>
          <c:showSerName val="0"/>
          <c:showPercent val="0"/>
          <c:showBubbleSize val="0"/>
        </c:dLbls>
        <c:gapWidth val="75"/>
        <c:axId val="387451568"/>
        <c:axId val="387453864"/>
      </c:barChart>
      <c:catAx>
        <c:axId val="387451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00" b="0" i="0" u="none" strike="noStrike" kern="1200" baseline="0">
                <a:solidFill>
                  <a:schemeClr val="tx1">
                    <a:lumMod val="65000"/>
                    <a:lumOff val="35000"/>
                  </a:schemeClr>
                </a:solidFill>
                <a:latin typeface="+mn-lt"/>
                <a:ea typeface="+mn-ea"/>
                <a:cs typeface="+mn-cs"/>
              </a:defRPr>
            </a:pPr>
            <a:endParaRPr lang="en-US"/>
          </a:p>
        </c:txPr>
        <c:crossAx val="387453864"/>
        <c:crosses val="autoZero"/>
        <c:auto val="1"/>
        <c:lblAlgn val="ctr"/>
        <c:lblOffset val="100"/>
        <c:noMultiLvlLbl val="0"/>
      </c:catAx>
      <c:valAx>
        <c:axId val="387453864"/>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745156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4072810011382E-2"/>
          <c:y val="3.1544191845524767E-2"/>
          <c:w val="0.9340159271899886"/>
          <c:h val="0.84141738334931815"/>
        </c:manualLayout>
      </c:layout>
      <c:barChart>
        <c:barDir val="bar"/>
        <c:grouping val="clustered"/>
        <c:varyColors val="0"/>
        <c:ser>
          <c:idx val="2"/>
          <c:order val="0"/>
          <c:spPr>
            <a:solidFill>
              <a:schemeClr val="accent1"/>
            </a:solidFill>
            <a:ln w="12040">
              <a:noFill/>
              <a:prstDash val="solid"/>
            </a:ln>
          </c:spPr>
          <c:invertIfNegative val="0"/>
          <c:dPt>
            <c:idx val="0"/>
            <c:invertIfNegative val="0"/>
            <c:bubble3D val="0"/>
            <c:extLst>
              <c:ext xmlns:c16="http://schemas.microsoft.com/office/drawing/2014/chart" uri="{C3380CC4-5D6E-409C-BE32-E72D297353CC}">
                <c16:uniqueId val="{0000000A-2E6E-4ABB-AC90-7BCB85B63CA7}"/>
              </c:ext>
            </c:extLst>
          </c:dPt>
          <c:dPt>
            <c:idx val="1"/>
            <c:invertIfNegative val="0"/>
            <c:bubble3D val="0"/>
            <c:extLst>
              <c:ext xmlns:c16="http://schemas.microsoft.com/office/drawing/2014/chart" uri="{C3380CC4-5D6E-409C-BE32-E72D297353CC}">
                <c16:uniqueId val="{00000008-2E6E-4ABB-AC90-7BCB85B63CA7}"/>
              </c:ext>
            </c:extLst>
          </c:dPt>
          <c:dLbls>
            <c:spPr>
              <a:noFill/>
              <a:ln>
                <a:noFill/>
              </a:ln>
              <a:effectLst/>
            </c:spPr>
            <c:txPr>
              <a:bodyPr wrap="square" lIns="38100" tIns="19050" rIns="38100" bIns="19050" anchor="ctr" anchorCtr="0">
                <a:spAutoFit/>
              </a:bodyPr>
              <a:lstStyle/>
              <a:p>
                <a:pPr algn="ctr">
                  <a:defRPr lang="en-US" sz="1328"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Insurtech</c:v>
                </c:pt>
                <c:pt idx="1">
                  <c:v>Insurer VC</c:v>
                </c:pt>
                <c:pt idx="2">
                  <c:v>ILS</c:v>
                </c:pt>
                <c:pt idx="3">
                  <c:v>IoT</c:v>
                </c:pt>
                <c:pt idx="4">
                  <c:v>Gig Economy</c:v>
                </c:pt>
                <c:pt idx="5">
                  <c:v>Tight Value Chain</c:v>
                </c:pt>
                <c:pt idx="6">
                  <c:v>Big Data</c:v>
                </c:pt>
                <c:pt idx="7">
                  <c:v>Mobile Apps</c:v>
                </c:pt>
                <c:pt idx="8">
                  <c:v>Advanced Analytics</c:v>
                </c:pt>
              </c:strCache>
            </c:strRef>
          </c:cat>
          <c:val>
            <c:numRef>
              <c:f>Sheet1!$B$2:$J$2</c:f>
              <c:numCache>
                <c:formatCode>0%</c:formatCode>
                <c:ptCount val="9"/>
                <c:pt idx="0">
                  <c:v>1.1000000000000001E-2</c:v>
                </c:pt>
                <c:pt idx="1">
                  <c:v>1.6E-2</c:v>
                </c:pt>
                <c:pt idx="2">
                  <c:v>4.4000000000000004E-2</c:v>
                </c:pt>
                <c:pt idx="3">
                  <c:v>0.06</c:v>
                </c:pt>
                <c:pt idx="4">
                  <c:v>0.06</c:v>
                </c:pt>
                <c:pt idx="5">
                  <c:v>0.121</c:v>
                </c:pt>
                <c:pt idx="6">
                  <c:v>0.18099999999999999</c:v>
                </c:pt>
                <c:pt idx="7">
                  <c:v>0.187</c:v>
                </c:pt>
                <c:pt idx="8">
                  <c:v>0.31900000000000001</c:v>
                </c:pt>
              </c:numCache>
            </c:numRef>
          </c:val>
          <c:extLst>
            <c:ext xmlns:c16="http://schemas.microsoft.com/office/drawing/2014/chart" uri="{C3380CC4-5D6E-409C-BE32-E72D297353CC}">
              <c16:uniqueId val="{00000009-2E6E-4ABB-AC90-7BCB85B63CA7}"/>
            </c:ext>
          </c:extLst>
        </c:ser>
        <c:dLbls>
          <c:dLblPos val="outEnd"/>
          <c:showLegendKey val="0"/>
          <c:showVal val="1"/>
          <c:showCatName val="0"/>
          <c:showSerName val="0"/>
          <c:showPercent val="0"/>
          <c:showBubbleSize val="0"/>
        </c:dLbls>
        <c:gapWidth val="60"/>
        <c:axId val="459723600"/>
        <c:axId val="462434784"/>
      </c:barChart>
      <c:catAx>
        <c:axId val="459723600"/>
        <c:scaling>
          <c:orientation val="minMax"/>
        </c:scaling>
        <c:delete val="0"/>
        <c:axPos val="l"/>
        <c:numFmt formatCode="General" sourceLinked="1"/>
        <c:majorTickMark val="out"/>
        <c:minorTickMark val="none"/>
        <c:tickLblPos val="nextTo"/>
        <c:spPr>
          <a:ln w="1204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462434784"/>
        <c:crossesAt val="0"/>
        <c:auto val="1"/>
        <c:lblAlgn val="ctr"/>
        <c:lblOffset val="0"/>
        <c:noMultiLvlLbl val="0"/>
      </c:catAx>
      <c:valAx>
        <c:axId val="462434784"/>
        <c:scaling>
          <c:orientation val="minMax"/>
        </c:scaling>
        <c:delete val="0"/>
        <c:axPos val="b"/>
        <c:numFmt formatCode="0%" sourceLinked="0"/>
        <c:majorTickMark val="out"/>
        <c:minorTickMark val="none"/>
        <c:tickLblPos val="nextTo"/>
        <c:spPr>
          <a:ln w="301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459723600"/>
        <c:crossesAt val="1"/>
        <c:crossBetween val="between"/>
        <c:majorUnit val="0.2"/>
        <c:minorUnit val="0.1"/>
      </c:valAx>
      <c:spPr>
        <a:noFill/>
        <a:ln w="25375">
          <a:noFill/>
        </a:ln>
      </c:spPr>
    </c:plotArea>
    <c:plotVisOnly val="1"/>
    <c:dispBlanksAs val="gap"/>
    <c:showDLblsOverMax val="0"/>
  </c:chart>
  <c:spPr>
    <a:noFill/>
    <a:ln>
      <a:noFill/>
    </a:ln>
  </c:spPr>
  <c:txPr>
    <a:bodyPr/>
    <a:lstStyle/>
    <a:p>
      <a:pPr>
        <a:defRPr sz="1328" b="0" i="0" u="none" strike="noStrike" baseline="0">
          <a:solidFill>
            <a:schemeClr val="tx1"/>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4072810011382E-2"/>
          <c:y val="3.1544191845524767E-2"/>
          <c:w val="0.9340159271899886"/>
          <c:h val="0.84141738334931815"/>
        </c:manualLayout>
      </c:layout>
      <c:barChart>
        <c:barDir val="bar"/>
        <c:grouping val="clustered"/>
        <c:varyColors val="0"/>
        <c:ser>
          <c:idx val="2"/>
          <c:order val="0"/>
          <c:spPr>
            <a:solidFill>
              <a:schemeClr val="accent1"/>
            </a:solidFill>
            <a:ln w="12040">
              <a:noFill/>
              <a:prstDash val="solid"/>
            </a:ln>
          </c:spPr>
          <c:invertIfNegative val="0"/>
          <c:dPt>
            <c:idx val="0"/>
            <c:invertIfNegative val="0"/>
            <c:bubble3D val="0"/>
            <c:extLst>
              <c:ext xmlns:c16="http://schemas.microsoft.com/office/drawing/2014/chart" uri="{C3380CC4-5D6E-409C-BE32-E72D297353CC}">
                <c16:uniqueId val="{00000000-B52A-4FEC-9E5B-DB3409F5260A}"/>
              </c:ext>
            </c:extLst>
          </c:dPt>
          <c:dPt>
            <c:idx val="1"/>
            <c:invertIfNegative val="0"/>
            <c:bubble3D val="0"/>
            <c:extLst>
              <c:ext xmlns:c16="http://schemas.microsoft.com/office/drawing/2014/chart" uri="{C3380CC4-5D6E-409C-BE32-E72D297353CC}">
                <c16:uniqueId val="{00000001-B52A-4FEC-9E5B-DB3409F5260A}"/>
              </c:ext>
            </c:extLst>
          </c:dPt>
          <c:dLbls>
            <c:spPr>
              <a:noFill/>
              <a:ln>
                <a:noFill/>
              </a:ln>
              <a:effectLst/>
            </c:spPr>
            <c:txPr>
              <a:bodyPr wrap="square" lIns="38100" tIns="19050" rIns="38100" bIns="19050" anchor="ctr" anchorCtr="0">
                <a:spAutoFit/>
              </a:bodyPr>
              <a:lstStyle/>
              <a:p>
                <a:pPr algn="ctr">
                  <a:defRPr lang="en-US" sz="1328"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IoT</c:v>
                </c:pt>
                <c:pt idx="1">
                  <c:v>Gig Economy</c:v>
                </c:pt>
                <c:pt idx="2">
                  <c:v>Insurer VC</c:v>
                </c:pt>
                <c:pt idx="3">
                  <c:v>Advanced Analytics</c:v>
                </c:pt>
                <c:pt idx="4">
                  <c:v>Big Data</c:v>
                </c:pt>
                <c:pt idx="5">
                  <c:v>ILS</c:v>
                </c:pt>
                <c:pt idx="6">
                  <c:v>Tight Value Chain</c:v>
                </c:pt>
                <c:pt idx="7">
                  <c:v>Mobile Apps</c:v>
                </c:pt>
                <c:pt idx="8">
                  <c:v>Insurtech</c:v>
                </c:pt>
              </c:strCache>
            </c:strRef>
          </c:cat>
          <c:val>
            <c:numRef>
              <c:f>Sheet1!$B$2:$J$2</c:f>
              <c:numCache>
                <c:formatCode>0%</c:formatCode>
                <c:ptCount val="9"/>
                <c:pt idx="0">
                  <c:v>6.2E-2</c:v>
                </c:pt>
                <c:pt idx="1">
                  <c:v>7.9000000000000001E-2</c:v>
                </c:pt>
                <c:pt idx="2">
                  <c:v>7.9000000000000001E-2</c:v>
                </c:pt>
                <c:pt idx="3">
                  <c:v>0.09</c:v>
                </c:pt>
                <c:pt idx="4">
                  <c:v>9.6000000000000002E-2</c:v>
                </c:pt>
                <c:pt idx="5">
                  <c:v>0.11899999999999999</c:v>
                </c:pt>
                <c:pt idx="6">
                  <c:v>0.14099999999999999</c:v>
                </c:pt>
                <c:pt idx="7">
                  <c:v>0.16400000000000001</c:v>
                </c:pt>
                <c:pt idx="8">
                  <c:v>0.16900000000000001</c:v>
                </c:pt>
              </c:numCache>
            </c:numRef>
          </c:val>
          <c:extLst>
            <c:ext xmlns:c16="http://schemas.microsoft.com/office/drawing/2014/chart" uri="{C3380CC4-5D6E-409C-BE32-E72D297353CC}">
              <c16:uniqueId val="{00000002-B52A-4FEC-9E5B-DB3409F5260A}"/>
            </c:ext>
          </c:extLst>
        </c:ser>
        <c:dLbls>
          <c:dLblPos val="outEnd"/>
          <c:showLegendKey val="0"/>
          <c:showVal val="1"/>
          <c:showCatName val="0"/>
          <c:showSerName val="0"/>
          <c:showPercent val="0"/>
          <c:showBubbleSize val="0"/>
        </c:dLbls>
        <c:gapWidth val="60"/>
        <c:axId val="459723600"/>
        <c:axId val="462434784"/>
      </c:barChart>
      <c:catAx>
        <c:axId val="459723600"/>
        <c:scaling>
          <c:orientation val="minMax"/>
        </c:scaling>
        <c:delete val="0"/>
        <c:axPos val="l"/>
        <c:numFmt formatCode="General" sourceLinked="1"/>
        <c:majorTickMark val="out"/>
        <c:minorTickMark val="none"/>
        <c:tickLblPos val="nextTo"/>
        <c:spPr>
          <a:ln w="1204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462434784"/>
        <c:crossesAt val="0"/>
        <c:auto val="1"/>
        <c:lblAlgn val="ctr"/>
        <c:lblOffset val="0"/>
        <c:noMultiLvlLbl val="0"/>
      </c:catAx>
      <c:valAx>
        <c:axId val="462434784"/>
        <c:scaling>
          <c:orientation val="minMax"/>
        </c:scaling>
        <c:delete val="0"/>
        <c:axPos val="b"/>
        <c:numFmt formatCode="0%" sourceLinked="0"/>
        <c:majorTickMark val="out"/>
        <c:minorTickMark val="none"/>
        <c:tickLblPos val="nextTo"/>
        <c:spPr>
          <a:ln w="301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459723600"/>
        <c:crossesAt val="1"/>
        <c:crossBetween val="between"/>
        <c:majorUnit val="0.2"/>
        <c:minorUnit val="0.1"/>
      </c:valAx>
      <c:spPr>
        <a:noFill/>
        <a:ln w="25375">
          <a:noFill/>
        </a:ln>
      </c:spPr>
    </c:plotArea>
    <c:plotVisOnly val="1"/>
    <c:dispBlanksAs val="gap"/>
    <c:showDLblsOverMax val="0"/>
  </c:chart>
  <c:spPr>
    <a:noFill/>
    <a:ln>
      <a:noFill/>
    </a:ln>
  </c:spPr>
  <c:txPr>
    <a:bodyPr/>
    <a:lstStyle/>
    <a:p>
      <a:pPr>
        <a:defRPr sz="1328"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88034387649646E-2"/>
          <c:y val="1.5378068481056094E-2"/>
          <c:w val="0.94400895856662903"/>
          <c:h val="0.860838344564126"/>
        </c:manualLayout>
      </c:layout>
      <c:barChart>
        <c:barDir val="col"/>
        <c:grouping val="clustered"/>
        <c:varyColors val="0"/>
        <c:ser>
          <c:idx val="1"/>
          <c:order val="0"/>
          <c:tx>
            <c:strRef>
              <c:f>Sheet1!$A$2</c:f>
              <c:strCache>
                <c:ptCount val="1"/>
                <c:pt idx="0">
                  <c:v>ISM Non-Manufacturing Index</c:v>
                </c:pt>
              </c:strCache>
            </c:strRef>
          </c:tx>
          <c:spPr>
            <a:solidFill>
              <a:schemeClr val="accent1"/>
            </a:solidFill>
          </c:spPr>
          <c:invertIfNegative val="0"/>
          <c:dLbls>
            <c:numFmt formatCode="0.0" sourceLinked="0"/>
            <c:spPr>
              <a:noFill/>
              <a:ln>
                <a:noFill/>
              </a:ln>
              <a:effectLst/>
            </c:spPr>
            <c:txPr>
              <a:bodyPr rot="-540000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Sheet1!$B$1:$CM$1</c:f>
              <c:numCache>
                <c:formatCode>[$-409]mmm\-yy;@</c:formatCode>
                <c:ptCount val="90"/>
                <c:pt idx="0">
                  <c:v>40188</c:v>
                </c:pt>
                <c:pt idx="1">
                  <c:v>40219</c:v>
                </c:pt>
                <c:pt idx="2">
                  <c:v>40247</c:v>
                </c:pt>
                <c:pt idx="3">
                  <c:v>40278</c:v>
                </c:pt>
                <c:pt idx="4">
                  <c:v>40308</c:v>
                </c:pt>
                <c:pt idx="5">
                  <c:v>40339</c:v>
                </c:pt>
                <c:pt idx="6">
                  <c:v>40369</c:v>
                </c:pt>
                <c:pt idx="7">
                  <c:v>40400</c:v>
                </c:pt>
                <c:pt idx="8">
                  <c:v>40431</c:v>
                </c:pt>
                <c:pt idx="9">
                  <c:v>40461</c:v>
                </c:pt>
                <c:pt idx="10">
                  <c:v>40492</c:v>
                </c:pt>
                <c:pt idx="11">
                  <c:v>40522</c:v>
                </c:pt>
                <c:pt idx="12">
                  <c:v>40553</c:v>
                </c:pt>
                <c:pt idx="13">
                  <c:v>40584</c:v>
                </c:pt>
                <c:pt idx="14">
                  <c:v>40612</c:v>
                </c:pt>
                <c:pt idx="15">
                  <c:v>40643</c:v>
                </c:pt>
                <c:pt idx="16">
                  <c:v>40673</c:v>
                </c:pt>
                <c:pt idx="17">
                  <c:v>40704</c:v>
                </c:pt>
                <c:pt idx="18">
                  <c:v>40734</c:v>
                </c:pt>
                <c:pt idx="19">
                  <c:v>40765</c:v>
                </c:pt>
                <c:pt idx="20">
                  <c:v>40796</c:v>
                </c:pt>
                <c:pt idx="21">
                  <c:v>40826</c:v>
                </c:pt>
                <c:pt idx="22">
                  <c:v>40857</c:v>
                </c:pt>
                <c:pt idx="23">
                  <c:v>40887</c:v>
                </c:pt>
                <c:pt idx="24">
                  <c:v>40918</c:v>
                </c:pt>
                <c:pt idx="25">
                  <c:v>40949</c:v>
                </c:pt>
                <c:pt idx="26">
                  <c:v>40978</c:v>
                </c:pt>
                <c:pt idx="27">
                  <c:v>41009</c:v>
                </c:pt>
                <c:pt idx="28">
                  <c:v>41039</c:v>
                </c:pt>
                <c:pt idx="29">
                  <c:v>41070</c:v>
                </c:pt>
                <c:pt idx="30">
                  <c:v>41100</c:v>
                </c:pt>
                <c:pt idx="31">
                  <c:v>41131</c:v>
                </c:pt>
                <c:pt idx="32">
                  <c:v>41162</c:v>
                </c:pt>
                <c:pt idx="33">
                  <c:v>41192</c:v>
                </c:pt>
                <c:pt idx="34">
                  <c:v>41223</c:v>
                </c:pt>
                <c:pt idx="35">
                  <c:v>41253</c:v>
                </c:pt>
                <c:pt idx="36">
                  <c:v>41284</c:v>
                </c:pt>
                <c:pt idx="37">
                  <c:v>41315</c:v>
                </c:pt>
                <c:pt idx="38">
                  <c:v>41343</c:v>
                </c:pt>
                <c:pt idx="39">
                  <c:v>41374</c:v>
                </c:pt>
                <c:pt idx="40">
                  <c:v>41404</c:v>
                </c:pt>
                <c:pt idx="41">
                  <c:v>41435</c:v>
                </c:pt>
                <c:pt idx="42">
                  <c:v>41465</c:v>
                </c:pt>
                <c:pt idx="43">
                  <c:v>41496</c:v>
                </c:pt>
                <c:pt idx="44">
                  <c:v>41527</c:v>
                </c:pt>
                <c:pt idx="45">
                  <c:v>41557</c:v>
                </c:pt>
                <c:pt idx="46">
                  <c:v>41588</c:v>
                </c:pt>
                <c:pt idx="47">
                  <c:v>41618</c:v>
                </c:pt>
                <c:pt idx="48">
                  <c:v>41649</c:v>
                </c:pt>
                <c:pt idx="49">
                  <c:v>41680</c:v>
                </c:pt>
                <c:pt idx="50">
                  <c:v>41708</c:v>
                </c:pt>
                <c:pt idx="51">
                  <c:v>41739</c:v>
                </c:pt>
                <c:pt idx="52">
                  <c:v>41769</c:v>
                </c:pt>
                <c:pt idx="53">
                  <c:v>41800</c:v>
                </c:pt>
                <c:pt idx="54">
                  <c:v>41830</c:v>
                </c:pt>
                <c:pt idx="55">
                  <c:v>41861</c:v>
                </c:pt>
                <c:pt idx="56">
                  <c:v>41892</c:v>
                </c:pt>
                <c:pt idx="57">
                  <c:v>41922</c:v>
                </c:pt>
                <c:pt idx="58">
                  <c:v>41953</c:v>
                </c:pt>
                <c:pt idx="59">
                  <c:v>41983</c:v>
                </c:pt>
                <c:pt idx="60">
                  <c:v>42014</c:v>
                </c:pt>
                <c:pt idx="61">
                  <c:v>42045</c:v>
                </c:pt>
                <c:pt idx="62">
                  <c:v>42073</c:v>
                </c:pt>
                <c:pt idx="63">
                  <c:v>42104</c:v>
                </c:pt>
                <c:pt idx="64">
                  <c:v>42134</c:v>
                </c:pt>
                <c:pt idx="65">
                  <c:v>42165</c:v>
                </c:pt>
                <c:pt idx="66">
                  <c:v>42195</c:v>
                </c:pt>
                <c:pt idx="67">
                  <c:v>42226</c:v>
                </c:pt>
                <c:pt idx="68">
                  <c:v>42257</c:v>
                </c:pt>
                <c:pt idx="69">
                  <c:v>42287</c:v>
                </c:pt>
                <c:pt idx="70">
                  <c:v>42318</c:v>
                </c:pt>
                <c:pt idx="71">
                  <c:v>42348</c:v>
                </c:pt>
                <c:pt idx="72">
                  <c:v>42379</c:v>
                </c:pt>
                <c:pt idx="73">
                  <c:v>42410</c:v>
                </c:pt>
                <c:pt idx="74">
                  <c:v>42439</c:v>
                </c:pt>
                <c:pt idx="75">
                  <c:v>42470</c:v>
                </c:pt>
                <c:pt idx="76">
                  <c:v>42500</c:v>
                </c:pt>
                <c:pt idx="77">
                  <c:v>42531</c:v>
                </c:pt>
                <c:pt idx="78">
                  <c:v>42561</c:v>
                </c:pt>
                <c:pt idx="79">
                  <c:v>42592</c:v>
                </c:pt>
                <c:pt idx="80">
                  <c:v>42623</c:v>
                </c:pt>
                <c:pt idx="81">
                  <c:v>42653</c:v>
                </c:pt>
                <c:pt idx="82">
                  <c:v>42684</c:v>
                </c:pt>
                <c:pt idx="83">
                  <c:v>42714</c:v>
                </c:pt>
                <c:pt idx="84">
                  <c:v>42745</c:v>
                </c:pt>
                <c:pt idx="85">
                  <c:v>42776</c:v>
                </c:pt>
                <c:pt idx="86">
                  <c:v>42804</c:v>
                </c:pt>
                <c:pt idx="87">
                  <c:v>42835</c:v>
                </c:pt>
                <c:pt idx="88">
                  <c:v>42865</c:v>
                </c:pt>
                <c:pt idx="89">
                  <c:v>42896</c:v>
                </c:pt>
              </c:numCache>
            </c:numRef>
          </c:cat>
          <c:val>
            <c:numRef>
              <c:f>Sheet1!$B$2:$CM$2</c:f>
              <c:numCache>
                <c:formatCode>General</c:formatCode>
                <c:ptCount val="90"/>
                <c:pt idx="0">
                  <c:v>49.6</c:v>
                </c:pt>
                <c:pt idx="1">
                  <c:v>50.8</c:v>
                </c:pt>
                <c:pt idx="2">
                  <c:v>53.2</c:v>
                </c:pt>
                <c:pt idx="3">
                  <c:v>55.6</c:v>
                </c:pt>
                <c:pt idx="4">
                  <c:v>55.5</c:v>
                </c:pt>
                <c:pt idx="5">
                  <c:v>54.6</c:v>
                </c:pt>
                <c:pt idx="6">
                  <c:v>54.8</c:v>
                </c:pt>
                <c:pt idx="7">
                  <c:v>52.7</c:v>
                </c:pt>
                <c:pt idx="8">
                  <c:v>53.6</c:v>
                </c:pt>
                <c:pt idx="9">
                  <c:v>55.3</c:v>
                </c:pt>
                <c:pt idx="10">
                  <c:v>56.7</c:v>
                </c:pt>
                <c:pt idx="11">
                  <c:v>57</c:v>
                </c:pt>
                <c:pt idx="12">
                  <c:v>57.2</c:v>
                </c:pt>
                <c:pt idx="13">
                  <c:v>57.3</c:v>
                </c:pt>
                <c:pt idx="14">
                  <c:v>55.8</c:v>
                </c:pt>
                <c:pt idx="15">
                  <c:v>55.3</c:v>
                </c:pt>
                <c:pt idx="16">
                  <c:v>55</c:v>
                </c:pt>
                <c:pt idx="17">
                  <c:v>54.3</c:v>
                </c:pt>
                <c:pt idx="18">
                  <c:v>53.6</c:v>
                </c:pt>
                <c:pt idx="19">
                  <c:v>53.6</c:v>
                </c:pt>
                <c:pt idx="20">
                  <c:v>52.4</c:v>
                </c:pt>
                <c:pt idx="21">
                  <c:v>52.8</c:v>
                </c:pt>
                <c:pt idx="22">
                  <c:v>53.1</c:v>
                </c:pt>
                <c:pt idx="23">
                  <c:v>52.8</c:v>
                </c:pt>
                <c:pt idx="24">
                  <c:v>55.7</c:v>
                </c:pt>
                <c:pt idx="25">
                  <c:v>55.5</c:v>
                </c:pt>
                <c:pt idx="26">
                  <c:v>55.5</c:v>
                </c:pt>
                <c:pt idx="27">
                  <c:v>54.5</c:v>
                </c:pt>
                <c:pt idx="28">
                  <c:v>54.4</c:v>
                </c:pt>
                <c:pt idx="29">
                  <c:v>53.8</c:v>
                </c:pt>
                <c:pt idx="30">
                  <c:v>52.4</c:v>
                </c:pt>
                <c:pt idx="31">
                  <c:v>53</c:v>
                </c:pt>
                <c:pt idx="32">
                  <c:v>54.7</c:v>
                </c:pt>
                <c:pt idx="33">
                  <c:v>54.2</c:v>
                </c:pt>
                <c:pt idx="34">
                  <c:v>55.1</c:v>
                </c:pt>
                <c:pt idx="35">
                  <c:v>56</c:v>
                </c:pt>
                <c:pt idx="36">
                  <c:v>55.1</c:v>
                </c:pt>
                <c:pt idx="37">
                  <c:v>55.6</c:v>
                </c:pt>
                <c:pt idx="38">
                  <c:v>55.1</c:v>
                </c:pt>
                <c:pt idx="39">
                  <c:v>53.8</c:v>
                </c:pt>
                <c:pt idx="40">
                  <c:v>54</c:v>
                </c:pt>
                <c:pt idx="41">
                  <c:v>54.1</c:v>
                </c:pt>
                <c:pt idx="42">
                  <c:v>55</c:v>
                </c:pt>
                <c:pt idx="43">
                  <c:v>56.7</c:v>
                </c:pt>
                <c:pt idx="44">
                  <c:v>53.8</c:v>
                </c:pt>
                <c:pt idx="45">
                  <c:v>54.6</c:v>
                </c:pt>
                <c:pt idx="46">
                  <c:v>54.1</c:v>
                </c:pt>
                <c:pt idx="47">
                  <c:v>53.4</c:v>
                </c:pt>
                <c:pt idx="48">
                  <c:v>54.4</c:v>
                </c:pt>
                <c:pt idx="49">
                  <c:v>52.6</c:v>
                </c:pt>
                <c:pt idx="50">
                  <c:v>53.9</c:v>
                </c:pt>
                <c:pt idx="51">
                  <c:v>55.2</c:v>
                </c:pt>
                <c:pt idx="52">
                  <c:v>56.3</c:v>
                </c:pt>
                <c:pt idx="53">
                  <c:v>56.7</c:v>
                </c:pt>
                <c:pt idx="54">
                  <c:v>57.3</c:v>
                </c:pt>
                <c:pt idx="55">
                  <c:v>58</c:v>
                </c:pt>
                <c:pt idx="56">
                  <c:v>57.9</c:v>
                </c:pt>
                <c:pt idx="57">
                  <c:v>56.3</c:v>
                </c:pt>
                <c:pt idx="58">
                  <c:v>59.3</c:v>
                </c:pt>
                <c:pt idx="59">
                  <c:v>56.9</c:v>
                </c:pt>
                <c:pt idx="60">
                  <c:v>56.9</c:v>
                </c:pt>
                <c:pt idx="61">
                  <c:v>57.1</c:v>
                </c:pt>
                <c:pt idx="62">
                  <c:v>56.9</c:v>
                </c:pt>
                <c:pt idx="63">
                  <c:v>57.5</c:v>
                </c:pt>
                <c:pt idx="64">
                  <c:v>55.9</c:v>
                </c:pt>
                <c:pt idx="65">
                  <c:v>56.2</c:v>
                </c:pt>
                <c:pt idx="66">
                  <c:v>59.6</c:v>
                </c:pt>
                <c:pt idx="67">
                  <c:v>58.3</c:v>
                </c:pt>
                <c:pt idx="68">
                  <c:v>56.7</c:v>
                </c:pt>
                <c:pt idx="69">
                  <c:v>58.3</c:v>
                </c:pt>
                <c:pt idx="70">
                  <c:v>56.6</c:v>
                </c:pt>
                <c:pt idx="71">
                  <c:v>55.8</c:v>
                </c:pt>
                <c:pt idx="72">
                  <c:v>53.5</c:v>
                </c:pt>
                <c:pt idx="73">
                  <c:v>53.4</c:v>
                </c:pt>
                <c:pt idx="74">
                  <c:v>54.5</c:v>
                </c:pt>
                <c:pt idx="75">
                  <c:v>55.7</c:v>
                </c:pt>
                <c:pt idx="76">
                  <c:v>52.9</c:v>
                </c:pt>
                <c:pt idx="77">
                  <c:v>56.5</c:v>
                </c:pt>
                <c:pt idx="78">
                  <c:v>55.5</c:v>
                </c:pt>
                <c:pt idx="79">
                  <c:v>51.4</c:v>
                </c:pt>
                <c:pt idx="80">
                  <c:v>57.1</c:v>
                </c:pt>
                <c:pt idx="81">
                  <c:v>54.8</c:v>
                </c:pt>
                <c:pt idx="82">
                  <c:v>57.2</c:v>
                </c:pt>
                <c:pt idx="83">
                  <c:v>57.2</c:v>
                </c:pt>
                <c:pt idx="84">
                  <c:v>56.5</c:v>
                </c:pt>
                <c:pt idx="85">
                  <c:v>57.6</c:v>
                </c:pt>
                <c:pt idx="86">
                  <c:v>55.2</c:v>
                </c:pt>
                <c:pt idx="87">
                  <c:v>57.5</c:v>
                </c:pt>
                <c:pt idx="88">
                  <c:v>56.9</c:v>
                </c:pt>
                <c:pt idx="89">
                  <c:v>57.4</c:v>
                </c:pt>
              </c:numCache>
            </c:numRef>
          </c:val>
          <c:extLst>
            <c:ext xmlns:c16="http://schemas.microsoft.com/office/drawing/2014/chart" uri="{C3380CC4-5D6E-409C-BE32-E72D297353CC}">
              <c16:uniqueId val="{00000000-F64D-4AA7-96E0-1D3E33F87657}"/>
            </c:ext>
          </c:extLst>
        </c:ser>
        <c:dLbls>
          <c:showLegendKey val="0"/>
          <c:showVal val="0"/>
          <c:showCatName val="0"/>
          <c:showSerName val="0"/>
          <c:showPercent val="0"/>
          <c:showBubbleSize val="0"/>
        </c:dLbls>
        <c:gapWidth val="60"/>
        <c:axId val="542475496"/>
        <c:axId val="542473144"/>
      </c:barChart>
      <c:catAx>
        <c:axId val="542475496"/>
        <c:scaling>
          <c:orientation val="minMax"/>
        </c:scaling>
        <c:delete val="0"/>
        <c:axPos val="b"/>
        <c:numFmt formatCode="[$-409]mmm\ yy;@" sourceLinked="0"/>
        <c:majorTickMark val="out"/>
        <c:minorTickMark val="none"/>
        <c:tickLblPos val="low"/>
        <c:txPr>
          <a:bodyPr rot="5400000" vert="horz"/>
          <a:lstStyle/>
          <a:p>
            <a:pPr>
              <a:defRPr sz="1100"/>
            </a:pPr>
            <a:endParaRPr lang="en-US"/>
          </a:p>
        </c:txPr>
        <c:crossAx val="542473144"/>
        <c:crossesAt val="50"/>
        <c:auto val="0"/>
        <c:lblAlgn val="ctr"/>
        <c:lblOffset val="0"/>
        <c:tickLblSkip val="4"/>
        <c:tickMarkSkip val="1"/>
        <c:noMultiLvlLbl val="0"/>
      </c:catAx>
      <c:valAx>
        <c:axId val="542473144"/>
        <c:scaling>
          <c:orientation val="minMax"/>
          <c:min val="48"/>
        </c:scaling>
        <c:delete val="0"/>
        <c:axPos val="l"/>
        <c:numFmt formatCode="#,##0_);[Red]\(#,##0\)" sourceLinked="0"/>
        <c:majorTickMark val="out"/>
        <c:minorTickMark val="none"/>
        <c:tickLblPos val="nextTo"/>
        <c:txPr>
          <a:bodyPr rot="0" vert="horz"/>
          <a:lstStyle/>
          <a:p>
            <a:pPr>
              <a:defRPr/>
            </a:pPr>
            <a:endParaRPr lang="en-US"/>
          </a:p>
        </c:txPr>
        <c:crossAx val="542475496"/>
        <c:crosses val="autoZero"/>
        <c:crossBetween val="between"/>
        <c:majorUnit val="2"/>
      </c:valAx>
    </c:plotArea>
    <c:plotVisOnly val="1"/>
    <c:dispBlanksAs val="gap"/>
    <c:showDLblsOverMax val="0"/>
  </c:chart>
  <c:txPr>
    <a:bodyPr/>
    <a:lstStyle/>
    <a:p>
      <a:pPr>
        <a:defRPr sz="9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Investment</c:v>
                </c:pt>
              </c:strCache>
            </c:strRef>
          </c:tx>
          <c:spPr>
            <a:ln w="28575" cap="rnd">
              <a:solidFill>
                <a:schemeClr val="accent2"/>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2011</c:v>
                </c:pt>
                <c:pt idx="1">
                  <c:v>2012</c:v>
                </c:pt>
                <c:pt idx="2">
                  <c:v>2013</c:v>
                </c:pt>
                <c:pt idx="3">
                  <c:v>2014</c:v>
                </c:pt>
                <c:pt idx="4">
                  <c:v>2015</c:v>
                </c:pt>
                <c:pt idx="5">
                  <c:v>2016</c:v>
                </c:pt>
              </c:numCache>
            </c:numRef>
          </c:cat>
          <c:val>
            <c:numRef>
              <c:f>Sheet1!$B$2:$B$7</c:f>
              <c:numCache>
                <c:formatCode>_(* #,##0_);_(* \(#,##0\);_(* "-"??_);_(@_)</c:formatCode>
                <c:ptCount val="6"/>
                <c:pt idx="0">
                  <c:v>140</c:v>
                </c:pt>
                <c:pt idx="1">
                  <c:v>350</c:v>
                </c:pt>
                <c:pt idx="2">
                  <c:v>270</c:v>
                </c:pt>
                <c:pt idx="3">
                  <c:v>870</c:v>
                </c:pt>
                <c:pt idx="4">
                  <c:v>2670</c:v>
                </c:pt>
                <c:pt idx="5">
                  <c:v>1690</c:v>
                </c:pt>
              </c:numCache>
            </c:numRef>
          </c:val>
          <c:extLst>
            <c:ext xmlns:c16="http://schemas.microsoft.com/office/drawing/2014/chart" uri="{C3380CC4-5D6E-409C-BE32-E72D297353CC}">
              <c16:uniqueId val="{00000001-36C8-47AB-9133-B2985AD305A0}"/>
            </c:ext>
          </c:extLst>
        </c:ser>
        <c:dLbls>
          <c:showLegendKey val="0"/>
          <c:showVal val="0"/>
          <c:showCatName val="0"/>
          <c:showSerName val="0"/>
          <c:showPercent val="0"/>
          <c:showBubbleSize val="0"/>
        </c:dLbls>
        <c:gapWidth val="150"/>
        <c:axId val="389357304"/>
        <c:axId val="389347792"/>
      </c:barChart>
      <c:lineChart>
        <c:grouping val="standard"/>
        <c:varyColors val="0"/>
        <c:ser>
          <c:idx val="2"/>
          <c:order val="1"/>
          <c:tx>
            <c:strRef>
              <c:f>Sheet1!$C$1</c:f>
              <c:strCache>
                <c:ptCount val="1"/>
                <c:pt idx="0">
                  <c:v>Deals</c:v>
                </c:pt>
              </c:strCache>
            </c:strRef>
          </c:tx>
          <c:spPr>
            <a:ln>
              <a:solidFill>
                <a:schemeClr val="accent1"/>
              </a:solidFill>
            </a:ln>
          </c:spPr>
          <c:marker>
            <c:spPr>
              <a:solidFill>
                <a:schemeClr val="accent1"/>
              </a:solidFill>
              <a:ln>
                <a:solidFill>
                  <a:schemeClr val="accent1"/>
                </a:solidFill>
              </a:ln>
            </c:spPr>
          </c:marker>
          <c:cat>
            <c:numRef>
              <c:f>Sheet1!$A$2:$A$7</c:f>
              <c:numCache>
                <c:formatCode>General</c:formatCode>
                <c:ptCount val="6"/>
                <c:pt idx="0">
                  <c:v>2011</c:v>
                </c:pt>
                <c:pt idx="1">
                  <c:v>2012</c:v>
                </c:pt>
                <c:pt idx="2">
                  <c:v>2013</c:v>
                </c:pt>
                <c:pt idx="3">
                  <c:v>2014</c:v>
                </c:pt>
                <c:pt idx="4">
                  <c:v>2015</c:v>
                </c:pt>
                <c:pt idx="5">
                  <c:v>2016</c:v>
                </c:pt>
              </c:numCache>
            </c:numRef>
          </c:cat>
          <c:val>
            <c:numRef>
              <c:f>Sheet1!$C$2:$C$7</c:f>
              <c:numCache>
                <c:formatCode>General</c:formatCode>
                <c:ptCount val="6"/>
                <c:pt idx="0">
                  <c:v>28</c:v>
                </c:pt>
                <c:pt idx="1">
                  <c:v>46</c:v>
                </c:pt>
                <c:pt idx="2">
                  <c:v>63</c:v>
                </c:pt>
                <c:pt idx="3">
                  <c:v>91</c:v>
                </c:pt>
                <c:pt idx="4">
                  <c:v>122</c:v>
                </c:pt>
                <c:pt idx="5">
                  <c:v>173</c:v>
                </c:pt>
              </c:numCache>
            </c:numRef>
          </c:val>
          <c:smooth val="0"/>
          <c:extLst>
            <c:ext xmlns:c16="http://schemas.microsoft.com/office/drawing/2014/chart" uri="{C3380CC4-5D6E-409C-BE32-E72D297353CC}">
              <c16:uniqueId val="{00000000-1A21-4025-A3A1-701ECBA33A0E}"/>
            </c:ext>
          </c:extLst>
        </c:ser>
        <c:dLbls>
          <c:showLegendKey val="0"/>
          <c:showVal val="0"/>
          <c:showCatName val="0"/>
          <c:showSerName val="0"/>
          <c:showPercent val="0"/>
          <c:showBubbleSize val="0"/>
        </c:dLbls>
        <c:marker val="1"/>
        <c:smooth val="0"/>
        <c:axId val="434158536"/>
        <c:axId val="434160504"/>
      </c:lineChart>
      <c:catAx>
        <c:axId val="3893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9347792"/>
        <c:crosses val="autoZero"/>
        <c:auto val="1"/>
        <c:lblAlgn val="ctr"/>
        <c:lblOffset val="100"/>
        <c:noMultiLvlLbl val="0"/>
      </c:catAx>
      <c:valAx>
        <c:axId val="38934779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9357304"/>
        <c:crosses val="autoZero"/>
        <c:crossBetween val="between"/>
      </c:valAx>
      <c:valAx>
        <c:axId val="434160504"/>
        <c:scaling>
          <c:orientation val="minMax"/>
        </c:scaling>
        <c:delete val="0"/>
        <c:axPos val="r"/>
        <c:numFmt formatCode="General" sourceLinked="1"/>
        <c:majorTickMark val="out"/>
        <c:minorTickMark val="none"/>
        <c:tickLblPos val="nextTo"/>
        <c:txPr>
          <a:bodyPr/>
          <a:lstStyle/>
          <a:p>
            <a:pPr>
              <a:defRPr sz="1200"/>
            </a:pPr>
            <a:endParaRPr lang="en-US"/>
          </a:p>
        </c:txPr>
        <c:crossAx val="434158536"/>
        <c:crosses val="max"/>
        <c:crossBetween val="between"/>
        <c:majorUnit val="40"/>
      </c:valAx>
      <c:catAx>
        <c:axId val="434158536"/>
        <c:scaling>
          <c:orientation val="minMax"/>
        </c:scaling>
        <c:delete val="1"/>
        <c:axPos val="b"/>
        <c:numFmt formatCode="General" sourceLinked="1"/>
        <c:majorTickMark val="out"/>
        <c:minorTickMark val="none"/>
        <c:tickLblPos val="nextTo"/>
        <c:crossAx val="4341605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57083105797362"/>
          <c:y val="0.17152507566576922"/>
          <c:w val="0.8924291689420264"/>
          <c:h val="0.67215416116958082"/>
        </c:manualLayout>
      </c:layout>
      <c:barChart>
        <c:barDir val="col"/>
        <c:grouping val="stacked"/>
        <c:varyColors val="0"/>
        <c:ser>
          <c:idx val="1"/>
          <c:order val="0"/>
          <c:tx>
            <c:strRef>
              <c:f>Sheet1!$A$2</c:f>
              <c:strCache>
                <c:ptCount val="1"/>
                <c:pt idx="0">
                  <c:v>Alternative Capital</c:v>
                </c:pt>
              </c:strCache>
            </c:strRef>
          </c:tx>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Arial"/>
                    <a:ea typeface="Arial"/>
                    <a:cs typeface="Aria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Sheet1!$B$1:$L$1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Sheet1!$B$2:$L$2</c:f>
              <c:numCache>
                <c:formatCode>_(* #,##0_);_(* \(#,##0\);_(* "-"??_);_(@_)</c:formatCode>
                <c:ptCount val="11"/>
                <c:pt idx="0" formatCode="General">
                  <c:v>17</c:v>
                </c:pt>
                <c:pt idx="1">
                  <c:v>22</c:v>
                </c:pt>
                <c:pt idx="2">
                  <c:v>19</c:v>
                </c:pt>
                <c:pt idx="3">
                  <c:v>22</c:v>
                </c:pt>
                <c:pt idx="4">
                  <c:v>24</c:v>
                </c:pt>
                <c:pt idx="5">
                  <c:v>28</c:v>
                </c:pt>
                <c:pt idx="6">
                  <c:v>39</c:v>
                </c:pt>
                <c:pt idx="7">
                  <c:v>50</c:v>
                </c:pt>
                <c:pt idx="8">
                  <c:v>64</c:v>
                </c:pt>
                <c:pt idx="9">
                  <c:v>72</c:v>
                </c:pt>
                <c:pt idx="10">
                  <c:v>81</c:v>
                </c:pt>
              </c:numCache>
            </c:numRef>
          </c:val>
          <c:extLst>
            <c:ext xmlns:c16="http://schemas.microsoft.com/office/drawing/2014/chart" uri="{C3380CC4-5D6E-409C-BE32-E72D297353CC}">
              <c16:uniqueId val="{00000000-873B-454B-93C2-10EAE6C4DDDA}"/>
            </c:ext>
          </c:extLst>
        </c:ser>
        <c:ser>
          <c:idx val="0"/>
          <c:order val="1"/>
          <c:tx>
            <c:strRef>
              <c:f>Sheet1!$A$3</c:f>
              <c:strCache>
                <c:ptCount val="1"/>
                <c:pt idx="0">
                  <c:v>Traditional Capital</c:v>
                </c:pt>
              </c:strCache>
            </c:strRef>
          </c:tx>
          <c:spPr>
            <a:solidFill>
              <a:schemeClr val="accent1"/>
            </a:solidFill>
            <a:ln w="25336">
              <a:noFill/>
            </a:ln>
          </c:spPr>
          <c:invertIfNegative val="0"/>
          <c:dLbls>
            <c:dLbl>
              <c:idx val="0"/>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73B-454B-93C2-10EAE6C4DDDA}"/>
                </c:ext>
              </c:extLst>
            </c:dLbl>
            <c:dLbl>
              <c:idx val="1"/>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873B-454B-93C2-10EAE6C4DDDA}"/>
                </c:ext>
              </c:extLst>
            </c:dLbl>
            <c:dLbl>
              <c:idx val="2"/>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73B-454B-93C2-10EAE6C4DDDA}"/>
                </c:ext>
              </c:extLst>
            </c:dLbl>
            <c:dLbl>
              <c:idx val="3"/>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873B-454B-93C2-10EAE6C4DDDA}"/>
                </c:ext>
              </c:extLst>
            </c:dLbl>
            <c:dLbl>
              <c:idx val="4"/>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73B-454B-93C2-10EAE6C4DDDA}"/>
                </c:ext>
              </c:extLst>
            </c:dLbl>
            <c:dLbl>
              <c:idx val="5"/>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6-873B-454B-93C2-10EAE6C4DDDA}"/>
                </c:ext>
              </c:extLst>
            </c:dLbl>
            <c:numFmt formatCode="General" sourceLinked="0"/>
            <c:spPr>
              <a:noFill/>
              <a:ln w="25336">
                <a:noFill/>
              </a:ln>
            </c:spPr>
            <c:txPr>
              <a:bodyPr wrap="square" lIns="38100" tIns="19050" rIns="38100" bIns="19050" anchor="ctr">
                <a:spAutoFit/>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Sheet1!$B$3:$L$3</c:f>
              <c:numCache>
                <c:formatCode>_(* #,##0_);_(* \(#,##0\);_(* "-"??_);_(@_)</c:formatCode>
                <c:ptCount val="11"/>
                <c:pt idx="0" formatCode="#,##0">
                  <c:v>368</c:v>
                </c:pt>
                <c:pt idx="1">
                  <c:v>388</c:v>
                </c:pt>
                <c:pt idx="2">
                  <c:v>321</c:v>
                </c:pt>
                <c:pt idx="3">
                  <c:v>378</c:v>
                </c:pt>
                <c:pt idx="4">
                  <c:v>447</c:v>
                </c:pt>
                <c:pt idx="5">
                  <c:v>428</c:v>
                </c:pt>
                <c:pt idx="6">
                  <c:v>466</c:v>
                </c:pt>
                <c:pt idx="7">
                  <c:v>490</c:v>
                </c:pt>
                <c:pt idx="8">
                  <c:v>511</c:v>
                </c:pt>
                <c:pt idx="9">
                  <c:v>493</c:v>
                </c:pt>
                <c:pt idx="10">
                  <c:v>514</c:v>
                </c:pt>
              </c:numCache>
            </c:numRef>
          </c:val>
          <c:extLst>
            <c:ext xmlns:c16="http://schemas.microsoft.com/office/drawing/2014/chart" uri="{C3380CC4-5D6E-409C-BE32-E72D297353CC}">
              <c16:uniqueId val="{00000007-873B-454B-93C2-10EAE6C4DDDA}"/>
            </c:ext>
          </c:extLst>
        </c:ser>
        <c:dLbls>
          <c:showLegendKey val="0"/>
          <c:showVal val="0"/>
          <c:showCatName val="0"/>
          <c:showSerName val="0"/>
          <c:showPercent val="0"/>
          <c:showBubbleSize val="0"/>
        </c:dLbls>
        <c:gapWidth val="100"/>
        <c:overlap val="100"/>
        <c:axId val="307614960"/>
        <c:axId val="307621624"/>
      </c:barChart>
      <c:lineChart>
        <c:grouping val="standard"/>
        <c:varyColors val="0"/>
        <c:ser>
          <c:idx val="2"/>
          <c:order val="2"/>
          <c:tx>
            <c:strRef>
              <c:f>Sheet1!$A$4</c:f>
              <c:strCache>
                <c:ptCount val="1"/>
                <c:pt idx="0">
                  <c:v>Total</c:v>
                </c:pt>
              </c:strCache>
            </c:strRef>
          </c:tx>
          <c:spPr>
            <a:ln>
              <a:noFill/>
            </a:ln>
          </c:spPr>
          <c:marker>
            <c:symbol val="none"/>
          </c:marker>
          <c:dLbls>
            <c:spPr>
              <a:noFill/>
              <a:ln>
                <a:noFill/>
              </a:ln>
              <a:effectLst/>
            </c:spPr>
            <c:txPr>
              <a:bodyPr wrap="square" lIns="38100" tIns="19050" rIns="38100" bIns="19050" anchor="ctr">
                <a:spAutoFit/>
              </a:bodyPr>
              <a:lstStyle/>
              <a:p>
                <a:pPr>
                  <a:defRPr sz="1200" b="1" i="0"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Sheet1!$B$1:$L$1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Sheet1!$B$4:$L$4</c:f>
              <c:numCache>
                <c:formatCode>#,##0</c:formatCode>
                <c:ptCount val="11"/>
                <c:pt idx="0">
                  <c:v>385</c:v>
                </c:pt>
                <c:pt idx="1">
                  <c:v>410</c:v>
                </c:pt>
                <c:pt idx="2">
                  <c:v>340</c:v>
                </c:pt>
                <c:pt idx="3">
                  <c:v>400</c:v>
                </c:pt>
                <c:pt idx="4">
                  <c:v>470</c:v>
                </c:pt>
                <c:pt idx="5">
                  <c:v>455</c:v>
                </c:pt>
                <c:pt idx="6">
                  <c:v>505</c:v>
                </c:pt>
                <c:pt idx="7">
                  <c:v>540</c:v>
                </c:pt>
                <c:pt idx="8">
                  <c:v>575</c:v>
                </c:pt>
                <c:pt idx="9" formatCode="General">
                  <c:v>565</c:v>
                </c:pt>
                <c:pt idx="10" formatCode="General">
                  <c:v>595</c:v>
                </c:pt>
              </c:numCache>
            </c:numRef>
          </c:val>
          <c:smooth val="0"/>
          <c:extLst>
            <c:ext xmlns:c16="http://schemas.microsoft.com/office/drawing/2014/chart" uri="{C3380CC4-5D6E-409C-BE32-E72D297353CC}">
              <c16:uniqueId val="{00000008-873B-454B-93C2-10EAE6C4DDDA}"/>
            </c:ext>
          </c:extLst>
        </c:ser>
        <c:dLbls>
          <c:showLegendKey val="0"/>
          <c:showVal val="0"/>
          <c:showCatName val="0"/>
          <c:showSerName val="0"/>
          <c:showPercent val="0"/>
          <c:showBubbleSize val="0"/>
        </c:dLbls>
        <c:marker val="1"/>
        <c:smooth val="0"/>
        <c:axId val="307614960"/>
        <c:axId val="307621624"/>
      </c:lineChart>
      <c:catAx>
        <c:axId val="307614960"/>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lgn="ctr">
              <a:defRPr lang="en-US" sz="1200" b="0" i="0" u="none" strike="noStrike" kern="1200" baseline="0">
                <a:solidFill>
                  <a:schemeClr val="tx1"/>
                </a:solidFill>
                <a:latin typeface="Arial"/>
                <a:ea typeface="Arial"/>
                <a:cs typeface="Arial"/>
              </a:defRPr>
            </a:pPr>
            <a:endParaRPr lang="en-US"/>
          </a:p>
        </c:txPr>
        <c:crossAx val="307621624"/>
        <c:crosses val="autoZero"/>
        <c:auto val="1"/>
        <c:lblAlgn val="ctr"/>
        <c:lblOffset val="20"/>
        <c:noMultiLvlLbl val="0"/>
      </c:catAx>
      <c:valAx>
        <c:axId val="307621624"/>
        <c:scaling>
          <c:orientation val="minMax"/>
        </c:scaling>
        <c:delete val="0"/>
        <c:axPos val="l"/>
        <c:title>
          <c:tx>
            <c:rich>
              <a:bodyPr/>
              <a:lstStyle/>
              <a:p>
                <a:pPr>
                  <a:defRPr/>
                </a:pPr>
                <a:r>
                  <a:rPr lang="en-US" dirty="0"/>
                  <a:t>Global Reinsurance Capital</a:t>
                </a:r>
              </a:p>
            </c:rich>
          </c:tx>
          <c:layout>
            <c:manualLayout>
              <c:xMode val="edge"/>
              <c:yMode val="edge"/>
              <c:x val="1.3067512217261164E-2"/>
              <c:y val="0.23777641138299713"/>
            </c:manualLayout>
          </c:layout>
          <c:overlay val="0"/>
        </c:title>
        <c:numFmt formatCode="General" sourceLinked="0"/>
        <c:majorTickMark val="out"/>
        <c:minorTickMark val="none"/>
        <c:tickLblPos val="nextTo"/>
        <c:spPr>
          <a:ln w="3167">
            <a:solidFill>
              <a:schemeClr val="tx1"/>
            </a:solid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307614960"/>
        <c:crosses val="autoZero"/>
        <c:crossBetween val="between"/>
      </c:valAx>
      <c:spPr>
        <a:noFill/>
        <a:ln w="25336">
          <a:noFill/>
        </a:ln>
      </c:spPr>
    </c:plotArea>
    <c:legend>
      <c:legendPos val="b"/>
      <c:layout>
        <c:manualLayout>
          <c:xMode val="edge"/>
          <c:yMode val="edge"/>
          <c:x val="0.26102401864625502"/>
          <c:y val="0.92334827744712356"/>
          <c:w val="0.38967477549880125"/>
          <c:h val="5.845611982353608E-2"/>
        </c:manualLayout>
      </c:layout>
      <c:overlay val="0"/>
      <c:txPr>
        <a:bodyPr/>
        <a:lstStyle/>
        <a:p>
          <a:pPr algn="ctr">
            <a:defRPr lang="en-US" sz="1200" b="0" i="0" u="none" strike="noStrike" kern="1200"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4072810011382E-2"/>
          <c:y val="9.3596059113300489E-2"/>
          <c:w val="0.9340159271899886"/>
          <c:h val="0.66256157635467983"/>
        </c:manualLayout>
      </c:layout>
      <c:barChart>
        <c:barDir val="bar"/>
        <c:grouping val="clustered"/>
        <c:varyColors val="0"/>
        <c:ser>
          <c:idx val="2"/>
          <c:order val="0"/>
          <c:tx>
            <c:strRef>
              <c:f>Sheet1!$A$3</c:f>
              <c:strCache>
                <c:ptCount val="1"/>
                <c:pt idx="0">
                  <c:v>2015</c:v>
                </c:pt>
              </c:strCache>
            </c:strRef>
          </c:tx>
          <c:spPr>
            <a:solidFill>
              <a:schemeClr val="accent1"/>
            </a:solidFill>
            <a:ln w="12040">
              <a:noFill/>
              <a:prstDash val="solid"/>
            </a:ln>
          </c:spPr>
          <c:invertIfNegative val="0"/>
          <c:dPt>
            <c:idx val="0"/>
            <c:invertIfNegative val="0"/>
            <c:bubble3D val="0"/>
            <c:spPr>
              <a:solidFill>
                <a:schemeClr val="accent2"/>
              </a:solidFill>
              <a:ln w="12040">
                <a:noFill/>
                <a:prstDash val="solid"/>
              </a:ln>
            </c:spPr>
            <c:extLst>
              <c:ext xmlns:c16="http://schemas.microsoft.com/office/drawing/2014/chart" uri="{C3380CC4-5D6E-409C-BE32-E72D297353CC}">
                <c16:uniqueId val="{0000000A-2E6E-4ABB-AC90-7BCB85B63CA7}"/>
              </c:ext>
            </c:extLst>
          </c:dPt>
          <c:dPt>
            <c:idx val="1"/>
            <c:invertIfNegative val="0"/>
            <c:bubble3D val="0"/>
            <c:extLst>
              <c:ext xmlns:c16="http://schemas.microsoft.com/office/drawing/2014/chart" uri="{C3380CC4-5D6E-409C-BE32-E72D297353CC}">
                <c16:uniqueId val="{00000008-2E6E-4ABB-AC90-7BCB85B63CA7}"/>
              </c:ext>
            </c:extLst>
          </c:dPt>
          <c:dLbls>
            <c:spPr>
              <a:noFill/>
              <a:ln>
                <a:noFill/>
              </a:ln>
              <a:effectLst/>
            </c:spPr>
            <c:txPr>
              <a:bodyPr wrap="square" lIns="38100" tIns="19050" rIns="38100" bIns="19050" anchor="ctr" anchorCtr="0">
                <a:spAutoFit/>
              </a:bodyPr>
              <a:lstStyle/>
              <a:p>
                <a:pPr algn="ctr">
                  <a:defRPr lang="en-US" sz="1328"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Talk to Agent</c:v>
                </c:pt>
                <c:pt idx="1">
                  <c:v>Online</c:v>
                </c:pt>
                <c:pt idx="2">
                  <c:v>By Phone</c:v>
                </c:pt>
                <c:pt idx="3">
                  <c:v>Any Method</c:v>
                </c:pt>
                <c:pt idx="4">
                  <c:v>None of These</c:v>
                </c:pt>
                <c:pt idx="5">
                  <c:v>Don't Know</c:v>
                </c:pt>
              </c:strCache>
            </c:strRef>
          </c:cat>
          <c:val>
            <c:numRef>
              <c:f>Sheet1!$B$3:$G$3</c:f>
              <c:numCache>
                <c:formatCode>0%</c:formatCode>
                <c:ptCount val="6"/>
                <c:pt idx="0">
                  <c:v>0.5</c:v>
                </c:pt>
                <c:pt idx="1">
                  <c:v>0.39</c:v>
                </c:pt>
                <c:pt idx="2">
                  <c:v>0.37</c:v>
                </c:pt>
                <c:pt idx="3">
                  <c:v>0.69</c:v>
                </c:pt>
                <c:pt idx="4">
                  <c:v>0.28999999999999998</c:v>
                </c:pt>
                <c:pt idx="5">
                  <c:v>0.01</c:v>
                </c:pt>
              </c:numCache>
            </c:numRef>
          </c:val>
          <c:extLst>
            <c:ext xmlns:c16="http://schemas.microsoft.com/office/drawing/2014/chart" uri="{C3380CC4-5D6E-409C-BE32-E72D297353CC}">
              <c16:uniqueId val="{00000009-2E6E-4ABB-AC90-7BCB85B63CA7}"/>
            </c:ext>
          </c:extLst>
        </c:ser>
        <c:dLbls>
          <c:dLblPos val="outEnd"/>
          <c:showLegendKey val="0"/>
          <c:showVal val="1"/>
          <c:showCatName val="0"/>
          <c:showSerName val="0"/>
          <c:showPercent val="0"/>
          <c:showBubbleSize val="0"/>
        </c:dLbls>
        <c:gapWidth val="60"/>
        <c:axId val="459723600"/>
        <c:axId val="462434784"/>
      </c:barChart>
      <c:catAx>
        <c:axId val="459723600"/>
        <c:scaling>
          <c:orientation val="minMax"/>
        </c:scaling>
        <c:delete val="0"/>
        <c:axPos val="l"/>
        <c:numFmt formatCode="General" sourceLinked="1"/>
        <c:majorTickMark val="out"/>
        <c:minorTickMark val="none"/>
        <c:tickLblPos val="nextTo"/>
        <c:spPr>
          <a:ln w="1204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462434784"/>
        <c:crossesAt val="0"/>
        <c:auto val="1"/>
        <c:lblAlgn val="ctr"/>
        <c:lblOffset val="0"/>
        <c:noMultiLvlLbl val="0"/>
      </c:catAx>
      <c:valAx>
        <c:axId val="462434784"/>
        <c:scaling>
          <c:orientation val="minMax"/>
        </c:scaling>
        <c:delete val="0"/>
        <c:axPos val="b"/>
        <c:numFmt formatCode="0%" sourceLinked="0"/>
        <c:majorTickMark val="out"/>
        <c:minorTickMark val="none"/>
        <c:tickLblPos val="nextTo"/>
        <c:spPr>
          <a:ln w="301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459723600"/>
        <c:crossesAt val="1"/>
        <c:crossBetween val="between"/>
        <c:majorUnit val="0.2"/>
        <c:minorUnit val="0.1"/>
      </c:valAx>
      <c:spPr>
        <a:noFill/>
        <a:ln w="25375">
          <a:noFill/>
        </a:ln>
      </c:spPr>
    </c:plotArea>
    <c:plotVisOnly val="1"/>
    <c:dispBlanksAs val="gap"/>
    <c:showDLblsOverMax val="0"/>
  </c:chart>
  <c:spPr>
    <a:noFill/>
    <a:ln>
      <a:noFill/>
    </a:ln>
  </c:spPr>
  <c:txPr>
    <a:bodyPr/>
    <a:lstStyle/>
    <a:p>
      <a:pPr>
        <a:defRPr sz="1328" b="0" i="0" u="none" strike="noStrike" baseline="0">
          <a:solidFill>
            <a:schemeClr val="tx1"/>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660-4930-BDA6-D912F78D69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660-4930-BDA6-D912F78D690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660-4930-BDA6-D912F78D690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660-4930-BDA6-D912F78D690D}"/>
              </c:ext>
            </c:extLst>
          </c:dPt>
          <c:dLbls>
            <c:dLbl>
              <c:idx val="1"/>
              <c:layout>
                <c:manualLayout>
                  <c:x val="4.4289866343270333E-2"/>
                  <c:y val="-7.1599263993392656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9733166055358079"/>
                      <c:h val="0.19815096310171396"/>
                    </c:manualLayout>
                  </c15:layout>
                </c:ext>
                <c:ext xmlns:c16="http://schemas.microsoft.com/office/drawing/2014/chart" uri="{C3380CC4-5D6E-409C-BE32-E72D297353CC}">
                  <c16:uniqueId val="{00000003-8660-4930-BDA6-D912F78D690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Sheet1!$A$2:$A$5</c:f>
              <c:strCache>
                <c:ptCount val="4"/>
                <c:pt idx="0">
                  <c:v>Expenses</c:v>
                </c:pt>
                <c:pt idx="1">
                  <c:v>Reinsurance</c:v>
                </c:pt>
                <c:pt idx="2">
                  <c:v>'Rainy Day Fund'</c:v>
                </c:pt>
                <c:pt idx="3">
                  <c:v>Subject to Giveback</c:v>
                </c:pt>
              </c:strCache>
            </c:strRef>
          </c:cat>
          <c:val>
            <c:numRef>
              <c:f>Sheet1!$B$2:$B$5</c:f>
              <c:numCache>
                <c:formatCode>0%</c:formatCode>
                <c:ptCount val="4"/>
                <c:pt idx="0">
                  <c:v>0.2</c:v>
                </c:pt>
                <c:pt idx="1">
                  <c:v>0.2</c:v>
                </c:pt>
                <c:pt idx="2">
                  <c:v>0.2</c:v>
                </c:pt>
                <c:pt idx="3">
                  <c:v>0.4</c:v>
                </c:pt>
              </c:numCache>
            </c:numRef>
          </c:val>
          <c:extLst>
            <c:ext xmlns:c16="http://schemas.microsoft.com/office/drawing/2014/chart" uri="{C3380CC4-5D6E-409C-BE32-E72D297353CC}">
              <c16:uniqueId val="{00000008-8660-4930-BDA6-D912F78D690D}"/>
            </c:ext>
          </c:extLst>
        </c:ser>
        <c:dLbls>
          <c:showLegendKey val="0"/>
          <c:showVal val="0"/>
          <c:showCatName val="0"/>
          <c:showSerName val="0"/>
          <c:showPercent val="0"/>
          <c:showBubbleSize val="0"/>
          <c:showLeaderLines val="0"/>
        </c:dLbls>
        <c:firstSliceAng val="0"/>
        <c:holeSize val="66"/>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Investments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0F-437B-93FF-412F0B2ECF8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0F-437B-93FF-412F0B2ECF8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70F-437B-93FF-412F0B2ECF8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70F-437B-93FF-412F0B2ECF8F}"/>
              </c:ext>
            </c:extLst>
          </c:dPt>
          <c:dLbls>
            <c:dLbl>
              <c:idx val="2"/>
              <c:layout>
                <c:manualLayout>
                  <c:x val="0.123017152037167"/>
                  <c:y val="5.927982480667479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0F-437B-93FF-412F0B2ECF8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Bonds</c:v>
                </c:pt>
                <c:pt idx="1">
                  <c:v>Stock</c:v>
                </c:pt>
                <c:pt idx="2">
                  <c:v>Mortgages &amp; Real Estate</c:v>
                </c:pt>
                <c:pt idx="3">
                  <c:v>Other</c:v>
                </c:pt>
              </c:strCache>
            </c:strRef>
          </c:cat>
          <c:val>
            <c:numRef>
              <c:f>Sheet1!$B$2:$B$5</c:f>
              <c:numCache>
                <c:formatCode>"$"#,##0</c:formatCode>
                <c:ptCount val="4"/>
                <c:pt idx="0">
                  <c:v>3904</c:v>
                </c:pt>
                <c:pt idx="1">
                  <c:v>698</c:v>
                </c:pt>
                <c:pt idx="2">
                  <c:v>468</c:v>
                </c:pt>
                <c:pt idx="3">
                  <c:v>748</c:v>
                </c:pt>
              </c:numCache>
            </c:numRef>
          </c:val>
          <c:extLst>
            <c:ext xmlns:c16="http://schemas.microsoft.com/office/drawing/2014/chart" uri="{C3380CC4-5D6E-409C-BE32-E72D297353CC}">
              <c16:uniqueId val="{00000000-EE0A-4FFF-99D5-4CC0419CFB6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Bonds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C4B-4FF4-8E9C-66CD374D1B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C4B-4FF4-8E9C-66CD374D1B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C4B-4FF4-8E9C-66CD374D1B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C4B-4FF4-8E9C-66CD374D1B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C4B-4FF4-8E9C-66CD374D1B2F}"/>
              </c:ext>
            </c:extLst>
          </c:dPt>
          <c:dLbls>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AC4B-4FF4-8E9C-66CD374D1B2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Corporates</c:v>
                </c:pt>
                <c:pt idx="1">
                  <c:v>Munis</c:v>
                </c:pt>
                <c:pt idx="2">
                  <c:v>Mortgage &amp; Asset-Backed</c:v>
                </c:pt>
                <c:pt idx="3">
                  <c:v>US Gov't</c:v>
                </c:pt>
                <c:pt idx="4">
                  <c:v>Other</c:v>
                </c:pt>
              </c:strCache>
            </c:strRef>
          </c:cat>
          <c:val>
            <c:numRef>
              <c:f>Sheet1!$B$2:$B$6</c:f>
              <c:numCache>
                <c:formatCode>"$"#,##0</c:formatCode>
                <c:ptCount val="5"/>
                <c:pt idx="0">
                  <c:v>2117</c:v>
                </c:pt>
                <c:pt idx="1">
                  <c:v>549</c:v>
                </c:pt>
                <c:pt idx="2">
                  <c:v>868</c:v>
                </c:pt>
                <c:pt idx="3">
                  <c:v>252</c:v>
                </c:pt>
                <c:pt idx="4">
                  <c:v>548</c:v>
                </c:pt>
              </c:numCache>
            </c:numRef>
          </c:val>
          <c:extLst>
            <c:ext xmlns:c16="http://schemas.microsoft.com/office/drawing/2014/chart" uri="{C3380CC4-5D6E-409C-BE32-E72D297353CC}">
              <c16:uniqueId val="{00000000-9392-4792-99FE-30179EB5155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960509831767096E-2"/>
          <c:y val="7.2152067068849343E-2"/>
          <c:w val="0.9340159271899886"/>
          <c:h val="0.74630541871921185"/>
        </c:manualLayout>
      </c:layout>
      <c:lineChart>
        <c:grouping val="standard"/>
        <c:varyColors val="0"/>
        <c:ser>
          <c:idx val="0"/>
          <c:order val="0"/>
          <c:tx>
            <c:strRef>
              <c:f>Sheet1!$A$2</c:f>
              <c:strCache>
                <c:ptCount val="1"/>
                <c:pt idx="0">
                  <c:v>Structures</c:v>
                </c:pt>
              </c:strCache>
            </c:strRef>
          </c:tx>
          <c:marker>
            <c:symbol val="none"/>
          </c:marker>
          <c:dPt>
            <c:idx val="6"/>
            <c:bubble3D val="0"/>
            <c:extLst>
              <c:ext xmlns:c16="http://schemas.microsoft.com/office/drawing/2014/chart" uri="{C3380CC4-5D6E-409C-BE32-E72D297353CC}">
                <c16:uniqueId val="{00000001-92E8-41C5-8D0E-8ED3382CBCE7}"/>
              </c:ext>
            </c:extLst>
          </c:dPt>
          <c:dPt>
            <c:idx val="7"/>
            <c:bubble3D val="0"/>
            <c:extLst>
              <c:ext xmlns:c16="http://schemas.microsoft.com/office/drawing/2014/chart" uri="{C3380CC4-5D6E-409C-BE32-E72D297353CC}">
                <c16:uniqueId val="{00000003-92E8-41C5-8D0E-8ED3382CBCE7}"/>
              </c:ext>
            </c:extLst>
          </c:dPt>
          <c:dPt>
            <c:idx val="8"/>
            <c:bubble3D val="0"/>
            <c:extLst>
              <c:ext xmlns:c16="http://schemas.microsoft.com/office/drawing/2014/chart" uri="{C3380CC4-5D6E-409C-BE32-E72D297353CC}">
                <c16:uniqueId val="{00000005-92E8-41C5-8D0E-8ED3382CBCE7}"/>
              </c:ext>
            </c:extLst>
          </c:dPt>
          <c:dPt>
            <c:idx val="13"/>
            <c:bubble3D val="0"/>
            <c:extLst>
              <c:ext xmlns:c16="http://schemas.microsoft.com/office/drawing/2014/chart" uri="{C3380CC4-5D6E-409C-BE32-E72D297353CC}">
                <c16:uniqueId val="{00000007-92E8-41C5-8D0E-8ED3382CBCE7}"/>
              </c:ext>
            </c:extLst>
          </c:dPt>
          <c:dPt>
            <c:idx val="21"/>
            <c:bubble3D val="0"/>
            <c:extLst>
              <c:ext xmlns:c16="http://schemas.microsoft.com/office/drawing/2014/chart" uri="{C3380CC4-5D6E-409C-BE32-E72D297353CC}">
                <c16:uniqueId val="{00000009-92E8-41C5-8D0E-8ED3382CBCE7}"/>
              </c:ext>
            </c:extLst>
          </c:dPt>
          <c:dLbls>
            <c:delete val="1"/>
          </c:dLbls>
          <c:cat>
            <c:strRef>
              <c:f>Sheet1!$B$1:$X$1</c:f>
              <c:strCache>
                <c:ptCount val="23"/>
                <c:pt idx="0">
                  <c:v>2011:Q3</c:v>
                </c:pt>
                <c:pt idx="1">
                  <c:v>2011:Q4</c:v>
                </c:pt>
                <c:pt idx="2">
                  <c:v>2012:Q1</c:v>
                </c:pt>
                <c:pt idx="3">
                  <c:v>2012:Q2</c:v>
                </c:pt>
                <c:pt idx="4">
                  <c:v>2012:Q3</c:v>
                </c:pt>
                <c:pt idx="5">
                  <c:v>2012:Q4</c:v>
                </c:pt>
                <c:pt idx="6">
                  <c:v>2013:Q1</c:v>
                </c:pt>
                <c:pt idx="7">
                  <c:v>2013:Q2</c:v>
                </c:pt>
                <c:pt idx="8">
                  <c:v>2013:Q3</c:v>
                </c:pt>
                <c:pt idx="9">
                  <c:v>2013:Q4</c:v>
                </c:pt>
                <c:pt idx="10">
                  <c:v>2014:Q1</c:v>
                </c:pt>
                <c:pt idx="11">
                  <c:v>2014:Q2</c:v>
                </c:pt>
                <c:pt idx="12">
                  <c:v>2014:Q3</c:v>
                </c:pt>
                <c:pt idx="13">
                  <c:v>2014:Q4</c:v>
                </c:pt>
                <c:pt idx="14">
                  <c:v>2015:Q1</c:v>
                </c:pt>
                <c:pt idx="15">
                  <c:v>2015:Q2</c:v>
                </c:pt>
                <c:pt idx="16">
                  <c:v>2015:Q3</c:v>
                </c:pt>
                <c:pt idx="17">
                  <c:v>2015:Q4</c:v>
                </c:pt>
                <c:pt idx="18">
                  <c:v>2016:Q1</c:v>
                </c:pt>
                <c:pt idx="19">
                  <c:v>2016:Q2</c:v>
                </c:pt>
                <c:pt idx="20">
                  <c:v>2016:Q3</c:v>
                </c:pt>
                <c:pt idx="21">
                  <c:v>2016:Q4</c:v>
                </c:pt>
                <c:pt idx="22">
                  <c:v>2017:Q1</c:v>
                </c:pt>
              </c:strCache>
            </c:strRef>
          </c:cat>
          <c:val>
            <c:numRef>
              <c:f>Sheet1!$B$2:$X$2</c:f>
              <c:numCache>
                <c:formatCode>0.0</c:formatCode>
                <c:ptCount val="23"/>
                <c:pt idx="0">
                  <c:v>6.5</c:v>
                </c:pt>
                <c:pt idx="1">
                  <c:v>8</c:v>
                </c:pt>
                <c:pt idx="2">
                  <c:v>22</c:v>
                </c:pt>
                <c:pt idx="3">
                  <c:v>17</c:v>
                </c:pt>
                <c:pt idx="4">
                  <c:v>10.1</c:v>
                </c:pt>
                <c:pt idx="5">
                  <c:v>4.8</c:v>
                </c:pt>
                <c:pt idx="6">
                  <c:v>-2</c:v>
                </c:pt>
                <c:pt idx="7">
                  <c:v>-1.7</c:v>
                </c:pt>
                <c:pt idx="8">
                  <c:v>3.5</c:v>
                </c:pt>
                <c:pt idx="9">
                  <c:v>6.5</c:v>
                </c:pt>
                <c:pt idx="10">
                  <c:v>13.4</c:v>
                </c:pt>
                <c:pt idx="11">
                  <c:v>12.6</c:v>
                </c:pt>
                <c:pt idx="12">
                  <c:v>7.5</c:v>
                </c:pt>
                <c:pt idx="13">
                  <c:v>8</c:v>
                </c:pt>
                <c:pt idx="14">
                  <c:v>-1.2</c:v>
                </c:pt>
                <c:pt idx="15">
                  <c:v>-3.6</c:v>
                </c:pt>
                <c:pt idx="16">
                  <c:v>-4</c:v>
                </c:pt>
                <c:pt idx="17">
                  <c:v>-8.8000000000000007</c:v>
                </c:pt>
                <c:pt idx="18">
                  <c:v>-5.7</c:v>
                </c:pt>
                <c:pt idx="19">
                  <c:v>-5.5</c:v>
                </c:pt>
                <c:pt idx="20">
                  <c:v>-1.8</c:v>
                </c:pt>
                <c:pt idx="21">
                  <c:v>1.9</c:v>
                </c:pt>
                <c:pt idx="22">
                  <c:v>8.4</c:v>
                </c:pt>
              </c:numCache>
            </c:numRef>
          </c:val>
          <c:smooth val="0"/>
          <c:extLst>
            <c:ext xmlns:c16="http://schemas.microsoft.com/office/drawing/2014/chart" uri="{C3380CC4-5D6E-409C-BE32-E72D297353CC}">
              <c16:uniqueId val="{00000010-92E8-41C5-8D0E-8ED3382CBCE7}"/>
            </c:ext>
          </c:extLst>
        </c:ser>
        <c:ser>
          <c:idx val="1"/>
          <c:order val="1"/>
          <c:tx>
            <c:strRef>
              <c:f>Sheet1!$A$3</c:f>
              <c:strCache>
                <c:ptCount val="1"/>
                <c:pt idx="0">
                  <c:v>Equipment</c:v>
                </c:pt>
              </c:strCache>
            </c:strRef>
          </c:tx>
          <c:marker>
            <c:symbol val="none"/>
          </c:marker>
          <c:dLbls>
            <c:delete val="1"/>
          </c:dLbls>
          <c:cat>
            <c:strRef>
              <c:f>Sheet1!$B$1:$X$1</c:f>
              <c:strCache>
                <c:ptCount val="23"/>
                <c:pt idx="0">
                  <c:v>2011:Q3</c:v>
                </c:pt>
                <c:pt idx="1">
                  <c:v>2011:Q4</c:v>
                </c:pt>
                <c:pt idx="2">
                  <c:v>2012:Q1</c:v>
                </c:pt>
                <c:pt idx="3">
                  <c:v>2012:Q2</c:v>
                </c:pt>
                <c:pt idx="4">
                  <c:v>2012:Q3</c:v>
                </c:pt>
                <c:pt idx="5">
                  <c:v>2012:Q4</c:v>
                </c:pt>
                <c:pt idx="6">
                  <c:v>2013:Q1</c:v>
                </c:pt>
                <c:pt idx="7">
                  <c:v>2013:Q2</c:v>
                </c:pt>
                <c:pt idx="8">
                  <c:v>2013:Q3</c:v>
                </c:pt>
                <c:pt idx="9">
                  <c:v>2013:Q4</c:v>
                </c:pt>
                <c:pt idx="10">
                  <c:v>2014:Q1</c:v>
                </c:pt>
                <c:pt idx="11">
                  <c:v>2014:Q2</c:v>
                </c:pt>
                <c:pt idx="12">
                  <c:v>2014:Q3</c:v>
                </c:pt>
                <c:pt idx="13">
                  <c:v>2014:Q4</c:v>
                </c:pt>
                <c:pt idx="14">
                  <c:v>2015:Q1</c:v>
                </c:pt>
                <c:pt idx="15">
                  <c:v>2015:Q2</c:v>
                </c:pt>
                <c:pt idx="16">
                  <c:v>2015:Q3</c:v>
                </c:pt>
                <c:pt idx="17">
                  <c:v>2015:Q4</c:v>
                </c:pt>
                <c:pt idx="18">
                  <c:v>2016:Q1</c:v>
                </c:pt>
                <c:pt idx="19">
                  <c:v>2016:Q2</c:v>
                </c:pt>
                <c:pt idx="20">
                  <c:v>2016:Q3</c:v>
                </c:pt>
                <c:pt idx="21">
                  <c:v>2016:Q4</c:v>
                </c:pt>
                <c:pt idx="22">
                  <c:v>2017:Q1</c:v>
                </c:pt>
              </c:strCache>
            </c:strRef>
          </c:cat>
          <c:val>
            <c:numRef>
              <c:f>Sheet1!$B$3:$X$3</c:f>
              <c:numCache>
                <c:formatCode>General</c:formatCode>
                <c:ptCount val="23"/>
                <c:pt idx="0">
                  <c:v>13.7</c:v>
                </c:pt>
                <c:pt idx="1">
                  <c:v>13.1</c:v>
                </c:pt>
                <c:pt idx="2">
                  <c:v>10.9</c:v>
                </c:pt>
                <c:pt idx="3">
                  <c:v>10</c:v>
                </c:pt>
                <c:pt idx="4">
                  <c:v>3.6</c:v>
                </c:pt>
                <c:pt idx="5">
                  <c:v>3.3</c:v>
                </c:pt>
                <c:pt idx="6">
                  <c:v>4.5999999999999996</c:v>
                </c:pt>
                <c:pt idx="7">
                  <c:v>2.2999999999999998</c:v>
                </c:pt>
                <c:pt idx="8">
                  <c:v>2.1</c:v>
                </c:pt>
                <c:pt idx="9">
                  <c:v>3.9</c:v>
                </c:pt>
                <c:pt idx="10">
                  <c:v>4</c:v>
                </c:pt>
                <c:pt idx="11">
                  <c:v>4.9000000000000004</c:v>
                </c:pt>
                <c:pt idx="12">
                  <c:v>10.1</c:v>
                </c:pt>
                <c:pt idx="13">
                  <c:v>2.9</c:v>
                </c:pt>
                <c:pt idx="14">
                  <c:v>5.0999999999999996</c:v>
                </c:pt>
                <c:pt idx="15">
                  <c:v>3.4</c:v>
                </c:pt>
                <c:pt idx="16">
                  <c:v>2</c:v>
                </c:pt>
                <c:pt idx="17">
                  <c:v>3.7</c:v>
                </c:pt>
                <c:pt idx="18">
                  <c:v>-1.1000000000000001</c:v>
                </c:pt>
                <c:pt idx="19">
                  <c:v>-1.7</c:v>
                </c:pt>
                <c:pt idx="20">
                  <c:v>-4.9000000000000004</c:v>
                </c:pt>
                <c:pt idx="21">
                  <c:v>-3.8</c:v>
                </c:pt>
                <c:pt idx="22">
                  <c:v>0.3</c:v>
                </c:pt>
              </c:numCache>
            </c:numRef>
          </c:val>
          <c:smooth val="0"/>
          <c:extLst>
            <c:ext xmlns:c16="http://schemas.microsoft.com/office/drawing/2014/chart" uri="{C3380CC4-5D6E-409C-BE32-E72D297353CC}">
              <c16:uniqueId val="{00000000-AFB2-4CD3-998F-6958A252BACA}"/>
            </c:ext>
          </c:extLst>
        </c:ser>
        <c:ser>
          <c:idx val="2"/>
          <c:order val="2"/>
          <c:tx>
            <c:strRef>
              <c:f>Sheet1!$A$4</c:f>
              <c:strCache>
                <c:ptCount val="1"/>
                <c:pt idx="0">
                  <c:v>Intellectual property products</c:v>
                </c:pt>
              </c:strCache>
            </c:strRef>
          </c:tx>
          <c:marker>
            <c:symbol val="none"/>
          </c:marker>
          <c:dLbls>
            <c:delete val="1"/>
          </c:dLbls>
          <c:cat>
            <c:strRef>
              <c:f>Sheet1!$B$1:$X$1</c:f>
              <c:strCache>
                <c:ptCount val="23"/>
                <c:pt idx="0">
                  <c:v>2011:Q3</c:v>
                </c:pt>
                <c:pt idx="1">
                  <c:v>2011:Q4</c:v>
                </c:pt>
                <c:pt idx="2">
                  <c:v>2012:Q1</c:v>
                </c:pt>
                <c:pt idx="3">
                  <c:v>2012:Q2</c:v>
                </c:pt>
                <c:pt idx="4">
                  <c:v>2012:Q3</c:v>
                </c:pt>
                <c:pt idx="5">
                  <c:v>2012:Q4</c:v>
                </c:pt>
                <c:pt idx="6">
                  <c:v>2013:Q1</c:v>
                </c:pt>
                <c:pt idx="7">
                  <c:v>2013:Q2</c:v>
                </c:pt>
                <c:pt idx="8">
                  <c:v>2013:Q3</c:v>
                </c:pt>
                <c:pt idx="9">
                  <c:v>2013:Q4</c:v>
                </c:pt>
                <c:pt idx="10">
                  <c:v>2014:Q1</c:v>
                </c:pt>
                <c:pt idx="11">
                  <c:v>2014:Q2</c:v>
                </c:pt>
                <c:pt idx="12">
                  <c:v>2014:Q3</c:v>
                </c:pt>
                <c:pt idx="13">
                  <c:v>2014:Q4</c:v>
                </c:pt>
                <c:pt idx="14">
                  <c:v>2015:Q1</c:v>
                </c:pt>
                <c:pt idx="15">
                  <c:v>2015:Q2</c:v>
                </c:pt>
                <c:pt idx="16">
                  <c:v>2015:Q3</c:v>
                </c:pt>
                <c:pt idx="17">
                  <c:v>2015:Q4</c:v>
                </c:pt>
                <c:pt idx="18">
                  <c:v>2016:Q1</c:v>
                </c:pt>
                <c:pt idx="19">
                  <c:v>2016:Q2</c:v>
                </c:pt>
                <c:pt idx="20">
                  <c:v>2016:Q3</c:v>
                </c:pt>
                <c:pt idx="21">
                  <c:v>2016:Q4</c:v>
                </c:pt>
                <c:pt idx="22">
                  <c:v>2017:Q1</c:v>
                </c:pt>
              </c:strCache>
            </c:strRef>
          </c:cat>
          <c:val>
            <c:numRef>
              <c:f>Sheet1!$B$4:$X$4</c:f>
              <c:numCache>
                <c:formatCode>General</c:formatCode>
                <c:ptCount val="23"/>
                <c:pt idx="0">
                  <c:v>3.7</c:v>
                </c:pt>
                <c:pt idx="1">
                  <c:v>4.0999999999999996</c:v>
                </c:pt>
                <c:pt idx="2">
                  <c:v>3.9</c:v>
                </c:pt>
                <c:pt idx="3">
                  <c:v>4.4000000000000004</c:v>
                </c:pt>
                <c:pt idx="4">
                  <c:v>3.8</c:v>
                </c:pt>
                <c:pt idx="5">
                  <c:v>3.4</c:v>
                </c:pt>
                <c:pt idx="6">
                  <c:v>4.9000000000000004</c:v>
                </c:pt>
                <c:pt idx="7">
                  <c:v>3.1</c:v>
                </c:pt>
                <c:pt idx="8">
                  <c:v>4.0999999999999996</c:v>
                </c:pt>
                <c:pt idx="9">
                  <c:v>3.2</c:v>
                </c:pt>
                <c:pt idx="10">
                  <c:v>1.5</c:v>
                </c:pt>
                <c:pt idx="11">
                  <c:v>3.5</c:v>
                </c:pt>
                <c:pt idx="12">
                  <c:v>4.4000000000000004</c:v>
                </c:pt>
                <c:pt idx="13">
                  <c:v>6.1</c:v>
                </c:pt>
                <c:pt idx="14">
                  <c:v>5</c:v>
                </c:pt>
                <c:pt idx="15">
                  <c:v>5.9</c:v>
                </c:pt>
                <c:pt idx="16">
                  <c:v>4.5999999999999996</c:v>
                </c:pt>
                <c:pt idx="17">
                  <c:v>3.8</c:v>
                </c:pt>
                <c:pt idx="18">
                  <c:v>4.5999999999999996</c:v>
                </c:pt>
                <c:pt idx="19">
                  <c:v>4.8</c:v>
                </c:pt>
                <c:pt idx="20">
                  <c:v>5.0999999999999996</c:v>
                </c:pt>
                <c:pt idx="21">
                  <c:v>4.3</c:v>
                </c:pt>
                <c:pt idx="22">
                  <c:v>5</c:v>
                </c:pt>
              </c:numCache>
            </c:numRef>
          </c:val>
          <c:smooth val="0"/>
          <c:extLst>
            <c:ext xmlns:c16="http://schemas.microsoft.com/office/drawing/2014/chart" uri="{C3380CC4-5D6E-409C-BE32-E72D297353CC}">
              <c16:uniqueId val="{00000000-9D6F-4980-8725-3D301522C950}"/>
            </c:ext>
          </c:extLst>
        </c:ser>
        <c:dLbls>
          <c:dLblPos val="t"/>
          <c:showLegendKey val="0"/>
          <c:showVal val="1"/>
          <c:showCatName val="0"/>
          <c:showSerName val="0"/>
          <c:showPercent val="0"/>
          <c:showBubbleSize val="0"/>
        </c:dLbls>
        <c:smooth val="0"/>
        <c:axId val="221550856"/>
        <c:axId val="158272376"/>
      </c:lineChart>
      <c:catAx>
        <c:axId val="221550856"/>
        <c:scaling>
          <c:orientation val="minMax"/>
        </c:scaling>
        <c:delete val="0"/>
        <c:axPos val="b"/>
        <c:numFmt formatCode="General" sourceLinked="1"/>
        <c:majorTickMark val="out"/>
        <c:minorTickMark val="none"/>
        <c:tickLblPos val="low"/>
        <c:spPr>
          <a:ln w="12033">
            <a:solidFill>
              <a:schemeClr val="tx1"/>
            </a:solidFill>
            <a:prstDash val="solid"/>
          </a:ln>
        </c:spPr>
        <c:txPr>
          <a:bodyPr rot="-5400000" vert="horz"/>
          <a:lstStyle/>
          <a:p>
            <a:pPr rtl="0">
              <a:defRPr sz="1400" b="0" i="0" u="none" strike="noStrike" baseline="0">
                <a:solidFill>
                  <a:schemeClr val="tx1"/>
                </a:solidFill>
                <a:latin typeface="Arial"/>
                <a:ea typeface="Arial"/>
                <a:cs typeface="Arial"/>
              </a:defRPr>
            </a:pPr>
            <a:endParaRPr lang="en-US"/>
          </a:p>
        </c:txPr>
        <c:crossAx val="158272376"/>
        <c:crossesAt val="0"/>
        <c:auto val="1"/>
        <c:lblAlgn val="ctr"/>
        <c:lblOffset val="0"/>
        <c:noMultiLvlLbl val="0"/>
      </c:catAx>
      <c:valAx>
        <c:axId val="158272376"/>
        <c:scaling>
          <c:orientation val="minMax"/>
          <c:max val="24"/>
          <c:min val="-12"/>
        </c:scaling>
        <c:delete val="0"/>
        <c:axPos val="l"/>
        <c:majorGridlines/>
        <c:numFmt formatCode="#,##0" sourceLinked="0"/>
        <c:majorTickMark val="out"/>
        <c:minorTickMark val="none"/>
        <c:tickLblPos val="nextTo"/>
        <c:spPr>
          <a:ln w="3008">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21550856"/>
        <c:crossesAt val="1"/>
        <c:crossBetween val="between"/>
        <c:majorUnit val="4"/>
        <c:minorUnit val="0.1"/>
      </c:valAx>
      <c:spPr>
        <a:noFill/>
        <a:ln w="25334">
          <a:noFill/>
        </a:ln>
      </c:spPr>
    </c:plotArea>
    <c:legend>
      <c:legendPos val="t"/>
      <c:overlay val="0"/>
    </c:legend>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1557936581412"/>
          <c:y val="6.3205436310202534E-2"/>
          <c:w val="0.87717749873884598"/>
          <c:h val="0.77707384055627859"/>
        </c:manualLayout>
      </c:layout>
      <c:lineChart>
        <c:grouping val="standard"/>
        <c:varyColors val="0"/>
        <c:ser>
          <c:idx val="0"/>
          <c:order val="0"/>
          <c:tx>
            <c:v>NPW Growth</c:v>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spPr>
              <a:ln>
                <a:solidFill>
                  <a:schemeClr val="accent6"/>
                </a:solidFill>
              </a:ln>
            </c:spPr>
            <c:extLst>
              <c:ext xmlns:c16="http://schemas.microsoft.com/office/drawing/2014/chart" uri="{C3380CC4-5D6E-409C-BE32-E72D297353CC}">
                <c16:uniqueId val="{00000003-A171-4298-8DB5-CF288B9252B6}"/>
              </c:ext>
            </c:extLst>
          </c:dPt>
          <c:dPt>
            <c:idx val="38"/>
            <c:bubble3D val="0"/>
            <c:spPr>
              <a:ln>
                <a:solidFill>
                  <a:schemeClr val="accent6"/>
                </a:solidFill>
              </a:ln>
            </c:spPr>
            <c:extLst>
              <c:ext xmlns:c16="http://schemas.microsoft.com/office/drawing/2014/chart" uri="{C3380CC4-5D6E-409C-BE32-E72D297353CC}">
                <c16:uniqueId val="{00000005-A171-4298-8DB5-CF288B9252B6}"/>
              </c:ext>
            </c:extLst>
          </c:dPt>
          <c:dPt>
            <c:idx val="39"/>
            <c:bubble3D val="0"/>
            <c:spPr>
              <a:ln>
                <a:solidFill>
                  <a:schemeClr val="accent6"/>
                </a:solidFill>
              </a:ln>
            </c:spPr>
            <c:extLst>
              <c:ext xmlns:c16="http://schemas.microsoft.com/office/drawing/2014/chart" uri="{C3380CC4-5D6E-409C-BE32-E72D297353CC}">
                <c16:uniqueId val="{00000007-A171-4298-8DB5-CF288B9252B6}"/>
              </c:ext>
            </c:extLst>
          </c:dPt>
          <c:dLbls>
            <c:dLbl>
              <c:idx val="0"/>
              <c:delete val="1"/>
              <c:extLst>
                <c:ext xmlns:c15="http://schemas.microsoft.com/office/drawing/2012/chart" uri="{CE6537A1-D6FC-4f65-9D91-7224C49458BB}"/>
                <c:ext xmlns:c16="http://schemas.microsoft.com/office/drawing/2014/chart" uri="{C3380CC4-5D6E-409C-BE32-E72D297353CC}">
                  <c16:uniqueId val="{00000014-7C3C-47B5-9969-2359135FD708}"/>
                </c:ext>
              </c:extLst>
            </c:dLbl>
            <c:dLbl>
              <c:idx val="1"/>
              <c:delete val="1"/>
              <c:extLst>
                <c:ext xmlns:c15="http://schemas.microsoft.com/office/drawing/2012/chart" uri="{CE6537A1-D6FC-4f65-9D91-7224C49458BB}"/>
                <c:ext xmlns:c16="http://schemas.microsoft.com/office/drawing/2014/chart" uri="{C3380CC4-5D6E-409C-BE32-E72D297353CC}">
                  <c16:uniqueId val="{00000013-7C3C-47B5-9969-2359135FD708}"/>
                </c:ext>
              </c:extLst>
            </c:dLbl>
            <c:dLbl>
              <c:idx val="2"/>
              <c:delete val="1"/>
              <c:extLst>
                <c:ext xmlns:c15="http://schemas.microsoft.com/office/drawing/2012/chart" uri="{CE6537A1-D6FC-4f65-9D91-7224C49458BB}"/>
                <c:ext xmlns:c16="http://schemas.microsoft.com/office/drawing/2014/chart" uri="{C3380CC4-5D6E-409C-BE32-E72D297353CC}">
                  <c16:uniqueId val="{00000012-7C3C-47B5-9969-2359135FD708}"/>
                </c:ext>
              </c:extLst>
            </c:dLbl>
            <c:dLbl>
              <c:idx val="3"/>
              <c:delete val="1"/>
              <c:extLst>
                <c:ext xmlns:c15="http://schemas.microsoft.com/office/drawing/2012/chart" uri="{CE6537A1-D6FC-4f65-9D91-7224C49458BB}"/>
                <c:ext xmlns:c16="http://schemas.microsoft.com/office/drawing/2014/chart" uri="{C3380CC4-5D6E-409C-BE32-E72D297353CC}">
                  <c16:uniqueId val="{00000011-7C3C-47B5-9969-2359135FD708}"/>
                </c:ext>
              </c:extLst>
            </c:dLbl>
            <c:dLbl>
              <c:idx val="4"/>
              <c:delete val="1"/>
              <c:extLst>
                <c:ext xmlns:c15="http://schemas.microsoft.com/office/drawing/2012/chart" uri="{CE6537A1-D6FC-4f65-9D91-7224C49458BB}"/>
                <c:ext xmlns:c16="http://schemas.microsoft.com/office/drawing/2014/chart" uri="{C3380CC4-5D6E-409C-BE32-E72D297353CC}">
                  <c16:uniqueId val="{00000010-7C3C-47B5-9969-2359135FD708}"/>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C3C-47B5-9969-2359135FD708}"/>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C3C-47B5-9969-2359135FD708}"/>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Sheet1!$AA$1:$AJ$1</c:f>
              <c:strCache>
                <c:ptCount val="10"/>
                <c:pt idx="0">
                  <c:v>07</c:v>
                </c:pt>
                <c:pt idx="1">
                  <c:v>08</c:v>
                </c:pt>
                <c:pt idx="2">
                  <c:v>09</c:v>
                </c:pt>
                <c:pt idx="3">
                  <c:v>10</c:v>
                </c:pt>
                <c:pt idx="4">
                  <c:v>11</c:v>
                </c:pt>
                <c:pt idx="5">
                  <c:v>12</c:v>
                </c:pt>
                <c:pt idx="6">
                  <c:v>13</c:v>
                </c:pt>
                <c:pt idx="7">
                  <c:v>14</c:v>
                </c:pt>
                <c:pt idx="8">
                  <c:v>15</c:v>
                </c:pt>
                <c:pt idx="9">
                  <c:v>16</c:v>
                </c:pt>
              </c:strCache>
            </c:strRef>
          </c:cat>
          <c:val>
            <c:numRef>
              <c:f>Sheet1!$AA$2:$AJ$2</c:f>
              <c:numCache>
                <c:formatCode>0.0%</c:formatCode>
                <c:ptCount val="10"/>
                <c:pt idx="0">
                  <c:v>-7.0000000000000001E-3</c:v>
                </c:pt>
                <c:pt idx="1">
                  <c:v>-0.02</c:v>
                </c:pt>
                <c:pt idx="2">
                  <c:v>-4.2000000000000003E-2</c:v>
                </c:pt>
                <c:pt idx="3">
                  <c:v>8.9999999999999993E-3</c:v>
                </c:pt>
                <c:pt idx="4">
                  <c:v>3.3000000000000002E-2</c:v>
                </c:pt>
                <c:pt idx="5">
                  <c:v>4.2999999999999997E-2</c:v>
                </c:pt>
                <c:pt idx="6">
                  <c:v>4.5999999999999999E-2</c:v>
                </c:pt>
                <c:pt idx="7">
                  <c:v>4.1000000000000002E-2</c:v>
                </c:pt>
                <c:pt idx="8">
                  <c:v>3.4000000000000002E-2</c:v>
                </c:pt>
                <c:pt idx="9">
                  <c:v>2.7E-2</c:v>
                </c:pt>
              </c:numCache>
            </c:numRef>
          </c:val>
          <c:smooth val="0"/>
          <c:extLst>
            <c:ext xmlns:c16="http://schemas.microsoft.com/office/drawing/2014/chart" uri="{C3380CC4-5D6E-409C-BE32-E72D297353CC}">
              <c16:uniqueId val="{00000004-AFFB-4A8B-8A2F-0E1ECFEFC1D7}"/>
            </c:ext>
          </c:extLst>
        </c:ser>
        <c:ser>
          <c:idx val="1"/>
          <c:order val="1"/>
          <c:tx>
            <c:v>GDP Growth</c:v>
          </c:tx>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7C3C-47B5-9969-2359135FD708}"/>
                </c:ext>
              </c:extLst>
            </c:dLbl>
            <c:dLbl>
              <c:idx val="1"/>
              <c:delete val="1"/>
              <c:extLst>
                <c:ext xmlns:c15="http://schemas.microsoft.com/office/drawing/2012/chart" uri="{CE6537A1-D6FC-4f65-9D91-7224C49458BB}"/>
                <c:ext xmlns:c16="http://schemas.microsoft.com/office/drawing/2014/chart" uri="{C3380CC4-5D6E-409C-BE32-E72D297353CC}">
                  <c16:uniqueId val="{00000009-7C3C-47B5-9969-2359135FD708}"/>
                </c:ext>
              </c:extLst>
            </c:dLbl>
            <c:dLbl>
              <c:idx val="2"/>
              <c:delete val="1"/>
              <c:extLst>
                <c:ext xmlns:c15="http://schemas.microsoft.com/office/drawing/2012/chart" uri="{CE6537A1-D6FC-4f65-9D91-7224C49458BB}"/>
                <c:ext xmlns:c16="http://schemas.microsoft.com/office/drawing/2014/chart" uri="{C3380CC4-5D6E-409C-BE32-E72D297353CC}">
                  <c16:uniqueId val="{0000000A-7C3C-47B5-9969-2359135FD708}"/>
                </c:ext>
              </c:extLst>
            </c:dLbl>
            <c:dLbl>
              <c:idx val="3"/>
              <c:delete val="1"/>
              <c:extLst>
                <c:ext xmlns:c15="http://schemas.microsoft.com/office/drawing/2012/chart" uri="{CE6537A1-D6FC-4f65-9D91-7224C49458BB}"/>
                <c:ext xmlns:c16="http://schemas.microsoft.com/office/drawing/2014/chart" uri="{C3380CC4-5D6E-409C-BE32-E72D297353CC}">
                  <c16:uniqueId val="{0000000B-7C3C-47B5-9969-2359135FD708}"/>
                </c:ext>
              </c:extLst>
            </c:dLbl>
            <c:dLbl>
              <c:idx val="4"/>
              <c:delete val="1"/>
              <c:extLst>
                <c:ext xmlns:c15="http://schemas.microsoft.com/office/drawing/2012/chart" uri="{CE6537A1-D6FC-4f65-9D91-7224C49458BB}"/>
                <c:ext xmlns:c16="http://schemas.microsoft.com/office/drawing/2014/chart" uri="{C3380CC4-5D6E-409C-BE32-E72D297353CC}">
                  <c16:uniqueId val="{0000000C-7C3C-47B5-9969-2359135FD708}"/>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C3C-47B5-9969-2359135FD708}"/>
                </c:ext>
              </c:extLst>
            </c:dLbl>
            <c:spPr>
              <a:noFill/>
              <a:ln>
                <a:noFill/>
              </a:ln>
              <a:effectLst/>
            </c:spPr>
            <c:txPr>
              <a:bodyPr wrap="square" lIns="38100" tIns="19050" rIns="38100" bIns="19050" anchor="ctr">
                <a:spAutoFit/>
              </a:bodyPr>
              <a:lstStyle/>
              <a:p>
                <a:pPr>
                  <a:defRPr sz="14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Sheet1!$AA$1:$AJ$1</c:f>
              <c:strCache>
                <c:ptCount val="10"/>
                <c:pt idx="0">
                  <c:v>07</c:v>
                </c:pt>
                <c:pt idx="1">
                  <c:v>08</c:v>
                </c:pt>
                <c:pt idx="2">
                  <c:v>09</c:v>
                </c:pt>
                <c:pt idx="3">
                  <c:v>10</c:v>
                </c:pt>
                <c:pt idx="4">
                  <c:v>11</c:v>
                </c:pt>
                <c:pt idx="5">
                  <c:v>12</c:v>
                </c:pt>
                <c:pt idx="6">
                  <c:v>13</c:v>
                </c:pt>
                <c:pt idx="7">
                  <c:v>14</c:v>
                </c:pt>
                <c:pt idx="8">
                  <c:v>15</c:v>
                </c:pt>
                <c:pt idx="9">
                  <c:v>16</c:v>
                </c:pt>
              </c:strCache>
            </c:strRef>
          </c:cat>
          <c:val>
            <c:numRef>
              <c:f>Sheet1!$AA$3:$AJ$3</c:f>
              <c:numCache>
                <c:formatCode>0.0%</c:formatCode>
                <c:ptCount val="10"/>
                <c:pt idx="0">
                  <c:v>4.4869000000000006E-2</c:v>
                </c:pt>
                <c:pt idx="1">
                  <c:v>1.6646399999999999E-2</c:v>
                </c:pt>
                <c:pt idx="2">
                  <c:v>-2.0375600000000001E-2</c:v>
                </c:pt>
                <c:pt idx="3">
                  <c:v>3.7846700000000004E-2</c:v>
                </c:pt>
                <c:pt idx="4">
                  <c:v>3.6987800000000001E-2</c:v>
                </c:pt>
                <c:pt idx="5">
                  <c:v>4.1075100000000003E-2</c:v>
                </c:pt>
                <c:pt idx="6">
                  <c:v>3.3190299999999999E-2</c:v>
                </c:pt>
                <c:pt idx="7">
                  <c:v>4.2033399999999999E-2</c:v>
                </c:pt>
                <c:pt idx="8">
                  <c:v>3.69974E-2</c:v>
                </c:pt>
                <c:pt idx="9">
                  <c:v>2.9523299999999999E-2</c:v>
                </c:pt>
              </c:numCache>
            </c:numRef>
          </c:val>
          <c:smooth val="0"/>
          <c:extLst>
            <c:ext xmlns:c16="http://schemas.microsoft.com/office/drawing/2014/chart" uri="{C3380CC4-5D6E-409C-BE32-E72D297353CC}">
              <c16:uniqueId val="{00000000-EC78-449E-B6BF-C3007E9224EF}"/>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out"/>
        <c:minorTickMark val="none"/>
        <c:tickLblPos val="low"/>
        <c:txPr>
          <a:bodyPr rot="0" vert="horz"/>
          <a:lstStyle/>
          <a:p>
            <a:pPr>
              <a:defRPr sz="1400"/>
            </a:pPr>
            <a:endParaRPr lang="en-US"/>
          </a:p>
        </c:txPr>
        <c:crossAx val="327954376"/>
        <c:crossesAt val="0"/>
        <c:auto val="1"/>
        <c:lblAlgn val="ctr"/>
        <c:lblOffset val="100"/>
        <c:tickLblSkip val="1"/>
        <c:tickMarkSkip val="1"/>
        <c:noMultiLvlLbl val="0"/>
      </c:catAx>
      <c:valAx>
        <c:axId val="327954376"/>
        <c:scaling>
          <c:orientation val="minMax"/>
          <c:max val="5.000000000000001E-2"/>
          <c:min val="-5.000000000000001E-2"/>
        </c:scaling>
        <c:delete val="0"/>
        <c:axPos val="l"/>
        <c:majorGridlines/>
        <c:numFmt formatCode="0%" sourceLinked="0"/>
        <c:majorTickMark val="out"/>
        <c:minorTickMark val="none"/>
        <c:tickLblPos val="nextTo"/>
        <c:txPr>
          <a:bodyPr/>
          <a:lstStyle/>
          <a:p>
            <a:pPr>
              <a:defRPr sz="1400"/>
            </a:pPr>
            <a:endParaRPr lang="en-US"/>
          </a:p>
        </c:txPr>
        <c:crossAx val="327966528"/>
        <c:crosses val="autoZero"/>
        <c:crossBetween val="between"/>
        <c:majorUnit val="1.0000000000000002E-2"/>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1780375672091E-2"/>
          <c:y val="4.898586462609468E-2"/>
          <c:w val="0.88769351487252002"/>
          <c:h val="0.84248387030317495"/>
        </c:manualLayout>
      </c:layout>
      <c:lineChart>
        <c:grouping val="standard"/>
        <c:varyColors val="0"/>
        <c:ser>
          <c:idx val="0"/>
          <c:order val="0"/>
          <c:tx>
            <c:strRef>
              <c:f>Sheet1!$A$2</c:f>
              <c:strCache>
                <c:ptCount val="1"/>
                <c:pt idx="0">
                  <c:v>Commercial Lines</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Lbls>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67-4CFD-B308-7066E7AB1309}"/>
                </c:ext>
              </c:extLst>
            </c:dLbl>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Sheet1!$B$1:$AV$1</c:f>
              <c:strCache>
                <c:ptCount val="21"/>
                <c:pt idx="0">
                  <c:v>2012:Q1</c:v>
                </c:pt>
                <c:pt idx="1">
                  <c:v>2012:Q2</c:v>
                </c:pt>
                <c:pt idx="2">
                  <c:v>2012:Q3</c:v>
                </c:pt>
                <c:pt idx="3">
                  <c:v>2012:Q4</c:v>
                </c:pt>
                <c:pt idx="4">
                  <c:v>2013:Q1</c:v>
                </c:pt>
                <c:pt idx="5">
                  <c:v>2013:Q2</c:v>
                </c:pt>
                <c:pt idx="6">
                  <c:v>2013:Q3</c:v>
                </c:pt>
                <c:pt idx="7">
                  <c:v>2013:Q4</c:v>
                </c:pt>
                <c:pt idx="8">
                  <c:v>2014:Q1</c:v>
                </c:pt>
                <c:pt idx="9">
                  <c:v>2014:Q2</c:v>
                </c:pt>
                <c:pt idx="10">
                  <c:v>2014:Q3</c:v>
                </c:pt>
                <c:pt idx="11">
                  <c:v>2014:Q4</c:v>
                </c:pt>
                <c:pt idx="12">
                  <c:v>2015:Q1</c:v>
                </c:pt>
                <c:pt idx="13">
                  <c:v>2015:Q2</c:v>
                </c:pt>
                <c:pt idx="14">
                  <c:v>2015:Q3</c:v>
                </c:pt>
                <c:pt idx="15">
                  <c:v>2015:Q4</c:v>
                </c:pt>
                <c:pt idx="16">
                  <c:v>2016:Q1*</c:v>
                </c:pt>
                <c:pt idx="17">
                  <c:v>2016:Q2</c:v>
                </c:pt>
                <c:pt idx="18">
                  <c:v>2016:Q3</c:v>
                </c:pt>
                <c:pt idx="19">
                  <c:v>2016:Q4</c:v>
                </c:pt>
                <c:pt idx="20">
                  <c:v>2017:Q1*</c:v>
                </c:pt>
              </c:strCache>
            </c:strRef>
          </c:cat>
          <c:val>
            <c:numRef>
              <c:f>Sheet1!$B$2:$AV$2</c:f>
              <c:numCache>
                <c:formatCode>0.0%</c:formatCode>
                <c:ptCount val="21"/>
                <c:pt idx="0">
                  <c:v>5.5E-2</c:v>
                </c:pt>
                <c:pt idx="1">
                  <c:v>6.4000000000000001E-2</c:v>
                </c:pt>
                <c:pt idx="2">
                  <c:v>0.04</c:v>
                </c:pt>
                <c:pt idx="3">
                  <c:v>6.0999999999999999E-2</c:v>
                </c:pt>
                <c:pt idx="4">
                  <c:v>0.05</c:v>
                </c:pt>
                <c:pt idx="5">
                  <c:v>3.1E-2</c:v>
                </c:pt>
                <c:pt idx="6">
                  <c:v>6.7000000000000004E-2</c:v>
                </c:pt>
                <c:pt idx="7">
                  <c:v>5.5E-2</c:v>
                </c:pt>
                <c:pt idx="8">
                  <c:v>4.1000000000000002E-2</c:v>
                </c:pt>
                <c:pt idx="9">
                  <c:v>6.3E-2</c:v>
                </c:pt>
                <c:pt idx="10">
                  <c:v>1.2999999999999999E-2</c:v>
                </c:pt>
                <c:pt idx="11">
                  <c:v>5.3999999999999999E-2</c:v>
                </c:pt>
                <c:pt idx="12">
                  <c:v>3.9E-2</c:v>
                </c:pt>
                <c:pt idx="13">
                  <c:v>0.06</c:v>
                </c:pt>
                <c:pt idx="14">
                  <c:v>2.4E-2</c:v>
                </c:pt>
                <c:pt idx="15">
                  <c:v>1.7999999999999999E-2</c:v>
                </c:pt>
                <c:pt idx="16">
                  <c:v>2.3E-2</c:v>
                </c:pt>
                <c:pt idx="17">
                  <c:v>2.5000000000000001E-2</c:v>
                </c:pt>
                <c:pt idx="18">
                  <c:v>-1E-3</c:v>
                </c:pt>
                <c:pt idx="19">
                  <c:v>1.2999999999999999E-2</c:v>
                </c:pt>
                <c:pt idx="20">
                  <c:v>2.8000000000000001E-2</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Personal Lines</c:v>
                </c:pt>
              </c:strCache>
            </c:strRef>
          </c:tx>
          <c:dLbls>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67-4CFD-B308-7066E7AB1309}"/>
                </c:ext>
              </c:extLst>
            </c:dLbl>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Sheet1!$B$1:$AV$1</c:f>
              <c:strCache>
                <c:ptCount val="21"/>
                <c:pt idx="0">
                  <c:v>2012:Q1</c:v>
                </c:pt>
                <c:pt idx="1">
                  <c:v>2012:Q2</c:v>
                </c:pt>
                <c:pt idx="2">
                  <c:v>2012:Q3</c:v>
                </c:pt>
                <c:pt idx="3">
                  <c:v>2012:Q4</c:v>
                </c:pt>
                <c:pt idx="4">
                  <c:v>2013:Q1</c:v>
                </c:pt>
                <c:pt idx="5">
                  <c:v>2013:Q2</c:v>
                </c:pt>
                <c:pt idx="6">
                  <c:v>2013:Q3</c:v>
                </c:pt>
                <c:pt idx="7">
                  <c:v>2013:Q4</c:v>
                </c:pt>
                <c:pt idx="8">
                  <c:v>2014:Q1</c:v>
                </c:pt>
                <c:pt idx="9">
                  <c:v>2014:Q2</c:v>
                </c:pt>
                <c:pt idx="10">
                  <c:v>2014:Q3</c:v>
                </c:pt>
                <c:pt idx="11">
                  <c:v>2014:Q4</c:v>
                </c:pt>
                <c:pt idx="12">
                  <c:v>2015:Q1</c:v>
                </c:pt>
                <c:pt idx="13">
                  <c:v>2015:Q2</c:v>
                </c:pt>
                <c:pt idx="14">
                  <c:v>2015:Q3</c:v>
                </c:pt>
                <c:pt idx="15">
                  <c:v>2015:Q4</c:v>
                </c:pt>
                <c:pt idx="16">
                  <c:v>2016:Q1*</c:v>
                </c:pt>
                <c:pt idx="17">
                  <c:v>2016:Q2</c:v>
                </c:pt>
                <c:pt idx="18">
                  <c:v>2016:Q3</c:v>
                </c:pt>
                <c:pt idx="19">
                  <c:v>2016:Q4</c:v>
                </c:pt>
                <c:pt idx="20">
                  <c:v>2017:Q1*</c:v>
                </c:pt>
              </c:strCache>
            </c:strRef>
          </c:cat>
          <c:val>
            <c:numRef>
              <c:f>Sheet1!$B$3:$AV$3</c:f>
              <c:numCache>
                <c:formatCode>0.0%</c:formatCode>
                <c:ptCount val="21"/>
                <c:pt idx="0">
                  <c:v>3.4000000000000002E-2</c:v>
                </c:pt>
                <c:pt idx="1">
                  <c:v>3.5999999999999997E-2</c:v>
                </c:pt>
                <c:pt idx="2">
                  <c:v>4.3999999999999997E-2</c:v>
                </c:pt>
                <c:pt idx="3">
                  <c:v>5.5E-2</c:v>
                </c:pt>
                <c:pt idx="4">
                  <c:v>4.9000000000000002E-2</c:v>
                </c:pt>
                <c:pt idx="5">
                  <c:v>0.03</c:v>
                </c:pt>
                <c:pt idx="6">
                  <c:v>4.9000000000000002E-2</c:v>
                </c:pt>
                <c:pt idx="7">
                  <c:v>4.2999999999999997E-2</c:v>
                </c:pt>
                <c:pt idx="8">
                  <c:v>4.8000000000000001E-2</c:v>
                </c:pt>
                <c:pt idx="9">
                  <c:v>6.9000000000000006E-2</c:v>
                </c:pt>
                <c:pt idx="10">
                  <c:v>0.05</c:v>
                </c:pt>
                <c:pt idx="11">
                  <c:v>0.05</c:v>
                </c:pt>
                <c:pt idx="12">
                  <c:v>4.3999999999999997E-2</c:v>
                </c:pt>
                <c:pt idx="13">
                  <c:v>4.7E-2</c:v>
                </c:pt>
                <c:pt idx="14">
                  <c:v>4.5999999999999999E-2</c:v>
                </c:pt>
                <c:pt idx="15">
                  <c:v>4.2999999999999997E-2</c:v>
                </c:pt>
                <c:pt idx="16">
                  <c:v>5.8999999999999997E-2</c:v>
                </c:pt>
                <c:pt idx="17">
                  <c:v>5.1999999999999998E-2</c:v>
                </c:pt>
                <c:pt idx="18">
                  <c:v>5.8000000000000003E-2</c:v>
                </c:pt>
                <c:pt idx="19">
                  <c:v>6.7000000000000004E-2</c:v>
                </c:pt>
                <c:pt idx="20">
                  <c:v>6.4000000000000001E-2</c:v>
                </c:pt>
              </c:numCache>
            </c:numRef>
          </c:val>
          <c:smooth val="0"/>
          <c:extLst>
            <c:ext xmlns:c16="http://schemas.microsoft.com/office/drawing/2014/chart" uri="{C3380CC4-5D6E-409C-BE32-E72D297353CC}">
              <c16:uniqueId val="{00000000-24AD-4FC6-9585-CD3955CBCB74}"/>
            </c:ext>
          </c:extLst>
        </c:ser>
        <c:dLbls>
          <c:showLegendKey val="0"/>
          <c:showVal val="0"/>
          <c:showCatName val="0"/>
          <c:showSerName val="0"/>
          <c:showPercent val="0"/>
          <c:showBubbleSize val="0"/>
        </c:dLbls>
        <c:marker val="1"/>
        <c:smooth val="0"/>
        <c:axId val="546606856"/>
        <c:axId val="546606464"/>
      </c:lineChart>
      <c:catAx>
        <c:axId val="546606856"/>
        <c:scaling>
          <c:orientation val="minMax"/>
        </c:scaling>
        <c:delete val="0"/>
        <c:axPos val="b"/>
        <c:numFmt formatCode="0" sourceLinked="0"/>
        <c:majorTickMark val="out"/>
        <c:minorTickMark val="none"/>
        <c:tickLblPos val="nextTo"/>
        <c:txPr>
          <a:bodyPr rot="-5400000" vert="horz"/>
          <a:lstStyle/>
          <a:p>
            <a:pPr>
              <a:defRPr sz="1200"/>
            </a:pPr>
            <a:endParaRPr lang="en-US"/>
          </a:p>
        </c:txPr>
        <c:crossAx val="546606464"/>
        <c:crossesAt val="-20"/>
        <c:auto val="1"/>
        <c:lblAlgn val="ctr"/>
        <c:lblOffset val="100"/>
        <c:tickLblSkip val="2"/>
        <c:tickMarkSkip val="1"/>
        <c:noMultiLvlLbl val="0"/>
      </c:catAx>
      <c:valAx>
        <c:axId val="546606464"/>
        <c:scaling>
          <c:orientation val="minMax"/>
          <c:min val="-1.0000000000000002E-2"/>
        </c:scaling>
        <c:delete val="0"/>
        <c:axPos val="l"/>
        <c:majorGridlines/>
        <c:numFmt formatCode="0%" sourceLinked="0"/>
        <c:majorTickMark val="out"/>
        <c:minorTickMark val="none"/>
        <c:tickLblPos val="nextTo"/>
        <c:txPr>
          <a:bodyPr/>
          <a:lstStyle/>
          <a:p>
            <a:pPr>
              <a:defRPr sz="1400"/>
            </a:pPr>
            <a:endParaRPr lang="en-US"/>
          </a:p>
        </c:txPr>
        <c:crossAx val="546606856"/>
        <c:crossesAt val="1"/>
        <c:crossBetween val="between"/>
        <c:majorUnit val="1.0000000000000002E-2"/>
      </c:valAx>
    </c:plotArea>
    <c:legend>
      <c:legendPos val="t"/>
      <c:overlay val="0"/>
      <c:spPr>
        <a:solidFill>
          <a:schemeClr val="bg1"/>
        </a:solidFill>
        <a:ln>
          <a:solidFill>
            <a:schemeClr val="tx1"/>
          </a:solidFill>
        </a:ln>
      </c:sp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27003775397903E-2"/>
          <c:y val="7.4552152520054704E-2"/>
          <c:w val="0.95592356609742501"/>
          <c:h val="0.83827493261455499"/>
        </c:manualLayout>
      </c:layout>
      <c:barChart>
        <c:barDir val="col"/>
        <c:grouping val="clustered"/>
        <c:varyColors val="0"/>
        <c:ser>
          <c:idx val="0"/>
          <c:order val="0"/>
          <c:invertIfNegative val="0"/>
          <c:dPt>
            <c:idx val="1"/>
            <c:invertIfNegative val="0"/>
            <c:bubble3D val="0"/>
            <c:spPr>
              <a:solidFill>
                <a:schemeClr val="accent2"/>
              </a:solidFill>
            </c:spPr>
            <c:extLst>
              <c:ext xmlns:c16="http://schemas.microsoft.com/office/drawing/2014/chart" uri="{C3380CC4-5D6E-409C-BE32-E72D297353CC}">
                <c16:uniqueId val="{0000000B-38CA-43DB-B667-FEF873C017BC}"/>
              </c:ext>
            </c:extLst>
          </c:dPt>
          <c:dPt>
            <c:idx val="2"/>
            <c:invertIfNegative val="0"/>
            <c:bubble3D val="0"/>
            <c:spPr>
              <a:solidFill>
                <a:schemeClr val="accent2"/>
              </a:solidFill>
            </c:spPr>
            <c:extLst>
              <c:ext xmlns:c16="http://schemas.microsoft.com/office/drawing/2014/chart" uri="{C3380CC4-5D6E-409C-BE32-E72D297353CC}">
                <c16:uniqueId val="{0000000A-38CA-43DB-B667-FEF873C017BC}"/>
              </c:ext>
            </c:extLst>
          </c:dPt>
          <c:dPt>
            <c:idx val="3"/>
            <c:invertIfNegative val="0"/>
            <c:bubble3D val="0"/>
            <c:spPr>
              <a:solidFill>
                <a:schemeClr val="accent2"/>
              </a:solidFill>
            </c:spPr>
            <c:extLst>
              <c:ext xmlns:c16="http://schemas.microsoft.com/office/drawing/2014/chart" uri="{C3380CC4-5D6E-409C-BE32-E72D297353CC}">
                <c16:uniqueId val="{00000009-38CA-43DB-B667-FEF873C017BC}"/>
              </c:ext>
            </c:extLst>
          </c:dPt>
          <c:dPt>
            <c:idx val="4"/>
            <c:invertIfNegative val="0"/>
            <c:bubble3D val="0"/>
            <c:spPr>
              <a:solidFill>
                <a:schemeClr val="accent6"/>
              </a:solidFill>
            </c:spPr>
            <c:extLst>
              <c:ext xmlns:c16="http://schemas.microsoft.com/office/drawing/2014/chart" uri="{C3380CC4-5D6E-409C-BE32-E72D297353CC}">
                <c16:uniqueId val="{00000008-38CA-43DB-B667-FEF873C017BC}"/>
              </c:ext>
            </c:extLst>
          </c:dPt>
          <c:dPt>
            <c:idx val="5"/>
            <c:invertIfNegative val="0"/>
            <c:bubble3D val="0"/>
            <c:spPr>
              <a:solidFill>
                <a:schemeClr val="accent3"/>
              </a:solidFill>
            </c:spPr>
            <c:extLst>
              <c:ext xmlns:c16="http://schemas.microsoft.com/office/drawing/2014/chart" uri="{C3380CC4-5D6E-409C-BE32-E72D297353CC}">
                <c16:uniqueId val="{00000007-38CA-43DB-B667-FEF873C017BC}"/>
              </c:ext>
            </c:extLst>
          </c:dPt>
          <c:dPt>
            <c:idx val="6"/>
            <c:invertIfNegative val="0"/>
            <c:bubble3D val="0"/>
            <c:spPr>
              <a:solidFill>
                <a:schemeClr val="accent4"/>
              </a:solidFill>
            </c:spPr>
            <c:extLst>
              <c:ext xmlns:c16="http://schemas.microsoft.com/office/drawing/2014/chart" uri="{C3380CC4-5D6E-409C-BE32-E72D297353CC}">
                <c16:uniqueId val="{00000006-38CA-43DB-B667-FEF873C017BC}"/>
              </c:ext>
            </c:extLst>
          </c:dPt>
          <c:dPt>
            <c:idx val="7"/>
            <c:invertIfNegative val="0"/>
            <c:bubble3D val="0"/>
            <c:spPr>
              <a:solidFill>
                <a:schemeClr val="accent1">
                  <a:lumMod val="60000"/>
                  <a:lumOff val="40000"/>
                </a:schemeClr>
              </a:solidFill>
            </c:spPr>
            <c:extLst>
              <c:ext xmlns:c16="http://schemas.microsoft.com/office/drawing/2014/chart" uri="{C3380CC4-5D6E-409C-BE32-E72D297353CC}">
                <c16:uniqueId val="{00000005-38CA-43DB-B667-FEF873C017BC}"/>
              </c:ext>
            </c:extLst>
          </c:dPt>
          <c:dPt>
            <c:idx val="8"/>
            <c:invertIfNegative val="0"/>
            <c:bubble3D val="0"/>
            <c:spPr>
              <a:solidFill>
                <a:schemeClr val="accent4"/>
              </a:solidFill>
            </c:spPr>
            <c:extLst>
              <c:ext xmlns:c16="http://schemas.microsoft.com/office/drawing/2014/chart" uri="{C3380CC4-5D6E-409C-BE32-E72D297353CC}">
                <c16:uniqueId val="{00000004-38CA-43DB-B667-FEF873C017BC}"/>
              </c:ext>
            </c:extLst>
          </c:dPt>
          <c:dPt>
            <c:idx val="9"/>
            <c:invertIfNegative val="0"/>
            <c:bubble3D val="0"/>
            <c:spPr>
              <a:solidFill>
                <a:schemeClr val="accent5"/>
              </a:solidFill>
            </c:spPr>
            <c:extLst>
              <c:ext xmlns:c16="http://schemas.microsoft.com/office/drawing/2014/chart" uri="{C3380CC4-5D6E-409C-BE32-E72D297353CC}">
                <c16:uniqueId val="{00000003-38CA-43DB-B667-FEF873C017BC}"/>
              </c:ext>
            </c:extLst>
          </c:dPt>
          <c:dPt>
            <c:idx val="10"/>
            <c:invertIfNegative val="0"/>
            <c:bubble3D val="0"/>
            <c:spPr>
              <a:solidFill>
                <a:schemeClr val="accent5">
                  <a:lumMod val="50000"/>
                </a:schemeClr>
              </a:solidFill>
            </c:spPr>
            <c:extLst>
              <c:ext xmlns:c16="http://schemas.microsoft.com/office/drawing/2014/chart" uri="{C3380CC4-5D6E-409C-BE32-E72D297353CC}">
                <c16:uniqueId val="{00000002-38CA-43DB-B667-FEF873C017BC}"/>
              </c:ext>
            </c:extLst>
          </c:dPt>
          <c:dPt>
            <c:idx val="11"/>
            <c:invertIfNegative val="0"/>
            <c:bubble3D val="0"/>
            <c:spPr>
              <a:solidFill>
                <a:schemeClr val="tx2"/>
              </a:solidFill>
            </c:spPr>
            <c:extLst>
              <c:ext xmlns:c16="http://schemas.microsoft.com/office/drawing/2014/chart" uri="{C3380CC4-5D6E-409C-BE32-E72D297353CC}">
                <c16:uniqueId val="{00000015-67FB-430E-A139-D18F8A7DCA95}"/>
              </c:ext>
            </c:extLst>
          </c:dPt>
          <c:dPt>
            <c:idx val="12"/>
            <c:invertIfNegative val="0"/>
            <c:bubble3D val="0"/>
            <c:spPr>
              <a:solidFill>
                <a:srgbClr val="337DBE"/>
              </a:solidFill>
            </c:spPr>
            <c:extLst>
              <c:ext xmlns:c16="http://schemas.microsoft.com/office/drawing/2014/chart" uri="{C3380CC4-5D6E-409C-BE32-E72D297353CC}">
                <c16:uniqueId val="{00000001-38CA-43DB-B667-FEF873C017BC}"/>
              </c:ext>
            </c:extLst>
          </c:dPt>
          <c:dPt>
            <c:idx val="14"/>
            <c:invertIfNegative val="0"/>
            <c:bubble3D val="0"/>
            <c:extLst>
              <c:ext xmlns:c16="http://schemas.microsoft.com/office/drawing/2014/chart" uri="{C3380CC4-5D6E-409C-BE32-E72D297353CC}">
                <c16:uniqueId val="{00000000-38CA-43DB-B667-FEF873C017BC}"/>
              </c:ext>
            </c:extLst>
          </c:dPt>
          <c:dLbls>
            <c:dLbl>
              <c:idx val="7"/>
              <c:numFmt formatCode="0.0" sourceLinked="0"/>
              <c:spPr/>
              <c:txPr>
                <a:bodyPr/>
                <a:lstStyle/>
                <a:p>
                  <a:pPr>
                    <a:defRPr sz="12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8CA-43DB-B667-FEF873C017BC}"/>
                </c:ext>
              </c:extLst>
            </c:dLbl>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Sheet1!$A$1:$R$1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Q1-17</c:v>
                </c:pt>
              </c:strCache>
            </c:strRef>
          </c:cat>
          <c:val>
            <c:numRef>
              <c:f>Sheet1!$A$2:$R$2</c:f>
              <c:numCache>
                <c:formatCode>General</c:formatCode>
                <c:ptCount val="18"/>
                <c:pt idx="0">
                  <c:v>110.1</c:v>
                </c:pt>
                <c:pt idx="1">
                  <c:v>115.8</c:v>
                </c:pt>
                <c:pt idx="2">
                  <c:v>107.5</c:v>
                </c:pt>
                <c:pt idx="3">
                  <c:v>100.1</c:v>
                </c:pt>
                <c:pt idx="4">
                  <c:v>98.4</c:v>
                </c:pt>
                <c:pt idx="5">
                  <c:v>100.8</c:v>
                </c:pt>
                <c:pt idx="6">
                  <c:v>92.6</c:v>
                </c:pt>
                <c:pt idx="7">
                  <c:v>95.7</c:v>
                </c:pt>
                <c:pt idx="8">
                  <c:v>101</c:v>
                </c:pt>
                <c:pt idx="9">
                  <c:v>99.3</c:v>
                </c:pt>
                <c:pt idx="10" formatCode="0.0">
                  <c:v>101.1</c:v>
                </c:pt>
                <c:pt idx="11" formatCode="0.0">
                  <c:v>106.5</c:v>
                </c:pt>
                <c:pt idx="12" formatCode="0.0">
                  <c:v>102.5</c:v>
                </c:pt>
                <c:pt idx="13" formatCode="0.0">
                  <c:v>96.4</c:v>
                </c:pt>
                <c:pt idx="14" formatCode="0.0">
                  <c:v>97</c:v>
                </c:pt>
                <c:pt idx="15" formatCode="0.0">
                  <c:v>97.8</c:v>
                </c:pt>
                <c:pt idx="16" formatCode="0.0">
                  <c:v>100.7</c:v>
                </c:pt>
                <c:pt idx="17" formatCode="0.0">
                  <c:v>99.6</c:v>
                </c:pt>
              </c:numCache>
            </c:numRef>
          </c:val>
          <c:extLst>
            <c:ext xmlns:c16="http://schemas.microsoft.com/office/drawing/2014/chart" uri="{C3380CC4-5D6E-409C-BE32-E72D297353CC}">
              <c16:uniqueId val="{0000000D-38CA-43DB-B667-FEF873C017BC}"/>
            </c:ext>
          </c:extLst>
        </c:ser>
        <c:dLbls>
          <c:showLegendKey val="0"/>
          <c:showVal val="0"/>
          <c:showCatName val="0"/>
          <c:showSerName val="0"/>
          <c:showPercent val="0"/>
          <c:showBubbleSize val="0"/>
        </c:dLbls>
        <c:gapWidth val="50"/>
        <c:axId val="528501496"/>
        <c:axId val="528512472"/>
      </c:barChart>
      <c:catAx>
        <c:axId val="528501496"/>
        <c:scaling>
          <c:orientation val="minMax"/>
        </c:scaling>
        <c:delete val="0"/>
        <c:axPos val="b"/>
        <c:numFmt formatCode="General" sourceLinked="1"/>
        <c:majorTickMark val="out"/>
        <c:minorTickMark val="none"/>
        <c:tickLblPos val="low"/>
        <c:txPr>
          <a:bodyPr rot="0" vert="horz"/>
          <a:lstStyle/>
          <a:p>
            <a:pPr>
              <a:defRPr sz="1200"/>
            </a:pPr>
            <a:endParaRPr lang="en-US"/>
          </a:p>
        </c:txPr>
        <c:crossAx val="528512472"/>
        <c:crossesAt val="100"/>
        <c:auto val="1"/>
        <c:lblAlgn val="ctr"/>
        <c:lblOffset val="20"/>
        <c:tickLblSkip val="1"/>
        <c:tickMarkSkip val="1"/>
        <c:noMultiLvlLbl val="0"/>
      </c:catAx>
      <c:valAx>
        <c:axId val="528512472"/>
        <c:scaling>
          <c:orientation val="minMax"/>
          <c:max val="120"/>
          <c:min val="90"/>
        </c:scaling>
        <c:delete val="0"/>
        <c:axPos val="l"/>
        <c:numFmt formatCode="0" sourceLinked="0"/>
        <c:majorTickMark val="out"/>
        <c:minorTickMark val="none"/>
        <c:tickLblPos val="low"/>
        <c:txPr>
          <a:bodyPr/>
          <a:lstStyle/>
          <a:p>
            <a:pPr>
              <a:defRPr sz="1200"/>
            </a:pPr>
            <a:endParaRPr lang="en-US"/>
          </a:p>
        </c:txPr>
        <c:crossAx val="528501496"/>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360592537209"/>
          <c:y val="2.7693606429123122E-2"/>
          <c:w val="0.88660798149489495"/>
          <c:h val="0.86734061468123003"/>
        </c:manualLayout>
      </c:layout>
      <c:barChart>
        <c:barDir val="col"/>
        <c:grouping val="clustered"/>
        <c:varyColors val="0"/>
        <c:ser>
          <c:idx val="0"/>
          <c:order val="0"/>
          <c:tx>
            <c:strRef>
              <c:f>Sheet1!$B$1</c:f>
              <c:strCache>
                <c:ptCount val="1"/>
                <c:pt idx="0">
                  <c:v>Statutory U/W results ($millions)</c:v>
                </c:pt>
              </c:strCache>
            </c:strRef>
          </c:tx>
          <c:spPr>
            <a:solidFill>
              <a:srgbClr val="00B050"/>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spPr>
              <a:solidFill>
                <a:srgbClr val="FF0000"/>
              </a:solidFill>
            </c:spPr>
            <c:extLst>
              <c:ext xmlns:c16="http://schemas.microsoft.com/office/drawing/2014/chart" uri="{C3380CC4-5D6E-409C-BE32-E72D297353CC}">
                <c16:uniqueId val="{00000004-6C64-471C-8F81-661FDB8A1ABC}"/>
              </c:ext>
            </c:extLst>
          </c:dPt>
          <c:dPt>
            <c:idx val="2"/>
            <c:invertIfNegative val="0"/>
            <c:bubble3D val="0"/>
            <c:spPr>
              <a:solidFill>
                <a:srgbClr val="FF0000"/>
              </a:solidFill>
            </c:spPr>
            <c:extLst>
              <c:ext xmlns:c16="http://schemas.microsoft.com/office/drawing/2014/chart" uri="{C3380CC4-5D6E-409C-BE32-E72D297353CC}">
                <c16:uniqueId val="{00000001-6C64-471C-8F81-661FDB8A1ABC}"/>
              </c:ext>
            </c:extLst>
          </c:dPt>
          <c:dPt>
            <c:idx val="3"/>
            <c:invertIfNegative val="0"/>
            <c:bubble3D val="0"/>
            <c:spPr>
              <a:solidFill>
                <a:srgbClr val="FF0000"/>
              </a:solidFill>
            </c:spPr>
            <c:extLst>
              <c:ext xmlns:c16="http://schemas.microsoft.com/office/drawing/2014/chart" uri="{C3380CC4-5D6E-409C-BE32-E72D297353CC}">
                <c16:uniqueId val="{00000005-6C64-471C-8F81-661FDB8A1ABC}"/>
              </c:ext>
            </c:extLst>
          </c:dPt>
          <c:dPt>
            <c:idx val="4"/>
            <c:invertIfNegative val="0"/>
            <c:bubble3D val="0"/>
            <c:spPr>
              <a:solidFill>
                <a:srgbClr val="FF0000"/>
              </a:solidFill>
            </c:spPr>
            <c:extLst>
              <c:ext xmlns:c16="http://schemas.microsoft.com/office/drawing/2014/chart" uri="{C3380CC4-5D6E-409C-BE32-E72D297353CC}">
                <c16:uniqueId val="{00000006-6C64-471C-8F81-661FDB8A1ABC}"/>
              </c:ext>
            </c:extLst>
          </c:dPt>
          <c:dPt>
            <c:idx val="5"/>
            <c:invertIfNegative val="0"/>
            <c:bubble3D val="0"/>
            <c:spPr>
              <a:solidFill>
                <a:srgbClr val="FF0000"/>
              </a:solidFill>
            </c:spPr>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spPr>
              <a:solidFill>
                <a:srgbClr val="FF0000"/>
              </a:solidFill>
            </c:spPr>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dLbl>
              <c:idx val="6"/>
              <c:layout>
                <c:manualLayout>
                  <c:x val="-5.4400954147029701E-17"/>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F4-4DB2-A308-D8DBC4180399}"/>
                </c:ext>
              </c:extLst>
            </c:dLbl>
            <c:dLbl>
              <c:idx val="7"/>
              <c:layout>
                <c:manualLayout>
                  <c:x val="0"/>
                  <c:y val="1.43369175627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F4-4DB2-A308-D8DBC4180399}"/>
                </c:ext>
              </c:extLst>
            </c:dLbl>
            <c:dLbl>
              <c:idx val="10"/>
              <c:layout>
                <c:manualLayout>
                  <c:x val="-5.4400954147029701E-17"/>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F4-4DB2-A308-D8DBC4180399}"/>
                </c:ext>
              </c:extLst>
            </c:dLbl>
            <c:dLbl>
              <c:idx val="20"/>
              <c:layout>
                <c:manualLayout>
                  <c:x val="0"/>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F4-4DB2-A308-D8DBC4180399}"/>
                </c:ext>
              </c:extLst>
            </c:dLbl>
            <c:dLbl>
              <c:idx val="22"/>
              <c:layout>
                <c:manualLayout>
                  <c:x val="0"/>
                  <c:y val="7.16845878136200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F4-4DB2-A308-D8DBC4180399}"/>
                </c:ext>
              </c:extLst>
            </c:dLbl>
            <c:dLbl>
              <c:idx val="23"/>
              <c:layout>
                <c:manualLayout>
                  <c:x val="-1.08801908294058E-16"/>
                  <c:y val="-7.16845878136206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4-493F-90D3-7BC3CBDAB987}"/>
                </c:ext>
              </c:extLst>
            </c:dLbl>
            <c:dLbl>
              <c:idx val="24"/>
              <c:layout>
                <c:manualLayout>
                  <c:x val="1.08801908294058E-16"/>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F4-4DB2-A308-D8DBC4180399}"/>
                </c:ext>
              </c:extLst>
            </c:dLbl>
            <c:dLbl>
              <c:idx val="25"/>
              <c:layout>
                <c:manualLayout>
                  <c:x val="0"/>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4-493F-90D3-7BC3CBDAB987}"/>
                </c:ext>
              </c:extLst>
            </c:dLbl>
            <c:dLbl>
              <c:idx val="26"/>
              <c:layout>
                <c:manualLayout>
                  <c:x val="1.48367952522266E-3"/>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4-493F-90D3-7BC3CBDAB987}"/>
                </c:ext>
              </c:extLst>
            </c:dLbl>
            <c:spPr>
              <a:noFill/>
              <a:ln>
                <a:noFill/>
              </a:ln>
              <a:effectLst/>
            </c:spPr>
            <c:txPr>
              <a:bodyPr rot="0" vert="horz"/>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f>Sheet1!$B$2:$B$12</c:f>
              <c:numCache>
                <c:formatCode>"$"#,##0</c:formatCode>
                <c:ptCount val="11"/>
                <c:pt idx="0">
                  <c:v>8300</c:v>
                </c:pt>
                <c:pt idx="1">
                  <c:v>-600</c:v>
                </c:pt>
                <c:pt idx="2">
                  <c:v>-2900</c:v>
                </c:pt>
                <c:pt idx="3">
                  <c:v>-1800</c:v>
                </c:pt>
                <c:pt idx="4">
                  <c:v>-4500</c:v>
                </c:pt>
                <c:pt idx="5">
                  <c:v>-200</c:v>
                </c:pt>
                <c:pt idx="6">
                  <c:v>4600</c:v>
                </c:pt>
                <c:pt idx="7">
                  <c:v>2200</c:v>
                </c:pt>
                <c:pt idx="8">
                  <c:v>4100</c:v>
                </c:pt>
                <c:pt idx="9">
                  <c:v>2254</c:v>
                </c:pt>
                <c:pt idx="10">
                  <c:v>-728</c:v>
                </c:pt>
              </c:numCache>
            </c:numRef>
          </c:val>
          <c:extLs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gapWidth val="50"/>
        <c:axId val="1306718992"/>
        <c:axId val="1304183856"/>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9000"/>
          <c:min val="-6000"/>
        </c:scaling>
        <c:delete val="0"/>
        <c:axPos val="l"/>
        <c:majorGridlines/>
        <c:numFmt formatCode="&quot;$&quot;#,##0" sourceLinked="0"/>
        <c:majorTickMark val="out"/>
        <c:minorTickMark val="none"/>
        <c:tickLblPos val="nextTo"/>
        <c:txPr>
          <a:bodyPr/>
          <a:lstStyle/>
          <a:p>
            <a:pPr>
              <a:defRPr sz="1400"/>
            </a:pPr>
            <a:endParaRPr lang="en-US"/>
          </a:p>
        </c:txPr>
        <c:crossAx val="1306718992"/>
        <c:crosses val="autoZero"/>
        <c:crossBetween val="between"/>
        <c:majorUnit val="3000"/>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60098522167482E-2"/>
          <c:y val="6.6508313539192399E-2"/>
          <c:w val="0.9285714285714286"/>
          <c:h val="0.77672209026128269"/>
        </c:manualLayout>
      </c:layout>
      <c:barChart>
        <c:barDir val="col"/>
        <c:grouping val="clustered"/>
        <c:varyColors val="0"/>
        <c:ser>
          <c:idx val="3"/>
          <c:order val="0"/>
          <c:tx>
            <c:strRef>
              <c:f>Sheet1!$A$2</c:f>
              <c:strCache>
                <c:ptCount val="1"/>
              </c:strCache>
            </c:strRef>
          </c:tx>
          <c:spPr>
            <a:solidFill>
              <a:schemeClr val="accent1"/>
            </a:solidFill>
            <a:ln w="28083">
              <a:noFill/>
            </a:ln>
          </c:spPr>
          <c:invertIfNegative val="0"/>
          <c:dLbls>
            <c:numFmt formatCode="0.0%" sourceLinked="0"/>
            <c:spPr>
              <a:noFill/>
              <a:ln w="28083">
                <a:noFill/>
              </a:ln>
            </c:spPr>
            <c:txPr>
              <a:bodyPr wrap="square" lIns="38100" tIns="19050" rIns="38100" bIns="19050" anchor="ctr">
                <a:spAutoFit/>
              </a:bodyPr>
              <a:lstStyle/>
              <a:p>
                <a:pPr>
                  <a:defRPr sz="154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11:Q1</c:v>
                </c:pt>
                <c:pt idx="1">
                  <c:v>12:Q1</c:v>
                </c:pt>
                <c:pt idx="2">
                  <c:v>13:Q1</c:v>
                </c:pt>
                <c:pt idx="3">
                  <c:v>14:Q1</c:v>
                </c:pt>
                <c:pt idx="4">
                  <c:v>15:Q1</c:v>
                </c:pt>
                <c:pt idx="5">
                  <c:v>16:Q1</c:v>
                </c:pt>
                <c:pt idx="6">
                  <c:v>17:Q1</c:v>
                </c:pt>
              </c:strCache>
            </c:strRef>
          </c:cat>
          <c:val>
            <c:numRef>
              <c:f>Sheet1!$B$2:$H$2</c:f>
              <c:numCache>
                <c:formatCode>0.00%</c:formatCode>
                <c:ptCount val="7"/>
                <c:pt idx="0">
                  <c:v>2.4199999999999999E-2</c:v>
                </c:pt>
                <c:pt idx="1">
                  <c:v>4.4999999999999998E-2</c:v>
                </c:pt>
                <c:pt idx="2">
                  <c:v>3.1E-2</c:v>
                </c:pt>
                <c:pt idx="3">
                  <c:v>3.9800000000000002E-2</c:v>
                </c:pt>
                <c:pt idx="4">
                  <c:v>4.1500000000000002E-2</c:v>
                </c:pt>
                <c:pt idx="5">
                  <c:v>5.6300000000000003E-2</c:v>
                </c:pt>
                <c:pt idx="6">
                  <c:v>8.1299999999999997E-2</c:v>
                </c:pt>
              </c:numCache>
            </c:numRef>
          </c:val>
          <c:extLst>
            <c:ext xmlns:c16="http://schemas.microsoft.com/office/drawing/2014/chart" uri="{C3380CC4-5D6E-409C-BE32-E72D297353CC}">
              <c16:uniqueId val="{00000000-9E61-43E7-AC10-28F0A74C4D96}"/>
            </c:ext>
          </c:extLst>
        </c:ser>
        <c:dLbls>
          <c:showLegendKey val="0"/>
          <c:showVal val="1"/>
          <c:showCatName val="0"/>
          <c:showSerName val="0"/>
          <c:showPercent val="0"/>
          <c:showBubbleSize val="0"/>
        </c:dLbls>
        <c:gapWidth val="60"/>
        <c:axId val="188334152"/>
        <c:axId val="1"/>
      </c:barChart>
      <c:catAx>
        <c:axId val="188334152"/>
        <c:scaling>
          <c:orientation val="minMax"/>
        </c:scaling>
        <c:delete val="0"/>
        <c:axPos val="b"/>
        <c:numFmt formatCode="General" sourceLinked="1"/>
        <c:majorTickMark val="out"/>
        <c:minorTickMark val="none"/>
        <c:tickLblPos val="nextTo"/>
        <c:spPr>
          <a:ln w="14042">
            <a:solidFill>
              <a:schemeClr val="tx1"/>
            </a:solidFill>
            <a:prstDash val="solid"/>
          </a:ln>
        </c:spPr>
        <c:txPr>
          <a:bodyPr rot="0" vert="horz"/>
          <a:lstStyle/>
          <a:p>
            <a:pPr>
              <a:defRPr sz="1548" b="0" i="0" u="none" strike="noStrike" baseline="0">
                <a:solidFill>
                  <a:schemeClr val="tx1"/>
                </a:solidFill>
                <a:latin typeface="Arial"/>
                <a:ea typeface="Arial"/>
                <a:cs typeface="Arial"/>
              </a:defRPr>
            </a:pPr>
            <a:endParaRPr lang="en-US"/>
          </a:p>
        </c:txPr>
        <c:crossAx val="1"/>
        <c:crossesAt val="0"/>
        <c:auto val="1"/>
        <c:lblAlgn val="ctr"/>
        <c:lblOffset val="20"/>
        <c:tickLblSkip val="1"/>
        <c:tickMarkSkip val="1"/>
        <c:noMultiLvlLbl val="0"/>
      </c:catAx>
      <c:valAx>
        <c:axId val="1"/>
        <c:scaling>
          <c:orientation val="minMax"/>
          <c:max val="0.1"/>
          <c:min val="0"/>
        </c:scaling>
        <c:delete val="0"/>
        <c:axPos val="l"/>
        <c:majorGridlines>
          <c:spPr>
            <a:ln w="3510">
              <a:solidFill>
                <a:schemeClr val="tx1"/>
              </a:solidFill>
              <a:prstDash val="solid"/>
            </a:ln>
          </c:spPr>
        </c:majorGridlines>
        <c:numFmt formatCode="0%" sourceLinked="0"/>
        <c:majorTickMark val="out"/>
        <c:minorTickMark val="none"/>
        <c:tickLblPos val="nextTo"/>
        <c:spPr>
          <a:ln w="3510">
            <a:solidFill>
              <a:schemeClr val="tx1"/>
            </a:solidFill>
            <a:prstDash val="solid"/>
          </a:ln>
        </c:spPr>
        <c:txPr>
          <a:bodyPr rot="0" vert="horz"/>
          <a:lstStyle/>
          <a:p>
            <a:pPr>
              <a:defRPr sz="1548" b="0" i="0" u="none" strike="noStrike" baseline="0">
                <a:solidFill>
                  <a:schemeClr val="tx1"/>
                </a:solidFill>
                <a:latin typeface="Arial"/>
                <a:ea typeface="Arial"/>
                <a:cs typeface="Arial"/>
              </a:defRPr>
            </a:pPr>
            <a:endParaRPr lang="en-US"/>
          </a:p>
        </c:txPr>
        <c:crossAx val="188334152"/>
        <c:crossesAt val="1"/>
        <c:crossBetween val="between"/>
        <c:majorUnit val="0.02"/>
        <c:minorUnit val="1E-3"/>
      </c:valAx>
      <c:spPr>
        <a:noFill/>
        <a:ln w="28083">
          <a:noFill/>
        </a:ln>
      </c:spPr>
    </c:plotArea>
    <c:plotVisOnly val="1"/>
    <c:dispBlanksAs val="gap"/>
    <c:showDLblsOverMax val="0"/>
  </c:chart>
  <c:spPr>
    <a:noFill/>
    <a:ln>
      <a:noFill/>
    </a:ln>
  </c:spPr>
  <c:txPr>
    <a:bodyPr/>
    <a:lstStyle/>
    <a:p>
      <a:pPr>
        <a:defRPr sz="1548" b="0"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FAB4D-3FE8-46D4-921D-3DAAFD45193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1E70C20-E506-4FF7-9F1C-765AA78E70C1}">
      <dgm:prSet phldrT="[Text]" custT="1"/>
      <dgm:spPr/>
      <dgm:t>
        <a:bodyPr/>
        <a:lstStyle/>
        <a:p>
          <a:r>
            <a:rPr lang="en-US" sz="1400" b="1" dirty="0"/>
            <a:t>Create Policy/ Treaty</a:t>
          </a:r>
        </a:p>
      </dgm:t>
    </dgm:pt>
    <dgm:pt modelId="{9453320E-08F2-4A9D-8D02-C93B8993606B}" type="parTrans" cxnId="{1338CEE4-50EB-4CF5-AF76-B68B3DC57411}">
      <dgm:prSet/>
      <dgm:spPr/>
      <dgm:t>
        <a:bodyPr/>
        <a:lstStyle/>
        <a:p>
          <a:endParaRPr lang="en-US" sz="1400"/>
        </a:p>
      </dgm:t>
    </dgm:pt>
    <dgm:pt modelId="{473D3182-B31B-4F17-BE88-DD6E1BE86813}" type="sibTrans" cxnId="{1338CEE4-50EB-4CF5-AF76-B68B3DC57411}">
      <dgm:prSet/>
      <dgm:spPr/>
      <dgm:t>
        <a:bodyPr/>
        <a:lstStyle/>
        <a:p>
          <a:endParaRPr lang="en-US" sz="1400"/>
        </a:p>
      </dgm:t>
    </dgm:pt>
    <dgm:pt modelId="{92545DD2-D102-4073-81E4-5DB851FB631B}">
      <dgm:prSet custT="1"/>
      <dgm:spPr/>
      <dgm:t>
        <a:bodyPr/>
        <a:lstStyle/>
        <a:p>
          <a:r>
            <a:rPr lang="en-US" sz="1400" b="1" dirty="0"/>
            <a:t>Brains + Bank Account</a:t>
          </a:r>
        </a:p>
      </dgm:t>
    </dgm:pt>
    <dgm:pt modelId="{28992293-AD1D-4A88-A481-D7A6A63ED112}" type="parTrans" cxnId="{7CD23DBF-388C-441C-949E-CB6361D32CE9}">
      <dgm:prSet/>
      <dgm:spPr/>
      <dgm:t>
        <a:bodyPr/>
        <a:lstStyle/>
        <a:p>
          <a:endParaRPr lang="en-US" sz="1400"/>
        </a:p>
      </dgm:t>
    </dgm:pt>
    <dgm:pt modelId="{93FDA5C6-8DC8-4A52-A474-9944C73D702B}" type="sibTrans" cxnId="{7CD23DBF-388C-441C-949E-CB6361D32CE9}">
      <dgm:prSet/>
      <dgm:spPr/>
      <dgm:t>
        <a:bodyPr/>
        <a:lstStyle/>
        <a:p>
          <a:endParaRPr lang="en-US" sz="1400"/>
        </a:p>
      </dgm:t>
    </dgm:pt>
    <dgm:pt modelId="{7F3E23DC-0D50-4D94-89BF-21E67C91798F}">
      <dgm:prSet phldrT="[Text]" custT="1"/>
      <dgm:spPr/>
      <dgm:t>
        <a:bodyPr/>
        <a:lstStyle/>
        <a:p>
          <a:r>
            <a:rPr lang="en-US" sz="1400" b="1" dirty="0"/>
            <a:t>Write Risk</a:t>
          </a:r>
        </a:p>
      </dgm:t>
    </dgm:pt>
    <dgm:pt modelId="{AEE6EF17-C48D-471A-A724-FEBC5BF07BCE}" type="parTrans" cxnId="{B5F7E31A-FB3F-4B1F-9280-006465FD1418}">
      <dgm:prSet/>
      <dgm:spPr/>
      <dgm:t>
        <a:bodyPr/>
        <a:lstStyle/>
        <a:p>
          <a:endParaRPr lang="en-US" sz="1400"/>
        </a:p>
      </dgm:t>
    </dgm:pt>
    <dgm:pt modelId="{7E9FD778-33D0-4AD3-A7CB-6572AF88F984}" type="sibTrans" cxnId="{B5F7E31A-FB3F-4B1F-9280-006465FD1418}">
      <dgm:prSet/>
      <dgm:spPr/>
      <dgm:t>
        <a:bodyPr/>
        <a:lstStyle/>
        <a:p>
          <a:endParaRPr lang="en-US" sz="1400"/>
        </a:p>
      </dgm:t>
    </dgm:pt>
    <dgm:pt modelId="{1EC0E9DE-65AE-44E9-8B2E-3A0D2D7C2891}">
      <dgm:prSet phldrT="[Text]" custT="1"/>
      <dgm:spPr/>
      <dgm:t>
        <a:bodyPr/>
        <a:lstStyle/>
        <a:p>
          <a:r>
            <a:rPr lang="en-US" sz="1400" b="1" dirty="0"/>
            <a:t>Perform Loss Control</a:t>
          </a:r>
        </a:p>
      </dgm:t>
    </dgm:pt>
    <dgm:pt modelId="{3EF247FC-0154-4D91-ADC4-01EC4CBB9EBF}" type="parTrans" cxnId="{C94F532F-6957-4F27-80BA-0BA266982310}">
      <dgm:prSet/>
      <dgm:spPr/>
      <dgm:t>
        <a:bodyPr/>
        <a:lstStyle/>
        <a:p>
          <a:endParaRPr lang="en-US" sz="1400"/>
        </a:p>
      </dgm:t>
    </dgm:pt>
    <dgm:pt modelId="{0744D38E-BDE4-43B1-BE4D-1F2269C53D68}" type="sibTrans" cxnId="{C94F532F-6957-4F27-80BA-0BA266982310}">
      <dgm:prSet/>
      <dgm:spPr/>
      <dgm:t>
        <a:bodyPr/>
        <a:lstStyle/>
        <a:p>
          <a:endParaRPr lang="en-US" sz="1400"/>
        </a:p>
      </dgm:t>
    </dgm:pt>
    <dgm:pt modelId="{0DF18A4E-2471-42A4-A709-06BF829EF0A1}">
      <dgm:prSet phldrT="[Text]" custT="1"/>
      <dgm:spPr/>
      <dgm:t>
        <a:bodyPr/>
        <a:lstStyle/>
        <a:p>
          <a:r>
            <a:rPr lang="en-US" sz="1400" b="1" dirty="0"/>
            <a:t>Settle Claims</a:t>
          </a:r>
        </a:p>
      </dgm:t>
    </dgm:pt>
    <dgm:pt modelId="{D991F317-9FDB-4F2C-B9A6-15A9BC6C8A1F}" type="parTrans" cxnId="{CC1BA577-5DFE-4AE7-8BE8-BCB1DA4DA14A}">
      <dgm:prSet/>
      <dgm:spPr/>
      <dgm:t>
        <a:bodyPr/>
        <a:lstStyle/>
        <a:p>
          <a:endParaRPr lang="en-US" sz="1400"/>
        </a:p>
      </dgm:t>
    </dgm:pt>
    <dgm:pt modelId="{A3F197BE-3C0D-4148-B8A0-04A135A93812}" type="sibTrans" cxnId="{CC1BA577-5DFE-4AE7-8BE8-BCB1DA4DA14A}">
      <dgm:prSet/>
      <dgm:spPr/>
      <dgm:t>
        <a:bodyPr/>
        <a:lstStyle/>
        <a:p>
          <a:endParaRPr lang="en-US" sz="1400"/>
        </a:p>
      </dgm:t>
    </dgm:pt>
    <dgm:pt modelId="{C105252B-CB6E-42AC-A480-84404B6436FC}">
      <dgm:prSet custT="1"/>
      <dgm:spPr/>
      <dgm:t>
        <a:bodyPr/>
        <a:lstStyle/>
        <a:p>
          <a:r>
            <a:rPr lang="en-US" sz="1400" b="1" dirty="0"/>
            <a:t>Market Policy/ Treaty</a:t>
          </a:r>
        </a:p>
      </dgm:t>
    </dgm:pt>
    <dgm:pt modelId="{0719EF53-D4F9-42B3-979E-6155580564BC}" type="parTrans" cxnId="{44CE299F-EC6B-4D24-A9E3-6DDD273EA76B}">
      <dgm:prSet/>
      <dgm:spPr/>
      <dgm:t>
        <a:bodyPr/>
        <a:lstStyle/>
        <a:p>
          <a:endParaRPr lang="en-US" sz="1400"/>
        </a:p>
      </dgm:t>
    </dgm:pt>
    <dgm:pt modelId="{72A4AA6C-9D90-4FF9-AD71-D409F859D665}" type="sibTrans" cxnId="{44CE299F-EC6B-4D24-A9E3-6DDD273EA76B}">
      <dgm:prSet/>
      <dgm:spPr/>
      <dgm:t>
        <a:bodyPr/>
        <a:lstStyle/>
        <a:p>
          <a:endParaRPr lang="en-US" sz="1400"/>
        </a:p>
      </dgm:t>
    </dgm:pt>
    <dgm:pt modelId="{A9C6EBDA-93C5-42FE-96CD-1EAA2DAC5AF7}">
      <dgm:prSet phldrT="[Text]" custT="1"/>
      <dgm:spPr/>
      <dgm:t>
        <a:bodyPr/>
        <a:lstStyle/>
        <a:p>
          <a:r>
            <a:rPr lang="en-US" sz="1400" b="1" dirty="0"/>
            <a:t>Improve World </a:t>
          </a:r>
        </a:p>
      </dgm:t>
    </dgm:pt>
    <dgm:pt modelId="{65C6B2F2-5192-41F5-8B94-7B66CB34FFA9}" type="parTrans" cxnId="{3D351A5C-E5E2-483F-A60A-4FCD696F511D}">
      <dgm:prSet/>
      <dgm:spPr/>
      <dgm:t>
        <a:bodyPr/>
        <a:lstStyle/>
        <a:p>
          <a:endParaRPr lang="en-US" sz="1400"/>
        </a:p>
      </dgm:t>
    </dgm:pt>
    <dgm:pt modelId="{A872446A-C876-4C34-8318-FD76BFE087CF}" type="sibTrans" cxnId="{3D351A5C-E5E2-483F-A60A-4FCD696F511D}">
      <dgm:prSet/>
      <dgm:spPr/>
      <dgm:t>
        <a:bodyPr/>
        <a:lstStyle/>
        <a:p>
          <a:endParaRPr lang="en-US" sz="1400"/>
        </a:p>
      </dgm:t>
    </dgm:pt>
    <dgm:pt modelId="{2B07AB65-1F2B-4D45-972B-1C1AA13814EC}">
      <dgm:prSet phldrT="[Text]" custT="1"/>
      <dgm:spPr/>
      <dgm:t>
        <a:bodyPr/>
        <a:lstStyle/>
        <a:p>
          <a:r>
            <a:rPr lang="en-US" sz="1400" b="1" dirty="0"/>
            <a:t>Price Risk</a:t>
          </a:r>
        </a:p>
      </dgm:t>
    </dgm:pt>
    <dgm:pt modelId="{762E9C64-3965-4959-B96A-8A388D84F14A}" type="sibTrans" cxnId="{C6335219-35F7-4BB7-9FBA-0BFA5DC9251D}">
      <dgm:prSet/>
      <dgm:spPr/>
      <dgm:t>
        <a:bodyPr/>
        <a:lstStyle/>
        <a:p>
          <a:endParaRPr lang="en-US" sz="1400"/>
        </a:p>
      </dgm:t>
    </dgm:pt>
    <dgm:pt modelId="{CED6E3D6-A3C9-40EA-92F9-235ABE8206A4}" type="parTrans" cxnId="{C6335219-35F7-4BB7-9FBA-0BFA5DC9251D}">
      <dgm:prSet/>
      <dgm:spPr/>
      <dgm:t>
        <a:bodyPr/>
        <a:lstStyle/>
        <a:p>
          <a:endParaRPr lang="en-US" sz="1400"/>
        </a:p>
      </dgm:t>
    </dgm:pt>
    <dgm:pt modelId="{4E4B4067-D128-4B7B-97B6-B098539D68CC}" type="pres">
      <dgm:prSet presAssocID="{55FFAB4D-3FE8-46D4-921D-3DAAFD45193A}" presName="CompostProcess" presStyleCnt="0">
        <dgm:presLayoutVars>
          <dgm:dir/>
          <dgm:resizeHandles val="exact"/>
        </dgm:presLayoutVars>
      </dgm:prSet>
      <dgm:spPr/>
    </dgm:pt>
    <dgm:pt modelId="{A152B669-C2C7-459C-A64B-5D2800C9DC64}" type="pres">
      <dgm:prSet presAssocID="{55FFAB4D-3FE8-46D4-921D-3DAAFD45193A}" presName="arrow" presStyleLbl="bgShp" presStyleIdx="0" presStyleCnt="1" custLinFactNeighborX="-991" custLinFactNeighborY="-821"/>
      <dgm:spPr/>
    </dgm:pt>
    <dgm:pt modelId="{20A31AA8-B183-4F29-BC32-7AE7D2F588F3}" type="pres">
      <dgm:prSet presAssocID="{55FFAB4D-3FE8-46D4-921D-3DAAFD45193A}" presName="linearProcess" presStyleCnt="0"/>
      <dgm:spPr/>
    </dgm:pt>
    <dgm:pt modelId="{70A62A1C-F154-4910-9C4E-62E600A80DD4}" type="pres">
      <dgm:prSet presAssocID="{92545DD2-D102-4073-81E4-5DB851FB631B}" presName="textNode" presStyleLbl="node1" presStyleIdx="0" presStyleCnt="8">
        <dgm:presLayoutVars>
          <dgm:bulletEnabled val="1"/>
        </dgm:presLayoutVars>
      </dgm:prSet>
      <dgm:spPr/>
    </dgm:pt>
    <dgm:pt modelId="{7FCF817D-5F5B-436F-9517-BC4BB1F8045C}" type="pres">
      <dgm:prSet presAssocID="{93FDA5C6-8DC8-4A52-A474-9944C73D702B}" presName="sibTrans" presStyleCnt="0"/>
      <dgm:spPr/>
    </dgm:pt>
    <dgm:pt modelId="{94A54FA7-0450-445A-8026-0207A2847018}" type="pres">
      <dgm:prSet presAssocID="{51E70C20-E506-4FF7-9F1C-765AA78E70C1}" presName="textNode" presStyleLbl="node1" presStyleIdx="1" presStyleCnt="8">
        <dgm:presLayoutVars>
          <dgm:bulletEnabled val="1"/>
        </dgm:presLayoutVars>
      </dgm:prSet>
      <dgm:spPr/>
    </dgm:pt>
    <dgm:pt modelId="{48BF1143-71F3-4CD7-A945-30313464EEB9}" type="pres">
      <dgm:prSet presAssocID="{473D3182-B31B-4F17-BE88-DD6E1BE86813}" presName="sibTrans" presStyleCnt="0"/>
      <dgm:spPr/>
    </dgm:pt>
    <dgm:pt modelId="{7E743432-CC7F-4390-8FC6-15CFA3D6582B}" type="pres">
      <dgm:prSet presAssocID="{C105252B-CB6E-42AC-A480-84404B6436FC}" presName="textNode" presStyleLbl="node1" presStyleIdx="2" presStyleCnt="8">
        <dgm:presLayoutVars>
          <dgm:bulletEnabled val="1"/>
        </dgm:presLayoutVars>
      </dgm:prSet>
      <dgm:spPr/>
    </dgm:pt>
    <dgm:pt modelId="{AB308EE6-A83A-4D1E-A643-6E07177AA05E}" type="pres">
      <dgm:prSet presAssocID="{72A4AA6C-9D90-4FF9-AD71-D409F859D665}" presName="sibTrans" presStyleCnt="0"/>
      <dgm:spPr/>
    </dgm:pt>
    <dgm:pt modelId="{2EA539DF-C130-472D-9E00-B45561132935}" type="pres">
      <dgm:prSet presAssocID="{7F3E23DC-0D50-4D94-89BF-21E67C91798F}" presName="textNode" presStyleLbl="node1" presStyleIdx="3" presStyleCnt="8">
        <dgm:presLayoutVars>
          <dgm:bulletEnabled val="1"/>
        </dgm:presLayoutVars>
      </dgm:prSet>
      <dgm:spPr/>
    </dgm:pt>
    <dgm:pt modelId="{2666BD86-5DE5-4BA8-96E9-30BC49B30967}" type="pres">
      <dgm:prSet presAssocID="{7E9FD778-33D0-4AD3-A7CB-6572AF88F984}" presName="sibTrans" presStyleCnt="0"/>
      <dgm:spPr/>
    </dgm:pt>
    <dgm:pt modelId="{8E560B7B-C1C6-4174-B929-8A0EC41215B3}" type="pres">
      <dgm:prSet presAssocID="{2B07AB65-1F2B-4D45-972B-1C1AA13814EC}" presName="textNode" presStyleLbl="node1" presStyleIdx="4" presStyleCnt="8">
        <dgm:presLayoutVars>
          <dgm:bulletEnabled val="1"/>
        </dgm:presLayoutVars>
      </dgm:prSet>
      <dgm:spPr/>
    </dgm:pt>
    <dgm:pt modelId="{FE9409D4-1089-49C1-BDF8-5237F5CB3535}" type="pres">
      <dgm:prSet presAssocID="{762E9C64-3965-4959-B96A-8A388D84F14A}" presName="sibTrans" presStyleCnt="0"/>
      <dgm:spPr/>
    </dgm:pt>
    <dgm:pt modelId="{8430E4D2-4BE5-4033-A40B-7D01DC320A25}" type="pres">
      <dgm:prSet presAssocID="{1EC0E9DE-65AE-44E9-8B2E-3A0D2D7C2891}" presName="textNode" presStyleLbl="node1" presStyleIdx="5" presStyleCnt="8">
        <dgm:presLayoutVars>
          <dgm:bulletEnabled val="1"/>
        </dgm:presLayoutVars>
      </dgm:prSet>
      <dgm:spPr/>
    </dgm:pt>
    <dgm:pt modelId="{90F9E2C3-A749-47EA-9ACE-BCB8AB3EA74A}" type="pres">
      <dgm:prSet presAssocID="{0744D38E-BDE4-43B1-BE4D-1F2269C53D68}" presName="sibTrans" presStyleCnt="0"/>
      <dgm:spPr/>
    </dgm:pt>
    <dgm:pt modelId="{DA227052-28CD-48CA-B212-6CE9437E2590}" type="pres">
      <dgm:prSet presAssocID="{0DF18A4E-2471-42A4-A709-06BF829EF0A1}" presName="textNode" presStyleLbl="node1" presStyleIdx="6" presStyleCnt="8">
        <dgm:presLayoutVars>
          <dgm:bulletEnabled val="1"/>
        </dgm:presLayoutVars>
      </dgm:prSet>
      <dgm:spPr/>
    </dgm:pt>
    <dgm:pt modelId="{5F50013E-F129-4FC1-9BFD-B49D23E33F90}" type="pres">
      <dgm:prSet presAssocID="{A3F197BE-3C0D-4148-B8A0-04A135A93812}" presName="sibTrans" presStyleCnt="0"/>
      <dgm:spPr/>
    </dgm:pt>
    <dgm:pt modelId="{6310D234-C0C6-44A1-98F4-7DB8A98AB0CC}" type="pres">
      <dgm:prSet presAssocID="{A9C6EBDA-93C5-42FE-96CD-1EAA2DAC5AF7}" presName="textNode" presStyleLbl="node1" presStyleIdx="7" presStyleCnt="8">
        <dgm:presLayoutVars>
          <dgm:bulletEnabled val="1"/>
        </dgm:presLayoutVars>
      </dgm:prSet>
      <dgm:spPr/>
    </dgm:pt>
  </dgm:ptLst>
  <dgm:cxnLst>
    <dgm:cxn modelId="{C6335219-35F7-4BB7-9FBA-0BFA5DC9251D}" srcId="{55FFAB4D-3FE8-46D4-921D-3DAAFD45193A}" destId="{2B07AB65-1F2B-4D45-972B-1C1AA13814EC}" srcOrd="4" destOrd="0" parTransId="{CED6E3D6-A3C9-40EA-92F9-235ABE8206A4}" sibTransId="{762E9C64-3965-4959-B96A-8A388D84F14A}"/>
    <dgm:cxn modelId="{B5F7E31A-FB3F-4B1F-9280-006465FD1418}" srcId="{55FFAB4D-3FE8-46D4-921D-3DAAFD45193A}" destId="{7F3E23DC-0D50-4D94-89BF-21E67C91798F}" srcOrd="3" destOrd="0" parTransId="{AEE6EF17-C48D-471A-A724-FEBC5BF07BCE}" sibTransId="{7E9FD778-33D0-4AD3-A7CB-6572AF88F984}"/>
    <dgm:cxn modelId="{A0C3861F-68CE-43F2-ADAA-8AAB82BF350C}" type="presOf" srcId="{51E70C20-E506-4FF7-9F1C-765AA78E70C1}" destId="{94A54FA7-0450-445A-8026-0207A2847018}" srcOrd="0" destOrd="0" presId="urn:microsoft.com/office/officeart/2005/8/layout/hProcess9"/>
    <dgm:cxn modelId="{C94F532F-6957-4F27-80BA-0BA266982310}" srcId="{55FFAB4D-3FE8-46D4-921D-3DAAFD45193A}" destId="{1EC0E9DE-65AE-44E9-8B2E-3A0D2D7C2891}" srcOrd="5" destOrd="0" parTransId="{3EF247FC-0154-4D91-ADC4-01EC4CBB9EBF}" sibTransId="{0744D38E-BDE4-43B1-BE4D-1F2269C53D68}"/>
    <dgm:cxn modelId="{D6654E3B-19F7-4AE8-834A-D2BE47776D9D}" type="presOf" srcId="{2B07AB65-1F2B-4D45-972B-1C1AA13814EC}" destId="{8E560B7B-C1C6-4174-B929-8A0EC41215B3}" srcOrd="0" destOrd="0" presId="urn:microsoft.com/office/officeart/2005/8/layout/hProcess9"/>
    <dgm:cxn modelId="{3D351A5C-E5E2-483F-A60A-4FCD696F511D}" srcId="{55FFAB4D-3FE8-46D4-921D-3DAAFD45193A}" destId="{A9C6EBDA-93C5-42FE-96CD-1EAA2DAC5AF7}" srcOrd="7" destOrd="0" parTransId="{65C6B2F2-5192-41F5-8B94-7B66CB34FFA9}" sibTransId="{A872446A-C876-4C34-8318-FD76BFE087CF}"/>
    <dgm:cxn modelId="{8F85756A-FD3E-4704-BBDD-BFB09542D4CB}" type="presOf" srcId="{7F3E23DC-0D50-4D94-89BF-21E67C91798F}" destId="{2EA539DF-C130-472D-9E00-B45561132935}" srcOrd="0" destOrd="0" presId="urn:microsoft.com/office/officeart/2005/8/layout/hProcess9"/>
    <dgm:cxn modelId="{CC1BA577-5DFE-4AE7-8BE8-BCB1DA4DA14A}" srcId="{55FFAB4D-3FE8-46D4-921D-3DAAFD45193A}" destId="{0DF18A4E-2471-42A4-A709-06BF829EF0A1}" srcOrd="6" destOrd="0" parTransId="{D991F317-9FDB-4F2C-B9A6-15A9BC6C8A1F}" sibTransId="{A3F197BE-3C0D-4148-B8A0-04A135A93812}"/>
    <dgm:cxn modelId="{11569A78-704D-4B62-9DCB-4EF08A5B2513}" type="presOf" srcId="{1EC0E9DE-65AE-44E9-8B2E-3A0D2D7C2891}" destId="{8430E4D2-4BE5-4033-A40B-7D01DC320A25}" srcOrd="0" destOrd="0" presId="urn:microsoft.com/office/officeart/2005/8/layout/hProcess9"/>
    <dgm:cxn modelId="{8902E981-52FB-4284-BB6C-E4AA65CD59A9}" type="presOf" srcId="{92545DD2-D102-4073-81E4-5DB851FB631B}" destId="{70A62A1C-F154-4910-9C4E-62E600A80DD4}" srcOrd="0" destOrd="0" presId="urn:microsoft.com/office/officeart/2005/8/layout/hProcess9"/>
    <dgm:cxn modelId="{C4431D87-6480-45BE-9A51-454C75082B9A}" type="presOf" srcId="{0DF18A4E-2471-42A4-A709-06BF829EF0A1}" destId="{DA227052-28CD-48CA-B212-6CE9437E2590}" srcOrd="0" destOrd="0" presId="urn:microsoft.com/office/officeart/2005/8/layout/hProcess9"/>
    <dgm:cxn modelId="{44CE299F-EC6B-4D24-A9E3-6DDD273EA76B}" srcId="{55FFAB4D-3FE8-46D4-921D-3DAAFD45193A}" destId="{C105252B-CB6E-42AC-A480-84404B6436FC}" srcOrd="2" destOrd="0" parTransId="{0719EF53-D4F9-42B3-979E-6155580564BC}" sibTransId="{72A4AA6C-9D90-4FF9-AD71-D409F859D665}"/>
    <dgm:cxn modelId="{67AEE9A1-2F19-4946-83D3-3806D5F9472E}" type="presOf" srcId="{C105252B-CB6E-42AC-A480-84404B6436FC}" destId="{7E743432-CC7F-4390-8FC6-15CFA3D6582B}" srcOrd="0" destOrd="0" presId="urn:microsoft.com/office/officeart/2005/8/layout/hProcess9"/>
    <dgm:cxn modelId="{7CD23DBF-388C-441C-949E-CB6361D32CE9}" srcId="{55FFAB4D-3FE8-46D4-921D-3DAAFD45193A}" destId="{92545DD2-D102-4073-81E4-5DB851FB631B}" srcOrd="0" destOrd="0" parTransId="{28992293-AD1D-4A88-A481-D7A6A63ED112}" sibTransId="{93FDA5C6-8DC8-4A52-A474-9944C73D702B}"/>
    <dgm:cxn modelId="{DCF76BC5-FDA3-4B63-A3A6-0DA1C93EABA6}" type="presOf" srcId="{A9C6EBDA-93C5-42FE-96CD-1EAA2DAC5AF7}" destId="{6310D234-C0C6-44A1-98F4-7DB8A98AB0CC}" srcOrd="0" destOrd="0" presId="urn:microsoft.com/office/officeart/2005/8/layout/hProcess9"/>
    <dgm:cxn modelId="{0B44ECCF-5EC3-4A54-A9D6-8244B33561C2}" type="presOf" srcId="{55FFAB4D-3FE8-46D4-921D-3DAAFD45193A}" destId="{4E4B4067-D128-4B7B-97B6-B098539D68CC}" srcOrd="0" destOrd="0" presId="urn:microsoft.com/office/officeart/2005/8/layout/hProcess9"/>
    <dgm:cxn modelId="{1338CEE4-50EB-4CF5-AF76-B68B3DC57411}" srcId="{55FFAB4D-3FE8-46D4-921D-3DAAFD45193A}" destId="{51E70C20-E506-4FF7-9F1C-765AA78E70C1}" srcOrd="1" destOrd="0" parTransId="{9453320E-08F2-4A9D-8D02-C93B8993606B}" sibTransId="{473D3182-B31B-4F17-BE88-DD6E1BE86813}"/>
    <dgm:cxn modelId="{9149D06A-F4ED-4649-B9E4-168162798115}" type="presParOf" srcId="{4E4B4067-D128-4B7B-97B6-B098539D68CC}" destId="{A152B669-C2C7-459C-A64B-5D2800C9DC64}" srcOrd="0" destOrd="0" presId="urn:microsoft.com/office/officeart/2005/8/layout/hProcess9"/>
    <dgm:cxn modelId="{4B81BE72-8E85-4E70-9E64-398300B0C9AA}" type="presParOf" srcId="{4E4B4067-D128-4B7B-97B6-B098539D68CC}" destId="{20A31AA8-B183-4F29-BC32-7AE7D2F588F3}" srcOrd="1" destOrd="0" presId="urn:microsoft.com/office/officeart/2005/8/layout/hProcess9"/>
    <dgm:cxn modelId="{7286A81C-A60E-4705-B55C-270E423DAB7D}" type="presParOf" srcId="{20A31AA8-B183-4F29-BC32-7AE7D2F588F3}" destId="{70A62A1C-F154-4910-9C4E-62E600A80DD4}" srcOrd="0" destOrd="0" presId="urn:microsoft.com/office/officeart/2005/8/layout/hProcess9"/>
    <dgm:cxn modelId="{DD85285A-9CE3-483C-946A-C82B956572A5}" type="presParOf" srcId="{20A31AA8-B183-4F29-BC32-7AE7D2F588F3}" destId="{7FCF817D-5F5B-436F-9517-BC4BB1F8045C}" srcOrd="1" destOrd="0" presId="urn:microsoft.com/office/officeart/2005/8/layout/hProcess9"/>
    <dgm:cxn modelId="{231D9347-00B6-41D8-B260-D406FF938F51}" type="presParOf" srcId="{20A31AA8-B183-4F29-BC32-7AE7D2F588F3}" destId="{94A54FA7-0450-445A-8026-0207A2847018}" srcOrd="2" destOrd="0" presId="urn:microsoft.com/office/officeart/2005/8/layout/hProcess9"/>
    <dgm:cxn modelId="{9777739D-48E2-45EE-9260-DCCBFDD06468}" type="presParOf" srcId="{20A31AA8-B183-4F29-BC32-7AE7D2F588F3}" destId="{48BF1143-71F3-4CD7-A945-30313464EEB9}" srcOrd="3" destOrd="0" presId="urn:microsoft.com/office/officeart/2005/8/layout/hProcess9"/>
    <dgm:cxn modelId="{650D1A7F-A8CE-418C-8BAC-57CBDF642204}" type="presParOf" srcId="{20A31AA8-B183-4F29-BC32-7AE7D2F588F3}" destId="{7E743432-CC7F-4390-8FC6-15CFA3D6582B}" srcOrd="4" destOrd="0" presId="urn:microsoft.com/office/officeart/2005/8/layout/hProcess9"/>
    <dgm:cxn modelId="{60DEC2C6-9643-4128-96DC-161971CDB857}" type="presParOf" srcId="{20A31AA8-B183-4F29-BC32-7AE7D2F588F3}" destId="{AB308EE6-A83A-4D1E-A643-6E07177AA05E}" srcOrd="5" destOrd="0" presId="urn:microsoft.com/office/officeart/2005/8/layout/hProcess9"/>
    <dgm:cxn modelId="{C5611A2B-36EC-4C66-BCBA-07D3BAD376F8}" type="presParOf" srcId="{20A31AA8-B183-4F29-BC32-7AE7D2F588F3}" destId="{2EA539DF-C130-472D-9E00-B45561132935}" srcOrd="6" destOrd="0" presId="urn:microsoft.com/office/officeart/2005/8/layout/hProcess9"/>
    <dgm:cxn modelId="{922F67F3-3ABF-4200-8584-CBE0E452D585}" type="presParOf" srcId="{20A31AA8-B183-4F29-BC32-7AE7D2F588F3}" destId="{2666BD86-5DE5-4BA8-96E9-30BC49B30967}" srcOrd="7" destOrd="0" presId="urn:microsoft.com/office/officeart/2005/8/layout/hProcess9"/>
    <dgm:cxn modelId="{ED14E6DD-1206-4853-A60F-1FD2E668370A}" type="presParOf" srcId="{20A31AA8-B183-4F29-BC32-7AE7D2F588F3}" destId="{8E560B7B-C1C6-4174-B929-8A0EC41215B3}" srcOrd="8" destOrd="0" presId="urn:microsoft.com/office/officeart/2005/8/layout/hProcess9"/>
    <dgm:cxn modelId="{845C4483-3795-4099-AF89-A3B0E9CF9F9B}" type="presParOf" srcId="{20A31AA8-B183-4F29-BC32-7AE7D2F588F3}" destId="{FE9409D4-1089-49C1-BDF8-5237F5CB3535}" srcOrd="9" destOrd="0" presId="urn:microsoft.com/office/officeart/2005/8/layout/hProcess9"/>
    <dgm:cxn modelId="{A6CD04A1-1312-4DA0-9E4C-CD2314997F87}" type="presParOf" srcId="{20A31AA8-B183-4F29-BC32-7AE7D2F588F3}" destId="{8430E4D2-4BE5-4033-A40B-7D01DC320A25}" srcOrd="10" destOrd="0" presId="urn:microsoft.com/office/officeart/2005/8/layout/hProcess9"/>
    <dgm:cxn modelId="{DDC072CE-4176-4610-AA27-3065598A39A0}" type="presParOf" srcId="{20A31AA8-B183-4F29-BC32-7AE7D2F588F3}" destId="{90F9E2C3-A749-47EA-9ACE-BCB8AB3EA74A}" srcOrd="11" destOrd="0" presId="urn:microsoft.com/office/officeart/2005/8/layout/hProcess9"/>
    <dgm:cxn modelId="{DBA5198D-D6D2-4000-A864-173F2683B2AE}" type="presParOf" srcId="{20A31AA8-B183-4F29-BC32-7AE7D2F588F3}" destId="{DA227052-28CD-48CA-B212-6CE9437E2590}" srcOrd="12" destOrd="0" presId="urn:microsoft.com/office/officeart/2005/8/layout/hProcess9"/>
    <dgm:cxn modelId="{9289D667-7FA3-44D5-BF31-9BD4BEEF9DC5}" type="presParOf" srcId="{20A31AA8-B183-4F29-BC32-7AE7D2F588F3}" destId="{5F50013E-F129-4FC1-9BFD-B49D23E33F90}" srcOrd="13" destOrd="0" presId="urn:microsoft.com/office/officeart/2005/8/layout/hProcess9"/>
    <dgm:cxn modelId="{42F626D7-FB20-4310-AE90-FB2C3ECEBF76}" type="presParOf" srcId="{20A31AA8-B183-4F29-BC32-7AE7D2F588F3}" destId="{6310D234-C0C6-44A1-98F4-7DB8A98AB0CC}"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2B669-C2C7-459C-A64B-5D2800C9DC64}">
      <dsp:nvSpPr>
        <dsp:cNvPr id="0" name=""/>
        <dsp:cNvSpPr/>
      </dsp:nvSpPr>
      <dsp:spPr>
        <a:xfrm>
          <a:off x="563117" y="0"/>
          <a:ext cx="7189470" cy="404018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A62A1C-F154-4910-9C4E-62E600A80DD4}">
      <dsp:nvSpPr>
        <dsp:cNvPr id="0" name=""/>
        <dsp:cNvSpPr/>
      </dsp:nvSpPr>
      <dsp:spPr>
        <a:xfrm>
          <a:off x="4129"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Brains + Bank Account</a:t>
          </a:r>
        </a:p>
      </dsp:txBody>
      <dsp:txXfrm>
        <a:off x="49128" y="1257055"/>
        <a:ext cx="831813" cy="1526076"/>
      </dsp:txXfrm>
    </dsp:sp>
    <dsp:sp modelId="{94A54FA7-0450-445A-8026-0207A2847018}">
      <dsp:nvSpPr>
        <dsp:cNvPr id="0" name=""/>
        <dsp:cNvSpPr/>
      </dsp:nvSpPr>
      <dsp:spPr>
        <a:xfrm>
          <a:off x="1079576"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Create Policy/ Treaty</a:t>
          </a:r>
        </a:p>
      </dsp:txBody>
      <dsp:txXfrm>
        <a:off x="1124575" y="1257055"/>
        <a:ext cx="831813" cy="1526076"/>
      </dsp:txXfrm>
    </dsp:sp>
    <dsp:sp modelId="{7E743432-CC7F-4390-8FC6-15CFA3D6582B}">
      <dsp:nvSpPr>
        <dsp:cNvPr id="0" name=""/>
        <dsp:cNvSpPr/>
      </dsp:nvSpPr>
      <dsp:spPr>
        <a:xfrm>
          <a:off x="2155023"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Market Policy/ Treaty</a:t>
          </a:r>
        </a:p>
      </dsp:txBody>
      <dsp:txXfrm>
        <a:off x="2200022" y="1257055"/>
        <a:ext cx="831813" cy="1526076"/>
      </dsp:txXfrm>
    </dsp:sp>
    <dsp:sp modelId="{2EA539DF-C130-472D-9E00-B45561132935}">
      <dsp:nvSpPr>
        <dsp:cNvPr id="0" name=""/>
        <dsp:cNvSpPr/>
      </dsp:nvSpPr>
      <dsp:spPr>
        <a:xfrm>
          <a:off x="3230470"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Write Risk</a:t>
          </a:r>
        </a:p>
      </dsp:txBody>
      <dsp:txXfrm>
        <a:off x="3275469" y="1257055"/>
        <a:ext cx="831813" cy="1526076"/>
      </dsp:txXfrm>
    </dsp:sp>
    <dsp:sp modelId="{8E560B7B-C1C6-4174-B929-8A0EC41215B3}">
      <dsp:nvSpPr>
        <dsp:cNvPr id="0" name=""/>
        <dsp:cNvSpPr/>
      </dsp:nvSpPr>
      <dsp:spPr>
        <a:xfrm>
          <a:off x="4305917"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Price Risk</a:t>
          </a:r>
        </a:p>
      </dsp:txBody>
      <dsp:txXfrm>
        <a:off x="4350916" y="1257055"/>
        <a:ext cx="831813" cy="1526076"/>
      </dsp:txXfrm>
    </dsp:sp>
    <dsp:sp modelId="{8430E4D2-4BE5-4033-A40B-7D01DC320A25}">
      <dsp:nvSpPr>
        <dsp:cNvPr id="0" name=""/>
        <dsp:cNvSpPr/>
      </dsp:nvSpPr>
      <dsp:spPr>
        <a:xfrm>
          <a:off x="5381364"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Perform Loss Control</a:t>
          </a:r>
        </a:p>
      </dsp:txBody>
      <dsp:txXfrm>
        <a:off x="5426363" y="1257055"/>
        <a:ext cx="831813" cy="1526076"/>
      </dsp:txXfrm>
    </dsp:sp>
    <dsp:sp modelId="{DA227052-28CD-48CA-B212-6CE9437E2590}">
      <dsp:nvSpPr>
        <dsp:cNvPr id="0" name=""/>
        <dsp:cNvSpPr/>
      </dsp:nvSpPr>
      <dsp:spPr>
        <a:xfrm>
          <a:off x="6456811"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Settle Claims</a:t>
          </a:r>
        </a:p>
      </dsp:txBody>
      <dsp:txXfrm>
        <a:off x="6501810" y="1257055"/>
        <a:ext cx="831813" cy="1526076"/>
      </dsp:txXfrm>
    </dsp:sp>
    <dsp:sp modelId="{6310D234-C0C6-44A1-98F4-7DB8A98AB0CC}">
      <dsp:nvSpPr>
        <dsp:cNvPr id="0" name=""/>
        <dsp:cNvSpPr/>
      </dsp:nvSpPr>
      <dsp:spPr>
        <a:xfrm>
          <a:off x="7532258" y="1212056"/>
          <a:ext cx="921811" cy="161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Improve World </a:t>
          </a:r>
        </a:p>
      </dsp:txBody>
      <dsp:txXfrm>
        <a:off x="7577257" y="1257055"/>
        <a:ext cx="831813" cy="15260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3.emf"/></Relationships>
</file>

<file path=ppt/drawings/drawing1.xml><?xml version="1.0" encoding="utf-8"?>
<c:userShapes xmlns:c="http://schemas.openxmlformats.org/drawingml/2006/chart">
  <cdr:relSizeAnchor xmlns:cdr="http://schemas.openxmlformats.org/drawingml/2006/chartDrawing">
    <cdr:from>
      <cdr:x>0.12972</cdr:x>
      <cdr:y>0.56525</cdr:y>
    </cdr:from>
    <cdr:to>
      <cdr:x>0.42922</cdr:x>
      <cdr:y>0.8505</cdr:y>
    </cdr:to>
    <cdr:sp macro="" textlink="">
      <cdr:nvSpPr>
        <cdr:cNvPr id="2" name="TextBox 1"/>
        <cdr:cNvSpPr txBox="1"/>
      </cdr:nvSpPr>
      <cdr:spPr>
        <a:xfrm xmlns:a="http://schemas.openxmlformats.org/drawingml/2006/main">
          <a:off x="1085322" y="2653043"/>
          <a:ext cx="2505808" cy="1338828"/>
        </a:xfrm>
        <a:prstGeom xmlns:a="http://schemas.openxmlformats.org/drawingml/2006/main" prst="rect">
          <a:avLst/>
        </a:prstGeom>
        <a:solidFill xmlns:a="http://schemas.openxmlformats.org/drawingml/2006/main">
          <a:schemeClr val="accent2"/>
        </a:solidFill>
      </cdr:spPr>
      <cdr:txBody>
        <a:bodyPr xmlns:a="http://schemas.openxmlformats.org/drawingml/2006/main" vertOverflow="clip" wrap="square" rtlCol="0" anchor="ctr" anchorCtr="0">
          <a:spAutoFit/>
        </a:bodyPr>
        <a:lstStyle xmlns:a="http://schemas.openxmlformats.org/drawingml/2006/main"/>
        <a:p xmlns:a="http://schemas.openxmlformats.org/drawingml/2006/main">
          <a:pPr>
            <a:lnSpc>
              <a:spcPct val="90000"/>
            </a:lnSpc>
            <a:spcBef>
              <a:spcPts val="1200"/>
            </a:spcBef>
            <a:buClr>
              <a:srgbClr val="337DBE"/>
            </a:buClr>
            <a:buSzPct val="77000"/>
          </a:pPr>
          <a:r>
            <a:rPr lang="en-US" sz="1800" b="1" dirty="0">
              <a:solidFill>
                <a:schemeClr val="bg1"/>
              </a:solidFill>
            </a:rPr>
            <a:t>Since 2016:Q1, personal DPW have grown by over 5% but commercial DPW by less than 3%.</a:t>
          </a:r>
        </a:p>
      </cdr:txBody>
    </cdr:sp>
  </cdr:relSizeAnchor>
</c:userShapes>
</file>

<file path=ppt/drawings/drawing2.xml><?xml version="1.0" encoding="utf-8"?>
<c:userShapes xmlns:c="http://schemas.openxmlformats.org/drawingml/2006/chart">
  <cdr:relSizeAnchor xmlns:cdr="http://schemas.openxmlformats.org/drawingml/2006/chartDrawing">
    <cdr:from>
      <cdr:x>0.15812</cdr:x>
      <cdr:y>0</cdr:y>
    </cdr:from>
    <cdr:to>
      <cdr:x>1</cdr:x>
      <cdr:y>0.1476</cdr:y>
    </cdr:to>
    <cdr:sp macro="" textlink="">
      <cdr:nvSpPr>
        <cdr:cNvPr id="2" name="Oval 1"/>
        <cdr:cNvSpPr/>
      </cdr:nvSpPr>
      <cdr:spPr>
        <a:xfrm xmlns:a="http://schemas.openxmlformats.org/drawingml/2006/main">
          <a:off x="652050" y="0"/>
          <a:ext cx="3471845" cy="513567"/>
        </a:xfrm>
        <a:prstGeom xmlns:a="http://schemas.openxmlformats.org/drawingml/2006/main" prst="ellipse">
          <a:avLst/>
        </a:prstGeom>
        <a:noFill xmlns:a="http://schemas.openxmlformats.org/drawingml/2006/main"/>
        <a:ln xmlns:a="http://schemas.openxmlformats.org/drawingml/2006/main" w="508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lnSpc>
              <a:spcPct val="90000"/>
            </a:lnSpc>
          </a:pPr>
          <a:endParaRPr lang="en-US" sz="2000" b="1" dirty="0" err="1">
            <a:solidFill>
              <a:schemeClr val="bg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0.0176</cdr:x>
      <cdr:y>0.02005</cdr:y>
    </cdr:from>
    <cdr:to>
      <cdr:x>0.27564</cdr:x>
      <cdr:y>0.12509</cdr:y>
    </cdr:to>
    <cdr:sp macro="" textlink="">
      <cdr:nvSpPr>
        <cdr:cNvPr id="3" name="TextBox 2"/>
        <cdr:cNvSpPr txBox="1"/>
      </cdr:nvSpPr>
      <cdr:spPr>
        <a:xfrm xmlns:a="http://schemas.openxmlformats.org/drawingml/2006/main">
          <a:off x="144218" y="83973"/>
          <a:ext cx="2114554"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tx1"/>
              </a:solidFill>
              <a:latin typeface="Arial" panose="020B0604020202020204" pitchFamily="34" charset="0"/>
              <a:cs typeface="Arial" panose="020B0604020202020204" pitchFamily="34" charset="0"/>
            </a:rPr>
            <a:t>(Billions of USD)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1050"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D53B4-B4FE-442B-BCF3-9023F49641CC}" type="datetimeFigureOut">
              <a:rPr lang="en-US" sz="1050" smtClean="0"/>
              <a:t>8/1/2017</a:t>
            </a:fld>
            <a:endParaRPr lang="en-US" sz="1050"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32004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0" y="8866597"/>
            <a:ext cx="6856413" cy="275815"/>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85800" y="3609975"/>
            <a:ext cx="5486400" cy="51435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a:p>
        </p:txBody>
      </p:sp>
      <p:sp>
        <p:nvSpPr>
          <p:cNvPr id="157699" name="Rectangle 2"/>
          <p:cNvSpPr>
            <a:spLocks noGrp="1" noRot="1" noChangeAspect="1" noChangeArrowheads="1" noTextEdit="1"/>
          </p:cNvSpPr>
          <p:nvPr>
            <p:ph type="sldImg"/>
          </p:nvPr>
        </p:nvSpPr>
        <p:spPr>
          <a:xfrm>
            <a:off x="1412875" y="325438"/>
            <a:ext cx="4184650" cy="3138487"/>
          </a:xfrm>
          <a:ln/>
        </p:spPr>
      </p:sp>
      <p:sp>
        <p:nvSpPr>
          <p:cNvPr id="15770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691709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412875" y="325438"/>
            <a:ext cx="4184650" cy="3138487"/>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29">
              <a:defRPr>
                <a:solidFill>
                  <a:schemeClr val="tx1"/>
                </a:solidFill>
                <a:latin typeface="Arial" panose="020B0604020202020204" pitchFamily="34" charset="0"/>
                <a:cs typeface="Arial" panose="020B0604020202020204" pitchFamily="34" charset="0"/>
              </a:defRPr>
            </a:lvl1pPr>
            <a:lvl2pPr marL="742834" indent="-285705" defTabSz="930129">
              <a:defRPr>
                <a:solidFill>
                  <a:schemeClr val="tx1"/>
                </a:solidFill>
                <a:latin typeface="Arial" panose="020B0604020202020204" pitchFamily="34" charset="0"/>
                <a:cs typeface="Arial" panose="020B0604020202020204" pitchFamily="34" charset="0"/>
              </a:defRPr>
            </a:lvl2pPr>
            <a:lvl3pPr marL="1142821" indent="-228564" defTabSz="930129">
              <a:defRPr>
                <a:solidFill>
                  <a:schemeClr val="tx1"/>
                </a:solidFill>
                <a:latin typeface="Arial" panose="020B0604020202020204" pitchFamily="34" charset="0"/>
                <a:cs typeface="Arial" panose="020B0604020202020204" pitchFamily="34" charset="0"/>
              </a:defRPr>
            </a:lvl3pPr>
            <a:lvl4pPr marL="1599948" indent="-228564" defTabSz="930129">
              <a:defRPr>
                <a:solidFill>
                  <a:schemeClr val="tx1"/>
                </a:solidFill>
                <a:latin typeface="Arial" panose="020B0604020202020204" pitchFamily="34" charset="0"/>
                <a:cs typeface="Arial" panose="020B0604020202020204" pitchFamily="34" charset="0"/>
              </a:defRPr>
            </a:lvl4pPr>
            <a:lvl5pPr marL="2057077" indent="-228564" defTabSz="930129">
              <a:defRPr>
                <a:solidFill>
                  <a:schemeClr val="tx1"/>
                </a:solidFill>
                <a:latin typeface="Arial" panose="020B0604020202020204" pitchFamily="34" charset="0"/>
                <a:cs typeface="Arial" panose="020B0604020202020204" pitchFamily="34" charset="0"/>
              </a:defRPr>
            </a:lvl5pPr>
            <a:lvl6pPr marL="2514205"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33"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61"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589"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10</a:t>
            </a:fld>
            <a:endParaRPr lang="en-US" dirty="0"/>
          </a:p>
        </p:txBody>
      </p:sp>
    </p:spTree>
    <p:extLst>
      <p:ext uri="{BB962C8B-B14F-4D97-AF65-F5344CB8AC3E}">
        <p14:creationId xmlns:p14="http://schemas.microsoft.com/office/powerpoint/2010/main" val="4137325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p:txBody>
          <a:bodyPr/>
          <a:lstStyle/>
          <a:p>
            <a:fld id="{5858BD08-603D-48F8-9A20-C039EB7A66EE}" type="slidenum">
              <a:rPr lang="en-US" smtClean="0"/>
              <a:pPr/>
              <a:t>11</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6597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12</a:t>
            </a:fld>
            <a:endParaRPr lang="en-US" dirty="0"/>
          </a:p>
        </p:txBody>
      </p:sp>
    </p:spTree>
    <p:extLst>
      <p:ext uri="{BB962C8B-B14F-4D97-AF65-F5344CB8AC3E}">
        <p14:creationId xmlns:p14="http://schemas.microsoft.com/office/powerpoint/2010/main" val="627369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13</a:t>
            </a:fld>
            <a:endParaRPr lang="en-US">
              <a:solidFill>
                <a:srgbClr val="000000"/>
              </a:solidFill>
            </a:endParaRPr>
          </a:p>
        </p:txBody>
      </p:sp>
      <p:sp>
        <p:nvSpPr>
          <p:cNvPr id="56323" name="Rectangle 2"/>
          <p:cNvSpPr>
            <a:spLocks noGrp="1" noRot="1" noChangeAspect="1" noChangeArrowheads="1" noTextEdit="1"/>
          </p:cNvSpPr>
          <p:nvPr>
            <p:ph type="sldImg"/>
          </p:nvPr>
        </p:nvSpPr>
        <p:spPr>
          <a:xfrm>
            <a:off x="1371600" y="320675"/>
            <a:ext cx="4114800" cy="3086100"/>
          </a:xfrm>
          <a:ln/>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22498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14</a:t>
            </a:fld>
            <a:endParaRPr lang="en-US" dirty="0"/>
          </a:p>
        </p:txBody>
      </p:sp>
      <p:sp>
        <p:nvSpPr>
          <p:cNvPr id="6" name="Slide Image Placeholder 5"/>
          <p:cNvSpPr>
            <a:spLocks noGrp="1" noRot="1" noChangeAspect="1"/>
          </p:cNvSpPr>
          <p:nvPr>
            <p:ph type="sldImg"/>
          </p:nvPr>
        </p:nvSpPr>
        <p:spPr>
          <a:xfrm>
            <a:off x="1412875" y="325438"/>
            <a:ext cx="4184650" cy="3138487"/>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518812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15</a:t>
            </a:fld>
            <a:endParaRPr lang="en-US" dirty="0"/>
          </a:p>
        </p:txBody>
      </p:sp>
      <p:sp>
        <p:nvSpPr>
          <p:cNvPr id="8" name="Slide Image Placeholder 7"/>
          <p:cNvSpPr>
            <a:spLocks noGrp="1" noRot="1" noChangeAspect="1"/>
          </p:cNvSpPr>
          <p:nvPr>
            <p:ph type="sldImg"/>
          </p:nvPr>
        </p:nvSpPr>
        <p:spPr>
          <a:xfrm>
            <a:off x="1371600" y="320675"/>
            <a:ext cx="4114800" cy="3086100"/>
          </a:xfrm>
        </p:spPr>
      </p:sp>
      <p:sp>
        <p:nvSpPr>
          <p:cNvPr id="9" name="Notes Placeholder 8"/>
          <p:cNvSpPr>
            <a:spLocks noGrp="1"/>
          </p:cNvSpPr>
          <p:nvPr>
            <p:ph type="body" idx="1"/>
          </p:nvPr>
        </p:nvSpPr>
        <p:spPr/>
        <p:txBody>
          <a:bodyPr/>
          <a:lstStyle/>
          <a:p>
            <a:pPr marL="0" indent="0">
              <a:buNone/>
            </a:pPr>
            <a:r>
              <a:rPr lang="en-US" dirty="0"/>
              <a:t>The amount of claim costs per vehicle insured - known as loss costs in the industry - is the primary cost in auto insurance rates. Those have been rising across all major coverages.</a:t>
            </a:r>
          </a:p>
        </p:txBody>
      </p:sp>
    </p:spTree>
    <p:extLst>
      <p:ext uri="{BB962C8B-B14F-4D97-AF65-F5344CB8AC3E}">
        <p14:creationId xmlns:p14="http://schemas.microsoft.com/office/powerpoint/2010/main" val="2845075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16</a:t>
            </a:fld>
            <a:endParaRPr lang="en-US" dirty="0"/>
          </a:p>
        </p:txBody>
      </p:sp>
    </p:spTree>
    <p:extLst>
      <p:ext uri="{BB962C8B-B14F-4D97-AF65-F5344CB8AC3E}">
        <p14:creationId xmlns:p14="http://schemas.microsoft.com/office/powerpoint/2010/main" val="1455153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fld id="{8268D18C-0784-4943-AE98-17D8DF7C11EF}" type="slidenum">
              <a:rPr lang="en-US" smtClean="0"/>
              <a:pPr/>
              <a:t>17</a:t>
            </a:fld>
            <a:endParaRPr lang="en-US" dirty="0"/>
          </a:p>
        </p:txBody>
      </p:sp>
      <p:sp>
        <p:nvSpPr>
          <p:cNvPr id="5" name="Slide Image Placeholder 4"/>
          <p:cNvSpPr>
            <a:spLocks noGrp="1" noRot="1" noChangeAspect="1"/>
          </p:cNvSpPr>
          <p:nvPr>
            <p:ph type="sldImg"/>
          </p:nvPr>
        </p:nvSpPr>
        <p:spPr>
          <a:xfrm>
            <a:off x="1371600" y="320675"/>
            <a:ext cx="4114800" cy="3086100"/>
          </a:xfrm>
        </p:spPr>
      </p:sp>
      <p:sp>
        <p:nvSpPr>
          <p:cNvPr id="6" name="Notes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684999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EA9F1-3BEB-4117-AE55-FB31BE5FC3AF}" type="slidenum">
              <a:rPr lang="en-US" altLang="en-US" sz="1200" smtClean="0">
                <a:latin typeface="Calibri" panose="020F0502020204030204" pitchFamily="34" charset="0"/>
              </a:rPr>
              <a:pPr/>
              <a:t>18</a:t>
            </a:fld>
            <a:endParaRPr lang="en-US" altLang="en-US" sz="1200">
              <a:latin typeface="Calibri" panose="020F0502020204030204" pitchFamily="34" charset="0"/>
            </a:endParaRPr>
          </a:p>
        </p:txBody>
      </p:sp>
      <p:sp>
        <p:nvSpPr>
          <p:cNvPr id="36867" name="Rectangle 2"/>
          <p:cNvSpPr>
            <a:spLocks noGrp="1" noRot="1" noChangeAspect="1" noChangeArrowheads="1" noTextEdit="1"/>
          </p:cNvSpPr>
          <p:nvPr>
            <p:ph type="sldImg"/>
          </p:nvPr>
        </p:nvSpPr>
        <p:spPr>
          <a:xfrm>
            <a:off x="1371600" y="320675"/>
            <a:ext cx="4114800" cy="3086100"/>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883815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EA9F1-3BEB-4117-AE55-FB31BE5FC3AF}" type="slidenum">
              <a:rPr lang="en-US" altLang="en-US" sz="1200" smtClean="0">
                <a:latin typeface="Calibri" panose="020F0502020204030204" pitchFamily="34" charset="0"/>
              </a:rPr>
              <a:pPr/>
              <a:t>19</a:t>
            </a:fld>
            <a:endParaRPr lang="en-US" altLang="en-US" sz="1200">
              <a:latin typeface="Calibri" panose="020F0502020204030204" pitchFamily="34" charset="0"/>
            </a:endParaRPr>
          </a:p>
        </p:txBody>
      </p:sp>
      <p:sp>
        <p:nvSpPr>
          <p:cNvPr id="36867" name="Rectangle 2"/>
          <p:cNvSpPr>
            <a:spLocks noGrp="1" noRot="1" noChangeAspect="1" noChangeArrowheads="1" noTextEdit="1"/>
          </p:cNvSpPr>
          <p:nvPr>
            <p:ph type="sldImg"/>
          </p:nvPr>
        </p:nvSpPr>
        <p:spPr>
          <a:xfrm>
            <a:off x="1371600" y="320675"/>
            <a:ext cx="4114800" cy="3086100"/>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867247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fld id="{8268D18C-0784-4943-AE98-17D8DF7C11EF}" type="slidenum">
              <a:rPr lang="en-US" smtClean="0"/>
              <a:pPr/>
              <a:t>2</a:t>
            </a:fld>
            <a:endParaRPr lang="en-US" dirty="0"/>
          </a:p>
        </p:txBody>
      </p:sp>
      <p:sp>
        <p:nvSpPr>
          <p:cNvPr id="5" name="Slide Image Placeholder 4"/>
          <p:cNvSpPr>
            <a:spLocks noGrp="1" noRot="1" noChangeAspect="1"/>
          </p:cNvSpPr>
          <p:nvPr>
            <p:ph type="sldImg"/>
          </p:nvPr>
        </p:nvSpPr>
        <p:spPr>
          <a:xfrm>
            <a:off x="1371600" y="320675"/>
            <a:ext cx="4114800" cy="3086100"/>
          </a:xfrm>
        </p:spPr>
      </p:sp>
      <p:sp>
        <p:nvSpPr>
          <p:cNvPr id="6" name="Notes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016491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1201F7-9D02-4878-B7F9-8EE64C8B02B7}" type="slidenum">
              <a:rPr lang="en-US" altLang="en-US" sz="1200" smtClean="0">
                <a:latin typeface="Calibri" panose="020F0502020204030204" pitchFamily="34" charset="0"/>
              </a:rPr>
              <a:pPr/>
              <a:t>20</a:t>
            </a:fld>
            <a:endParaRPr lang="en-US" altLang="en-US" sz="1200">
              <a:latin typeface="Calibri" panose="020F0502020204030204" pitchFamily="34" charset="0"/>
            </a:endParaRPr>
          </a:p>
        </p:txBody>
      </p:sp>
      <p:sp>
        <p:nvSpPr>
          <p:cNvPr id="38915" name="Rectangle 2"/>
          <p:cNvSpPr>
            <a:spLocks noGrp="1" noRot="1" noChangeAspect="1" noChangeArrowheads="1" noTextEdit="1"/>
          </p:cNvSpPr>
          <p:nvPr>
            <p:ph type="sldImg"/>
          </p:nvPr>
        </p:nvSpPr>
        <p:spPr>
          <a:xfrm>
            <a:off x="1371600" y="320675"/>
            <a:ext cx="4114800" cy="3086100"/>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954952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1201F7-9D02-4878-B7F9-8EE64C8B02B7}" type="slidenum">
              <a:rPr lang="en-US" altLang="en-US" sz="1200" smtClean="0">
                <a:latin typeface="Calibri" panose="020F0502020204030204" pitchFamily="34" charset="0"/>
              </a:rPr>
              <a:pPr/>
              <a:t>21</a:t>
            </a:fld>
            <a:endParaRPr lang="en-US" altLang="en-US" sz="1200">
              <a:latin typeface="Calibri" panose="020F0502020204030204" pitchFamily="34" charset="0"/>
            </a:endParaRPr>
          </a:p>
        </p:txBody>
      </p:sp>
      <p:sp>
        <p:nvSpPr>
          <p:cNvPr id="38915" name="Rectangle 2"/>
          <p:cNvSpPr>
            <a:spLocks noGrp="1" noRot="1" noChangeAspect="1" noChangeArrowheads="1" noTextEdit="1"/>
          </p:cNvSpPr>
          <p:nvPr>
            <p:ph type="sldImg"/>
          </p:nvPr>
        </p:nvSpPr>
        <p:spPr>
          <a:xfrm>
            <a:off x="1371600" y="320675"/>
            <a:ext cx="4114800" cy="3086100"/>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209240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1201F7-9D02-4878-B7F9-8EE64C8B02B7}" type="slidenum">
              <a:rPr lang="en-US" altLang="en-US" sz="1200" smtClean="0">
                <a:latin typeface="Calibri" panose="020F0502020204030204" pitchFamily="34" charset="0"/>
              </a:rPr>
              <a:pPr/>
              <a:t>22</a:t>
            </a:fld>
            <a:endParaRPr lang="en-US" altLang="en-US" sz="1200">
              <a:latin typeface="Calibri" panose="020F0502020204030204" pitchFamily="34" charset="0"/>
            </a:endParaRPr>
          </a:p>
        </p:txBody>
      </p:sp>
      <p:sp>
        <p:nvSpPr>
          <p:cNvPr id="38915" name="Rectangle 2"/>
          <p:cNvSpPr>
            <a:spLocks noGrp="1" noRot="1" noChangeAspect="1" noChangeArrowheads="1" noTextEdit="1"/>
          </p:cNvSpPr>
          <p:nvPr>
            <p:ph type="sldImg"/>
          </p:nvPr>
        </p:nvSpPr>
        <p:spPr>
          <a:xfrm>
            <a:off x="1371600" y="320675"/>
            <a:ext cx="4114800" cy="3086100"/>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789261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fld id="{8268D18C-0784-4943-AE98-17D8DF7C11EF}" type="slidenum">
              <a:rPr lang="en-US" smtClean="0"/>
              <a:pPr/>
              <a:t>23</a:t>
            </a:fld>
            <a:endParaRPr lang="en-US" dirty="0"/>
          </a:p>
        </p:txBody>
      </p:sp>
      <p:sp>
        <p:nvSpPr>
          <p:cNvPr id="5" name="Slide Image Placeholder 4"/>
          <p:cNvSpPr>
            <a:spLocks noGrp="1" noRot="1" noChangeAspect="1"/>
          </p:cNvSpPr>
          <p:nvPr>
            <p:ph type="sldImg"/>
          </p:nvPr>
        </p:nvSpPr>
        <p:spPr>
          <a:xfrm>
            <a:off x="1371600" y="320675"/>
            <a:ext cx="4114800" cy="3086100"/>
          </a:xfrm>
        </p:spPr>
      </p:sp>
      <p:sp>
        <p:nvSpPr>
          <p:cNvPr id="6" name="Notes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997059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txBox="1">
            <a:spLocks noGrp="1" noChangeArrowheads="1"/>
          </p:cNvSpPr>
          <p:nvPr/>
        </p:nvSpPr>
        <p:spPr bwMode="auto">
          <a:xfrm>
            <a:off x="4214896" y="6575141"/>
            <a:ext cx="936884" cy="24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986" tIns="45586" rIns="44986" bIns="45586" anchor="b">
            <a:spAutoFit/>
          </a:bodyPr>
          <a:lstStyle>
            <a:lvl1pPr defTabSz="909638">
              <a:defRPr>
                <a:solidFill>
                  <a:schemeClr val="tx1"/>
                </a:solidFill>
                <a:latin typeface="Arial" panose="020B0604020202020204" pitchFamily="34" charset="0"/>
                <a:cs typeface="Arial" panose="020B0604020202020204" pitchFamily="34" charset="0"/>
              </a:defRPr>
            </a:lvl1pPr>
            <a:lvl2pPr marL="742950" indent="-285750" defTabSz="909638">
              <a:defRPr>
                <a:solidFill>
                  <a:schemeClr val="tx1"/>
                </a:solidFill>
                <a:latin typeface="Arial" panose="020B0604020202020204" pitchFamily="34" charset="0"/>
                <a:cs typeface="Arial" panose="020B0604020202020204" pitchFamily="34" charset="0"/>
              </a:defRPr>
            </a:lvl2pPr>
            <a:lvl3pPr marL="1143000" indent="-228600" defTabSz="909638">
              <a:defRPr>
                <a:solidFill>
                  <a:schemeClr val="tx1"/>
                </a:solidFill>
                <a:latin typeface="Arial" panose="020B0604020202020204" pitchFamily="34" charset="0"/>
                <a:cs typeface="Arial" panose="020B0604020202020204" pitchFamily="34" charset="0"/>
              </a:defRPr>
            </a:lvl3pPr>
            <a:lvl4pPr marL="1600200" indent="-228600" defTabSz="909638">
              <a:defRPr>
                <a:solidFill>
                  <a:schemeClr val="tx1"/>
                </a:solidFill>
                <a:latin typeface="Arial" panose="020B0604020202020204" pitchFamily="34" charset="0"/>
                <a:cs typeface="Arial" panose="020B0604020202020204" pitchFamily="34" charset="0"/>
              </a:defRPr>
            </a:lvl4pPr>
            <a:lvl5pPr marL="2057400" indent="-228600" defTabSz="909638">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fld id="{6AF3E4F9-5F1C-4D37-9822-DDDE1438DD35}" type="slidenum">
              <a:rPr lang="en-US" altLang="en-US" sz="1000">
                <a:solidFill>
                  <a:srgbClr val="000000"/>
                </a:solidFill>
              </a:rPr>
              <a:pPr algn="ctr" fontAlgn="base">
                <a:spcBef>
                  <a:spcPct val="0"/>
                </a:spcBef>
                <a:spcAft>
                  <a:spcPct val="0"/>
                </a:spcAft>
              </a:pPr>
              <a:t>24</a:t>
            </a:fld>
            <a:endParaRPr lang="en-US" altLang="en-US" sz="1000">
              <a:solidFill>
                <a:srgbClr val="000000"/>
              </a:solidFill>
            </a:endParaRPr>
          </a:p>
        </p:txBody>
      </p:sp>
      <p:sp>
        <p:nvSpPr>
          <p:cNvPr id="134147" name="Rectangle 2"/>
          <p:cNvSpPr>
            <a:spLocks noGrp="1" noRot="1" noChangeAspect="1" noChangeArrowheads="1" noTextEdit="1"/>
          </p:cNvSpPr>
          <p:nvPr>
            <p:ph type="sldImg"/>
          </p:nvPr>
        </p:nvSpPr>
        <p:spPr>
          <a:xfrm>
            <a:off x="1371600" y="320675"/>
            <a:ext cx="4114800" cy="3086100"/>
          </a:xfrm>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161" tIns="45161" rIns="45161" bIns="45161"/>
          <a:lstStyle/>
          <a:p>
            <a:endParaRPr lang="en-US" altLang="en-US">
              <a:latin typeface="Arial" panose="020B0604020202020204" pitchFamily="34" charset="0"/>
            </a:endParaRPr>
          </a:p>
        </p:txBody>
      </p:sp>
    </p:spTree>
    <p:extLst>
      <p:ext uri="{BB962C8B-B14F-4D97-AF65-F5344CB8AC3E}">
        <p14:creationId xmlns:p14="http://schemas.microsoft.com/office/powerpoint/2010/main" val="2947399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fld id="{29163C5C-8774-45C9-882E-9C984C03A171}" type="slidenum">
              <a:rPr lang="en-US" smtClean="0"/>
              <a:pPr/>
              <a:t>25</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9167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26</a:t>
            </a:fld>
            <a:endParaRPr lang="en-US" dirty="0"/>
          </a:p>
        </p:txBody>
      </p:sp>
    </p:spTree>
    <p:extLst>
      <p:ext uri="{BB962C8B-B14F-4D97-AF65-F5344CB8AC3E}">
        <p14:creationId xmlns:p14="http://schemas.microsoft.com/office/powerpoint/2010/main" val="2381227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fld id="{8268D18C-0784-4943-AE98-17D8DF7C11EF}" type="slidenum">
              <a:rPr lang="en-US" smtClean="0"/>
              <a:pPr/>
              <a:t>28</a:t>
            </a:fld>
            <a:endParaRPr lang="en-US" dirty="0"/>
          </a:p>
        </p:txBody>
      </p:sp>
      <p:sp>
        <p:nvSpPr>
          <p:cNvPr id="5" name="Slide Image Placeholder 4"/>
          <p:cNvSpPr>
            <a:spLocks noGrp="1" noRot="1" noChangeAspect="1"/>
          </p:cNvSpPr>
          <p:nvPr>
            <p:ph type="sldImg"/>
          </p:nvPr>
        </p:nvSpPr>
        <p:spPr>
          <a:xfrm>
            <a:off x="1371600" y="320675"/>
            <a:ext cx="4114800" cy="3086100"/>
          </a:xfrm>
        </p:spPr>
      </p:sp>
      <p:sp>
        <p:nvSpPr>
          <p:cNvPr id="6" name="Notes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202207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29</a:t>
            </a:fld>
            <a:endParaRPr lang="en-US" dirty="0"/>
          </a:p>
        </p:txBody>
      </p:sp>
    </p:spTree>
    <p:extLst>
      <p:ext uri="{BB962C8B-B14F-4D97-AF65-F5344CB8AC3E}">
        <p14:creationId xmlns:p14="http://schemas.microsoft.com/office/powerpoint/2010/main" val="2045783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4204970" y="6723489"/>
            <a:ext cx="941507" cy="247621"/>
          </a:xfrm>
          <a:prstGeom prst="rect">
            <a:avLst/>
          </a:prstGeom>
          <a:noFill/>
          <a:ln w="9525">
            <a:noFill/>
            <a:miter lim="800000"/>
            <a:headEnd/>
            <a:tailEnd/>
          </a:ln>
        </p:spPr>
        <p:txBody>
          <a:bodyPr lIns="45801" tIns="46413" rIns="45801" bIns="46413" anchor="b">
            <a:spAutoFit/>
          </a:bodyPr>
          <a:lstStyle/>
          <a:p>
            <a:pPr algn="ctr" defTabSz="928629" fontAlgn="base">
              <a:spcBef>
                <a:spcPct val="0"/>
              </a:spcBef>
              <a:spcAft>
                <a:spcPct val="0"/>
              </a:spcAft>
            </a:pPr>
            <a:fld id="{10D51B6F-E5CE-42ED-829B-9910A1E4B827}" type="slidenum">
              <a:rPr lang="en-US" sz="1000">
                <a:solidFill>
                  <a:srgbClr val="000000"/>
                </a:solidFill>
                <a:latin typeface="Arial" charset="0"/>
                <a:cs typeface="Arial" charset="0"/>
              </a:rPr>
              <a:pPr algn="ctr" defTabSz="928629" fontAlgn="base">
                <a:spcBef>
                  <a:spcPct val="0"/>
                </a:spcBef>
                <a:spcAft>
                  <a:spcPct val="0"/>
                </a:spcAft>
              </a:pPr>
              <a:t>30</a:t>
            </a:fld>
            <a:endParaRPr lang="en-US" sz="1000" dirty="0">
              <a:solidFill>
                <a:srgbClr val="000000"/>
              </a:solidFill>
              <a:latin typeface="Arial" charset="0"/>
              <a:cs typeface="Arial" charset="0"/>
            </a:endParaRPr>
          </a:p>
        </p:txBody>
      </p:sp>
      <p:sp>
        <p:nvSpPr>
          <p:cNvPr id="234499" name="Rectangle 2"/>
          <p:cNvSpPr>
            <a:spLocks noGrp="1" noRot="1" noChangeAspect="1" noChangeArrowheads="1" noTextEdit="1"/>
          </p:cNvSpPr>
          <p:nvPr>
            <p:ph type="sldImg"/>
          </p:nvPr>
        </p:nvSpPr>
        <p:spPr>
          <a:xfrm>
            <a:off x="1371600" y="320675"/>
            <a:ext cx="4114800" cy="3086100"/>
          </a:xfrm>
          <a:ln/>
        </p:spPr>
      </p:sp>
      <p:sp>
        <p:nvSpPr>
          <p:cNvPr id="23450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679442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3</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9134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fld id="{8268D18C-0784-4943-AE98-17D8DF7C11EF}" type="slidenum">
              <a:rPr lang="en-US" smtClean="0"/>
              <a:pPr/>
              <a:t>31</a:t>
            </a:fld>
            <a:endParaRPr lang="en-US" dirty="0"/>
          </a:p>
        </p:txBody>
      </p:sp>
      <p:sp>
        <p:nvSpPr>
          <p:cNvPr id="5" name="Slide Image Placeholder 4"/>
          <p:cNvSpPr>
            <a:spLocks noGrp="1" noRot="1" noChangeAspect="1"/>
          </p:cNvSpPr>
          <p:nvPr>
            <p:ph type="sldImg"/>
          </p:nvPr>
        </p:nvSpPr>
        <p:spPr>
          <a:xfrm>
            <a:off x="1371600" y="320675"/>
            <a:ext cx="4114800" cy="3086100"/>
          </a:xfrm>
        </p:spPr>
      </p:sp>
      <p:sp>
        <p:nvSpPr>
          <p:cNvPr id="6" name="Notes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172494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087343" y="8896280"/>
            <a:ext cx="686421" cy="24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88" tIns="45689" rIns="45088" bIns="4568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A5AEA10A-88C7-44A5-92E6-7FC90F20ADAC}" type="slidenum">
              <a:rPr lang="en-US" altLang="en-US" sz="1000">
                <a:solidFill>
                  <a:srgbClr val="000000"/>
                </a:solidFill>
              </a:rPr>
              <a:pPr algn="ctr"/>
              <a:t>32</a:t>
            </a:fld>
            <a:endParaRPr lang="en-US" altLang="en-US" sz="1000" dirty="0">
              <a:solidFill>
                <a:srgbClr val="000000"/>
              </a:solidFill>
            </a:endParaRPr>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0077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33</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200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34</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2441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35</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5823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p:txBody>
          <a:bodyPr/>
          <a:lstStyle/>
          <a:p>
            <a:fld id="{DFAE48C8-4C0E-4121-B49D-8A4ED1444B03}" type="slidenum">
              <a:rPr lang="en-US" smtClean="0"/>
              <a:pPr/>
              <a:t>36</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242942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38</a:t>
            </a:fld>
            <a:endParaRPr lang="en-US" altLang="en-US"/>
          </a:p>
        </p:txBody>
      </p:sp>
      <p:sp>
        <p:nvSpPr>
          <p:cNvPr id="59395" name="Rectangle 2"/>
          <p:cNvSpPr>
            <a:spLocks noGrp="1" noRot="1" noChangeAspect="1" noChangeArrowheads="1" noTextEdit="1"/>
          </p:cNvSpPr>
          <p:nvPr>
            <p:ph type="sldImg"/>
          </p:nvPr>
        </p:nvSpPr>
        <p:spPr>
          <a:xfrm>
            <a:off x="1371600" y="320675"/>
            <a:ext cx="41148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0715572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42</a:t>
            </a:fld>
            <a:endParaRPr lang="en-US" sz="1000"/>
          </a:p>
        </p:txBody>
      </p:sp>
      <p:sp>
        <p:nvSpPr>
          <p:cNvPr id="135171" name="Rectangle 2"/>
          <p:cNvSpPr>
            <a:spLocks noGrp="1" noRot="1" noChangeAspect="1" noChangeArrowheads="1" noTextEdit="1"/>
          </p:cNvSpPr>
          <p:nvPr>
            <p:ph type="sldImg"/>
          </p:nvPr>
        </p:nvSpPr>
        <p:spPr>
          <a:xfrm>
            <a:off x="1371600" y="320675"/>
            <a:ext cx="4114800" cy="3086100"/>
          </a:xfrm>
          <a:ln/>
        </p:spPr>
      </p:sp>
      <p:sp>
        <p:nvSpPr>
          <p:cNvPr id="135172" name="Rectangle 3"/>
          <p:cNvSpPr>
            <a:spLocks noGrp="1" noChangeArrowheads="1"/>
          </p:cNvSpPr>
          <p:nvPr>
            <p:ph type="body" idx="1"/>
          </p:nvPr>
        </p:nvSpPr>
        <p:spPr>
          <a:noFill/>
          <a:ln/>
        </p:spPr>
        <p:txBody>
          <a:bodyPr/>
          <a:lstStyle/>
          <a:p>
            <a:pPr>
              <a:lnSpc>
                <a:spcPts val="2400"/>
              </a:lnSpc>
              <a:spcBef>
                <a:spcPct val="50000"/>
              </a:spcBef>
            </a:pPr>
            <a:r>
              <a:rPr lang="en-US" sz="2000" dirty="0"/>
              <a:t>The Insurance Contract Is Being Split into Tiny Pieces.</a:t>
            </a:r>
          </a:p>
          <a:p>
            <a:pPr lvl="1">
              <a:lnSpc>
                <a:spcPts val="2400"/>
              </a:lnSpc>
              <a:spcBef>
                <a:spcPct val="50000"/>
              </a:spcBef>
            </a:pPr>
            <a:r>
              <a:rPr lang="en-US" sz="1800" dirty="0"/>
              <a:t>The Sharing/“On-Demand” Economy – Personal → Commercial → Personal</a:t>
            </a:r>
          </a:p>
          <a:p>
            <a:pPr lvl="1">
              <a:lnSpc>
                <a:spcPts val="2400"/>
              </a:lnSpc>
              <a:spcBef>
                <a:spcPct val="50000"/>
              </a:spcBef>
            </a:pPr>
            <a:r>
              <a:rPr lang="en-US" sz="1800" dirty="0"/>
              <a:t>By-peril HO insurance</a:t>
            </a:r>
          </a:p>
          <a:p>
            <a:pPr lvl="1">
              <a:lnSpc>
                <a:spcPts val="2400"/>
              </a:lnSpc>
              <a:spcBef>
                <a:spcPct val="50000"/>
              </a:spcBef>
            </a:pPr>
            <a:r>
              <a:rPr lang="en-US" sz="1800" dirty="0"/>
              <a:t>Ride-sharing insurance</a:t>
            </a:r>
            <a:endParaRPr lang="en-US" sz="1600" dirty="0"/>
          </a:p>
          <a:p>
            <a:pPr lvl="1">
              <a:lnSpc>
                <a:spcPts val="2400"/>
              </a:lnSpc>
              <a:spcBef>
                <a:spcPct val="50000"/>
              </a:spcBef>
            </a:pPr>
            <a:r>
              <a:rPr lang="en-US" sz="1800" dirty="0"/>
              <a:t>Pay By Mile Insurance</a:t>
            </a:r>
          </a:p>
          <a:p>
            <a:pPr>
              <a:lnSpc>
                <a:spcPts val="2400"/>
              </a:lnSpc>
              <a:spcBef>
                <a:spcPct val="50000"/>
              </a:spcBef>
            </a:pPr>
            <a:r>
              <a:rPr lang="en-US" sz="2000" dirty="0"/>
              <a:t>Expect More As</a:t>
            </a:r>
          </a:p>
          <a:p>
            <a:pPr lvl="1">
              <a:lnSpc>
                <a:spcPts val="2400"/>
              </a:lnSpc>
              <a:spcBef>
                <a:spcPct val="50000"/>
              </a:spcBef>
            </a:pPr>
            <a:r>
              <a:rPr lang="en-US" sz="1800" dirty="0"/>
              <a:t>Computers Get Stronger</a:t>
            </a:r>
          </a:p>
          <a:p>
            <a:pPr lvl="1">
              <a:lnSpc>
                <a:spcPts val="2400"/>
              </a:lnSpc>
              <a:spcBef>
                <a:spcPct val="50000"/>
              </a:spcBef>
            </a:pPr>
            <a:r>
              <a:rPr lang="en-US" sz="1800" dirty="0"/>
              <a:t>Data Storage Gets Cheaper</a:t>
            </a:r>
          </a:p>
          <a:p>
            <a:pPr lvl="1">
              <a:lnSpc>
                <a:spcPts val="2400"/>
              </a:lnSpc>
              <a:spcBef>
                <a:spcPct val="50000"/>
              </a:spcBef>
            </a:pPr>
            <a:r>
              <a:rPr lang="en-US" sz="1800" dirty="0"/>
              <a:t>Information Collection Grows</a:t>
            </a:r>
          </a:p>
          <a:p>
            <a:pPr lvl="0">
              <a:lnSpc>
                <a:spcPts val="2400"/>
              </a:lnSpc>
              <a:spcBef>
                <a:spcPct val="50000"/>
              </a:spcBef>
            </a:pPr>
            <a:r>
              <a:rPr lang="en-US" sz="1900" dirty="0"/>
              <a:t>Workers comp – adjust rates for travel?</a:t>
            </a:r>
          </a:p>
          <a:p>
            <a:endParaRPr lang="en-US" dirty="0"/>
          </a:p>
        </p:txBody>
      </p:sp>
    </p:spTree>
    <p:extLst>
      <p:ext uri="{BB962C8B-B14F-4D97-AF65-F5344CB8AC3E}">
        <p14:creationId xmlns:p14="http://schemas.microsoft.com/office/powerpoint/2010/main" val="1057502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44</a:t>
            </a:fld>
            <a:endParaRPr lang="en-US" sz="1000"/>
          </a:p>
        </p:txBody>
      </p:sp>
      <p:sp>
        <p:nvSpPr>
          <p:cNvPr id="135171" name="Rectangle 2"/>
          <p:cNvSpPr>
            <a:spLocks noGrp="1" noRot="1" noChangeAspect="1" noChangeArrowheads="1" noTextEdit="1"/>
          </p:cNvSpPr>
          <p:nvPr>
            <p:ph type="sldImg"/>
          </p:nvPr>
        </p:nvSpPr>
        <p:spPr>
          <a:xfrm>
            <a:off x="1371600" y="320675"/>
            <a:ext cx="4114800" cy="3086100"/>
          </a:xfrm>
          <a:ln/>
        </p:spPr>
      </p:sp>
      <p:sp>
        <p:nvSpPr>
          <p:cNvPr id="135172" name="Rectangle 3"/>
          <p:cNvSpPr>
            <a:spLocks noGrp="1" noChangeArrowheads="1"/>
          </p:cNvSpPr>
          <p:nvPr>
            <p:ph type="body" idx="1"/>
          </p:nvPr>
        </p:nvSpPr>
        <p:spPr>
          <a:noFill/>
          <a:ln/>
        </p:spPr>
        <p:txBody>
          <a:bodyPr/>
          <a:lstStyle/>
          <a:p>
            <a:r>
              <a:rPr lang="en-US" dirty="0"/>
              <a:t>Gathering Big Data Affects</a:t>
            </a:r>
          </a:p>
          <a:p>
            <a:pPr lvl="1"/>
            <a:r>
              <a:rPr lang="en-US" dirty="0"/>
              <a:t>Underwriting</a:t>
            </a:r>
          </a:p>
          <a:p>
            <a:pPr lvl="1"/>
            <a:r>
              <a:rPr lang="en-US" dirty="0"/>
              <a:t>Pricing</a:t>
            </a:r>
          </a:p>
          <a:p>
            <a:r>
              <a:rPr lang="en-US" dirty="0"/>
              <a:t>Monitoring Could Affect</a:t>
            </a:r>
          </a:p>
          <a:p>
            <a:pPr lvl="1"/>
            <a:r>
              <a:rPr lang="en-US" dirty="0"/>
              <a:t>Loss Control</a:t>
            </a:r>
          </a:p>
          <a:p>
            <a:pPr lvl="1"/>
            <a:r>
              <a:rPr lang="en-US" dirty="0"/>
              <a:t>Pricing?</a:t>
            </a:r>
          </a:p>
          <a:p>
            <a:endParaRPr lang="en-US" dirty="0"/>
          </a:p>
        </p:txBody>
      </p:sp>
    </p:spTree>
    <p:extLst>
      <p:ext uri="{BB962C8B-B14F-4D97-AF65-F5344CB8AC3E}">
        <p14:creationId xmlns:p14="http://schemas.microsoft.com/office/powerpoint/2010/main" val="854215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AI Jim</a:t>
            </a:r>
          </a:p>
          <a:p>
            <a:pPr lvl="1"/>
            <a:r>
              <a:rPr lang="en-US" dirty="0"/>
              <a:t>IDs suspicious</a:t>
            </a:r>
            <a:r>
              <a:rPr lang="en-US" baseline="0" dirty="0"/>
              <a:t> activity</a:t>
            </a:r>
          </a:p>
          <a:p>
            <a:pPr lvl="1"/>
            <a:r>
              <a:rPr lang="en-US" baseline="0" dirty="0"/>
              <a:t>Marries Artificial Intelligence, Behavioral Economics (file via video)</a:t>
            </a:r>
          </a:p>
          <a:p>
            <a:pPr lvl="1"/>
            <a:r>
              <a:rPr lang="en-US" baseline="0" dirty="0"/>
              <a:t>Bot handles simplest claims</a:t>
            </a: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45</a:t>
            </a:fld>
            <a:endParaRPr lang="en-US" dirty="0"/>
          </a:p>
        </p:txBody>
      </p:sp>
    </p:spTree>
    <p:extLst>
      <p:ext uri="{BB962C8B-B14F-4D97-AF65-F5344CB8AC3E}">
        <p14:creationId xmlns:p14="http://schemas.microsoft.com/office/powerpoint/2010/main" val="47049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xfrm>
            <a:off x="1412875" y="325438"/>
            <a:ext cx="4184650" cy="3138487"/>
          </a:xfrm>
          <a:ln/>
        </p:spPr>
      </p:sp>
      <p:sp>
        <p:nvSpPr>
          <p:cNvPr id="277507" name="Rectangle 3"/>
          <p:cNvSpPr>
            <a:spLocks noGrp="1" noChangeArrowheads="1"/>
          </p:cNvSpPr>
          <p:nvPr>
            <p:ph type="body" idx="1"/>
          </p:nvPr>
        </p:nvSpPr>
        <p:spPr>
          <a:noFill/>
          <a:ln/>
        </p:spPr>
        <p:txBody>
          <a:bodyPr/>
          <a:lstStyle/>
          <a:p>
            <a:endParaRPr lang="en-US" dirty="0"/>
          </a:p>
        </p:txBody>
      </p:sp>
      <p:sp>
        <p:nvSpPr>
          <p:cNvPr id="2" name="Slide Number Placeholder 1"/>
          <p:cNvSpPr>
            <a:spLocks noGrp="1"/>
          </p:cNvSpPr>
          <p:nvPr>
            <p:ph type="sldNum" sz="quarter" idx="10"/>
          </p:nvPr>
        </p:nvSpPr>
        <p:spPr/>
        <p:txBody>
          <a:bodyPr/>
          <a:lstStyle/>
          <a:p>
            <a:fld id="{D5F8523C-8729-40F0-9536-D6C4CA3AD238}" type="slidenum">
              <a:rPr lang="en-US" smtClean="0"/>
              <a:pPr/>
              <a:t>4</a:t>
            </a:fld>
            <a:endParaRPr lang="en-US" dirty="0"/>
          </a:p>
        </p:txBody>
      </p:sp>
    </p:spTree>
    <p:extLst>
      <p:ext uri="{BB962C8B-B14F-4D97-AF65-F5344CB8AC3E}">
        <p14:creationId xmlns:p14="http://schemas.microsoft.com/office/powerpoint/2010/main" val="372161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5738" y="330200"/>
            <a:ext cx="4254500" cy="3190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46</a:t>
            </a:fld>
            <a:endParaRPr lang="en-US" dirty="0"/>
          </a:p>
        </p:txBody>
      </p:sp>
    </p:spTree>
    <p:extLst>
      <p:ext uri="{BB962C8B-B14F-4D97-AF65-F5344CB8AC3E}">
        <p14:creationId xmlns:p14="http://schemas.microsoft.com/office/powerpoint/2010/main" val="22323031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55129" y="9263919"/>
            <a:ext cx="727366" cy="253583"/>
          </a:xfrm>
          <a:prstGeom prst="rect">
            <a:avLst/>
          </a:prstGeom>
          <a:noFill/>
          <a:ln w="9525">
            <a:noFill/>
            <a:miter lim="800000"/>
            <a:headEnd/>
            <a:tailEnd/>
          </a:ln>
        </p:spPr>
        <p:txBody>
          <a:bodyPr lIns="47208" tIns="47838" rIns="47208" bIns="47838" anchor="b">
            <a:spAutoFit/>
          </a:bodyPr>
          <a:lstStyle/>
          <a:p>
            <a:pPr algn="ctr" defTabSz="955628"/>
            <a:fld id="{5C1989CA-1A92-4DB6-A85A-D489C0504DE6}" type="slidenum">
              <a:rPr lang="en-US" sz="1000"/>
              <a:pPr algn="ctr" defTabSz="955628"/>
              <a:t>49</a:t>
            </a:fld>
            <a:endParaRPr lang="en-US" sz="1000"/>
          </a:p>
        </p:txBody>
      </p:sp>
      <p:sp>
        <p:nvSpPr>
          <p:cNvPr id="135171" name="Rectangle 2"/>
          <p:cNvSpPr>
            <a:spLocks noGrp="1" noRot="1" noChangeAspect="1" noChangeArrowheads="1" noTextEdit="1"/>
          </p:cNvSpPr>
          <p:nvPr>
            <p:ph type="sldImg"/>
          </p:nvPr>
        </p:nvSpPr>
        <p:spPr>
          <a:xfrm>
            <a:off x="1460500" y="596900"/>
            <a:ext cx="4156075" cy="3116263"/>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914158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5738" y="330200"/>
            <a:ext cx="4254500" cy="3190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50</a:t>
            </a:fld>
            <a:endParaRPr lang="en-US" dirty="0"/>
          </a:p>
        </p:txBody>
      </p:sp>
    </p:spTree>
    <p:extLst>
      <p:ext uri="{BB962C8B-B14F-4D97-AF65-F5344CB8AC3E}">
        <p14:creationId xmlns:p14="http://schemas.microsoft.com/office/powerpoint/2010/main" val="19579823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55129" y="9263919"/>
            <a:ext cx="727366" cy="253583"/>
          </a:xfrm>
          <a:prstGeom prst="rect">
            <a:avLst/>
          </a:prstGeom>
          <a:noFill/>
          <a:ln w="9525">
            <a:noFill/>
            <a:miter lim="800000"/>
            <a:headEnd/>
            <a:tailEnd/>
          </a:ln>
        </p:spPr>
        <p:txBody>
          <a:bodyPr lIns="47208" tIns="47838" rIns="47208" bIns="47838" anchor="b">
            <a:spAutoFit/>
          </a:bodyPr>
          <a:lstStyle/>
          <a:p>
            <a:pPr algn="ctr" defTabSz="955628"/>
            <a:fld id="{5C1989CA-1A92-4DB6-A85A-D489C0504DE6}" type="slidenum">
              <a:rPr lang="en-US" sz="1000"/>
              <a:pPr algn="ctr" defTabSz="955628"/>
              <a:t>51</a:t>
            </a:fld>
            <a:endParaRPr lang="en-US" sz="1000"/>
          </a:p>
        </p:txBody>
      </p:sp>
      <p:sp>
        <p:nvSpPr>
          <p:cNvPr id="135171" name="Rectangle 2"/>
          <p:cNvSpPr>
            <a:spLocks noGrp="1" noRot="1" noChangeAspect="1" noChangeArrowheads="1" noTextEdit="1"/>
          </p:cNvSpPr>
          <p:nvPr>
            <p:ph type="sldImg"/>
          </p:nvPr>
        </p:nvSpPr>
        <p:spPr>
          <a:xfrm>
            <a:off x="1460500" y="596900"/>
            <a:ext cx="4156075" cy="3116263"/>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255257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55129" y="9263919"/>
            <a:ext cx="727366" cy="253583"/>
          </a:xfrm>
          <a:prstGeom prst="rect">
            <a:avLst/>
          </a:prstGeom>
          <a:noFill/>
          <a:ln w="9525">
            <a:noFill/>
            <a:miter lim="800000"/>
            <a:headEnd/>
            <a:tailEnd/>
          </a:ln>
        </p:spPr>
        <p:txBody>
          <a:bodyPr lIns="47208" tIns="47838" rIns="47208" bIns="47838" anchor="b">
            <a:spAutoFit/>
          </a:bodyPr>
          <a:lstStyle/>
          <a:p>
            <a:pPr algn="ctr" defTabSz="955628"/>
            <a:fld id="{5C1989CA-1A92-4DB6-A85A-D489C0504DE6}" type="slidenum">
              <a:rPr lang="en-US" sz="1000"/>
              <a:pPr algn="ctr" defTabSz="955628"/>
              <a:t>52</a:t>
            </a:fld>
            <a:endParaRPr lang="en-US" sz="1000"/>
          </a:p>
        </p:txBody>
      </p:sp>
      <p:sp>
        <p:nvSpPr>
          <p:cNvPr id="135171" name="Rectangle 2"/>
          <p:cNvSpPr>
            <a:spLocks noGrp="1" noRot="1" noChangeAspect="1" noChangeArrowheads="1" noTextEdit="1"/>
          </p:cNvSpPr>
          <p:nvPr>
            <p:ph type="sldImg"/>
          </p:nvPr>
        </p:nvSpPr>
        <p:spPr>
          <a:xfrm>
            <a:off x="1460500" y="596900"/>
            <a:ext cx="4156075" cy="3116263"/>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727914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55129" y="9263919"/>
            <a:ext cx="727366" cy="253583"/>
          </a:xfrm>
          <a:prstGeom prst="rect">
            <a:avLst/>
          </a:prstGeom>
          <a:noFill/>
          <a:ln w="9525">
            <a:noFill/>
            <a:miter lim="800000"/>
            <a:headEnd/>
            <a:tailEnd/>
          </a:ln>
        </p:spPr>
        <p:txBody>
          <a:bodyPr lIns="47208" tIns="47838" rIns="47208" bIns="47838" anchor="b">
            <a:spAutoFit/>
          </a:bodyPr>
          <a:lstStyle/>
          <a:p>
            <a:pPr algn="ctr" defTabSz="955628"/>
            <a:fld id="{5C1989CA-1A92-4DB6-A85A-D489C0504DE6}" type="slidenum">
              <a:rPr lang="en-US" sz="1000"/>
              <a:pPr algn="ctr" defTabSz="955628"/>
              <a:t>53</a:t>
            </a:fld>
            <a:endParaRPr lang="en-US" sz="1000"/>
          </a:p>
        </p:txBody>
      </p:sp>
      <p:sp>
        <p:nvSpPr>
          <p:cNvPr id="135171" name="Rectangle 2"/>
          <p:cNvSpPr>
            <a:spLocks noGrp="1" noRot="1" noChangeAspect="1" noChangeArrowheads="1" noTextEdit="1"/>
          </p:cNvSpPr>
          <p:nvPr>
            <p:ph type="sldImg"/>
          </p:nvPr>
        </p:nvSpPr>
        <p:spPr>
          <a:xfrm>
            <a:off x="1460500" y="596900"/>
            <a:ext cx="4156075" cy="3116263"/>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400176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55129" y="9263919"/>
            <a:ext cx="727366" cy="253583"/>
          </a:xfrm>
          <a:prstGeom prst="rect">
            <a:avLst/>
          </a:prstGeom>
          <a:noFill/>
          <a:ln w="9525">
            <a:noFill/>
            <a:miter lim="800000"/>
            <a:headEnd/>
            <a:tailEnd/>
          </a:ln>
        </p:spPr>
        <p:txBody>
          <a:bodyPr lIns="47208" tIns="47838" rIns="47208" bIns="47838" anchor="b">
            <a:spAutoFit/>
          </a:bodyPr>
          <a:lstStyle/>
          <a:p>
            <a:pPr algn="ctr" defTabSz="955628"/>
            <a:fld id="{5C1989CA-1A92-4DB6-A85A-D489C0504DE6}" type="slidenum">
              <a:rPr lang="en-US" sz="1000"/>
              <a:pPr algn="ctr" defTabSz="955628"/>
              <a:t>55</a:t>
            </a:fld>
            <a:endParaRPr lang="en-US" sz="1000"/>
          </a:p>
        </p:txBody>
      </p:sp>
      <p:sp>
        <p:nvSpPr>
          <p:cNvPr id="135171" name="Rectangle 2"/>
          <p:cNvSpPr>
            <a:spLocks noGrp="1" noRot="1" noChangeAspect="1" noChangeArrowheads="1" noTextEdit="1"/>
          </p:cNvSpPr>
          <p:nvPr>
            <p:ph type="sldImg"/>
          </p:nvPr>
        </p:nvSpPr>
        <p:spPr>
          <a:xfrm>
            <a:off x="1460500" y="596900"/>
            <a:ext cx="4156075" cy="3116263"/>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370520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55129" y="9263919"/>
            <a:ext cx="727366" cy="253583"/>
          </a:xfrm>
          <a:prstGeom prst="rect">
            <a:avLst/>
          </a:prstGeom>
          <a:noFill/>
          <a:ln w="9525">
            <a:noFill/>
            <a:miter lim="800000"/>
            <a:headEnd/>
            <a:tailEnd/>
          </a:ln>
        </p:spPr>
        <p:txBody>
          <a:bodyPr lIns="47208" tIns="47838" rIns="47208" bIns="47838" anchor="b">
            <a:spAutoFit/>
          </a:bodyPr>
          <a:lstStyle/>
          <a:p>
            <a:pPr algn="ctr" defTabSz="955628"/>
            <a:fld id="{5C1989CA-1A92-4DB6-A85A-D489C0504DE6}" type="slidenum">
              <a:rPr lang="en-US" sz="1000"/>
              <a:pPr algn="ctr" defTabSz="955628"/>
              <a:t>57</a:t>
            </a:fld>
            <a:endParaRPr lang="en-US" sz="1000"/>
          </a:p>
        </p:txBody>
      </p:sp>
      <p:sp>
        <p:nvSpPr>
          <p:cNvPr id="135171" name="Rectangle 2"/>
          <p:cNvSpPr>
            <a:spLocks noGrp="1" noRot="1" noChangeAspect="1" noChangeArrowheads="1" noTextEdit="1"/>
          </p:cNvSpPr>
          <p:nvPr>
            <p:ph type="sldImg"/>
          </p:nvPr>
        </p:nvSpPr>
        <p:spPr>
          <a:xfrm>
            <a:off x="1460500" y="596900"/>
            <a:ext cx="4156075" cy="3116263"/>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404955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55129" y="9263919"/>
            <a:ext cx="727366" cy="253583"/>
          </a:xfrm>
          <a:prstGeom prst="rect">
            <a:avLst/>
          </a:prstGeom>
          <a:noFill/>
          <a:ln w="9525">
            <a:noFill/>
            <a:miter lim="800000"/>
            <a:headEnd/>
            <a:tailEnd/>
          </a:ln>
        </p:spPr>
        <p:txBody>
          <a:bodyPr lIns="47208" tIns="47838" rIns="47208" bIns="47838" anchor="b">
            <a:spAutoFit/>
          </a:bodyPr>
          <a:lstStyle/>
          <a:p>
            <a:pPr algn="ctr" defTabSz="955628"/>
            <a:fld id="{5C1989CA-1A92-4DB6-A85A-D489C0504DE6}" type="slidenum">
              <a:rPr lang="en-US" sz="1000"/>
              <a:pPr algn="ctr" defTabSz="955628"/>
              <a:t>58</a:t>
            </a:fld>
            <a:endParaRPr lang="en-US" sz="1000"/>
          </a:p>
        </p:txBody>
      </p:sp>
      <p:sp>
        <p:nvSpPr>
          <p:cNvPr id="135171" name="Rectangle 2"/>
          <p:cNvSpPr>
            <a:spLocks noGrp="1" noRot="1" noChangeAspect="1" noChangeArrowheads="1" noTextEdit="1"/>
          </p:cNvSpPr>
          <p:nvPr>
            <p:ph type="sldImg"/>
          </p:nvPr>
        </p:nvSpPr>
        <p:spPr>
          <a:xfrm>
            <a:off x="1460500" y="596900"/>
            <a:ext cx="4156075" cy="3116263"/>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289685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55129" y="9263919"/>
            <a:ext cx="727366" cy="253583"/>
          </a:xfrm>
          <a:prstGeom prst="rect">
            <a:avLst/>
          </a:prstGeom>
          <a:noFill/>
          <a:ln w="9525">
            <a:noFill/>
            <a:miter lim="800000"/>
            <a:headEnd/>
            <a:tailEnd/>
          </a:ln>
        </p:spPr>
        <p:txBody>
          <a:bodyPr lIns="47208" tIns="47838" rIns="47208" bIns="47838" anchor="b">
            <a:spAutoFit/>
          </a:bodyPr>
          <a:lstStyle/>
          <a:p>
            <a:pPr algn="ctr" defTabSz="955628"/>
            <a:fld id="{5C1989CA-1A92-4DB6-A85A-D489C0504DE6}" type="slidenum">
              <a:rPr lang="en-US" sz="1000"/>
              <a:pPr algn="ctr" defTabSz="955628"/>
              <a:t>59</a:t>
            </a:fld>
            <a:endParaRPr lang="en-US" sz="1000"/>
          </a:p>
        </p:txBody>
      </p:sp>
      <p:sp>
        <p:nvSpPr>
          <p:cNvPr id="135171" name="Rectangle 2"/>
          <p:cNvSpPr>
            <a:spLocks noGrp="1" noRot="1" noChangeAspect="1" noChangeArrowheads="1" noTextEdit="1"/>
          </p:cNvSpPr>
          <p:nvPr>
            <p:ph type="sldImg"/>
          </p:nvPr>
        </p:nvSpPr>
        <p:spPr>
          <a:xfrm>
            <a:off x="1460500" y="596900"/>
            <a:ext cx="4156075" cy="3116263"/>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0439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xfrm>
            <a:off x="1412875" y="325438"/>
            <a:ext cx="4184650" cy="3138487"/>
          </a:xfrm>
          <a:ln/>
        </p:spPr>
      </p:sp>
      <p:sp>
        <p:nvSpPr>
          <p:cNvPr id="277507" name="Rectangle 3"/>
          <p:cNvSpPr>
            <a:spLocks noGrp="1" noChangeArrowheads="1"/>
          </p:cNvSpPr>
          <p:nvPr>
            <p:ph type="body" idx="1"/>
          </p:nvPr>
        </p:nvSpPr>
        <p:spPr>
          <a:noFill/>
          <a:ln/>
        </p:spPr>
        <p:txBody>
          <a:bodyPr/>
          <a:lstStyle/>
          <a:p>
            <a:endParaRPr lang="en-US" dirty="0"/>
          </a:p>
        </p:txBody>
      </p:sp>
      <p:sp>
        <p:nvSpPr>
          <p:cNvPr id="2" name="Slide Number Placeholder 1"/>
          <p:cNvSpPr>
            <a:spLocks noGrp="1"/>
          </p:cNvSpPr>
          <p:nvPr>
            <p:ph type="sldNum" sz="quarter" idx="10"/>
          </p:nvPr>
        </p:nvSpPr>
        <p:spPr/>
        <p:txBody>
          <a:bodyPr/>
          <a:lstStyle/>
          <a:p>
            <a:fld id="{D5F8523C-8729-40F0-9536-D6C4CA3AD238}" type="slidenum">
              <a:rPr lang="en-US" smtClean="0"/>
              <a:pPr/>
              <a:t>5</a:t>
            </a:fld>
            <a:endParaRPr lang="en-US" dirty="0"/>
          </a:p>
        </p:txBody>
      </p:sp>
    </p:spTree>
    <p:extLst>
      <p:ext uri="{BB962C8B-B14F-4D97-AF65-F5344CB8AC3E}">
        <p14:creationId xmlns:p14="http://schemas.microsoft.com/office/powerpoint/2010/main" val="16666922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55129" y="9263919"/>
            <a:ext cx="727366" cy="253583"/>
          </a:xfrm>
          <a:prstGeom prst="rect">
            <a:avLst/>
          </a:prstGeom>
          <a:noFill/>
          <a:ln w="9525">
            <a:noFill/>
            <a:miter lim="800000"/>
            <a:headEnd/>
            <a:tailEnd/>
          </a:ln>
        </p:spPr>
        <p:txBody>
          <a:bodyPr lIns="47208" tIns="47838" rIns="47208" bIns="47838" anchor="b">
            <a:spAutoFit/>
          </a:bodyPr>
          <a:lstStyle/>
          <a:p>
            <a:pPr algn="ctr" defTabSz="955628"/>
            <a:fld id="{5C1989CA-1A92-4DB6-A85A-D489C0504DE6}" type="slidenum">
              <a:rPr lang="en-US" sz="1000"/>
              <a:pPr algn="ctr" defTabSz="955628"/>
              <a:t>60</a:t>
            </a:fld>
            <a:endParaRPr lang="en-US" sz="1000"/>
          </a:p>
        </p:txBody>
      </p:sp>
      <p:sp>
        <p:nvSpPr>
          <p:cNvPr id="135171" name="Rectangle 2"/>
          <p:cNvSpPr>
            <a:spLocks noGrp="1" noRot="1" noChangeAspect="1" noChangeArrowheads="1" noTextEdit="1"/>
          </p:cNvSpPr>
          <p:nvPr>
            <p:ph type="sldImg"/>
          </p:nvPr>
        </p:nvSpPr>
        <p:spPr>
          <a:xfrm>
            <a:off x="1460500" y="596900"/>
            <a:ext cx="4156075" cy="3116263"/>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043626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55129" y="9263919"/>
            <a:ext cx="727366" cy="253583"/>
          </a:xfrm>
          <a:prstGeom prst="rect">
            <a:avLst/>
          </a:prstGeom>
          <a:noFill/>
          <a:ln w="9525">
            <a:noFill/>
            <a:miter lim="800000"/>
            <a:headEnd/>
            <a:tailEnd/>
          </a:ln>
        </p:spPr>
        <p:txBody>
          <a:bodyPr lIns="47208" tIns="47838" rIns="47208" bIns="47838" anchor="b">
            <a:spAutoFit/>
          </a:bodyPr>
          <a:lstStyle/>
          <a:p>
            <a:pPr algn="ctr" defTabSz="955628"/>
            <a:fld id="{5C1989CA-1A92-4DB6-A85A-D489C0504DE6}" type="slidenum">
              <a:rPr lang="en-US" sz="1000"/>
              <a:pPr algn="ctr" defTabSz="955628"/>
              <a:t>61</a:t>
            </a:fld>
            <a:endParaRPr lang="en-US" sz="1000"/>
          </a:p>
        </p:txBody>
      </p:sp>
      <p:sp>
        <p:nvSpPr>
          <p:cNvPr id="135171" name="Rectangle 2"/>
          <p:cNvSpPr>
            <a:spLocks noGrp="1" noRot="1" noChangeAspect="1" noChangeArrowheads="1" noTextEdit="1"/>
          </p:cNvSpPr>
          <p:nvPr>
            <p:ph type="sldImg"/>
          </p:nvPr>
        </p:nvSpPr>
        <p:spPr>
          <a:xfrm>
            <a:off x="1460500" y="596900"/>
            <a:ext cx="4156075" cy="3116263"/>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466171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fld id="{8268D18C-0784-4943-AE98-17D8DF7C11EF}" type="slidenum">
              <a:rPr lang="en-US" smtClean="0"/>
              <a:pPr/>
              <a:t>62</a:t>
            </a:fld>
            <a:endParaRPr lang="en-US" dirty="0"/>
          </a:p>
        </p:txBody>
      </p:sp>
      <p:sp>
        <p:nvSpPr>
          <p:cNvPr id="5" name="Slide Image Placeholder 4"/>
          <p:cNvSpPr>
            <a:spLocks noGrp="1" noRot="1" noChangeAspect="1"/>
          </p:cNvSpPr>
          <p:nvPr>
            <p:ph type="sldImg"/>
          </p:nvPr>
        </p:nvSpPr>
        <p:spPr>
          <a:xfrm>
            <a:off x="1371600" y="320675"/>
            <a:ext cx="4114800" cy="3086100"/>
          </a:xfrm>
        </p:spPr>
      </p:sp>
      <p:sp>
        <p:nvSpPr>
          <p:cNvPr id="6" name="Notes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1138837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txBox="1">
            <a:spLocks noGrp="1" noChangeArrowheads="1"/>
          </p:cNvSpPr>
          <p:nvPr/>
        </p:nvSpPr>
        <p:spPr bwMode="auto">
          <a:xfrm>
            <a:off x="3086100" y="9045575"/>
            <a:ext cx="6889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E11178F2-20D3-4CCC-854E-3678D2F96A8A}" type="slidenum">
              <a:rPr lang="en-US" altLang="en-US" sz="1000"/>
              <a:pPr algn="ctr" eaLnBrk="1" hangingPunct="1"/>
              <a:t>64</a:t>
            </a:fld>
            <a:endParaRPr lang="en-US" altLang="en-US" sz="1000"/>
          </a:p>
        </p:txBody>
      </p:sp>
      <p:sp>
        <p:nvSpPr>
          <p:cNvPr id="92163" name="Rectangle 2"/>
          <p:cNvSpPr>
            <a:spLocks noGrp="1" noRot="1" noChangeAspect="1" noChangeArrowheads="1" noTextEdit="1"/>
          </p:cNvSpPr>
          <p:nvPr>
            <p:ph type="sldImg"/>
          </p:nvPr>
        </p:nvSpPr>
        <p:spPr>
          <a:xfrm>
            <a:off x="1371600" y="320675"/>
            <a:ext cx="4114800" cy="3086100"/>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30282144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66</a:t>
            </a:fld>
            <a:endParaRPr lang="en-US" dirty="0"/>
          </a:p>
        </p:txBody>
      </p:sp>
    </p:spTree>
    <p:extLst>
      <p:ext uri="{BB962C8B-B14F-4D97-AF65-F5344CB8AC3E}">
        <p14:creationId xmlns:p14="http://schemas.microsoft.com/office/powerpoint/2010/main" val="42606392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fld id="{EA3D68F1-0777-4B1E-A52C-51505E82C0DB}" type="slidenum">
              <a:rPr lang="en-US" smtClean="0"/>
              <a:pPr/>
              <a:t>67</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5338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6</a:t>
            </a:fld>
            <a:endParaRPr lang="en-US" altLang="en-US" sz="1000"/>
          </a:p>
        </p:txBody>
      </p:sp>
      <p:sp>
        <p:nvSpPr>
          <p:cNvPr id="66563" name="Rectangle 2"/>
          <p:cNvSpPr>
            <a:spLocks noGrp="1" noRot="1" noChangeAspect="1" noChangeArrowheads="1" noTextEdit="1"/>
          </p:cNvSpPr>
          <p:nvPr>
            <p:ph type="sldImg"/>
          </p:nvPr>
        </p:nvSpPr>
        <p:spPr>
          <a:xfrm>
            <a:off x="1371600" y="320675"/>
            <a:ext cx="4114800" cy="30861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a:latin typeface="Arial" panose="020B0604020202020204" pitchFamily="34" charset="0"/>
            </a:endParaRPr>
          </a:p>
        </p:txBody>
      </p:sp>
    </p:spTree>
    <p:extLst>
      <p:ext uri="{BB962C8B-B14F-4D97-AF65-F5344CB8AC3E}">
        <p14:creationId xmlns:p14="http://schemas.microsoft.com/office/powerpoint/2010/main" val="3182803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0A90206F-1E34-43B5-9377-D01A35913966}" type="slidenum">
              <a:rPr lang="en-US" smtClean="0"/>
              <a:pPr defTabSz="930193">
                <a:defRPr/>
              </a:pPr>
              <a:t>7</a:t>
            </a:fld>
            <a:endParaRPr lang="en-US" dirty="0"/>
          </a:p>
        </p:txBody>
      </p:sp>
      <p:sp>
        <p:nvSpPr>
          <p:cNvPr id="16387" name="Rectangle 2"/>
          <p:cNvSpPr>
            <a:spLocks noGrp="1" noRot="1" noChangeAspect="1" noChangeArrowheads="1" noTextEdit="1"/>
          </p:cNvSpPr>
          <p:nvPr>
            <p:ph type="sldImg"/>
          </p:nvPr>
        </p:nvSpPr>
        <p:spPr>
          <a:xfrm>
            <a:off x="1371600" y="320675"/>
            <a:ext cx="4114800" cy="30861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553685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fld id="{8268D18C-0784-4943-AE98-17D8DF7C11EF}" type="slidenum">
              <a:rPr lang="en-US" smtClean="0"/>
              <a:pPr/>
              <a:t>8</a:t>
            </a:fld>
            <a:endParaRPr lang="en-US" dirty="0"/>
          </a:p>
        </p:txBody>
      </p:sp>
      <p:sp>
        <p:nvSpPr>
          <p:cNvPr id="5" name="Slide Image Placeholder 4"/>
          <p:cNvSpPr>
            <a:spLocks noGrp="1" noRot="1" noChangeAspect="1"/>
          </p:cNvSpPr>
          <p:nvPr>
            <p:ph type="sldImg"/>
          </p:nvPr>
        </p:nvSpPr>
        <p:spPr>
          <a:xfrm>
            <a:off x="1371600" y="320675"/>
            <a:ext cx="4114800" cy="3086100"/>
          </a:xfrm>
        </p:spPr>
      </p:sp>
      <p:sp>
        <p:nvSpPr>
          <p:cNvPr id="6" name="Notes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4011572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9</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1049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3998" cy="6858000"/>
          </a:xfrm>
          <a:prstGeom prst="rect">
            <a:avLst/>
          </a:prstGeom>
        </p:spPr>
      </p:pic>
      <p:sp>
        <p:nvSpPr>
          <p:cNvPr id="2" name="Title 1"/>
          <p:cNvSpPr>
            <a:spLocks noGrp="1"/>
          </p:cNvSpPr>
          <p:nvPr>
            <p:ph type="ctrTitle"/>
          </p:nvPr>
        </p:nvSpPr>
        <p:spPr>
          <a:xfrm>
            <a:off x="704081" y="3351344"/>
            <a:ext cx="7772400" cy="1380744"/>
          </a:xfrm>
        </p:spPr>
        <p:txBody>
          <a:bodyPr lIns="0" tIns="0" rIns="0" bIns="0"/>
          <a:lstStyle>
            <a:lvl1pPr algn="l">
              <a:defRPr sz="3600" b="0"/>
            </a:lvl1pPr>
          </a:lstStyle>
          <a:p>
            <a:r>
              <a:rPr lang="en-US" dirty="0"/>
              <a:t>Click to edit Master title style</a:t>
            </a:r>
          </a:p>
        </p:txBody>
      </p:sp>
      <p:sp>
        <p:nvSpPr>
          <p:cNvPr id="3" name="Subtitle 2"/>
          <p:cNvSpPr>
            <a:spLocks noGrp="1"/>
          </p:cNvSpPr>
          <p:nvPr>
            <p:ph type="subTitle" idx="1"/>
          </p:nvPr>
        </p:nvSpPr>
        <p:spPr>
          <a:xfrm>
            <a:off x="704081" y="4933256"/>
            <a:ext cx="7772400" cy="813816"/>
          </a:xfrm>
        </p:spPr>
        <p:txBody>
          <a:bodyPr lIns="0" tIns="0" rIns="0" bIns="0"/>
          <a:lstStyle>
            <a:lvl1pPr marL="0" indent="0" algn="l">
              <a:spcBef>
                <a:spcPts val="400"/>
              </a:spcBef>
              <a:buNone/>
              <a:defRPr sz="2000">
                <a:solidFill>
                  <a:srgbClr val="072C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III_logo-4c.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4081" y="2243432"/>
            <a:ext cx="2539653" cy="752079"/>
          </a:xfrm>
          <a:prstGeom prst="rect">
            <a:avLst/>
          </a:prstGeom>
        </p:spPr>
      </p:pic>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357188" y="2377439"/>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35718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84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357188" y="237744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4668837" y="2378075"/>
            <a:ext cx="4151376" cy="141605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35718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4668838" y="4708525"/>
            <a:ext cx="4152900" cy="1417638"/>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593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E8B98D38-9344-496B-8316-3EA9A3094F70}" type="slidenum">
              <a:rPr lang="en-US"/>
              <a:pPr>
                <a:defRPr/>
              </a:pPr>
              <a:t>‹#›</a:t>
            </a:fld>
            <a:endParaRPr lang="en-US"/>
          </a:p>
        </p:txBody>
      </p:sp>
    </p:spTree>
    <p:extLst>
      <p:ext uri="{BB962C8B-B14F-4D97-AF65-F5344CB8AC3E}">
        <p14:creationId xmlns:p14="http://schemas.microsoft.com/office/powerpoint/2010/main" val="751014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3"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p:txBody>
          <a:bodyPr/>
          <a:lstStyle>
            <a:lvl1pPr>
              <a:defRPr/>
            </a:lvl1pPr>
          </a:lstStyle>
          <a:p>
            <a:fld id="{F850F622-7FC0-4B6B-A61E-E34533860A46}" type="slidenum">
              <a:rPr lang="en-US"/>
              <a:pPr/>
              <a:t>‹#›</a:t>
            </a:fld>
            <a:endParaRPr lang="en-US"/>
          </a:p>
        </p:txBody>
      </p:sp>
    </p:spTree>
    <p:extLst>
      <p:ext uri="{BB962C8B-B14F-4D97-AF65-F5344CB8AC3E}">
        <p14:creationId xmlns:p14="http://schemas.microsoft.com/office/powerpoint/2010/main" val="132418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5"/>
            <a:ext cx="8153400" cy="4652963"/>
          </a:xfrm>
        </p:spPr>
        <p:txBody>
          <a:bodyPr/>
          <a:lstStyle/>
          <a:p>
            <a:pPr lvl="0"/>
            <a:endParaRPr lang="en-US" noProof="0" dirty="0"/>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a:defRPr/>
            </a:lvl1pPr>
          </a:lstStyle>
          <a:p>
            <a:fld id="{3D084845-55E1-459B-8323-012B36395AE0}" type="slidenum">
              <a:rPr lang="en-US"/>
              <a:pPr/>
              <a:t>‹#›</a:t>
            </a:fld>
            <a:endParaRPr lang="en-US"/>
          </a:p>
        </p:txBody>
      </p:sp>
    </p:spTree>
    <p:extLst>
      <p:ext uri="{BB962C8B-B14F-4D97-AF65-F5344CB8AC3E}">
        <p14:creationId xmlns:p14="http://schemas.microsoft.com/office/powerpoint/2010/main" val="1042784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extLst>
      <p:ext uri="{BB962C8B-B14F-4D97-AF65-F5344CB8AC3E}">
        <p14:creationId xmlns:p14="http://schemas.microsoft.com/office/powerpoint/2010/main" val="1350887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0" y="0"/>
            <a:ext cx="9144229"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4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169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8882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8467724"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352425" y="2377440"/>
            <a:ext cx="8467725" cy="374650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93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79"/>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57188" y="2377440"/>
            <a:ext cx="4148137"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37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352425" y="2381250"/>
            <a:ext cx="41529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4668837" y="2381249"/>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4668837" y="4712970"/>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52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userDrawn="1"/>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userDrawn="1"/>
        </p:nvSpPr>
        <p:spPr bwMode="gray">
          <a:xfrm>
            <a:off x="8620125" y="6662377"/>
            <a:ext cx="43815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mtClean="0">
                <a:solidFill>
                  <a:schemeClr val="tx1">
                    <a:lumMod val="75000"/>
                    <a:lumOff val="25000"/>
                  </a:schemeClr>
                </a:solidFill>
                <a:latin typeface="+mn-lt"/>
              </a:rPr>
              <a:pPr/>
              <a:t>‹#›</a:t>
            </a:fld>
            <a:endParaRPr lang="en-US" dirty="0">
              <a:solidFill>
                <a:schemeClr val="tx1">
                  <a:lumMod val="75000"/>
                  <a:lumOff val="25000"/>
                </a:schemeClr>
              </a:solidFill>
              <a:latin typeface="+mn-lt"/>
            </a:endParaRPr>
          </a:p>
        </p:txBody>
      </p:sp>
      <p:sp>
        <p:nvSpPr>
          <p:cNvPr id="2" name="Title Placeholder 1"/>
          <p:cNvSpPr>
            <a:spLocks noGrp="1"/>
          </p:cNvSpPr>
          <p:nvPr>
            <p:ph type="title"/>
          </p:nvPr>
        </p:nvSpPr>
        <p:spPr>
          <a:xfrm>
            <a:off x="356616" y="231310"/>
            <a:ext cx="8458200" cy="95097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356616" y="1883664"/>
            <a:ext cx="84582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17"/>
          <a:stretch>
            <a:fillRect/>
          </a:stretch>
        </p:blipFill>
        <p:spPr>
          <a:xfrm>
            <a:off x="469900" y="6403975"/>
            <a:ext cx="330200" cy="304800"/>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64" r:id="rId4"/>
    <p:sldLayoutId id="2147483650" r:id="rId5"/>
    <p:sldLayoutId id="2147483665" r:id="rId6"/>
    <p:sldLayoutId id="2147483655" r:id="rId7"/>
    <p:sldLayoutId id="2147483656" r:id="rId8"/>
    <p:sldLayoutId id="2147483658" r:id="rId9"/>
    <p:sldLayoutId id="2147483659" r:id="rId10"/>
    <p:sldLayoutId id="2147483657" r:id="rId11"/>
    <p:sldLayoutId id="2147483666" r:id="rId12"/>
    <p:sldLayoutId id="2147483667" r:id="rId13"/>
    <p:sldLayoutId id="2147483668" r:id="rId14"/>
    <p:sldLayoutId id="2147483669" r:id="rId15"/>
  </p:sldLayoutIdLst>
  <p:txStyles>
    <p:title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mailto:jamesl@iii.org" TargetMode="External"/><Relationship Id="rId5" Type="http://schemas.openxmlformats.org/officeDocument/2006/relationships/hyperlink" Target="mailto:stevenw@iii.org" TargetMode="External"/><Relationship Id="rId4" Type="http://schemas.openxmlformats.org/officeDocument/2006/relationships/hyperlink" Target="http://www.iii.org/presentations"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hyperlink" Target="http://www.federalreserve.gov/releases/h15/data.htm" TargetMode="Externa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oleObject3.bin"/><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ags" Target="../tags/tag15.xml"/><Relationship Id="rId5" Type="http://schemas.openxmlformats.org/officeDocument/2006/relationships/chart" Target="../charts/chart22.xml"/><Relationship Id="rId4" Type="http://schemas.openxmlformats.org/officeDocument/2006/relationships/chart" Target="../charts/chart21.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chart" Target="../charts/chart25.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chart" Target="../charts/char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www.ism.ws/ismreport/mfgrob.cf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hyperlink" Target="http://insurancethoughtleadership.com/the-new-age-of-insurance-aggregators/" TargetMode="Externa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 Id="rId9" Type="http://schemas.openxmlformats.org/officeDocument/2006/relationships/image" Target="../media/image18.emf"/></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e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image" Target="../media/image28.png"/><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iii.org/publications/a-firm-foundation-how-insurance-supports-the-economy/introduction/to-the-reader" TargetMode="Externa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33.emf"/></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hyperlink" Target="http://www.ism.ws/ismreport/mfgrob.cf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5.xml"/><Relationship Id="rId1" Type="http://schemas.openxmlformats.org/officeDocument/2006/relationships/vmlDrawing" Target="../drawings/vmlDrawing5.vml"/><Relationship Id="rId4" Type="http://schemas.openxmlformats.org/officeDocument/2006/relationships/image" Target="../media/image41.emf"/></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hyperlink" Target="http://research.stlouisfed.org/fred2/series/WASCUR"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www.nbcnews.com/science/space/spacex-explains-september-explosion-says-it-ll-try-again-sunday-n702421" TargetMode="External"/><Relationship Id="rId2" Type="http://schemas.openxmlformats.org/officeDocument/2006/relationships/notesSlide" Target="../notesSlides/notesSlide50.xml"/><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1.emf"/></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econbrowser.com/archives/2017/05/president-trumps-gdp-forecast"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53.emf"/><Relationship Id="rId4" Type="http://schemas.openxmlformats.org/officeDocument/2006/relationships/oleObject" Target="../embeddings/oleObject6.bin"/></Relationships>
</file>

<file path=ppt/slides/_rels/slide65.xml.rels><?xml version="1.0" encoding="UTF-8" standalone="yes"?>
<Relationships xmlns="http://schemas.openxmlformats.org/package/2006/relationships"><Relationship Id="rId3" Type="http://schemas.openxmlformats.org/officeDocument/2006/relationships/hyperlink" Target="https://fred.stlouisfed.org/series/FRBLMCI#0" TargetMode="External"/><Relationship Id="rId2" Type="http://schemas.openxmlformats.org/officeDocument/2006/relationships/image" Target="../media/image54.png"/><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hyperlink" Target="http://www.iii.org/presentations" TargetMode="External"/><Relationship Id="rId4" Type="http://schemas.openxmlformats.org/officeDocument/2006/relationships/hyperlink" Target="http://www.iii.org/"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p:txBody>
          <a:bodyPr/>
          <a:lstStyle/>
          <a:p>
            <a:r>
              <a:rPr lang="en-US" dirty="0"/>
              <a:t>What’s Driving the P/C Industry?</a:t>
            </a:r>
          </a:p>
        </p:txBody>
      </p:sp>
      <p:sp>
        <p:nvSpPr>
          <p:cNvPr id="94211" name="Rectangle 3"/>
          <p:cNvSpPr>
            <a:spLocks noGrp="1" noChangeArrowheads="1"/>
          </p:cNvSpPr>
          <p:nvPr>
            <p:ph type="subTitle" idx="1"/>
          </p:nvPr>
        </p:nvSpPr>
        <p:spPr/>
        <p:txBody>
          <a:bodyPr/>
          <a:lstStyle/>
          <a:p>
            <a:r>
              <a:rPr lang="en-US" dirty="0"/>
              <a:t>CAS Webinar, July 27</a:t>
            </a:r>
            <a:r>
              <a:rPr lang="en-US"/>
              <a:t>, 2017</a:t>
            </a:r>
            <a:endParaRPr lang="en-US" dirty="0"/>
          </a:p>
          <a:p>
            <a:r>
              <a:rPr lang="en-US" sz="1600" i="1" dirty="0">
                <a:solidFill>
                  <a:schemeClr val="bg1">
                    <a:lumMod val="65000"/>
                  </a:schemeClr>
                </a:solidFill>
              </a:rPr>
              <a:t>Download at </a:t>
            </a:r>
            <a:r>
              <a:rPr lang="en-US" sz="1600" i="1" dirty="0">
                <a:solidFill>
                  <a:schemeClr val="bg1">
                    <a:lumMod val="65000"/>
                  </a:schemeClr>
                </a:solidFill>
                <a:hlinkClick r:id="rId4"/>
              </a:rPr>
              <a:t>www.iii.org/presentations</a:t>
            </a:r>
            <a:r>
              <a:rPr lang="en-US" sz="1600" i="1" dirty="0">
                <a:solidFill>
                  <a:schemeClr val="bg1">
                    <a:lumMod val="65000"/>
                  </a:schemeClr>
                </a:solidFill>
              </a:rPr>
              <a:t> </a:t>
            </a:r>
          </a:p>
        </p:txBody>
      </p:sp>
      <p:sp>
        <p:nvSpPr>
          <p:cNvPr id="9" name="Rectangle 3"/>
          <p:cNvSpPr txBox="1">
            <a:spLocks noChangeArrowheads="1"/>
          </p:cNvSpPr>
          <p:nvPr/>
        </p:nvSpPr>
        <p:spPr bwMode="gray">
          <a:xfrm>
            <a:off x="704081" y="5983111"/>
            <a:ext cx="7772400" cy="87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182880" anchor="b" anchorCtr="0">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ts val="600"/>
              </a:spcBef>
              <a:buClr>
                <a:schemeClr val="accent1"/>
              </a:buClr>
              <a:buFont typeface="Wingdings" panose="05000000000000000000" pitchFamily="2" charset="2"/>
              <a:buNone/>
            </a:pPr>
            <a:r>
              <a:rPr lang="en-US" altLang="en-US" sz="1200" spc="50" dirty="0">
                <a:solidFill>
                  <a:srgbClr val="337DBE"/>
                </a:solidFill>
                <a:latin typeface="+mn-lt"/>
              </a:rPr>
              <a:t>Steven Weisbart, PhD., CLU, Chief Economist; James Lynch, FCAS MAAA, Chief Actuary</a:t>
            </a:r>
          </a:p>
          <a:p>
            <a:pPr>
              <a:lnSpc>
                <a:spcPct val="90000"/>
              </a:lnSpc>
              <a:spcBef>
                <a:spcPts val="600"/>
              </a:spcBef>
              <a:buClr>
                <a:schemeClr val="accent1"/>
              </a:buClr>
              <a:buFont typeface="Wingdings" panose="05000000000000000000" pitchFamily="2" charset="2"/>
              <a:buNone/>
            </a:pPr>
            <a:r>
              <a:rPr lang="en-US" altLang="en-US" sz="1200" spc="50" dirty="0">
                <a:solidFill>
                  <a:srgbClr val="337DBE"/>
                </a:solidFill>
                <a:latin typeface="+mn-lt"/>
                <a:sym typeface="Symbol" panose="05050102010706020507" pitchFamily="18" charset="2"/>
              </a:rPr>
              <a:t>Insurance Information Institute </a:t>
            </a:r>
            <a:r>
              <a:rPr lang="en-US" altLang="en-US" sz="1200" spc="50" dirty="0">
                <a:solidFill>
                  <a:srgbClr val="337DBE"/>
                </a:solidFill>
                <a:latin typeface="+mn-lt"/>
                <a:sym typeface="Wingdings"/>
              </a:rPr>
              <a:t> </a:t>
            </a:r>
            <a:r>
              <a:rPr lang="en-US" altLang="en-US" sz="1200" spc="50" dirty="0">
                <a:solidFill>
                  <a:srgbClr val="337DBE"/>
                </a:solidFill>
                <a:latin typeface="+mn-lt"/>
                <a:sym typeface="Symbol" panose="05050102010706020507" pitchFamily="18" charset="2"/>
              </a:rPr>
              <a:t>110 William Street </a:t>
            </a:r>
            <a:r>
              <a:rPr lang="en-US" altLang="en-US" sz="1200" spc="50" dirty="0">
                <a:solidFill>
                  <a:srgbClr val="337DBE"/>
                </a:solidFill>
                <a:latin typeface="+mn-lt"/>
                <a:sym typeface="Wingdings"/>
              </a:rPr>
              <a:t> </a:t>
            </a:r>
            <a:r>
              <a:rPr lang="en-US" altLang="en-US" sz="1200" spc="50" dirty="0">
                <a:solidFill>
                  <a:srgbClr val="337DBE"/>
                </a:solidFill>
                <a:latin typeface="+mn-lt"/>
                <a:sym typeface="Symbol" panose="05050102010706020507" pitchFamily="18" charset="2"/>
              </a:rPr>
              <a:t>New York, NY 10038 </a:t>
            </a:r>
            <a:br>
              <a:rPr lang="en-US" altLang="en-US" sz="1200" spc="50" dirty="0">
                <a:solidFill>
                  <a:srgbClr val="337DBE"/>
                </a:solidFill>
                <a:latin typeface="+mn-lt"/>
                <a:sym typeface="Symbol" panose="05050102010706020507" pitchFamily="18" charset="2"/>
              </a:rPr>
            </a:br>
            <a:r>
              <a:rPr lang="en-US" altLang="en-US" sz="1200" spc="50" dirty="0">
                <a:solidFill>
                  <a:srgbClr val="337DBE"/>
                </a:solidFill>
                <a:latin typeface="+mn-lt"/>
                <a:sym typeface="Symbol" panose="05050102010706020507" pitchFamily="18" charset="2"/>
              </a:rPr>
              <a:t>Tel: 212.346.5500 </a:t>
            </a:r>
            <a:r>
              <a:rPr lang="en-US" altLang="en-US" sz="1200" spc="50" dirty="0">
                <a:solidFill>
                  <a:srgbClr val="337DBE"/>
                </a:solidFill>
                <a:latin typeface="+mn-lt"/>
                <a:sym typeface="Wingdings"/>
              </a:rPr>
              <a:t></a:t>
            </a:r>
            <a:r>
              <a:rPr lang="en-US" altLang="en-US" sz="1200" spc="50" dirty="0">
                <a:solidFill>
                  <a:srgbClr val="337DBE"/>
                </a:solidFill>
                <a:latin typeface="+mn-lt"/>
                <a:sym typeface="Symbol" panose="05050102010706020507" pitchFamily="18" charset="2"/>
              </a:rPr>
              <a:t> </a:t>
            </a:r>
            <a:r>
              <a:rPr lang="en-US" altLang="en-US" sz="1200" spc="50" dirty="0">
                <a:solidFill>
                  <a:srgbClr val="337DBE"/>
                </a:solidFill>
                <a:latin typeface="+mn-lt"/>
                <a:sym typeface="Symbol" panose="05050102010706020507" pitchFamily="18" charset="2"/>
                <a:hlinkClick r:id="rId5"/>
              </a:rPr>
              <a:t>stevenw@iii.org</a:t>
            </a:r>
            <a:r>
              <a:rPr lang="en-US" altLang="en-US" sz="1200" spc="50" dirty="0">
                <a:solidFill>
                  <a:srgbClr val="337DBE"/>
                </a:solidFill>
                <a:latin typeface="+mn-lt"/>
                <a:sym typeface="Symbol" panose="05050102010706020507" pitchFamily="18" charset="2"/>
              </a:rPr>
              <a:t> </a:t>
            </a:r>
            <a:r>
              <a:rPr lang="en-US" altLang="en-US" sz="1200" spc="50" dirty="0">
                <a:solidFill>
                  <a:srgbClr val="337DBE"/>
                </a:solidFill>
                <a:sym typeface="Wingdings"/>
              </a:rPr>
              <a:t></a:t>
            </a:r>
            <a:r>
              <a:rPr lang="en-US" altLang="en-US" sz="1200" spc="50" dirty="0">
                <a:solidFill>
                  <a:srgbClr val="337DBE"/>
                </a:solidFill>
                <a:sym typeface="Symbol" panose="05050102010706020507" pitchFamily="18" charset="2"/>
              </a:rPr>
              <a:t> </a:t>
            </a:r>
            <a:r>
              <a:rPr lang="en-US" altLang="en-US" sz="1200" spc="50" dirty="0">
                <a:solidFill>
                  <a:srgbClr val="337DBE"/>
                </a:solidFill>
                <a:sym typeface="Symbol" panose="05050102010706020507" pitchFamily="18" charset="2"/>
                <a:hlinkClick r:id="rId6"/>
              </a:rPr>
              <a:t>j</a:t>
            </a:r>
            <a:r>
              <a:rPr lang="en-US" altLang="en-US" sz="1200" spc="50" dirty="0">
                <a:solidFill>
                  <a:srgbClr val="337DBE"/>
                </a:solidFill>
                <a:latin typeface="+mn-lt"/>
                <a:sym typeface="Symbol" panose="05050102010706020507" pitchFamily="18" charset="2"/>
                <a:hlinkClick r:id="rId6"/>
              </a:rPr>
              <a:t>amesl@iii.org</a:t>
            </a:r>
            <a:r>
              <a:rPr lang="en-US" altLang="en-US" sz="1200" spc="50" dirty="0">
                <a:solidFill>
                  <a:srgbClr val="337DBE"/>
                </a:solidFill>
                <a:latin typeface="+mn-lt"/>
                <a:sym typeface="Symbol" panose="05050102010706020507" pitchFamily="18" charset="2"/>
              </a:rPr>
              <a:t> </a:t>
            </a:r>
            <a:r>
              <a:rPr lang="en-US" altLang="en-US" sz="1200" spc="50" dirty="0">
                <a:solidFill>
                  <a:srgbClr val="337DBE"/>
                </a:solidFill>
                <a:latin typeface="+mn-lt"/>
                <a:sym typeface="Wingdings"/>
              </a:rPr>
              <a:t></a:t>
            </a:r>
            <a:r>
              <a:rPr lang="en-US" altLang="en-US" sz="1200" spc="50" dirty="0">
                <a:solidFill>
                  <a:srgbClr val="337DBE"/>
                </a:solidFill>
                <a:latin typeface="+mn-lt"/>
                <a:sym typeface="Symbol" panose="05050102010706020507" pitchFamily="18" charset="2"/>
              </a:rPr>
              <a:t> www.iii.org</a:t>
            </a:r>
          </a:p>
        </p:txBody>
      </p:sp>
    </p:spTree>
    <p:custDataLst>
      <p:tags r:id="rId1"/>
    </p:custDataLst>
    <p:extLst>
      <p:ext uri="{BB962C8B-B14F-4D97-AF65-F5344CB8AC3E}">
        <p14:creationId xmlns:p14="http://schemas.microsoft.com/office/powerpoint/2010/main" val="112153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640240" y="174354"/>
            <a:ext cx="8458200" cy="950976"/>
          </a:xfrm>
        </p:spPr>
        <p:txBody>
          <a:bodyPr/>
          <a:lstStyle/>
          <a:p>
            <a:r>
              <a:rPr lang="en-US" sz="2800" dirty="0"/>
              <a:t>Commercial &amp; Personal Lines Direct Premiums Written Growth, Quarterly Y-o-Y</a:t>
            </a:r>
          </a:p>
        </p:txBody>
      </p:sp>
      <p:sp>
        <p:nvSpPr>
          <p:cNvPr id="7" name="Text Placeholder 6"/>
          <p:cNvSpPr>
            <a:spLocks noGrp="1"/>
          </p:cNvSpPr>
          <p:nvPr>
            <p:ph type="body" sz="quarter" idx="16"/>
          </p:nvPr>
        </p:nvSpPr>
        <p:spPr/>
        <p:txBody>
          <a:bodyPr/>
          <a:lstStyle/>
          <a:p>
            <a:r>
              <a:rPr lang="en-US" sz="1100" dirty="0"/>
              <a:t>.</a:t>
            </a:r>
          </a:p>
          <a:p>
            <a:r>
              <a:rPr lang="en-US" sz="1100" dirty="0"/>
              <a:t>Sources: NAIC via SNL Financial; Insurance Information Institute calculations.</a:t>
            </a:r>
          </a:p>
        </p:txBody>
      </p:sp>
      <p:graphicFrame>
        <p:nvGraphicFramePr>
          <p:cNvPr id="23" name="Object 2"/>
          <p:cNvGraphicFramePr>
            <a:graphicFrameLocks noChangeAspect="1"/>
          </p:cNvGraphicFramePr>
          <p:nvPr>
            <p:extLst>
              <p:ext uri="{D42A27DB-BD31-4B8C-83A1-F6EECF244321}">
                <p14:modId xmlns:p14="http://schemas.microsoft.com/office/powerpoint/2010/main" val="879469109"/>
              </p:ext>
            </p:extLst>
          </p:nvPr>
        </p:nvGraphicFramePr>
        <p:xfrm>
          <a:off x="268693" y="1486936"/>
          <a:ext cx="8366605" cy="469354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131884" y="1116517"/>
            <a:ext cx="2092569" cy="480131"/>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dirty="0"/>
              <a:t>Percent Change from same quarter, prior year</a:t>
            </a:r>
          </a:p>
        </p:txBody>
      </p:sp>
    </p:spTree>
    <p:custDataLst>
      <p:tags r:id="rId1"/>
    </p:custDataLst>
    <p:extLst>
      <p:ext uri="{BB962C8B-B14F-4D97-AF65-F5344CB8AC3E}">
        <p14:creationId xmlns:p14="http://schemas.microsoft.com/office/powerpoint/2010/main" val="329795964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4" name="Rectangle 2"/>
          <p:cNvSpPr>
            <a:spLocks noGrp="1" noChangeArrowheads="1"/>
          </p:cNvSpPr>
          <p:nvPr>
            <p:ph type="title"/>
          </p:nvPr>
        </p:nvSpPr>
        <p:spPr>
          <a:xfrm>
            <a:off x="621837" y="278543"/>
            <a:ext cx="5333012" cy="950976"/>
          </a:xfrm>
        </p:spPr>
        <p:txBody>
          <a:bodyPr/>
          <a:lstStyle/>
          <a:p>
            <a:r>
              <a:rPr lang="en-US" dirty="0"/>
              <a:t>P/C Insurance Industry </a:t>
            </a:r>
            <a:br>
              <a:rPr lang="en-US" dirty="0"/>
            </a:br>
            <a:r>
              <a:rPr lang="en-US" dirty="0"/>
              <a:t>Combined Ratio, 2000-2017*</a:t>
            </a:r>
          </a:p>
        </p:txBody>
      </p:sp>
      <p:sp>
        <p:nvSpPr>
          <p:cNvPr id="8" name="Text Placeholder 7"/>
          <p:cNvSpPr>
            <a:spLocks noGrp="1"/>
          </p:cNvSpPr>
          <p:nvPr>
            <p:ph type="body" sz="quarter" idx="16"/>
          </p:nvPr>
        </p:nvSpPr>
        <p:spPr/>
        <p:txBody>
          <a:bodyPr/>
          <a:lstStyle/>
          <a:p>
            <a:r>
              <a:rPr lang="en-US" dirty="0"/>
              <a:t>*Excludes Mortgage &amp; Financial Guaranty insurers 2008-2014.</a:t>
            </a:r>
            <a:br>
              <a:rPr lang="en-US" dirty="0"/>
            </a:br>
            <a:r>
              <a:rPr lang="en-US" dirty="0"/>
              <a:t>Including M&amp;FG, 2008=105.1, 2009=100.7, 2010=102.4, 2011=108.1; 2012:=103.2; 2013: = 96.1; 2014: = 97.0.                              </a:t>
            </a:r>
          </a:p>
          <a:p>
            <a:r>
              <a:rPr lang="en-US" dirty="0"/>
              <a:t>Sources: A.M. Best; ISO, a Verisk Analytics company; I.I.I.</a:t>
            </a:r>
          </a:p>
        </p:txBody>
      </p:sp>
      <p:graphicFrame>
        <p:nvGraphicFramePr>
          <p:cNvPr id="25" name="Object 4"/>
          <p:cNvGraphicFramePr>
            <a:graphicFrameLocks noChangeAspect="1"/>
          </p:cNvGraphicFramePr>
          <p:nvPr>
            <p:extLst>
              <p:ext uri="{D42A27DB-BD31-4B8C-83A1-F6EECF244321}">
                <p14:modId xmlns:p14="http://schemas.microsoft.com/office/powerpoint/2010/main" val="3976594099"/>
              </p:ext>
            </p:extLst>
          </p:nvPr>
        </p:nvGraphicFramePr>
        <p:xfrm>
          <a:off x="202285" y="2467289"/>
          <a:ext cx="8475663" cy="3513138"/>
        </p:xfrm>
        <a:graphic>
          <a:graphicData uri="http://schemas.openxmlformats.org/drawingml/2006/chart">
            <c:chart xmlns:c="http://schemas.openxmlformats.org/drawingml/2006/chart" xmlns:r="http://schemas.openxmlformats.org/officeDocument/2006/relationships" r:id="rId4"/>
          </a:graphicData>
        </a:graphic>
      </p:graphicFrame>
      <p:grpSp>
        <p:nvGrpSpPr>
          <p:cNvPr id="26" name="Group 25"/>
          <p:cNvGrpSpPr/>
          <p:nvPr/>
        </p:nvGrpSpPr>
        <p:grpSpPr>
          <a:xfrm>
            <a:off x="7469153" y="2054442"/>
            <a:ext cx="1117517" cy="2280166"/>
            <a:chOff x="1577533" y="2046013"/>
            <a:chExt cx="775142" cy="1863030"/>
          </a:xfrm>
        </p:grpSpPr>
        <p:sp>
          <p:nvSpPr>
            <p:cNvPr id="27" name="AutoShape 7"/>
            <p:cNvSpPr>
              <a:spLocks noChangeArrowheads="1"/>
            </p:cNvSpPr>
            <p:nvPr/>
          </p:nvSpPr>
          <p:spPr bwMode="gray">
            <a:xfrm>
              <a:off x="1577533" y="2046013"/>
              <a:ext cx="775142" cy="589750"/>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A return to more usual  underwriting loss.</a:t>
              </a:r>
            </a:p>
          </p:txBody>
        </p:sp>
        <p:cxnSp>
          <p:nvCxnSpPr>
            <p:cNvPr id="28" name="Straight Arrow Connector 27"/>
            <p:cNvCxnSpPr/>
            <p:nvPr/>
          </p:nvCxnSpPr>
          <p:spPr bwMode="gray">
            <a:xfrm>
              <a:off x="1965104" y="2643722"/>
              <a:ext cx="0" cy="126532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468886" y="1360728"/>
            <a:ext cx="1157788" cy="3053891"/>
            <a:chOff x="1724025" y="3276791"/>
            <a:chExt cx="1157788" cy="3053891"/>
          </a:xfrm>
        </p:grpSpPr>
        <p:sp>
          <p:nvSpPr>
            <p:cNvPr id="30" name="AutoShape 5"/>
            <p:cNvSpPr>
              <a:spLocks noChangeArrowheads="1"/>
            </p:cNvSpPr>
            <p:nvPr/>
          </p:nvSpPr>
          <p:spPr bwMode="gray">
            <a:xfrm>
              <a:off x="1724025" y="3276791"/>
              <a:ext cx="1157788" cy="795528"/>
            </a:xfrm>
            <a:prstGeom prst="rect">
              <a:avLst/>
            </a:prstGeom>
            <a:solidFill>
              <a:schemeClr val="accent6"/>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Heavy Use of Reinsurance Lowered Net Losses.</a:t>
              </a:r>
            </a:p>
          </p:txBody>
        </p:sp>
        <p:cxnSp>
          <p:nvCxnSpPr>
            <p:cNvPr id="31" name="Straight Arrow Connector 30"/>
            <p:cNvCxnSpPr/>
            <p:nvPr/>
          </p:nvCxnSpPr>
          <p:spPr bwMode="gray">
            <a:xfrm>
              <a:off x="2860156" y="4064000"/>
              <a:ext cx="21657" cy="2266682"/>
            </a:xfrm>
            <a:prstGeom prst="straightConnector1">
              <a:avLst/>
            </a:prstGeom>
            <a:ln w="28575">
              <a:solidFill>
                <a:schemeClr val="accent6"/>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2952617" y="2271850"/>
            <a:ext cx="1030597" cy="2280166"/>
            <a:chOff x="2950852" y="3276791"/>
            <a:chExt cx="1030597" cy="1784307"/>
          </a:xfrm>
        </p:grpSpPr>
        <p:sp>
          <p:nvSpPr>
            <p:cNvPr id="33" name="AutoShape 6"/>
            <p:cNvSpPr>
              <a:spLocks noChangeArrowheads="1"/>
            </p:cNvSpPr>
            <p:nvPr/>
          </p:nvSpPr>
          <p:spPr bwMode="gray">
            <a:xfrm>
              <a:off x="2950852" y="3276791"/>
              <a:ext cx="1030597" cy="795528"/>
            </a:xfrm>
            <a:prstGeom prst="rect">
              <a:avLst/>
            </a:prstGeom>
            <a:solidFill>
              <a:schemeClr val="accent3"/>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Best Combined Ratio Since 1949 (87.6)</a:t>
              </a:r>
            </a:p>
          </p:txBody>
        </p:sp>
        <p:cxnSp>
          <p:nvCxnSpPr>
            <p:cNvPr id="34" name="Straight Arrow Connector 33"/>
            <p:cNvCxnSpPr>
              <a:stCxn id="33" idx="2"/>
            </p:cNvCxnSpPr>
            <p:nvPr/>
          </p:nvCxnSpPr>
          <p:spPr bwMode="gray">
            <a:xfrm flipH="1">
              <a:off x="3466150" y="4072319"/>
              <a:ext cx="1" cy="988779"/>
            </a:xfrm>
            <a:prstGeom prst="straightConnector1">
              <a:avLst/>
            </a:prstGeom>
            <a:ln w="28575">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5608396" y="1540552"/>
            <a:ext cx="1636020" cy="2234819"/>
            <a:chOff x="6212580" y="1508506"/>
            <a:chExt cx="1636020" cy="2234819"/>
          </a:xfrm>
        </p:grpSpPr>
        <p:sp>
          <p:nvSpPr>
            <p:cNvPr id="39" name="PPTShape_1"/>
            <p:cNvSpPr>
              <a:spLocks noChangeArrowheads="1"/>
            </p:cNvSpPr>
            <p:nvPr/>
          </p:nvSpPr>
          <p:spPr bwMode="gray">
            <a:xfrm>
              <a:off x="6212580" y="1508506"/>
              <a:ext cx="1636020" cy="795528"/>
            </a:xfrm>
            <a:prstGeom prst="rect">
              <a:avLst/>
            </a:prstGeom>
            <a:solidFill>
              <a:schemeClr val="accent5">
                <a:lumMod val="50000"/>
              </a:schemeClr>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defRPr/>
              </a:pPr>
              <a:r>
                <a:rPr lang="en-US" sz="1200" b="1" dirty="0">
                  <a:solidFill>
                    <a:schemeClr val="bg1"/>
                  </a:solidFill>
                  <a:cs typeface="Arial" charset="0"/>
                </a:rPr>
                <a:t>Higher CAT Losses, Shrinking Reserve Releases, Toll of Soft Market</a:t>
              </a:r>
            </a:p>
          </p:txBody>
        </p:sp>
        <p:cxnSp>
          <p:nvCxnSpPr>
            <p:cNvPr id="40" name="Straight Arrow Connector 39"/>
            <p:cNvCxnSpPr/>
            <p:nvPr/>
          </p:nvCxnSpPr>
          <p:spPr bwMode="gray">
            <a:xfrm>
              <a:off x="6343650" y="2295525"/>
              <a:ext cx="0" cy="1447800"/>
            </a:xfrm>
            <a:prstGeom prst="straightConnector1">
              <a:avLst/>
            </a:prstGeom>
            <a:ln w="28575">
              <a:solidFill>
                <a:schemeClr val="accent5">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6040874" y="3265591"/>
            <a:ext cx="717052" cy="817928"/>
            <a:chOff x="6616143" y="3296872"/>
            <a:chExt cx="717052" cy="817928"/>
          </a:xfrm>
        </p:grpSpPr>
        <p:sp>
          <p:nvSpPr>
            <p:cNvPr id="42" name="PPTShape_3"/>
            <p:cNvSpPr>
              <a:spLocks noChangeArrowheads="1"/>
            </p:cNvSpPr>
            <p:nvPr/>
          </p:nvSpPr>
          <p:spPr bwMode="gray">
            <a:xfrm>
              <a:off x="6616143" y="3296872"/>
              <a:ext cx="717052" cy="370519"/>
            </a:xfrm>
            <a:prstGeom prst="rect">
              <a:avLst/>
            </a:prstGeom>
            <a:solidFill>
              <a:schemeClr val="tx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defRPr/>
              </a:pPr>
              <a:r>
                <a:rPr lang="en-US" sz="1200" b="1" dirty="0">
                  <a:solidFill>
                    <a:schemeClr val="bg1"/>
                  </a:solidFill>
                  <a:cs typeface="Arial" charset="0"/>
                </a:rPr>
                <a:t>Sandy</a:t>
              </a:r>
            </a:p>
          </p:txBody>
        </p:sp>
        <p:cxnSp>
          <p:nvCxnSpPr>
            <p:cNvPr id="43" name="Straight Arrow Connector 42"/>
            <p:cNvCxnSpPr/>
            <p:nvPr/>
          </p:nvCxnSpPr>
          <p:spPr bwMode="gray">
            <a:xfrm>
              <a:off x="6816964" y="3629891"/>
              <a:ext cx="0" cy="484909"/>
            </a:xfrm>
            <a:prstGeom prst="straightConnector1">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6426406" y="176859"/>
            <a:ext cx="1893887" cy="4283043"/>
            <a:chOff x="458788" y="1838324"/>
            <a:chExt cx="1893887" cy="4283043"/>
          </a:xfrm>
        </p:grpSpPr>
        <p:sp>
          <p:nvSpPr>
            <p:cNvPr id="56" name="AutoShape 7"/>
            <p:cNvSpPr>
              <a:spLocks noChangeArrowheads="1"/>
            </p:cNvSpPr>
            <p:nvPr/>
          </p:nvSpPr>
          <p:spPr bwMode="gray">
            <a:xfrm>
              <a:off x="458788" y="1838324"/>
              <a:ext cx="1893887" cy="797439"/>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3 Consecutive Years of U/W Profits; 1</a:t>
              </a:r>
              <a:r>
                <a:rPr lang="en-US" sz="1200" b="1" baseline="30000" dirty="0">
                  <a:solidFill>
                    <a:schemeClr val="bg1"/>
                  </a:solidFill>
                  <a:cs typeface="Arial" charset="0"/>
                </a:rPr>
                <a:t>st</a:t>
              </a:r>
              <a:r>
                <a:rPr lang="en-US" sz="1200" b="1" dirty="0">
                  <a:solidFill>
                    <a:schemeClr val="bg1"/>
                  </a:solidFill>
                  <a:cs typeface="Arial" charset="0"/>
                </a:rPr>
                <a:t> time since 1971-73</a:t>
              </a:r>
            </a:p>
          </p:txBody>
        </p:sp>
        <p:cxnSp>
          <p:nvCxnSpPr>
            <p:cNvPr id="57" name="Straight Arrow Connector 56"/>
            <p:cNvCxnSpPr/>
            <p:nvPr/>
          </p:nvCxnSpPr>
          <p:spPr bwMode="gray">
            <a:xfrm>
              <a:off x="1578690" y="2608707"/>
              <a:ext cx="37207" cy="351266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3" name="Rectangle 7"/>
          <p:cNvSpPr>
            <a:spLocks noChangeArrowheads="1"/>
          </p:cNvSpPr>
          <p:nvPr/>
        </p:nvSpPr>
        <p:spPr bwMode="grayWhite">
          <a:xfrm>
            <a:off x="6380479" y="4459902"/>
            <a:ext cx="1335315" cy="955614"/>
          </a:xfrm>
          <a:prstGeom prst="rect">
            <a:avLst/>
          </a:prstGeom>
          <a:noFill/>
          <a:ln w="28575">
            <a:solidFill>
              <a:srgbClr val="337DB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Tree>
    <p:custDataLst>
      <p:tags r:id="rId1"/>
    </p:custDataLst>
    <p:extLst>
      <p:ext uri="{BB962C8B-B14F-4D97-AF65-F5344CB8AC3E}">
        <p14:creationId xmlns:p14="http://schemas.microsoft.com/office/powerpoint/2010/main" val="25568606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barn(in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910532" y="175847"/>
            <a:ext cx="7556460" cy="893816"/>
          </a:xfrm>
        </p:spPr>
        <p:txBody>
          <a:bodyPr/>
          <a:lstStyle/>
          <a:p>
            <a:r>
              <a:rPr lang="en-US" dirty="0"/>
              <a:t>Net Underwriting Gains &amp; Losses,</a:t>
            </a:r>
            <a:br>
              <a:rPr lang="en-US" dirty="0"/>
            </a:br>
            <a:r>
              <a:rPr lang="en-US" dirty="0"/>
              <a:t>1</a:t>
            </a:r>
            <a:r>
              <a:rPr lang="en-US" baseline="30000" dirty="0"/>
              <a:t>st</a:t>
            </a:r>
            <a:r>
              <a:rPr lang="en-US" dirty="0"/>
              <a:t> Quarter of Each Year, 2007-2017</a:t>
            </a:r>
          </a:p>
        </p:txBody>
      </p:sp>
      <p:sp>
        <p:nvSpPr>
          <p:cNvPr id="6" name="Text Placeholder 5"/>
          <p:cNvSpPr>
            <a:spLocks noGrp="1"/>
          </p:cNvSpPr>
          <p:nvPr>
            <p:ph type="body" sz="quarter" idx="16"/>
          </p:nvPr>
        </p:nvSpPr>
        <p:spPr/>
        <p:txBody>
          <a:bodyPr/>
          <a:lstStyle/>
          <a:p>
            <a:endParaRPr lang="en-US" sz="900" dirty="0"/>
          </a:p>
          <a:p>
            <a:r>
              <a:rPr lang="en-US" sz="900" dirty="0"/>
              <a:t> </a:t>
            </a:r>
          </a:p>
          <a:p>
            <a:r>
              <a:rPr lang="en-US" sz="1100" dirty="0"/>
              <a:t>Sources: ISO/PCI;  Insurance Information Institute</a:t>
            </a:r>
            <a:r>
              <a:rPr lang="en-US" sz="900" dirty="0"/>
              <a:t>.</a:t>
            </a:r>
          </a:p>
        </p:txBody>
      </p:sp>
      <p:graphicFrame>
        <p:nvGraphicFramePr>
          <p:cNvPr id="22" name="Chart 21"/>
          <p:cNvGraphicFramePr/>
          <p:nvPr>
            <p:extLst/>
          </p:nvPr>
        </p:nvGraphicFramePr>
        <p:xfrm>
          <a:off x="292100" y="1533515"/>
          <a:ext cx="8559800" cy="4261087"/>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1011115" y="5940053"/>
            <a:ext cx="7601160" cy="56223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cs typeface="Arial" charset="0"/>
              </a:rPr>
              <a:t>In the first quarter of the year,</a:t>
            </a:r>
            <a:br>
              <a:rPr lang="en-US" sz="1800" dirty="0">
                <a:cs typeface="Arial" charset="0"/>
              </a:rPr>
            </a:br>
            <a:r>
              <a:rPr lang="en-US" sz="1800" dirty="0">
                <a:cs typeface="Arial" charset="0"/>
              </a:rPr>
              <a:t>net underwriting results have been quite variable.</a:t>
            </a:r>
            <a:endParaRPr lang="en-US" sz="1800" dirty="0"/>
          </a:p>
        </p:txBody>
      </p:sp>
      <p:sp>
        <p:nvSpPr>
          <p:cNvPr id="12" name="TextBox 11"/>
          <p:cNvSpPr txBox="1"/>
          <p:nvPr/>
        </p:nvSpPr>
        <p:spPr>
          <a:xfrm>
            <a:off x="292100" y="1247283"/>
            <a:ext cx="105507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Millions</a:t>
            </a:r>
          </a:p>
        </p:txBody>
      </p:sp>
    </p:spTree>
    <p:extLst>
      <p:ext uri="{BB962C8B-B14F-4D97-AF65-F5344CB8AC3E}">
        <p14:creationId xmlns:p14="http://schemas.microsoft.com/office/powerpoint/2010/main" val="35396498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3"/>
          <p:cNvSpPr>
            <a:spLocks noGrp="1" noChangeArrowheads="1"/>
          </p:cNvSpPr>
          <p:nvPr>
            <p:ph type="title"/>
          </p:nvPr>
        </p:nvSpPr>
        <p:spPr>
          <a:xfrm>
            <a:off x="640560" y="322263"/>
            <a:ext cx="7525032" cy="845126"/>
          </a:xfrm>
        </p:spPr>
        <p:txBody>
          <a:bodyPr/>
          <a:lstStyle/>
          <a:p>
            <a:r>
              <a:rPr lang="en-US" dirty="0"/>
              <a:t>CAT Claims as a Percent of Total Claims,* 1st Quarter, 2011-2017</a:t>
            </a:r>
          </a:p>
        </p:txBody>
      </p:sp>
      <p:graphicFrame>
        <p:nvGraphicFramePr>
          <p:cNvPr id="2" name="Object 4"/>
          <p:cNvGraphicFramePr>
            <a:graphicFrameLocks noChangeAspect="1"/>
          </p:cNvGraphicFramePr>
          <p:nvPr>
            <p:extLst/>
          </p:nvPr>
        </p:nvGraphicFramePr>
        <p:xfrm>
          <a:off x="231647" y="1312214"/>
          <a:ext cx="8555037" cy="4497786"/>
        </p:xfrm>
        <a:graphic>
          <a:graphicData uri="http://schemas.openxmlformats.org/drawingml/2006/chart">
            <c:chart xmlns:c="http://schemas.openxmlformats.org/drawingml/2006/chart" xmlns:r="http://schemas.openxmlformats.org/officeDocument/2006/relationships" r:id="rId3"/>
          </a:graphicData>
        </a:graphic>
      </p:graphicFrame>
      <p:sp>
        <p:nvSpPr>
          <p:cNvPr id="11271" name="Rectangle 5"/>
          <p:cNvSpPr>
            <a:spLocks noChangeArrowheads="1"/>
          </p:cNvSpPr>
          <p:nvPr/>
        </p:nvSpPr>
        <p:spPr bwMode="auto">
          <a:xfrm>
            <a:off x="532552" y="6431729"/>
            <a:ext cx="7204680"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rgbClr val="FF6801"/>
              </a:buClr>
            </a:pPr>
            <a:r>
              <a:rPr lang="en-US" sz="1100" dirty="0">
                <a:solidFill>
                  <a:srgbClr val="000000"/>
                </a:solidFill>
                <a:latin typeface="Arial" charset="0"/>
                <a:cs typeface="Arial" charset="0"/>
              </a:rPr>
              <a:t>*Net of reinsurance and include Loss Adjustment Expenses</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Sources: </a:t>
            </a:r>
            <a:r>
              <a:rPr lang="en-US" sz="1100" dirty="0">
                <a:solidFill>
                  <a:srgbClr val="000000"/>
                </a:solidFill>
              </a:rPr>
              <a:t>ISO PCS; </a:t>
            </a:r>
            <a:r>
              <a:rPr lang="en-US" sz="1100" dirty="0">
                <a:solidFill>
                  <a:srgbClr val="000000"/>
                </a:solidFill>
                <a:latin typeface="Arial" charset="0"/>
                <a:cs typeface="Arial" charset="0"/>
              </a:rPr>
              <a:t>Insurance Information Institute calculations.</a:t>
            </a:r>
          </a:p>
        </p:txBody>
      </p:sp>
      <p:sp>
        <p:nvSpPr>
          <p:cNvPr id="1915910" name="Rectangle 6"/>
          <p:cNvSpPr>
            <a:spLocks noChangeArrowheads="1"/>
          </p:cNvSpPr>
          <p:nvPr/>
        </p:nvSpPr>
        <p:spPr bwMode="blackWhite">
          <a:xfrm>
            <a:off x="870438" y="5530363"/>
            <a:ext cx="7967046" cy="80734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1700" b="1" dirty="0">
                <a:solidFill>
                  <a:srgbClr val="FFFFFF"/>
                </a:solidFill>
                <a:latin typeface="Arial" charset="0"/>
                <a:cs typeface="Arial" charset="0"/>
              </a:rPr>
              <a:t>CAT claims are normally a small part of total claims in the first quarter,</a:t>
            </a:r>
            <a:br>
              <a:rPr lang="en-US" sz="1700" b="1" dirty="0">
                <a:solidFill>
                  <a:srgbClr val="FFFFFF"/>
                </a:solidFill>
                <a:latin typeface="Arial" charset="0"/>
                <a:cs typeface="Arial" charset="0"/>
              </a:rPr>
            </a:br>
            <a:r>
              <a:rPr lang="en-US" sz="1700" b="1" dirty="0">
                <a:solidFill>
                  <a:srgbClr val="FFFFFF"/>
                </a:solidFill>
                <a:latin typeface="Arial" charset="0"/>
                <a:cs typeface="Arial" charset="0"/>
              </a:rPr>
              <a:t>but that wasn’t true in 2017. Moreover, although it’s a small sample,</a:t>
            </a:r>
            <a:br>
              <a:rPr lang="en-US" sz="1700" b="1" dirty="0">
                <a:solidFill>
                  <a:srgbClr val="FFFFFF"/>
                </a:solidFill>
                <a:latin typeface="Arial" charset="0"/>
                <a:cs typeface="Arial" charset="0"/>
              </a:rPr>
            </a:br>
            <a:r>
              <a:rPr lang="en-US" sz="1700" b="1" dirty="0">
                <a:solidFill>
                  <a:srgbClr val="FFFFFF"/>
                </a:solidFill>
                <a:latin typeface="Arial" charset="0"/>
                <a:cs typeface="Arial" charset="0"/>
              </a:rPr>
              <a:t>the trend seems to be rising.</a:t>
            </a:r>
          </a:p>
        </p:txBody>
      </p:sp>
    </p:spTree>
    <p:extLst>
      <p:ext uri="{BB962C8B-B14F-4D97-AF65-F5344CB8AC3E}">
        <p14:creationId xmlns:p14="http://schemas.microsoft.com/office/powerpoint/2010/main" val="38048512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Auto Net Combined Ratio, 2005-2016</a:t>
            </a:r>
            <a:endParaRPr lang="en-US" dirty="0"/>
          </a:p>
        </p:txBody>
      </p:sp>
      <p:sp>
        <p:nvSpPr>
          <p:cNvPr id="12" name="Text Placeholder 11"/>
          <p:cNvSpPr>
            <a:spLocks noGrp="1"/>
          </p:cNvSpPr>
          <p:nvPr>
            <p:ph type="body" sz="quarter" idx="16"/>
          </p:nvPr>
        </p:nvSpPr>
        <p:spPr/>
        <p:txBody>
          <a:bodyPr/>
          <a:lstStyle/>
          <a:p>
            <a:r>
              <a:rPr lang="en-US" dirty="0"/>
              <a:t>Source: National Association of Insurance Commissioners data, sourced from S&amp;P Global Market Intelligence;</a:t>
            </a:r>
            <a:br>
              <a:rPr lang="en-US" dirty="0"/>
            </a:br>
            <a:r>
              <a:rPr lang="en-US" dirty="0"/>
              <a:t>Insurance Information Institute.</a:t>
            </a:r>
          </a:p>
        </p:txBody>
      </p:sp>
      <p:sp>
        <p:nvSpPr>
          <p:cNvPr id="13" name="Text Placeholder 4"/>
          <p:cNvSpPr txBox="1">
            <a:spLocks/>
          </p:cNvSpPr>
          <p:nvPr/>
        </p:nvSpPr>
        <p:spPr bwMode="gray">
          <a:xfrm>
            <a:off x="416657" y="5579679"/>
            <a:ext cx="8303481"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Loss Ratios Have Been Rising for a Decade. </a:t>
            </a:r>
            <a:br>
              <a:rPr lang="en-US" sz="1800" dirty="0">
                <a:solidFill>
                  <a:schemeClr val="bg1"/>
                </a:solidFill>
              </a:rPr>
            </a:br>
            <a:r>
              <a:rPr lang="en-US" sz="1800" dirty="0">
                <a:solidFill>
                  <a:schemeClr val="bg1"/>
                </a:solidFill>
              </a:rPr>
              <a:t>2016 Return on Net Worth is Likely Close to Zero or Negative.</a:t>
            </a:r>
          </a:p>
        </p:txBody>
      </p:sp>
      <p:graphicFrame>
        <p:nvGraphicFramePr>
          <p:cNvPr id="14" name="Content Placeholder 8"/>
          <p:cNvGraphicFramePr>
            <a:graphicFrameLocks/>
          </p:cNvGraphicFramePr>
          <p:nvPr>
            <p:extLst/>
          </p:nvPr>
        </p:nvGraphicFramePr>
        <p:xfrm>
          <a:off x="423862" y="1277938"/>
          <a:ext cx="8296275" cy="4148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043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nchor="t"/>
          <a:lstStyle/>
          <a:p>
            <a:br>
              <a:rPr lang="en-US" dirty="0"/>
            </a:br>
            <a:r>
              <a:rPr lang="en-US" dirty="0"/>
              <a:t>State Issues</a:t>
            </a:r>
          </a:p>
        </p:txBody>
      </p:sp>
      <p:sp>
        <p:nvSpPr>
          <p:cNvPr id="12" name="Text Placeholder 5"/>
          <p:cNvSpPr>
            <a:spLocks noGrp="1"/>
          </p:cNvSpPr>
          <p:nvPr>
            <p:ph type="body" sz="quarter" idx="16"/>
          </p:nvPr>
        </p:nvSpPr>
        <p:spPr>
          <a:xfrm>
            <a:off x="1133856" y="6294780"/>
            <a:ext cx="7680960" cy="415018"/>
          </a:xfrm>
        </p:spPr>
        <p:txBody>
          <a:bodyPr/>
          <a:lstStyle/>
          <a:p>
            <a:r>
              <a:rPr lang="en-US" dirty="0"/>
              <a:t>Source: Fast Track Monitoring System. </a:t>
            </a:r>
          </a:p>
        </p:txBody>
      </p:sp>
      <p:sp>
        <p:nvSpPr>
          <p:cNvPr id="14" name="Text Placeholder 4"/>
          <p:cNvSpPr txBox="1">
            <a:spLocks/>
          </p:cNvSpPr>
          <p:nvPr/>
        </p:nvSpPr>
        <p:spPr bwMode="gray">
          <a:xfrm>
            <a:off x="478971" y="4864607"/>
            <a:ext cx="8186058" cy="99454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From 2015 to 2017, the cost of accidents </a:t>
            </a:r>
            <a:br>
              <a:rPr lang="en-US" dirty="0"/>
            </a:br>
            <a:r>
              <a:rPr lang="en-US" dirty="0"/>
              <a:t>has risen dramatically. By contrast, consumer prices overall </a:t>
            </a:r>
            <a:br>
              <a:rPr lang="en-US" dirty="0"/>
            </a:br>
            <a:r>
              <a:rPr lang="en-US" dirty="0"/>
              <a:t>rose 3.9 percent during 2014 and 2015.</a:t>
            </a:r>
          </a:p>
        </p:txBody>
      </p:sp>
      <p:sp>
        <p:nvSpPr>
          <p:cNvPr id="25" name="Text Placeholder 9"/>
          <p:cNvSpPr>
            <a:spLocks noGrp="1"/>
          </p:cNvSpPr>
          <p:nvPr>
            <p:ph type="body" sz="quarter" idx="15"/>
          </p:nvPr>
        </p:nvSpPr>
        <p:spPr>
          <a:xfrm>
            <a:off x="385521" y="1540702"/>
            <a:ext cx="8454009" cy="396947"/>
          </a:xfrm>
        </p:spPr>
        <p:txBody>
          <a:bodyPr/>
          <a:lstStyle/>
          <a:p>
            <a:pPr algn="ctr"/>
            <a:r>
              <a:rPr lang="en-US" sz="1800" dirty="0">
                <a:solidFill>
                  <a:schemeClr val="tx1"/>
                </a:solidFill>
              </a:rPr>
              <a:t>Increase in Loss Costs, 2015:Q1–2017:Q1</a:t>
            </a:r>
          </a:p>
        </p:txBody>
      </p:sp>
      <p:sp>
        <p:nvSpPr>
          <p:cNvPr id="6" name="AutoShape 4"/>
          <p:cNvSpPr>
            <a:spLocks noChangeArrowheads="1"/>
          </p:cNvSpPr>
          <p:nvPr/>
        </p:nvSpPr>
        <p:spPr bwMode="gray">
          <a:xfrm>
            <a:off x="478971" y="1946024"/>
            <a:ext cx="8186058" cy="2676659"/>
          </a:xfrm>
          <a:prstGeom prst="rect">
            <a:avLst/>
          </a:prstGeom>
          <a:solidFill>
            <a:srgbClr val="FFF4C7"/>
          </a:solidFill>
          <a:ln w="25400">
            <a:noFill/>
            <a:miter lim="800000"/>
            <a:headEnd/>
            <a:tailEnd/>
          </a:ln>
          <a:effectLst/>
        </p:spPr>
        <p:txBody>
          <a:bodyPr wrap="square" lIns="91418" tIns="45709" rIns="91418" bIns="45709"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endParaRPr lang="en-US" sz="1600" b="1" dirty="0">
              <a:solidFill>
                <a:schemeClr val="bg1"/>
              </a:solidFill>
              <a:latin typeface="+mj-lt"/>
            </a:endParaRPr>
          </a:p>
        </p:txBody>
      </p:sp>
      <p:sp>
        <p:nvSpPr>
          <p:cNvPr id="15" name="TextBox 14"/>
          <p:cNvSpPr txBox="1"/>
          <p:nvPr/>
        </p:nvSpPr>
        <p:spPr>
          <a:xfrm>
            <a:off x="703003" y="3400352"/>
            <a:ext cx="1550421" cy="942245"/>
          </a:xfrm>
          <a:prstGeom prst="rect">
            <a:avLst/>
          </a:prstGeom>
          <a:noFill/>
        </p:spPr>
        <p:txBody>
          <a:bodyPr wrap="square" lIns="0" tIns="0" rIns="0" bIns="0" rtlCol="0">
            <a:noAutofit/>
          </a:bodyPr>
          <a:lstStyle/>
          <a:p>
            <a:pPr algn="ctr">
              <a:buClr>
                <a:srgbClr val="337DBE"/>
              </a:buClr>
              <a:buSzPct val="77000"/>
            </a:pPr>
            <a:r>
              <a:rPr lang="en-US" dirty="0">
                <a:solidFill>
                  <a:srgbClr val="234568"/>
                </a:solidFill>
              </a:rPr>
              <a:t>Bodily Injury</a:t>
            </a:r>
          </a:p>
          <a:p>
            <a:pPr algn="ctr">
              <a:buClr>
                <a:srgbClr val="337DBE"/>
              </a:buClr>
              <a:buSzPct val="77000"/>
            </a:pPr>
            <a:endParaRPr lang="en-US" dirty="0">
              <a:solidFill>
                <a:schemeClr val="accent1"/>
              </a:solidFill>
            </a:endParaRPr>
          </a:p>
          <a:p>
            <a:pPr algn="ctr">
              <a:buClr>
                <a:srgbClr val="337DBE"/>
              </a:buClr>
              <a:buSzPct val="77000"/>
            </a:pPr>
            <a:r>
              <a:rPr lang="en-US" b="1" dirty="0">
                <a:solidFill>
                  <a:schemeClr val="accent2"/>
                </a:solidFill>
              </a:rPr>
              <a:t>15.3%</a:t>
            </a:r>
          </a:p>
        </p:txBody>
      </p:sp>
      <p:sp>
        <p:nvSpPr>
          <p:cNvPr id="16" name="TextBox 15"/>
          <p:cNvSpPr txBox="1"/>
          <p:nvPr/>
        </p:nvSpPr>
        <p:spPr>
          <a:xfrm>
            <a:off x="2221146" y="3400352"/>
            <a:ext cx="1550421" cy="942245"/>
          </a:xfrm>
          <a:prstGeom prst="rect">
            <a:avLst/>
          </a:prstGeom>
          <a:noFill/>
        </p:spPr>
        <p:txBody>
          <a:bodyPr wrap="square" lIns="0" tIns="0" rIns="0" bIns="0" rtlCol="0">
            <a:noAutofit/>
          </a:bodyPr>
          <a:lstStyle/>
          <a:p>
            <a:pPr algn="ctr">
              <a:buClr>
                <a:srgbClr val="337DBE"/>
              </a:buClr>
              <a:buSzPct val="77000"/>
            </a:pPr>
            <a:r>
              <a:rPr lang="en-US" dirty="0">
                <a:solidFill>
                  <a:srgbClr val="234568"/>
                </a:solidFill>
              </a:rPr>
              <a:t>Property</a:t>
            </a:r>
          </a:p>
          <a:p>
            <a:pPr algn="ctr">
              <a:buClr>
                <a:srgbClr val="337DBE"/>
              </a:buClr>
              <a:buSzPct val="77000"/>
            </a:pPr>
            <a:r>
              <a:rPr lang="en-US" dirty="0">
                <a:solidFill>
                  <a:srgbClr val="234568"/>
                </a:solidFill>
              </a:rPr>
              <a:t>Damage</a:t>
            </a:r>
            <a:endParaRPr lang="en-US" dirty="0">
              <a:solidFill>
                <a:schemeClr val="accent1"/>
              </a:solidFill>
            </a:endParaRPr>
          </a:p>
          <a:p>
            <a:pPr algn="ctr">
              <a:buClr>
                <a:srgbClr val="337DBE"/>
              </a:buClr>
              <a:buSzPct val="77000"/>
            </a:pPr>
            <a:r>
              <a:rPr lang="en-US" b="1" dirty="0">
                <a:solidFill>
                  <a:schemeClr val="accent2"/>
                </a:solidFill>
              </a:rPr>
              <a:t>15.0%</a:t>
            </a:r>
          </a:p>
        </p:txBody>
      </p:sp>
      <p:sp>
        <p:nvSpPr>
          <p:cNvPr id="17" name="TextBox 16"/>
          <p:cNvSpPr txBox="1"/>
          <p:nvPr/>
        </p:nvSpPr>
        <p:spPr>
          <a:xfrm>
            <a:off x="3746853" y="3400352"/>
            <a:ext cx="1550421" cy="942245"/>
          </a:xfrm>
          <a:prstGeom prst="rect">
            <a:avLst/>
          </a:prstGeom>
          <a:noFill/>
        </p:spPr>
        <p:txBody>
          <a:bodyPr wrap="square" lIns="0" tIns="0" rIns="0" bIns="0" rtlCol="0">
            <a:noAutofit/>
          </a:bodyPr>
          <a:lstStyle/>
          <a:p>
            <a:pPr algn="ctr">
              <a:buClr>
                <a:srgbClr val="337DBE"/>
              </a:buClr>
              <a:buSzPct val="77000"/>
            </a:pPr>
            <a:r>
              <a:rPr lang="en-US" dirty="0">
                <a:solidFill>
                  <a:srgbClr val="234568"/>
                </a:solidFill>
              </a:rPr>
              <a:t>Personal Injury Protection</a:t>
            </a:r>
            <a:endParaRPr lang="en-US" dirty="0">
              <a:solidFill>
                <a:schemeClr val="accent1"/>
              </a:solidFill>
            </a:endParaRPr>
          </a:p>
          <a:p>
            <a:pPr algn="ctr">
              <a:buClr>
                <a:srgbClr val="337DBE"/>
              </a:buClr>
              <a:buSzPct val="77000"/>
            </a:pPr>
            <a:r>
              <a:rPr lang="en-US" b="1" dirty="0">
                <a:solidFill>
                  <a:schemeClr val="accent2"/>
                </a:solidFill>
              </a:rPr>
              <a:t>14.1%</a:t>
            </a:r>
          </a:p>
        </p:txBody>
      </p:sp>
      <p:sp>
        <p:nvSpPr>
          <p:cNvPr id="18" name="TextBox 17"/>
          <p:cNvSpPr txBox="1"/>
          <p:nvPr/>
        </p:nvSpPr>
        <p:spPr>
          <a:xfrm>
            <a:off x="5272560" y="3400352"/>
            <a:ext cx="1550421" cy="942245"/>
          </a:xfrm>
          <a:prstGeom prst="rect">
            <a:avLst/>
          </a:prstGeom>
          <a:noFill/>
        </p:spPr>
        <p:txBody>
          <a:bodyPr wrap="square" lIns="0" tIns="0" rIns="0" bIns="0" rtlCol="0">
            <a:noAutofit/>
          </a:bodyPr>
          <a:lstStyle/>
          <a:p>
            <a:pPr algn="ctr">
              <a:buClr>
                <a:srgbClr val="337DBE"/>
              </a:buClr>
              <a:buSzPct val="77000"/>
            </a:pPr>
            <a:r>
              <a:rPr lang="en-US" dirty="0">
                <a:solidFill>
                  <a:srgbClr val="234568"/>
                </a:solidFill>
              </a:rPr>
              <a:t>Collision</a:t>
            </a:r>
          </a:p>
          <a:p>
            <a:pPr algn="ctr">
              <a:buClr>
                <a:srgbClr val="337DBE"/>
              </a:buClr>
              <a:buSzPct val="77000"/>
            </a:pPr>
            <a:endParaRPr lang="en-US" dirty="0">
              <a:solidFill>
                <a:schemeClr val="accent1"/>
              </a:solidFill>
            </a:endParaRPr>
          </a:p>
          <a:p>
            <a:pPr algn="ctr">
              <a:buClr>
                <a:srgbClr val="337DBE"/>
              </a:buClr>
              <a:buSzPct val="77000"/>
            </a:pPr>
            <a:r>
              <a:rPr lang="en-US" b="1" dirty="0">
                <a:solidFill>
                  <a:schemeClr val="accent2"/>
                </a:solidFill>
              </a:rPr>
              <a:t>13.2%</a:t>
            </a:r>
          </a:p>
        </p:txBody>
      </p:sp>
      <p:sp>
        <p:nvSpPr>
          <p:cNvPr id="19" name="TextBox 18"/>
          <p:cNvSpPr txBox="1"/>
          <p:nvPr/>
        </p:nvSpPr>
        <p:spPr>
          <a:xfrm>
            <a:off x="6741869" y="3400352"/>
            <a:ext cx="1631092" cy="942245"/>
          </a:xfrm>
          <a:prstGeom prst="rect">
            <a:avLst/>
          </a:prstGeom>
          <a:noFill/>
        </p:spPr>
        <p:txBody>
          <a:bodyPr wrap="square" lIns="0" tIns="0" rIns="0" bIns="0" rtlCol="0">
            <a:noAutofit/>
          </a:bodyPr>
          <a:lstStyle/>
          <a:p>
            <a:pPr algn="ctr">
              <a:buClr>
                <a:srgbClr val="337DBE"/>
              </a:buClr>
              <a:buSzPct val="77000"/>
            </a:pPr>
            <a:r>
              <a:rPr lang="en-US" dirty="0">
                <a:solidFill>
                  <a:srgbClr val="234568"/>
                </a:solidFill>
              </a:rPr>
              <a:t>Comprehensive</a:t>
            </a:r>
          </a:p>
          <a:p>
            <a:pPr algn="ctr">
              <a:buClr>
                <a:srgbClr val="337DBE"/>
              </a:buClr>
              <a:buSzPct val="77000"/>
            </a:pPr>
            <a:endParaRPr lang="en-US" dirty="0">
              <a:solidFill>
                <a:schemeClr val="accent1"/>
              </a:solidFill>
            </a:endParaRPr>
          </a:p>
          <a:p>
            <a:pPr algn="ctr">
              <a:buClr>
                <a:srgbClr val="337DBE"/>
              </a:buClr>
              <a:buSzPct val="77000"/>
            </a:pPr>
            <a:r>
              <a:rPr lang="en-US" b="1" dirty="0">
                <a:solidFill>
                  <a:schemeClr val="accent2"/>
                </a:solidFill>
              </a:rPr>
              <a:t>22.5%</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6713" y="2195175"/>
            <a:ext cx="1143000" cy="1143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61376" y="2195175"/>
            <a:ext cx="1143000" cy="1143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43982" y="2195175"/>
            <a:ext cx="1143000" cy="1143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86464" y="2186770"/>
            <a:ext cx="1143000" cy="11430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426588" y="2195175"/>
            <a:ext cx="1143000" cy="1143000"/>
          </a:xfrm>
          <a:prstGeom prst="rect">
            <a:avLst/>
          </a:prstGeom>
        </p:spPr>
      </p:pic>
      <p:sp>
        <p:nvSpPr>
          <p:cNvPr id="20" name="Text Placeholder 13"/>
          <p:cNvSpPr>
            <a:spLocks noGrp="1"/>
          </p:cNvSpPr>
          <p:nvPr>
            <p:ph type="body" sz="quarter" idx="15"/>
          </p:nvPr>
        </p:nvSpPr>
        <p:spPr>
          <a:xfrm>
            <a:off x="356616" y="1188720"/>
            <a:ext cx="8454009" cy="396947"/>
          </a:xfrm>
        </p:spPr>
        <p:txBody>
          <a:bodyPr/>
          <a:lstStyle/>
          <a:p>
            <a:r>
              <a:rPr lang="en-US" dirty="0"/>
              <a:t>Auto Insurance</a:t>
            </a:r>
          </a:p>
        </p:txBody>
      </p:sp>
    </p:spTree>
    <p:extLst>
      <p:ext uri="{BB962C8B-B14F-4D97-AF65-F5344CB8AC3E}">
        <p14:creationId xmlns:p14="http://schemas.microsoft.com/office/powerpoint/2010/main" val="44759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3"/>
          <p:cNvGraphicFramePr>
            <a:graphicFrameLocks/>
          </p:cNvGraphicFramePr>
          <p:nvPr>
            <p:extLst>
              <p:ext uri="{D42A27DB-BD31-4B8C-83A1-F6EECF244321}">
                <p14:modId xmlns:p14="http://schemas.microsoft.com/office/powerpoint/2010/main" val="2858883220"/>
              </p:ext>
            </p:extLst>
          </p:nvPr>
        </p:nvGraphicFramePr>
        <p:xfrm>
          <a:off x="-70337" y="1586722"/>
          <a:ext cx="8814815" cy="4512786"/>
        </p:xfrm>
        <a:graphic>
          <a:graphicData uri="http://schemas.openxmlformats.org/drawingml/2006/chart">
            <c:chart xmlns:c="http://schemas.openxmlformats.org/drawingml/2006/chart" xmlns:r="http://schemas.openxmlformats.org/officeDocument/2006/relationships" r:id="rId4"/>
          </a:graphicData>
        </a:graphic>
      </p:graphicFrame>
      <p:sp>
        <p:nvSpPr>
          <p:cNvPr id="14338" name="Rectangle 2"/>
          <p:cNvSpPr>
            <a:spLocks noGrp="1" noChangeArrowheads="1"/>
          </p:cNvSpPr>
          <p:nvPr>
            <p:ph type="title"/>
          </p:nvPr>
        </p:nvSpPr>
        <p:spPr>
          <a:xfrm>
            <a:off x="727652" y="411799"/>
            <a:ext cx="7218836" cy="950976"/>
          </a:xfrm>
        </p:spPr>
        <p:txBody>
          <a:bodyPr/>
          <a:lstStyle/>
          <a:p>
            <a:r>
              <a:rPr lang="en-US" dirty="0"/>
              <a:t>P/C Industry Loss and Loss Adjustment Expenses as Percent of NPE, 1997-2016</a:t>
            </a:r>
          </a:p>
        </p:txBody>
      </p:sp>
      <p:sp>
        <p:nvSpPr>
          <p:cNvPr id="7" name="Text Placeholder 6"/>
          <p:cNvSpPr>
            <a:spLocks noGrp="1"/>
          </p:cNvSpPr>
          <p:nvPr>
            <p:ph type="body" sz="quarter" idx="16"/>
          </p:nvPr>
        </p:nvSpPr>
        <p:spPr/>
        <p:txBody>
          <a:bodyPr/>
          <a:lstStyle/>
          <a:p>
            <a:br>
              <a:rPr lang="en-US" sz="1100" dirty="0"/>
            </a:br>
            <a:r>
              <a:rPr lang="en-US" sz="1100" dirty="0"/>
              <a:t>Sources: SNL Financial; Insurance Information Institute. NPE=Net </a:t>
            </a:r>
            <a:r>
              <a:rPr lang="en-US" sz="1100"/>
              <a:t>Premiums Earned</a:t>
            </a:r>
            <a:endParaRPr lang="en-US" sz="1100" dirty="0"/>
          </a:p>
        </p:txBody>
      </p:sp>
      <p:sp>
        <p:nvSpPr>
          <p:cNvPr id="8" name="PPTShape_2"/>
          <p:cNvSpPr>
            <a:spLocks noChangeArrowheads="1"/>
          </p:cNvSpPr>
          <p:nvPr/>
        </p:nvSpPr>
        <p:spPr bwMode="blackWhite">
          <a:xfrm>
            <a:off x="1133856" y="5846885"/>
            <a:ext cx="7610621" cy="606669"/>
          </a:xfrm>
          <a:prstGeom prst="wedgeRectCallout">
            <a:avLst>
              <a:gd name="adj1" fmla="val -34720"/>
              <a:gd name="adj2" fmla="val -17427"/>
            </a:avLst>
          </a:prstGeom>
          <a:solidFill>
            <a:schemeClr val="accent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2000" b="1" dirty="0">
                <a:solidFill>
                  <a:schemeClr val="bg1"/>
                </a:solidFill>
                <a:latin typeface="Arial" charset="0"/>
                <a:cs typeface="Arial" charset="0"/>
              </a:rPr>
              <a:t>The industry tends to make an underwriting profit</a:t>
            </a:r>
            <a:br>
              <a:rPr lang="en-US" sz="2000" b="1" dirty="0">
                <a:solidFill>
                  <a:schemeClr val="bg1"/>
                </a:solidFill>
                <a:latin typeface="Arial" charset="0"/>
                <a:cs typeface="Arial" charset="0"/>
              </a:rPr>
            </a:br>
            <a:r>
              <a:rPr lang="en-US" sz="2000" b="1" dirty="0">
                <a:solidFill>
                  <a:schemeClr val="bg1"/>
                </a:solidFill>
                <a:latin typeface="Arial" charset="0"/>
                <a:cs typeface="Arial" charset="0"/>
              </a:rPr>
              <a:t>when this ratio is under 70 percent.</a:t>
            </a:r>
          </a:p>
        </p:txBody>
      </p:sp>
    </p:spTree>
    <p:custDataLst>
      <p:tags r:id="rId1"/>
    </p:custDataLst>
    <p:extLst>
      <p:ext uri="{BB962C8B-B14F-4D97-AF65-F5344CB8AC3E}">
        <p14:creationId xmlns:p14="http://schemas.microsoft.com/office/powerpoint/2010/main" val="36502601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p:nvPr>
        </p:nvSpPr>
        <p:spPr/>
        <p:txBody>
          <a:bodyPr/>
          <a:lstStyle/>
          <a:p>
            <a:r>
              <a:rPr lang="en-US" dirty="0"/>
              <a:t>Reserve Development</a:t>
            </a:r>
          </a:p>
        </p:txBody>
      </p:sp>
      <p:sp>
        <p:nvSpPr>
          <p:cNvPr id="4" name="Subtitle 3"/>
          <p:cNvSpPr>
            <a:spLocks noGrp="1"/>
          </p:cNvSpPr>
          <p:nvPr>
            <p:ph type="subTitle" idx="1"/>
          </p:nvPr>
        </p:nvSpPr>
        <p:spPr/>
        <p:txBody>
          <a:bodyPr/>
          <a:lstStyle/>
          <a:p>
            <a:r>
              <a:rPr lang="en-US" dirty="0"/>
              <a:t>Has the Well Run Dry?</a:t>
            </a:r>
          </a:p>
        </p:txBody>
      </p:sp>
    </p:spTree>
    <p:custDataLst>
      <p:tags r:id="rId1"/>
    </p:custDataLst>
    <p:extLst>
      <p:ext uri="{BB962C8B-B14F-4D97-AF65-F5344CB8AC3E}">
        <p14:creationId xmlns:p14="http://schemas.microsoft.com/office/powerpoint/2010/main" val="182776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1A4BE1B7-8BFA-421E-BB97-56EB73454D0E}" type="slidenum">
              <a:rPr lang="en-US" altLang="en-US" sz="900">
                <a:solidFill>
                  <a:schemeClr val="bg1"/>
                </a:solidFill>
              </a:rPr>
              <a:pPr algn="r">
                <a:lnSpc>
                  <a:spcPct val="85000"/>
                </a:lnSpc>
                <a:spcBef>
                  <a:spcPct val="20000"/>
                </a:spcBef>
                <a:buClrTx/>
                <a:buFontTx/>
                <a:buNone/>
              </a:pPr>
              <a:t>18</a:t>
            </a:fld>
            <a:endParaRPr lang="en-US" altLang="en-US" sz="900">
              <a:solidFill>
                <a:schemeClr val="bg1"/>
              </a:solidFill>
            </a:endParaRPr>
          </a:p>
        </p:txBody>
      </p:sp>
      <p:sp>
        <p:nvSpPr>
          <p:cNvPr id="35844" name="Title 1"/>
          <p:cNvSpPr>
            <a:spLocks noGrp="1"/>
          </p:cNvSpPr>
          <p:nvPr>
            <p:ph type="title"/>
          </p:nvPr>
        </p:nvSpPr>
        <p:spPr/>
        <p:txBody>
          <a:bodyPr/>
          <a:lstStyle/>
          <a:p>
            <a:r>
              <a:rPr lang="en-US" altLang="en-US" dirty="0">
                <a:latin typeface="Arial" panose="020B0604020202020204" pitchFamily="34" charset="0"/>
              </a:rPr>
              <a:t>AY vs. CY Combined Ratio, </a:t>
            </a:r>
            <a:br>
              <a:rPr lang="en-US" altLang="en-US" dirty="0">
                <a:latin typeface="Arial" panose="020B0604020202020204" pitchFamily="34" charset="0"/>
              </a:rPr>
            </a:br>
            <a:r>
              <a:rPr lang="en-US" altLang="en-US" dirty="0">
                <a:latin typeface="Arial" panose="020B0604020202020204" pitchFamily="34" charset="0"/>
              </a:rPr>
              <a:t>(Excl. Guaranty Lines) 2004-2016</a:t>
            </a:r>
          </a:p>
        </p:txBody>
      </p:sp>
      <p:graphicFrame>
        <p:nvGraphicFramePr>
          <p:cNvPr id="2" name="Object 4"/>
          <p:cNvGraphicFramePr>
            <a:graphicFrameLocks noChangeAspect="1"/>
          </p:cNvGraphicFramePr>
          <p:nvPr>
            <p:extLst>
              <p:ext uri="{D42A27DB-BD31-4B8C-83A1-F6EECF244321}">
                <p14:modId xmlns:p14="http://schemas.microsoft.com/office/powerpoint/2010/main" val="1083453252"/>
              </p:ext>
            </p:extLst>
          </p:nvPr>
        </p:nvGraphicFramePr>
        <p:xfrm>
          <a:off x="355600" y="1111250"/>
          <a:ext cx="8371840" cy="4208002"/>
        </p:xfrm>
        <a:graphic>
          <a:graphicData uri="http://schemas.openxmlformats.org/drawingml/2006/chart">
            <c:chart xmlns:c="http://schemas.openxmlformats.org/drawingml/2006/chart" xmlns:r="http://schemas.openxmlformats.org/officeDocument/2006/relationships" r:id="rId3"/>
          </a:graphicData>
        </a:graphic>
      </p:graphicFrame>
      <p:sp>
        <p:nvSpPr>
          <p:cNvPr id="35846" name="TextBox 6"/>
          <p:cNvSpPr txBox="1">
            <a:spLocks noChangeArrowheads="1"/>
          </p:cNvSpPr>
          <p:nvPr/>
        </p:nvSpPr>
        <p:spPr bwMode="auto">
          <a:xfrm>
            <a:off x="789396" y="6441209"/>
            <a:ext cx="76866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dirty="0"/>
              <a:t>Sources: NAIC data from S&amp;P Global Intelligence, Insurance Information Institute.</a:t>
            </a:r>
          </a:p>
        </p:txBody>
      </p:sp>
      <p:sp>
        <p:nvSpPr>
          <p:cNvPr id="8" name="Rectangle 5"/>
          <p:cNvSpPr>
            <a:spLocks noChangeArrowheads="1"/>
          </p:cNvSpPr>
          <p:nvPr/>
        </p:nvSpPr>
        <p:spPr bwMode="blackWhite">
          <a:xfrm>
            <a:off x="432619" y="5595938"/>
            <a:ext cx="8400231" cy="7655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a:solidFill>
                  <a:srgbClr val="FFFFFF"/>
                </a:solidFill>
              </a:rPr>
              <a:t>10 Consecutive Years of Favorable Loss Development.</a:t>
            </a:r>
          </a:p>
        </p:txBody>
      </p:sp>
      <p:sp>
        <p:nvSpPr>
          <p:cNvPr id="11" name="Rectangular Callout 10"/>
          <p:cNvSpPr/>
          <p:nvPr/>
        </p:nvSpPr>
        <p:spPr>
          <a:xfrm>
            <a:off x="1611132" y="1329629"/>
            <a:ext cx="2000009" cy="550606"/>
          </a:xfrm>
          <a:prstGeom prst="wedgeRectCallout">
            <a:avLst>
              <a:gd name="adj1" fmla="val 19792"/>
              <a:gd name="adj2" fmla="val 348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Higher AY → Favorable DOP</a:t>
            </a:r>
          </a:p>
        </p:txBody>
      </p:sp>
    </p:spTree>
    <p:extLst>
      <p:ext uri="{BB962C8B-B14F-4D97-AF65-F5344CB8AC3E}">
        <p14:creationId xmlns:p14="http://schemas.microsoft.com/office/powerpoint/2010/main" val="60035247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1A4BE1B7-8BFA-421E-BB97-56EB73454D0E}" type="slidenum">
              <a:rPr lang="en-US" altLang="en-US" sz="900">
                <a:solidFill>
                  <a:schemeClr val="bg1"/>
                </a:solidFill>
              </a:rPr>
              <a:pPr algn="r">
                <a:lnSpc>
                  <a:spcPct val="85000"/>
                </a:lnSpc>
                <a:spcBef>
                  <a:spcPct val="20000"/>
                </a:spcBef>
                <a:buClrTx/>
                <a:buFontTx/>
                <a:buNone/>
              </a:pPr>
              <a:t>19</a:t>
            </a:fld>
            <a:endParaRPr lang="en-US" altLang="en-US" sz="900">
              <a:solidFill>
                <a:schemeClr val="bg1"/>
              </a:solidFill>
            </a:endParaRPr>
          </a:p>
        </p:txBody>
      </p:sp>
      <p:sp>
        <p:nvSpPr>
          <p:cNvPr id="35844" name="Title 1"/>
          <p:cNvSpPr>
            <a:spLocks noGrp="1"/>
          </p:cNvSpPr>
          <p:nvPr>
            <p:ph type="title"/>
          </p:nvPr>
        </p:nvSpPr>
        <p:spPr/>
        <p:txBody>
          <a:bodyPr/>
          <a:lstStyle/>
          <a:p>
            <a:r>
              <a:rPr lang="en-US" altLang="en-US" dirty="0">
                <a:latin typeface="Arial" panose="020B0604020202020204" pitchFamily="34" charset="0"/>
              </a:rPr>
              <a:t>Personal Lines Combined Ratio, </a:t>
            </a:r>
            <a:br>
              <a:rPr lang="en-US" altLang="en-US" dirty="0">
                <a:latin typeface="Arial" panose="020B0604020202020204" pitchFamily="34" charset="0"/>
              </a:rPr>
            </a:br>
            <a:r>
              <a:rPr lang="en-US" altLang="en-US" dirty="0">
                <a:latin typeface="Arial" panose="020B0604020202020204" pitchFamily="34" charset="0"/>
              </a:rPr>
              <a:t>2004-2016</a:t>
            </a:r>
          </a:p>
        </p:txBody>
      </p:sp>
      <p:graphicFrame>
        <p:nvGraphicFramePr>
          <p:cNvPr id="2" name="Object 4"/>
          <p:cNvGraphicFramePr>
            <a:graphicFrameLocks noChangeAspect="1"/>
          </p:cNvGraphicFramePr>
          <p:nvPr>
            <p:extLst>
              <p:ext uri="{D42A27DB-BD31-4B8C-83A1-F6EECF244321}">
                <p14:modId xmlns:p14="http://schemas.microsoft.com/office/powerpoint/2010/main" val="602921214"/>
              </p:ext>
            </p:extLst>
          </p:nvPr>
        </p:nvGraphicFramePr>
        <p:xfrm>
          <a:off x="355599" y="1111250"/>
          <a:ext cx="8245475" cy="4208002"/>
        </p:xfrm>
        <a:graphic>
          <a:graphicData uri="http://schemas.openxmlformats.org/drawingml/2006/chart">
            <c:chart xmlns:c="http://schemas.openxmlformats.org/drawingml/2006/chart" xmlns:r="http://schemas.openxmlformats.org/officeDocument/2006/relationships" r:id="rId3"/>
          </a:graphicData>
        </a:graphic>
      </p:graphicFrame>
      <p:sp>
        <p:nvSpPr>
          <p:cNvPr id="35846" name="TextBox 6"/>
          <p:cNvSpPr txBox="1">
            <a:spLocks noChangeArrowheads="1"/>
          </p:cNvSpPr>
          <p:nvPr/>
        </p:nvSpPr>
        <p:spPr bwMode="auto">
          <a:xfrm>
            <a:off x="789396" y="6452393"/>
            <a:ext cx="76866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dirty="0"/>
              <a:t>Sources: NAIC data from S&amp;P Global Intelligence, Insurance Information Institute.</a:t>
            </a:r>
          </a:p>
        </p:txBody>
      </p:sp>
      <p:sp>
        <p:nvSpPr>
          <p:cNvPr id="8" name="Rectangle 5"/>
          <p:cNvSpPr>
            <a:spLocks noChangeArrowheads="1"/>
          </p:cNvSpPr>
          <p:nvPr/>
        </p:nvSpPr>
        <p:spPr bwMode="blackWhite">
          <a:xfrm>
            <a:off x="432619" y="5595938"/>
            <a:ext cx="8400231" cy="7655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a:solidFill>
                  <a:srgbClr val="FFFFFF"/>
                </a:solidFill>
              </a:rPr>
              <a:t>Catastrophes (Matthew, Hail) Drove HO C.R. Higher. Frequency, Severity Dogged Auto Results. 14 Years of Favorable Development.</a:t>
            </a:r>
          </a:p>
        </p:txBody>
      </p:sp>
      <p:sp>
        <p:nvSpPr>
          <p:cNvPr id="11" name="Rectangular Callout 10"/>
          <p:cNvSpPr/>
          <p:nvPr/>
        </p:nvSpPr>
        <p:spPr>
          <a:xfrm>
            <a:off x="6273645" y="1111250"/>
            <a:ext cx="2202426" cy="550606"/>
          </a:xfrm>
          <a:prstGeom prst="wedgeRectCallout">
            <a:avLst>
              <a:gd name="adj1" fmla="val 17415"/>
              <a:gd name="adj2" fmla="val 464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Higher AY → Favorable DOP</a:t>
            </a:r>
          </a:p>
        </p:txBody>
      </p:sp>
    </p:spTree>
    <p:extLst>
      <p:ext uri="{BB962C8B-B14F-4D97-AF65-F5344CB8AC3E}">
        <p14:creationId xmlns:p14="http://schemas.microsoft.com/office/powerpoint/2010/main" val="364044430"/>
      </p:ext>
    </p:extLst>
  </p:cSld>
  <p:clrMapOvr>
    <a:masterClrMapping/>
  </p:clrMapOvr>
  <p:transitio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p:nvPr>
        </p:nvSpPr>
        <p:spPr/>
        <p:txBody>
          <a:bodyPr/>
          <a:lstStyle/>
          <a:p>
            <a:r>
              <a:rPr lang="en-US" dirty="0"/>
              <a:t>What’s Driving It?</a:t>
            </a:r>
            <a:br>
              <a:rPr lang="en-US" dirty="0"/>
            </a:br>
            <a:r>
              <a:rPr lang="en-US" dirty="0"/>
              <a:t>The Economy, for one thing.</a:t>
            </a:r>
          </a:p>
        </p:txBody>
      </p:sp>
      <p:sp>
        <p:nvSpPr>
          <p:cNvPr id="2" name="Subtitle 1"/>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114897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1279762-9DED-4AB3-AF04-D68361592EA1}" type="slidenum">
              <a:rPr lang="en-US" altLang="en-US" sz="900">
                <a:solidFill>
                  <a:schemeClr val="bg1"/>
                </a:solidFill>
              </a:rPr>
              <a:pPr algn="r">
                <a:lnSpc>
                  <a:spcPct val="85000"/>
                </a:lnSpc>
                <a:spcBef>
                  <a:spcPct val="20000"/>
                </a:spcBef>
                <a:buClrTx/>
                <a:buFontTx/>
                <a:buNone/>
              </a:pPr>
              <a:t>20</a:t>
            </a:fld>
            <a:endParaRPr lang="en-US" altLang="en-US" sz="900">
              <a:solidFill>
                <a:schemeClr val="bg1"/>
              </a:solidFill>
            </a:endParaRPr>
          </a:p>
        </p:txBody>
      </p:sp>
      <p:sp>
        <p:nvSpPr>
          <p:cNvPr id="37892" name="Title 1"/>
          <p:cNvSpPr>
            <a:spLocks noGrp="1"/>
          </p:cNvSpPr>
          <p:nvPr>
            <p:ph type="title"/>
          </p:nvPr>
        </p:nvSpPr>
        <p:spPr/>
        <p:txBody>
          <a:bodyPr/>
          <a:lstStyle/>
          <a:p>
            <a:r>
              <a:rPr lang="en-US" altLang="en-US" dirty="0">
                <a:latin typeface="Arial" panose="020B0604020202020204" pitchFamily="34" charset="0"/>
              </a:rPr>
              <a:t>Commercial Lines Combined Ratio, 2004-2016</a:t>
            </a:r>
          </a:p>
        </p:txBody>
      </p:sp>
      <p:graphicFrame>
        <p:nvGraphicFramePr>
          <p:cNvPr id="2" name="Object 4"/>
          <p:cNvGraphicFramePr>
            <a:graphicFrameLocks noChangeAspect="1"/>
          </p:cNvGraphicFramePr>
          <p:nvPr>
            <p:extLst>
              <p:ext uri="{D42A27DB-BD31-4B8C-83A1-F6EECF244321}">
                <p14:modId xmlns:p14="http://schemas.microsoft.com/office/powerpoint/2010/main" val="211580490"/>
              </p:ext>
            </p:extLst>
          </p:nvPr>
        </p:nvGraphicFramePr>
        <p:xfrm>
          <a:off x="355600" y="1111250"/>
          <a:ext cx="7907338" cy="423918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5"/>
          <p:cNvSpPr>
            <a:spLocks noChangeArrowheads="1"/>
          </p:cNvSpPr>
          <p:nvPr/>
        </p:nvSpPr>
        <p:spPr bwMode="blackWhite">
          <a:xfrm>
            <a:off x="371884" y="5350439"/>
            <a:ext cx="8400231" cy="7655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a:solidFill>
                  <a:srgbClr val="FFFFFF"/>
                </a:solidFill>
              </a:rPr>
              <a:t>After 10 Years, Has the Well Run Dry?</a:t>
            </a:r>
          </a:p>
        </p:txBody>
      </p:sp>
      <p:sp>
        <p:nvSpPr>
          <p:cNvPr id="8" name="TextBox 6"/>
          <p:cNvSpPr txBox="1">
            <a:spLocks noChangeArrowheads="1"/>
          </p:cNvSpPr>
          <p:nvPr/>
        </p:nvSpPr>
        <p:spPr bwMode="auto">
          <a:xfrm>
            <a:off x="742378" y="6394450"/>
            <a:ext cx="76866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dirty="0"/>
              <a:t>Sources: NAIC data from S&amp;P Global Intelligence, Insurance Information Institute.</a:t>
            </a:r>
          </a:p>
        </p:txBody>
      </p:sp>
    </p:spTree>
    <p:extLst>
      <p:ext uri="{BB962C8B-B14F-4D97-AF65-F5344CB8AC3E}">
        <p14:creationId xmlns:p14="http://schemas.microsoft.com/office/powerpoint/2010/main" val="309983720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1279762-9DED-4AB3-AF04-D68361592EA1}" type="slidenum">
              <a:rPr lang="en-US" altLang="en-US" sz="900">
                <a:solidFill>
                  <a:schemeClr val="bg1"/>
                </a:solidFill>
              </a:rPr>
              <a:pPr algn="r">
                <a:lnSpc>
                  <a:spcPct val="85000"/>
                </a:lnSpc>
                <a:spcBef>
                  <a:spcPct val="20000"/>
                </a:spcBef>
                <a:buClrTx/>
                <a:buFontTx/>
                <a:buNone/>
              </a:pPr>
              <a:t>21</a:t>
            </a:fld>
            <a:endParaRPr lang="en-US" altLang="en-US" sz="900">
              <a:solidFill>
                <a:schemeClr val="bg1"/>
              </a:solidFill>
            </a:endParaRPr>
          </a:p>
        </p:txBody>
      </p:sp>
      <p:sp>
        <p:nvSpPr>
          <p:cNvPr id="37892" name="Title 1"/>
          <p:cNvSpPr>
            <a:spLocks noGrp="1"/>
          </p:cNvSpPr>
          <p:nvPr>
            <p:ph type="title"/>
          </p:nvPr>
        </p:nvSpPr>
        <p:spPr/>
        <p:txBody>
          <a:bodyPr/>
          <a:lstStyle/>
          <a:p>
            <a:r>
              <a:rPr lang="en-US" altLang="en-US" dirty="0">
                <a:latin typeface="Arial" panose="020B0604020202020204" pitchFamily="34" charset="0"/>
              </a:rPr>
              <a:t>Development on Prior, 1996-2016</a:t>
            </a:r>
          </a:p>
        </p:txBody>
      </p:sp>
      <p:graphicFrame>
        <p:nvGraphicFramePr>
          <p:cNvPr id="2" name="Object 4"/>
          <p:cNvGraphicFramePr>
            <a:graphicFrameLocks noChangeAspect="1"/>
          </p:cNvGraphicFramePr>
          <p:nvPr>
            <p:extLst>
              <p:ext uri="{D42A27DB-BD31-4B8C-83A1-F6EECF244321}">
                <p14:modId xmlns:p14="http://schemas.microsoft.com/office/powerpoint/2010/main" val="2779377837"/>
              </p:ext>
            </p:extLst>
          </p:nvPr>
        </p:nvGraphicFramePr>
        <p:xfrm>
          <a:off x="355599" y="1391316"/>
          <a:ext cx="8416515" cy="395912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5"/>
          <p:cNvSpPr>
            <a:spLocks noChangeArrowheads="1"/>
          </p:cNvSpPr>
          <p:nvPr/>
        </p:nvSpPr>
        <p:spPr bwMode="blackWhite">
          <a:xfrm>
            <a:off x="371884" y="5350439"/>
            <a:ext cx="8400231" cy="7655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a:solidFill>
                  <a:srgbClr val="FFFFFF"/>
                </a:solidFill>
              </a:rPr>
              <a:t>Reserve Releases Keep Getting Smaller. </a:t>
            </a:r>
          </a:p>
        </p:txBody>
      </p:sp>
      <p:sp>
        <p:nvSpPr>
          <p:cNvPr id="8" name="TextBox 6"/>
          <p:cNvSpPr txBox="1">
            <a:spLocks noChangeArrowheads="1"/>
          </p:cNvSpPr>
          <p:nvPr/>
        </p:nvSpPr>
        <p:spPr bwMode="auto">
          <a:xfrm>
            <a:off x="742378" y="6373305"/>
            <a:ext cx="76866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dirty="0"/>
              <a:t>Sources: NAIC data from S&amp;P Global Intelligence, Insurance Information Institute.</a:t>
            </a:r>
          </a:p>
        </p:txBody>
      </p:sp>
      <p:sp>
        <p:nvSpPr>
          <p:cNvPr id="9" name="TextBox 8"/>
          <p:cNvSpPr txBox="1"/>
          <p:nvPr/>
        </p:nvSpPr>
        <p:spPr>
          <a:xfrm>
            <a:off x="371884" y="1088110"/>
            <a:ext cx="2344422" cy="369332"/>
          </a:xfrm>
          <a:prstGeom prst="rect">
            <a:avLst/>
          </a:prstGeom>
          <a:noFill/>
        </p:spPr>
        <p:txBody>
          <a:bodyPr wrap="square" rtlCol="0">
            <a:spAutoFit/>
          </a:bodyPr>
          <a:lstStyle/>
          <a:p>
            <a:pPr algn="r"/>
            <a:r>
              <a:rPr lang="en-US" b="1" dirty="0" err="1">
                <a:solidFill>
                  <a:schemeClr val="accent1"/>
                </a:solidFill>
              </a:rPr>
              <a:t>DoP</a:t>
            </a:r>
            <a:r>
              <a:rPr lang="en-US" b="1" dirty="0">
                <a:solidFill>
                  <a:schemeClr val="accent1"/>
                </a:solidFill>
              </a:rPr>
              <a:t> (% of NEP)</a:t>
            </a:r>
          </a:p>
        </p:txBody>
      </p:sp>
    </p:spTree>
    <p:extLst>
      <p:ext uri="{BB962C8B-B14F-4D97-AF65-F5344CB8AC3E}">
        <p14:creationId xmlns:p14="http://schemas.microsoft.com/office/powerpoint/2010/main" val="270872648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1279762-9DED-4AB3-AF04-D68361592EA1}" type="slidenum">
              <a:rPr lang="en-US" altLang="en-US" sz="900">
                <a:solidFill>
                  <a:schemeClr val="bg1"/>
                </a:solidFill>
              </a:rPr>
              <a:pPr algn="r">
                <a:lnSpc>
                  <a:spcPct val="85000"/>
                </a:lnSpc>
                <a:spcBef>
                  <a:spcPct val="20000"/>
                </a:spcBef>
                <a:buClrTx/>
                <a:buFontTx/>
                <a:buNone/>
              </a:pPr>
              <a:t>22</a:t>
            </a:fld>
            <a:endParaRPr lang="en-US" altLang="en-US" sz="900">
              <a:solidFill>
                <a:schemeClr val="bg1"/>
              </a:solidFill>
            </a:endParaRPr>
          </a:p>
        </p:txBody>
      </p:sp>
      <p:sp>
        <p:nvSpPr>
          <p:cNvPr id="37892" name="Title 1"/>
          <p:cNvSpPr>
            <a:spLocks noGrp="1"/>
          </p:cNvSpPr>
          <p:nvPr>
            <p:ph type="title"/>
          </p:nvPr>
        </p:nvSpPr>
        <p:spPr/>
        <p:txBody>
          <a:bodyPr/>
          <a:lstStyle/>
          <a:p>
            <a:r>
              <a:rPr lang="en-US" altLang="en-US" dirty="0">
                <a:latin typeface="Arial" panose="020B0604020202020204" pitchFamily="34" charset="0"/>
              </a:rPr>
              <a:t>CY Development on Prior by LOB</a:t>
            </a:r>
          </a:p>
        </p:txBody>
      </p:sp>
      <p:graphicFrame>
        <p:nvGraphicFramePr>
          <p:cNvPr id="2" name="Object 4"/>
          <p:cNvGraphicFramePr>
            <a:graphicFrameLocks noChangeAspect="1"/>
          </p:cNvGraphicFramePr>
          <p:nvPr>
            <p:extLst>
              <p:ext uri="{D42A27DB-BD31-4B8C-83A1-F6EECF244321}">
                <p14:modId xmlns:p14="http://schemas.microsoft.com/office/powerpoint/2010/main" val="2028794435"/>
              </p:ext>
            </p:extLst>
          </p:nvPr>
        </p:nvGraphicFramePr>
        <p:xfrm>
          <a:off x="355599" y="1111250"/>
          <a:ext cx="8416515" cy="423918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5"/>
          <p:cNvSpPr>
            <a:spLocks noChangeArrowheads="1"/>
          </p:cNvSpPr>
          <p:nvPr/>
        </p:nvSpPr>
        <p:spPr bwMode="blackWhite">
          <a:xfrm>
            <a:off x="371884" y="5350439"/>
            <a:ext cx="8400231" cy="7655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a:solidFill>
                  <a:srgbClr val="FFFFFF"/>
                </a:solidFill>
              </a:rPr>
              <a:t>Reserve Deterioration in Auto Liability Lines, Improvement in Workers Compensation.</a:t>
            </a:r>
          </a:p>
        </p:txBody>
      </p:sp>
      <p:sp>
        <p:nvSpPr>
          <p:cNvPr id="8" name="TextBox 6"/>
          <p:cNvSpPr txBox="1">
            <a:spLocks noChangeArrowheads="1"/>
          </p:cNvSpPr>
          <p:nvPr/>
        </p:nvSpPr>
        <p:spPr bwMode="auto">
          <a:xfrm>
            <a:off x="742378" y="6394450"/>
            <a:ext cx="76866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dirty="0"/>
              <a:t>Sources: NAIC data from S&amp;P Global Intelligence, Insurance Information Institute.</a:t>
            </a:r>
          </a:p>
        </p:txBody>
      </p:sp>
    </p:spTree>
    <p:extLst>
      <p:ext uri="{BB962C8B-B14F-4D97-AF65-F5344CB8AC3E}">
        <p14:creationId xmlns:p14="http://schemas.microsoft.com/office/powerpoint/2010/main" val="39220995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p:nvPr>
        </p:nvSpPr>
        <p:spPr/>
        <p:txBody>
          <a:bodyPr/>
          <a:lstStyle/>
          <a:p>
            <a:r>
              <a:rPr lang="en-US" dirty="0"/>
              <a:t>And the Investment Results?</a:t>
            </a:r>
          </a:p>
        </p:txBody>
      </p:sp>
      <p:sp>
        <p:nvSpPr>
          <p:cNvPr id="2" name="Subtitle 1"/>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314901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altLang="en-US" sz="900">
                <a:solidFill>
                  <a:srgbClr val="FFFFFF"/>
                </a:solidFill>
                <a:cs typeface="Arial" charset="0"/>
              </a:rPr>
              <a:t>12/01/09 - 9pm</a:t>
            </a:r>
          </a:p>
        </p:txBody>
      </p:sp>
      <p:sp>
        <p:nvSpPr>
          <p:cNvPr id="133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altLang="en-US" sz="900">
                <a:solidFill>
                  <a:srgbClr val="FFFFFF"/>
                </a:solidFill>
                <a:cs typeface="Arial" charset="0"/>
              </a:rPr>
              <a:t>eSlide – P6466 – The Financial Crisis and the Future of the P/C</a:t>
            </a:r>
          </a:p>
        </p:txBody>
      </p:sp>
      <p:sp>
        <p:nvSpPr>
          <p:cNvPr id="133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596A66CA-72D4-46B7-901D-7C640B315CE2}" type="slidenum">
              <a:rPr lang="en-US" altLang="en-US" sz="900">
                <a:solidFill>
                  <a:srgbClr val="000000"/>
                </a:solidFill>
                <a:cs typeface="Arial" charset="0"/>
              </a:rPr>
              <a:pPr algn="r" fontAlgn="base">
                <a:lnSpc>
                  <a:spcPct val="85000"/>
                </a:lnSpc>
                <a:spcBef>
                  <a:spcPct val="20000"/>
                </a:spcBef>
                <a:spcAft>
                  <a:spcPct val="0"/>
                </a:spcAft>
                <a:buClrTx/>
                <a:buFontTx/>
                <a:buNone/>
              </a:pPr>
              <a:t>24</a:t>
            </a:fld>
            <a:endParaRPr lang="en-US" altLang="en-US" sz="900">
              <a:solidFill>
                <a:srgbClr val="000000"/>
              </a:solidFill>
              <a:cs typeface="Arial" charset="0"/>
            </a:endParaRPr>
          </a:p>
        </p:txBody>
      </p:sp>
      <p:sp>
        <p:nvSpPr>
          <p:cNvPr id="133125" name="Rectangle 7"/>
          <p:cNvSpPr>
            <a:spLocks noGrp="1" noChangeArrowheads="1"/>
          </p:cNvSpPr>
          <p:nvPr>
            <p:ph type="title" idx="4294967295"/>
          </p:nvPr>
        </p:nvSpPr>
        <p:spPr>
          <a:xfrm>
            <a:off x="762000" y="219074"/>
            <a:ext cx="7102475" cy="860425"/>
          </a:xfrm>
        </p:spPr>
        <p:txBody>
          <a:bodyPr/>
          <a:lstStyle/>
          <a:p>
            <a:r>
              <a:rPr lang="en-US" altLang="en-US" dirty="0">
                <a:latin typeface="Arial" panose="020B0604020202020204" pitchFamily="34" charset="0"/>
              </a:rPr>
              <a:t>US Treasury Note 10-Year Yields:</a:t>
            </a:r>
            <a:br>
              <a:rPr lang="en-US" altLang="en-US" dirty="0">
                <a:latin typeface="Arial" panose="020B0604020202020204" pitchFamily="34" charset="0"/>
              </a:rPr>
            </a:br>
            <a:r>
              <a:rPr lang="en-US" altLang="en-US" dirty="0">
                <a:latin typeface="Arial" panose="020B0604020202020204" pitchFamily="34" charset="0"/>
              </a:rPr>
              <a:t>A Long Downward Trend, 2000–2017*</a:t>
            </a:r>
          </a:p>
        </p:txBody>
      </p:sp>
      <p:sp>
        <p:nvSpPr>
          <p:cNvPr id="133126" name="Text Box 5"/>
          <p:cNvSpPr txBox="1">
            <a:spLocks noChangeArrowheads="1"/>
          </p:cNvSpPr>
          <p:nvPr/>
        </p:nvSpPr>
        <p:spPr bwMode="auto">
          <a:xfrm>
            <a:off x="523142" y="6300788"/>
            <a:ext cx="809771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*Monthly, constant maturity, nominal rates, through June 2017.</a:t>
            </a:r>
          </a:p>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Sources: Federal Reserve Bank at </a:t>
            </a:r>
            <a:r>
              <a:rPr lang="en-US" altLang="en-US" sz="1100" dirty="0">
                <a:solidFill>
                  <a:srgbClr val="000000"/>
                </a:solidFill>
                <a:cs typeface="Arial" charset="0"/>
                <a:hlinkClick r:id="rId4"/>
              </a:rPr>
              <a:t>http://www.federalreserve.gov/releases/h15/data.htm</a:t>
            </a:r>
            <a:r>
              <a:rPr lang="en-US" altLang="en-US" sz="1100" dirty="0">
                <a:solidFill>
                  <a:srgbClr val="000000"/>
                </a:solidFill>
                <a:cs typeface="Arial" charset="0"/>
              </a:rPr>
              <a:t>; National Bureau of Economic Research (recession dates); Insurance Information Institute.</a:t>
            </a:r>
          </a:p>
        </p:txBody>
      </p:sp>
      <p:graphicFrame>
        <p:nvGraphicFramePr>
          <p:cNvPr id="133127" name="Object 2"/>
          <p:cNvGraphicFramePr>
            <a:graphicFrameLocks noChangeAspect="1"/>
          </p:cNvGraphicFramePr>
          <p:nvPr>
            <p:extLst>
              <p:ext uri="{D42A27DB-BD31-4B8C-83A1-F6EECF244321}">
                <p14:modId xmlns:p14="http://schemas.microsoft.com/office/powerpoint/2010/main" val="2128675827"/>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5144" name="Chart" r:id="rId5" imgW="8343770" imgH="4381358" progId="MSGraph.Chart.8">
                  <p:embed followColorScheme="full"/>
                </p:oleObj>
              </mc:Choice>
              <mc:Fallback>
                <p:oleObj name="Chart" r:id="rId5" imgW="8343770" imgH="4381358" progId="MSGraph.Chart.8">
                  <p:embed followColorScheme="full"/>
                  <p:pic>
                    <p:nvPicPr>
                      <p:cNvPr id="133127" name="Object 2"/>
                      <p:cNvPicPr>
                        <a:picLocks noChangeAspect="1" noChangeArrowheads="1"/>
                      </p:cNvPicPr>
                      <p:nvPr/>
                    </p:nvPicPr>
                    <p:blipFill>
                      <a:blip r:embed="rId6"/>
                      <a:srcRect/>
                      <a:stretch>
                        <a:fillRect/>
                      </a:stretch>
                    </p:blipFill>
                    <p:spPr bwMode="auto">
                      <a:xfrm>
                        <a:off x="463550" y="977900"/>
                        <a:ext cx="84042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utoShape 38"/>
          <p:cNvSpPr>
            <a:spLocks noChangeArrowheads="1"/>
          </p:cNvSpPr>
          <p:nvPr/>
        </p:nvSpPr>
        <p:spPr bwMode="blackWhite">
          <a:xfrm>
            <a:off x="4184374" y="1181099"/>
            <a:ext cx="4645301" cy="1075084"/>
          </a:xfrm>
          <a:prstGeom prst="wedgeRectCallout">
            <a:avLst>
              <a:gd name="adj1" fmla="val 16140"/>
              <a:gd name="adj2" fmla="val 16045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800" b="1" dirty="0">
                <a:solidFill>
                  <a:srgbClr val="FFFFFF"/>
                </a:solidFill>
                <a:cs typeface="Arial" charset="0"/>
              </a:rPr>
              <a:t>Yields on 10-Year US Treasury Notes have been below 3% for over 6 years: 10-year bonds bought in 2007 at 5% will be reinvested at 2.5% for 10 more years</a:t>
            </a:r>
          </a:p>
        </p:txBody>
      </p:sp>
      <p:sp>
        <p:nvSpPr>
          <p:cNvPr id="133129"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600" b="1" dirty="0">
                <a:solidFill>
                  <a:srgbClr val="FFFFFF"/>
                </a:solidFill>
                <a:cs typeface="Arial" charset="0"/>
              </a:rPr>
              <a:t>Since nearly 50% of P/C bond/cash investments are in 5-year or longer maturities, most P/C insurer portfolios will have low-yielding bonds for years to come. </a:t>
            </a:r>
          </a:p>
        </p:txBody>
      </p:sp>
      <p:sp>
        <p:nvSpPr>
          <p:cNvPr id="11" name="AutoShape 38"/>
          <p:cNvSpPr>
            <a:spLocks noChangeArrowheads="1"/>
          </p:cNvSpPr>
          <p:nvPr/>
        </p:nvSpPr>
        <p:spPr bwMode="blackWhite">
          <a:xfrm>
            <a:off x="6448425" y="4552024"/>
            <a:ext cx="1434366" cy="551126"/>
          </a:xfrm>
          <a:prstGeom prst="wedgeRectCallout">
            <a:avLst>
              <a:gd name="adj1" fmla="val 91644"/>
              <a:gd name="adj2" fmla="val -7038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400" b="1" dirty="0">
                <a:solidFill>
                  <a:srgbClr val="FFFFFF"/>
                </a:solidFill>
                <a:cs typeface="Arial" charset="0"/>
              </a:rPr>
              <a:t>The end of the downtrend?</a:t>
            </a:r>
          </a:p>
        </p:txBody>
      </p:sp>
      <p:sp>
        <p:nvSpPr>
          <p:cNvPr id="12" name="Date Placeholder 11"/>
          <p:cNvSpPr>
            <a:spLocks noGrp="1"/>
          </p:cNvSpPr>
          <p:nvPr>
            <p:ph type="dt" sz="quarter" idx="10"/>
          </p:nvPr>
        </p:nvSpPr>
        <p:spPr/>
        <p:txBody>
          <a:bodyPr/>
          <a:lstStyle/>
          <a:p>
            <a:pPr>
              <a:defRPr/>
            </a:pPr>
            <a:endParaRPr lang="en-US" dirty="0">
              <a:solidFill>
                <a:srgbClr val="FFFFFF"/>
              </a:solidFill>
            </a:endParaRPr>
          </a:p>
        </p:txBody>
      </p:sp>
      <p:sp>
        <p:nvSpPr>
          <p:cNvPr id="133132"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6B904B8-BB1A-4D80-AA36-25600A24DC73}" type="slidenum">
              <a:rPr lang="en-US" altLang="en-US" sz="900" smtClean="0">
                <a:solidFill>
                  <a:srgbClr val="000000"/>
                </a:solidFill>
              </a:rPr>
              <a:pPr>
                <a:lnSpc>
                  <a:spcPct val="85000"/>
                </a:lnSpc>
                <a:spcBef>
                  <a:spcPct val="20000"/>
                </a:spcBef>
                <a:buClrTx/>
                <a:buFontTx/>
                <a:buNone/>
              </a:pPr>
              <a:t>24</a:t>
            </a:fld>
            <a:endParaRPr lang="en-US" altLang="en-US" sz="900">
              <a:solidFill>
                <a:srgbClr val="000000"/>
              </a:solidFill>
            </a:endParaRPr>
          </a:p>
        </p:txBody>
      </p:sp>
      <p:cxnSp>
        <p:nvCxnSpPr>
          <p:cNvPr id="3" name="Straight Connector 2"/>
          <p:cNvCxnSpPr/>
          <p:nvPr/>
        </p:nvCxnSpPr>
        <p:spPr>
          <a:xfrm>
            <a:off x="6223635" y="3508512"/>
            <a:ext cx="2377440"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616984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3"/>
          <p:cNvGraphicFramePr>
            <a:graphicFrameLocks/>
          </p:cNvGraphicFramePr>
          <p:nvPr>
            <p:extLst/>
          </p:nvPr>
        </p:nvGraphicFramePr>
        <p:xfrm>
          <a:off x="314779" y="1484813"/>
          <a:ext cx="8350250" cy="4064973"/>
        </p:xfrm>
        <a:graphic>
          <a:graphicData uri="http://schemas.openxmlformats.org/drawingml/2006/chart">
            <c:chart xmlns:c="http://schemas.openxmlformats.org/drawingml/2006/chart" xmlns:r="http://schemas.openxmlformats.org/officeDocument/2006/relationships" r:id="rId3"/>
          </a:graphicData>
        </a:graphic>
      </p:graphicFrame>
      <p:sp>
        <p:nvSpPr>
          <p:cNvPr id="11270" name="Rectangle 3"/>
          <p:cNvSpPr>
            <a:spLocks noGrp="1" noChangeArrowheads="1"/>
          </p:cNvSpPr>
          <p:nvPr>
            <p:ph type="title"/>
          </p:nvPr>
        </p:nvSpPr>
        <p:spPr/>
        <p:txBody>
          <a:bodyPr/>
          <a:lstStyle/>
          <a:p>
            <a:r>
              <a:rPr lang="en-US" dirty="0"/>
              <a:t>P/C Insurer Portfolio Yields,</a:t>
            </a:r>
            <a:br>
              <a:rPr lang="en-US" dirty="0"/>
            </a:br>
            <a:r>
              <a:rPr lang="en-US" dirty="0"/>
              <a:t>2002-2015</a:t>
            </a:r>
          </a:p>
        </p:txBody>
      </p:sp>
      <p:sp>
        <p:nvSpPr>
          <p:cNvPr id="3" name="Text Placeholder 2"/>
          <p:cNvSpPr>
            <a:spLocks noGrp="1"/>
          </p:cNvSpPr>
          <p:nvPr>
            <p:ph type="body" sz="quarter" idx="16"/>
          </p:nvPr>
        </p:nvSpPr>
        <p:spPr/>
        <p:txBody>
          <a:bodyPr/>
          <a:lstStyle/>
          <a:p>
            <a:r>
              <a:rPr lang="fr-FR" dirty="0"/>
              <a:t>Sources: NAIC data, </a:t>
            </a:r>
            <a:r>
              <a:rPr lang="fr-FR" dirty="0" err="1"/>
              <a:t>sourced</a:t>
            </a:r>
            <a:r>
              <a:rPr lang="fr-FR" dirty="0"/>
              <a:t> </a:t>
            </a:r>
            <a:r>
              <a:rPr lang="fr-FR" dirty="0" err="1"/>
              <a:t>from</a:t>
            </a:r>
            <a:r>
              <a:rPr lang="fr-FR" dirty="0"/>
              <a:t> S&amp;P Global </a:t>
            </a:r>
            <a:r>
              <a:rPr lang="fr-FR" dirty="0" err="1"/>
              <a:t>Market</a:t>
            </a:r>
            <a:r>
              <a:rPr lang="fr-FR" dirty="0"/>
              <a:t> Intelligence; Insurance Information Institute.</a:t>
            </a:r>
          </a:p>
        </p:txBody>
      </p:sp>
      <p:sp>
        <p:nvSpPr>
          <p:cNvPr id="10" name="Text Placeholder 4"/>
          <p:cNvSpPr txBox="1">
            <a:spLocks/>
          </p:cNvSpPr>
          <p:nvPr/>
        </p:nvSpPr>
        <p:spPr bwMode="gray">
          <a:xfrm>
            <a:off x="478971" y="5257800"/>
            <a:ext cx="8186058"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Even as Prevailing Rates Rise in the Next Few Years, </a:t>
            </a:r>
            <a:br>
              <a:rPr lang="en-US" sz="1800" dirty="0"/>
            </a:br>
            <a:r>
              <a:rPr lang="en-US" sz="1800" dirty="0"/>
              <a:t>Portfolio Yields Are Unlikely to Rise </a:t>
            </a:r>
            <a:r>
              <a:rPr lang="en-US" sz="1800"/>
              <a:t>Quickly,</a:t>
            </a:r>
            <a:br>
              <a:rPr lang="en-US" sz="1800"/>
            </a:br>
            <a:r>
              <a:rPr lang="en-US" sz="1800"/>
              <a:t>Since </a:t>
            </a:r>
            <a:r>
              <a:rPr lang="en-US" sz="1800" dirty="0"/>
              <a:t>Low Yields of Recent Years Are “Baked In” to Future Returns.</a:t>
            </a:r>
          </a:p>
        </p:txBody>
      </p:sp>
      <p:sp>
        <p:nvSpPr>
          <p:cNvPr id="6" name="Text Placeholder 4"/>
          <p:cNvSpPr txBox="1">
            <a:spLocks/>
          </p:cNvSpPr>
          <p:nvPr/>
        </p:nvSpPr>
        <p:spPr bwMode="gray">
          <a:xfrm>
            <a:off x="2664069" y="889830"/>
            <a:ext cx="5899640"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P/C Carrier Yields Have Been Falling for Over a Decade, Reflecting the Long Downtrend in Prevailing Interest Rates. </a:t>
            </a:r>
          </a:p>
        </p:txBody>
      </p:sp>
    </p:spTree>
    <p:extLst>
      <p:ext uri="{BB962C8B-B14F-4D97-AF65-F5344CB8AC3E}">
        <p14:creationId xmlns:p14="http://schemas.microsoft.com/office/powerpoint/2010/main" val="275313609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910532" y="175847"/>
            <a:ext cx="7904284" cy="893816"/>
          </a:xfrm>
        </p:spPr>
        <p:txBody>
          <a:bodyPr/>
          <a:lstStyle/>
          <a:p>
            <a:r>
              <a:rPr lang="en-US" sz="2800" dirty="0"/>
              <a:t>Net Investment Gains Vary Mainly With Realized Capital Gains/Losses, 1st Quarters, 2007-2017</a:t>
            </a:r>
          </a:p>
        </p:txBody>
      </p:sp>
      <p:sp>
        <p:nvSpPr>
          <p:cNvPr id="6" name="Text Placeholder 5"/>
          <p:cNvSpPr>
            <a:spLocks noGrp="1"/>
          </p:cNvSpPr>
          <p:nvPr>
            <p:ph type="body" sz="quarter" idx="16"/>
          </p:nvPr>
        </p:nvSpPr>
        <p:spPr/>
        <p:txBody>
          <a:bodyPr/>
          <a:lstStyle/>
          <a:p>
            <a:endParaRPr lang="en-US" sz="900" dirty="0"/>
          </a:p>
          <a:p>
            <a:r>
              <a:rPr lang="en-US" sz="900" dirty="0"/>
              <a:t> </a:t>
            </a:r>
          </a:p>
          <a:p>
            <a:r>
              <a:rPr lang="en-US" sz="1100" dirty="0"/>
              <a:t>Sources: ISO/PCI;  Insurance Information Institute</a:t>
            </a:r>
            <a:r>
              <a:rPr lang="en-US" sz="900" dirty="0"/>
              <a:t>.</a:t>
            </a:r>
          </a:p>
        </p:txBody>
      </p:sp>
      <p:graphicFrame>
        <p:nvGraphicFramePr>
          <p:cNvPr id="22" name="Chart 21"/>
          <p:cNvGraphicFramePr/>
          <p:nvPr>
            <p:extLst/>
          </p:nvPr>
        </p:nvGraphicFramePr>
        <p:xfrm>
          <a:off x="292100" y="1533515"/>
          <a:ext cx="8559800" cy="4406538"/>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1011115" y="5940053"/>
            <a:ext cx="7601160" cy="56223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cs typeface="Arial" charset="0"/>
              </a:rPr>
              <a:t>In the first quarter of the year, net investment income has been steady but realized capital gains/losses have been quite variable.</a:t>
            </a:r>
            <a:endParaRPr lang="en-US" sz="1800" dirty="0"/>
          </a:p>
        </p:txBody>
      </p:sp>
      <p:sp>
        <p:nvSpPr>
          <p:cNvPr id="12" name="TextBox 11"/>
          <p:cNvSpPr txBox="1"/>
          <p:nvPr/>
        </p:nvSpPr>
        <p:spPr>
          <a:xfrm>
            <a:off x="292100" y="1247283"/>
            <a:ext cx="105507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a:t>
            </a:r>
          </a:p>
        </p:txBody>
      </p:sp>
    </p:spTree>
    <p:extLst>
      <p:ext uri="{BB962C8B-B14F-4D97-AF65-F5344CB8AC3E}">
        <p14:creationId xmlns:p14="http://schemas.microsoft.com/office/powerpoint/2010/main" val="8092421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362" y="140313"/>
            <a:ext cx="7511562" cy="860425"/>
          </a:xfrm>
        </p:spPr>
        <p:txBody>
          <a:bodyPr/>
          <a:lstStyle/>
          <a:p>
            <a:r>
              <a:rPr lang="en-US"/>
              <a:t>June </a:t>
            </a:r>
            <a:r>
              <a:rPr lang="en-US" dirty="0"/>
              <a:t>2017: Quarterly Yield Forecasts</a:t>
            </a:r>
            <a:br>
              <a:rPr lang="en-US" dirty="0"/>
            </a:br>
            <a:r>
              <a:rPr lang="en-US" dirty="0"/>
              <a:t>for 10-Year US Treasury Bonds in 2017-18</a:t>
            </a:r>
          </a:p>
        </p:txBody>
      </p:sp>
      <p:graphicFrame>
        <p:nvGraphicFramePr>
          <p:cNvPr id="10" name="Chart Placeholder 9"/>
          <p:cNvGraphicFramePr>
            <a:graphicFrameLocks noGrp="1"/>
          </p:cNvGraphicFramePr>
          <p:nvPr>
            <p:ph type="chart" idx="1"/>
            <p:extLst/>
          </p:nvPr>
        </p:nvGraphicFramePr>
        <p:xfrm>
          <a:off x="495300" y="1145408"/>
          <a:ext cx="8153400" cy="46529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895C1BF-3A24-4476-A929-6D473A339484}" type="slidenum">
              <a:rPr lang="en-US" smtClean="0"/>
              <a:pPr>
                <a:defRPr/>
              </a:pPr>
              <a:t>27</a:t>
            </a:fld>
            <a:endParaRPr lang="en-US" dirty="0"/>
          </a:p>
        </p:txBody>
      </p:sp>
      <p:sp>
        <p:nvSpPr>
          <p:cNvPr id="11" name="Text Box 12"/>
          <p:cNvSpPr txBox="1">
            <a:spLocks noChangeArrowheads="1"/>
          </p:cNvSpPr>
          <p:nvPr/>
        </p:nvSpPr>
        <p:spPr bwMode="auto">
          <a:xfrm>
            <a:off x="120894" y="1215791"/>
            <a:ext cx="1519894" cy="307777"/>
          </a:xfrm>
          <a:prstGeom prst="rect">
            <a:avLst/>
          </a:prstGeom>
          <a:noFill/>
          <a:ln w="9525">
            <a:noFill/>
            <a:miter lim="800000"/>
            <a:headEnd/>
            <a:tailEnd/>
          </a:ln>
        </p:spPr>
        <p:txBody>
          <a:bodyPr wrap="square">
            <a:spAutoFit/>
          </a:bodyPr>
          <a:lstStyle/>
          <a:p>
            <a:pPr algn="ctr">
              <a:spcBef>
                <a:spcPct val="50000"/>
              </a:spcBef>
            </a:pPr>
            <a:r>
              <a:rPr lang="en-US" sz="1400" dirty="0"/>
              <a:t>Yield (%)</a:t>
            </a:r>
          </a:p>
        </p:txBody>
      </p:sp>
      <p:sp>
        <p:nvSpPr>
          <p:cNvPr id="12" name="Rectangle 5"/>
          <p:cNvSpPr>
            <a:spLocks noChangeArrowheads="1"/>
          </p:cNvSpPr>
          <p:nvPr/>
        </p:nvSpPr>
        <p:spPr bwMode="blackWhite">
          <a:xfrm>
            <a:off x="958362" y="5817996"/>
            <a:ext cx="7804638" cy="6129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dirty="0">
                <a:solidFill>
                  <a:schemeClr val="bg1"/>
                </a:solidFill>
              </a:rPr>
              <a:t>Virtually all of the 53 forecasts in the Blue Chip survey expect</a:t>
            </a:r>
            <a:br>
              <a:rPr lang="en-US" b="1" dirty="0">
                <a:solidFill>
                  <a:schemeClr val="bg1"/>
                </a:solidFill>
              </a:rPr>
            </a:br>
            <a:r>
              <a:rPr lang="en-US" b="1" dirty="0">
                <a:solidFill>
                  <a:schemeClr val="bg1"/>
                </a:solidFill>
              </a:rPr>
              <a:t>continual increases in the yield of 10-year T-bonds in 2017-18.</a:t>
            </a:r>
          </a:p>
        </p:txBody>
      </p:sp>
      <p:sp>
        <p:nvSpPr>
          <p:cNvPr id="13" name="Rectangle 5"/>
          <p:cNvSpPr>
            <a:spLocks noChangeArrowheads="1"/>
          </p:cNvSpPr>
          <p:nvPr/>
        </p:nvSpPr>
        <p:spPr bwMode="auto">
          <a:xfrm>
            <a:off x="685800" y="6575615"/>
            <a:ext cx="579413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(6/17); Insurance Information Institute </a:t>
            </a:r>
          </a:p>
        </p:txBody>
      </p:sp>
    </p:spTree>
    <p:extLst>
      <p:ext uri="{BB962C8B-B14F-4D97-AF65-F5344CB8AC3E}">
        <p14:creationId xmlns:p14="http://schemas.microsoft.com/office/powerpoint/2010/main" val="2581776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p:nvPr>
        </p:nvSpPr>
        <p:spPr/>
        <p:txBody>
          <a:bodyPr/>
          <a:lstStyle/>
          <a:p>
            <a:r>
              <a:rPr lang="en-US" dirty="0"/>
              <a:t>The “Bottom Line”?</a:t>
            </a:r>
          </a:p>
        </p:txBody>
      </p:sp>
      <p:sp>
        <p:nvSpPr>
          <p:cNvPr id="2" name="Subtitle 1"/>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157729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947616" y="210351"/>
            <a:ext cx="7904284" cy="893816"/>
          </a:xfrm>
        </p:spPr>
        <p:txBody>
          <a:bodyPr/>
          <a:lstStyle/>
          <a:p>
            <a:r>
              <a:rPr lang="en-US" sz="2800" dirty="0"/>
              <a:t>P/C Industry Net Income After Taxes*,</a:t>
            </a:r>
            <a:br>
              <a:rPr lang="en-US" sz="2800" dirty="0"/>
            </a:br>
            <a:r>
              <a:rPr lang="en-US" sz="2800" dirty="0"/>
              <a:t>1st Quarters, 2007-2017</a:t>
            </a:r>
          </a:p>
        </p:txBody>
      </p:sp>
      <p:sp>
        <p:nvSpPr>
          <p:cNvPr id="6" name="Text Placeholder 5"/>
          <p:cNvSpPr>
            <a:spLocks noGrp="1"/>
          </p:cNvSpPr>
          <p:nvPr>
            <p:ph type="body" sz="quarter" idx="16"/>
          </p:nvPr>
        </p:nvSpPr>
        <p:spPr/>
        <p:txBody>
          <a:bodyPr/>
          <a:lstStyle/>
          <a:p>
            <a:endParaRPr lang="en-US" sz="900" dirty="0"/>
          </a:p>
          <a:p>
            <a:endParaRPr lang="en-US" sz="1100" dirty="0"/>
          </a:p>
          <a:p>
            <a:r>
              <a:rPr lang="en-US" sz="1100" dirty="0"/>
              <a:t>*adjusted for inflation using the BLS CPI calculator, to 2016 dollars</a:t>
            </a:r>
            <a:br>
              <a:rPr lang="en-US" sz="1100" dirty="0"/>
            </a:br>
            <a:r>
              <a:rPr lang="en-US" sz="1100" dirty="0"/>
              <a:t>Sources: A.M. Best; ISO, a Verisk Analytics company; Insurance Information Institute.</a:t>
            </a:r>
          </a:p>
        </p:txBody>
      </p:sp>
      <p:graphicFrame>
        <p:nvGraphicFramePr>
          <p:cNvPr id="22" name="Chart 21"/>
          <p:cNvGraphicFramePr/>
          <p:nvPr>
            <p:extLst/>
          </p:nvPr>
        </p:nvGraphicFramePr>
        <p:xfrm>
          <a:off x="292100" y="1533515"/>
          <a:ext cx="8559800" cy="4406538"/>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1011115" y="5821203"/>
            <a:ext cx="7601160" cy="56223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cs typeface="Arial" charset="0"/>
              </a:rPr>
              <a:t>In the first quarters of the year, net income varied.</a:t>
            </a:r>
            <a:br>
              <a:rPr lang="en-US" sz="1800" dirty="0">
                <a:cs typeface="Arial" charset="0"/>
              </a:rPr>
            </a:br>
            <a:r>
              <a:rPr lang="en-US" sz="1800" dirty="0">
                <a:cs typeface="Arial" charset="0"/>
              </a:rPr>
              <a:t>2017 was the second-lowest profit in the last 11 years.</a:t>
            </a:r>
            <a:endParaRPr lang="en-US" sz="1800" dirty="0"/>
          </a:p>
        </p:txBody>
      </p:sp>
      <p:sp>
        <p:nvSpPr>
          <p:cNvPr id="12" name="TextBox 11"/>
          <p:cNvSpPr txBox="1"/>
          <p:nvPr/>
        </p:nvSpPr>
        <p:spPr>
          <a:xfrm>
            <a:off x="292100" y="1116086"/>
            <a:ext cx="1211385" cy="480131"/>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 2017 dollars</a:t>
            </a:r>
          </a:p>
        </p:txBody>
      </p:sp>
    </p:spTree>
    <p:extLst>
      <p:ext uri="{BB962C8B-B14F-4D97-AF65-F5344CB8AC3E}">
        <p14:creationId xmlns:p14="http://schemas.microsoft.com/office/powerpoint/2010/main" val="24775022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a:xfrm>
            <a:off x="356616" y="632287"/>
            <a:ext cx="8468432" cy="679949"/>
          </a:xfrm>
        </p:spPr>
        <p:txBody>
          <a:bodyPr/>
          <a:lstStyle/>
          <a:p>
            <a:pPr algn="ctr"/>
            <a:r>
              <a:rPr lang="en-US" altLang="en-US" sz="2600" dirty="0"/>
              <a:t>The Economy Drives P/C Insurance Industry Premiums:</a:t>
            </a:r>
            <a:br>
              <a:rPr lang="en-US" altLang="en-US" sz="2600" dirty="0"/>
            </a:br>
            <a:r>
              <a:rPr lang="en-US" altLang="en-US" sz="1600" dirty="0"/>
              <a:t>Direct Premium Growth (All P/C Lines) vs. Nominal GDP: Quarterly Y-o-Y Pct. </a:t>
            </a:r>
            <a:r>
              <a:rPr lang="en-US" altLang="en-US" sz="1600"/>
              <a:t>Change</a:t>
            </a:r>
            <a:endParaRPr lang="en-US" altLang="en-US" sz="1600" dirty="0"/>
          </a:p>
        </p:txBody>
      </p:sp>
      <p:sp>
        <p:nvSpPr>
          <p:cNvPr id="6" name="Text Placeholder 5"/>
          <p:cNvSpPr>
            <a:spLocks noGrp="1"/>
          </p:cNvSpPr>
          <p:nvPr>
            <p:ph type="body" sz="quarter" idx="16"/>
          </p:nvPr>
        </p:nvSpPr>
        <p:spPr/>
        <p:txBody>
          <a:bodyPr/>
          <a:lstStyle/>
          <a:p>
            <a:r>
              <a:rPr lang="en-US" dirty="0"/>
              <a:t> </a:t>
            </a:r>
          </a:p>
          <a:p>
            <a:r>
              <a:rPr lang="en-US" dirty="0"/>
              <a:t>Sources:  SNL Financial; U.S. Commerce Dept., Bureau of Economic Analysis; I.I.I.</a:t>
            </a:r>
          </a:p>
        </p:txBody>
      </p:sp>
      <p:graphicFrame>
        <p:nvGraphicFramePr>
          <p:cNvPr id="23" name="Object 2"/>
          <p:cNvGraphicFramePr>
            <a:graphicFrameLocks noChangeAspect="1"/>
          </p:cNvGraphicFramePr>
          <p:nvPr>
            <p:extLst>
              <p:ext uri="{D42A27DB-BD31-4B8C-83A1-F6EECF244321}">
                <p14:modId xmlns:p14="http://schemas.microsoft.com/office/powerpoint/2010/main" val="3538171642"/>
              </p:ext>
            </p:extLst>
          </p:nvPr>
        </p:nvGraphicFramePr>
        <p:xfrm>
          <a:off x="356616" y="1400683"/>
          <a:ext cx="8468432"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9" name="PPTShape_1"/>
          <p:cNvSpPr>
            <a:spLocks noChangeArrowheads="1"/>
          </p:cNvSpPr>
          <p:nvPr/>
        </p:nvSpPr>
        <p:spPr bwMode="gray">
          <a:xfrm>
            <a:off x="1133856" y="5954806"/>
            <a:ext cx="7526215" cy="533917"/>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600" b="1" dirty="0">
                <a:cs typeface="Arial" charset="0"/>
              </a:rPr>
              <a:t>Direct Written Premiums track Nominal GDP—not quarter by quarter </a:t>
            </a:r>
            <a:r>
              <a:rPr lang="en-US" sz="1600" b="1">
                <a:cs typeface="Arial" charset="0"/>
              </a:rPr>
              <a:t>but  overall fairly </a:t>
            </a:r>
            <a:r>
              <a:rPr lang="en-US" sz="1600" b="1" dirty="0">
                <a:cs typeface="Arial" charset="0"/>
              </a:rPr>
              <a:t>well.</a:t>
            </a:r>
          </a:p>
        </p:txBody>
      </p:sp>
    </p:spTree>
    <p:custDataLst>
      <p:tags r:id="rId1"/>
    </p:custDataLst>
    <p:extLst>
      <p:ext uri="{BB962C8B-B14F-4D97-AF65-F5344CB8AC3E}">
        <p14:creationId xmlns:p14="http://schemas.microsoft.com/office/powerpoint/2010/main" val="144015821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30</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762000" y="166300"/>
            <a:ext cx="6131169" cy="860425"/>
          </a:xfrm>
        </p:spPr>
        <p:txBody>
          <a:bodyPr/>
          <a:lstStyle/>
          <a:p>
            <a:r>
              <a:rPr lang="en-US" dirty="0"/>
              <a:t>Policyholder Surplus, Quarterly,</a:t>
            </a:r>
            <a:br>
              <a:rPr lang="en-US" dirty="0"/>
            </a:br>
            <a:r>
              <a:rPr lang="en-US" dirty="0"/>
              <a:t>2006:Q4–2017:Q1</a:t>
            </a:r>
          </a:p>
        </p:txBody>
      </p:sp>
      <p:sp>
        <p:nvSpPr>
          <p:cNvPr id="47111" name="Rectangle 4"/>
          <p:cNvSpPr>
            <a:spLocks noChangeArrowheads="1"/>
          </p:cNvSpPr>
          <p:nvPr/>
        </p:nvSpPr>
        <p:spPr bwMode="auto">
          <a:xfrm>
            <a:off x="638175" y="6544138"/>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9232" name="Chart" r:id="rId5" imgW="8772688" imgH="3305046" progId="MSGraph.Chart.8">
                  <p:embed followColorScheme="full"/>
                </p:oleObj>
              </mc:Choice>
              <mc:Fallback>
                <p:oleObj name="Chart" r:id="rId5" imgW="8772688" imgH="3305046" progId="MSGraph.Chart.8">
                  <p:embed followColorScheme="full"/>
                  <p:pic>
                    <p:nvPicPr>
                      <p:cNvPr id="47106" name="Object 3"/>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235631" y="1317659"/>
            <a:ext cx="1696563" cy="568325"/>
          </a:xfrm>
          <a:prstGeom prst="wedgeRectCallout">
            <a:avLst>
              <a:gd name="adj1" fmla="val -28705"/>
              <a:gd name="adj2" fmla="val 2762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2007:Q3</a:t>
            </a:r>
            <a:br>
              <a:rPr lang="en-US" sz="1600" b="1" dirty="0">
                <a:solidFill>
                  <a:srgbClr val="FFFFFF"/>
                </a:solidFill>
                <a:latin typeface="Arial" charset="0"/>
                <a:cs typeface="Arial" charset="0"/>
              </a:rPr>
            </a:br>
            <a:r>
              <a:rPr lang="en-US" sz="1600" b="1" dirty="0">
                <a:solidFill>
                  <a:srgbClr val="FFFFFF"/>
                </a:solidFill>
                <a:latin typeface="Arial" charset="0"/>
                <a:cs typeface="Arial" charset="0"/>
              </a:rPr>
              <a:t>Pre-Crisis Peak</a:t>
            </a: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7457257" y="662575"/>
            <a:ext cx="1429932" cy="674332"/>
          </a:xfrm>
          <a:prstGeom prst="wedgeRectCallout">
            <a:avLst>
              <a:gd name="adj1" fmla="val 42523"/>
              <a:gd name="adj2" fmla="val 107591"/>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latin typeface="Arial" charset="0"/>
                <a:cs typeface="Arial" charset="0"/>
              </a:rPr>
              <a:t>Surplus as of </a:t>
            </a:r>
            <a:r>
              <a:rPr lang="en-US" sz="1400" b="1" dirty="0"/>
              <a:t>3</a:t>
            </a:r>
            <a:r>
              <a:rPr lang="en-US" sz="1400" b="1" dirty="0">
                <a:latin typeface="Arial" charset="0"/>
                <a:cs typeface="Arial" charset="0"/>
              </a:rPr>
              <a:t>/31/17 stood at $709.0B</a:t>
            </a:r>
          </a:p>
        </p:txBody>
      </p:sp>
      <p:sp>
        <p:nvSpPr>
          <p:cNvPr id="47116" name="Text Box 18"/>
          <p:cNvSpPr txBox="1">
            <a:spLocks noChangeArrowheads="1"/>
          </p:cNvSpPr>
          <p:nvPr/>
        </p:nvSpPr>
        <p:spPr bwMode="auto">
          <a:xfrm>
            <a:off x="169550" y="5560886"/>
            <a:ext cx="3112729" cy="830997"/>
          </a:xfrm>
          <a:prstGeom prst="rect">
            <a:avLst/>
          </a:prstGeom>
          <a:noFill/>
          <a:ln w="9525">
            <a:noFill/>
            <a:miter lim="800000"/>
            <a:headEnd/>
            <a:tailEnd/>
          </a:ln>
        </p:spPr>
        <p:txBody>
          <a:bodyPr wrap="square">
            <a:spAutoFit/>
          </a:bodyPr>
          <a:lstStyle/>
          <a:p>
            <a:pPr fontAlgn="base">
              <a:spcBef>
                <a:spcPct val="50000"/>
              </a:spcBef>
              <a:spcAft>
                <a:spcPct val="0"/>
              </a:spcAft>
            </a:pPr>
            <a:r>
              <a:rPr lang="en-US" sz="1200" dirty="0">
                <a:solidFill>
                  <a:srgbClr val="000000"/>
                </a:solidFill>
                <a:latin typeface="Arial" charset="0"/>
                <a:cs typeface="Arial" charset="0"/>
              </a:rPr>
              <a:t>2010:Q1 data includes $22.5B of paid-in capital from a holding company parent for one insurer’s investment in a non-insurance business.</a:t>
            </a: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industry now has $1 of surplus for every $0.75 of NPW,</a:t>
            </a:r>
            <a:br>
              <a:rPr lang="en-US" sz="2000" b="1" dirty="0">
                <a:solidFill>
                  <a:srgbClr val="FFFFFF"/>
                </a:solidFill>
                <a:latin typeface="Arial" charset="0"/>
                <a:cs typeface="Arial" charset="0"/>
              </a:rPr>
            </a:br>
            <a:r>
              <a:rPr lang="en-US" sz="2000" b="1" dirty="0">
                <a:solidFill>
                  <a:srgbClr val="FFFFFF"/>
                </a:solidFill>
                <a:latin typeface="Arial" charset="0"/>
                <a:cs typeface="Arial" charset="0"/>
              </a:rPr>
              <a:t>the strongest claims-paying status in its history.</a:t>
            </a:r>
          </a:p>
        </p:txBody>
      </p:sp>
      <p:sp>
        <p:nvSpPr>
          <p:cNvPr id="19" name="PPTShape_2"/>
          <p:cNvSpPr>
            <a:spLocks noChangeArrowheads="1"/>
          </p:cNvSpPr>
          <p:nvPr/>
        </p:nvSpPr>
        <p:spPr bwMode="blackWhite">
          <a:xfrm>
            <a:off x="3939225" y="1343923"/>
            <a:ext cx="2009420" cy="712978"/>
          </a:xfrm>
          <a:prstGeom prst="wedgeRectCallout">
            <a:avLst>
              <a:gd name="adj1" fmla="val -18595"/>
              <a:gd name="adj2" fmla="val 1848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Drop due to near- record 2011 CAT losses</a:t>
            </a: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latin typeface="Arial" charset="0"/>
                <a:cs typeface="Arial" charset="0"/>
              </a:rPr>
              <a:t>The P/C insurance industry is, in 2017,</a:t>
            </a:r>
            <a:br>
              <a:rPr lang="en-US" sz="2000" b="1" dirty="0">
                <a:solidFill>
                  <a:srgbClr val="FFFFFF"/>
                </a:solidFill>
                <a:latin typeface="Arial" charset="0"/>
                <a:cs typeface="Arial" charset="0"/>
              </a:rPr>
            </a:br>
            <a:r>
              <a:rPr lang="en-US" sz="2000" b="1" dirty="0">
                <a:solidFill>
                  <a:srgbClr val="FFFFFF"/>
                </a:solidFill>
                <a:latin typeface="Arial" charset="0"/>
                <a:cs typeface="Arial" charset="0"/>
              </a:rPr>
              <a:t>in very strong financial condition.</a:t>
            </a:r>
          </a:p>
        </p:txBody>
      </p:sp>
      <p:sp>
        <p:nvSpPr>
          <p:cNvPr id="17" name="PPTShape_1"/>
          <p:cNvSpPr>
            <a:spLocks noChangeArrowheads="1"/>
          </p:cNvSpPr>
          <p:nvPr/>
        </p:nvSpPr>
        <p:spPr bwMode="blackWhite">
          <a:xfrm>
            <a:off x="7271237" y="3060276"/>
            <a:ext cx="1425891" cy="674332"/>
          </a:xfrm>
          <a:prstGeom prst="wedgeRectCallout">
            <a:avLst>
              <a:gd name="adj1" fmla="val 41908"/>
              <a:gd name="adj2" fmla="val -172737"/>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latin typeface="Arial" charset="0"/>
                <a:cs typeface="Arial" charset="0"/>
              </a:rPr>
              <a:t>Surplus grew by 4.8% over 3/31/2016</a:t>
            </a:r>
          </a:p>
        </p:txBody>
      </p:sp>
      <p:sp>
        <p:nvSpPr>
          <p:cNvPr id="20" name="Rectangle 7"/>
          <p:cNvSpPr>
            <a:spLocks noChangeArrowheads="1"/>
          </p:cNvSpPr>
          <p:nvPr/>
        </p:nvSpPr>
        <p:spPr bwMode="grayWhite">
          <a:xfrm>
            <a:off x="8140915" y="1664084"/>
            <a:ext cx="777125" cy="59112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Tree>
    <p:custDataLst>
      <p:tags r:id="rId2"/>
    </p:custDataLst>
    <p:extLst>
      <p:ext uri="{BB962C8B-B14F-4D97-AF65-F5344CB8AC3E}">
        <p14:creationId xmlns:p14="http://schemas.microsoft.com/office/powerpoint/2010/main" val="362822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p:nvPr>
        </p:nvSpPr>
        <p:spPr/>
        <p:txBody>
          <a:bodyPr/>
          <a:lstStyle/>
          <a:p>
            <a:r>
              <a:rPr lang="en-US"/>
              <a:t>Commercial Rates*</a:t>
            </a:r>
            <a:endParaRPr lang="en-US" dirty="0"/>
          </a:p>
        </p:txBody>
      </p:sp>
      <p:sp>
        <p:nvSpPr>
          <p:cNvPr id="4" name="Subtitle 3"/>
          <p:cNvSpPr>
            <a:spLocks noGrp="1"/>
          </p:cNvSpPr>
          <p:nvPr>
            <p:ph type="subTitle" idx="1"/>
          </p:nvPr>
        </p:nvSpPr>
        <p:spPr/>
        <p:txBody>
          <a:bodyPr/>
          <a:lstStyle/>
          <a:p>
            <a:r>
              <a:rPr lang="en-US" dirty="0"/>
              <a:t>Softening Ahead?</a:t>
            </a:r>
          </a:p>
          <a:p>
            <a:endParaRPr lang="en-US" dirty="0"/>
          </a:p>
          <a:p>
            <a:endParaRPr lang="en-US" dirty="0"/>
          </a:p>
          <a:p>
            <a:r>
              <a:rPr lang="en-US" sz="1600" i="1" dirty="0"/>
              <a:t>*These Publicly Available Estimates May Differ Substantially</a:t>
            </a:r>
            <a:br>
              <a:rPr lang="en-US" sz="1600" i="1" dirty="0"/>
            </a:br>
            <a:r>
              <a:rPr lang="en-US" sz="1600" i="1" dirty="0"/>
              <a:t>From Events In Individual States and Markets</a:t>
            </a:r>
          </a:p>
        </p:txBody>
      </p:sp>
    </p:spTree>
    <p:custDataLst>
      <p:tags r:id="rId1"/>
    </p:custDataLst>
    <p:extLst>
      <p:ext uri="{BB962C8B-B14F-4D97-AF65-F5344CB8AC3E}">
        <p14:creationId xmlns:p14="http://schemas.microsoft.com/office/powerpoint/2010/main" val="750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r>
              <a:rPr lang="en-US" altLang="en-US" dirty="0"/>
              <a:t>Rate Changes Worldwide</a:t>
            </a:r>
          </a:p>
        </p:txBody>
      </p:sp>
      <p:sp>
        <p:nvSpPr>
          <p:cNvPr id="2" name="Text Placeholder 1"/>
          <p:cNvSpPr>
            <a:spLocks noGrp="1"/>
          </p:cNvSpPr>
          <p:nvPr>
            <p:ph type="body" sz="quarter" idx="16"/>
          </p:nvPr>
        </p:nvSpPr>
        <p:spPr>
          <a:xfrm>
            <a:off x="1021328" y="6195252"/>
            <a:ext cx="7680960" cy="640594"/>
          </a:xfrm>
        </p:spPr>
        <p:txBody>
          <a:bodyPr/>
          <a:lstStyle/>
          <a:p>
            <a:endParaRPr lang="en-US" dirty="0"/>
          </a:p>
          <a:p>
            <a:endParaRPr lang="en-US" dirty="0"/>
          </a:p>
          <a:p>
            <a:endParaRPr lang="en-US" dirty="0"/>
          </a:p>
          <a:p>
            <a:r>
              <a:rPr lang="en-US" dirty="0"/>
              <a:t>Sources: Marsh Insurance Market Index, JLT Re. </a:t>
            </a:r>
          </a:p>
          <a:p>
            <a:endParaRPr lang="en-US" dirty="0"/>
          </a:p>
        </p:txBody>
      </p:sp>
      <p:sp>
        <p:nvSpPr>
          <p:cNvPr id="3" name="Text Placeholder 2"/>
          <p:cNvSpPr>
            <a:spLocks noGrp="1"/>
          </p:cNvSpPr>
          <p:nvPr>
            <p:ph type="body" sz="quarter" idx="30"/>
          </p:nvPr>
        </p:nvSpPr>
        <p:spPr/>
        <p:txBody>
          <a:bodyPr/>
          <a:lstStyle/>
          <a:p>
            <a:r>
              <a:rPr lang="en-US" dirty="0"/>
              <a:t>Global Insurance Rates Through Q1 2017</a:t>
            </a:r>
          </a:p>
        </p:txBody>
      </p:sp>
      <p:sp>
        <p:nvSpPr>
          <p:cNvPr id="4" name="Text Placeholder 3"/>
          <p:cNvSpPr>
            <a:spLocks noGrp="1"/>
          </p:cNvSpPr>
          <p:nvPr>
            <p:ph type="body" sz="quarter" idx="32"/>
          </p:nvPr>
        </p:nvSpPr>
        <p:spPr/>
        <p:txBody>
          <a:bodyPr/>
          <a:lstStyle/>
          <a:p>
            <a:r>
              <a:rPr lang="en-US" dirty="0"/>
              <a:t>Global Reinsurance </a:t>
            </a:r>
            <a:br>
              <a:rPr lang="en-US" dirty="0"/>
            </a:br>
            <a:r>
              <a:rPr lang="en-US" dirty="0"/>
              <a:t>January Renewals</a:t>
            </a:r>
          </a:p>
        </p:txBody>
      </p:sp>
      <p:graphicFrame>
        <p:nvGraphicFramePr>
          <p:cNvPr id="11" name="Content Placeholder 10"/>
          <p:cNvGraphicFramePr>
            <a:graphicFrameLocks noGrp="1"/>
          </p:cNvGraphicFramePr>
          <p:nvPr>
            <p:ph sz="quarter" idx="34"/>
          </p:nvPr>
        </p:nvGraphicFramePr>
        <p:xfrm>
          <a:off x="4668838" y="2378075"/>
          <a:ext cx="4151312" cy="37480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Object 7"/>
          <p:cNvGraphicFramePr>
            <a:graphicFrameLocks noChangeAspect="1"/>
          </p:cNvGraphicFramePr>
          <p:nvPr>
            <p:extLst/>
          </p:nvPr>
        </p:nvGraphicFramePr>
        <p:xfrm>
          <a:off x="230325" y="2470713"/>
          <a:ext cx="4216358" cy="3320733"/>
        </p:xfrm>
        <a:graphic>
          <a:graphicData uri="http://schemas.openxmlformats.org/drawingml/2006/chart">
            <c:chart xmlns:c="http://schemas.openxmlformats.org/drawingml/2006/chart" xmlns:r="http://schemas.openxmlformats.org/officeDocument/2006/relationships" r:id="rId5"/>
          </a:graphicData>
        </a:graphic>
      </p:graphicFrame>
      <p:sp>
        <p:nvSpPr>
          <p:cNvPr id="19" name="PPTShape_1"/>
          <p:cNvSpPr>
            <a:spLocks noChangeArrowheads="1"/>
          </p:cNvSpPr>
          <p:nvPr/>
        </p:nvSpPr>
        <p:spPr bwMode="gray">
          <a:xfrm>
            <a:off x="1691625" y="2483976"/>
            <a:ext cx="2660674" cy="483589"/>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Rates Have Been Flat/Declining Slightly for Several Years</a:t>
            </a:r>
          </a:p>
        </p:txBody>
      </p:sp>
      <p:sp>
        <p:nvSpPr>
          <p:cNvPr id="20" name="Text Placeholder 12"/>
          <p:cNvSpPr>
            <a:spLocks noGrp="1"/>
          </p:cNvSpPr>
          <p:nvPr>
            <p:ph type="body" sz="quarter" idx="15"/>
          </p:nvPr>
        </p:nvSpPr>
        <p:spPr>
          <a:xfrm>
            <a:off x="356616" y="1188720"/>
            <a:ext cx="8454009" cy="396947"/>
          </a:xfrm>
        </p:spPr>
        <p:txBody>
          <a:bodyPr/>
          <a:lstStyle/>
          <a:p>
            <a:r>
              <a:rPr lang="en-US" dirty="0"/>
              <a:t>Rates Soft/Flat, Especially in Reinsurance</a:t>
            </a:r>
          </a:p>
        </p:txBody>
      </p:sp>
    </p:spTree>
    <p:custDataLst>
      <p:tags r:id="rId1"/>
    </p:custDataLst>
    <p:extLst>
      <p:ext uri="{BB962C8B-B14F-4D97-AF65-F5344CB8AC3E}">
        <p14:creationId xmlns:p14="http://schemas.microsoft.com/office/powerpoint/2010/main" val="1958705110"/>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Commercial Lines Rate Change </a:t>
            </a:r>
          </a:p>
        </p:txBody>
      </p:sp>
      <p:sp>
        <p:nvSpPr>
          <p:cNvPr id="13" name="Text Placeholder 12"/>
          <p:cNvSpPr>
            <a:spLocks noGrp="1"/>
          </p:cNvSpPr>
          <p:nvPr>
            <p:ph type="body" sz="quarter" idx="16"/>
          </p:nvPr>
        </p:nvSpPr>
        <p:spPr/>
        <p:txBody>
          <a:bodyPr/>
          <a:lstStyle/>
          <a:p>
            <a:r>
              <a:rPr lang="en-US" dirty="0"/>
              <a:t>Sources: Willis Towers Watson, MarketScout.</a:t>
            </a:r>
          </a:p>
        </p:txBody>
      </p:sp>
      <p:sp>
        <p:nvSpPr>
          <p:cNvPr id="14" name="Text Placeholder 4"/>
          <p:cNvSpPr txBox="1">
            <a:spLocks/>
          </p:cNvSpPr>
          <p:nvPr/>
        </p:nvSpPr>
        <p:spPr bwMode="gray">
          <a:xfrm>
            <a:off x="478971" y="5650753"/>
            <a:ext cx="8186058" cy="65042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We’re in a Long Period of Flat Rates Overall.</a:t>
            </a:r>
          </a:p>
        </p:txBody>
      </p:sp>
      <p:graphicFrame>
        <p:nvGraphicFramePr>
          <p:cNvPr id="15" name="Content Placeholder 8"/>
          <p:cNvGraphicFramePr>
            <a:graphicFrameLocks/>
          </p:cNvGraphicFramePr>
          <p:nvPr>
            <p:extLst/>
          </p:nvPr>
        </p:nvGraphicFramePr>
        <p:xfrm>
          <a:off x="231775" y="1216025"/>
          <a:ext cx="8680450" cy="4402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78609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Liability Rate Changes</a:t>
            </a:r>
          </a:p>
        </p:txBody>
      </p:sp>
      <p:sp>
        <p:nvSpPr>
          <p:cNvPr id="13" name="Text Placeholder 12"/>
          <p:cNvSpPr>
            <a:spLocks noGrp="1"/>
          </p:cNvSpPr>
          <p:nvPr>
            <p:ph type="body" sz="quarter" idx="15"/>
          </p:nvPr>
        </p:nvSpPr>
        <p:spPr/>
        <p:txBody>
          <a:bodyPr/>
          <a:lstStyle/>
          <a:p>
            <a:r>
              <a:rPr lang="en-US" dirty="0"/>
              <a:t>Slight Softening, Though Local Markets Vary</a:t>
            </a:r>
          </a:p>
        </p:txBody>
      </p:sp>
      <p:sp>
        <p:nvSpPr>
          <p:cNvPr id="2" name="Text Placeholder 1"/>
          <p:cNvSpPr>
            <a:spLocks noGrp="1"/>
          </p:cNvSpPr>
          <p:nvPr>
            <p:ph type="body" sz="quarter" idx="16"/>
          </p:nvPr>
        </p:nvSpPr>
        <p:spPr/>
        <p:txBody>
          <a:bodyPr/>
          <a:lstStyle/>
          <a:p>
            <a:r>
              <a:rPr lang="en-US" dirty="0"/>
              <a:t>SOURCE: Marsh Insurance Market Index.</a:t>
            </a:r>
          </a:p>
        </p:txBody>
      </p:sp>
      <p:sp>
        <p:nvSpPr>
          <p:cNvPr id="3" name="Text Placeholder 2"/>
          <p:cNvSpPr>
            <a:spLocks noGrp="1"/>
          </p:cNvSpPr>
          <p:nvPr>
            <p:ph type="body" sz="quarter" idx="30"/>
          </p:nvPr>
        </p:nvSpPr>
        <p:spPr/>
        <p:txBody>
          <a:bodyPr/>
          <a:lstStyle/>
          <a:p>
            <a:r>
              <a:rPr lang="en-US" dirty="0"/>
              <a:t>U.S. Casualty</a:t>
            </a:r>
          </a:p>
        </p:txBody>
      </p:sp>
      <p:sp>
        <p:nvSpPr>
          <p:cNvPr id="5" name="Text Placeholder 4"/>
          <p:cNvSpPr>
            <a:spLocks noGrp="1"/>
          </p:cNvSpPr>
          <p:nvPr>
            <p:ph type="body" sz="quarter" idx="32"/>
          </p:nvPr>
        </p:nvSpPr>
        <p:spPr/>
        <p:txBody>
          <a:bodyPr/>
          <a:lstStyle/>
          <a:p>
            <a:r>
              <a:rPr lang="en-US" dirty="0"/>
              <a:t>U.S. Financial and Prof </a:t>
            </a:r>
            <a:r>
              <a:rPr lang="en-US" dirty="0" err="1"/>
              <a:t>Liab</a:t>
            </a:r>
            <a:endParaRPr lang="en-US" dirty="0"/>
          </a:p>
        </p:txBody>
      </p:sp>
      <p:graphicFrame>
        <p:nvGraphicFramePr>
          <p:cNvPr id="19" name="Content Placeholder 18"/>
          <p:cNvGraphicFramePr>
            <a:graphicFrameLocks noGrp="1"/>
          </p:cNvGraphicFramePr>
          <p:nvPr>
            <p:ph sz="quarter" idx="37"/>
            <p:extLst/>
          </p:nvPr>
        </p:nvGraphicFramePr>
        <p:xfrm>
          <a:off x="357188" y="2378074"/>
          <a:ext cx="4148137" cy="38160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ontent Placeholder 18"/>
          <p:cNvGraphicFramePr>
            <a:graphicFrameLocks noGrp="1"/>
          </p:cNvGraphicFramePr>
          <p:nvPr>
            <p:ph sz="quarter" idx="37"/>
            <p:extLst/>
          </p:nvPr>
        </p:nvGraphicFramePr>
        <p:xfrm>
          <a:off x="4662486" y="2385121"/>
          <a:ext cx="4148137" cy="38090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3606787"/>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Property/Cyber Rate Changes</a:t>
            </a:r>
          </a:p>
        </p:txBody>
      </p:sp>
      <p:sp>
        <p:nvSpPr>
          <p:cNvPr id="13" name="Text Placeholder 12"/>
          <p:cNvSpPr>
            <a:spLocks noGrp="1"/>
          </p:cNvSpPr>
          <p:nvPr>
            <p:ph type="body" sz="quarter" idx="15"/>
          </p:nvPr>
        </p:nvSpPr>
        <p:spPr/>
        <p:txBody>
          <a:bodyPr/>
          <a:lstStyle/>
          <a:p>
            <a:r>
              <a:rPr lang="en-US" dirty="0"/>
              <a:t>Slight Softening, Though Local Markets Vary</a:t>
            </a:r>
          </a:p>
        </p:txBody>
      </p:sp>
      <p:sp>
        <p:nvSpPr>
          <p:cNvPr id="2" name="Text Placeholder 1"/>
          <p:cNvSpPr>
            <a:spLocks noGrp="1"/>
          </p:cNvSpPr>
          <p:nvPr>
            <p:ph type="body" sz="quarter" idx="16"/>
          </p:nvPr>
        </p:nvSpPr>
        <p:spPr/>
        <p:txBody>
          <a:bodyPr/>
          <a:lstStyle/>
          <a:p>
            <a:r>
              <a:rPr lang="en-US" dirty="0"/>
              <a:t>SOURCE: Marsh Insurance Market Index.</a:t>
            </a:r>
          </a:p>
        </p:txBody>
      </p:sp>
      <p:sp>
        <p:nvSpPr>
          <p:cNvPr id="5" name="Text Placeholder 4"/>
          <p:cNvSpPr>
            <a:spLocks noGrp="1"/>
          </p:cNvSpPr>
          <p:nvPr>
            <p:ph type="body" sz="quarter" idx="32"/>
          </p:nvPr>
        </p:nvSpPr>
        <p:spPr>
          <a:xfrm>
            <a:off x="352927" y="1702160"/>
            <a:ext cx="4153168" cy="640080"/>
          </a:xfrm>
        </p:spPr>
        <p:txBody>
          <a:bodyPr/>
          <a:lstStyle/>
          <a:p>
            <a:r>
              <a:rPr lang="en-US" dirty="0"/>
              <a:t>U.S. Property</a:t>
            </a:r>
          </a:p>
        </p:txBody>
      </p:sp>
      <p:sp>
        <p:nvSpPr>
          <p:cNvPr id="10" name="Text Placeholder 9"/>
          <p:cNvSpPr>
            <a:spLocks noGrp="1"/>
          </p:cNvSpPr>
          <p:nvPr>
            <p:ph type="body" sz="quarter" idx="36"/>
          </p:nvPr>
        </p:nvSpPr>
        <p:spPr>
          <a:xfrm>
            <a:off x="4659971" y="1702160"/>
            <a:ext cx="4153168" cy="640080"/>
          </a:xfrm>
        </p:spPr>
        <p:txBody>
          <a:bodyPr/>
          <a:lstStyle/>
          <a:p>
            <a:r>
              <a:rPr lang="en-US" dirty="0"/>
              <a:t>U.S. Cyber</a:t>
            </a:r>
          </a:p>
        </p:txBody>
      </p:sp>
      <p:graphicFrame>
        <p:nvGraphicFramePr>
          <p:cNvPr id="24" name="Content Placeholder 18"/>
          <p:cNvGraphicFramePr>
            <a:graphicFrameLocks noGrp="1"/>
          </p:cNvGraphicFramePr>
          <p:nvPr>
            <p:ph sz="quarter" idx="37"/>
            <p:extLst>
              <p:ext uri="{D42A27DB-BD31-4B8C-83A1-F6EECF244321}">
                <p14:modId xmlns:p14="http://schemas.microsoft.com/office/powerpoint/2010/main" val="3927721616"/>
              </p:ext>
            </p:extLst>
          </p:nvPr>
        </p:nvGraphicFramePr>
        <p:xfrm>
          <a:off x="352426" y="2440124"/>
          <a:ext cx="4148137" cy="37540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ontent Placeholder 18"/>
          <p:cNvGraphicFramePr>
            <a:graphicFrameLocks noGrp="1"/>
          </p:cNvGraphicFramePr>
          <p:nvPr>
            <p:ph sz="quarter" idx="37"/>
            <p:extLst/>
          </p:nvPr>
        </p:nvGraphicFramePr>
        <p:xfrm>
          <a:off x="4659971" y="2440125"/>
          <a:ext cx="4148137" cy="37540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0807338"/>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On the Horizon</a:t>
            </a:r>
          </a:p>
        </p:txBody>
      </p:sp>
      <p:sp>
        <p:nvSpPr>
          <p:cNvPr id="7" name="Subtitle 6"/>
          <p:cNvSpPr>
            <a:spLocks noGrp="1"/>
          </p:cNvSpPr>
          <p:nvPr>
            <p:ph type="subTitle" idx="1"/>
          </p:nvPr>
        </p:nvSpPr>
        <p:spPr/>
        <p:txBody>
          <a:bodyPr/>
          <a:lstStyle/>
          <a:p>
            <a:r>
              <a:rPr lang="en-US" dirty="0"/>
              <a:t>Sharing Economy and Disruption</a:t>
            </a:r>
          </a:p>
        </p:txBody>
      </p:sp>
    </p:spTree>
    <p:extLst>
      <p:ext uri="{BB962C8B-B14F-4D97-AF65-F5344CB8AC3E}">
        <p14:creationId xmlns:p14="http://schemas.microsoft.com/office/powerpoint/2010/main" val="166736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Greatest Threats, Opportunities</a:t>
            </a:r>
          </a:p>
        </p:txBody>
      </p:sp>
      <p:sp>
        <p:nvSpPr>
          <p:cNvPr id="4" name="Text Placeholder 3"/>
          <p:cNvSpPr>
            <a:spLocks noGrp="1"/>
          </p:cNvSpPr>
          <p:nvPr>
            <p:ph type="body" sz="quarter" idx="15"/>
          </p:nvPr>
        </p:nvSpPr>
        <p:spPr/>
        <p:txBody>
          <a:bodyPr/>
          <a:lstStyle/>
          <a:p>
            <a:r>
              <a:rPr lang="en-US" dirty="0"/>
              <a:t>Whither Silicon Valley?</a:t>
            </a:r>
          </a:p>
        </p:txBody>
      </p:sp>
      <p:sp>
        <p:nvSpPr>
          <p:cNvPr id="6" name="Text Placeholder 5"/>
          <p:cNvSpPr>
            <a:spLocks noGrp="1"/>
          </p:cNvSpPr>
          <p:nvPr>
            <p:ph type="body" sz="quarter" idx="16"/>
          </p:nvPr>
        </p:nvSpPr>
        <p:spPr/>
        <p:txBody>
          <a:bodyPr/>
          <a:lstStyle/>
          <a:p>
            <a:r>
              <a:rPr lang="en-US" sz="1100" dirty="0"/>
              <a:t>SOURCE: A.M. Best Winter 2016-17 Insurance Industry Survey. </a:t>
            </a:r>
          </a:p>
        </p:txBody>
      </p:sp>
      <p:sp>
        <p:nvSpPr>
          <p:cNvPr id="8" name="Text Placeholder 7"/>
          <p:cNvSpPr>
            <a:spLocks noGrp="1"/>
          </p:cNvSpPr>
          <p:nvPr>
            <p:ph type="body" sz="quarter" idx="32"/>
          </p:nvPr>
        </p:nvSpPr>
        <p:spPr/>
        <p:txBody>
          <a:bodyPr/>
          <a:lstStyle/>
          <a:p>
            <a:r>
              <a:rPr lang="en-US" dirty="0"/>
              <a:t>Greatest Threat</a:t>
            </a:r>
          </a:p>
        </p:txBody>
      </p:sp>
      <p:graphicFrame>
        <p:nvGraphicFramePr>
          <p:cNvPr id="14" name="Object 2"/>
          <p:cNvGraphicFramePr>
            <a:graphicFrameLocks noChangeAspect="1"/>
          </p:cNvGraphicFramePr>
          <p:nvPr>
            <p:extLst/>
          </p:nvPr>
        </p:nvGraphicFramePr>
        <p:xfrm>
          <a:off x="385889" y="2550393"/>
          <a:ext cx="4123895" cy="347934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7"/>
          <p:cNvSpPr>
            <a:spLocks noGrp="1"/>
          </p:cNvSpPr>
          <p:nvPr>
            <p:ph type="body" sz="quarter" idx="32"/>
          </p:nvPr>
        </p:nvSpPr>
        <p:spPr>
          <a:xfrm>
            <a:off x="356616" y="1651309"/>
            <a:ext cx="4153168" cy="640080"/>
          </a:xfrm>
        </p:spPr>
        <p:txBody>
          <a:bodyPr/>
          <a:lstStyle/>
          <a:p>
            <a:r>
              <a:rPr lang="en-US" dirty="0"/>
              <a:t>Greatest Opportunity</a:t>
            </a:r>
          </a:p>
        </p:txBody>
      </p:sp>
      <p:graphicFrame>
        <p:nvGraphicFramePr>
          <p:cNvPr id="13" name="Object 2"/>
          <p:cNvGraphicFramePr>
            <a:graphicFrameLocks noChangeAspect="1"/>
          </p:cNvGraphicFramePr>
          <p:nvPr>
            <p:extLst/>
          </p:nvPr>
        </p:nvGraphicFramePr>
        <p:xfrm>
          <a:off x="4509784" y="2562474"/>
          <a:ext cx="4123895" cy="3479341"/>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776614" y="5173249"/>
            <a:ext cx="2417523" cy="51356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3669144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307975" y="1397000"/>
          <a:ext cx="8264525"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err="1">
                <a:solidFill>
                  <a:schemeClr val="bg1"/>
                </a:solidFill>
              </a:rPr>
              <a:t>eSlide</a:t>
            </a:r>
            <a:r>
              <a:rPr lang="en-US" altLang="en-US" dirty="0">
                <a:solidFill>
                  <a:schemeClr val="bg1"/>
                </a:solidFill>
              </a:rPr>
              <a:t>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58375" name="Rectangle 4"/>
          <p:cNvSpPr>
            <a:spLocks noChangeArrowheads="1"/>
          </p:cNvSpPr>
          <p:nvPr/>
        </p:nvSpPr>
        <p:spPr bwMode="black">
          <a:xfrm>
            <a:off x="399415" y="1238250"/>
            <a:ext cx="274383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chemeClr val="accent2"/>
                </a:solidFill>
              </a:rPr>
              <a:t>Investment ($ Millions)</a:t>
            </a:r>
          </a:p>
        </p:txBody>
      </p:sp>
      <p:sp>
        <p:nvSpPr>
          <p:cNvPr id="11" name="Rectangle 4"/>
          <p:cNvSpPr>
            <a:spLocks noChangeArrowheads="1"/>
          </p:cNvSpPr>
          <p:nvPr/>
        </p:nvSpPr>
        <p:spPr bwMode="auto">
          <a:xfrm>
            <a:off x="899885" y="6389410"/>
            <a:ext cx="715985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CB Insights, Insurance Information Institute. </a:t>
            </a:r>
          </a:p>
        </p:txBody>
      </p:sp>
      <p:sp>
        <p:nvSpPr>
          <p:cNvPr id="13" name="Rectangle 2"/>
          <p:cNvSpPr txBox="1">
            <a:spLocks noChangeArrowheads="1"/>
          </p:cNvSpPr>
          <p:nvPr/>
        </p:nvSpPr>
        <p:spPr bwMode="black">
          <a:xfrm>
            <a:off x="899886" y="74295"/>
            <a:ext cx="6586764"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b="0" dirty="0">
                <a:solidFill>
                  <a:srgbClr val="337DBE"/>
                </a:solidFill>
                <a:latin typeface="+mj-lt"/>
              </a:rPr>
              <a:t>Insurance Technology Financing – Change Is Coming</a:t>
            </a:r>
          </a:p>
        </p:txBody>
      </p:sp>
      <p:sp>
        <p:nvSpPr>
          <p:cNvPr id="15" name="Rectangle 4"/>
          <p:cNvSpPr>
            <a:spLocks noChangeArrowheads="1"/>
          </p:cNvSpPr>
          <p:nvPr/>
        </p:nvSpPr>
        <p:spPr bwMode="black">
          <a:xfrm>
            <a:off x="6048528" y="1206826"/>
            <a:ext cx="237691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gn="r">
              <a:lnSpc>
                <a:spcPct val="90000"/>
              </a:lnSpc>
              <a:spcBef>
                <a:spcPct val="20000"/>
              </a:spcBef>
            </a:pPr>
            <a:r>
              <a:rPr lang="en-US" altLang="en-US" sz="1600" b="1" dirty="0">
                <a:solidFill>
                  <a:schemeClr val="accent1"/>
                </a:solidFill>
              </a:rPr>
              <a:t>Deals</a:t>
            </a:r>
          </a:p>
        </p:txBody>
      </p:sp>
      <p:sp>
        <p:nvSpPr>
          <p:cNvPr id="16"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Investment In Insurance Tech Is Rising. Number of Deals Set A Record Last Year. P/C Insurance is Increasingly the Focus.</a:t>
            </a:r>
          </a:p>
        </p:txBody>
      </p:sp>
      <p:grpSp>
        <p:nvGrpSpPr>
          <p:cNvPr id="12" name="Group 11"/>
          <p:cNvGrpSpPr/>
          <p:nvPr/>
        </p:nvGrpSpPr>
        <p:grpSpPr>
          <a:xfrm>
            <a:off x="6137085" y="777879"/>
            <a:ext cx="1574591" cy="785746"/>
            <a:chOff x="501324" y="1020059"/>
            <a:chExt cx="3325809" cy="785741"/>
          </a:xfrm>
        </p:grpSpPr>
        <p:cxnSp>
          <p:nvCxnSpPr>
            <p:cNvPr id="17" name="Straight Arrow Connector 16"/>
            <p:cNvCxnSpPr/>
            <p:nvPr/>
          </p:nvCxnSpPr>
          <p:spPr bwMode="gray">
            <a:xfrm flipH="1">
              <a:off x="768630" y="1367622"/>
              <a:ext cx="30992" cy="438178"/>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14" name="AutoShape 5"/>
            <p:cNvSpPr>
              <a:spLocks noChangeArrowheads="1"/>
            </p:cNvSpPr>
            <p:nvPr/>
          </p:nvSpPr>
          <p:spPr bwMode="gray">
            <a:xfrm>
              <a:off x="501324" y="1020059"/>
              <a:ext cx="3325809" cy="681966"/>
            </a:xfrm>
            <a:prstGeom prst="rect">
              <a:avLst/>
            </a:prstGeom>
            <a:solidFill>
              <a:schemeClr val="accent2"/>
            </a:solidFill>
            <a:ln w="28575" algn="ctr">
              <a:noFill/>
              <a:miter lim="800000"/>
              <a:headEnd/>
              <a:tailEnd/>
            </a:ln>
          </p:spPr>
          <p:txBody>
            <a:bodyPr lIns="45720" tIns="0" rIns="4572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More Than Half This Funding Was in Two Deals (</a:t>
              </a:r>
              <a:r>
                <a:rPr lang="en-US" sz="1200" b="1" dirty="0" err="1">
                  <a:solidFill>
                    <a:schemeClr val="bg1"/>
                  </a:solidFill>
                  <a:cs typeface="Arial" charset="0"/>
                </a:rPr>
                <a:t>Zenefits</a:t>
              </a:r>
              <a:r>
                <a:rPr lang="en-US" sz="1200" b="1" dirty="0">
                  <a:solidFill>
                    <a:schemeClr val="bg1"/>
                  </a:solidFill>
                  <a:cs typeface="Arial" charset="0"/>
                </a:rPr>
                <a:t>/ </a:t>
              </a:r>
              <a:r>
                <a:rPr lang="en-US" sz="1200" b="1" dirty="0" err="1">
                  <a:solidFill>
                    <a:schemeClr val="bg1"/>
                  </a:solidFill>
                  <a:cs typeface="Arial" charset="0"/>
                </a:rPr>
                <a:t>Zhong</a:t>
              </a:r>
              <a:r>
                <a:rPr lang="en-US" sz="1200" b="1" dirty="0">
                  <a:solidFill>
                    <a:schemeClr val="bg1"/>
                  </a:solidFill>
                  <a:cs typeface="Arial" charset="0"/>
                </a:rPr>
                <a:t> An)</a:t>
              </a:r>
            </a:p>
          </p:txBody>
        </p:sp>
      </p:grpSp>
    </p:spTree>
    <p:extLst>
      <p:ext uri="{BB962C8B-B14F-4D97-AF65-F5344CB8AC3E}">
        <p14:creationId xmlns:p14="http://schemas.microsoft.com/office/powerpoint/2010/main" val="31263005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(Re)Insurance Value Chain</a:t>
            </a:r>
          </a:p>
        </p:txBody>
      </p:sp>
      <p:sp>
        <p:nvSpPr>
          <p:cNvPr id="4" name="Text Placeholder 3"/>
          <p:cNvSpPr>
            <a:spLocks noGrp="1"/>
          </p:cNvSpPr>
          <p:nvPr>
            <p:ph type="body" sz="quarter" idx="15"/>
          </p:nvPr>
        </p:nvSpPr>
        <p:spPr/>
        <p:txBody>
          <a:bodyPr/>
          <a:lstStyle/>
          <a:p>
            <a:r>
              <a:rPr lang="en-US" dirty="0"/>
              <a:t>Where Could Disruption Lie?</a:t>
            </a:r>
          </a:p>
        </p:txBody>
      </p:sp>
      <p:sp>
        <p:nvSpPr>
          <p:cNvPr id="5" name="Text Placeholder 4"/>
          <p:cNvSpPr>
            <a:spLocks noGrp="1"/>
          </p:cNvSpPr>
          <p:nvPr>
            <p:ph type="body" sz="quarter" idx="16"/>
          </p:nvPr>
        </p:nvSpPr>
        <p:spPr/>
        <p:txBody>
          <a:bodyPr/>
          <a:lstStyle/>
          <a:p>
            <a:endParaRPr lang="en-US" dirty="0"/>
          </a:p>
        </p:txBody>
      </p:sp>
      <p:graphicFrame>
        <p:nvGraphicFramePr>
          <p:cNvPr id="9" name="Content Placeholder 8"/>
          <p:cNvGraphicFramePr>
            <a:graphicFrameLocks noGrp="1"/>
          </p:cNvGraphicFramePr>
          <p:nvPr>
            <p:ph idx="1"/>
            <p:extLst/>
          </p:nvPr>
        </p:nvGraphicFramePr>
        <p:xfrm>
          <a:off x="425768" y="1884363"/>
          <a:ext cx="8458200" cy="4040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348930" y="2503170"/>
            <a:ext cx="6469380" cy="377190"/>
          </a:xfrm>
          <a:prstGeom prst="rect">
            <a:avLst/>
          </a:prstGeom>
          <a:solidFill>
            <a:schemeClr val="accent1"/>
          </a:solidFill>
        </p:spPr>
        <p:txBody>
          <a:bodyPr wrap="square" rtlCol="0">
            <a:noAutofit/>
          </a:bodyPr>
          <a:lstStyle/>
          <a:p>
            <a:pPr algn="ctr">
              <a:lnSpc>
                <a:spcPct val="90000"/>
              </a:lnSpc>
              <a:spcBef>
                <a:spcPts val="1200"/>
              </a:spcBef>
              <a:buClr>
                <a:srgbClr val="337DBE"/>
              </a:buClr>
              <a:buSzPct val="77000"/>
            </a:pPr>
            <a:r>
              <a:rPr lang="en-US" sz="2000" b="1" dirty="0">
                <a:solidFill>
                  <a:schemeClr val="bg1"/>
                </a:solidFill>
              </a:rPr>
              <a:t>Protecting People &amp; Organizations</a:t>
            </a:r>
          </a:p>
          <a:p>
            <a:pPr marL="292608" indent="-292608">
              <a:lnSpc>
                <a:spcPct val="90000"/>
              </a:lnSpc>
              <a:spcBef>
                <a:spcPts val="1200"/>
              </a:spcBef>
              <a:buClr>
                <a:srgbClr val="337DBE"/>
              </a:buClr>
              <a:buSzPct val="77000"/>
              <a:buFont typeface="Wingdings 3" panose="05040102010807070707" pitchFamily="18" charset="2"/>
              <a:buChar char=""/>
            </a:pPr>
            <a:endParaRPr lang="en-US" sz="2000" b="1" dirty="0">
              <a:solidFill>
                <a:schemeClr val="bg1"/>
              </a:solidFill>
            </a:endParaRPr>
          </a:p>
        </p:txBody>
      </p:sp>
      <p:sp>
        <p:nvSpPr>
          <p:cNvPr id="1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Most Links in the Value Chain Have the Potential </a:t>
            </a:r>
          </a:p>
          <a:p>
            <a:pPr eaLnBrk="1" hangingPunct="1">
              <a:spcBef>
                <a:spcPts val="0"/>
              </a:spcBef>
              <a:buClr>
                <a:schemeClr val="accent2"/>
              </a:buClr>
              <a:buSzPct val="90000"/>
            </a:pPr>
            <a:r>
              <a:rPr lang="en-US" sz="1800" dirty="0">
                <a:solidFill>
                  <a:schemeClr val="bg1"/>
                </a:solidFill>
              </a:rPr>
              <a:t>to Be Disrupted in Next 10 Years.</a:t>
            </a:r>
          </a:p>
        </p:txBody>
      </p:sp>
    </p:spTree>
    <p:extLst>
      <p:ext uri="{BB962C8B-B14F-4D97-AF65-F5344CB8AC3E}">
        <p14:creationId xmlns:p14="http://schemas.microsoft.com/office/powerpoint/2010/main" val="261045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94A54FA7-0450-445A-8026-0207A284701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7E743432-CC7F-4390-8FC6-15CFA3D6582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2EA539DF-C130-472D-9E00-B4556113293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8E560B7B-C1C6-4174-B929-8A0EC41215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8430E4D2-4BE5-4033-A40B-7D01DC320A2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DA227052-28CD-48CA-B212-6CE9437E259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1" presetClass="emph" presetSubtype="0" fill="hold" grpId="1" nodeType="clickEffect">
                                  <p:stCondLst>
                                    <p:cond delay="0"/>
                                  </p:stCondLst>
                                  <p:childTnLst>
                                    <p:animClr clrSpc="hsl" dir="cw">
                                      <p:cBhvr override="childStyle">
                                        <p:cTn id="30" dur="500" fill="hold"/>
                                        <p:tgtEl>
                                          <p:spTgt spid="9">
                                            <p:graphicEl>
                                              <a:dgm id="{A152B669-C2C7-459C-A64B-5D2800C9DC64}"/>
                                            </p:graphicEl>
                                          </p:spTgt>
                                        </p:tgtEl>
                                        <p:attrNameLst>
                                          <p:attrName>style.color</p:attrName>
                                        </p:attrNameLst>
                                      </p:cBhvr>
                                      <p:by>
                                        <p:hsl h="7200000" s="0" l="0"/>
                                      </p:by>
                                    </p:animClr>
                                    <p:animClr clrSpc="hsl" dir="cw">
                                      <p:cBhvr>
                                        <p:cTn id="31" dur="500" fill="hold"/>
                                        <p:tgtEl>
                                          <p:spTgt spid="9">
                                            <p:graphicEl>
                                              <a:dgm id="{A152B669-C2C7-459C-A64B-5D2800C9DC64}"/>
                                            </p:graphicEl>
                                          </p:spTgt>
                                        </p:tgtEl>
                                        <p:attrNameLst>
                                          <p:attrName>fillcolor</p:attrName>
                                        </p:attrNameLst>
                                      </p:cBhvr>
                                      <p:by>
                                        <p:hsl h="7200000" s="0" l="0"/>
                                      </p:by>
                                    </p:animClr>
                                    <p:animClr clrSpc="hsl" dir="cw">
                                      <p:cBhvr>
                                        <p:cTn id="32" dur="500" fill="hold"/>
                                        <p:tgtEl>
                                          <p:spTgt spid="9">
                                            <p:graphicEl>
                                              <a:dgm id="{A152B669-C2C7-459C-A64B-5D2800C9DC64}"/>
                                            </p:graphicEl>
                                          </p:spTgt>
                                        </p:tgtEl>
                                        <p:attrNameLst>
                                          <p:attrName>stroke.color</p:attrName>
                                        </p:attrNameLst>
                                      </p:cBhvr>
                                      <p:by>
                                        <p:hsl h="7200000" s="0" l="0"/>
                                      </p:by>
                                    </p:animClr>
                                    <p:set>
                                      <p:cBhvr>
                                        <p:cTn id="33" dur="500" fill="hold"/>
                                        <p:tgtEl>
                                          <p:spTgt spid="9">
                                            <p:graphicEl>
                                              <a:dgm id="{A152B669-C2C7-459C-A64B-5D2800C9DC64}"/>
                                            </p:graphicEl>
                                          </p:spTgt>
                                        </p:tgtEl>
                                        <p:attrNameLst>
                                          <p:attrName>fill.type</p:attrName>
                                        </p:attrNameLst>
                                      </p:cBhvr>
                                      <p:to>
                                        <p:strVal val="solid"/>
                                      </p:to>
                                    </p:set>
                                  </p:childTnLst>
                                </p:cTn>
                              </p:par>
                              <p:par>
                                <p:cTn id="34" presetID="21" presetClass="emph" presetSubtype="0" fill="hold" grpId="1" nodeType="withEffect">
                                  <p:stCondLst>
                                    <p:cond delay="0"/>
                                  </p:stCondLst>
                                  <p:childTnLst>
                                    <p:animClr clrSpc="hsl" dir="cw">
                                      <p:cBhvr override="childStyle">
                                        <p:cTn id="35" dur="500" fill="hold"/>
                                        <p:tgtEl>
                                          <p:spTgt spid="9">
                                            <p:graphicEl>
                                              <a:dgm id="{70A62A1C-F154-4910-9C4E-62E600A80DD4}"/>
                                            </p:graphicEl>
                                          </p:spTgt>
                                        </p:tgtEl>
                                        <p:attrNameLst>
                                          <p:attrName>style.color</p:attrName>
                                        </p:attrNameLst>
                                      </p:cBhvr>
                                      <p:by>
                                        <p:hsl h="7200000" s="0" l="0"/>
                                      </p:by>
                                    </p:animClr>
                                    <p:animClr clrSpc="hsl" dir="cw">
                                      <p:cBhvr>
                                        <p:cTn id="36" dur="500" fill="hold"/>
                                        <p:tgtEl>
                                          <p:spTgt spid="9">
                                            <p:graphicEl>
                                              <a:dgm id="{70A62A1C-F154-4910-9C4E-62E600A80DD4}"/>
                                            </p:graphicEl>
                                          </p:spTgt>
                                        </p:tgtEl>
                                        <p:attrNameLst>
                                          <p:attrName>fillcolor</p:attrName>
                                        </p:attrNameLst>
                                      </p:cBhvr>
                                      <p:by>
                                        <p:hsl h="7200000" s="0" l="0"/>
                                      </p:by>
                                    </p:animClr>
                                    <p:animClr clrSpc="hsl" dir="cw">
                                      <p:cBhvr>
                                        <p:cTn id="37" dur="500" fill="hold"/>
                                        <p:tgtEl>
                                          <p:spTgt spid="9">
                                            <p:graphicEl>
                                              <a:dgm id="{70A62A1C-F154-4910-9C4E-62E600A80DD4}"/>
                                            </p:graphicEl>
                                          </p:spTgt>
                                        </p:tgtEl>
                                        <p:attrNameLst>
                                          <p:attrName>stroke.color</p:attrName>
                                        </p:attrNameLst>
                                      </p:cBhvr>
                                      <p:by>
                                        <p:hsl h="7200000" s="0" l="0"/>
                                      </p:by>
                                    </p:animClr>
                                    <p:set>
                                      <p:cBhvr>
                                        <p:cTn id="38" dur="500" fill="hold"/>
                                        <p:tgtEl>
                                          <p:spTgt spid="9">
                                            <p:graphicEl>
                                              <a:dgm id="{70A62A1C-F154-4910-9C4E-62E600A80DD4}"/>
                                            </p:graphicEl>
                                          </p:spTgt>
                                        </p:tgtEl>
                                        <p:attrNameLst>
                                          <p:attrName>fill.type</p:attrName>
                                        </p:attrNameLst>
                                      </p:cBhvr>
                                      <p:to>
                                        <p:strVal val="solid"/>
                                      </p:to>
                                    </p:set>
                                  </p:childTnLst>
                                </p:cTn>
                              </p:par>
                              <p:par>
                                <p:cTn id="39" presetID="21" presetClass="emph" presetSubtype="0" fill="hold" grpId="1" nodeType="withEffect">
                                  <p:stCondLst>
                                    <p:cond delay="0"/>
                                  </p:stCondLst>
                                  <p:childTnLst>
                                    <p:animClr clrSpc="hsl" dir="cw">
                                      <p:cBhvr override="childStyle">
                                        <p:cTn id="40" dur="500" fill="hold"/>
                                        <p:tgtEl>
                                          <p:spTgt spid="9">
                                            <p:graphicEl>
                                              <a:dgm id="{7E743432-CC7F-4390-8FC6-15CFA3D6582B}"/>
                                            </p:graphicEl>
                                          </p:spTgt>
                                        </p:tgtEl>
                                        <p:attrNameLst>
                                          <p:attrName>style.color</p:attrName>
                                        </p:attrNameLst>
                                      </p:cBhvr>
                                      <p:by>
                                        <p:hsl h="7200000" s="0" l="0"/>
                                      </p:by>
                                    </p:animClr>
                                    <p:animClr clrSpc="hsl" dir="cw">
                                      <p:cBhvr>
                                        <p:cTn id="41" dur="500" fill="hold"/>
                                        <p:tgtEl>
                                          <p:spTgt spid="9">
                                            <p:graphicEl>
                                              <a:dgm id="{7E743432-CC7F-4390-8FC6-15CFA3D6582B}"/>
                                            </p:graphicEl>
                                          </p:spTgt>
                                        </p:tgtEl>
                                        <p:attrNameLst>
                                          <p:attrName>fillcolor</p:attrName>
                                        </p:attrNameLst>
                                      </p:cBhvr>
                                      <p:by>
                                        <p:hsl h="7200000" s="0" l="0"/>
                                      </p:by>
                                    </p:animClr>
                                    <p:animClr clrSpc="hsl" dir="cw">
                                      <p:cBhvr>
                                        <p:cTn id="42" dur="500" fill="hold"/>
                                        <p:tgtEl>
                                          <p:spTgt spid="9">
                                            <p:graphicEl>
                                              <a:dgm id="{7E743432-CC7F-4390-8FC6-15CFA3D6582B}"/>
                                            </p:graphicEl>
                                          </p:spTgt>
                                        </p:tgtEl>
                                        <p:attrNameLst>
                                          <p:attrName>stroke.color</p:attrName>
                                        </p:attrNameLst>
                                      </p:cBhvr>
                                      <p:by>
                                        <p:hsl h="7200000" s="0" l="0"/>
                                      </p:by>
                                    </p:animClr>
                                    <p:set>
                                      <p:cBhvr>
                                        <p:cTn id="43" dur="500" fill="hold"/>
                                        <p:tgtEl>
                                          <p:spTgt spid="9">
                                            <p:graphicEl>
                                              <a:dgm id="{7E743432-CC7F-4390-8FC6-15CFA3D6582B}"/>
                                            </p:graphicEl>
                                          </p:spTgt>
                                        </p:tgtEl>
                                        <p:attrNameLst>
                                          <p:attrName>fill.type</p:attrName>
                                        </p:attrNameLst>
                                      </p:cBhvr>
                                      <p:to>
                                        <p:strVal val="solid"/>
                                      </p:to>
                                    </p:set>
                                  </p:childTnLst>
                                </p:cTn>
                              </p:par>
                              <p:par>
                                <p:cTn id="44" presetID="21" presetClass="emph" presetSubtype="0" fill="hold" grpId="1" nodeType="withEffect">
                                  <p:stCondLst>
                                    <p:cond delay="0"/>
                                  </p:stCondLst>
                                  <p:childTnLst>
                                    <p:animClr clrSpc="hsl" dir="cw">
                                      <p:cBhvr override="childStyle">
                                        <p:cTn id="45" dur="500" fill="hold"/>
                                        <p:tgtEl>
                                          <p:spTgt spid="9">
                                            <p:graphicEl>
                                              <a:dgm id="{2EA539DF-C130-472D-9E00-B45561132935}"/>
                                            </p:graphicEl>
                                          </p:spTgt>
                                        </p:tgtEl>
                                        <p:attrNameLst>
                                          <p:attrName>style.color</p:attrName>
                                        </p:attrNameLst>
                                      </p:cBhvr>
                                      <p:by>
                                        <p:hsl h="7200000" s="0" l="0"/>
                                      </p:by>
                                    </p:animClr>
                                    <p:animClr clrSpc="hsl" dir="cw">
                                      <p:cBhvr>
                                        <p:cTn id="46" dur="500" fill="hold"/>
                                        <p:tgtEl>
                                          <p:spTgt spid="9">
                                            <p:graphicEl>
                                              <a:dgm id="{2EA539DF-C130-472D-9E00-B45561132935}"/>
                                            </p:graphicEl>
                                          </p:spTgt>
                                        </p:tgtEl>
                                        <p:attrNameLst>
                                          <p:attrName>fillcolor</p:attrName>
                                        </p:attrNameLst>
                                      </p:cBhvr>
                                      <p:by>
                                        <p:hsl h="7200000" s="0" l="0"/>
                                      </p:by>
                                    </p:animClr>
                                    <p:animClr clrSpc="hsl" dir="cw">
                                      <p:cBhvr>
                                        <p:cTn id="47" dur="500" fill="hold"/>
                                        <p:tgtEl>
                                          <p:spTgt spid="9">
                                            <p:graphicEl>
                                              <a:dgm id="{2EA539DF-C130-472D-9E00-B45561132935}"/>
                                            </p:graphicEl>
                                          </p:spTgt>
                                        </p:tgtEl>
                                        <p:attrNameLst>
                                          <p:attrName>stroke.color</p:attrName>
                                        </p:attrNameLst>
                                      </p:cBhvr>
                                      <p:by>
                                        <p:hsl h="7200000" s="0" l="0"/>
                                      </p:by>
                                    </p:animClr>
                                    <p:set>
                                      <p:cBhvr>
                                        <p:cTn id="48" dur="500" fill="hold"/>
                                        <p:tgtEl>
                                          <p:spTgt spid="9">
                                            <p:graphicEl>
                                              <a:dgm id="{2EA539DF-C130-472D-9E00-B45561132935}"/>
                                            </p:graphicEl>
                                          </p:spTgt>
                                        </p:tgtEl>
                                        <p:attrNameLst>
                                          <p:attrName>fill.type</p:attrName>
                                        </p:attrNameLst>
                                      </p:cBhvr>
                                      <p:to>
                                        <p:strVal val="solid"/>
                                      </p:to>
                                    </p:set>
                                  </p:childTnLst>
                                </p:cTn>
                              </p:par>
                              <p:par>
                                <p:cTn id="49" presetID="21" presetClass="emph" presetSubtype="0" fill="hold" grpId="1" nodeType="withEffect">
                                  <p:stCondLst>
                                    <p:cond delay="0"/>
                                  </p:stCondLst>
                                  <p:childTnLst>
                                    <p:animClr clrSpc="hsl" dir="cw">
                                      <p:cBhvr override="childStyle">
                                        <p:cTn id="50" dur="500" fill="hold"/>
                                        <p:tgtEl>
                                          <p:spTgt spid="9">
                                            <p:graphicEl>
                                              <a:dgm id="{8E560B7B-C1C6-4174-B929-8A0EC41215B3}"/>
                                            </p:graphicEl>
                                          </p:spTgt>
                                        </p:tgtEl>
                                        <p:attrNameLst>
                                          <p:attrName>style.color</p:attrName>
                                        </p:attrNameLst>
                                      </p:cBhvr>
                                      <p:by>
                                        <p:hsl h="7200000" s="0" l="0"/>
                                      </p:by>
                                    </p:animClr>
                                    <p:animClr clrSpc="hsl" dir="cw">
                                      <p:cBhvr>
                                        <p:cTn id="51" dur="500" fill="hold"/>
                                        <p:tgtEl>
                                          <p:spTgt spid="9">
                                            <p:graphicEl>
                                              <a:dgm id="{8E560B7B-C1C6-4174-B929-8A0EC41215B3}"/>
                                            </p:graphicEl>
                                          </p:spTgt>
                                        </p:tgtEl>
                                        <p:attrNameLst>
                                          <p:attrName>fillcolor</p:attrName>
                                        </p:attrNameLst>
                                      </p:cBhvr>
                                      <p:by>
                                        <p:hsl h="7200000" s="0" l="0"/>
                                      </p:by>
                                    </p:animClr>
                                    <p:animClr clrSpc="hsl" dir="cw">
                                      <p:cBhvr>
                                        <p:cTn id="52" dur="500" fill="hold"/>
                                        <p:tgtEl>
                                          <p:spTgt spid="9">
                                            <p:graphicEl>
                                              <a:dgm id="{8E560B7B-C1C6-4174-B929-8A0EC41215B3}"/>
                                            </p:graphicEl>
                                          </p:spTgt>
                                        </p:tgtEl>
                                        <p:attrNameLst>
                                          <p:attrName>stroke.color</p:attrName>
                                        </p:attrNameLst>
                                      </p:cBhvr>
                                      <p:by>
                                        <p:hsl h="7200000" s="0" l="0"/>
                                      </p:by>
                                    </p:animClr>
                                    <p:set>
                                      <p:cBhvr>
                                        <p:cTn id="53" dur="500" fill="hold"/>
                                        <p:tgtEl>
                                          <p:spTgt spid="9">
                                            <p:graphicEl>
                                              <a:dgm id="{8E560B7B-C1C6-4174-B929-8A0EC41215B3}"/>
                                            </p:graphicEl>
                                          </p:spTgt>
                                        </p:tgtEl>
                                        <p:attrNameLst>
                                          <p:attrName>fill.type</p:attrName>
                                        </p:attrNameLst>
                                      </p:cBhvr>
                                      <p:to>
                                        <p:strVal val="solid"/>
                                      </p:to>
                                    </p:set>
                                  </p:childTnLst>
                                </p:cTn>
                              </p:par>
                              <p:par>
                                <p:cTn id="54" presetID="21" presetClass="emph" presetSubtype="0" fill="hold" grpId="1" nodeType="withEffect">
                                  <p:stCondLst>
                                    <p:cond delay="0"/>
                                  </p:stCondLst>
                                  <p:childTnLst>
                                    <p:animClr clrSpc="hsl" dir="cw">
                                      <p:cBhvr override="childStyle">
                                        <p:cTn id="55" dur="500" fill="hold"/>
                                        <p:tgtEl>
                                          <p:spTgt spid="9">
                                            <p:graphicEl>
                                              <a:dgm id="{8430E4D2-4BE5-4033-A40B-7D01DC320A25}"/>
                                            </p:graphicEl>
                                          </p:spTgt>
                                        </p:tgtEl>
                                        <p:attrNameLst>
                                          <p:attrName>style.color</p:attrName>
                                        </p:attrNameLst>
                                      </p:cBhvr>
                                      <p:by>
                                        <p:hsl h="7200000" s="0" l="0"/>
                                      </p:by>
                                    </p:animClr>
                                    <p:animClr clrSpc="hsl" dir="cw">
                                      <p:cBhvr>
                                        <p:cTn id="56" dur="500" fill="hold"/>
                                        <p:tgtEl>
                                          <p:spTgt spid="9">
                                            <p:graphicEl>
                                              <a:dgm id="{8430E4D2-4BE5-4033-A40B-7D01DC320A25}"/>
                                            </p:graphicEl>
                                          </p:spTgt>
                                        </p:tgtEl>
                                        <p:attrNameLst>
                                          <p:attrName>fillcolor</p:attrName>
                                        </p:attrNameLst>
                                      </p:cBhvr>
                                      <p:by>
                                        <p:hsl h="7200000" s="0" l="0"/>
                                      </p:by>
                                    </p:animClr>
                                    <p:animClr clrSpc="hsl" dir="cw">
                                      <p:cBhvr>
                                        <p:cTn id="57" dur="500" fill="hold"/>
                                        <p:tgtEl>
                                          <p:spTgt spid="9">
                                            <p:graphicEl>
                                              <a:dgm id="{8430E4D2-4BE5-4033-A40B-7D01DC320A25}"/>
                                            </p:graphicEl>
                                          </p:spTgt>
                                        </p:tgtEl>
                                        <p:attrNameLst>
                                          <p:attrName>stroke.color</p:attrName>
                                        </p:attrNameLst>
                                      </p:cBhvr>
                                      <p:by>
                                        <p:hsl h="7200000" s="0" l="0"/>
                                      </p:by>
                                    </p:animClr>
                                    <p:set>
                                      <p:cBhvr>
                                        <p:cTn id="58" dur="500" fill="hold"/>
                                        <p:tgtEl>
                                          <p:spTgt spid="9">
                                            <p:graphicEl>
                                              <a:dgm id="{8430E4D2-4BE5-4033-A40B-7D01DC320A25}"/>
                                            </p:graphicEl>
                                          </p:spTgt>
                                        </p:tgtEl>
                                        <p:attrNameLst>
                                          <p:attrName>fill.type</p:attrName>
                                        </p:attrNameLst>
                                      </p:cBhvr>
                                      <p:to>
                                        <p:strVal val="solid"/>
                                      </p:to>
                                    </p:set>
                                  </p:childTnLst>
                                </p:cTn>
                              </p:par>
                              <p:par>
                                <p:cTn id="59" presetID="21" presetClass="emph" presetSubtype="0" fill="hold" grpId="1" nodeType="withEffect">
                                  <p:stCondLst>
                                    <p:cond delay="0"/>
                                  </p:stCondLst>
                                  <p:childTnLst>
                                    <p:animClr clrSpc="hsl" dir="cw">
                                      <p:cBhvr override="childStyle">
                                        <p:cTn id="60" dur="500" fill="hold"/>
                                        <p:tgtEl>
                                          <p:spTgt spid="9">
                                            <p:graphicEl>
                                              <a:dgm id="{DA227052-28CD-48CA-B212-6CE9437E2590}"/>
                                            </p:graphicEl>
                                          </p:spTgt>
                                        </p:tgtEl>
                                        <p:attrNameLst>
                                          <p:attrName>style.color</p:attrName>
                                        </p:attrNameLst>
                                      </p:cBhvr>
                                      <p:by>
                                        <p:hsl h="7200000" s="0" l="0"/>
                                      </p:by>
                                    </p:animClr>
                                    <p:animClr clrSpc="hsl" dir="cw">
                                      <p:cBhvr>
                                        <p:cTn id="61" dur="500" fill="hold"/>
                                        <p:tgtEl>
                                          <p:spTgt spid="9">
                                            <p:graphicEl>
                                              <a:dgm id="{DA227052-28CD-48CA-B212-6CE9437E2590}"/>
                                            </p:graphicEl>
                                          </p:spTgt>
                                        </p:tgtEl>
                                        <p:attrNameLst>
                                          <p:attrName>fillcolor</p:attrName>
                                        </p:attrNameLst>
                                      </p:cBhvr>
                                      <p:by>
                                        <p:hsl h="7200000" s="0" l="0"/>
                                      </p:by>
                                    </p:animClr>
                                    <p:animClr clrSpc="hsl" dir="cw">
                                      <p:cBhvr>
                                        <p:cTn id="62" dur="500" fill="hold"/>
                                        <p:tgtEl>
                                          <p:spTgt spid="9">
                                            <p:graphicEl>
                                              <a:dgm id="{DA227052-28CD-48CA-B212-6CE9437E2590}"/>
                                            </p:graphicEl>
                                          </p:spTgt>
                                        </p:tgtEl>
                                        <p:attrNameLst>
                                          <p:attrName>stroke.color</p:attrName>
                                        </p:attrNameLst>
                                      </p:cBhvr>
                                      <p:by>
                                        <p:hsl h="7200000" s="0" l="0"/>
                                      </p:by>
                                    </p:animClr>
                                    <p:set>
                                      <p:cBhvr>
                                        <p:cTn id="63" dur="500" fill="hold"/>
                                        <p:tgtEl>
                                          <p:spTgt spid="9">
                                            <p:graphicEl>
                                              <a:dgm id="{DA227052-28CD-48CA-B212-6CE9437E2590}"/>
                                            </p:graphicEl>
                                          </p:spTgt>
                                        </p:tgtEl>
                                        <p:attrNameLst>
                                          <p:attrName>fill.type</p:attrName>
                                        </p:attrNameLst>
                                      </p:cBhvr>
                                      <p:to>
                                        <p:strVal val="solid"/>
                                      </p:to>
                                    </p:set>
                                  </p:childTnLst>
                                </p:cTn>
                              </p:par>
                            </p:childTnLst>
                          </p:cTn>
                        </p:par>
                        <p:par>
                          <p:cTn id="64" fill="hold">
                            <p:stCondLst>
                              <p:cond delay="500"/>
                            </p:stCondLst>
                            <p:childTnLst>
                              <p:par>
                                <p:cTn id="65" presetID="10" presetClass="entr" presetSubtype="0" fill="hold" grpId="0" nodeType="afterEffect">
                                  <p:stCondLst>
                                    <p:cond delay="200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Graphic spid="9" grpId="1" uiExpand="1">
        <p:bldSub>
          <a:bldDgm/>
        </p:bldSub>
      </p:bldGraphic>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endParaRPr lang="en-US" sz="3000" b="1" i="1" kern="0" dirty="0">
              <a:solidFill>
                <a:srgbClr val="225A7A"/>
              </a:solidFill>
              <a:ea typeface="+mj-ea"/>
              <a:cs typeface="+mj-cs"/>
            </a:endParaRPr>
          </a:p>
        </p:txBody>
      </p:sp>
      <p:sp>
        <p:nvSpPr>
          <p:cNvPr id="2" name="Title 1"/>
          <p:cNvSpPr>
            <a:spLocks noGrp="1"/>
          </p:cNvSpPr>
          <p:nvPr>
            <p:ph type="title"/>
          </p:nvPr>
        </p:nvSpPr>
        <p:spPr/>
        <p:txBody>
          <a:bodyPr/>
          <a:lstStyle/>
          <a:p>
            <a:r>
              <a:rPr lang="en-US" dirty="0"/>
              <a:t>ISM Manufacturing Index (Values &gt; 50 Indicate Expansion), January 2010-June 2017</a:t>
            </a:r>
          </a:p>
        </p:txBody>
      </p:sp>
      <p:sp>
        <p:nvSpPr>
          <p:cNvPr id="7" name="Text Placeholder 6"/>
          <p:cNvSpPr>
            <a:spLocks noGrp="1"/>
          </p:cNvSpPr>
          <p:nvPr>
            <p:ph type="body" sz="quarter" idx="16"/>
          </p:nvPr>
        </p:nvSpPr>
        <p:spPr/>
        <p:txBody>
          <a:bodyPr/>
          <a:lstStyle/>
          <a:p>
            <a:r>
              <a:rPr lang="en-US" dirty="0"/>
              <a:t>Sources: </a:t>
            </a:r>
            <a:r>
              <a:rPr lang="en-US" dirty="0">
                <a:hlinkClick r:id="rId3"/>
              </a:rPr>
              <a:t>Institute for Supply Management</a:t>
            </a:r>
            <a:r>
              <a:rPr lang="en-US" dirty="0"/>
              <a:t>; Insurance Information Institute.</a:t>
            </a:r>
          </a:p>
        </p:txBody>
      </p:sp>
      <p:sp>
        <p:nvSpPr>
          <p:cNvPr id="17" name="Text Placeholder 4"/>
          <p:cNvSpPr txBox="1">
            <a:spLocks/>
          </p:cNvSpPr>
          <p:nvPr/>
        </p:nvSpPr>
        <p:spPr bwMode="gray">
          <a:xfrm>
            <a:off x="341644" y="5325625"/>
            <a:ext cx="8460712" cy="87339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The manufacturing sector expanded in 67 of the 70 months from January 2010 through October 2015. It contracted in November 2015 through February 2016 and again in August 2016 but is expanding again.</a:t>
            </a:r>
          </a:p>
        </p:txBody>
      </p:sp>
      <p:graphicFrame>
        <p:nvGraphicFramePr>
          <p:cNvPr id="15" name="Object 13"/>
          <p:cNvGraphicFramePr>
            <a:graphicFrameLocks noGrp="1"/>
          </p:cNvGraphicFramePr>
          <p:nvPr>
            <p:extLst>
              <p:ext uri="{D42A27DB-BD31-4B8C-83A1-F6EECF244321}">
                <p14:modId xmlns:p14="http://schemas.microsoft.com/office/powerpoint/2010/main" val="3088506233"/>
              </p:ext>
            </p:extLst>
          </p:nvPr>
        </p:nvGraphicFramePr>
        <p:xfrm>
          <a:off x="252466" y="1290218"/>
          <a:ext cx="8460712" cy="3939648"/>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a:spLocks noChangeArrowheads="1"/>
          </p:cNvSpPr>
          <p:nvPr/>
        </p:nvSpPr>
        <p:spPr bwMode="grayWhite">
          <a:xfrm>
            <a:off x="8036169" y="2237221"/>
            <a:ext cx="778647" cy="189516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3" name="TextBox 2"/>
          <p:cNvSpPr txBox="1"/>
          <p:nvPr/>
        </p:nvSpPr>
        <p:spPr>
          <a:xfrm>
            <a:off x="7625129" y="1759031"/>
            <a:ext cx="1518871" cy="424732"/>
          </a:xfrm>
          <a:prstGeom prst="rect">
            <a:avLst/>
          </a:prstGeom>
          <a:noFill/>
        </p:spPr>
        <p:txBody>
          <a:bodyPr wrap="square" rtlCol="0" anchor="ctr" anchorCtr="0">
            <a:spAutoFit/>
          </a:bodyPr>
          <a:lstStyle/>
          <a:p>
            <a:pPr algn="ctr">
              <a:lnSpc>
                <a:spcPct val="90000"/>
              </a:lnSpc>
              <a:spcBef>
                <a:spcPts val="1200"/>
              </a:spcBef>
              <a:buClr>
                <a:srgbClr val="337DBE"/>
              </a:buClr>
              <a:buSzPct val="77000"/>
            </a:pPr>
            <a:r>
              <a:rPr lang="en-US" sz="1200" b="1" dirty="0"/>
              <a:t>Latest 6 months: strengthening</a:t>
            </a:r>
          </a:p>
        </p:txBody>
      </p:sp>
    </p:spTree>
    <p:extLst>
      <p:ext uri="{BB962C8B-B14F-4D97-AF65-F5344CB8AC3E}">
        <p14:creationId xmlns:p14="http://schemas.microsoft.com/office/powerpoint/2010/main" val="10313068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16" presetClass="entr" presetSubtype="26" fill="hold" grpId="0" nodeType="withEffect">
                                  <p:stCondLst>
                                    <p:cond delay="1000"/>
                                  </p:stCondLst>
                                  <p:childTnLst>
                                    <p:set>
                                      <p:cBhvr>
                                        <p:cTn id="11" dur="1" fill="hold">
                                          <p:stCondLst>
                                            <p:cond delay="0"/>
                                          </p:stCondLst>
                                        </p:cTn>
                                        <p:tgtEl>
                                          <p:spTgt spid="11"/>
                                        </p:tgtEl>
                                        <p:attrNameLst>
                                          <p:attrName>style.visibility</p:attrName>
                                        </p:attrNameLst>
                                      </p:cBhvr>
                                      <p:to>
                                        <p:strVal val="visible"/>
                                      </p:to>
                                    </p:set>
                                    <p:animEffect transition="in" filter="barn(in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296" y="0"/>
            <a:ext cx="7939792" cy="1069848"/>
          </a:xfrm>
        </p:spPr>
        <p:txBody>
          <a:bodyPr/>
          <a:lstStyle/>
          <a:p>
            <a:r>
              <a:rPr lang="en-US" dirty="0">
                <a:latin typeface="Arial "/>
              </a:rPr>
              <a:t>Alternative Capital</a:t>
            </a:r>
            <a:br>
              <a:rPr lang="en-US" dirty="0">
                <a:latin typeface="Arial "/>
              </a:rPr>
            </a:br>
            <a:r>
              <a:rPr lang="en-US" dirty="0">
                <a:latin typeface="Arial "/>
              </a:rPr>
              <a:t>Potentially Disrupting the Bank Account</a:t>
            </a:r>
            <a:endParaRPr lang="en-US" b="1" dirty="0">
              <a:latin typeface="Arial "/>
            </a:endParaRPr>
          </a:p>
        </p:txBody>
      </p:sp>
      <p:sp>
        <p:nvSpPr>
          <p:cNvPr id="4" name="Rectangle 4"/>
          <p:cNvSpPr>
            <a:spLocks noChangeArrowheads="1"/>
          </p:cNvSpPr>
          <p:nvPr/>
        </p:nvSpPr>
        <p:spPr bwMode="auto">
          <a:xfrm>
            <a:off x="522514" y="6575615"/>
            <a:ext cx="7046686" cy="282385"/>
          </a:xfrm>
          <a:prstGeom prst="rect">
            <a:avLst/>
          </a:prstGeom>
          <a:noFill/>
          <a:ln w="9525">
            <a:noFill/>
            <a:miter lim="800000"/>
            <a:headEnd/>
            <a:tailEnd/>
          </a:ln>
          <a:effectLst/>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Aon Benfield Analytics; Insurance Information Institute.</a:t>
            </a:r>
          </a:p>
        </p:txBody>
      </p:sp>
      <p:graphicFrame>
        <p:nvGraphicFramePr>
          <p:cNvPr id="5" name="Object 3"/>
          <p:cNvGraphicFramePr>
            <a:graphicFrameLocks noChangeAspect="1"/>
          </p:cNvGraphicFramePr>
          <p:nvPr>
            <p:extLst/>
          </p:nvPr>
        </p:nvGraphicFramePr>
        <p:xfrm>
          <a:off x="297180" y="1257321"/>
          <a:ext cx="8275791"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a:solidFill>
                  <a:srgbClr val="FFFFFF"/>
                </a:solidFill>
              </a:rPr>
              <a:t>Alternative capacity has grown 350% since 2006. It has more than tripled in the past six years.</a:t>
            </a:r>
          </a:p>
        </p:txBody>
      </p:sp>
      <p:sp>
        <p:nvSpPr>
          <p:cNvPr id="3" name="Rectangle 2"/>
          <p:cNvSpPr/>
          <p:nvPr/>
        </p:nvSpPr>
        <p:spPr>
          <a:xfrm>
            <a:off x="6076709" y="5092861"/>
            <a:ext cx="694481" cy="30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3764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a:t>
            </a:r>
          </a:p>
        </p:txBody>
      </p:sp>
      <p:sp>
        <p:nvSpPr>
          <p:cNvPr id="4" name="Text Placeholder 3"/>
          <p:cNvSpPr>
            <a:spLocks noGrp="1"/>
          </p:cNvSpPr>
          <p:nvPr>
            <p:ph type="body" sz="quarter" idx="15"/>
          </p:nvPr>
        </p:nvSpPr>
        <p:spPr/>
        <p:txBody>
          <a:bodyPr/>
          <a:lstStyle/>
          <a:p>
            <a:r>
              <a:rPr lang="en-US" dirty="0"/>
              <a:t>Will It Disrupt Marketing?</a:t>
            </a:r>
          </a:p>
        </p:txBody>
      </p:sp>
      <p:sp>
        <p:nvSpPr>
          <p:cNvPr id="6" name="Text Placeholder 5"/>
          <p:cNvSpPr>
            <a:spLocks noGrp="1"/>
          </p:cNvSpPr>
          <p:nvPr>
            <p:ph type="body" sz="quarter" idx="16"/>
          </p:nvPr>
        </p:nvSpPr>
        <p:spPr/>
        <p:txBody>
          <a:bodyPr/>
          <a:lstStyle/>
          <a:p>
            <a:r>
              <a:rPr lang="en-US" sz="1100" dirty="0"/>
              <a:t>SOURCES: The New Age of Insurance Aggregators, </a:t>
            </a:r>
            <a:r>
              <a:rPr lang="en-US" sz="1100" dirty="0">
                <a:hlinkClick r:id="rId2"/>
              </a:rPr>
              <a:t>http://insurancethoughtleadership.com/the-new-age-of-insurance-aggregators/</a:t>
            </a:r>
            <a:r>
              <a:rPr lang="en-US" sz="1100" dirty="0"/>
              <a:t>; Insurance Information Institute November 2015 Pulse Survey. </a:t>
            </a:r>
          </a:p>
        </p:txBody>
      </p:sp>
      <p:sp>
        <p:nvSpPr>
          <p:cNvPr id="8" name="Text Placeholder 7"/>
          <p:cNvSpPr>
            <a:spLocks noGrp="1"/>
          </p:cNvSpPr>
          <p:nvPr>
            <p:ph type="body" sz="quarter" idx="32"/>
          </p:nvPr>
        </p:nvSpPr>
        <p:spPr/>
        <p:txBody>
          <a:bodyPr/>
          <a:lstStyle/>
          <a:p>
            <a:r>
              <a:rPr lang="en-US" dirty="0"/>
              <a:t>But Customers Still Like Agents</a:t>
            </a:r>
          </a:p>
        </p:txBody>
      </p:sp>
      <p:sp>
        <p:nvSpPr>
          <p:cNvPr id="9" name="Content Placeholder 8"/>
          <p:cNvSpPr>
            <a:spLocks noGrp="1"/>
          </p:cNvSpPr>
          <p:nvPr>
            <p:ph sz="quarter" idx="33"/>
          </p:nvPr>
        </p:nvSpPr>
        <p:spPr>
          <a:xfrm>
            <a:off x="356616" y="1657349"/>
            <a:ext cx="4148137" cy="4468814"/>
          </a:xfrm>
        </p:spPr>
        <p:txBody>
          <a:bodyPr/>
          <a:lstStyle/>
          <a:p>
            <a:r>
              <a:rPr lang="en-US" dirty="0"/>
              <a:t>Lead Generators</a:t>
            </a:r>
          </a:p>
          <a:p>
            <a:pPr lvl="1"/>
            <a:r>
              <a:rPr lang="en-US" dirty="0" err="1"/>
              <a:t>InsWeb</a:t>
            </a:r>
            <a:r>
              <a:rPr lang="en-US" dirty="0"/>
              <a:t>, </a:t>
            </a:r>
            <a:r>
              <a:rPr lang="en-US" dirty="0" err="1"/>
              <a:t>NetQuote</a:t>
            </a:r>
            <a:r>
              <a:rPr lang="en-US" dirty="0"/>
              <a:t>, Insurance.com</a:t>
            </a:r>
          </a:p>
          <a:p>
            <a:pPr lvl="1"/>
            <a:r>
              <a:rPr lang="en-US" dirty="0"/>
              <a:t>Site allows comparison shopping, sells lead to insurer</a:t>
            </a:r>
          </a:p>
          <a:p>
            <a:r>
              <a:rPr lang="en-US" dirty="0"/>
              <a:t>Call Center Agencies</a:t>
            </a:r>
          </a:p>
          <a:p>
            <a:pPr lvl="1"/>
            <a:r>
              <a:rPr lang="en-US" dirty="0" err="1"/>
              <a:t>SelectQuote</a:t>
            </a:r>
            <a:r>
              <a:rPr lang="en-US" dirty="0"/>
              <a:t>, Goji</a:t>
            </a:r>
          </a:p>
          <a:p>
            <a:pPr lvl="1"/>
            <a:r>
              <a:rPr lang="en-US" dirty="0"/>
              <a:t>Call center employs agents</a:t>
            </a:r>
          </a:p>
          <a:p>
            <a:r>
              <a:rPr lang="en-US" dirty="0"/>
              <a:t>Digital agencies</a:t>
            </a:r>
          </a:p>
          <a:p>
            <a:pPr lvl="1"/>
            <a:r>
              <a:rPr lang="en-US" dirty="0" err="1"/>
              <a:t>Esurance</a:t>
            </a:r>
            <a:r>
              <a:rPr lang="en-US" dirty="0"/>
              <a:t>, Policy Genius</a:t>
            </a:r>
          </a:p>
          <a:p>
            <a:pPr lvl="1"/>
            <a:r>
              <a:rPr lang="en-US" dirty="0"/>
              <a:t>Quote and buy online</a:t>
            </a:r>
          </a:p>
        </p:txBody>
      </p:sp>
      <p:sp>
        <p:nvSpPr>
          <p:cNvPr id="10" name="Content Placeholder 9"/>
          <p:cNvSpPr>
            <a:spLocks noGrp="1"/>
          </p:cNvSpPr>
          <p:nvPr>
            <p:ph sz="quarter" idx="34"/>
          </p:nvPr>
        </p:nvSpPr>
        <p:spPr>
          <a:xfrm>
            <a:off x="4668837" y="2378075"/>
            <a:ext cx="4151376" cy="730885"/>
          </a:xfrm>
        </p:spPr>
        <p:txBody>
          <a:bodyPr/>
          <a:lstStyle/>
          <a:p>
            <a:r>
              <a:rPr lang="en-US" dirty="0"/>
              <a:t>Did You Compare Prices When Your Auto Policy Was Up for Renewal?</a:t>
            </a:r>
          </a:p>
        </p:txBody>
      </p:sp>
      <p:graphicFrame>
        <p:nvGraphicFramePr>
          <p:cNvPr id="14" name="Object 2"/>
          <p:cNvGraphicFramePr>
            <a:graphicFrameLocks noChangeAspect="1"/>
          </p:cNvGraphicFramePr>
          <p:nvPr>
            <p:extLst/>
          </p:nvPr>
        </p:nvGraphicFramePr>
        <p:xfrm>
          <a:off x="4483226" y="3022947"/>
          <a:ext cx="4588447" cy="34793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7685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42</a:t>
            </a:fld>
            <a:endParaRPr lang="en-US" sz="900"/>
          </a:p>
        </p:txBody>
      </p:sp>
      <p:sp>
        <p:nvSpPr>
          <p:cNvPr id="65541" name="Rectangle 2"/>
          <p:cNvSpPr>
            <a:spLocks noGrp="1" noChangeArrowheads="1"/>
          </p:cNvSpPr>
          <p:nvPr>
            <p:ph type="title" idx="4294967295"/>
          </p:nvPr>
        </p:nvSpPr>
        <p:spPr>
          <a:xfrm>
            <a:off x="577850" y="129816"/>
            <a:ext cx="7405946" cy="860425"/>
          </a:xfrm>
        </p:spPr>
        <p:txBody>
          <a:bodyPr/>
          <a:lstStyle/>
          <a:p>
            <a:r>
              <a:rPr lang="en-US" dirty="0"/>
              <a:t>Pricing Disruptor: The Fragmented Risk</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stretch>
            <a:fillRect/>
          </a:stretch>
        </p:blipFill>
        <p:spPr>
          <a:xfrm>
            <a:off x="5768339" y="2774050"/>
            <a:ext cx="1924050" cy="381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84013" y="1019034"/>
            <a:ext cx="2962275" cy="1543050"/>
          </a:xfrm>
          <a:prstGeom prst="rect">
            <a:avLst/>
          </a:prstGeom>
        </p:spPr>
      </p:pic>
      <p:sp>
        <p:nvSpPr>
          <p:cNvPr id="21" name="Rectangle 3"/>
          <p:cNvSpPr txBox="1">
            <a:spLocks noChangeArrowheads="1"/>
          </p:cNvSpPr>
          <p:nvPr/>
        </p:nvSpPr>
        <p:spPr bwMode="gray">
          <a:xfrm>
            <a:off x="160802" y="1103313"/>
            <a:ext cx="5088425" cy="4652963"/>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ts val="2400"/>
              </a:lnSpc>
              <a:spcBef>
                <a:spcPct val="50000"/>
              </a:spcBef>
            </a:pPr>
            <a:endParaRPr lang="en-US" sz="1800" dirty="0"/>
          </a:p>
        </p:txBody>
      </p:sp>
      <p:grpSp>
        <p:nvGrpSpPr>
          <p:cNvPr id="15" name="Group 14"/>
          <p:cNvGrpSpPr/>
          <p:nvPr/>
        </p:nvGrpSpPr>
        <p:grpSpPr>
          <a:xfrm>
            <a:off x="4684279" y="3188497"/>
            <a:ext cx="3528291" cy="3366582"/>
            <a:chOff x="4922982" y="2988036"/>
            <a:chExt cx="3528291" cy="3366582"/>
          </a:xfrm>
        </p:grpSpPr>
        <p:pic>
          <p:nvPicPr>
            <p:cNvPr id="10" name="Picture 9"/>
            <p:cNvPicPr>
              <a:picLocks noChangeAspect="1"/>
            </p:cNvPicPr>
            <p:nvPr/>
          </p:nvPicPr>
          <p:blipFill>
            <a:blip r:embed="rId5"/>
            <a:stretch>
              <a:fillRect/>
            </a:stretch>
          </p:blipFill>
          <p:spPr>
            <a:xfrm>
              <a:off x="5620702" y="5037314"/>
              <a:ext cx="2219325" cy="99060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49227" y="2988036"/>
              <a:ext cx="2825892" cy="2825892"/>
            </a:xfrm>
            <a:prstGeom prst="rect">
              <a:avLst/>
            </a:prstGeom>
          </p:spPr>
        </p:pic>
        <p:sp>
          <p:nvSpPr>
            <p:cNvPr id="14" name="Rectangle 13"/>
            <p:cNvSpPr/>
            <p:nvPr/>
          </p:nvSpPr>
          <p:spPr>
            <a:xfrm>
              <a:off x="4922982" y="3282737"/>
              <a:ext cx="3528291" cy="307188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grpSp>
      <p:pic>
        <p:nvPicPr>
          <p:cNvPr id="16" name="Picture 15"/>
          <p:cNvPicPr>
            <a:picLocks noChangeAspect="1"/>
          </p:cNvPicPr>
          <p:nvPr/>
        </p:nvPicPr>
        <p:blipFill>
          <a:blip r:embed="rId7"/>
          <a:stretch>
            <a:fillRect/>
          </a:stretch>
        </p:blipFill>
        <p:spPr>
          <a:xfrm>
            <a:off x="273050" y="1235075"/>
            <a:ext cx="2276364" cy="4386165"/>
          </a:xfrm>
          <a:prstGeom prst="rect">
            <a:avLst/>
          </a:prstGeom>
        </p:spPr>
      </p:pic>
      <p:pic>
        <p:nvPicPr>
          <p:cNvPr id="17" name="Picture 16"/>
          <p:cNvPicPr>
            <a:picLocks noChangeAspect="1"/>
          </p:cNvPicPr>
          <p:nvPr/>
        </p:nvPicPr>
        <p:blipFill>
          <a:blip r:embed="rId8"/>
          <a:stretch>
            <a:fillRect/>
          </a:stretch>
        </p:blipFill>
        <p:spPr>
          <a:xfrm>
            <a:off x="1588488" y="2037992"/>
            <a:ext cx="2295525" cy="4410075"/>
          </a:xfrm>
          <a:prstGeom prst="rect">
            <a:avLst/>
          </a:prstGeom>
        </p:spPr>
      </p:pic>
      <p:pic>
        <p:nvPicPr>
          <p:cNvPr id="11" name="Picture 10"/>
          <p:cNvPicPr>
            <a:picLocks noChangeAspect="1"/>
          </p:cNvPicPr>
          <p:nvPr/>
        </p:nvPicPr>
        <p:blipFill>
          <a:blip r:embed="rId9"/>
          <a:stretch>
            <a:fillRect/>
          </a:stretch>
        </p:blipFill>
        <p:spPr>
          <a:xfrm>
            <a:off x="6448424" y="1082675"/>
            <a:ext cx="1576505" cy="1122396"/>
          </a:xfrm>
          <a:prstGeom prst="rect">
            <a:avLst/>
          </a:prstGeom>
        </p:spPr>
      </p:pic>
    </p:spTree>
    <p:extLst>
      <p:ext uri="{BB962C8B-B14F-4D97-AF65-F5344CB8AC3E}">
        <p14:creationId xmlns:p14="http://schemas.microsoft.com/office/powerpoint/2010/main" val="3955929148"/>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7850" y="990241"/>
            <a:ext cx="8328025" cy="5216455"/>
          </a:xfrm>
          <a:prstGeom prst="rect">
            <a:avLst/>
          </a:prstGeom>
        </p:spPr>
      </p:pic>
      <p:sp>
        <p:nvSpPr>
          <p:cNvPr id="4" name="Rectangle 2"/>
          <p:cNvSpPr txBox="1">
            <a:spLocks noChangeArrowheads="1"/>
          </p:cNvSpPr>
          <p:nvPr/>
        </p:nvSpPr>
        <p:spPr>
          <a:xfrm>
            <a:off x="577850" y="129816"/>
            <a:ext cx="7405946" cy="860425"/>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a:lstStyle>
          <a:p>
            <a:r>
              <a:rPr lang="en-US" dirty="0"/>
              <a:t>One-Day Auto Insurance</a:t>
            </a:r>
          </a:p>
        </p:txBody>
      </p:sp>
      <p:sp>
        <p:nvSpPr>
          <p:cNvPr id="2" name="TextBox 1"/>
          <p:cNvSpPr txBox="1"/>
          <p:nvPr/>
        </p:nvSpPr>
        <p:spPr>
          <a:xfrm>
            <a:off x="879566" y="6461760"/>
            <a:ext cx="7019108" cy="139337"/>
          </a:xfrm>
          <a:prstGeom prst="rect">
            <a:avLst/>
          </a:prstGeom>
          <a:noFill/>
        </p:spPr>
        <p:txBody>
          <a:bodyPr wrap="square" rtlCol="0">
            <a:noAutofit/>
          </a:bodyPr>
          <a:lstStyle/>
          <a:p>
            <a:pPr>
              <a:lnSpc>
                <a:spcPct val="90000"/>
              </a:lnSpc>
              <a:spcBef>
                <a:spcPts val="1200"/>
              </a:spcBef>
              <a:buClr>
                <a:srgbClr val="337DBE"/>
              </a:buClr>
              <a:buSzPct val="77000"/>
            </a:pPr>
            <a:r>
              <a:rPr lang="en-US" sz="1100" dirty="0"/>
              <a:t>Source: </a:t>
            </a:r>
            <a:r>
              <a:rPr lang="en-US" sz="1100" dirty="0" err="1"/>
              <a:t>Tokio</a:t>
            </a:r>
            <a:r>
              <a:rPr lang="en-US" sz="1100" dirty="0"/>
              <a:t> Marine &amp; Nichido Fire Insurance, NTT </a:t>
            </a:r>
            <a:r>
              <a:rPr lang="en-US" sz="1100" dirty="0" err="1"/>
              <a:t>Docomo</a:t>
            </a:r>
            <a:r>
              <a:rPr lang="en-US" sz="1100" dirty="0"/>
              <a:t>.</a:t>
            </a:r>
          </a:p>
        </p:txBody>
      </p:sp>
    </p:spTree>
    <p:extLst>
      <p:ext uri="{BB962C8B-B14F-4D97-AF65-F5344CB8AC3E}">
        <p14:creationId xmlns:p14="http://schemas.microsoft.com/office/powerpoint/2010/main" val="2965715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44</a:t>
            </a:fld>
            <a:endParaRPr lang="en-US" sz="900"/>
          </a:p>
        </p:txBody>
      </p:sp>
      <p:sp>
        <p:nvSpPr>
          <p:cNvPr id="65541" name="Rectangle 2"/>
          <p:cNvSpPr>
            <a:spLocks noGrp="1" noChangeArrowheads="1"/>
          </p:cNvSpPr>
          <p:nvPr>
            <p:ph type="title"/>
          </p:nvPr>
        </p:nvSpPr>
        <p:spPr/>
        <p:txBody>
          <a:bodyPr/>
          <a:lstStyle/>
          <a:p>
            <a:r>
              <a:rPr lang="en-US" dirty="0"/>
              <a:t>Loss Control Disruptor</a:t>
            </a:r>
          </a:p>
        </p:txBody>
      </p:sp>
      <p:sp>
        <p:nvSpPr>
          <p:cNvPr id="15" name="Text Placeholder 14"/>
          <p:cNvSpPr>
            <a:spLocks noGrp="1"/>
          </p:cNvSpPr>
          <p:nvPr>
            <p:ph type="body" sz="quarter" idx="15"/>
          </p:nvPr>
        </p:nvSpPr>
        <p:spPr/>
        <p:txBody>
          <a:bodyPr/>
          <a:lstStyle/>
          <a:p>
            <a:r>
              <a:rPr lang="en-US" dirty="0"/>
              <a:t>The Internet of Things</a:t>
            </a:r>
          </a:p>
        </p:txBody>
      </p:sp>
      <p:sp>
        <p:nvSpPr>
          <p:cNvPr id="20" name="Text Placeholder 19"/>
          <p:cNvSpPr>
            <a:spLocks noGrp="1"/>
          </p:cNvSpPr>
          <p:nvPr>
            <p:ph type="body" sz="quarter" idx="30"/>
          </p:nvPr>
        </p:nvSpPr>
        <p:spPr/>
        <p:txBody>
          <a:bodyPr/>
          <a:lstStyle/>
          <a:p>
            <a:r>
              <a:rPr lang="en-US" dirty="0"/>
              <a:t>Telematics Today</a:t>
            </a:r>
          </a:p>
        </p:txBody>
      </p:sp>
      <p:sp>
        <p:nvSpPr>
          <p:cNvPr id="21" name="Text Placeholder 20"/>
          <p:cNvSpPr>
            <a:spLocks noGrp="1"/>
          </p:cNvSpPr>
          <p:nvPr>
            <p:ph type="body" sz="quarter" idx="32"/>
          </p:nvPr>
        </p:nvSpPr>
        <p:spPr/>
        <p:txBody>
          <a:bodyPr/>
          <a:lstStyle/>
          <a:p>
            <a:r>
              <a:rPr lang="en-US" dirty="0"/>
              <a:t>Telematics Tomorrow</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4668090" y="2401178"/>
            <a:ext cx="4053057" cy="4152483"/>
            <a:chOff x="762000" y="1081368"/>
            <a:chExt cx="5027173" cy="5533761"/>
          </a:xfrm>
        </p:grpSpPr>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t="53908"/>
            <a:stretch/>
          </p:blipFill>
          <p:spPr>
            <a:xfrm>
              <a:off x="762000" y="1250212"/>
              <a:ext cx="2995448" cy="961043"/>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6358" y="2951957"/>
              <a:ext cx="2086731" cy="2781458"/>
            </a:xfrm>
            <a:prstGeom prst="rect">
              <a:avLst/>
            </a:prstGeom>
          </p:spPr>
        </p:pic>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35770" y="1081368"/>
              <a:ext cx="1953403" cy="2740744"/>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4888" y="5910279"/>
              <a:ext cx="2857500" cy="704850"/>
            </a:xfrm>
            <a:prstGeom prst="rect">
              <a:avLst/>
            </a:prstGeom>
          </p:spPr>
        </p:pic>
      </p:grpSp>
      <p:sp>
        <p:nvSpPr>
          <p:cNvPr id="19" name="Content Placeholder 2"/>
          <p:cNvSpPr txBox="1">
            <a:spLocks/>
          </p:cNvSpPr>
          <p:nvPr/>
        </p:nvSpPr>
        <p:spPr>
          <a:xfrm>
            <a:off x="351168" y="1391507"/>
            <a:ext cx="3701034" cy="4041648"/>
          </a:xfrm>
          <a:prstGeom prst="rect">
            <a:avLst/>
          </a:prstGeom>
        </p:spPr>
        <p:txBody>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14" name="Group 13"/>
          <p:cNvGrpSpPr/>
          <p:nvPr/>
        </p:nvGrpSpPr>
        <p:grpSpPr>
          <a:xfrm>
            <a:off x="289800" y="2401178"/>
            <a:ext cx="3629025" cy="1590675"/>
            <a:chOff x="273050" y="2834142"/>
            <a:chExt cx="3629025" cy="1590675"/>
          </a:xfrm>
        </p:grpSpPr>
        <p:pic>
          <p:nvPicPr>
            <p:cNvPr id="10" name="Picture 9"/>
            <p:cNvPicPr>
              <a:picLocks noChangeAspect="1"/>
            </p:cNvPicPr>
            <p:nvPr/>
          </p:nvPicPr>
          <p:blipFill>
            <a:blip r:embed="rId7"/>
            <a:stretch>
              <a:fillRect/>
            </a:stretch>
          </p:blipFill>
          <p:spPr>
            <a:xfrm>
              <a:off x="273050" y="2834142"/>
              <a:ext cx="3629025" cy="1590675"/>
            </a:xfrm>
            <a:prstGeom prst="rect">
              <a:avLst/>
            </a:prstGeom>
          </p:spPr>
        </p:pic>
        <p:sp>
          <p:nvSpPr>
            <p:cNvPr id="11" name="Rectangle 10"/>
            <p:cNvSpPr/>
            <p:nvPr/>
          </p:nvSpPr>
          <p:spPr>
            <a:xfrm>
              <a:off x="273050" y="2857046"/>
              <a:ext cx="678295" cy="555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grpSp>
      <p:pic>
        <p:nvPicPr>
          <p:cNvPr id="25" name="Picture 24"/>
          <p:cNvPicPr>
            <a:picLocks noChangeAspect="1"/>
          </p:cNvPicPr>
          <p:nvPr/>
        </p:nvPicPr>
        <p:blipFill>
          <a:blip r:embed="rId8"/>
          <a:stretch>
            <a:fillRect/>
          </a:stretch>
        </p:blipFill>
        <p:spPr>
          <a:xfrm>
            <a:off x="425450" y="3996119"/>
            <a:ext cx="3681967" cy="2371187"/>
          </a:xfrm>
          <a:prstGeom prst="rect">
            <a:avLst/>
          </a:prstGeom>
        </p:spPr>
      </p:pic>
    </p:spTree>
    <p:extLst>
      <p:ext uri="{BB962C8B-B14F-4D97-AF65-F5344CB8AC3E}">
        <p14:creationId xmlns:p14="http://schemas.microsoft.com/office/powerpoint/2010/main" val="3592795587"/>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Claims Disruptor</a:t>
            </a:r>
          </a:p>
        </p:txBody>
      </p:sp>
      <p:sp>
        <p:nvSpPr>
          <p:cNvPr id="4" name="Text Placeholder 3"/>
          <p:cNvSpPr>
            <a:spLocks noGrp="1"/>
          </p:cNvSpPr>
          <p:nvPr>
            <p:ph type="body" sz="quarter" idx="15"/>
          </p:nvPr>
        </p:nvSpPr>
        <p:spPr/>
        <p:txBody>
          <a:bodyPr/>
          <a:lstStyle/>
          <a:p>
            <a:r>
              <a:rPr lang="en-US" dirty="0"/>
              <a:t>Artificial Intelligence + Behavioral Economics</a:t>
            </a:r>
          </a:p>
        </p:txBody>
      </p:sp>
      <p:pic>
        <p:nvPicPr>
          <p:cNvPr id="6" name="Picture 5"/>
          <p:cNvPicPr>
            <a:picLocks noChangeAspect="1"/>
          </p:cNvPicPr>
          <p:nvPr/>
        </p:nvPicPr>
        <p:blipFill>
          <a:blip r:embed="rId3"/>
          <a:stretch>
            <a:fillRect/>
          </a:stretch>
        </p:blipFill>
        <p:spPr>
          <a:xfrm>
            <a:off x="352425" y="1585667"/>
            <a:ext cx="1647825" cy="533400"/>
          </a:xfrm>
          <a:prstGeom prst="rect">
            <a:avLst/>
          </a:prstGeom>
        </p:spPr>
      </p:pic>
      <p:pic>
        <p:nvPicPr>
          <p:cNvPr id="8" name="Picture 7"/>
          <p:cNvPicPr>
            <a:picLocks noChangeAspect="1"/>
          </p:cNvPicPr>
          <p:nvPr/>
        </p:nvPicPr>
        <p:blipFill>
          <a:blip r:embed="rId4"/>
          <a:stretch>
            <a:fillRect/>
          </a:stretch>
        </p:blipFill>
        <p:spPr>
          <a:xfrm>
            <a:off x="1176337" y="2105689"/>
            <a:ext cx="2498650" cy="4703341"/>
          </a:xfrm>
          <a:prstGeom prst="rect">
            <a:avLst/>
          </a:prstGeom>
        </p:spPr>
      </p:pic>
      <p:pic>
        <p:nvPicPr>
          <p:cNvPr id="10" name="Picture 9"/>
          <p:cNvPicPr>
            <a:picLocks noChangeAspect="1"/>
          </p:cNvPicPr>
          <p:nvPr/>
        </p:nvPicPr>
        <p:blipFill>
          <a:blip r:embed="rId5"/>
          <a:stretch>
            <a:fillRect/>
          </a:stretch>
        </p:blipFill>
        <p:spPr>
          <a:xfrm>
            <a:off x="3674987" y="1418403"/>
            <a:ext cx="4979351" cy="2719873"/>
          </a:xfrm>
          <a:prstGeom prst="rect">
            <a:avLst/>
          </a:prstGeom>
          <a:scene3d>
            <a:camera prst="orthographicFront">
              <a:rot lat="1200000" lon="0" rev="1200000"/>
            </a:camera>
            <a:lightRig rig="threePt" dir="t"/>
          </a:scene3d>
        </p:spPr>
      </p:pic>
      <p:graphicFrame>
        <p:nvGraphicFramePr>
          <p:cNvPr id="11" name="Content Placeholder 11"/>
          <p:cNvGraphicFramePr>
            <a:graphicFrameLocks noGrp="1"/>
          </p:cNvGraphicFramePr>
          <p:nvPr>
            <p:ph sz="quarter" idx="4294967295"/>
            <p:extLst/>
          </p:nvPr>
        </p:nvGraphicFramePr>
        <p:xfrm>
          <a:off x="5130366" y="3971012"/>
          <a:ext cx="3440979" cy="283801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5521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How Insurance Contributes to Economic Growth</a:t>
            </a:r>
            <a:endParaRPr lang="en-US" sz="2400" dirty="0"/>
          </a:p>
        </p:txBody>
      </p:sp>
    </p:spTree>
    <p:extLst>
      <p:ext uri="{BB962C8B-B14F-4D97-AF65-F5344CB8AC3E}">
        <p14:creationId xmlns:p14="http://schemas.microsoft.com/office/powerpoint/2010/main" val="237596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Industry Snapshot:</a:t>
            </a:r>
            <a:br>
              <a:rPr lang="en-US" dirty="0"/>
            </a:br>
            <a:r>
              <a:rPr lang="en-US" dirty="0"/>
              <a:t>By the Numbers</a:t>
            </a:r>
          </a:p>
        </p:txBody>
      </p:sp>
      <p:sp>
        <p:nvSpPr>
          <p:cNvPr id="3" name="people"/>
          <p:cNvSpPr>
            <a:spLocks noGrp="1"/>
          </p:cNvSpPr>
          <p:nvPr>
            <p:ph idx="1"/>
          </p:nvPr>
        </p:nvSpPr>
        <p:spPr>
          <a:xfrm>
            <a:off x="350048" y="3027901"/>
            <a:ext cx="2086259" cy="2746365"/>
          </a:xfrm>
        </p:spPr>
        <p:txBody>
          <a:bodyPr/>
          <a:lstStyle/>
          <a:p>
            <a:pPr marL="0" indent="0" algn="ctr">
              <a:spcBef>
                <a:spcPts val="1000"/>
              </a:spcBef>
              <a:buNone/>
            </a:pPr>
            <a:r>
              <a:rPr lang="en-US" b="1" dirty="0">
                <a:solidFill>
                  <a:schemeClr val="accent1"/>
                </a:solidFill>
              </a:rPr>
              <a:t>2.8 million</a:t>
            </a:r>
          </a:p>
          <a:p>
            <a:pPr marL="0" indent="0" algn="ctr">
              <a:spcBef>
                <a:spcPts val="1000"/>
              </a:spcBef>
              <a:buNone/>
            </a:pPr>
            <a:r>
              <a:rPr lang="en-US" sz="1600" dirty="0"/>
              <a:t>People in the U.S. employed, in a wide variety of careers, from human resource administrators to public relations managers to financial analysts</a:t>
            </a:r>
          </a:p>
        </p:txBody>
      </p:sp>
      <p:sp>
        <p:nvSpPr>
          <p:cNvPr id="5" name="Text Placeholder 4"/>
          <p:cNvSpPr>
            <a:spLocks noGrp="1"/>
          </p:cNvSpPr>
          <p:nvPr>
            <p:ph type="body" sz="quarter" idx="16"/>
          </p:nvPr>
        </p:nvSpPr>
        <p:spPr/>
        <p:txBody>
          <a:bodyPr/>
          <a:lstStyle/>
          <a:p>
            <a:r>
              <a:rPr lang="en-US" sz="1100" dirty="0"/>
              <a:t>Source: </a:t>
            </a:r>
            <a:r>
              <a:rPr lang="en-US" sz="1100" i="1" dirty="0">
                <a:hlinkClick r:id="rId2"/>
              </a:rPr>
              <a:t>A Firm Foundation</a:t>
            </a:r>
            <a:r>
              <a:rPr lang="en-US" sz="1100" dirty="0">
                <a:hlinkClick r:id="rId2"/>
              </a:rPr>
              <a:t>, Insurance Information Institute</a:t>
            </a:r>
            <a:r>
              <a:rPr lang="en-US" sz="1100" dirty="0"/>
              <a:t>. </a:t>
            </a:r>
          </a:p>
        </p:txBody>
      </p:sp>
      <p:sp>
        <p:nvSpPr>
          <p:cNvPr id="11" name="AUM"/>
          <p:cNvSpPr/>
          <p:nvPr/>
        </p:nvSpPr>
        <p:spPr>
          <a:xfrm>
            <a:off x="2606576" y="3027902"/>
            <a:ext cx="1852529" cy="2805896"/>
          </a:xfrm>
          <a:prstGeom prst="rect">
            <a:avLst/>
          </a:prstGeom>
        </p:spPr>
        <p:txBody>
          <a:bodyPr wrap="square">
            <a:spAutoFit/>
          </a:bodyPr>
          <a:lstStyle/>
          <a:p>
            <a:pPr algn="ctr">
              <a:spcBef>
                <a:spcPts val="1000"/>
              </a:spcBef>
            </a:pPr>
            <a:r>
              <a:rPr lang="en-US" sz="2200" b="1" dirty="0">
                <a:solidFill>
                  <a:schemeClr val="accent1"/>
                </a:solidFill>
              </a:rPr>
              <a:t>$5.8 trillion</a:t>
            </a:r>
          </a:p>
          <a:p>
            <a:pPr algn="ctr">
              <a:spcBef>
                <a:spcPts val="1000"/>
              </a:spcBef>
            </a:pPr>
            <a:r>
              <a:rPr lang="en-US" sz="1600" dirty="0"/>
              <a:t>Assets under management </a:t>
            </a:r>
            <a:br>
              <a:rPr lang="en-US" sz="1600" dirty="0"/>
            </a:br>
            <a:r>
              <a:rPr lang="en-US" sz="1600" dirty="0"/>
              <a:t>at year-end 2016, including </a:t>
            </a:r>
            <a:br>
              <a:rPr lang="en-US" sz="1600" dirty="0"/>
            </a:br>
            <a:r>
              <a:rPr lang="en-US" sz="1600" dirty="0"/>
              <a:t>$1.5 trillion for the property/</a:t>
            </a:r>
            <a:br>
              <a:rPr lang="en-US" sz="1600" dirty="0"/>
            </a:br>
            <a:r>
              <a:rPr lang="en-US" sz="1600" dirty="0"/>
              <a:t>casualty sector and $3.7 trillion </a:t>
            </a:r>
            <a:br>
              <a:rPr lang="en-US" sz="1600" dirty="0"/>
            </a:br>
            <a:r>
              <a:rPr lang="en-US" sz="1600" dirty="0"/>
              <a:t>for the life sector</a:t>
            </a:r>
          </a:p>
        </p:txBody>
      </p:sp>
      <p:sp>
        <p:nvSpPr>
          <p:cNvPr id="12" name="GDP"/>
          <p:cNvSpPr/>
          <p:nvPr/>
        </p:nvSpPr>
        <p:spPr>
          <a:xfrm>
            <a:off x="4636492" y="3027902"/>
            <a:ext cx="2072028" cy="1790234"/>
          </a:xfrm>
          <a:prstGeom prst="rect">
            <a:avLst/>
          </a:prstGeom>
        </p:spPr>
        <p:txBody>
          <a:bodyPr wrap="square">
            <a:spAutoFit/>
          </a:bodyPr>
          <a:lstStyle/>
          <a:p>
            <a:pPr algn="ctr">
              <a:spcBef>
                <a:spcPts val="1000"/>
              </a:spcBef>
            </a:pPr>
            <a:r>
              <a:rPr lang="en-US" sz="2200" b="1" dirty="0">
                <a:solidFill>
                  <a:schemeClr val="accent1"/>
                </a:solidFill>
              </a:rPr>
              <a:t>$508 billion</a:t>
            </a:r>
          </a:p>
          <a:p>
            <a:pPr algn="ctr">
              <a:spcBef>
                <a:spcPts val="1000"/>
              </a:spcBef>
            </a:pPr>
            <a:r>
              <a:rPr lang="en-US" sz="1600" dirty="0"/>
              <a:t>Contributed to the U.S. gross domestic product in 2016,</a:t>
            </a:r>
            <a:br>
              <a:rPr lang="en-US" sz="1600" dirty="0"/>
            </a:br>
            <a:r>
              <a:rPr lang="en-US" sz="1600" dirty="0"/>
              <a:t>roughly 2.7% </a:t>
            </a:r>
            <a:br>
              <a:rPr lang="en-US" sz="1600" dirty="0"/>
            </a:br>
            <a:r>
              <a:rPr lang="en-US" sz="1600" dirty="0"/>
              <a:t>of the whole</a:t>
            </a:r>
          </a:p>
        </p:txBody>
      </p:sp>
      <p:sp>
        <p:nvSpPr>
          <p:cNvPr id="13" name="taxes"/>
          <p:cNvSpPr/>
          <p:nvPr/>
        </p:nvSpPr>
        <p:spPr>
          <a:xfrm>
            <a:off x="6672108" y="3027902"/>
            <a:ext cx="2280123" cy="1544012"/>
          </a:xfrm>
          <a:prstGeom prst="rect">
            <a:avLst/>
          </a:prstGeom>
        </p:spPr>
        <p:txBody>
          <a:bodyPr wrap="square">
            <a:spAutoFit/>
          </a:bodyPr>
          <a:lstStyle/>
          <a:p>
            <a:pPr algn="ctr">
              <a:spcBef>
                <a:spcPts val="1000"/>
              </a:spcBef>
            </a:pPr>
            <a:r>
              <a:rPr lang="en-US" sz="2200" b="1" dirty="0">
                <a:solidFill>
                  <a:schemeClr val="accent1"/>
                </a:solidFill>
              </a:rPr>
              <a:t>$40.0 billion</a:t>
            </a:r>
          </a:p>
          <a:p>
            <a:pPr algn="ctr">
              <a:spcBef>
                <a:spcPts val="1000"/>
              </a:spcBef>
            </a:pPr>
            <a:r>
              <a:rPr lang="en-US" sz="1600" dirty="0"/>
              <a:t>Federal and foreign income taxes paid </a:t>
            </a:r>
            <a:br>
              <a:rPr lang="en-US" sz="1600" dirty="0"/>
            </a:br>
            <a:r>
              <a:rPr lang="en-US" sz="1600" dirty="0"/>
              <a:t>in 2016, plus U.S. </a:t>
            </a:r>
            <a:r>
              <a:rPr lang="en-US" sz="1600"/>
              <a:t>premium taxes paid</a:t>
            </a:r>
            <a:endParaRPr lang="en-US" sz="1600" dirty="0"/>
          </a:p>
        </p:txBody>
      </p:sp>
      <p:grpSp>
        <p:nvGrpSpPr>
          <p:cNvPr id="36" name="taxes icon"/>
          <p:cNvGrpSpPr/>
          <p:nvPr/>
        </p:nvGrpSpPr>
        <p:grpSpPr>
          <a:xfrm>
            <a:off x="7238665" y="1704816"/>
            <a:ext cx="1147011" cy="1147011"/>
            <a:chOff x="7238665" y="1704816"/>
            <a:chExt cx="1147011" cy="1147011"/>
          </a:xfrm>
        </p:grpSpPr>
        <p:sp>
          <p:nvSpPr>
            <p:cNvPr id="24" name="Oval 23"/>
            <p:cNvSpPr/>
            <p:nvPr/>
          </p:nvSpPr>
          <p:spPr>
            <a:xfrm>
              <a:off x="7238665" y="1704816"/>
              <a:ext cx="1147011" cy="114701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64697" y="1930849"/>
              <a:ext cx="694944" cy="694944"/>
            </a:xfrm>
            <a:prstGeom prst="rect">
              <a:avLst/>
            </a:prstGeom>
          </p:spPr>
        </p:pic>
      </p:grpSp>
      <p:grpSp>
        <p:nvGrpSpPr>
          <p:cNvPr id="35" name="GDP icon"/>
          <p:cNvGrpSpPr/>
          <p:nvPr/>
        </p:nvGrpSpPr>
        <p:grpSpPr>
          <a:xfrm>
            <a:off x="5099001" y="1704816"/>
            <a:ext cx="1147011" cy="1147011"/>
            <a:chOff x="5099001" y="1704816"/>
            <a:chExt cx="1147011" cy="1147011"/>
          </a:xfrm>
        </p:grpSpPr>
        <p:sp>
          <p:nvSpPr>
            <p:cNvPr id="21" name="Oval 20"/>
            <p:cNvSpPr/>
            <p:nvPr/>
          </p:nvSpPr>
          <p:spPr>
            <a:xfrm>
              <a:off x="5099001" y="1704816"/>
              <a:ext cx="1147011" cy="114701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25034" y="1930849"/>
              <a:ext cx="694944" cy="692596"/>
            </a:xfrm>
            <a:prstGeom prst="rect">
              <a:avLst/>
            </a:prstGeom>
          </p:spPr>
        </p:pic>
      </p:grpSp>
      <p:grpSp>
        <p:nvGrpSpPr>
          <p:cNvPr id="34" name="AUM icon"/>
          <p:cNvGrpSpPr/>
          <p:nvPr/>
        </p:nvGrpSpPr>
        <p:grpSpPr>
          <a:xfrm>
            <a:off x="2959336" y="1704816"/>
            <a:ext cx="1147011" cy="1147011"/>
            <a:chOff x="2959336" y="1704816"/>
            <a:chExt cx="1147011" cy="1147011"/>
          </a:xfrm>
        </p:grpSpPr>
        <p:sp>
          <p:nvSpPr>
            <p:cNvPr id="18" name="Oval 17"/>
            <p:cNvSpPr/>
            <p:nvPr/>
          </p:nvSpPr>
          <p:spPr>
            <a:xfrm>
              <a:off x="2959336" y="1704816"/>
              <a:ext cx="1147011" cy="114701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pic>
          <p:nvPicPr>
            <p:cNvPr id="29" name="Picture 2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85368" y="1930849"/>
              <a:ext cx="694944" cy="694944"/>
            </a:xfrm>
            <a:prstGeom prst="rect">
              <a:avLst/>
            </a:prstGeom>
          </p:spPr>
        </p:pic>
      </p:grpSp>
      <p:grpSp>
        <p:nvGrpSpPr>
          <p:cNvPr id="33" name="people icon"/>
          <p:cNvGrpSpPr/>
          <p:nvPr/>
        </p:nvGrpSpPr>
        <p:grpSpPr>
          <a:xfrm>
            <a:off x="819671" y="1704816"/>
            <a:ext cx="1147011" cy="1147011"/>
            <a:chOff x="819671" y="1704816"/>
            <a:chExt cx="1147011" cy="1147011"/>
          </a:xfrm>
        </p:grpSpPr>
        <p:sp>
          <p:nvSpPr>
            <p:cNvPr id="15" name="Oval 14"/>
            <p:cNvSpPr/>
            <p:nvPr/>
          </p:nvSpPr>
          <p:spPr>
            <a:xfrm>
              <a:off x="819671" y="1704816"/>
              <a:ext cx="1147011" cy="114701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pic>
          <p:nvPicPr>
            <p:cNvPr id="32" name="Picture 3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27416" y="1851897"/>
              <a:ext cx="731520" cy="839784"/>
            </a:xfrm>
            <a:prstGeom prst="rect">
              <a:avLst/>
            </a:prstGeom>
          </p:spPr>
        </p:pic>
      </p:grpSp>
    </p:spTree>
    <p:extLst>
      <p:ext uri="{BB962C8B-B14F-4D97-AF65-F5344CB8AC3E}">
        <p14:creationId xmlns:p14="http://schemas.microsoft.com/office/powerpoint/2010/main" val="266901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1+#ppt_w/2"/>
                                          </p:val>
                                        </p:tav>
                                        <p:tav tm="100000">
                                          <p:val>
                                            <p:strVal val="#ppt_x"/>
                                          </p:val>
                                        </p:tav>
                                      </p:tavLst>
                                    </p:anim>
                                    <p:anim calcmode="lin" valueType="num">
                                      <p:cBhvr additive="base">
                                        <p:cTn id="17" dur="500" fill="hold"/>
                                        <p:tgtEl>
                                          <p:spTgt spid="3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1+#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5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50"/>
                                        <p:tgtEl>
                                          <p:spTgt spid="3"/>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750"/>
                                        <p:tgtEl>
                                          <p:spTgt spid="11"/>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750"/>
                                        <p:tgtEl>
                                          <p:spTgt spid="12"/>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166688" y="1180766"/>
          <a:ext cx="8824912" cy="5451475"/>
        </p:xfrm>
        <a:graphic>
          <a:graphicData uri="http://schemas.openxmlformats.org/presentationml/2006/ole">
            <mc:AlternateContent xmlns:mc="http://schemas.openxmlformats.org/markup-compatibility/2006">
              <mc:Choice xmlns:v="urn:schemas-microsoft-com:vml" Requires="v">
                <p:oleObj spid="_x0000_s7188" name="Chart" r:id="rId3" imgW="8201144" imgH="5381561" progId="MSGraph.Chart.8">
                  <p:embed followColorScheme="full"/>
                </p:oleObj>
              </mc:Choice>
              <mc:Fallback>
                <p:oleObj name="Chart" r:id="rId3" imgW="8201144" imgH="5381561" progId="MSGraph.Chart.8">
                  <p:embed followColorScheme="full"/>
                  <p:pic>
                    <p:nvPicPr>
                      <p:cNvPr id="7292930" name="Object 2"/>
                      <p:cNvPicPr>
                        <a:picLocks noChangeAspect="1" noChangeArrowheads="1"/>
                      </p:cNvPicPr>
                      <p:nvPr/>
                    </p:nvPicPr>
                    <p:blipFill>
                      <a:blip r:embed="rId4"/>
                      <a:srcRect/>
                      <a:stretch>
                        <a:fillRect/>
                      </a:stretch>
                    </p:blipFill>
                    <p:spPr bwMode="auto">
                      <a:xfrm>
                        <a:off x="166688" y="1180766"/>
                        <a:ext cx="8824912" cy="5451475"/>
                      </a:xfrm>
                      <a:prstGeom prst="rect">
                        <a:avLst/>
                      </a:prstGeom>
                      <a:noFill/>
                      <a:ln>
                        <a:noFill/>
                      </a:ln>
                      <a:extLst/>
                    </p:spPr>
                  </p:pic>
                </p:oleObj>
              </mc:Fallback>
            </mc:AlternateContent>
          </a:graphicData>
        </a:graphic>
      </p:graphicFrame>
      <p:sp>
        <p:nvSpPr>
          <p:cNvPr id="7292931" name="Rectangle 3"/>
          <p:cNvSpPr>
            <a:spLocks noGrp="1" noChangeArrowheads="1"/>
          </p:cNvSpPr>
          <p:nvPr>
            <p:ph type="title"/>
          </p:nvPr>
        </p:nvSpPr>
        <p:spPr>
          <a:xfrm>
            <a:off x="1153475" y="160723"/>
            <a:ext cx="7389812" cy="838200"/>
          </a:xfrm>
        </p:spPr>
        <p:txBody>
          <a:bodyPr/>
          <a:lstStyle/>
          <a:p>
            <a:r>
              <a:rPr lang="en-US" dirty="0"/>
              <a:t>The Insurance Industry’s Contribution to GDP Now Nearly Equals Banks</a:t>
            </a:r>
          </a:p>
        </p:txBody>
      </p:sp>
      <p:sp>
        <p:nvSpPr>
          <p:cNvPr id="37892" name="Text Box 4"/>
          <p:cNvSpPr txBox="1">
            <a:spLocks noChangeArrowheads="1"/>
          </p:cNvSpPr>
          <p:nvPr/>
        </p:nvSpPr>
        <p:spPr bwMode="auto">
          <a:xfrm>
            <a:off x="889794" y="6369989"/>
            <a:ext cx="7588388" cy="262252"/>
          </a:xfrm>
          <a:prstGeom prst="rect">
            <a:avLst/>
          </a:prstGeom>
          <a:noFill/>
          <a:ln w="9525">
            <a:noFill/>
            <a:miter lim="800000"/>
            <a:headEnd/>
            <a:tailEnd/>
          </a:ln>
        </p:spPr>
        <p:txBody>
          <a:bodyPr wrap="square" lIns="92075" tIns="46038" rIns="92075" bIns="46038">
            <a:spAutoFit/>
          </a:bodyPr>
          <a:lstStyle/>
          <a:p>
            <a:r>
              <a:rPr lang="en-US" sz="1100" dirty="0"/>
              <a:t>Sources: US Bureau of Economic Analysis; Insurance Information Institute.</a:t>
            </a:r>
          </a:p>
        </p:txBody>
      </p:sp>
    </p:spTree>
    <p:extLst>
      <p:ext uri="{BB962C8B-B14F-4D97-AF65-F5344CB8AC3E}">
        <p14:creationId xmlns:p14="http://schemas.microsoft.com/office/powerpoint/2010/main" val="375224490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144" y="0"/>
            <a:ext cx="9144000" cy="6858000"/>
          </a:xfrm>
          <a:prstGeom prst="rect">
            <a:avLst/>
          </a:prstGeom>
        </p:spPr>
      </p:pic>
      <p:sp>
        <p:nvSpPr>
          <p:cNvPr id="18" name="Right Triangle 17"/>
          <p:cNvSpPr>
            <a:spLocks noChangeAspect="1"/>
          </p:cNvSpPr>
          <p:nvPr/>
        </p:nvSpPr>
        <p:spPr>
          <a:xfrm rot="5400000">
            <a:off x="-9144" y="0"/>
            <a:ext cx="731520" cy="731520"/>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457200" y="2153920"/>
            <a:ext cx="5648960" cy="2292806"/>
          </a:xfrm>
          <a:prstGeom prst="rect">
            <a:avLst/>
          </a:prstGeom>
          <a:solidFill>
            <a:srgbClr val="A6DCF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65541" name="Rectangle 2"/>
          <p:cNvSpPr>
            <a:spLocks noGrp="1" noChangeArrowheads="1"/>
          </p:cNvSpPr>
          <p:nvPr>
            <p:ph type="title"/>
          </p:nvPr>
        </p:nvSpPr>
        <p:spPr>
          <a:xfrm>
            <a:off x="653796" y="88519"/>
            <a:ext cx="8458200" cy="950976"/>
          </a:xfrm>
        </p:spPr>
        <p:txBody>
          <a:bodyPr/>
          <a:lstStyle/>
          <a:p>
            <a:r>
              <a:rPr lang="en-US" sz="2800" dirty="0"/>
              <a:t>The Yearly Cash Flow to Rebuild Lives</a:t>
            </a:r>
            <a:br>
              <a:rPr lang="en-US" sz="2800" dirty="0"/>
            </a:br>
            <a:r>
              <a:rPr lang="en-US" sz="2800" dirty="0"/>
              <a:t>and Property is Substantial</a:t>
            </a:r>
          </a:p>
        </p:txBody>
      </p:sp>
      <p:sp>
        <p:nvSpPr>
          <p:cNvPr id="2" name="Content Placeholder 1"/>
          <p:cNvSpPr>
            <a:spLocks noGrp="1"/>
          </p:cNvSpPr>
          <p:nvPr>
            <p:ph idx="1"/>
          </p:nvPr>
        </p:nvSpPr>
        <p:spPr>
          <a:xfrm>
            <a:off x="610616" y="2277872"/>
            <a:ext cx="7742509" cy="485648"/>
          </a:xfrm>
        </p:spPr>
        <p:txBody>
          <a:bodyPr/>
          <a:lstStyle/>
          <a:p>
            <a:pPr marL="0" indent="0">
              <a:buNone/>
            </a:pPr>
            <a:r>
              <a:rPr lang="en-US" dirty="0"/>
              <a:t>In 2016 alone, the industry paid</a:t>
            </a:r>
          </a:p>
        </p:txBody>
      </p:sp>
      <p:sp>
        <p:nvSpPr>
          <p:cNvPr id="10" name="Text Placeholder 9"/>
          <p:cNvSpPr>
            <a:spLocks noGrp="1"/>
          </p:cNvSpPr>
          <p:nvPr>
            <p:ph type="body" sz="quarter" idx="15"/>
          </p:nvPr>
        </p:nvSpPr>
        <p:spPr>
          <a:xfrm>
            <a:off x="356616" y="1188720"/>
            <a:ext cx="8454009" cy="883920"/>
          </a:xfrm>
        </p:spPr>
        <p:txBody>
          <a:bodyPr/>
          <a:lstStyle/>
          <a:p>
            <a:r>
              <a:rPr lang="en-US" dirty="0"/>
              <a:t>Insurers annually pay over a trillion dollars in claims to rebuild lives, property, and businesses.</a:t>
            </a:r>
          </a:p>
        </p:txBody>
      </p:sp>
      <p:sp>
        <p:nvSpPr>
          <p:cNvPr id="13" name="Rectangle 12"/>
          <p:cNvSpPr/>
          <p:nvPr/>
        </p:nvSpPr>
        <p:spPr>
          <a:xfrm>
            <a:off x="610616" y="2888118"/>
            <a:ext cx="5953760" cy="1477328"/>
          </a:xfrm>
          <a:prstGeom prst="rect">
            <a:avLst/>
          </a:prstGeom>
        </p:spPr>
        <p:txBody>
          <a:bodyPr wrap="square">
            <a:spAutoFit/>
          </a:bodyPr>
          <a:lstStyle/>
          <a:p>
            <a:pPr>
              <a:tabLst>
                <a:tab pos="222250" algn="l"/>
                <a:tab pos="792163" algn="dec"/>
                <a:tab pos="1828800" algn="l"/>
              </a:tabLst>
            </a:pPr>
            <a:r>
              <a:rPr lang="en-US" sz="2000" dirty="0"/>
              <a:t>	$	386.4 billion	P/C incurred claims (L + LAE)</a:t>
            </a:r>
          </a:p>
          <a:p>
            <a:pPr>
              <a:tabLst>
                <a:tab pos="222250" algn="l"/>
                <a:tab pos="792163" algn="dec"/>
                <a:tab pos="1828800" algn="l"/>
              </a:tabLst>
            </a:pPr>
            <a:r>
              <a:rPr lang="en-US" sz="2000" dirty="0"/>
              <a:t>		554.7	Life/Annuity benefits</a:t>
            </a:r>
          </a:p>
          <a:p>
            <a:pPr>
              <a:spcAft>
                <a:spcPts val="1200"/>
              </a:spcAft>
              <a:tabLst>
                <a:tab pos="222250" algn="l"/>
                <a:tab pos="792163" algn="dec"/>
                <a:tab pos="1828800" algn="l"/>
              </a:tabLst>
            </a:pPr>
            <a:r>
              <a:rPr lang="en-US" sz="2000" dirty="0"/>
              <a:t>		560.9	Health Insurance benefits</a:t>
            </a:r>
          </a:p>
          <a:p>
            <a:pPr>
              <a:tabLst>
                <a:tab pos="222250" algn="l"/>
                <a:tab pos="792163" algn="dec"/>
              </a:tabLst>
            </a:pPr>
            <a:r>
              <a:rPr lang="en-US" sz="2000" dirty="0"/>
              <a:t>= </a:t>
            </a:r>
            <a:r>
              <a:rPr lang="en-US" sz="2000" b="1" dirty="0"/>
              <a:t>$1.502 trillion</a:t>
            </a:r>
          </a:p>
        </p:txBody>
      </p:sp>
      <p:cxnSp>
        <p:nvCxnSpPr>
          <p:cNvPr id="15" name="Straight Connector 14"/>
          <p:cNvCxnSpPr/>
          <p:nvPr/>
        </p:nvCxnSpPr>
        <p:spPr>
          <a:xfrm>
            <a:off x="711200" y="3931920"/>
            <a:ext cx="1828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4"/>
          <a:stretch>
            <a:fillRect/>
          </a:stretch>
        </p:blipFill>
        <p:spPr>
          <a:xfrm>
            <a:off x="469900" y="6403975"/>
            <a:ext cx="330200" cy="304800"/>
          </a:xfrm>
          <a:prstGeom prst="rect">
            <a:avLst/>
          </a:prstGeom>
        </p:spPr>
      </p:pic>
      <p:sp>
        <p:nvSpPr>
          <p:cNvPr id="12" name="Text Placeholder 9"/>
          <p:cNvSpPr>
            <a:spLocks noGrp="1"/>
          </p:cNvSpPr>
          <p:nvPr>
            <p:ph type="body" sz="quarter" idx="15"/>
          </p:nvPr>
        </p:nvSpPr>
        <p:spPr>
          <a:xfrm>
            <a:off x="457200" y="5387714"/>
            <a:ext cx="8454009" cy="883920"/>
          </a:xfrm>
        </p:spPr>
        <p:txBody>
          <a:bodyPr/>
          <a:lstStyle/>
          <a:p>
            <a:r>
              <a:rPr lang="en-US" b="1" dirty="0"/>
              <a:t>This is equivalent to $125 billion per month.</a:t>
            </a:r>
          </a:p>
        </p:txBody>
      </p:sp>
    </p:spTree>
    <p:extLst>
      <p:ext uri="{BB962C8B-B14F-4D97-AF65-F5344CB8AC3E}">
        <p14:creationId xmlns:p14="http://schemas.microsoft.com/office/powerpoint/2010/main" val="2928637288"/>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endParaRPr lang="en-US" sz="3000" b="1" i="1" kern="0" dirty="0">
              <a:solidFill>
                <a:srgbClr val="225A7A"/>
              </a:solidFill>
              <a:ea typeface="+mj-ea"/>
              <a:cs typeface="+mj-cs"/>
            </a:endParaRPr>
          </a:p>
        </p:txBody>
      </p:sp>
      <p:sp>
        <p:nvSpPr>
          <p:cNvPr id="2" name="Title 1"/>
          <p:cNvSpPr>
            <a:spLocks noGrp="1"/>
          </p:cNvSpPr>
          <p:nvPr>
            <p:ph type="title"/>
          </p:nvPr>
        </p:nvSpPr>
        <p:spPr/>
        <p:txBody>
          <a:bodyPr/>
          <a:lstStyle/>
          <a:p>
            <a:r>
              <a:rPr lang="en-US" sz="2800" dirty="0"/>
              <a:t>ISM Non-Manufacturing Index (Values &gt; 50</a:t>
            </a:r>
            <a:br>
              <a:rPr lang="en-US" sz="2800" dirty="0"/>
            </a:br>
            <a:r>
              <a:rPr lang="en-US" sz="2800" dirty="0"/>
              <a:t>Indicate Expansion), January 2010-June 2017</a:t>
            </a:r>
          </a:p>
        </p:txBody>
      </p:sp>
      <p:sp>
        <p:nvSpPr>
          <p:cNvPr id="7" name="Text Placeholder 6"/>
          <p:cNvSpPr>
            <a:spLocks noGrp="1"/>
          </p:cNvSpPr>
          <p:nvPr>
            <p:ph type="body" sz="quarter" idx="16"/>
          </p:nvPr>
        </p:nvSpPr>
        <p:spPr/>
        <p:txBody>
          <a:bodyPr/>
          <a:lstStyle/>
          <a:p>
            <a:r>
              <a:rPr lang="en-US" dirty="0"/>
              <a:t>Sources: </a:t>
            </a:r>
            <a:r>
              <a:rPr lang="en-US" dirty="0">
                <a:hlinkClick r:id="rId3"/>
              </a:rPr>
              <a:t>Institute for Supply Management</a:t>
            </a:r>
            <a:r>
              <a:rPr lang="en-US" dirty="0"/>
              <a:t> via https://research.stlouisfed.org/fred2/data/NMFCI.txt; Insurance Information Institute.</a:t>
            </a:r>
          </a:p>
        </p:txBody>
      </p:sp>
      <p:sp>
        <p:nvSpPr>
          <p:cNvPr id="17" name="Text Placeholder 4"/>
          <p:cNvSpPr txBox="1">
            <a:spLocks/>
          </p:cNvSpPr>
          <p:nvPr/>
        </p:nvSpPr>
        <p:spPr bwMode="gray">
          <a:xfrm>
            <a:off x="356616" y="5421384"/>
            <a:ext cx="8460712" cy="87339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700" dirty="0"/>
              <a:t>The non-manufacturing sector expanded in every month after January 2010. The pace of expansion roared ahead in 2014-15, slowed a bit in 2016,</a:t>
            </a:r>
            <a:br>
              <a:rPr lang="en-US" sz="1700" dirty="0"/>
            </a:br>
            <a:r>
              <a:rPr lang="en-US" sz="1700" dirty="0"/>
              <a:t>but ended 2016 and is starting 2017 strong.</a:t>
            </a:r>
          </a:p>
        </p:txBody>
      </p:sp>
      <p:graphicFrame>
        <p:nvGraphicFramePr>
          <p:cNvPr id="15" name="Object 13"/>
          <p:cNvGraphicFramePr>
            <a:graphicFrameLocks noGrp="1"/>
          </p:cNvGraphicFramePr>
          <p:nvPr>
            <p:extLst>
              <p:ext uri="{D42A27DB-BD31-4B8C-83A1-F6EECF244321}">
                <p14:modId xmlns:p14="http://schemas.microsoft.com/office/powerpoint/2010/main" val="2438471870"/>
              </p:ext>
            </p:extLst>
          </p:nvPr>
        </p:nvGraphicFramePr>
        <p:xfrm>
          <a:off x="341644" y="1183303"/>
          <a:ext cx="8460712" cy="41499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32368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Insurance and Economic Growth: Macroeconomic Perspectives</a:t>
            </a:r>
            <a:endParaRPr lang="en-US" sz="2400" dirty="0"/>
          </a:p>
        </p:txBody>
      </p:sp>
    </p:spTree>
    <p:extLst>
      <p:ext uri="{BB962C8B-B14F-4D97-AF65-F5344CB8AC3E}">
        <p14:creationId xmlns:p14="http://schemas.microsoft.com/office/powerpoint/2010/main" val="17385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1" name="Rectangle 2"/>
          <p:cNvSpPr>
            <a:spLocks noGrp="1" noChangeArrowheads="1"/>
          </p:cNvSpPr>
          <p:nvPr>
            <p:ph type="title"/>
          </p:nvPr>
        </p:nvSpPr>
        <p:spPr/>
        <p:txBody>
          <a:bodyPr/>
          <a:lstStyle/>
          <a:p>
            <a:r>
              <a:rPr lang="en-US" dirty="0"/>
              <a:t>Major Construction Projects Don’t Start Without Insurance</a:t>
            </a:r>
          </a:p>
        </p:txBody>
      </p:sp>
      <p:sp>
        <p:nvSpPr>
          <p:cNvPr id="13" name="Content Placeholder 12"/>
          <p:cNvSpPr>
            <a:spLocks noGrp="1"/>
          </p:cNvSpPr>
          <p:nvPr>
            <p:ph idx="1"/>
          </p:nvPr>
        </p:nvSpPr>
        <p:spPr>
          <a:xfrm>
            <a:off x="4341925" y="1007538"/>
            <a:ext cx="4426784" cy="5274058"/>
          </a:xfrm>
        </p:spPr>
        <p:txBody>
          <a:bodyPr/>
          <a:lstStyle/>
          <a:p>
            <a:r>
              <a:rPr lang="en-US" dirty="0"/>
              <a:t>An example: Boston’s “Big Dig.” At $14 billion, the project was…</a:t>
            </a:r>
          </a:p>
          <a:p>
            <a:pPr lvl="1"/>
            <a:r>
              <a:rPr lang="en-US" dirty="0"/>
              <a:t>Larger than the original Panama Canal,</a:t>
            </a:r>
          </a:p>
          <a:p>
            <a:pPr lvl="1"/>
            <a:r>
              <a:rPr lang="en-US" dirty="0"/>
              <a:t>More expensive than the “Chunnel” connecting France and England</a:t>
            </a:r>
          </a:p>
          <a:p>
            <a:pPr lvl="1"/>
            <a:r>
              <a:rPr lang="en-US" dirty="0"/>
              <a:t>Among the carriers who were winning bidders were AIG, Lexington, Zurich-American and Kemper Environmental.</a:t>
            </a:r>
          </a:p>
          <a:p>
            <a:pPr lvl="1"/>
            <a:r>
              <a:rPr lang="en-US" dirty="0"/>
              <a:t>Workforce included 150 general contractors, 600 construction companies</a:t>
            </a:r>
          </a:p>
          <a:p>
            <a:pPr lvl="1"/>
            <a:r>
              <a:rPr lang="en-US" dirty="0"/>
              <a:t>Worst fear: that a building within 50 feet of the excavation would collapse</a:t>
            </a:r>
          </a:p>
        </p:txBody>
      </p:sp>
      <p:sp>
        <p:nvSpPr>
          <p:cNvPr id="23" name="Text Placeholder 22"/>
          <p:cNvSpPr>
            <a:spLocks noGrp="1"/>
          </p:cNvSpPr>
          <p:nvPr>
            <p:ph type="body" sz="quarter" idx="16"/>
          </p:nvPr>
        </p:nvSpPr>
        <p:spPr>
          <a:xfrm>
            <a:off x="843710" y="6294277"/>
            <a:ext cx="7680960" cy="415018"/>
          </a:xfrm>
        </p:spPr>
        <p:txBody>
          <a:bodyPr/>
          <a:lstStyle/>
          <a:p>
            <a:r>
              <a:rPr lang="en-US" sz="1100" dirty="0"/>
              <a:t>Source: Mark </a:t>
            </a:r>
            <a:r>
              <a:rPr lang="en-US" sz="1100" dirty="0" err="1"/>
              <a:t>Hollmer</a:t>
            </a:r>
            <a:r>
              <a:rPr lang="en-US" sz="1100" dirty="0"/>
              <a:t>, “The Big Risk: Insuring the Big Dig,” Insurance Times, Sept. 17, 2002.</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57200" y="1133249"/>
            <a:ext cx="3884725" cy="4972583"/>
          </a:xfrm>
          <a:prstGeom prst="rect">
            <a:avLst/>
          </a:prstGeom>
        </p:spPr>
      </p:pic>
    </p:spTree>
    <p:extLst>
      <p:ext uri="{BB962C8B-B14F-4D97-AF65-F5344CB8AC3E}">
        <p14:creationId xmlns:p14="http://schemas.microsoft.com/office/powerpoint/2010/main" val="465016277"/>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41" name="Rectangle 2"/>
          <p:cNvSpPr>
            <a:spLocks noGrp="1" noChangeArrowheads="1"/>
          </p:cNvSpPr>
          <p:nvPr>
            <p:ph type="title"/>
          </p:nvPr>
        </p:nvSpPr>
        <p:spPr/>
        <p:txBody>
          <a:bodyPr/>
          <a:lstStyle/>
          <a:p>
            <a:r>
              <a:rPr lang="en-US" dirty="0"/>
              <a:t>Insurers Contribute to the Savings Rate by Lessening the Need for “a Rainy Day Fund”</a:t>
            </a:r>
          </a:p>
        </p:txBody>
      </p:sp>
      <p:sp>
        <p:nvSpPr>
          <p:cNvPr id="13" name="Content Placeholder 12"/>
          <p:cNvSpPr>
            <a:spLocks noGrp="1"/>
          </p:cNvSpPr>
          <p:nvPr>
            <p:ph idx="1"/>
          </p:nvPr>
        </p:nvSpPr>
        <p:spPr>
          <a:xfrm>
            <a:off x="4571999" y="1585667"/>
            <a:ext cx="4271691" cy="4041648"/>
          </a:xfrm>
        </p:spPr>
        <p:txBody>
          <a:bodyPr/>
          <a:lstStyle/>
          <a:p>
            <a:r>
              <a:rPr lang="en-US" dirty="0"/>
              <a:t>Insurance is a major contributor to the economy’s savings/investment function</a:t>
            </a:r>
          </a:p>
          <a:p>
            <a:pPr lvl="1"/>
            <a:r>
              <a:rPr lang="en-US" dirty="0"/>
              <a:t>Funds that, in the absence of insurance, would have to be kept liquid to cope with disasters, can be invested</a:t>
            </a:r>
            <a:br>
              <a:rPr lang="en-US" dirty="0"/>
            </a:br>
            <a:r>
              <a:rPr lang="en-US" dirty="0"/>
              <a:t>=&gt; enhanced growth capacity</a:t>
            </a:r>
          </a:p>
          <a:p>
            <a:pPr lvl="1"/>
            <a:r>
              <a:rPr lang="en-US" dirty="0"/>
              <a:t>This is especially important for small- and medium-sized businesses, which often have no “rainy day” fund and cannot borrow sufficiently to recover after a disaster</a:t>
            </a:r>
          </a:p>
        </p:txBody>
      </p:sp>
      <p:sp>
        <p:nvSpPr>
          <p:cNvPr id="23" name="Text Placeholder 22"/>
          <p:cNvSpPr>
            <a:spLocks noGrp="1"/>
          </p:cNvSpPr>
          <p:nvPr>
            <p:ph type="body" sz="quarter" idx="16"/>
          </p:nvPr>
        </p:nvSpPr>
        <p:spPr/>
        <p:txBody>
          <a:bodyPr/>
          <a:lstStyle/>
          <a:p>
            <a:r>
              <a:rPr lang="en-US" sz="1100" dirty="0"/>
              <a:t>Source: Benjamin Collier, “Small and Young Businesses Are Especially Vulnerable to Extreme Weather,” Harvard Business Review, November 23, 2016.</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1676" y="3530077"/>
            <a:ext cx="4200324" cy="259608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508221" y="1657348"/>
            <a:ext cx="2066726" cy="1790743"/>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71675" y="1657348"/>
            <a:ext cx="2064640" cy="1790743"/>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71675" y="3530078"/>
            <a:ext cx="4200323" cy="2596086"/>
          </a:xfrm>
          <a:prstGeom prst="rect">
            <a:avLst/>
          </a:prstGeom>
        </p:spPr>
      </p:pic>
    </p:spTree>
    <p:extLst>
      <p:ext uri="{BB962C8B-B14F-4D97-AF65-F5344CB8AC3E}">
        <p14:creationId xmlns:p14="http://schemas.microsoft.com/office/powerpoint/2010/main" val="2572337641"/>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 name="Title 10"/>
          <p:cNvSpPr>
            <a:spLocks noGrp="1"/>
          </p:cNvSpPr>
          <p:nvPr>
            <p:ph type="title"/>
          </p:nvPr>
        </p:nvSpPr>
        <p:spPr>
          <a:xfrm>
            <a:off x="385491" y="228600"/>
            <a:ext cx="8336478" cy="950976"/>
          </a:xfrm>
        </p:spPr>
        <p:txBody>
          <a:bodyPr/>
          <a:lstStyle/>
          <a:p>
            <a:r>
              <a:rPr lang="en-US" dirty="0"/>
              <a:t>As Financial Intermediaries, Insurers Expand the Funds Available to Grow the Economy</a:t>
            </a:r>
          </a:p>
        </p:txBody>
      </p:sp>
      <p:sp>
        <p:nvSpPr>
          <p:cNvPr id="19" name="footnote"/>
          <p:cNvSpPr>
            <a:spLocks noGrp="1"/>
          </p:cNvSpPr>
          <p:nvPr>
            <p:ph type="body" sz="quarter" idx="16"/>
          </p:nvPr>
        </p:nvSpPr>
        <p:spPr/>
        <p:txBody>
          <a:bodyPr/>
          <a:lstStyle/>
          <a:p>
            <a:endParaRPr lang="en-US"/>
          </a:p>
        </p:txBody>
      </p:sp>
      <p:pic>
        <p:nvPicPr>
          <p:cNvPr id="2" name="graphs on tablet pic"/>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738" y="2875095"/>
            <a:ext cx="4271853" cy="2612956"/>
          </a:xfrm>
          <a:prstGeom prst="rect">
            <a:avLst/>
          </a:prstGeom>
        </p:spPr>
      </p:pic>
      <p:sp>
        <p:nvSpPr>
          <p:cNvPr id="21" name="major financial intermediaries"/>
          <p:cNvSpPr>
            <a:spLocks noGrp="1"/>
          </p:cNvSpPr>
          <p:nvPr>
            <p:ph type="body" sz="quarter" idx="32"/>
          </p:nvPr>
        </p:nvSpPr>
        <p:spPr>
          <a:xfrm>
            <a:off x="4755232" y="1596672"/>
            <a:ext cx="4153168" cy="861327"/>
          </a:xfrm>
        </p:spPr>
        <p:txBody>
          <a:bodyPr/>
          <a:lstStyle/>
          <a:p>
            <a:pPr marL="0" lvl="1" indent="0" algn="ctr">
              <a:spcBef>
                <a:spcPts val="0"/>
              </a:spcBef>
              <a:buSzPct val="77000"/>
              <a:buNone/>
            </a:pPr>
            <a:r>
              <a:rPr lang="en-US" sz="1600" b="1" dirty="0">
                <a:solidFill>
                  <a:schemeClr val="bg1"/>
                </a:solidFill>
              </a:rPr>
              <a:t>As financial intermediaries, insurers convert short-term funds into longer-term investments</a:t>
            </a:r>
          </a:p>
        </p:txBody>
      </p:sp>
      <p:sp>
        <p:nvSpPr>
          <p:cNvPr id="3" name="Content Placeholder 2"/>
          <p:cNvSpPr>
            <a:spLocks noGrp="1"/>
          </p:cNvSpPr>
          <p:nvPr>
            <p:ph sz="quarter" idx="34"/>
          </p:nvPr>
        </p:nvSpPr>
        <p:spPr>
          <a:xfrm>
            <a:off x="4755232" y="2546691"/>
            <a:ext cx="4059584" cy="3748088"/>
          </a:xfrm>
        </p:spPr>
        <p:txBody>
          <a:bodyPr/>
          <a:lstStyle/>
          <a:p>
            <a:r>
              <a:rPr lang="en-US" dirty="0"/>
              <a:t>In 2015, the industry converted $71 billion in premium income that was not needed for immediate claims payments into new long-term investments (bonds, mortgages, common and preferred stock, and owned real estate)</a:t>
            </a:r>
          </a:p>
          <a:p>
            <a:endParaRPr lang="en-US" dirty="0"/>
          </a:p>
        </p:txBody>
      </p:sp>
    </p:spTree>
    <p:extLst>
      <p:ext uri="{BB962C8B-B14F-4D97-AF65-F5344CB8AC3E}">
        <p14:creationId xmlns:p14="http://schemas.microsoft.com/office/powerpoint/2010/main" val="32618450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Insurers are Major Investors, 2015</a:t>
            </a:r>
          </a:p>
        </p:txBody>
      </p:sp>
      <p:sp>
        <p:nvSpPr>
          <p:cNvPr id="3" name="Text Placeholder 2"/>
          <p:cNvSpPr>
            <a:spLocks noGrp="1"/>
          </p:cNvSpPr>
          <p:nvPr>
            <p:ph type="body" sz="quarter" idx="15"/>
          </p:nvPr>
        </p:nvSpPr>
        <p:spPr>
          <a:xfrm>
            <a:off x="340655" y="1901876"/>
            <a:ext cx="8454009" cy="396947"/>
          </a:xfrm>
        </p:spPr>
        <p:txBody>
          <a:bodyPr/>
          <a:lstStyle/>
          <a:p>
            <a:r>
              <a:rPr lang="en-US" sz="1800" dirty="0"/>
              <a:t>Total invested assets: $5.8 trillion 		22% of corporate bonds outstanding</a:t>
            </a:r>
            <a:br>
              <a:rPr lang="en-US" sz="1800" dirty="0"/>
            </a:br>
            <a:r>
              <a:rPr lang="en-US" sz="1800" dirty="0"/>
              <a:t>					15% of municipal bonds outstanding</a:t>
            </a:r>
          </a:p>
        </p:txBody>
      </p:sp>
      <p:sp>
        <p:nvSpPr>
          <p:cNvPr id="4" name="Text Placeholder 3"/>
          <p:cNvSpPr>
            <a:spLocks noGrp="1"/>
          </p:cNvSpPr>
          <p:nvPr>
            <p:ph type="body" sz="quarter" idx="16"/>
          </p:nvPr>
        </p:nvSpPr>
        <p:spPr/>
        <p:txBody>
          <a:bodyPr/>
          <a:lstStyle/>
          <a:p>
            <a:r>
              <a:rPr lang="en-US" sz="1100" dirty="0"/>
              <a:t>Sources: NAIC (the Center for Insurance Policy and Research, June 6, 2016) via SNL Financial; I.I.I.</a:t>
            </a:r>
          </a:p>
        </p:txBody>
      </p:sp>
      <p:sp>
        <p:nvSpPr>
          <p:cNvPr id="5" name="Text Placeholder 4"/>
          <p:cNvSpPr>
            <a:spLocks noGrp="1"/>
          </p:cNvSpPr>
          <p:nvPr>
            <p:ph type="body" sz="quarter" idx="30"/>
          </p:nvPr>
        </p:nvSpPr>
        <p:spPr>
          <a:xfrm>
            <a:off x="357188" y="1182545"/>
            <a:ext cx="4153168" cy="640080"/>
          </a:xfrm>
        </p:spPr>
        <p:txBody>
          <a:bodyPr/>
          <a:lstStyle/>
          <a:p>
            <a:r>
              <a:rPr lang="en-US" dirty="0"/>
              <a:t>Categories of investments ($billions)</a:t>
            </a:r>
          </a:p>
        </p:txBody>
      </p:sp>
      <p:sp>
        <p:nvSpPr>
          <p:cNvPr id="6" name="Text Placeholder 5"/>
          <p:cNvSpPr>
            <a:spLocks noGrp="1"/>
          </p:cNvSpPr>
          <p:nvPr>
            <p:ph type="body" sz="quarter" idx="32"/>
          </p:nvPr>
        </p:nvSpPr>
        <p:spPr>
          <a:xfrm>
            <a:off x="4690523" y="1222170"/>
            <a:ext cx="4153168" cy="640080"/>
          </a:xfrm>
        </p:spPr>
        <p:txBody>
          <a:bodyPr/>
          <a:lstStyle/>
          <a:p>
            <a:r>
              <a:rPr lang="en-US" dirty="0"/>
              <a:t>Categories of bonds ($billions)</a:t>
            </a:r>
          </a:p>
        </p:txBody>
      </p:sp>
      <p:graphicFrame>
        <p:nvGraphicFramePr>
          <p:cNvPr id="11" name="Content Placeholder 10"/>
          <p:cNvGraphicFramePr>
            <a:graphicFrameLocks noGrp="1"/>
          </p:cNvGraphicFramePr>
          <p:nvPr>
            <p:ph sz="quarter" idx="33"/>
            <p:extLst/>
          </p:nvPr>
        </p:nvGraphicFramePr>
        <p:xfrm>
          <a:off x="357188" y="2650636"/>
          <a:ext cx="4148137" cy="3748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p:cNvGraphicFramePr>
            <a:graphicFrameLocks noGrp="1"/>
          </p:cNvGraphicFramePr>
          <p:nvPr>
            <p:ph sz="quarter" idx="34"/>
            <p:extLst/>
          </p:nvPr>
        </p:nvGraphicFramePr>
        <p:xfrm>
          <a:off x="4690523" y="2654787"/>
          <a:ext cx="4151312" cy="3748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9195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41" name="slide title"/>
          <p:cNvSpPr>
            <a:spLocks noGrp="1" noChangeArrowheads="1"/>
          </p:cNvSpPr>
          <p:nvPr>
            <p:ph type="title"/>
          </p:nvPr>
        </p:nvSpPr>
        <p:spPr/>
        <p:txBody>
          <a:bodyPr/>
          <a:lstStyle/>
          <a:p>
            <a:r>
              <a:rPr lang="en-US" dirty="0"/>
              <a:t>Insurers Are a Stabilizing Force in the Economy</a:t>
            </a:r>
          </a:p>
        </p:txBody>
      </p:sp>
      <p:sp>
        <p:nvSpPr>
          <p:cNvPr id="65536" name="footnote"/>
          <p:cNvSpPr>
            <a:spLocks noGrp="1"/>
          </p:cNvSpPr>
          <p:nvPr>
            <p:ph type="body" sz="quarter" idx="16"/>
          </p:nvPr>
        </p:nvSpPr>
        <p:spPr/>
        <p:txBody>
          <a:bodyPr/>
          <a:lstStyle/>
          <a:p>
            <a:r>
              <a:rPr lang="en-US" baseline="30000" dirty="0"/>
              <a:t>1</a:t>
            </a:r>
            <a:r>
              <a:rPr lang="en-US" dirty="0"/>
              <a:t>Life/Health and P/C Insurance</a:t>
            </a:r>
          </a:p>
        </p:txBody>
      </p:sp>
      <p:sp>
        <p:nvSpPr>
          <p:cNvPr id="65537" name="sustainable business model"/>
          <p:cNvSpPr>
            <a:spLocks noGrp="1"/>
          </p:cNvSpPr>
          <p:nvPr>
            <p:ph type="body" sz="quarter" idx="30"/>
          </p:nvPr>
        </p:nvSpPr>
        <p:spPr>
          <a:xfrm>
            <a:off x="362254" y="1122566"/>
            <a:ext cx="4153168" cy="640080"/>
          </a:xfrm>
        </p:spPr>
        <p:txBody>
          <a:bodyPr/>
          <a:lstStyle/>
          <a:p>
            <a:r>
              <a:rPr lang="en-US" dirty="0"/>
              <a:t>Unlike Banks,</a:t>
            </a:r>
            <a:br>
              <a:rPr lang="en-US" dirty="0"/>
            </a:br>
            <a:r>
              <a:rPr lang="en-US" dirty="0"/>
              <a:t>Insurers Rarely Fail</a:t>
            </a:r>
          </a:p>
        </p:txBody>
      </p:sp>
      <p:sp>
        <p:nvSpPr>
          <p:cNvPr id="2" name="main content"/>
          <p:cNvSpPr>
            <a:spLocks noGrp="1"/>
          </p:cNvSpPr>
          <p:nvPr>
            <p:ph sz="quarter" idx="33"/>
          </p:nvPr>
        </p:nvSpPr>
        <p:spPr>
          <a:xfrm>
            <a:off x="4681415" y="1155488"/>
            <a:ext cx="4148137" cy="5438743"/>
          </a:xfrm>
        </p:spPr>
        <p:txBody>
          <a:bodyPr/>
          <a:lstStyle/>
          <a:p>
            <a:pPr>
              <a:lnSpc>
                <a:spcPts val="2400"/>
              </a:lnSpc>
            </a:pPr>
            <a:r>
              <a:rPr lang="en-US" dirty="0"/>
              <a:t>For the financial system as a whole, insurers are stabilizers</a:t>
            </a:r>
          </a:p>
          <a:p>
            <a:pPr lvl="1">
              <a:lnSpc>
                <a:spcPts val="2400"/>
              </a:lnSpc>
            </a:pPr>
            <a:r>
              <a:rPr lang="en-US" dirty="0"/>
              <a:t>Much less likely than banks to get into financial trouble</a:t>
            </a:r>
          </a:p>
          <a:p>
            <a:pPr lvl="1">
              <a:lnSpc>
                <a:spcPts val="2400"/>
              </a:lnSpc>
            </a:pPr>
            <a:r>
              <a:rPr lang="en-US" dirty="0"/>
              <a:t>Even when insurers are in financial trouble, problems are not urgent but are resolved over time, making them more manageable than bank crises</a:t>
            </a:r>
          </a:p>
          <a:p>
            <a:pPr lvl="1">
              <a:lnSpc>
                <a:spcPts val="2400"/>
              </a:lnSpc>
            </a:pPr>
            <a:r>
              <a:rPr lang="en-US" dirty="0"/>
              <a:t>Unlike banks, we can’t have a “run” on insurers because…</a:t>
            </a:r>
          </a:p>
          <a:p>
            <a:pPr lvl="2">
              <a:lnSpc>
                <a:spcPts val="2400"/>
              </a:lnSpc>
            </a:pPr>
            <a:r>
              <a:rPr lang="en-US" dirty="0"/>
              <a:t>Claims are paid when they occur, not when policyholders demand payment</a:t>
            </a:r>
          </a:p>
          <a:p>
            <a:pPr lvl="2">
              <a:lnSpc>
                <a:spcPts val="2400"/>
              </a:lnSpc>
            </a:pPr>
            <a:r>
              <a:rPr lang="en-US" dirty="0"/>
              <a:t>Insurers maintain unearned premium reserves</a:t>
            </a:r>
          </a:p>
        </p:txBody>
      </p:sp>
      <p:grpSp>
        <p:nvGrpSpPr>
          <p:cNvPr id="4" name="Group 3"/>
          <p:cNvGrpSpPr/>
          <p:nvPr/>
        </p:nvGrpSpPr>
        <p:grpSpPr>
          <a:xfrm>
            <a:off x="385491" y="1762646"/>
            <a:ext cx="4139353" cy="3224276"/>
            <a:chOff x="385491" y="2182113"/>
            <a:chExt cx="4123944" cy="3718926"/>
          </a:xfrm>
        </p:grpSpPr>
        <p:sp>
          <p:nvSpPr>
            <p:cNvPr id="16" name="Rectangle 15"/>
            <p:cNvSpPr/>
            <p:nvPr/>
          </p:nvSpPr>
          <p:spPr bwMode="gray">
            <a:xfrm>
              <a:off x="385491" y="2182113"/>
              <a:ext cx="4123944" cy="371892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rgbClr val="FF0000"/>
                </a:solidFill>
              </a:endParaRPr>
            </a:p>
          </p:txBody>
        </p:sp>
        <p:grpSp>
          <p:nvGrpSpPr>
            <p:cNvPr id="3" name="infograph grouped"/>
            <p:cNvGrpSpPr/>
            <p:nvPr/>
          </p:nvGrpSpPr>
          <p:grpSpPr>
            <a:xfrm>
              <a:off x="668422" y="2455605"/>
              <a:ext cx="3545975" cy="3011514"/>
              <a:chOff x="668422" y="2455605"/>
              <a:chExt cx="3545975" cy="3011514"/>
            </a:xfrm>
          </p:grpSpPr>
          <p:sp>
            <p:nvSpPr>
              <p:cNvPr id="17" name="2010"/>
              <p:cNvSpPr txBox="1"/>
              <p:nvPr/>
            </p:nvSpPr>
            <p:spPr bwMode="gray">
              <a:xfrm>
                <a:off x="668422" y="2455605"/>
                <a:ext cx="826868" cy="485192"/>
              </a:xfrm>
              <a:prstGeom prst="rect">
                <a:avLst/>
              </a:prstGeom>
              <a:noFill/>
              <a:ln>
                <a:noFill/>
              </a:ln>
            </p:spPr>
            <p:txBody>
              <a:bodyPr wrap="none" lIns="34290" rIns="34290" rtlCol="0">
                <a:spAutoFit/>
              </a:bodyPr>
              <a:lstStyle/>
              <a:p>
                <a:pPr>
                  <a:lnSpc>
                    <a:spcPct val="90000"/>
                  </a:lnSpc>
                  <a:spcBef>
                    <a:spcPts val="900"/>
                  </a:spcBef>
                  <a:buClr>
                    <a:srgbClr val="337DBE"/>
                  </a:buClr>
                  <a:buSzPct val="77000"/>
                </a:pPr>
                <a:r>
                  <a:rPr lang="en-US" b="1" dirty="0">
                    <a:solidFill>
                      <a:schemeClr val="accent1"/>
                    </a:solidFill>
                  </a:rPr>
                  <a:t>2010</a:t>
                </a:r>
              </a:p>
            </p:txBody>
          </p:sp>
          <p:sp>
            <p:nvSpPr>
              <p:cNvPr id="18" name="bank failures"/>
              <p:cNvSpPr txBox="1"/>
              <p:nvPr/>
            </p:nvSpPr>
            <p:spPr bwMode="gray">
              <a:xfrm>
                <a:off x="2655075" y="3805682"/>
                <a:ext cx="1556836" cy="341632"/>
              </a:xfrm>
              <a:prstGeom prst="rect">
                <a:avLst/>
              </a:prstGeom>
              <a:noFill/>
              <a:ln>
                <a:noFill/>
              </a:ln>
            </p:spPr>
            <p:txBody>
              <a:bodyPr wrap="none" lIns="34290" rIns="34290" rtlCol="0">
                <a:spAutoFit/>
              </a:bodyPr>
              <a:lstStyle/>
              <a:p>
                <a:pPr algn="r">
                  <a:lnSpc>
                    <a:spcPct val="90000"/>
                  </a:lnSpc>
                  <a:spcBef>
                    <a:spcPts val="900"/>
                  </a:spcBef>
                  <a:buClr>
                    <a:srgbClr val="337DBE"/>
                  </a:buClr>
                  <a:buSzPct val="77000"/>
                </a:pPr>
                <a:r>
                  <a:rPr lang="en-US" sz="1200" b="1" dirty="0">
                    <a:solidFill>
                      <a:schemeClr val="accent1"/>
                    </a:solidFill>
                  </a:rPr>
                  <a:t>Bank Failures: </a:t>
                </a:r>
                <a:r>
                  <a:rPr lang="en-US" b="1" dirty="0">
                    <a:solidFill>
                      <a:schemeClr val="accent1"/>
                    </a:solidFill>
                  </a:rPr>
                  <a:t>157</a:t>
                </a:r>
              </a:p>
            </p:txBody>
          </p:sp>
          <p:sp>
            <p:nvSpPr>
              <p:cNvPr id="19" name="insurance impairments"/>
              <p:cNvSpPr txBox="1"/>
              <p:nvPr/>
            </p:nvSpPr>
            <p:spPr bwMode="gray">
              <a:xfrm>
                <a:off x="2175732" y="5125487"/>
                <a:ext cx="2032929" cy="341632"/>
              </a:xfrm>
              <a:prstGeom prst="rect">
                <a:avLst/>
              </a:prstGeom>
              <a:noFill/>
              <a:ln>
                <a:noFill/>
              </a:ln>
            </p:spPr>
            <p:txBody>
              <a:bodyPr wrap="none" lIns="34290" rIns="34290" rtlCol="0">
                <a:spAutoFit/>
              </a:bodyPr>
              <a:lstStyle/>
              <a:p>
                <a:pPr algn="r">
                  <a:lnSpc>
                    <a:spcPct val="90000"/>
                  </a:lnSpc>
                  <a:spcBef>
                    <a:spcPts val="900"/>
                  </a:spcBef>
                  <a:buClr>
                    <a:srgbClr val="337DBE"/>
                  </a:buClr>
                  <a:buSzPct val="77000"/>
                </a:pPr>
                <a:r>
                  <a:rPr lang="en-US" sz="1200" b="1" dirty="0">
                    <a:solidFill>
                      <a:schemeClr val="accent1"/>
                    </a:solidFill>
                  </a:rPr>
                  <a:t>Insurance Impairments</a:t>
                </a:r>
                <a:r>
                  <a:rPr lang="en-US" sz="1200" b="1" baseline="30000" dirty="0">
                    <a:solidFill>
                      <a:schemeClr val="accent1"/>
                    </a:solidFill>
                  </a:rPr>
                  <a:t>1</a:t>
                </a:r>
                <a:r>
                  <a:rPr lang="en-US" sz="1200" b="1" dirty="0">
                    <a:solidFill>
                      <a:schemeClr val="accent1"/>
                    </a:solidFill>
                  </a:rPr>
                  <a:t>: </a:t>
                </a:r>
                <a:r>
                  <a:rPr lang="en-US" b="1" dirty="0">
                    <a:solidFill>
                      <a:schemeClr val="accent1"/>
                    </a:solidFill>
                  </a:rPr>
                  <a:t>8</a:t>
                </a:r>
              </a:p>
            </p:txBody>
          </p:sp>
          <p:grpSp>
            <p:nvGrpSpPr>
              <p:cNvPr id="20" name="bank icon"/>
              <p:cNvGrpSpPr>
                <a:grpSpLocks noChangeAspect="1"/>
              </p:cNvGrpSpPr>
              <p:nvPr/>
            </p:nvGrpSpPr>
            <p:grpSpPr bwMode="gray">
              <a:xfrm>
                <a:off x="3768598" y="4687000"/>
                <a:ext cx="386925" cy="402862"/>
                <a:chOff x="3097213" y="1993233"/>
                <a:chExt cx="2949575" cy="5295900"/>
              </a:xfrm>
            </p:grpSpPr>
            <p:sp>
              <p:nvSpPr>
                <p:cNvPr id="234" name="Freeform 25"/>
                <p:cNvSpPr>
                  <a:spLocks/>
                </p:cNvSpPr>
                <p:nvPr/>
              </p:nvSpPr>
              <p:spPr bwMode="gray">
                <a:xfrm>
                  <a:off x="5580063" y="2226595"/>
                  <a:ext cx="466725" cy="5062538"/>
                </a:xfrm>
                <a:custGeom>
                  <a:avLst/>
                  <a:gdLst>
                    <a:gd name="T0" fmla="*/ 19 w 110"/>
                    <a:gd name="T1" fmla="*/ 128 h 1193"/>
                    <a:gd name="T2" fmla="*/ 19 w 110"/>
                    <a:gd name="T3" fmla="*/ 228 h 1193"/>
                    <a:gd name="T4" fmla="*/ 0 w 110"/>
                    <a:gd name="T5" fmla="*/ 245 h 1193"/>
                    <a:gd name="T6" fmla="*/ 0 w 110"/>
                    <a:gd name="T7" fmla="*/ 320 h 1193"/>
                    <a:gd name="T8" fmla="*/ 19 w 110"/>
                    <a:gd name="T9" fmla="*/ 347 h 1193"/>
                    <a:gd name="T10" fmla="*/ 19 w 110"/>
                    <a:gd name="T11" fmla="*/ 438 h 1193"/>
                    <a:gd name="T12" fmla="*/ 0 w 110"/>
                    <a:gd name="T13" fmla="*/ 464 h 1193"/>
                    <a:gd name="T14" fmla="*/ 0 w 110"/>
                    <a:gd name="T15" fmla="*/ 531 h 1193"/>
                    <a:gd name="T16" fmla="*/ 19 w 110"/>
                    <a:gd name="T17" fmla="*/ 557 h 1193"/>
                    <a:gd name="T18" fmla="*/ 19 w 110"/>
                    <a:gd name="T19" fmla="*/ 657 h 1193"/>
                    <a:gd name="T20" fmla="*/ 0 w 110"/>
                    <a:gd name="T21" fmla="*/ 683 h 1193"/>
                    <a:gd name="T22" fmla="*/ 0 w 110"/>
                    <a:gd name="T23" fmla="*/ 750 h 1193"/>
                    <a:gd name="T24" fmla="*/ 19 w 110"/>
                    <a:gd name="T25" fmla="*/ 776 h 1193"/>
                    <a:gd name="T26" fmla="*/ 19 w 110"/>
                    <a:gd name="T27" fmla="*/ 876 h 1193"/>
                    <a:gd name="T28" fmla="*/ 0 w 110"/>
                    <a:gd name="T29" fmla="*/ 894 h 1193"/>
                    <a:gd name="T30" fmla="*/ 0 w 110"/>
                    <a:gd name="T31" fmla="*/ 969 h 1193"/>
                    <a:gd name="T32" fmla="*/ 19 w 110"/>
                    <a:gd name="T33" fmla="*/ 995 h 1193"/>
                    <a:gd name="T34" fmla="*/ 19 w 110"/>
                    <a:gd name="T35" fmla="*/ 1086 h 1193"/>
                    <a:gd name="T36" fmla="*/ 0 w 110"/>
                    <a:gd name="T37" fmla="*/ 1113 h 1193"/>
                    <a:gd name="T38" fmla="*/ 0 w 110"/>
                    <a:gd name="T39" fmla="*/ 1193 h 1193"/>
                    <a:gd name="T40" fmla="*/ 110 w 110"/>
                    <a:gd name="T41" fmla="*/ 1193 h 1193"/>
                    <a:gd name="T42" fmla="*/ 110 w 110"/>
                    <a:gd name="T43" fmla="*/ 27 h 1193"/>
                    <a:gd name="T44" fmla="*/ 92 w 110"/>
                    <a:gd name="T45" fmla="*/ 0 h 1193"/>
                    <a:gd name="T46" fmla="*/ 0 w 110"/>
                    <a:gd name="T47" fmla="*/ 0 h 1193"/>
                    <a:gd name="T48" fmla="*/ 0 w 110"/>
                    <a:gd name="T49" fmla="*/ 101 h 1193"/>
                    <a:gd name="T50" fmla="*/ 19 w 110"/>
                    <a:gd name="T51" fmla="*/ 12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1193">
                      <a:moveTo>
                        <a:pt x="19" y="128"/>
                      </a:moveTo>
                      <a:cubicBezTo>
                        <a:pt x="19" y="228"/>
                        <a:pt x="19" y="228"/>
                        <a:pt x="19" y="228"/>
                      </a:cubicBezTo>
                      <a:cubicBezTo>
                        <a:pt x="19" y="236"/>
                        <a:pt x="12" y="243"/>
                        <a:pt x="0" y="245"/>
                      </a:cubicBezTo>
                      <a:cubicBezTo>
                        <a:pt x="0" y="320"/>
                        <a:pt x="0" y="320"/>
                        <a:pt x="0" y="320"/>
                      </a:cubicBezTo>
                      <a:cubicBezTo>
                        <a:pt x="12" y="323"/>
                        <a:pt x="19" y="332"/>
                        <a:pt x="19" y="347"/>
                      </a:cubicBezTo>
                      <a:cubicBezTo>
                        <a:pt x="19" y="438"/>
                        <a:pt x="19" y="438"/>
                        <a:pt x="19" y="438"/>
                      </a:cubicBezTo>
                      <a:cubicBezTo>
                        <a:pt x="19" y="453"/>
                        <a:pt x="12" y="462"/>
                        <a:pt x="0" y="464"/>
                      </a:cubicBezTo>
                      <a:cubicBezTo>
                        <a:pt x="0" y="531"/>
                        <a:pt x="0" y="531"/>
                        <a:pt x="0" y="531"/>
                      </a:cubicBezTo>
                      <a:cubicBezTo>
                        <a:pt x="12" y="536"/>
                        <a:pt x="19" y="549"/>
                        <a:pt x="19" y="557"/>
                      </a:cubicBezTo>
                      <a:cubicBezTo>
                        <a:pt x="19" y="657"/>
                        <a:pt x="19" y="657"/>
                        <a:pt x="19" y="657"/>
                      </a:cubicBezTo>
                      <a:cubicBezTo>
                        <a:pt x="19" y="665"/>
                        <a:pt x="12" y="678"/>
                        <a:pt x="0" y="683"/>
                      </a:cubicBezTo>
                      <a:cubicBezTo>
                        <a:pt x="0" y="750"/>
                        <a:pt x="0" y="750"/>
                        <a:pt x="0" y="750"/>
                      </a:cubicBezTo>
                      <a:cubicBezTo>
                        <a:pt x="12" y="752"/>
                        <a:pt x="19" y="761"/>
                        <a:pt x="19" y="776"/>
                      </a:cubicBezTo>
                      <a:cubicBezTo>
                        <a:pt x="19" y="876"/>
                        <a:pt x="19" y="876"/>
                        <a:pt x="19" y="876"/>
                      </a:cubicBezTo>
                      <a:cubicBezTo>
                        <a:pt x="19" y="884"/>
                        <a:pt x="12" y="891"/>
                        <a:pt x="0" y="894"/>
                      </a:cubicBezTo>
                      <a:cubicBezTo>
                        <a:pt x="0" y="969"/>
                        <a:pt x="0" y="969"/>
                        <a:pt x="0" y="969"/>
                      </a:cubicBezTo>
                      <a:cubicBezTo>
                        <a:pt x="12" y="971"/>
                        <a:pt x="19" y="980"/>
                        <a:pt x="19" y="995"/>
                      </a:cubicBezTo>
                      <a:cubicBezTo>
                        <a:pt x="19" y="1086"/>
                        <a:pt x="19" y="1086"/>
                        <a:pt x="19" y="1086"/>
                      </a:cubicBezTo>
                      <a:cubicBezTo>
                        <a:pt x="19" y="1101"/>
                        <a:pt x="12" y="1110"/>
                        <a:pt x="0" y="1113"/>
                      </a:cubicBezTo>
                      <a:cubicBezTo>
                        <a:pt x="0" y="1193"/>
                        <a:pt x="0" y="1193"/>
                        <a:pt x="0" y="1193"/>
                      </a:cubicBezTo>
                      <a:cubicBezTo>
                        <a:pt x="110" y="1193"/>
                        <a:pt x="110" y="1193"/>
                        <a:pt x="110" y="1193"/>
                      </a:cubicBezTo>
                      <a:cubicBezTo>
                        <a:pt x="110" y="27"/>
                        <a:pt x="110" y="27"/>
                        <a:pt x="110" y="27"/>
                      </a:cubicBezTo>
                      <a:cubicBezTo>
                        <a:pt x="110" y="9"/>
                        <a:pt x="101" y="0"/>
                        <a:pt x="92" y="0"/>
                      </a:cubicBezTo>
                      <a:cubicBezTo>
                        <a:pt x="51" y="0"/>
                        <a:pt x="21" y="0"/>
                        <a:pt x="0" y="0"/>
                      </a:cubicBezTo>
                      <a:cubicBezTo>
                        <a:pt x="0" y="101"/>
                        <a:pt x="0" y="101"/>
                        <a:pt x="0" y="101"/>
                      </a:cubicBezTo>
                      <a:cubicBezTo>
                        <a:pt x="12" y="104"/>
                        <a:pt x="19" y="113"/>
                        <a:pt x="19" y="128"/>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35" name="Freeform 26"/>
                <p:cNvSpPr>
                  <a:spLocks noEditPoints="1"/>
                </p:cNvSpPr>
                <p:nvPr/>
              </p:nvSpPr>
              <p:spPr bwMode="gray">
                <a:xfrm>
                  <a:off x="3097213" y="1993233"/>
                  <a:ext cx="2482850" cy="5295900"/>
                </a:xfrm>
                <a:custGeom>
                  <a:avLst/>
                  <a:gdLst>
                    <a:gd name="T0" fmla="*/ 511 w 584"/>
                    <a:gd name="T1" fmla="*/ 1169 h 1248"/>
                    <a:gd name="T2" fmla="*/ 511 w 584"/>
                    <a:gd name="T3" fmla="*/ 1023 h 1248"/>
                    <a:gd name="T4" fmla="*/ 584 w 584"/>
                    <a:gd name="T5" fmla="*/ 949 h 1248"/>
                    <a:gd name="T6" fmla="*/ 484 w 584"/>
                    <a:gd name="T7" fmla="*/ 931 h 1248"/>
                    <a:gd name="T8" fmla="*/ 575 w 584"/>
                    <a:gd name="T9" fmla="*/ 804 h 1248"/>
                    <a:gd name="T10" fmla="*/ 575 w 584"/>
                    <a:gd name="T11" fmla="*/ 740 h 1248"/>
                    <a:gd name="T12" fmla="*/ 484 w 584"/>
                    <a:gd name="T13" fmla="*/ 612 h 1248"/>
                    <a:gd name="T14" fmla="*/ 584 w 584"/>
                    <a:gd name="T15" fmla="*/ 586 h 1248"/>
                    <a:gd name="T16" fmla="*/ 511 w 584"/>
                    <a:gd name="T17" fmla="*/ 520 h 1248"/>
                    <a:gd name="T18" fmla="*/ 511 w 584"/>
                    <a:gd name="T19" fmla="*/ 374 h 1248"/>
                    <a:gd name="T20" fmla="*/ 584 w 584"/>
                    <a:gd name="T21" fmla="*/ 300 h 1248"/>
                    <a:gd name="T22" fmla="*/ 484 w 584"/>
                    <a:gd name="T23" fmla="*/ 283 h 1248"/>
                    <a:gd name="T24" fmla="*/ 575 w 584"/>
                    <a:gd name="T25" fmla="*/ 155 h 1248"/>
                    <a:gd name="T26" fmla="*/ 529 w 584"/>
                    <a:gd name="T27" fmla="*/ 55 h 1248"/>
                    <a:gd name="T28" fmla="*/ 228 w 584"/>
                    <a:gd name="T29" fmla="*/ 0 h 1248"/>
                    <a:gd name="T30" fmla="*/ 28 w 584"/>
                    <a:gd name="T31" fmla="*/ 55 h 1248"/>
                    <a:gd name="T32" fmla="*/ 584 w 584"/>
                    <a:gd name="T33" fmla="*/ 1248 h 1248"/>
                    <a:gd name="T34" fmla="*/ 192 w 584"/>
                    <a:gd name="T35" fmla="*/ 1169 h 1248"/>
                    <a:gd name="T36" fmla="*/ 101 w 584"/>
                    <a:gd name="T37" fmla="*/ 1050 h 1248"/>
                    <a:gd name="T38" fmla="*/ 219 w 584"/>
                    <a:gd name="T39" fmla="*/ 1050 h 1248"/>
                    <a:gd name="T40" fmla="*/ 192 w 584"/>
                    <a:gd name="T41" fmla="*/ 950 h 1248"/>
                    <a:gd name="T42" fmla="*/ 101 w 584"/>
                    <a:gd name="T43" fmla="*/ 831 h 1248"/>
                    <a:gd name="T44" fmla="*/ 219 w 584"/>
                    <a:gd name="T45" fmla="*/ 831 h 1248"/>
                    <a:gd name="T46" fmla="*/ 192 w 584"/>
                    <a:gd name="T47" fmla="*/ 740 h 1248"/>
                    <a:gd name="T48" fmla="*/ 101 w 584"/>
                    <a:gd name="T49" fmla="*/ 612 h 1248"/>
                    <a:gd name="T50" fmla="*/ 219 w 584"/>
                    <a:gd name="T51" fmla="*/ 612 h 1248"/>
                    <a:gd name="T52" fmla="*/ 192 w 584"/>
                    <a:gd name="T53" fmla="*/ 520 h 1248"/>
                    <a:gd name="T54" fmla="*/ 101 w 584"/>
                    <a:gd name="T55" fmla="*/ 402 h 1248"/>
                    <a:gd name="T56" fmla="*/ 219 w 584"/>
                    <a:gd name="T57" fmla="*/ 402 h 1248"/>
                    <a:gd name="T58" fmla="*/ 192 w 584"/>
                    <a:gd name="T59" fmla="*/ 301 h 1248"/>
                    <a:gd name="T60" fmla="*/ 101 w 584"/>
                    <a:gd name="T61" fmla="*/ 183 h 1248"/>
                    <a:gd name="T62" fmla="*/ 219 w 584"/>
                    <a:gd name="T63" fmla="*/ 183 h 1248"/>
                    <a:gd name="T64" fmla="*/ 383 w 584"/>
                    <a:gd name="T65" fmla="*/ 1169 h 1248"/>
                    <a:gd name="T66" fmla="*/ 292 w 584"/>
                    <a:gd name="T67" fmla="*/ 1050 h 1248"/>
                    <a:gd name="T68" fmla="*/ 411 w 584"/>
                    <a:gd name="T69" fmla="*/ 1050 h 1248"/>
                    <a:gd name="T70" fmla="*/ 383 w 584"/>
                    <a:gd name="T71" fmla="*/ 950 h 1248"/>
                    <a:gd name="T72" fmla="*/ 292 w 584"/>
                    <a:gd name="T73" fmla="*/ 831 h 1248"/>
                    <a:gd name="T74" fmla="*/ 411 w 584"/>
                    <a:gd name="T75" fmla="*/ 831 h 1248"/>
                    <a:gd name="T76" fmla="*/ 383 w 584"/>
                    <a:gd name="T77" fmla="*/ 740 h 1248"/>
                    <a:gd name="T78" fmla="*/ 292 w 584"/>
                    <a:gd name="T79" fmla="*/ 612 h 1248"/>
                    <a:gd name="T80" fmla="*/ 411 w 584"/>
                    <a:gd name="T81" fmla="*/ 612 h 1248"/>
                    <a:gd name="T82" fmla="*/ 383 w 584"/>
                    <a:gd name="T83" fmla="*/ 520 h 1248"/>
                    <a:gd name="T84" fmla="*/ 292 w 584"/>
                    <a:gd name="T85" fmla="*/ 402 h 1248"/>
                    <a:gd name="T86" fmla="*/ 411 w 584"/>
                    <a:gd name="T87" fmla="*/ 402 h 1248"/>
                    <a:gd name="T88" fmla="*/ 383 w 584"/>
                    <a:gd name="T89" fmla="*/ 301 h 1248"/>
                    <a:gd name="T90" fmla="*/ 292 w 584"/>
                    <a:gd name="T91" fmla="*/ 183 h 1248"/>
                    <a:gd name="T92" fmla="*/ 411 w 584"/>
                    <a:gd name="T93" fmla="*/ 183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4" h="1248">
                      <a:moveTo>
                        <a:pt x="584" y="1168"/>
                      </a:moveTo>
                      <a:cubicBezTo>
                        <a:pt x="581" y="1168"/>
                        <a:pt x="578" y="1169"/>
                        <a:pt x="575" y="1169"/>
                      </a:cubicBezTo>
                      <a:cubicBezTo>
                        <a:pt x="511" y="1169"/>
                        <a:pt x="511" y="1169"/>
                        <a:pt x="511" y="1169"/>
                      </a:cubicBezTo>
                      <a:cubicBezTo>
                        <a:pt x="493" y="1169"/>
                        <a:pt x="484" y="1160"/>
                        <a:pt x="484" y="1141"/>
                      </a:cubicBezTo>
                      <a:cubicBezTo>
                        <a:pt x="484" y="1050"/>
                        <a:pt x="484" y="1050"/>
                        <a:pt x="484" y="1050"/>
                      </a:cubicBezTo>
                      <a:cubicBezTo>
                        <a:pt x="484" y="1032"/>
                        <a:pt x="493" y="1023"/>
                        <a:pt x="511" y="1023"/>
                      </a:cubicBezTo>
                      <a:cubicBezTo>
                        <a:pt x="575" y="1023"/>
                        <a:pt x="575" y="1023"/>
                        <a:pt x="575" y="1023"/>
                      </a:cubicBezTo>
                      <a:cubicBezTo>
                        <a:pt x="578" y="1023"/>
                        <a:pt x="581" y="1023"/>
                        <a:pt x="584" y="1024"/>
                      </a:cubicBezTo>
                      <a:cubicBezTo>
                        <a:pt x="584" y="949"/>
                        <a:pt x="584" y="949"/>
                        <a:pt x="584" y="949"/>
                      </a:cubicBezTo>
                      <a:cubicBezTo>
                        <a:pt x="581" y="949"/>
                        <a:pt x="578" y="950"/>
                        <a:pt x="575" y="950"/>
                      </a:cubicBezTo>
                      <a:cubicBezTo>
                        <a:pt x="511" y="950"/>
                        <a:pt x="511" y="950"/>
                        <a:pt x="511" y="950"/>
                      </a:cubicBezTo>
                      <a:cubicBezTo>
                        <a:pt x="493" y="950"/>
                        <a:pt x="484" y="941"/>
                        <a:pt x="484" y="931"/>
                      </a:cubicBezTo>
                      <a:cubicBezTo>
                        <a:pt x="484" y="831"/>
                        <a:pt x="484" y="831"/>
                        <a:pt x="484" y="831"/>
                      </a:cubicBezTo>
                      <a:cubicBezTo>
                        <a:pt x="484" y="813"/>
                        <a:pt x="493" y="804"/>
                        <a:pt x="511" y="804"/>
                      </a:cubicBezTo>
                      <a:cubicBezTo>
                        <a:pt x="575" y="804"/>
                        <a:pt x="575" y="804"/>
                        <a:pt x="575" y="804"/>
                      </a:cubicBezTo>
                      <a:cubicBezTo>
                        <a:pt x="578" y="804"/>
                        <a:pt x="581" y="804"/>
                        <a:pt x="584" y="805"/>
                      </a:cubicBezTo>
                      <a:cubicBezTo>
                        <a:pt x="584" y="738"/>
                        <a:pt x="584" y="738"/>
                        <a:pt x="584" y="738"/>
                      </a:cubicBezTo>
                      <a:cubicBezTo>
                        <a:pt x="581" y="739"/>
                        <a:pt x="578" y="740"/>
                        <a:pt x="575" y="740"/>
                      </a:cubicBezTo>
                      <a:cubicBezTo>
                        <a:pt x="511" y="740"/>
                        <a:pt x="511" y="740"/>
                        <a:pt x="511" y="740"/>
                      </a:cubicBezTo>
                      <a:cubicBezTo>
                        <a:pt x="493" y="740"/>
                        <a:pt x="484" y="721"/>
                        <a:pt x="484" y="712"/>
                      </a:cubicBezTo>
                      <a:cubicBezTo>
                        <a:pt x="484" y="612"/>
                        <a:pt x="484" y="612"/>
                        <a:pt x="484" y="612"/>
                      </a:cubicBezTo>
                      <a:cubicBezTo>
                        <a:pt x="484" y="603"/>
                        <a:pt x="493" y="584"/>
                        <a:pt x="511" y="584"/>
                      </a:cubicBezTo>
                      <a:cubicBezTo>
                        <a:pt x="575" y="584"/>
                        <a:pt x="575" y="584"/>
                        <a:pt x="575" y="584"/>
                      </a:cubicBezTo>
                      <a:cubicBezTo>
                        <a:pt x="578" y="584"/>
                        <a:pt x="581" y="585"/>
                        <a:pt x="584" y="586"/>
                      </a:cubicBezTo>
                      <a:cubicBezTo>
                        <a:pt x="584" y="519"/>
                        <a:pt x="584" y="519"/>
                        <a:pt x="584" y="519"/>
                      </a:cubicBezTo>
                      <a:cubicBezTo>
                        <a:pt x="581" y="520"/>
                        <a:pt x="578" y="520"/>
                        <a:pt x="575" y="520"/>
                      </a:cubicBezTo>
                      <a:cubicBezTo>
                        <a:pt x="511" y="520"/>
                        <a:pt x="511" y="520"/>
                        <a:pt x="511" y="520"/>
                      </a:cubicBezTo>
                      <a:cubicBezTo>
                        <a:pt x="493" y="520"/>
                        <a:pt x="484" y="511"/>
                        <a:pt x="484" y="493"/>
                      </a:cubicBezTo>
                      <a:cubicBezTo>
                        <a:pt x="484" y="402"/>
                        <a:pt x="484" y="402"/>
                        <a:pt x="484" y="402"/>
                      </a:cubicBezTo>
                      <a:cubicBezTo>
                        <a:pt x="484" y="384"/>
                        <a:pt x="493" y="374"/>
                        <a:pt x="511" y="374"/>
                      </a:cubicBezTo>
                      <a:cubicBezTo>
                        <a:pt x="575" y="374"/>
                        <a:pt x="575" y="374"/>
                        <a:pt x="575" y="374"/>
                      </a:cubicBezTo>
                      <a:cubicBezTo>
                        <a:pt x="578" y="374"/>
                        <a:pt x="581" y="375"/>
                        <a:pt x="584" y="375"/>
                      </a:cubicBezTo>
                      <a:cubicBezTo>
                        <a:pt x="584" y="300"/>
                        <a:pt x="584" y="300"/>
                        <a:pt x="584" y="300"/>
                      </a:cubicBezTo>
                      <a:cubicBezTo>
                        <a:pt x="581" y="301"/>
                        <a:pt x="578" y="301"/>
                        <a:pt x="575" y="301"/>
                      </a:cubicBezTo>
                      <a:cubicBezTo>
                        <a:pt x="511" y="301"/>
                        <a:pt x="511" y="301"/>
                        <a:pt x="511" y="301"/>
                      </a:cubicBezTo>
                      <a:cubicBezTo>
                        <a:pt x="493" y="301"/>
                        <a:pt x="484" y="292"/>
                        <a:pt x="484" y="283"/>
                      </a:cubicBezTo>
                      <a:cubicBezTo>
                        <a:pt x="484" y="183"/>
                        <a:pt x="484" y="183"/>
                        <a:pt x="484" y="183"/>
                      </a:cubicBezTo>
                      <a:cubicBezTo>
                        <a:pt x="484" y="164"/>
                        <a:pt x="493" y="155"/>
                        <a:pt x="511" y="155"/>
                      </a:cubicBezTo>
                      <a:cubicBezTo>
                        <a:pt x="575" y="155"/>
                        <a:pt x="575" y="155"/>
                        <a:pt x="575" y="155"/>
                      </a:cubicBezTo>
                      <a:cubicBezTo>
                        <a:pt x="578" y="155"/>
                        <a:pt x="581" y="156"/>
                        <a:pt x="584" y="156"/>
                      </a:cubicBezTo>
                      <a:cubicBezTo>
                        <a:pt x="584" y="55"/>
                        <a:pt x="584" y="55"/>
                        <a:pt x="584" y="55"/>
                      </a:cubicBezTo>
                      <a:cubicBezTo>
                        <a:pt x="530" y="55"/>
                        <a:pt x="529" y="55"/>
                        <a:pt x="529" y="55"/>
                      </a:cubicBezTo>
                      <a:cubicBezTo>
                        <a:pt x="511" y="55"/>
                        <a:pt x="502" y="46"/>
                        <a:pt x="502" y="27"/>
                      </a:cubicBezTo>
                      <a:cubicBezTo>
                        <a:pt x="502" y="9"/>
                        <a:pt x="484" y="0"/>
                        <a:pt x="475" y="0"/>
                      </a:cubicBezTo>
                      <a:cubicBezTo>
                        <a:pt x="228" y="0"/>
                        <a:pt x="228" y="0"/>
                        <a:pt x="228" y="0"/>
                      </a:cubicBezTo>
                      <a:cubicBezTo>
                        <a:pt x="219" y="0"/>
                        <a:pt x="201" y="9"/>
                        <a:pt x="201" y="27"/>
                      </a:cubicBezTo>
                      <a:cubicBezTo>
                        <a:pt x="201" y="46"/>
                        <a:pt x="192" y="55"/>
                        <a:pt x="174" y="55"/>
                      </a:cubicBezTo>
                      <a:cubicBezTo>
                        <a:pt x="28" y="55"/>
                        <a:pt x="28" y="55"/>
                        <a:pt x="28" y="55"/>
                      </a:cubicBezTo>
                      <a:cubicBezTo>
                        <a:pt x="18" y="55"/>
                        <a:pt x="0" y="64"/>
                        <a:pt x="0" y="82"/>
                      </a:cubicBezTo>
                      <a:cubicBezTo>
                        <a:pt x="0" y="792"/>
                        <a:pt x="0" y="1108"/>
                        <a:pt x="0" y="1248"/>
                      </a:cubicBezTo>
                      <a:cubicBezTo>
                        <a:pt x="584" y="1248"/>
                        <a:pt x="584" y="1248"/>
                        <a:pt x="584" y="1248"/>
                      </a:cubicBezTo>
                      <a:lnTo>
                        <a:pt x="584" y="1168"/>
                      </a:lnTo>
                      <a:close/>
                      <a:moveTo>
                        <a:pt x="219" y="1141"/>
                      </a:moveTo>
                      <a:cubicBezTo>
                        <a:pt x="219" y="1160"/>
                        <a:pt x="210" y="1169"/>
                        <a:pt x="192" y="1169"/>
                      </a:cubicBezTo>
                      <a:cubicBezTo>
                        <a:pt x="128" y="1169"/>
                        <a:pt x="128" y="1169"/>
                        <a:pt x="128" y="1169"/>
                      </a:cubicBezTo>
                      <a:cubicBezTo>
                        <a:pt x="110" y="1169"/>
                        <a:pt x="101" y="1160"/>
                        <a:pt x="101" y="1141"/>
                      </a:cubicBezTo>
                      <a:cubicBezTo>
                        <a:pt x="101" y="1050"/>
                        <a:pt x="101" y="1050"/>
                        <a:pt x="101" y="1050"/>
                      </a:cubicBezTo>
                      <a:cubicBezTo>
                        <a:pt x="101" y="1032"/>
                        <a:pt x="110" y="1023"/>
                        <a:pt x="128" y="1023"/>
                      </a:cubicBezTo>
                      <a:cubicBezTo>
                        <a:pt x="192" y="1023"/>
                        <a:pt x="192" y="1023"/>
                        <a:pt x="192" y="1023"/>
                      </a:cubicBezTo>
                      <a:cubicBezTo>
                        <a:pt x="210" y="1023"/>
                        <a:pt x="219" y="1032"/>
                        <a:pt x="219" y="1050"/>
                      </a:cubicBezTo>
                      <a:cubicBezTo>
                        <a:pt x="219" y="1141"/>
                        <a:pt x="219" y="1141"/>
                        <a:pt x="219" y="1141"/>
                      </a:cubicBezTo>
                      <a:close/>
                      <a:moveTo>
                        <a:pt x="219" y="931"/>
                      </a:moveTo>
                      <a:cubicBezTo>
                        <a:pt x="219" y="941"/>
                        <a:pt x="210" y="950"/>
                        <a:pt x="192" y="950"/>
                      </a:cubicBezTo>
                      <a:cubicBezTo>
                        <a:pt x="128" y="950"/>
                        <a:pt x="128" y="950"/>
                        <a:pt x="128" y="950"/>
                      </a:cubicBezTo>
                      <a:cubicBezTo>
                        <a:pt x="110" y="950"/>
                        <a:pt x="101" y="941"/>
                        <a:pt x="101" y="931"/>
                      </a:cubicBezTo>
                      <a:cubicBezTo>
                        <a:pt x="101" y="831"/>
                        <a:pt x="101" y="831"/>
                        <a:pt x="101" y="831"/>
                      </a:cubicBezTo>
                      <a:cubicBezTo>
                        <a:pt x="101" y="813"/>
                        <a:pt x="110" y="804"/>
                        <a:pt x="128" y="804"/>
                      </a:cubicBezTo>
                      <a:cubicBezTo>
                        <a:pt x="192" y="804"/>
                        <a:pt x="192" y="804"/>
                        <a:pt x="192" y="804"/>
                      </a:cubicBezTo>
                      <a:cubicBezTo>
                        <a:pt x="210" y="804"/>
                        <a:pt x="219" y="813"/>
                        <a:pt x="219" y="831"/>
                      </a:cubicBezTo>
                      <a:cubicBezTo>
                        <a:pt x="219" y="931"/>
                        <a:pt x="219" y="931"/>
                        <a:pt x="219" y="931"/>
                      </a:cubicBezTo>
                      <a:close/>
                      <a:moveTo>
                        <a:pt x="219" y="712"/>
                      </a:moveTo>
                      <a:cubicBezTo>
                        <a:pt x="219" y="721"/>
                        <a:pt x="210" y="740"/>
                        <a:pt x="192" y="740"/>
                      </a:cubicBezTo>
                      <a:cubicBezTo>
                        <a:pt x="128" y="740"/>
                        <a:pt x="128" y="740"/>
                        <a:pt x="128" y="740"/>
                      </a:cubicBezTo>
                      <a:cubicBezTo>
                        <a:pt x="110" y="740"/>
                        <a:pt x="101" y="721"/>
                        <a:pt x="101" y="712"/>
                      </a:cubicBezTo>
                      <a:cubicBezTo>
                        <a:pt x="101" y="612"/>
                        <a:pt x="101" y="612"/>
                        <a:pt x="101" y="612"/>
                      </a:cubicBezTo>
                      <a:cubicBezTo>
                        <a:pt x="101" y="603"/>
                        <a:pt x="110" y="584"/>
                        <a:pt x="128" y="584"/>
                      </a:cubicBezTo>
                      <a:cubicBezTo>
                        <a:pt x="192" y="584"/>
                        <a:pt x="192" y="584"/>
                        <a:pt x="192" y="584"/>
                      </a:cubicBezTo>
                      <a:cubicBezTo>
                        <a:pt x="210" y="584"/>
                        <a:pt x="219" y="603"/>
                        <a:pt x="219" y="612"/>
                      </a:cubicBezTo>
                      <a:cubicBezTo>
                        <a:pt x="219" y="712"/>
                        <a:pt x="219" y="712"/>
                        <a:pt x="219" y="712"/>
                      </a:cubicBezTo>
                      <a:close/>
                      <a:moveTo>
                        <a:pt x="219" y="493"/>
                      </a:moveTo>
                      <a:cubicBezTo>
                        <a:pt x="219" y="511"/>
                        <a:pt x="210" y="520"/>
                        <a:pt x="192" y="520"/>
                      </a:cubicBezTo>
                      <a:cubicBezTo>
                        <a:pt x="128" y="520"/>
                        <a:pt x="128" y="520"/>
                        <a:pt x="128" y="520"/>
                      </a:cubicBezTo>
                      <a:cubicBezTo>
                        <a:pt x="110" y="520"/>
                        <a:pt x="101" y="511"/>
                        <a:pt x="101" y="493"/>
                      </a:cubicBezTo>
                      <a:cubicBezTo>
                        <a:pt x="101" y="402"/>
                        <a:pt x="101" y="402"/>
                        <a:pt x="101" y="402"/>
                      </a:cubicBezTo>
                      <a:cubicBezTo>
                        <a:pt x="101" y="384"/>
                        <a:pt x="110" y="374"/>
                        <a:pt x="128" y="374"/>
                      </a:cubicBezTo>
                      <a:cubicBezTo>
                        <a:pt x="192" y="374"/>
                        <a:pt x="192" y="374"/>
                        <a:pt x="192" y="374"/>
                      </a:cubicBezTo>
                      <a:cubicBezTo>
                        <a:pt x="210" y="374"/>
                        <a:pt x="219" y="384"/>
                        <a:pt x="219" y="402"/>
                      </a:cubicBezTo>
                      <a:cubicBezTo>
                        <a:pt x="219" y="493"/>
                        <a:pt x="219" y="493"/>
                        <a:pt x="219" y="493"/>
                      </a:cubicBezTo>
                      <a:close/>
                      <a:moveTo>
                        <a:pt x="219" y="283"/>
                      </a:moveTo>
                      <a:cubicBezTo>
                        <a:pt x="219" y="292"/>
                        <a:pt x="210" y="301"/>
                        <a:pt x="192" y="301"/>
                      </a:cubicBezTo>
                      <a:cubicBezTo>
                        <a:pt x="128" y="301"/>
                        <a:pt x="128" y="301"/>
                        <a:pt x="128" y="301"/>
                      </a:cubicBezTo>
                      <a:cubicBezTo>
                        <a:pt x="110" y="301"/>
                        <a:pt x="101" y="292"/>
                        <a:pt x="101" y="283"/>
                      </a:cubicBezTo>
                      <a:cubicBezTo>
                        <a:pt x="101" y="183"/>
                        <a:pt x="101" y="183"/>
                        <a:pt x="101" y="183"/>
                      </a:cubicBezTo>
                      <a:cubicBezTo>
                        <a:pt x="101" y="164"/>
                        <a:pt x="110" y="155"/>
                        <a:pt x="128" y="155"/>
                      </a:cubicBezTo>
                      <a:cubicBezTo>
                        <a:pt x="192" y="155"/>
                        <a:pt x="192" y="155"/>
                        <a:pt x="192" y="155"/>
                      </a:cubicBezTo>
                      <a:cubicBezTo>
                        <a:pt x="210" y="155"/>
                        <a:pt x="219" y="164"/>
                        <a:pt x="219" y="183"/>
                      </a:cubicBezTo>
                      <a:cubicBezTo>
                        <a:pt x="219" y="283"/>
                        <a:pt x="219" y="283"/>
                        <a:pt x="219" y="283"/>
                      </a:cubicBezTo>
                      <a:close/>
                      <a:moveTo>
                        <a:pt x="411" y="1141"/>
                      </a:moveTo>
                      <a:cubicBezTo>
                        <a:pt x="411" y="1160"/>
                        <a:pt x="402" y="1169"/>
                        <a:pt x="383" y="1169"/>
                      </a:cubicBezTo>
                      <a:cubicBezTo>
                        <a:pt x="320" y="1169"/>
                        <a:pt x="320" y="1169"/>
                        <a:pt x="320" y="1169"/>
                      </a:cubicBezTo>
                      <a:cubicBezTo>
                        <a:pt x="301" y="1169"/>
                        <a:pt x="292" y="1160"/>
                        <a:pt x="292" y="1141"/>
                      </a:cubicBezTo>
                      <a:cubicBezTo>
                        <a:pt x="292" y="1050"/>
                        <a:pt x="292" y="1050"/>
                        <a:pt x="292" y="1050"/>
                      </a:cubicBezTo>
                      <a:cubicBezTo>
                        <a:pt x="292" y="1032"/>
                        <a:pt x="301" y="1023"/>
                        <a:pt x="320" y="1023"/>
                      </a:cubicBezTo>
                      <a:cubicBezTo>
                        <a:pt x="383" y="1023"/>
                        <a:pt x="383" y="1023"/>
                        <a:pt x="383" y="1023"/>
                      </a:cubicBezTo>
                      <a:cubicBezTo>
                        <a:pt x="402" y="1023"/>
                        <a:pt x="411" y="1032"/>
                        <a:pt x="411" y="1050"/>
                      </a:cubicBezTo>
                      <a:cubicBezTo>
                        <a:pt x="411" y="1141"/>
                        <a:pt x="411" y="1141"/>
                        <a:pt x="411" y="1141"/>
                      </a:cubicBezTo>
                      <a:close/>
                      <a:moveTo>
                        <a:pt x="411" y="931"/>
                      </a:moveTo>
                      <a:cubicBezTo>
                        <a:pt x="411" y="941"/>
                        <a:pt x="402" y="950"/>
                        <a:pt x="383" y="950"/>
                      </a:cubicBezTo>
                      <a:cubicBezTo>
                        <a:pt x="320" y="950"/>
                        <a:pt x="320" y="950"/>
                        <a:pt x="320" y="950"/>
                      </a:cubicBezTo>
                      <a:cubicBezTo>
                        <a:pt x="301" y="950"/>
                        <a:pt x="292" y="941"/>
                        <a:pt x="292" y="931"/>
                      </a:cubicBezTo>
                      <a:cubicBezTo>
                        <a:pt x="292" y="831"/>
                        <a:pt x="292" y="831"/>
                        <a:pt x="292" y="831"/>
                      </a:cubicBezTo>
                      <a:cubicBezTo>
                        <a:pt x="292" y="813"/>
                        <a:pt x="301" y="804"/>
                        <a:pt x="320" y="804"/>
                      </a:cubicBezTo>
                      <a:cubicBezTo>
                        <a:pt x="383" y="804"/>
                        <a:pt x="383" y="804"/>
                        <a:pt x="383" y="804"/>
                      </a:cubicBezTo>
                      <a:cubicBezTo>
                        <a:pt x="402" y="804"/>
                        <a:pt x="411" y="813"/>
                        <a:pt x="411" y="831"/>
                      </a:cubicBezTo>
                      <a:cubicBezTo>
                        <a:pt x="411" y="931"/>
                        <a:pt x="411" y="931"/>
                        <a:pt x="411" y="931"/>
                      </a:cubicBezTo>
                      <a:close/>
                      <a:moveTo>
                        <a:pt x="411" y="712"/>
                      </a:moveTo>
                      <a:cubicBezTo>
                        <a:pt x="411" y="721"/>
                        <a:pt x="402" y="740"/>
                        <a:pt x="383" y="740"/>
                      </a:cubicBezTo>
                      <a:cubicBezTo>
                        <a:pt x="320" y="740"/>
                        <a:pt x="320" y="740"/>
                        <a:pt x="320" y="740"/>
                      </a:cubicBezTo>
                      <a:cubicBezTo>
                        <a:pt x="301" y="740"/>
                        <a:pt x="292" y="721"/>
                        <a:pt x="292" y="712"/>
                      </a:cubicBezTo>
                      <a:cubicBezTo>
                        <a:pt x="292" y="612"/>
                        <a:pt x="292" y="612"/>
                        <a:pt x="292" y="612"/>
                      </a:cubicBezTo>
                      <a:cubicBezTo>
                        <a:pt x="292" y="603"/>
                        <a:pt x="301" y="584"/>
                        <a:pt x="320" y="584"/>
                      </a:cubicBezTo>
                      <a:cubicBezTo>
                        <a:pt x="383" y="584"/>
                        <a:pt x="383" y="584"/>
                        <a:pt x="383" y="584"/>
                      </a:cubicBezTo>
                      <a:cubicBezTo>
                        <a:pt x="402" y="584"/>
                        <a:pt x="411" y="603"/>
                        <a:pt x="411" y="612"/>
                      </a:cubicBezTo>
                      <a:cubicBezTo>
                        <a:pt x="411" y="712"/>
                        <a:pt x="411" y="712"/>
                        <a:pt x="411" y="712"/>
                      </a:cubicBezTo>
                      <a:close/>
                      <a:moveTo>
                        <a:pt x="411" y="493"/>
                      </a:moveTo>
                      <a:cubicBezTo>
                        <a:pt x="411" y="511"/>
                        <a:pt x="402" y="520"/>
                        <a:pt x="383" y="520"/>
                      </a:cubicBezTo>
                      <a:cubicBezTo>
                        <a:pt x="320" y="520"/>
                        <a:pt x="320" y="520"/>
                        <a:pt x="320" y="520"/>
                      </a:cubicBezTo>
                      <a:cubicBezTo>
                        <a:pt x="301" y="520"/>
                        <a:pt x="292" y="511"/>
                        <a:pt x="292" y="493"/>
                      </a:cubicBezTo>
                      <a:cubicBezTo>
                        <a:pt x="292" y="402"/>
                        <a:pt x="292" y="402"/>
                        <a:pt x="292" y="402"/>
                      </a:cubicBezTo>
                      <a:cubicBezTo>
                        <a:pt x="292" y="384"/>
                        <a:pt x="301" y="374"/>
                        <a:pt x="320" y="374"/>
                      </a:cubicBezTo>
                      <a:cubicBezTo>
                        <a:pt x="383" y="374"/>
                        <a:pt x="383" y="374"/>
                        <a:pt x="383" y="374"/>
                      </a:cubicBezTo>
                      <a:cubicBezTo>
                        <a:pt x="402" y="374"/>
                        <a:pt x="411" y="384"/>
                        <a:pt x="411" y="402"/>
                      </a:cubicBezTo>
                      <a:cubicBezTo>
                        <a:pt x="411" y="493"/>
                        <a:pt x="411" y="493"/>
                        <a:pt x="411" y="493"/>
                      </a:cubicBezTo>
                      <a:close/>
                      <a:moveTo>
                        <a:pt x="411" y="283"/>
                      </a:moveTo>
                      <a:cubicBezTo>
                        <a:pt x="411" y="292"/>
                        <a:pt x="402" y="301"/>
                        <a:pt x="383" y="301"/>
                      </a:cubicBezTo>
                      <a:cubicBezTo>
                        <a:pt x="320" y="301"/>
                        <a:pt x="320" y="301"/>
                        <a:pt x="320" y="301"/>
                      </a:cubicBezTo>
                      <a:cubicBezTo>
                        <a:pt x="301" y="301"/>
                        <a:pt x="292" y="292"/>
                        <a:pt x="292" y="283"/>
                      </a:cubicBezTo>
                      <a:cubicBezTo>
                        <a:pt x="292" y="183"/>
                        <a:pt x="292" y="183"/>
                        <a:pt x="292" y="183"/>
                      </a:cubicBezTo>
                      <a:cubicBezTo>
                        <a:pt x="292" y="164"/>
                        <a:pt x="301" y="155"/>
                        <a:pt x="320" y="155"/>
                      </a:cubicBezTo>
                      <a:cubicBezTo>
                        <a:pt x="383" y="155"/>
                        <a:pt x="383" y="155"/>
                        <a:pt x="383" y="155"/>
                      </a:cubicBezTo>
                      <a:cubicBezTo>
                        <a:pt x="402" y="155"/>
                        <a:pt x="411" y="164"/>
                        <a:pt x="411" y="183"/>
                      </a:cubicBezTo>
                      <a:cubicBezTo>
                        <a:pt x="411" y="283"/>
                        <a:pt x="411" y="283"/>
                        <a:pt x="411" y="283"/>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grpSp>
          <p:grpSp>
            <p:nvGrpSpPr>
              <p:cNvPr id="21" name="vaults grouped"/>
              <p:cNvGrpSpPr/>
              <p:nvPr/>
            </p:nvGrpSpPr>
            <p:grpSpPr bwMode="gray">
              <a:xfrm>
                <a:off x="719025" y="2854635"/>
                <a:ext cx="3495372" cy="903340"/>
                <a:chOff x="478283" y="2601662"/>
                <a:chExt cx="2493683" cy="644464"/>
              </a:xfrm>
            </p:grpSpPr>
            <p:grpSp>
              <p:nvGrpSpPr>
                <p:cNvPr id="28" name="Group 27"/>
                <p:cNvGrpSpPr/>
                <p:nvPr/>
              </p:nvGrpSpPr>
              <p:grpSpPr bwMode="gray">
                <a:xfrm>
                  <a:off x="478283" y="2601662"/>
                  <a:ext cx="267369" cy="277459"/>
                  <a:chOff x="546523" y="2673350"/>
                  <a:chExt cx="402431" cy="417618"/>
                </a:xfrm>
              </p:grpSpPr>
              <p:sp>
                <p:nvSpPr>
                  <p:cNvPr id="222"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223" name="Group 222"/>
                  <p:cNvGrpSpPr/>
                  <p:nvPr/>
                </p:nvGrpSpPr>
                <p:grpSpPr bwMode="gray">
                  <a:xfrm>
                    <a:off x="546523" y="2673350"/>
                    <a:ext cx="402431" cy="417618"/>
                    <a:chOff x="546523" y="2673350"/>
                    <a:chExt cx="402431" cy="417618"/>
                  </a:xfrm>
                </p:grpSpPr>
                <p:sp>
                  <p:nvSpPr>
                    <p:cNvPr id="231"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32"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33"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224" name="Group 223"/>
                  <p:cNvGrpSpPr/>
                  <p:nvPr/>
                </p:nvGrpSpPr>
                <p:grpSpPr bwMode="gray">
                  <a:xfrm>
                    <a:off x="584488" y="2712110"/>
                    <a:ext cx="326501" cy="326501"/>
                    <a:chOff x="584488" y="2712110"/>
                    <a:chExt cx="326501" cy="326501"/>
                  </a:xfrm>
                  <a:solidFill>
                    <a:schemeClr val="bg1"/>
                  </a:solidFill>
                </p:grpSpPr>
                <p:sp>
                  <p:nvSpPr>
                    <p:cNvPr id="225"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226" name="Group 225"/>
                    <p:cNvGrpSpPr/>
                    <p:nvPr/>
                  </p:nvGrpSpPr>
                  <p:grpSpPr bwMode="gray">
                    <a:xfrm>
                      <a:off x="831951" y="2828097"/>
                      <a:ext cx="48811" cy="92938"/>
                      <a:chOff x="491545" y="2913064"/>
                      <a:chExt cx="71436" cy="136016"/>
                    </a:xfrm>
                    <a:grpFill/>
                  </p:grpSpPr>
                  <p:sp>
                    <p:nvSpPr>
                      <p:cNvPr id="229"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30" name="Rectangle: Rounded Corners 36"/>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227" name="Frame 226"/>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28" name="Circle: Hollow 41"/>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29" name="Group 28"/>
                <p:cNvGrpSpPr/>
                <p:nvPr/>
              </p:nvGrpSpPr>
              <p:grpSpPr bwMode="gray">
                <a:xfrm>
                  <a:off x="796328" y="2601662"/>
                  <a:ext cx="267369" cy="277459"/>
                  <a:chOff x="546523" y="2673350"/>
                  <a:chExt cx="402431" cy="417618"/>
                </a:xfrm>
              </p:grpSpPr>
              <p:sp>
                <p:nvSpPr>
                  <p:cNvPr id="210"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211" name="Group 210"/>
                  <p:cNvGrpSpPr/>
                  <p:nvPr/>
                </p:nvGrpSpPr>
                <p:grpSpPr bwMode="gray">
                  <a:xfrm>
                    <a:off x="546523" y="2673350"/>
                    <a:ext cx="402431" cy="417618"/>
                    <a:chOff x="546523" y="2673350"/>
                    <a:chExt cx="402431" cy="417618"/>
                  </a:xfrm>
                </p:grpSpPr>
                <p:sp>
                  <p:nvSpPr>
                    <p:cNvPr id="219"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20"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21"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212" name="Group 211"/>
                  <p:cNvGrpSpPr/>
                  <p:nvPr/>
                </p:nvGrpSpPr>
                <p:grpSpPr bwMode="gray">
                  <a:xfrm>
                    <a:off x="584488" y="2712110"/>
                    <a:ext cx="326501" cy="326501"/>
                    <a:chOff x="584488" y="2712110"/>
                    <a:chExt cx="326501" cy="326501"/>
                  </a:xfrm>
                  <a:solidFill>
                    <a:schemeClr val="bg1"/>
                  </a:solidFill>
                </p:grpSpPr>
                <p:sp>
                  <p:nvSpPr>
                    <p:cNvPr id="213"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214" name="Group 213"/>
                    <p:cNvGrpSpPr/>
                    <p:nvPr/>
                  </p:nvGrpSpPr>
                  <p:grpSpPr bwMode="gray">
                    <a:xfrm>
                      <a:off x="831951" y="2828097"/>
                      <a:ext cx="48811" cy="92938"/>
                      <a:chOff x="491545" y="2913064"/>
                      <a:chExt cx="71436" cy="136016"/>
                    </a:xfrm>
                    <a:grpFill/>
                  </p:grpSpPr>
                  <p:sp>
                    <p:nvSpPr>
                      <p:cNvPr id="217"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18" name="Rectangle: Rounded Corners 357"/>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215" name="Frame 214"/>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16" name="Circle: Hollow 355"/>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30" name="Group 29"/>
                <p:cNvGrpSpPr/>
                <p:nvPr/>
              </p:nvGrpSpPr>
              <p:grpSpPr bwMode="gray">
                <a:xfrm>
                  <a:off x="1114373" y="2601662"/>
                  <a:ext cx="267369" cy="277459"/>
                  <a:chOff x="546523" y="2673350"/>
                  <a:chExt cx="402431" cy="417618"/>
                </a:xfrm>
              </p:grpSpPr>
              <p:sp>
                <p:nvSpPr>
                  <p:cNvPr id="198"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199" name="Group 198"/>
                  <p:cNvGrpSpPr/>
                  <p:nvPr/>
                </p:nvGrpSpPr>
                <p:grpSpPr bwMode="gray">
                  <a:xfrm>
                    <a:off x="546523" y="2673350"/>
                    <a:ext cx="402431" cy="417618"/>
                    <a:chOff x="546523" y="2673350"/>
                    <a:chExt cx="402431" cy="417618"/>
                  </a:xfrm>
                </p:grpSpPr>
                <p:sp>
                  <p:nvSpPr>
                    <p:cNvPr id="207"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08"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09"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200" name="Group 199"/>
                  <p:cNvGrpSpPr/>
                  <p:nvPr/>
                </p:nvGrpSpPr>
                <p:grpSpPr bwMode="gray">
                  <a:xfrm>
                    <a:off x="584488" y="2712110"/>
                    <a:ext cx="326501" cy="326501"/>
                    <a:chOff x="584488" y="2712110"/>
                    <a:chExt cx="326501" cy="326501"/>
                  </a:xfrm>
                  <a:solidFill>
                    <a:schemeClr val="bg1"/>
                  </a:solidFill>
                </p:grpSpPr>
                <p:sp>
                  <p:nvSpPr>
                    <p:cNvPr id="201"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202" name="Group 201"/>
                    <p:cNvGrpSpPr/>
                    <p:nvPr/>
                  </p:nvGrpSpPr>
                  <p:grpSpPr bwMode="gray">
                    <a:xfrm>
                      <a:off x="831951" y="2828097"/>
                      <a:ext cx="48811" cy="92938"/>
                      <a:chOff x="491545" y="2913064"/>
                      <a:chExt cx="71436" cy="136016"/>
                    </a:xfrm>
                    <a:grpFill/>
                  </p:grpSpPr>
                  <p:sp>
                    <p:nvSpPr>
                      <p:cNvPr id="205"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06" name="Rectangle: Rounded Corners 370"/>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203" name="Frame 202"/>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04" name="Circle: Hollow 368"/>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31" name="Group 30"/>
                <p:cNvGrpSpPr/>
                <p:nvPr/>
              </p:nvGrpSpPr>
              <p:grpSpPr bwMode="gray">
                <a:xfrm>
                  <a:off x="1432418" y="2601662"/>
                  <a:ext cx="267369" cy="277459"/>
                  <a:chOff x="546523" y="2673350"/>
                  <a:chExt cx="402431" cy="417618"/>
                </a:xfrm>
              </p:grpSpPr>
              <p:sp>
                <p:nvSpPr>
                  <p:cNvPr id="186"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187" name="Group 186"/>
                  <p:cNvGrpSpPr/>
                  <p:nvPr/>
                </p:nvGrpSpPr>
                <p:grpSpPr bwMode="gray">
                  <a:xfrm>
                    <a:off x="546523" y="2673350"/>
                    <a:ext cx="402431" cy="417618"/>
                    <a:chOff x="546523" y="2673350"/>
                    <a:chExt cx="402431" cy="417618"/>
                  </a:xfrm>
                </p:grpSpPr>
                <p:sp>
                  <p:nvSpPr>
                    <p:cNvPr id="195"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96"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97"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188" name="Group 187"/>
                  <p:cNvGrpSpPr/>
                  <p:nvPr/>
                </p:nvGrpSpPr>
                <p:grpSpPr bwMode="gray">
                  <a:xfrm>
                    <a:off x="584488" y="2712110"/>
                    <a:ext cx="326501" cy="326501"/>
                    <a:chOff x="584488" y="2712110"/>
                    <a:chExt cx="326501" cy="326501"/>
                  </a:xfrm>
                  <a:solidFill>
                    <a:schemeClr val="bg1"/>
                  </a:solidFill>
                </p:grpSpPr>
                <p:sp>
                  <p:nvSpPr>
                    <p:cNvPr id="189"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190" name="Group 189"/>
                    <p:cNvGrpSpPr/>
                    <p:nvPr/>
                  </p:nvGrpSpPr>
                  <p:grpSpPr bwMode="gray">
                    <a:xfrm>
                      <a:off x="831951" y="2828097"/>
                      <a:ext cx="48811" cy="92938"/>
                      <a:chOff x="491545" y="2913064"/>
                      <a:chExt cx="71436" cy="136016"/>
                    </a:xfrm>
                    <a:grpFill/>
                  </p:grpSpPr>
                  <p:sp>
                    <p:nvSpPr>
                      <p:cNvPr id="193"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94" name="Rectangle: Rounded Corners 383"/>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191" name="Frame 190"/>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92" name="Circle: Hollow 381"/>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32" name="Group 31"/>
                <p:cNvGrpSpPr/>
                <p:nvPr/>
              </p:nvGrpSpPr>
              <p:grpSpPr bwMode="gray">
                <a:xfrm>
                  <a:off x="1750463" y="2601662"/>
                  <a:ext cx="267369" cy="277459"/>
                  <a:chOff x="546523" y="2673350"/>
                  <a:chExt cx="402431" cy="417618"/>
                </a:xfrm>
              </p:grpSpPr>
              <p:sp>
                <p:nvSpPr>
                  <p:cNvPr id="174"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175" name="Group 174"/>
                  <p:cNvGrpSpPr/>
                  <p:nvPr/>
                </p:nvGrpSpPr>
                <p:grpSpPr bwMode="gray">
                  <a:xfrm>
                    <a:off x="546523" y="2673350"/>
                    <a:ext cx="402431" cy="417618"/>
                    <a:chOff x="546523" y="2673350"/>
                    <a:chExt cx="402431" cy="417618"/>
                  </a:xfrm>
                </p:grpSpPr>
                <p:sp>
                  <p:nvSpPr>
                    <p:cNvPr id="183"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84"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85"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176" name="Group 175"/>
                  <p:cNvGrpSpPr/>
                  <p:nvPr/>
                </p:nvGrpSpPr>
                <p:grpSpPr bwMode="gray">
                  <a:xfrm>
                    <a:off x="584488" y="2712110"/>
                    <a:ext cx="326501" cy="326501"/>
                    <a:chOff x="584488" y="2712110"/>
                    <a:chExt cx="326501" cy="326501"/>
                  </a:xfrm>
                  <a:solidFill>
                    <a:schemeClr val="bg1"/>
                  </a:solidFill>
                </p:grpSpPr>
                <p:sp>
                  <p:nvSpPr>
                    <p:cNvPr id="177"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178" name="Group 177"/>
                    <p:cNvGrpSpPr/>
                    <p:nvPr/>
                  </p:nvGrpSpPr>
                  <p:grpSpPr bwMode="gray">
                    <a:xfrm>
                      <a:off x="831951" y="2828097"/>
                      <a:ext cx="48811" cy="92938"/>
                      <a:chOff x="491545" y="2913064"/>
                      <a:chExt cx="71436" cy="136016"/>
                    </a:xfrm>
                    <a:grpFill/>
                  </p:grpSpPr>
                  <p:sp>
                    <p:nvSpPr>
                      <p:cNvPr id="181"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82" name="Rectangle: Rounded Corners 396"/>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179" name="Frame 178"/>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80" name="Circle: Hollow 394"/>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33" name="Group 32"/>
                <p:cNvGrpSpPr/>
                <p:nvPr/>
              </p:nvGrpSpPr>
              <p:grpSpPr bwMode="gray">
                <a:xfrm>
                  <a:off x="2068508" y="2601662"/>
                  <a:ext cx="267369" cy="277459"/>
                  <a:chOff x="546523" y="2673350"/>
                  <a:chExt cx="402431" cy="417618"/>
                </a:xfrm>
              </p:grpSpPr>
              <p:sp>
                <p:nvSpPr>
                  <p:cNvPr id="162"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163" name="Group 162"/>
                  <p:cNvGrpSpPr/>
                  <p:nvPr/>
                </p:nvGrpSpPr>
                <p:grpSpPr bwMode="gray">
                  <a:xfrm>
                    <a:off x="546523" y="2673350"/>
                    <a:ext cx="402431" cy="417618"/>
                    <a:chOff x="546523" y="2673350"/>
                    <a:chExt cx="402431" cy="417618"/>
                  </a:xfrm>
                </p:grpSpPr>
                <p:sp>
                  <p:nvSpPr>
                    <p:cNvPr id="171"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72"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73"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164" name="Group 163"/>
                  <p:cNvGrpSpPr/>
                  <p:nvPr/>
                </p:nvGrpSpPr>
                <p:grpSpPr bwMode="gray">
                  <a:xfrm>
                    <a:off x="584488" y="2712110"/>
                    <a:ext cx="326501" cy="326501"/>
                    <a:chOff x="584488" y="2712110"/>
                    <a:chExt cx="326501" cy="326501"/>
                  </a:xfrm>
                  <a:solidFill>
                    <a:schemeClr val="bg1"/>
                  </a:solidFill>
                </p:grpSpPr>
                <p:sp>
                  <p:nvSpPr>
                    <p:cNvPr id="165"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166" name="Group 165"/>
                    <p:cNvGrpSpPr/>
                    <p:nvPr/>
                  </p:nvGrpSpPr>
                  <p:grpSpPr bwMode="gray">
                    <a:xfrm>
                      <a:off x="831951" y="2828097"/>
                      <a:ext cx="48811" cy="92938"/>
                      <a:chOff x="491545" y="2913064"/>
                      <a:chExt cx="71436" cy="136016"/>
                    </a:xfrm>
                    <a:grpFill/>
                  </p:grpSpPr>
                  <p:sp>
                    <p:nvSpPr>
                      <p:cNvPr id="169"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70" name="Rectangle: Rounded Corners 596"/>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167" name="Frame 166"/>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68" name="Circle: Hollow 594"/>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34" name="Group 33"/>
                <p:cNvGrpSpPr/>
                <p:nvPr/>
              </p:nvGrpSpPr>
              <p:grpSpPr bwMode="gray">
                <a:xfrm>
                  <a:off x="2386553" y="2601662"/>
                  <a:ext cx="267369" cy="277459"/>
                  <a:chOff x="546523" y="2673350"/>
                  <a:chExt cx="402431" cy="417618"/>
                </a:xfrm>
              </p:grpSpPr>
              <p:sp>
                <p:nvSpPr>
                  <p:cNvPr id="150"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151" name="Group 150"/>
                  <p:cNvGrpSpPr/>
                  <p:nvPr/>
                </p:nvGrpSpPr>
                <p:grpSpPr bwMode="gray">
                  <a:xfrm>
                    <a:off x="546523" y="2673350"/>
                    <a:ext cx="402431" cy="417618"/>
                    <a:chOff x="546523" y="2673350"/>
                    <a:chExt cx="402431" cy="417618"/>
                  </a:xfrm>
                </p:grpSpPr>
                <p:sp>
                  <p:nvSpPr>
                    <p:cNvPr id="159"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60"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61"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152" name="Group 151"/>
                  <p:cNvGrpSpPr/>
                  <p:nvPr/>
                </p:nvGrpSpPr>
                <p:grpSpPr bwMode="gray">
                  <a:xfrm>
                    <a:off x="584488" y="2712110"/>
                    <a:ext cx="326501" cy="326501"/>
                    <a:chOff x="584488" y="2712110"/>
                    <a:chExt cx="326501" cy="326501"/>
                  </a:xfrm>
                  <a:solidFill>
                    <a:schemeClr val="bg1"/>
                  </a:solidFill>
                </p:grpSpPr>
                <p:sp>
                  <p:nvSpPr>
                    <p:cNvPr id="153"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154" name="Group 153"/>
                    <p:cNvGrpSpPr/>
                    <p:nvPr/>
                  </p:nvGrpSpPr>
                  <p:grpSpPr bwMode="gray">
                    <a:xfrm>
                      <a:off x="831951" y="2828097"/>
                      <a:ext cx="48811" cy="92938"/>
                      <a:chOff x="491545" y="2913064"/>
                      <a:chExt cx="71436" cy="136016"/>
                    </a:xfrm>
                    <a:grpFill/>
                  </p:grpSpPr>
                  <p:sp>
                    <p:nvSpPr>
                      <p:cNvPr id="157"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58" name="Rectangle: Rounded Corners 584"/>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155" name="Frame 154"/>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56" name="Circle: Hollow 582"/>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35" name="Group 34"/>
                <p:cNvGrpSpPr/>
                <p:nvPr/>
              </p:nvGrpSpPr>
              <p:grpSpPr bwMode="gray">
                <a:xfrm>
                  <a:off x="2704597" y="2601662"/>
                  <a:ext cx="267369" cy="277459"/>
                  <a:chOff x="546523" y="2673350"/>
                  <a:chExt cx="402431" cy="417618"/>
                </a:xfrm>
              </p:grpSpPr>
              <p:sp>
                <p:nvSpPr>
                  <p:cNvPr id="138"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139" name="Group 138"/>
                  <p:cNvGrpSpPr/>
                  <p:nvPr/>
                </p:nvGrpSpPr>
                <p:grpSpPr bwMode="gray">
                  <a:xfrm>
                    <a:off x="546523" y="2673350"/>
                    <a:ext cx="402431" cy="417618"/>
                    <a:chOff x="546523" y="2673350"/>
                    <a:chExt cx="402431" cy="417618"/>
                  </a:xfrm>
                </p:grpSpPr>
                <p:sp>
                  <p:nvSpPr>
                    <p:cNvPr id="147"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8"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9"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140" name="Group 139"/>
                  <p:cNvGrpSpPr/>
                  <p:nvPr/>
                </p:nvGrpSpPr>
                <p:grpSpPr bwMode="gray">
                  <a:xfrm>
                    <a:off x="584488" y="2712110"/>
                    <a:ext cx="326501" cy="326501"/>
                    <a:chOff x="584488" y="2712110"/>
                    <a:chExt cx="326501" cy="326501"/>
                  </a:xfrm>
                  <a:solidFill>
                    <a:schemeClr val="bg1"/>
                  </a:solidFill>
                </p:grpSpPr>
                <p:sp>
                  <p:nvSpPr>
                    <p:cNvPr id="141"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142" name="Group 141"/>
                    <p:cNvGrpSpPr/>
                    <p:nvPr/>
                  </p:nvGrpSpPr>
                  <p:grpSpPr bwMode="gray">
                    <a:xfrm>
                      <a:off x="831951" y="2828097"/>
                      <a:ext cx="48811" cy="92938"/>
                      <a:chOff x="491545" y="2913064"/>
                      <a:chExt cx="71436" cy="136016"/>
                    </a:xfrm>
                    <a:grpFill/>
                  </p:grpSpPr>
                  <p:sp>
                    <p:nvSpPr>
                      <p:cNvPr id="145"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6" name="Rectangle: Rounded Corners 572"/>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143" name="Frame 142"/>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4" name="Circle: Hollow 570"/>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36" name="Group 35"/>
                <p:cNvGrpSpPr/>
                <p:nvPr/>
              </p:nvGrpSpPr>
              <p:grpSpPr bwMode="gray">
                <a:xfrm>
                  <a:off x="478283" y="2968667"/>
                  <a:ext cx="267369" cy="277459"/>
                  <a:chOff x="546523" y="2673350"/>
                  <a:chExt cx="402431" cy="417618"/>
                </a:xfrm>
              </p:grpSpPr>
              <p:sp>
                <p:nvSpPr>
                  <p:cNvPr id="126"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127" name="Group 126"/>
                  <p:cNvGrpSpPr/>
                  <p:nvPr/>
                </p:nvGrpSpPr>
                <p:grpSpPr bwMode="gray">
                  <a:xfrm>
                    <a:off x="546523" y="2673350"/>
                    <a:ext cx="402431" cy="417618"/>
                    <a:chOff x="546523" y="2673350"/>
                    <a:chExt cx="402431" cy="417618"/>
                  </a:xfrm>
                </p:grpSpPr>
                <p:sp>
                  <p:nvSpPr>
                    <p:cNvPr id="135"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6"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7"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128" name="Group 127"/>
                  <p:cNvGrpSpPr/>
                  <p:nvPr/>
                </p:nvGrpSpPr>
                <p:grpSpPr bwMode="gray">
                  <a:xfrm>
                    <a:off x="584488" y="2712110"/>
                    <a:ext cx="326501" cy="326501"/>
                    <a:chOff x="584488" y="2712110"/>
                    <a:chExt cx="326501" cy="326501"/>
                  </a:xfrm>
                  <a:solidFill>
                    <a:schemeClr val="bg1"/>
                  </a:solidFill>
                </p:grpSpPr>
                <p:sp>
                  <p:nvSpPr>
                    <p:cNvPr id="129"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130" name="Group 129"/>
                    <p:cNvGrpSpPr/>
                    <p:nvPr/>
                  </p:nvGrpSpPr>
                  <p:grpSpPr bwMode="gray">
                    <a:xfrm>
                      <a:off x="831951" y="2828097"/>
                      <a:ext cx="48811" cy="92938"/>
                      <a:chOff x="491545" y="2913064"/>
                      <a:chExt cx="71436" cy="136016"/>
                    </a:xfrm>
                    <a:grpFill/>
                  </p:grpSpPr>
                  <p:sp>
                    <p:nvSpPr>
                      <p:cNvPr id="133"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4" name="Rectangle: Rounded Corners 702"/>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131" name="Frame 130"/>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2" name="Circle: Hollow 700"/>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37" name="Group 36"/>
                <p:cNvGrpSpPr/>
                <p:nvPr/>
              </p:nvGrpSpPr>
              <p:grpSpPr bwMode="gray">
                <a:xfrm>
                  <a:off x="796328" y="2968667"/>
                  <a:ext cx="267369" cy="277459"/>
                  <a:chOff x="546523" y="2673350"/>
                  <a:chExt cx="402431" cy="417618"/>
                </a:xfrm>
              </p:grpSpPr>
              <p:sp>
                <p:nvSpPr>
                  <p:cNvPr id="114"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115" name="Group 114"/>
                  <p:cNvGrpSpPr/>
                  <p:nvPr/>
                </p:nvGrpSpPr>
                <p:grpSpPr bwMode="gray">
                  <a:xfrm>
                    <a:off x="546523" y="2673350"/>
                    <a:ext cx="402431" cy="417618"/>
                    <a:chOff x="546523" y="2673350"/>
                    <a:chExt cx="402431" cy="417618"/>
                  </a:xfrm>
                </p:grpSpPr>
                <p:sp>
                  <p:nvSpPr>
                    <p:cNvPr id="123"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4"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5"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116" name="Group 115"/>
                  <p:cNvGrpSpPr/>
                  <p:nvPr/>
                </p:nvGrpSpPr>
                <p:grpSpPr bwMode="gray">
                  <a:xfrm>
                    <a:off x="584488" y="2712110"/>
                    <a:ext cx="326501" cy="326501"/>
                    <a:chOff x="584488" y="2712110"/>
                    <a:chExt cx="326501" cy="326501"/>
                  </a:xfrm>
                  <a:solidFill>
                    <a:schemeClr val="bg1"/>
                  </a:solidFill>
                </p:grpSpPr>
                <p:sp>
                  <p:nvSpPr>
                    <p:cNvPr id="117"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118" name="Group 117"/>
                    <p:cNvGrpSpPr/>
                    <p:nvPr/>
                  </p:nvGrpSpPr>
                  <p:grpSpPr bwMode="gray">
                    <a:xfrm>
                      <a:off x="831951" y="2828097"/>
                      <a:ext cx="48811" cy="92938"/>
                      <a:chOff x="491545" y="2913064"/>
                      <a:chExt cx="71436" cy="136016"/>
                    </a:xfrm>
                    <a:grpFill/>
                  </p:grpSpPr>
                  <p:sp>
                    <p:nvSpPr>
                      <p:cNvPr id="121"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2" name="Rectangle: Rounded Corners 690"/>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119" name="Frame 118"/>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0" name="Circle: Hollow 688"/>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38" name="Group 37"/>
                <p:cNvGrpSpPr/>
                <p:nvPr/>
              </p:nvGrpSpPr>
              <p:grpSpPr bwMode="gray">
                <a:xfrm>
                  <a:off x="1114373" y="2968667"/>
                  <a:ext cx="267369" cy="277459"/>
                  <a:chOff x="546523" y="2673350"/>
                  <a:chExt cx="402431" cy="417618"/>
                </a:xfrm>
              </p:grpSpPr>
              <p:sp>
                <p:nvSpPr>
                  <p:cNvPr id="102"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103" name="Group 102"/>
                  <p:cNvGrpSpPr/>
                  <p:nvPr/>
                </p:nvGrpSpPr>
                <p:grpSpPr bwMode="gray">
                  <a:xfrm>
                    <a:off x="546523" y="2673350"/>
                    <a:ext cx="402431" cy="417618"/>
                    <a:chOff x="546523" y="2673350"/>
                    <a:chExt cx="402431" cy="417618"/>
                  </a:xfrm>
                </p:grpSpPr>
                <p:sp>
                  <p:nvSpPr>
                    <p:cNvPr id="111"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2"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3"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104" name="Group 103"/>
                  <p:cNvGrpSpPr/>
                  <p:nvPr/>
                </p:nvGrpSpPr>
                <p:grpSpPr bwMode="gray">
                  <a:xfrm>
                    <a:off x="584488" y="2712110"/>
                    <a:ext cx="326501" cy="326501"/>
                    <a:chOff x="584488" y="2712110"/>
                    <a:chExt cx="326501" cy="326501"/>
                  </a:xfrm>
                  <a:solidFill>
                    <a:schemeClr val="bg1"/>
                  </a:solidFill>
                </p:grpSpPr>
                <p:sp>
                  <p:nvSpPr>
                    <p:cNvPr id="105"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106" name="Group 105"/>
                    <p:cNvGrpSpPr/>
                    <p:nvPr/>
                  </p:nvGrpSpPr>
                  <p:grpSpPr bwMode="gray">
                    <a:xfrm>
                      <a:off x="831951" y="2828097"/>
                      <a:ext cx="48811" cy="92938"/>
                      <a:chOff x="491545" y="2913064"/>
                      <a:chExt cx="71436" cy="136016"/>
                    </a:xfrm>
                    <a:grpFill/>
                  </p:grpSpPr>
                  <p:sp>
                    <p:nvSpPr>
                      <p:cNvPr id="109"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0" name="Rectangle: Rounded Corners 678"/>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107" name="Frame 106"/>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8" name="Circle: Hollow 676"/>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39" name="Group 38"/>
                <p:cNvGrpSpPr/>
                <p:nvPr/>
              </p:nvGrpSpPr>
              <p:grpSpPr bwMode="gray">
                <a:xfrm>
                  <a:off x="1432418" y="2968667"/>
                  <a:ext cx="267369" cy="277459"/>
                  <a:chOff x="546523" y="2673350"/>
                  <a:chExt cx="402431" cy="417618"/>
                </a:xfrm>
              </p:grpSpPr>
              <p:sp>
                <p:nvSpPr>
                  <p:cNvPr id="90"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91" name="Group 90"/>
                  <p:cNvGrpSpPr/>
                  <p:nvPr/>
                </p:nvGrpSpPr>
                <p:grpSpPr bwMode="gray">
                  <a:xfrm>
                    <a:off x="546523" y="2673350"/>
                    <a:ext cx="402431" cy="417618"/>
                    <a:chOff x="546523" y="2673350"/>
                    <a:chExt cx="402431" cy="417618"/>
                  </a:xfrm>
                </p:grpSpPr>
                <p:sp>
                  <p:nvSpPr>
                    <p:cNvPr id="99"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0"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1"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92" name="Group 91"/>
                  <p:cNvGrpSpPr/>
                  <p:nvPr/>
                </p:nvGrpSpPr>
                <p:grpSpPr bwMode="gray">
                  <a:xfrm>
                    <a:off x="584488" y="2712110"/>
                    <a:ext cx="326501" cy="326501"/>
                    <a:chOff x="584488" y="2712110"/>
                    <a:chExt cx="326501" cy="326501"/>
                  </a:xfrm>
                  <a:solidFill>
                    <a:schemeClr val="bg1"/>
                  </a:solidFill>
                </p:grpSpPr>
                <p:sp>
                  <p:nvSpPr>
                    <p:cNvPr id="93"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94" name="Group 93"/>
                    <p:cNvGrpSpPr/>
                    <p:nvPr/>
                  </p:nvGrpSpPr>
                  <p:grpSpPr bwMode="gray">
                    <a:xfrm>
                      <a:off x="831951" y="2828097"/>
                      <a:ext cx="48811" cy="92938"/>
                      <a:chOff x="491545" y="2913064"/>
                      <a:chExt cx="71436" cy="136016"/>
                    </a:xfrm>
                    <a:grpFill/>
                  </p:grpSpPr>
                  <p:sp>
                    <p:nvSpPr>
                      <p:cNvPr id="97"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8" name="Rectangle: Rounded Corners 666"/>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95" name="Frame 94"/>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6" name="Circle: Hollow 664"/>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40" name="Group 39"/>
                <p:cNvGrpSpPr/>
                <p:nvPr/>
              </p:nvGrpSpPr>
              <p:grpSpPr bwMode="gray">
                <a:xfrm>
                  <a:off x="1750463" y="2968667"/>
                  <a:ext cx="267369" cy="277459"/>
                  <a:chOff x="546523" y="2673350"/>
                  <a:chExt cx="402431" cy="417618"/>
                </a:xfrm>
              </p:grpSpPr>
              <p:sp>
                <p:nvSpPr>
                  <p:cNvPr id="78"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79" name="Group 78"/>
                  <p:cNvGrpSpPr/>
                  <p:nvPr/>
                </p:nvGrpSpPr>
                <p:grpSpPr bwMode="gray">
                  <a:xfrm>
                    <a:off x="546523" y="2673350"/>
                    <a:ext cx="402431" cy="417618"/>
                    <a:chOff x="546523" y="2673350"/>
                    <a:chExt cx="402431" cy="417618"/>
                  </a:xfrm>
                </p:grpSpPr>
                <p:sp>
                  <p:nvSpPr>
                    <p:cNvPr id="87"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8"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9"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80" name="Group 79"/>
                  <p:cNvGrpSpPr/>
                  <p:nvPr/>
                </p:nvGrpSpPr>
                <p:grpSpPr bwMode="gray">
                  <a:xfrm>
                    <a:off x="584488" y="2712110"/>
                    <a:ext cx="326501" cy="326501"/>
                    <a:chOff x="584488" y="2712110"/>
                    <a:chExt cx="326501" cy="326501"/>
                  </a:xfrm>
                  <a:solidFill>
                    <a:schemeClr val="bg1"/>
                  </a:solidFill>
                </p:grpSpPr>
                <p:sp>
                  <p:nvSpPr>
                    <p:cNvPr id="81"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82" name="Group 81"/>
                    <p:cNvGrpSpPr/>
                    <p:nvPr/>
                  </p:nvGrpSpPr>
                  <p:grpSpPr bwMode="gray">
                    <a:xfrm>
                      <a:off x="831951" y="2828097"/>
                      <a:ext cx="48811" cy="92938"/>
                      <a:chOff x="491545" y="2913064"/>
                      <a:chExt cx="71436" cy="136016"/>
                    </a:xfrm>
                    <a:grpFill/>
                  </p:grpSpPr>
                  <p:sp>
                    <p:nvSpPr>
                      <p:cNvPr id="85"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6" name="Rectangle: Rounded Corners 654"/>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83" name="Frame 82"/>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4" name="Circle: Hollow 652"/>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41" name="Group 40"/>
                <p:cNvGrpSpPr/>
                <p:nvPr/>
              </p:nvGrpSpPr>
              <p:grpSpPr bwMode="gray">
                <a:xfrm>
                  <a:off x="2068508" y="2968667"/>
                  <a:ext cx="267369" cy="277459"/>
                  <a:chOff x="546523" y="2673350"/>
                  <a:chExt cx="402431" cy="417618"/>
                </a:xfrm>
              </p:grpSpPr>
              <p:sp>
                <p:nvSpPr>
                  <p:cNvPr id="66"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67" name="Group 66"/>
                  <p:cNvGrpSpPr/>
                  <p:nvPr/>
                </p:nvGrpSpPr>
                <p:grpSpPr bwMode="gray">
                  <a:xfrm>
                    <a:off x="546523" y="2673350"/>
                    <a:ext cx="402431" cy="417618"/>
                    <a:chOff x="546523" y="2673350"/>
                    <a:chExt cx="402431" cy="417618"/>
                  </a:xfrm>
                </p:grpSpPr>
                <p:sp>
                  <p:nvSpPr>
                    <p:cNvPr id="75"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6"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7"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8" name="Group 67"/>
                  <p:cNvGrpSpPr/>
                  <p:nvPr/>
                </p:nvGrpSpPr>
                <p:grpSpPr bwMode="gray">
                  <a:xfrm>
                    <a:off x="584488" y="2712110"/>
                    <a:ext cx="326501" cy="326501"/>
                    <a:chOff x="584488" y="2712110"/>
                    <a:chExt cx="326501" cy="326501"/>
                  </a:xfrm>
                  <a:solidFill>
                    <a:schemeClr val="bg1"/>
                  </a:solidFill>
                </p:grpSpPr>
                <p:sp>
                  <p:nvSpPr>
                    <p:cNvPr id="69"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70" name="Group 69"/>
                    <p:cNvGrpSpPr/>
                    <p:nvPr/>
                  </p:nvGrpSpPr>
                  <p:grpSpPr bwMode="gray">
                    <a:xfrm>
                      <a:off x="831951" y="2828097"/>
                      <a:ext cx="48811" cy="92938"/>
                      <a:chOff x="491545" y="2913064"/>
                      <a:chExt cx="71436" cy="136016"/>
                    </a:xfrm>
                    <a:grpFill/>
                  </p:grpSpPr>
                  <p:sp>
                    <p:nvSpPr>
                      <p:cNvPr id="73"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4" name="Rectangle: Rounded Corners 642"/>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71" name="Frame 70"/>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2" name="Circle: Hollow 640"/>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sp>
              <p:nvSpPr>
                <p:cNvPr id="42" name="AutoShape 3"/>
                <p:cNvSpPr>
                  <a:spLocks noChangeAspect="1" noChangeArrowheads="1" noTextEdit="1"/>
                </p:cNvSpPr>
                <p:nvPr/>
              </p:nvSpPr>
              <p:spPr bwMode="gray">
                <a:xfrm>
                  <a:off x="2386553" y="2968667"/>
                  <a:ext cx="267369" cy="27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43" name="Group 42"/>
                <p:cNvGrpSpPr/>
                <p:nvPr/>
              </p:nvGrpSpPr>
              <p:grpSpPr bwMode="gray">
                <a:xfrm>
                  <a:off x="2386553" y="2968667"/>
                  <a:ext cx="267369" cy="277459"/>
                  <a:chOff x="546523" y="2673350"/>
                  <a:chExt cx="402431" cy="417618"/>
                </a:xfrm>
              </p:grpSpPr>
              <p:sp>
                <p:nvSpPr>
                  <p:cNvPr id="63"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4"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44" name="Group 43"/>
                <p:cNvGrpSpPr/>
                <p:nvPr/>
              </p:nvGrpSpPr>
              <p:grpSpPr bwMode="gray">
                <a:xfrm>
                  <a:off x="2411776" y="2994419"/>
                  <a:ext cx="216922" cy="216922"/>
                  <a:chOff x="584488" y="2712110"/>
                  <a:chExt cx="326501" cy="326501"/>
                </a:xfrm>
                <a:solidFill>
                  <a:schemeClr val="bg1"/>
                </a:solidFill>
              </p:grpSpPr>
              <p:sp>
                <p:nvSpPr>
                  <p:cNvPr id="57"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58" name="Group 57"/>
                  <p:cNvGrpSpPr/>
                  <p:nvPr/>
                </p:nvGrpSpPr>
                <p:grpSpPr bwMode="gray">
                  <a:xfrm>
                    <a:off x="831951" y="2828097"/>
                    <a:ext cx="48811" cy="92938"/>
                    <a:chOff x="491545" y="2913064"/>
                    <a:chExt cx="71436" cy="136016"/>
                  </a:xfrm>
                  <a:grpFill/>
                </p:grpSpPr>
                <p:sp>
                  <p:nvSpPr>
                    <p:cNvPr id="61"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2" name="Rectangle: Rounded Corners 630"/>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59" name="Frame 58"/>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0" name="Circle: Hollow 628"/>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45" name="Group 44"/>
                <p:cNvGrpSpPr/>
                <p:nvPr/>
              </p:nvGrpSpPr>
              <p:grpSpPr bwMode="gray">
                <a:xfrm>
                  <a:off x="2704597" y="2968667"/>
                  <a:ext cx="263176" cy="274320"/>
                  <a:chOff x="3721191" y="2968667"/>
                  <a:chExt cx="263176" cy="274320"/>
                </a:xfrm>
              </p:grpSpPr>
              <p:grpSp>
                <p:nvGrpSpPr>
                  <p:cNvPr id="46" name="Group 45"/>
                  <p:cNvGrpSpPr>
                    <a:grpSpLocks noChangeAspect="1"/>
                  </p:cNvGrpSpPr>
                  <p:nvPr/>
                </p:nvGrpSpPr>
                <p:grpSpPr bwMode="gray">
                  <a:xfrm>
                    <a:off x="3721191" y="2968667"/>
                    <a:ext cx="263176" cy="274320"/>
                    <a:chOff x="3898900" y="2854325"/>
                    <a:chExt cx="487363" cy="508001"/>
                  </a:xfrm>
                </p:grpSpPr>
                <p:sp>
                  <p:nvSpPr>
                    <p:cNvPr id="54" name="AutoShape 28"/>
                    <p:cNvSpPr>
                      <a:spLocks noChangeAspect="1" noChangeArrowheads="1" noTextEdit="1"/>
                    </p:cNvSpPr>
                    <p:nvPr/>
                  </p:nvSpPr>
                  <p:spPr bwMode="gray">
                    <a:xfrm>
                      <a:off x="3898900" y="2854325"/>
                      <a:ext cx="482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5" name="Freeform 30"/>
                    <p:cNvSpPr>
                      <a:spLocks/>
                    </p:cNvSpPr>
                    <p:nvPr/>
                  </p:nvSpPr>
                  <p:spPr bwMode="gray">
                    <a:xfrm>
                      <a:off x="3898900" y="2859088"/>
                      <a:ext cx="365125" cy="503238"/>
                    </a:xfrm>
                    <a:custGeom>
                      <a:avLst/>
                      <a:gdLst>
                        <a:gd name="T0" fmla="*/ 8 w 84"/>
                        <a:gd name="T1" fmla="*/ 0 h 116"/>
                        <a:gd name="T2" fmla="*/ 0 w 84"/>
                        <a:gd name="T3" fmla="*/ 8 h 116"/>
                        <a:gd name="T4" fmla="*/ 0 w 84"/>
                        <a:gd name="T5" fmla="*/ 104 h 116"/>
                        <a:gd name="T6" fmla="*/ 8 w 84"/>
                        <a:gd name="T7" fmla="*/ 112 h 116"/>
                        <a:gd name="T8" fmla="*/ 12 w 84"/>
                        <a:gd name="T9" fmla="*/ 112 h 116"/>
                        <a:gd name="T10" fmla="*/ 12 w 84"/>
                        <a:gd name="T11" fmla="*/ 116 h 116"/>
                        <a:gd name="T12" fmla="*/ 28 w 84"/>
                        <a:gd name="T13" fmla="*/ 116 h 116"/>
                        <a:gd name="T14" fmla="*/ 28 w 84"/>
                        <a:gd name="T15" fmla="*/ 112 h 116"/>
                        <a:gd name="T16" fmla="*/ 80 w 84"/>
                        <a:gd name="T17" fmla="*/ 112 h 116"/>
                        <a:gd name="T18" fmla="*/ 80 w 84"/>
                        <a:gd name="T19" fmla="*/ 116 h 116"/>
                        <a:gd name="T20" fmla="*/ 84 w 84"/>
                        <a:gd name="T21" fmla="*/ 116 h 116"/>
                        <a:gd name="T22" fmla="*/ 84 w 84"/>
                        <a:gd name="T23" fmla="*/ 0 h 116"/>
                        <a:gd name="T24" fmla="*/ 8 w 84"/>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16">
                          <a:moveTo>
                            <a:pt x="8" y="0"/>
                          </a:moveTo>
                          <a:cubicBezTo>
                            <a:pt x="3" y="0"/>
                            <a:pt x="0" y="4"/>
                            <a:pt x="0" y="8"/>
                          </a:cubicBezTo>
                          <a:cubicBezTo>
                            <a:pt x="0" y="8"/>
                            <a:pt x="0" y="8"/>
                            <a:pt x="0" y="104"/>
                          </a:cubicBezTo>
                          <a:cubicBezTo>
                            <a:pt x="0" y="108"/>
                            <a:pt x="3" y="112"/>
                            <a:pt x="8" y="112"/>
                          </a:cubicBezTo>
                          <a:cubicBezTo>
                            <a:pt x="8" y="112"/>
                            <a:pt x="8" y="112"/>
                            <a:pt x="12" y="112"/>
                          </a:cubicBezTo>
                          <a:cubicBezTo>
                            <a:pt x="12" y="116"/>
                            <a:pt x="12" y="116"/>
                            <a:pt x="12" y="116"/>
                          </a:cubicBezTo>
                          <a:cubicBezTo>
                            <a:pt x="28" y="116"/>
                            <a:pt x="28" y="116"/>
                            <a:pt x="28" y="116"/>
                          </a:cubicBezTo>
                          <a:cubicBezTo>
                            <a:pt x="28" y="112"/>
                            <a:pt x="28" y="112"/>
                            <a:pt x="28" y="112"/>
                          </a:cubicBezTo>
                          <a:cubicBezTo>
                            <a:pt x="38" y="112"/>
                            <a:pt x="55" y="112"/>
                            <a:pt x="80" y="112"/>
                          </a:cubicBezTo>
                          <a:cubicBezTo>
                            <a:pt x="80" y="116"/>
                            <a:pt x="80" y="116"/>
                            <a:pt x="80" y="116"/>
                          </a:cubicBezTo>
                          <a:cubicBezTo>
                            <a:pt x="84" y="116"/>
                            <a:pt x="84" y="116"/>
                            <a:pt x="84" y="116"/>
                          </a:cubicBezTo>
                          <a:cubicBezTo>
                            <a:pt x="84" y="0"/>
                            <a:pt x="84" y="0"/>
                            <a:pt x="84" y="0"/>
                          </a:cubicBezTo>
                          <a:cubicBezTo>
                            <a:pt x="70" y="0"/>
                            <a:pt x="47" y="0"/>
                            <a:pt x="8" y="0"/>
                          </a:cubicBezTo>
                          <a:close/>
                        </a:path>
                      </a:pathLst>
                    </a:custGeom>
                    <a:solidFill>
                      <a:srgbClr val="367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6" name="Freeform 31"/>
                    <p:cNvSpPr>
                      <a:spLocks/>
                    </p:cNvSpPr>
                    <p:nvPr/>
                  </p:nvSpPr>
                  <p:spPr bwMode="gray">
                    <a:xfrm>
                      <a:off x="4264025" y="2859088"/>
                      <a:ext cx="122238" cy="503238"/>
                    </a:xfrm>
                    <a:custGeom>
                      <a:avLst/>
                      <a:gdLst>
                        <a:gd name="T0" fmla="*/ 20 w 28"/>
                        <a:gd name="T1" fmla="*/ 0 h 116"/>
                        <a:gd name="T2" fmla="*/ 0 w 28"/>
                        <a:gd name="T3" fmla="*/ 0 h 116"/>
                        <a:gd name="T4" fmla="*/ 0 w 28"/>
                        <a:gd name="T5" fmla="*/ 116 h 116"/>
                        <a:gd name="T6" fmla="*/ 12 w 28"/>
                        <a:gd name="T7" fmla="*/ 116 h 116"/>
                        <a:gd name="T8" fmla="*/ 12 w 28"/>
                        <a:gd name="T9" fmla="*/ 112 h 116"/>
                        <a:gd name="T10" fmla="*/ 20 w 28"/>
                        <a:gd name="T11" fmla="*/ 112 h 116"/>
                        <a:gd name="T12" fmla="*/ 28 w 28"/>
                        <a:gd name="T13" fmla="*/ 104 h 116"/>
                        <a:gd name="T14" fmla="*/ 28 w 28"/>
                        <a:gd name="T15" fmla="*/ 8 h 116"/>
                        <a:gd name="T16" fmla="*/ 20 w 28"/>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16">
                          <a:moveTo>
                            <a:pt x="20" y="0"/>
                          </a:moveTo>
                          <a:cubicBezTo>
                            <a:pt x="20" y="0"/>
                            <a:pt x="20" y="0"/>
                            <a:pt x="0" y="0"/>
                          </a:cubicBezTo>
                          <a:cubicBezTo>
                            <a:pt x="0" y="116"/>
                            <a:pt x="0" y="116"/>
                            <a:pt x="0" y="116"/>
                          </a:cubicBezTo>
                          <a:cubicBezTo>
                            <a:pt x="12" y="116"/>
                            <a:pt x="12" y="116"/>
                            <a:pt x="12" y="116"/>
                          </a:cubicBezTo>
                          <a:cubicBezTo>
                            <a:pt x="12" y="112"/>
                            <a:pt x="12" y="112"/>
                            <a:pt x="12" y="112"/>
                          </a:cubicBezTo>
                          <a:cubicBezTo>
                            <a:pt x="14" y="112"/>
                            <a:pt x="17" y="112"/>
                            <a:pt x="20" y="112"/>
                          </a:cubicBezTo>
                          <a:cubicBezTo>
                            <a:pt x="24" y="112"/>
                            <a:pt x="28" y="108"/>
                            <a:pt x="28" y="104"/>
                          </a:cubicBezTo>
                          <a:cubicBezTo>
                            <a:pt x="28" y="8"/>
                            <a:pt x="28" y="8"/>
                            <a:pt x="28" y="8"/>
                          </a:cubicBezTo>
                          <a:cubicBezTo>
                            <a:pt x="28" y="4"/>
                            <a:pt x="24" y="0"/>
                            <a:pt x="20"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47" name="Group 46"/>
                  <p:cNvGrpSpPr/>
                  <p:nvPr/>
                </p:nvGrpSpPr>
                <p:grpSpPr bwMode="gray">
                  <a:xfrm>
                    <a:off x="3746345" y="2994419"/>
                    <a:ext cx="216922" cy="216922"/>
                    <a:chOff x="3452623" y="2994419"/>
                    <a:chExt cx="216922" cy="216922"/>
                  </a:xfrm>
                </p:grpSpPr>
                <p:sp>
                  <p:nvSpPr>
                    <p:cNvPr id="48" name="Oval 21"/>
                    <p:cNvSpPr>
                      <a:spLocks noChangeArrowheads="1"/>
                    </p:cNvSpPr>
                    <p:nvPr/>
                  </p:nvSpPr>
                  <p:spPr bwMode="gray">
                    <a:xfrm>
                      <a:off x="3518520" y="3083615"/>
                      <a:ext cx="37475" cy="37475"/>
                    </a:xfrm>
                    <a:prstGeom prst="ellips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49" name="Group 48"/>
                    <p:cNvGrpSpPr/>
                    <p:nvPr/>
                  </p:nvGrpSpPr>
                  <p:grpSpPr bwMode="gray">
                    <a:xfrm>
                      <a:off x="3617033" y="3071475"/>
                      <a:ext cx="32429" cy="61752"/>
                      <a:chOff x="491545" y="2913053"/>
                      <a:chExt cx="71436" cy="136027"/>
                    </a:xfrm>
                    <a:solidFill>
                      <a:schemeClr val="bg1"/>
                    </a:solidFill>
                  </p:grpSpPr>
                  <p:sp>
                    <p:nvSpPr>
                      <p:cNvPr id="52" name="Freeform 14"/>
                      <p:cNvSpPr>
                        <a:spLocks/>
                      </p:cNvSpPr>
                      <p:nvPr/>
                    </p:nvSpPr>
                    <p:spPr bwMode="gray">
                      <a:xfrm>
                        <a:off x="491545" y="2913053"/>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3" name="Rectangle: Rounded Corners 618"/>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50" name="Frame 49"/>
                    <p:cNvSpPr/>
                    <p:nvPr/>
                  </p:nvSpPr>
                  <p:spPr bwMode="gray">
                    <a:xfrm>
                      <a:off x="3452623" y="2994419"/>
                      <a:ext cx="216922" cy="216922"/>
                    </a:xfrm>
                    <a:prstGeom prst="frame">
                      <a:avLst>
                        <a:gd name="adj1" fmla="val 3032"/>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1" name="Circle: Hollow 616"/>
                    <p:cNvSpPr/>
                    <p:nvPr/>
                  </p:nvSpPr>
                  <p:spPr bwMode="gray">
                    <a:xfrm>
                      <a:off x="3501584" y="3066679"/>
                      <a:ext cx="71347" cy="71347"/>
                    </a:xfrm>
                    <a:prstGeom prst="donut">
                      <a:avLst>
                        <a:gd name="adj" fmla="val 9848"/>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grpSp>
      </p:grpSp>
      <p:sp>
        <p:nvSpPr>
          <p:cNvPr id="5" name="TextBox 4"/>
          <p:cNvSpPr txBox="1"/>
          <p:nvPr/>
        </p:nvSpPr>
        <p:spPr>
          <a:xfrm>
            <a:off x="349344" y="5170409"/>
            <a:ext cx="4392558" cy="675080"/>
          </a:xfrm>
          <a:prstGeom prst="rect">
            <a:avLst/>
          </a:prstGeom>
          <a:noFill/>
        </p:spPr>
        <p:txBody>
          <a:bodyPr wrap="square" rtlCol="0">
            <a:noAutofit/>
          </a:bodyPr>
          <a:lstStyle/>
          <a:p>
            <a:pPr marL="292608" indent="-292608">
              <a:lnSpc>
                <a:spcPct val="90000"/>
              </a:lnSpc>
              <a:spcBef>
                <a:spcPts val="1200"/>
              </a:spcBef>
              <a:buClr>
                <a:srgbClr val="337DBE"/>
              </a:buClr>
              <a:buSzPct val="77000"/>
              <a:buFont typeface="Wingdings 3" panose="05040102010807070707" pitchFamily="18" charset="2"/>
              <a:buChar char=""/>
            </a:pPr>
            <a:r>
              <a:rPr lang="en-US" sz="2000" dirty="0"/>
              <a:t>P/C Industry policyholder surplus as of year-end 2016: $700 billion</a:t>
            </a:r>
          </a:p>
        </p:txBody>
      </p:sp>
    </p:spTree>
    <p:extLst>
      <p:ext uri="{BB962C8B-B14F-4D97-AF65-F5344CB8AC3E}">
        <p14:creationId xmlns:p14="http://schemas.microsoft.com/office/powerpoint/2010/main" val="2109982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537"/>
                                        </p:tgtEl>
                                        <p:attrNameLst>
                                          <p:attrName>style.visibility</p:attrName>
                                        </p:attrNameLst>
                                      </p:cBhvr>
                                      <p:to>
                                        <p:strVal val="visible"/>
                                      </p:to>
                                    </p:set>
                                    <p:animEffect transition="in" filter="fade">
                                      <p:cBhvr>
                                        <p:cTn id="7" dur="750"/>
                                        <p:tgtEl>
                                          <p:spTgt spid="65537"/>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Grp="1" noChangeArrowheads="1"/>
          </p:cNvSpPr>
          <p:nvPr>
            <p:ph type="title"/>
          </p:nvPr>
        </p:nvSpPr>
        <p:spPr>
          <a:xfrm>
            <a:off x="540773" y="176981"/>
            <a:ext cx="7943803" cy="899344"/>
          </a:xfrm>
        </p:spPr>
        <p:txBody>
          <a:bodyPr/>
          <a:lstStyle/>
          <a:p>
            <a:r>
              <a:rPr lang="en-US" sz="2800" dirty="0"/>
              <a:t>As Economies Grow Wealthier, Insurance Market Penetration (Premium as % of GDP) Also Grows</a:t>
            </a:r>
          </a:p>
        </p:txBody>
      </p:sp>
      <p:graphicFrame>
        <p:nvGraphicFramePr>
          <p:cNvPr id="26626" name="Object 2"/>
          <p:cNvGraphicFramePr>
            <a:graphicFrameLocks noGrp="1" noChangeAspect="1"/>
          </p:cNvGraphicFramePr>
          <p:nvPr>
            <p:ph idx="1"/>
            <p:extLst/>
          </p:nvPr>
        </p:nvGraphicFramePr>
        <p:xfrm>
          <a:off x="263769" y="1524000"/>
          <a:ext cx="8880231" cy="4969670"/>
        </p:xfrm>
        <a:graphic>
          <a:graphicData uri="http://schemas.openxmlformats.org/presentationml/2006/ole">
            <mc:AlternateContent xmlns:mc="http://schemas.openxmlformats.org/markup-compatibility/2006">
              <mc:Choice xmlns:v="urn:schemas-microsoft-com:vml" Requires="v">
                <p:oleObj spid="_x0000_s8212" name="Chart" r:id="rId3" imgW="5991225" imgH="3314700" progId="Excel.Sheet.8">
                  <p:embed/>
                </p:oleObj>
              </mc:Choice>
              <mc:Fallback>
                <p:oleObj name="Chart" r:id="rId3" imgW="5991225" imgH="3314700" progId="Excel.Sheet.8">
                  <p:embed/>
                  <p:pic>
                    <p:nvPicPr>
                      <p:cNvPr id="266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769" y="1524000"/>
                        <a:ext cx="8880231" cy="4969670"/>
                      </a:xfrm>
                      <a:prstGeom prst="rect">
                        <a:avLst/>
                      </a:prstGeom>
                      <a:noFill/>
                      <a:extLst/>
                    </p:spPr>
                  </p:pic>
                </p:oleObj>
              </mc:Fallback>
            </mc:AlternateContent>
          </a:graphicData>
        </a:graphic>
      </p:graphicFrame>
      <p:sp>
        <p:nvSpPr>
          <p:cNvPr id="26628" name="Text Box 5"/>
          <p:cNvSpPr txBox="1">
            <a:spLocks noChangeArrowheads="1"/>
          </p:cNvSpPr>
          <p:nvPr/>
        </p:nvSpPr>
        <p:spPr bwMode="auto">
          <a:xfrm>
            <a:off x="914400" y="6439243"/>
            <a:ext cx="2391508" cy="261938"/>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a:t>Source: A.M. Best.</a:t>
            </a:r>
          </a:p>
        </p:txBody>
      </p:sp>
      <p:sp>
        <p:nvSpPr>
          <p:cNvPr id="7" name="AutoShape 4"/>
          <p:cNvSpPr>
            <a:spLocks noChangeArrowheads="1"/>
          </p:cNvSpPr>
          <p:nvPr/>
        </p:nvSpPr>
        <p:spPr bwMode="blackWhite">
          <a:xfrm>
            <a:off x="3921920" y="1125988"/>
            <a:ext cx="4087872" cy="603561"/>
          </a:xfrm>
          <a:prstGeom prst="wedgeRectCallout">
            <a:avLst>
              <a:gd name="adj1" fmla="val 4625"/>
              <a:gd name="adj2" fmla="val 1248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Some wealthy countries have penetration rates of 10% and </a:t>
            </a:r>
            <a:r>
              <a:rPr lang="en-US" b="1" dirty="0">
                <a:solidFill>
                  <a:schemeClr val="bg1"/>
                </a:solidFill>
              </a:rPr>
              <a:t>high</a:t>
            </a:r>
            <a:r>
              <a:rPr lang="en-US" b="1" dirty="0">
                <a:solidFill>
                  <a:schemeClr val="bg1"/>
                </a:solidFill>
                <a:cs typeface="+mn-cs"/>
              </a:rPr>
              <a:t>er</a:t>
            </a:r>
          </a:p>
        </p:txBody>
      </p:sp>
      <p:sp>
        <p:nvSpPr>
          <p:cNvPr id="8" name="Rectangle 7"/>
          <p:cNvSpPr>
            <a:spLocks noChangeArrowheads="1"/>
          </p:cNvSpPr>
          <p:nvPr/>
        </p:nvSpPr>
        <p:spPr bwMode="grayWhite">
          <a:xfrm>
            <a:off x="4967655" y="2127561"/>
            <a:ext cx="2171700" cy="771282"/>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403198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barn(in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1" name="Rectangle 2"/>
          <p:cNvSpPr>
            <a:spLocks noGrp="1" noChangeArrowheads="1"/>
          </p:cNvSpPr>
          <p:nvPr>
            <p:ph type="title"/>
          </p:nvPr>
        </p:nvSpPr>
        <p:spPr/>
        <p:txBody>
          <a:bodyPr/>
          <a:lstStyle/>
          <a:p>
            <a:r>
              <a:rPr lang="en-US" dirty="0"/>
              <a:t>Insurance Contributes to Growth by Speeding Recovery</a:t>
            </a:r>
          </a:p>
        </p:txBody>
      </p:sp>
      <p:sp>
        <p:nvSpPr>
          <p:cNvPr id="2" name="Content Placeholder 1"/>
          <p:cNvSpPr>
            <a:spLocks noGrp="1"/>
          </p:cNvSpPr>
          <p:nvPr>
            <p:ph idx="1"/>
          </p:nvPr>
        </p:nvSpPr>
        <p:spPr>
          <a:xfrm>
            <a:off x="385491" y="1333283"/>
            <a:ext cx="4053886" cy="4117612"/>
          </a:xfrm>
        </p:spPr>
        <p:txBody>
          <a:bodyPr/>
          <a:lstStyle/>
          <a:p>
            <a:r>
              <a:rPr lang="en-US" dirty="0"/>
              <a:t>Insurers are “financial first responders”  </a:t>
            </a:r>
          </a:p>
          <a:p>
            <a:pPr lvl="1"/>
            <a:r>
              <a:rPr lang="en-US" dirty="0"/>
              <a:t>Insurance claims administration and payment is the most efficient way to achieve rapid recovery</a:t>
            </a:r>
          </a:p>
          <a:p>
            <a:pPr lvl="1"/>
            <a:r>
              <a:rPr lang="en-US" dirty="0"/>
              <a:t>Insurers perform this function more quickly and reliably than government or other aid organizations</a:t>
            </a:r>
          </a:p>
          <a:p>
            <a:pPr lvl="1"/>
            <a:r>
              <a:rPr lang="en-US" dirty="0"/>
              <a:t>This effect benefits not just those directly affected but also the wider community</a:t>
            </a:r>
          </a:p>
          <a:p>
            <a:pPr lvl="1"/>
            <a:r>
              <a:rPr lang="en-US" dirty="0"/>
              <a:t>After </a:t>
            </a:r>
            <a:r>
              <a:rPr lang="en-US" dirty="0" err="1"/>
              <a:t>SuperStorm</a:t>
            </a:r>
            <a:r>
              <a:rPr lang="en-US" dirty="0"/>
              <a:t> Sandy, 93% of </a:t>
            </a:r>
            <a:r>
              <a:rPr lang="en-US"/>
              <a:t>claims were </a:t>
            </a:r>
            <a:r>
              <a:rPr lang="en-US" dirty="0"/>
              <a:t>closed within 6 months</a:t>
            </a:r>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09454" y="1333283"/>
            <a:ext cx="4034237" cy="4257215"/>
          </a:xfrm>
          <a:prstGeom prst="rect">
            <a:avLst/>
          </a:prstGeom>
        </p:spPr>
      </p:pic>
    </p:spTree>
    <p:extLst>
      <p:ext uri="{BB962C8B-B14F-4D97-AF65-F5344CB8AC3E}">
        <p14:creationId xmlns:p14="http://schemas.microsoft.com/office/powerpoint/2010/main" val="2424940512"/>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2"/>
          <p:cNvSpPr>
            <a:spLocks noGrp="1" noChangeArrowheads="1"/>
          </p:cNvSpPr>
          <p:nvPr>
            <p:ph type="title"/>
          </p:nvPr>
        </p:nvSpPr>
        <p:spPr>
          <a:xfrm>
            <a:off x="391516" y="232326"/>
            <a:ext cx="8458200" cy="950976"/>
          </a:xfrm>
        </p:spPr>
        <p:txBody>
          <a:bodyPr/>
          <a:lstStyle/>
          <a:p>
            <a:r>
              <a:rPr lang="en-US" dirty="0"/>
              <a:t>Insurers Sponsor and Promote Knowledge and Activities That Save Lives and Property</a:t>
            </a:r>
          </a:p>
        </p:txBody>
      </p:sp>
      <p:sp>
        <p:nvSpPr>
          <p:cNvPr id="19" name="Rectangle 3"/>
          <p:cNvSpPr>
            <a:spLocks noGrp="1" noChangeArrowheads="1"/>
          </p:cNvSpPr>
          <p:nvPr>
            <p:ph type="body" sz="quarter" idx="15"/>
          </p:nvPr>
        </p:nvSpPr>
        <p:spPr>
          <a:xfrm>
            <a:off x="466046" y="1583537"/>
            <a:ext cx="8454009" cy="598199"/>
          </a:xfrm>
        </p:spPr>
        <p:txBody>
          <a:bodyPr/>
          <a:lstStyle/>
          <a:p>
            <a:pPr marL="0" indent="0">
              <a:lnSpc>
                <a:spcPts val="2400"/>
              </a:lnSpc>
              <a:buNone/>
            </a:pPr>
            <a:r>
              <a:rPr lang="en-US" dirty="0"/>
              <a:t>Insurers collect and disseminate both financial and </a:t>
            </a:r>
            <a:br>
              <a:rPr lang="en-US" dirty="0"/>
            </a:br>
            <a:r>
              <a:rPr lang="en-US" dirty="0"/>
              <a:t>non-financial knowledge; for example:</a:t>
            </a:r>
          </a:p>
        </p:txBody>
      </p:sp>
      <p:sp>
        <p:nvSpPr>
          <p:cNvPr id="32" name="life"/>
          <p:cNvSpPr/>
          <p:nvPr/>
        </p:nvSpPr>
        <p:spPr>
          <a:xfrm>
            <a:off x="923422" y="3841156"/>
            <a:ext cx="1852529" cy="1000274"/>
          </a:xfrm>
          <a:prstGeom prst="rect">
            <a:avLst/>
          </a:prstGeom>
        </p:spPr>
        <p:txBody>
          <a:bodyPr wrap="square">
            <a:spAutoFit/>
          </a:bodyPr>
          <a:lstStyle/>
          <a:p>
            <a:pPr algn="ctr">
              <a:spcAft>
                <a:spcPts val="600"/>
              </a:spcAft>
            </a:pPr>
            <a:r>
              <a:rPr lang="en-US" b="1" dirty="0">
                <a:solidFill>
                  <a:schemeClr val="accent1"/>
                </a:solidFill>
              </a:rPr>
              <a:t>Life insurers</a:t>
            </a:r>
          </a:p>
          <a:p>
            <a:pPr algn="ctr"/>
            <a:r>
              <a:rPr lang="en-US" dirty="0"/>
              <a:t>Major longevity influencers</a:t>
            </a:r>
          </a:p>
        </p:txBody>
      </p:sp>
      <p:sp>
        <p:nvSpPr>
          <p:cNvPr id="33" name="auto"/>
          <p:cNvSpPr/>
          <p:nvPr/>
        </p:nvSpPr>
        <p:spPr>
          <a:xfrm>
            <a:off x="3657036" y="3837912"/>
            <a:ext cx="2072028" cy="1277273"/>
          </a:xfrm>
          <a:prstGeom prst="rect">
            <a:avLst/>
          </a:prstGeom>
        </p:spPr>
        <p:txBody>
          <a:bodyPr wrap="square">
            <a:spAutoFit/>
          </a:bodyPr>
          <a:lstStyle/>
          <a:p>
            <a:pPr algn="ctr">
              <a:spcAft>
                <a:spcPts val="600"/>
              </a:spcAft>
            </a:pPr>
            <a:r>
              <a:rPr lang="en-US" b="1" dirty="0">
                <a:solidFill>
                  <a:schemeClr val="accent1"/>
                </a:solidFill>
              </a:rPr>
              <a:t>WC insurers</a:t>
            </a:r>
          </a:p>
          <a:p>
            <a:pPr algn="ctr"/>
            <a:r>
              <a:rPr lang="en-US" dirty="0"/>
              <a:t>Injury and fatality avoidance and </a:t>
            </a:r>
            <a:br>
              <a:rPr lang="en-US" dirty="0"/>
            </a:br>
            <a:r>
              <a:rPr lang="en-US" dirty="0"/>
              <a:t>rehabilitation</a:t>
            </a:r>
          </a:p>
        </p:txBody>
      </p:sp>
      <p:sp>
        <p:nvSpPr>
          <p:cNvPr id="34" name="property"/>
          <p:cNvSpPr/>
          <p:nvPr/>
        </p:nvSpPr>
        <p:spPr>
          <a:xfrm>
            <a:off x="6312915" y="3837911"/>
            <a:ext cx="2280123" cy="1554272"/>
          </a:xfrm>
          <a:prstGeom prst="rect">
            <a:avLst/>
          </a:prstGeom>
        </p:spPr>
        <p:txBody>
          <a:bodyPr wrap="square">
            <a:spAutoFit/>
          </a:bodyPr>
          <a:lstStyle/>
          <a:p>
            <a:pPr algn="ctr">
              <a:spcAft>
                <a:spcPts val="600"/>
              </a:spcAft>
            </a:pPr>
            <a:r>
              <a:rPr lang="en-US" b="1" dirty="0">
                <a:solidFill>
                  <a:schemeClr val="accent1"/>
                </a:solidFill>
              </a:rPr>
              <a:t>Property insurers</a:t>
            </a:r>
          </a:p>
          <a:p>
            <a:pPr algn="ctr"/>
            <a:r>
              <a:rPr lang="en-US" dirty="0"/>
              <a:t>Research and certification of </a:t>
            </a:r>
            <a:br>
              <a:rPr lang="en-US" dirty="0"/>
            </a:br>
            <a:r>
              <a:rPr lang="en-US" dirty="0"/>
              <a:t>fire-resistant materials</a:t>
            </a:r>
          </a:p>
        </p:txBody>
      </p:sp>
      <p:grpSp>
        <p:nvGrpSpPr>
          <p:cNvPr id="3" name="life icon"/>
          <p:cNvGrpSpPr/>
          <p:nvPr/>
        </p:nvGrpSpPr>
        <p:grpSpPr>
          <a:xfrm>
            <a:off x="1192612" y="2568873"/>
            <a:ext cx="1147011" cy="1147011"/>
            <a:chOff x="2906180" y="2241071"/>
            <a:chExt cx="1147011" cy="1147011"/>
          </a:xfrm>
        </p:grpSpPr>
        <p:sp>
          <p:nvSpPr>
            <p:cNvPr id="29" name="Oval 28"/>
            <p:cNvSpPr/>
            <p:nvPr/>
          </p:nvSpPr>
          <p:spPr>
            <a:xfrm>
              <a:off x="2906180" y="2241071"/>
              <a:ext cx="1147011" cy="114701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5440" y="2482730"/>
              <a:ext cx="914400" cy="738316"/>
            </a:xfrm>
            <a:prstGeom prst="rect">
              <a:avLst/>
            </a:prstGeom>
          </p:spPr>
        </p:pic>
      </p:grpSp>
      <p:grpSp>
        <p:nvGrpSpPr>
          <p:cNvPr id="5" name="property icon"/>
          <p:cNvGrpSpPr/>
          <p:nvPr/>
        </p:nvGrpSpPr>
        <p:grpSpPr>
          <a:xfrm>
            <a:off x="6773964" y="2555095"/>
            <a:ext cx="1147011" cy="1147011"/>
            <a:chOff x="6967395" y="2241071"/>
            <a:chExt cx="1147011" cy="1147011"/>
          </a:xfrm>
        </p:grpSpPr>
        <p:sp>
          <p:nvSpPr>
            <p:cNvPr id="31" name="Oval 30"/>
            <p:cNvSpPr/>
            <p:nvPr/>
          </p:nvSpPr>
          <p:spPr>
            <a:xfrm>
              <a:off x="6967395" y="2241071"/>
              <a:ext cx="1147011" cy="114701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pic>
          <p:nvPicPr>
            <p:cNvPr id="38" name="Picture 3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60702" y="2405962"/>
              <a:ext cx="767467" cy="815084"/>
            </a:xfrm>
            <a:prstGeom prst="rect">
              <a:avLst/>
            </a:prstGeom>
          </p:spPr>
        </p:pic>
      </p:grpSp>
      <p:sp>
        <p:nvSpPr>
          <p:cNvPr id="16" name="Oval 15"/>
          <p:cNvSpPr/>
          <p:nvPr/>
        </p:nvSpPr>
        <p:spPr>
          <a:xfrm>
            <a:off x="4047110" y="2554022"/>
            <a:ext cx="1147011" cy="114701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01306" y="2712110"/>
            <a:ext cx="638617" cy="822960"/>
          </a:xfrm>
          <a:prstGeom prst="rect">
            <a:avLst/>
          </a:prstGeom>
        </p:spPr>
      </p:pic>
    </p:spTree>
    <p:extLst>
      <p:ext uri="{BB962C8B-B14F-4D97-AF65-F5344CB8AC3E}">
        <p14:creationId xmlns:p14="http://schemas.microsoft.com/office/powerpoint/2010/main" val="1330449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750"/>
                                        <p:tgtEl>
                                          <p:spTgt spid="32"/>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750"/>
                                        <p:tgtEl>
                                          <p:spTgt spid="33"/>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41" name="Rectangle 2"/>
          <p:cNvSpPr>
            <a:spLocks noGrp="1" noChangeArrowheads="1"/>
          </p:cNvSpPr>
          <p:nvPr>
            <p:ph type="title"/>
          </p:nvPr>
        </p:nvSpPr>
        <p:spPr>
          <a:xfrm>
            <a:off x="385491" y="397347"/>
            <a:ext cx="8458200" cy="564114"/>
          </a:xfrm>
        </p:spPr>
        <p:txBody>
          <a:bodyPr/>
          <a:lstStyle/>
          <a:p>
            <a:r>
              <a:rPr lang="en-US" dirty="0"/>
              <a:t>Insurance is an Instrument of Social Policy</a:t>
            </a:r>
          </a:p>
        </p:txBody>
      </p:sp>
      <p:sp>
        <p:nvSpPr>
          <p:cNvPr id="19" name="Text Placeholder 18"/>
          <p:cNvSpPr>
            <a:spLocks noGrp="1"/>
          </p:cNvSpPr>
          <p:nvPr>
            <p:ph type="body" sz="quarter" idx="16"/>
          </p:nvPr>
        </p:nvSpPr>
        <p:spPr>
          <a:xfrm>
            <a:off x="878879" y="6329949"/>
            <a:ext cx="7807920" cy="415018"/>
          </a:xfrm>
        </p:spPr>
        <p:txBody>
          <a:bodyPr/>
          <a:lstStyle/>
          <a:p>
            <a:r>
              <a:rPr lang="en-US" sz="1100" dirty="0"/>
              <a:t>Source for chart: U.S. Dept. of Labor, Bureau of Labor Statistics, “Employer-Reported Workplace Injuries and Illnesses—2015,” released October 27, 2016. Source for IIHS calculation: Robert Hartwig speech at IIHS 50</a:t>
            </a:r>
            <a:r>
              <a:rPr lang="en-US" sz="1100" baseline="30000" dirty="0"/>
              <a:t>th</a:t>
            </a:r>
            <a:r>
              <a:rPr lang="en-US" sz="1100" dirty="0"/>
              <a:t> Anniversary, Sept 9, 2009.</a:t>
            </a:r>
          </a:p>
        </p:txBody>
      </p:sp>
      <p:pic>
        <p:nvPicPr>
          <p:cNvPr id="29" name="auto pic"/>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9884" y="1936215"/>
            <a:ext cx="3630616" cy="3150089"/>
          </a:xfrm>
          <a:prstGeom prst="rect">
            <a:avLst/>
          </a:prstGeom>
        </p:spPr>
      </p:pic>
      <p:sp>
        <p:nvSpPr>
          <p:cNvPr id="20" name="mandated auto"/>
          <p:cNvSpPr>
            <a:spLocks noGrp="1"/>
          </p:cNvSpPr>
          <p:nvPr>
            <p:ph type="body" sz="quarter" idx="30"/>
          </p:nvPr>
        </p:nvSpPr>
        <p:spPr>
          <a:xfrm>
            <a:off x="369884" y="995542"/>
            <a:ext cx="3630616" cy="784294"/>
          </a:xfrm>
        </p:spPr>
        <p:txBody>
          <a:bodyPr anchor="ctr"/>
          <a:lstStyle/>
          <a:p>
            <a:pPr>
              <a:lnSpc>
                <a:spcPts val="2400"/>
              </a:lnSpc>
            </a:pPr>
            <a:r>
              <a:rPr lang="en-US" dirty="0"/>
              <a:t>Mandated </a:t>
            </a:r>
            <a:br>
              <a:rPr lang="en-US" dirty="0"/>
            </a:br>
            <a:r>
              <a:rPr lang="en-US" dirty="0"/>
              <a:t>auto liability insurance</a:t>
            </a:r>
          </a:p>
        </p:txBody>
      </p:sp>
      <p:sp>
        <p:nvSpPr>
          <p:cNvPr id="21" name="essential benefits"/>
          <p:cNvSpPr>
            <a:spLocks noGrp="1"/>
          </p:cNvSpPr>
          <p:nvPr>
            <p:ph type="body" sz="quarter" idx="32"/>
          </p:nvPr>
        </p:nvSpPr>
        <p:spPr>
          <a:xfrm>
            <a:off x="4132385" y="987355"/>
            <a:ext cx="4726913" cy="784294"/>
          </a:xfrm>
        </p:spPr>
        <p:txBody>
          <a:bodyPr anchor="ctr"/>
          <a:lstStyle/>
          <a:p>
            <a:r>
              <a:rPr lang="en-US" dirty="0"/>
              <a:t>Workers compensation insurance</a:t>
            </a:r>
          </a:p>
        </p:txBody>
      </p:sp>
      <p:sp>
        <p:nvSpPr>
          <p:cNvPr id="2" name="TextBox 1"/>
          <p:cNvSpPr txBox="1"/>
          <p:nvPr/>
        </p:nvSpPr>
        <p:spPr>
          <a:xfrm>
            <a:off x="3930160" y="4775824"/>
            <a:ext cx="4884655" cy="1424354"/>
          </a:xfrm>
          <a:prstGeom prst="rect">
            <a:avLst/>
          </a:prstGeom>
          <a:noFill/>
        </p:spPr>
        <p:txBody>
          <a:bodyPr wrap="square" rtlCol="0">
            <a:noAutofit/>
          </a:bodyPr>
          <a:lstStyle/>
          <a:p>
            <a:pPr lvl="1"/>
            <a:r>
              <a:rPr lang="en-US" sz="2000" dirty="0"/>
              <a:t>In just the last dozen years, Workers Comp insurers have continued to help reduce injury and illness rates in the workplace.</a:t>
            </a:r>
          </a:p>
        </p:txBody>
      </p:sp>
      <p:pic>
        <p:nvPicPr>
          <p:cNvPr id="3" name="Picture 2"/>
          <p:cNvPicPr>
            <a:picLocks noChangeAspect="1"/>
          </p:cNvPicPr>
          <p:nvPr/>
        </p:nvPicPr>
        <p:blipFill>
          <a:blip r:embed="rId4"/>
          <a:stretch>
            <a:fillRect/>
          </a:stretch>
        </p:blipFill>
        <p:spPr>
          <a:xfrm>
            <a:off x="4158241" y="1912379"/>
            <a:ext cx="4656575" cy="2733675"/>
          </a:xfrm>
          <a:prstGeom prst="rect">
            <a:avLst/>
          </a:prstGeom>
        </p:spPr>
      </p:pic>
      <p:sp>
        <p:nvSpPr>
          <p:cNvPr id="4" name="TextBox 3"/>
          <p:cNvSpPr txBox="1"/>
          <p:nvPr/>
        </p:nvSpPr>
        <p:spPr>
          <a:xfrm>
            <a:off x="385491" y="5154467"/>
            <a:ext cx="3676555" cy="977547"/>
          </a:xfrm>
          <a:prstGeom prst="rect">
            <a:avLst/>
          </a:prstGeom>
          <a:noFill/>
        </p:spPr>
        <p:txBody>
          <a:bodyPr wrap="square" rtlCol="0">
            <a:noAutofit/>
          </a:bodyPr>
          <a:lstStyle/>
          <a:p>
            <a:pPr>
              <a:lnSpc>
                <a:spcPct val="90000"/>
              </a:lnSpc>
              <a:spcBef>
                <a:spcPts val="1200"/>
              </a:spcBef>
              <a:buClr>
                <a:srgbClr val="337DBE"/>
              </a:buClr>
              <a:buSzPct val="77000"/>
            </a:pPr>
            <a:r>
              <a:rPr lang="en-US" sz="2000" dirty="0"/>
              <a:t>Since 1959 (when IIHS was founded), over half a million deaths in auto crashes avoided</a:t>
            </a:r>
          </a:p>
        </p:txBody>
      </p:sp>
    </p:spTree>
    <p:extLst>
      <p:ext uri="{BB962C8B-B14F-4D97-AF65-F5344CB8AC3E}">
        <p14:creationId xmlns:p14="http://schemas.microsoft.com/office/powerpoint/2010/main" val="31818371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6</a:t>
            </a:fld>
            <a:endParaRPr lang="en-US" altLang="en-US" sz="900"/>
          </a:p>
        </p:txBody>
      </p:sp>
      <p:sp>
        <p:nvSpPr>
          <p:cNvPr id="65541" name="Rectangle 7"/>
          <p:cNvSpPr>
            <a:spLocks noGrp="1" noChangeArrowheads="1"/>
          </p:cNvSpPr>
          <p:nvPr>
            <p:ph type="title" idx="4294967295"/>
          </p:nvPr>
        </p:nvSpPr>
        <p:spPr>
          <a:xfrm>
            <a:off x="1006475" y="232170"/>
            <a:ext cx="6711950" cy="860425"/>
          </a:xfrm>
        </p:spPr>
        <p:txBody>
          <a:bodyPr/>
          <a:lstStyle/>
          <a:p>
            <a:r>
              <a:rPr lang="en-US" altLang="en-US" sz="2800" dirty="0">
                <a:latin typeface="Arial" panose="020B0604020202020204" pitchFamily="34" charset="0"/>
              </a:rPr>
              <a:t>Nonfarm Payroll (Wages and Salaries):</a:t>
            </a:r>
            <a:br>
              <a:rPr lang="en-US" altLang="en-US" sz="2800" dirty="0">
                <a:latin typeface="Arial" panose="020B0604020202020204" pitchFamily="34" charset="0"/>
              </a:rPr>
            </a:br>
            <a:r>
              <a:rPr lang="en-US" altLang="en-US" sz="2800" dirty="0">
                <a:latin typeface="Arial" panose="020B0604020202020204" pitchFamily="34" charset="0"/>
              </a:rPr>
              <a:t>Quarterly, 2005–2017:Q1</a:t>
            </a:r>
          </a:p>
        </p:txBody>
      </p:sp>
      <p:sp>
        <p:nvSpPr>
          <p:cNvPr id="65542" name="Text Box 5"/>
          <p:cNvSpPr txBox="1">
            <a:spLocks noChangeArrowheads="1"/>
          </p:cNvSpPr>
          <p:nvPr/>
        </p:nvSpPr>
        <p:spPr bwMode="auto">
          <a:xfrm>
            <a:off x="593481" y="6121005"/>
            <a:ext cx="79570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ext uri="{D42A27DB-BD31-4B8C-83A1-F6EECF244321}">
                <p14:modId xmlns:p14="http://schemas.microsoft.com/office/powerpoint/2010/main" val="2903911373"/>
              </p:ext>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080" name="Chart" r:id="rId5" imgW="8343770" imgH="4381358" progId="MSGraph.Chart.8">
                  <p:embed followColorScheme="full"/>
                </p:oleObj>
              </mc:Choice>
              <mc:Fallback>
                <p:oleObj name="Chart" r:id="rId5" imgW="8343770" imgH="4381358" progId="MSGraph.Chart.8">
                  <p:embed followColorScheme="full"/>
                  <p:pic>
                    <p:nvPicPr>
                      <p:cNvPr id="65544" name="Object 8"/>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43508"/>
              <a:gd name="adj2" fmla="val 24442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dirty="0">
                <a:solidFill>
                  <a:schemeClr val="bg1"/>
                </a:solidFill>
              </a:rPr>
              <a:t>Prior Peak was 2008:Q3 at $6.54 trillion</a:t>
            </a:r>
          </a:p>
        </p:txBody>
      </p:sp>
      <p:sp>
        <p:nvSpPr>
          <p:cNvPr id="11" name="AutoShape 14"/>
          <p:cNvSpPr>
            <a:spLocks noChangeArrowheads="1"/>
          </p:cNvSpPr>
          <p:nvPr/>
        </p:nvSpPr>
        <p:spPr bwMode="blackWhite">
          <a:xfrm>
            <a:off x="5029200" y="1195388"/>
            <a:ext cx="2328863" cy="1090612"/>
          </a:xfrm>
          <a:prstGeom prst="wedgeRectCallout">
            <a:avLst>
              <a:gd name="adj1" fmla="val 104459"/>
              <a:gd name="adj2" fmla="val -16995"/>
            </a:avLst>
          </a:prstGeom>
          <a:solidFill>
            <a:srgbClr val="FFC000"/>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b="1" dirty="0"/>
              <a:t>Latest (2017:Q1) was $8.32 trillion, a new peak--$2.09T above 2009 trough</a:t>
            </a:r>
          </a:p>
        </p:txBody>
      </p:sp>
      <p:sp>
        <p:nvSpPr>
          <p:cNvPr id="12" name="AutoShape 14"/>
          <p:cNvSpPr>
            <a:spLocks noChangeArrowheads="1"/>
          </p:cNvSpPr>
          <p:nvPr/>
        </p:nvSpPr>
        <p:spPr bwMode="blackWhite">
          <a:xfrm>
            <a:off x="2632075" y="4591877"/>
            <a:ext cx="2419350" cy="706645"/>
          </a:xfrm>
          <a:prstGeom prst="wedgeRectCallout">
            <a:avLst>
              <a:gd name="adj1" fmla="val 6101"/>
              <a:gd name="adj2" fmla="val -8414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03913" y="3836504"/>
            <a:ext cx="2932112" cy="1462018"/>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Y-o-Y Growth rates</a:t>
            </a:r>
            <a:br>
              <a:rPr lang="en-US" altLang="en-US" sz="1400" b="1" u="sng" dirty="0">
                <a:solidFill>
                  <a:schemeClr val="bg1"/>
                </a:solidFill>
              </a:rPr>
            </a:br>
            <a:r>
              <a:rPr lang="en-US" altLang="en-US" sz="1400" b="1" dirty="0">
                <a:solidFill>
                  <a:schemeClr val="bg1"/>
                </a:solidFill>
              </a:rPr>
              <a:t>2012:Q1 over 2011:Q1: 3.9%</a:t>
            </a:r>
            <a:br>
              <a:rPr lang="en-US" altLang="en-US" sz="1400" b="1" dirty="0">
                <a:solidFill>
                  <a:schemeClr val="bg1"/>
                </a:solidFill>
              </a:rPr>
            </a:br>
            <a:r>
              <a:rPr lang="en-US" altLang="en-US" sz="1400" b="1" dirty="0">
                <a:solidFill>
                  <a:schemeClr val="bg1"/>
                </a:solidFill>
              </a:rPr>
              <a:t>2013:Q1 over 2012:Q1: 2.3%</a:t>
            </a:r>
            <a:br>
              <a:rPr lang="en-US" altLang="en-US" sz="1400" b="1" dirty="0">
                <a:solidFill>
                  <a:schemeClr val="bg1"/>
                </a:solidFill>
              </a:rPr>
            </a:br>
            <a:r>
              <a:rPr lang="en-US" altLang="en-US" sz="1400" b="1" dirty="0">
                <a:solidFill>
                  <a:schemeClr val="bg1"/>
                </a:solidFill>
              </a:rPr>
              <a:t>2014:Q1 over 2013:Q1: 5.0%</a:t>
            </a:r>
            <a:br>
              <a:rPr lang="en-US" altLang="en-US" sz="1400" b="1" dirty="0">
                <a:solidFill>
                  <a:schemeClr val="bg1"/>
                </a:solidFill>
              </a:rPr>
            </a:br>
            <a:r>
              <a:rPr lang="en-US" altLang="en-US" sz="1400" b="1" dirty="0">
                <a:solidFill>
                  <a:schemeClr val="bg1"/>
                </a:solidFill>
              </a:rPr>
              <a:t>2015:Q1 over 2014:Q1: 4.6%</a:t>
            </a:r>
            <a:br>
              <a:rPr lang="en-US" altLang="en-US" sz="1400" b="1" dirty="0">
                <a:solidFill>
                  <a:schemeClr val="bg1"/>
                </a:solidFill>
              </a:rPr>
            </a:br>
            <a:r>
              <a:rPr lang="en-US" altLang="en-US" sz="1400" b="1" dirty="0">
                <a:solidFill>
                  <a:schemeClr val="bg1"/>
                </a:solidFill>
              </a:rPr>
              <a:t>2016:Q1 over 2015:Q1: 4.2%</a:t>
            </a:r>
            <a:br>
              <a:rPr lang="en-US" altLang="en-US" sz="1400" b="1" dirty="0">
                <a:solidFill>
                  <a:schemeClr val="bg1"/>
                </a:solidFill>
              </a:rPr>
            </a:br>
            <a:r>
              <a:rPr lang="en-US" altLang="en-US" sz="1400" b="1" dirty="0">
                <a:solidFill>
                  <a:schemeClr val="bg1"/>
                </a:solidFill>
              </a:rPr>
              <a:t>2017:Q1 over 2016:Q1: 3.8%</a:t>
            </a:r>
          </a:p>
        </p:txBody>
      </p:sp>
      <p:sp>
        <p:nvSpPr>
          <p:cNvPr id="15" name="Date Placeholder 14"/>
          <p:cNvSpPr>
            <a:spLocks noGrp="1"/>
          </p:cNvSpPr>
          <p:nvPr>
            <p:ph type="dt" sz="quarter" idx="10"/>
          </p:nvPr>
        </p:nvSpPr>
        <p:spPr/>
        <p:txBody>
          <a:bodyPr/>
          <a:lstStyle/>
          <a:p>
            <a:pPr>
              <a:defRPr/>
            </a:pPr>
            <a:endParaRPr lang="en-US" dirty="0"/>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6</a:t>
            </a:fld>
            <a:endParaRPr lang="en-US" altLang="en-US"/>
          </a:p>
        </p:txBody>
      </p:sp>
    </p:spTree>
    <p:extLst>
      <p:ext uri="{BB962C8B-B14F-4D97-AF65-F5344CB8AC3E}">
        <p14:creationId xmlns:p14="http://schemas.microsoft.com/office/powerpoint/2010/main" val="12898728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41" name="Rectangle 2"/>
          <p:cNvSpPr>
            <a:spLocks noGrp="1" noChangeArrowheads="1"/>
          </p:cNvSpPr>
          <p:nvPr>
            <p:ph type="title"/>
          </p:nvPr>
        </p:nvSpPr>
        <p:spPr>
          <a:xfrm>
            <a:off x="356616" y="228600"/>
            <a:ext cx="8458200" cy="677068"/>
          </a:xfrm>
        </p:spPr>
        <p:txBody>
          <a:bodyPr/>
          <a:lstStyle/>
          <a:p>
            <a:r>
              <a:rPr lang="en-US" dirty="0"/>
              <a:t>Insurance Supports New Ventures</a:t>
            </a:r>
          </a:p>
        </p:txBody>
      </p:sp>
      <p:sp>
        <p:nvSpPr>
          <p:cNvPr id="10" name="Text Placeholder 9"/>
          <p:cNvSpPr>
            <a:spLocks noGrp="1"/>
          </p:cNvSpPr>
          <p:nvPr>
            <p:ph type="body" sz="quarter" idx="16"/>
          </p:nvPr>
        </p:nvSpPr>
        <p:spPr/>
        <p:txBody>
          <a:bodyPr/>
          <a:lstStyle/>
          <a:p>
            <a:r>
              <a:rPr lang="en-US" dirty="0"/>
              <a:t>Sources: Art: Cover of </a:t>
            </a:r>
            <a:r>
              <a:rPr lang="en-US" i="1" dirty="0"/>
              <a:t>Contingencies</a:t>
            </a:r>
            <a:r>
              <a:rPr lang="en-US" dirty="0"/>
              <a:t> magazine, May-June 2017 issue; headline: </a:t>
            </a:r>
            <a:r>
              <a:rPr lang="en-US" dirty="0">
                <a:hlinkClick r:id="rId3"/>
              </a:rPr>
              <a:t>http://www.nbcnews.com/science/space/spacex-explains-september-explosion-says-it-ll-try-again-sunday-n702421</a:t>
            </a:r>
            <a:r>
              <a:rPr lang="en-US" dirty="0"/>
              <a:t> </a:t>
            </a:r>
          </a:p>
        </p:txBody>
      </p:sp>
      <p:sp>
        <p:nvSpPr>
          <p:cNvPr id="14" name="Content Placeholder 13"/>
          <p:cNvSpPr>
            <a:spLocks noGrp="1"/>
          </p:cNvSpPr>
          <p:nvPr>
            <p:ph sz="quarter" idx="33"/>
          </p:nvPr>
        </p:nvSpPr>
        <p:spPr>
          <a:xfrm>
            <a:off x="3736732" y="3209979"/>
            <a:ext cx="5211273" cy="3749040"/>
          </a:xfrm>
        </p:spPr>
        <p:txBody>
          <a:bodyPr/>
          <a:lstStyle/>
          <a:p>
            <a:pPr marL="0" indent="0">
              <a:spcBef>
                <a:spcPts val="1200"/>
              </a:spcBef>
              <a:buNone/>
            </a:pPr>
            <a:r>
              <a:rPr lang="en-US" sz="1600" dirty="0"/>
              <a:t>Insurance enables individuals and organizations to take new risks, such as venturing into outer space.</a:t>
            </a:r>
          </a:p>
          <a:p>
            <a:pPr marL="0" indent="0">
              <a:spcBef>
                <a:spcPts val="1200"/>
              </a:spcBef>
              <a:buNone/>
            </a:pPr>
            <a:r>
              <a:rPr lang="en-US" sz="1600" dirty="0"/>
              <a:t>In the case of the Falcon 9 launches, insurance is needed for potential damages to</a:t>
            </a:r>
          </a:p>
          <a:p>
            <a:pPr marL="0" indent="0">
              <a:spcBef>
                <a:spcPts val="1200"/>
              </a:spcBef>
              <a:buNone/>
            </a:pPr>
            <a:r>
              <a:rPr lang="en-US" sz="1600" dirty="0"/>
              <a:t>--the launch pad</a:t>
            </a:r>
          </a:p>
          <a:p>
            <a:pPr marL="0" indent="0">
              <a:spcBef>
                <a:spcPts val="1200"/>
              </a:spcBef>
              <a:buNone/>
            </a:pPr>
            <a:r>
              <a:rPr lang="en-US" sz="1600" dirty="0"/>
              <a:t>--nearby government property</a:t>
            </a:r>
          </a:p>
          <a:p>
            <a:pPr marL="0" indent="0">
              <a:spcBef>
                <a:spcPts val="1200"/>
              </a:spcBef>
              <a:buNone/>
            </a:pPr>
            <a:r>
              <a:rPr lang="en-US" sz="1600" dirty="0"/>
              <a:t>--nongovernment property</a:t>
            </a:r>
          </a:p>
          <a:p>
            <a:pPr marL="0" indent="0">
              <a:spcBef>
                <a:spcPts val="1200"/>
              </a:spcBef>
              <a:buNone/>
            </a:pPr>
            <a:r>
              <a:rPr lang="en-US" sz="1600" dirty="0"/>
              <a:t>--the rocket and [$200 million] satellite</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85491" y="2283334"/>
            <a:ext cx="3276474" cy="3373503"/>
          </a:xfrm>
          <a:prstGeom prst="rect">
            <a:avLst/>
          </a:prstGeom>
        </p:spPr>
      </p:pic>
      <p:pic>
        <p:nvPicPr>
          <p:cNvPr id="4" name="Picture 3"/>
          <p:cNvPicPr>
            <a:picLocks noChangeAspect="1"/>
          </p:cNvPicPr>
          <p:nvPr/>
        </p:nvPicPr>
        <p:blipFill>
          <a:blip r:embed="rId5"/>
          <a:stretch>
            <a:fillRect/>
          </a:stretch>
        </p:blipFill>
        <p:spPr>
          <a:xfrm>
            <a:off x="276225" y="905668"/>
            <a:ext cx="8867775" cy="1333500"/>
          </a:xfrm>
          <a:prstGeom prst="rect">
            <a:avLst/>
          </a:prstGeom>
        </p:spPr>
      </p:pic>
      <p:pic>
        <p:nvPicPr>
          <p:cNvPr id="5" name="Picture 4"/>
          <p:cNvPicPr>
            <a:picLocks noChangeAspect="1"/>
          </p:cNvPicPr>
          <p:nvPr/>
        </p:nvPicPr>
        <p:blipFill>
          <a:blip r:embed="rId6"/>
          <a:stretch>
            <a:fillRect/>
          </a:stretch>
        </p:blipFill>
        <p:spPr>
          <a:xfrm>
            <a:off x="3689655" y="2283334"/>
            <a:ext cx="5305425" cy="714375"/>
          </a:xfrm>
          <a:prstGeom prst="rect">
            <a:avLst/>
          </a:prstGeom>
        </p:spPr>
      </p:pic>
    </p:spTree>
    <p:extLst>
      <p:ext uri="{BB962C8B-B14F-4D97-AF65-F5344CB8AC3E}">
        <p14:creationId xmlns:p14="http://schemas.microsoft.com/office/powerpoint/2010/main" val="2169116101"/>
      </p:ext>
    </p:extLst>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9" name="Text Placeholder 8"/>
          <p:cNvSpPr>
            <a:spLocks noGrp="1"/>
          </p:cNvSpPr>
          <p:nvPr>
            <p:ph type="body" sz="quarter" idx="16"/>
          </p:nvPr>
        </p:nvSpPr>
        <p:spPr/>
        <p:txBody>
          <a:bodyPr/>
          <a:lstStyle/>
          <a:p>
            <a:endParaRPr lang="en-US"/>
          </a:p>
        </p:txBody>
      </p:sp>
      <p:sp>
        <p:nvSpPr>
          <p:cNvPr id="15" name="Rectangle 14"/>
          <p:cNvSpPr/>
          <p:nvPr/>
        </p:nvSpPr>
        <p:spPr>
          <a:xfrm>
            <a:off x="1472" y="-2"/>
            <a:ext cx="9144000" cy="6858000"/>
          </a:xfrm>
          <a:prstGeom prst="rect">
            <a:avLst/>
          </a:prstGeom>
          <a:gradFill flip="none" rotWithShape="1">
            <a:gsLst>
              <a:gs pos="0">
                <a:schemeClr val="bg1">
                  <a:alpha val="15000"/>
                </a:schemeClr>
              </a:gs>
              <a:gs pos="100000">
                <a:srgbClr val="A6DCF7">
                  <a:alpha val="70000"/>
                </a:srgbClr>
              </a:gs>
            </a:gsLst>
            <a:lin ang="19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65541" name="Rectangle 2"/>
          <p:cNvSpPr>
            <a:spLocks noGrp="1" noChangeArrowheads="1"/>
          </p:cNvSpPr>
          <p:nvPr>
            <p:ph type="title"/>
          </p:nvPr>
        </p:nvSpPr>
        <p:spPr>
          <a:xfrm>
            <a:off x="457201" y="232326"/>
            <a:ext cx="8386490" cy="950976"/>
          </a:xfrm>
        </p:spPr>
        <p:txBody>
          <a:bodyPr/>
          <a:lstStyle/>
          <a:p>
            <a:r>
              <a:rPr lang="en-US" dirty="0"/>
              <a:t>For the Economy, Insurance Is Growing </a:t>
            </a:r>
            <a:br>
              <a:rPr lang="en-US" dirty="0"/>
            </a:br>
            <a:r>
              <a:rPr lang="en-US" dirty="0"/>
              <a:t>in Importance</a:t>
            </a:r>
          </a:p>
        </p:txBody>
      </p:sp>
      <p:sp>
        <p:nvSpPr>
          <p:cNvPr id="2" name="Content Placeholder 1"/>
          <p:cNvSpPr>
            <a:spLocks noGrp="1"/>
          </p:cNvSpPr>
          <p:nvPr>
            <p:ph idx="1"/>
          </p:nvPr>
        </p:nvSpPr>
        <p:spPr>
          <a:xfrm>
            <a:off x="4360333" y="1549400"/>
            <a:ext cx="4546600" cy="4375912"/>
          </a:xfrm>
        </p:spPr>
        <p:txBody>
          <a:bodyPr/>
          <a:lstStyle/>
          <a:p>
            <a:r>
              <a:rPr lang="en-US" dirty="0"/>
              <a:t>This is because economic activity is increasingly interdependent</a:t>
            </a:r>
          </a:p>
          <a:p>
            <a:pPr lvl="1"/>
            <a:r>
              <a:rPr lang="en-US" dirty="0"/>
              <a:t>This translates to an increase in the need for, and the cost of, activities that ensure the functioning of production and consumption (e.g., transportation, information)</a:t>
            </a:r>
          </a:p>
          <a:p>
            <a:pPr lvl="1"/>
            <a:r>
              <a:rPr lang="en-US" dirty="0"/>
              <a:t>With modern technology, the vulnerability of these systems and interdependencies increases</a:t>
            </a:r>
          </a:p>
        </p:txBody>
      </p:sp>
      <p:sp>
        <p:nvSpPr>
          <p:cNvPr id="5" name="Right Triangle 4"/>
          <p:cNvSpPr>
            <a:spLocks noChangeAspect="1"/>
          </p:cNvSpPr>
          <p:nvPr/>
        </p:nvSpPr>
        <p:spPr>
          <a:xfrm rot="5400000">
            <a:off x="0" y="0"/>
            <a:ext cx="731520" cy="731520"/>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stretch>
            <a:fillRect/>
          </a:stretch>
        </p:blipFill>
        <p:spPr>
          <a:xfrm>
            <a:off x="469900" y="6403975"/>
            <a:ext cx="330200" cy="304800"/>
          </a:xfrm>
          <a:prstGeom prst="rect">
            <a:avLst/>
          </a:prstGeom>
        </p:spPr>
      </p:pic>
    </p:spTree>
    <p:extLst>
      <p:ext uri="{BB962C8B-B14F-4D97-AF65-F5344CB8AC3E}">
        <p14:creationId xmlns:p14="http://schemas.microsoft.com/office/powerpoint/2010/main" val="2268933105"/>
      </p:ext>
    </p:extLst>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p:nvPr>
        </p:nvSpPr>
        <p:spPr/>
        <p:txBody>
          <a:bodyPr/>
          <a:lstStyle/>
          <a:p>
            <a:r>
              <a:rPr lang="en-US" dirty="0"/>
              <a:t>Final Thoughts</a:t>
            </a:r>
          </a:p>
        </p:txBody>
      </p:sp>
      <p:sp>
        <p:nvSpPr>
          <p:cNvPr id="2" name="Subtitle 1"/>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316434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360484"/>
            <a:ext cx="8458200" cy="646971"/>
          </a:xfrm>
        </p:spPr>
        <p:txBody>
          <a:bodyPr/>
          <a:lstStyle/>
          <a:p>
            <a:r>
              <a:rPr lang="en-US" dirty="0"/>
              <a:t>Where Would Economic Growth Come From?</a:t>
            </a:r>
          </a:p>
        </p:txBody>
      </p:sp>
      <p:sp>
        <p:nvSpPr>
          <p:cNvPr id="4" name="Text Placeholder 3"/>
          <p:cNvSpPr>
            <a:spLocks noGrp="1"/>
          </p:cNvSpPr>
          <p:nvPr>
            <p:ph type="body" sz="quarter" idx="16"/>
          </p:nvPr>
        </p:nvSpPr>
        <p:spPr/>
        <p:txBody>
          <a:bodyPr/>
          <a:lstStyle/>
          <a:p>
            <a:r>
              <a:rPr lang="en-US" dirty="0"/>
              <a:t>Source: </a:t>
            </a:r>
            <a:r>
              <a:rPr lang="en-US" dirty="0">
                <a:hlinkClick r:id="rId2"/>
              </a:rPr>
              <a:t>http://econbrowser.com/archives/2017/05/president-trumps-gdp-forecast</a:t>
            </a:r>
            <a:r>
              <a:rPr lang="en-US" dirty="0"/>
              <a:t> </a:t>
            </a:r>
          </a:p>
        </p:txBody>
      </p:sp>
      <p:pic>
        <p:nvPicPr>
          <p:cNvPr id="5" name="Picture 4"/>
          <p:cNvPicPr>
            <a:picLocks noChangeAspect="1"/>
          </p:cNvPicPr>
          <p:nvPr/>
        </p:nvPicPr>
        <p:blipFill>
          <a:blip r:embed="rId3"/>
          <a:stretch>
            <a:fillRect/>
          </a:stretch>
        </p:blipFill>
        <p:spPr>
          <a:xfrm>
            <a:off x="817684" y="1053612"/>
            <a:ext cx="6838950" cy="4383354"/>
          </a:xfrm>
          <a:prstGeom prst="rect">
            <a:avLst/>
          </a:prstGeom>
        </p:spPr>
      </p:pic>
      <p:sp>
        <p:nvSpPr>
          <p:cNvPr id="6" name="AutoShape 5"/>
          <p:cNvSpPr>
            <a:spLocks noChangeArrowheads="1"/>
          </p:cNvSpPr>
          <p:nvPr/>
        </p:nvSpPr>
        <p:spPr bwMode="gray">
          <a:xfrm>
            <a:off x="817684" y="5483124"/>
            <a:ext cx="7997131" cy="1067145"/>
          </a:xfrm>
          <a:prstGeom prst="snip1Rect">
            <a:avLst/>
          </a:prstGeom>
          <a:solidFill>
            <a:schemeClr val="accent2"/>
          </a:solidFill>
          <a:ln w="28575" algn="ctr">
            <a:noFill/>
            <a:miter lim="800000"/>
            <a:headEnd/>
            <a:tailEnd/>
          </a:ln>
        </p:spPr>
        <p:txBody>
          <a:bodyPr tIns="0" bIns="4572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President Trump’s goal of a sustained 4% real annual growth rate will be hard to achieve, even </a:t>
            </a:r>
            <a:r>
              <a:rPr lang="en-US" b="1">
                <a:solidFill>
                  <a:schemeClr val="bg1"/>
                </a:solidFill>
              </a:rPr>
              <a:t>if labor productivity </a:t>
            </a:r>
            <a:r>
              <a:rPr lang="en-US" b="1" dirty="0">
                <a:solidFill>
                  <a:schemeClr val="bg1"/>
                </a:solidFill>
              </a:rPr>
              <a:t>reverses its 21</a:t>
            </a:r>
            <a:r>
              <a:rPr lang="en-US" b="1" baseline="30000" dirty="0">
                <a:solidFill>
                  <a:schemeClr val="bg1"/>
                </a:solidFill>
              </a:rPr>
              <a:t>st</a:t>
            </a:r>
            <a:r>
              <a:rPr lang="en-US" b="1" dirty="0">
                <a:solidFill>
                  <a:schemeClr val="bg1"/>
                </a:solidFill>
              </a:rPr>
              <a:t> century slide, because the labor force isn’t growing as rapidly as before, especially if immigration is curtailed.</a:t>
            </a:r>
          </a:p>
        </p:txBody>
      </p:sp>
    </p:spTree>
    <p:extLst>
      <p:ext uri="{BB962C8B-B14F-4D97-AF65-F5344CB8AC3E}">
        <p14:creationId xmlns:p14="http://schemas.microsoft.com/office/powerpoint/2010/main" val="398637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1028"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1029"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lnSpc>
                <a:spcPct val="85000"/>
              </a:lnSpc>
              <a:spcBef>
                <a:spcPct val="20000"/>
              </a:spcBef>
            </a:pPr>
            <a:fld id="{E23B500A-D63D-4F25-A0E6-0AA0CC00414D}" type="slidenum">
              <a:rPr lang="en-US" altLang="en-US" sz="900"/>
              <a:pPr algn="r">
                <a:lnSpc>
                  <a:spcPct val="85000"/>
                </a:lnSpc>
                <a:spcBef>
                  <a:spcPct val="20000"/>
                </a:spcBef>
              </a:pPr>
              <a:t>64</a:t>
            </a:fld>
            <a:endParaRPr lang="en-US" altLang="en-US" sz="900"/>
          </a:p>
        </p:txBody>
      </p:sp>
      <p:sp>
        <p:nvSpPr>
          <p:cNvPr id="1030" name="Rectangle 2"/>
          <p:cNvSpPr>
            <a:spLocks noGrp="1" noChangeArrowheads="1"/>
          </p:cNvSpPr>
          <p:nvPr>
            <p:ph type="title" idx="4294967295"/>
          </p:nvPr>
        </p:nvSpPr>
        <p:spPr>
          <a:xfrm>
            <a:off x="356616" y="231310"/>
            <a:ext cx="8458200" cy="779975"/>
          </a:xfrm>
        </p:spPr>
        <p:txBody>
          <a:bodyPr/>
          <a:lstStyle/>
          <a:p>
            <a:pPr algn="ctr"/>
            <a:r>
              <a:rPr lang="en-US" altLang="en-US" dirty="0">
                <a:latin typeface="Arial" panose="020B0604020202020204" pitchFamily="34" charset="0"/>
              </a:rPr>
              <a:t>Length of US Business Cycles, 1960–Present*</a:t>
            </a:r>
          </a:p>
        </p:txBody>
      </p:sp>
      <p:graphicFrame>
        <p:nvGraphicFramePr>
          <p:cNvPr id="1026" name="Object 3"/>
          <p:cNvGraphicFramePr>
            <a:graphicFrameLocks noChangeAspect="1"/>
          </p:cNvGraphicFramePr>
          <p:nvPr>
            <p:extLst>
              <p:ext uri="{D42A27DB-BD31-4B8C-83A1-F6EECF244321}">
                <p14:modId xmlns:p14="http://schemas.microsoft.com/office/powerpoint/2010/main" val="2302039700"/>
              </p:ext>
            </p:extLst>
          </p:nvPr>
        </p:nvGraphicFramePr>
        <p:xfrm>
          <a:off x="212009" y="1364630"/>
          <a:ext cx="8401050" cy="4377977"/>
        </p:xfrm>
        <a:graphic>
          <a:graphicData uri="http://schemas.openxmlformats.org/presentationml/2006/ole">
            <mc:AlternateContent xmlns:mc="http://schemas.openxmlformats.org/markup-compatibility/2006">
              <mc:Choice xmlns:v="urn:schemas-microsoft-com:vml" Requires="v">
                <p:oleObj spid="_x0000_s4124" name="Chart" r:id="rId4" imgW="8420114" imgH="4467199" progId="MSGraph.Chart.8">
                  <p:embed followColorScheme="full"/>
                </p:oleObj>
              </mc:Choice>
              <mc:Fallback>
                <p:oleObj name="Chart" r:id="rId4" imgW="8420114" imgH="4467199" progId="MSGraph.Chart.8">
                  <p:embed followColorScheme="full"/>
                  <p:pic>
                    <p:nvPicPr>
                      <p:cNvPr id="1026" name="Object 3"/>
                      <p:cNvPicPr>
                        <a:picLocks noChangeAspect="1" noChangeArrowheads="1"/>
                      </p:cNvPicPr>
                      <p:nvPr/>
                    </p:nvPicPr>
                    <p:blipFill>
                      <a:blip r:embed="rId5"/>
                      <a:srcRect/>
                      <a:stretch>
                        <a:fillRect/>
                      </a:stretch>
                    </p:blipFill>
                    <p:spPr bwMode="gray">
                      <a:xfrm>
                        <a:off x="212009" y="1364630"/>
                        <a:ext cx="8401050" cy="4377977"/>
                      </a:xfrm>
                      <a:prstGeom prst="rect">
                        <a:avLst/>
                      </a:prstGeom>
                      <a:noFill/>
                      <a:ln>
                        <a:noFill/>
                      </a:ln>
                      <a:effectLst/>
                      <a:extLst/>
                    </p:spPr>
                  </p:pic>
                </p:oleObj>
              </mc:Fallback>
            </mc:AlternateContent>
          </a:graphicData>
        </a:graphic>
      </p:graphicFrame>
      <p:sp>
        <p:nvSpPr>
          <p:cNvPr id="1031" name="Rectangle 4"/>
          <p:cNvSpPr>
            <a:spLocks noChangeArrowheads="1"/>
          </p:cNvSpPr>
          <p:nvPr/>
        </p:nvSpPr>
        <p:spPr bwMode="auto">
          <a:xfrm>
            <a:off x="536332" y="6389410"/>
            <a:ext cx="7605346"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*Through July 2017; June 2009 was the “official” end of the recession that started in Dec 2007.</a:t>
            </a:r>
          </a:p>
          <a:p>
            <a:pPr>
              <a:lnSpc>
                <a:spcPct val="85000"/>
              </a:lnSpc>
              <a:spcBef>
                <a:spcPct val="25000"/>
              </a:spcBef>
              <a:buClr>
                <a:schemeClr val="accent2"/>
              </a:buClr>
              <a:buFont typeface="Wingdings" panose="05000000000000000000" pitchFamily="2" charset="2"/>
              <a:buNone/>
            </a:pPr>
            <a:r>
              <a:rPr lang="en-US" altLang="en-US" sz="1100" dirty="0"/>
              <a:t>Sources: National Bureau of Economic Research; Insurance Information Institute. </a:t>
            </a:r>
          </a:p>
        </p:txBody>
      </p:sp>
      <p:sp>
        <p:nvSpPr>
          <p:cNvPr id="1032" name="Text Box 5"/>
          <p:cNvSpPr txBox="1">
            <a:spLocks noChangeArrowheads="1"/>
          </p:cNvSpPr>
          <p:nvPr/>
        </p:nvSpPr>
        <p:spPr bwMode="auto">
          <a:xfrm>
            <a:off x="6963791" y="1105916"/>
            <a:ext cx="1942817" cy="819150"/>
          </a:xfrm>
          <a:prstGeom prst="rect">
            <a:avLst/>
          </a:prstGeom>
          <a:solidFill>
            <a:schemeClr val="bg1"/>
          </a:solidFill>
          <a:ln w="28575">
            <a:solidFill>
              <a:schemeClr val="accent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10000"/>
              </a:spcBef>
            </a:pPr>
            <a:r>
              <a:rPr lang="en-US" altLang="en-US" sz="1200" b="1" dirty="0"/>
              <a:t>Average Duration*</a:t>
            </a:r>
          </a:p>
          <a:p>
            <a:pPr eaLnBrk="1" hangingPunct="1">
              <a:lnSpc>
                <a:spcPct val="90000"/>
              </a:lnSpc>
              <a:spcBef>
                <a:spcPct val="10000"/>
              </a:spcBef>
            </a:pPr>
            <a:r>
              <a:rPr lang="en-US" altLang="en-US" sz="1200" b="1" dirty="0">
                <a:solidFill>
                  <a:schemeClr val="accent1"/>
                </a:solidFill>
              </a:rPr>
              <a:t>Recession = 11.75 </a:t>
            </a:r>
            <a:r>
              <a:rPr lang="en-US" altLang="en-US" sz="1200" b="1" dirty="0" err="1">
                <a:solidFill>
                  <a:schemeClr val="accent1"/>
                </a:solidFill>
              </a:rPr>
              <a:t>Mos</a:t>
            </a:r>
            <a:endParaRPr lang="en-US" altLang="en-US" sz="1200" b="1" dirty="0">
              <a:solidFill>
                <a:schemeClr val="accent1"/>
              </a:solidFill>
            </a:endParaRPr>
          </a:p>
          <a:p>
            <a:pPr eaLnBrk="1" hangingPunct="1">
              <a:lnSpc>
                <a:spcPct val="90000"/>
              </a:lnSpc>
              <a:spcBef>
                <a:spcPct val="10000"/>
              </a:spcBef>
            </a:pPr>
            <a:r>
              <a:rPr lang="en-US" altLang="en-US" sz="1200" b="1" dirty="0">
                <a:solidFill>
                  <a:schemeClr val="tx2"/>
                </a:solidFill>
              </a:rPr>
              <a:t>Expansion = 72.50 </a:t>
            </a:r>
            <a:r>
              <a:rPr lang="en-US" altLang="en-US" sz="1200" b="1" dirty="0" err="1">
                <a:solidFill>
                  <a:schemeClr val="tx2"/>
                </a:solidFill>
              </a:rPr>
              <a:t>Mos</a:t>
            </a:r>
            <a:endParaRPr lang="en-US" altLang="en-US" sz="1200" b="1" dirty="0">
              <a:solidFill>
                <a:schemeClr val="tx2"/>
              </a:solidFill>
            </a:endParaRPr>
          </a:p>
        </p:txBody>
      </p:sp>
      <p:sp>
        <p:nvSpPr>
          <p:cNvPr id="1034" name="Rectangle 7"/>
          <p:cNvSpPr>
            <a:spLocks noChangeArrowheads="1"/>
          </p:cNvSpPr>
          <p:nvPr/>
        </p:nvSpPr>
        <p:spPr bwMode="black">
          <a:xfrm>
            <a:off x="212009" y="1122890"/>
            <a:ext cx="962391"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eaLnBrk="0" hangingPunct="0">
              <a:defRPr>
                <a:solidFill>
                  <a:schemeClr val="tx1"/>
                </a:solidFill>
                <a:latin typeface="Arial" panose="020B0604020202020204" pitchFamily="34" charset="0"/>
              </a:defRPr>
            </a:lvl1pPr>
            <a:lvl2pPr marL="742950" indent="-285750" defTabSz="114300" eaLnBrk="0" hangingPunct="0">
              <a:defRPr>
                <a:solidFill>
                  <a:schemeClr val="tx1"/>
                </a:solidFill>
                <a:latin typeface="Arial" panose="020B0604020202020204" pitchFamily="34" charset="0"/>
              </a:defRPr>
            </a:lvl2pPr>
            <a:lvl3pPr marL="1143000" indent="-228600" defTabSz="114300" eaLnBrk="0" hangingPunct="0">
              <a:defRPr>
                <a:solidFill>
                  <a:schemeClr val="tx1"/>
                </a:solidFill>
                <a:latin typeface="Arial" panose="020B0604020202020204" pitchFamily="34" charset="0"/>
              </a:defRPr>
            </a:lvl3pPr>
            <a:lvl4pPr marL="1600200" indent="-228600" defTabSz="114300" eaLnBrk="0" hangingPunct="0">
              <a:defRPr>
                <a:solidFill>
                  <a:schemeClr val="tx1"/>
                </a:solidFill>
                <a:latin typeface="Arial" panose="020B0604020202020204" pitchFamily="34" charset="0"/>
              </a:defRPr>
            </a:lvl4pPr>
            <a:lvl5pPr marL="2057400" indent="-228600" defTabSz="114300" eaLnBrk="0" hangingPunct="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rgbClr val="225A7A"/>
                </a:solidFill>
              </a:rPr>
              <a:t>Duration (Months)</a:t>
            </a:r>
          </a:p>
        </p:txBody>
      </p:sp>
      <p:sp>
        <p:nvSpPr>
          <p:cNvPr id="11" name="Text Placeholder 4"/>
          <p:cNvSpPr txBox="1">
            <a:spLocks/>
          </p:cNvSpPr>
          <p:nvPr/>
        </p:nvSpPr>
        <p:spPr bwMode="gray">
          <a:xfrm>
            <a:off x="526613" y="5742608"/>
            <a:ext cx="8186058" cy="55217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ct val="50000"/>
              </a:spcBef>
              <a:buClr>
                <a:schemeClr val="bg1"/>
              </a:buClr>
            </a:pPr>
            <a:r>
              <a:rPr lang="en-US" altLang="en-US" sz="1800" dirty="0"/>
              <a:t>The length of the expansions greatly exceeds</a:t>
            </a:r>
            <a:br>
              <a:rPr lang="en-US" altLang="en-US" sz="1800" dirty="0"/>
            </a:br>
            <a:r>
              <a:rPr lang="en-US" altLang="en-US" sz="1800" dirty="0"/>
              <a:t>the length of contractions (recessions).</a:t>
            </a:r>
          </a:p>
        </p:txBody>
      </p:sp>
    </p:spTree>
    <p:extLst>
      <p:ext uri="{BB962C8B-B14F-4D97-AF65-F5344CB8AC3E}">
        <p14:creationId xmlns:p14="http://schemas.microsoft.com/office/powerpoint/2010/main" val="10963117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32586"/>
            <a:ext cx="9134395" cy="3052626"/>
          </a:xfrm>
          <a:prstGeom prst="rect">
            <a:avLst/>
          </a:prstGeom>
        </p:spPr>
      </p:pic>
      <p:sp>
        <p:nvSpPr>
          <p:cNvPr id="2" name="Title 1"/>
          <p:cNvSpPr>
            <a:spLocks noGrp="1"/>
          </p:cNvSpPr>
          <p:nvPr>
            <p:ph type="title"/>
          </p:nvPr>
        </p:nvSpPr>
        <p:spPr>
          <a:xfrm>
            <a:off x="666797" y="176638"/>
            <a:ext cx="7810405" cy="950976"/>
          </a:xfrm>
        </p:spPr>
        <p:txBody>
          <a:bodyPr>
            <a:normAutofit/>
          </a:bodyPr>
          <a:lstStyle/>
          <a:p>
            <a:r>
              <a:rPr lang="en-US" sz="2800" dirty="0"/>
              <a:t>Recession Ahead?  The Fed’s “Change in Labor Market Conditions Index” is a Good Indicator</a:t>
            </a:r>
          </a:p>
        </p:txBody>
      </p:sp>
      <p:sp>
        <p:nvSpPr>
          <p:cNvPr id="7" name="TextBox 6"/>
          <p:cNvSpPr txBox="1"/>
          <p:nvPr/>
        </p:nvSpPr>
        <p:spPr>
          <a:xfrm>
            <a:off x="898800" y="6428243"/>
            <a:ext cx="6381231" cy="261610"/>
          </a:xfrm>
          <a:prstGeom prst="rect">
            <a:avLst/>
          </a:prstGeom>
          <a:noFill/>
        </p:spPr>
        <p:txBody>
          <a:bodyPr wrap="square" rtlCol="0">
            <a:spAutoFit/>
          </a:bodyPr>
          <a:lstStyle/>
          <a:p>
            <a:r>
              <a:rPr lang="en-US" sz="1100" dirty="0"/>
              <a:t>Source: </a:t>
            </a:r>
            <a:r>
              <a:rPr lang="en-US" sz="1100" dirty="0">
                <a:hlinkClick r:id="rId3"/>
              </a:rPr>
              <a:t>https://fred.stlouisfed.org/series/FRBLMCI#0</a:t>
            </a:r>
            <a:r>
              <a:rPr lang="en-US" sz="1100" dirty="0"/>
              <a:t> , last updated May 8, 2017</a:t>
            </a:r>
          </a:p>
        </p:txBody>
      </p:sp>
      <p:sp>
        <p:nvSpPr>
          <p:cNvPr id="8" name="Rectangle 6"/>
          <p:cNvSpPr>
            <a:spLocks noChangeArrowheads="1"/>
          </p:cNvSpPr>
          <p:nvPr/>
        </p:nvSpPr>
        <p:spPr bwMode="blackWhite">
          <a:xfrm>
            <a:off x="402280" y="5778737"/>
            <a:ext cx="8179682" cy="4166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Since 1976, we’ve had a recession whenever the Index drops below -15.</a:t>
            </a:r>
          </a:p>
        </p:txBody>
      </p:sp>
      <p:sp>
        <p:nvSpPr>
          <p:cNvPr id="9" name="AutoShape 17"/>
          <p:cNvSpPr>
            <a:spLocks noChangeArrowheads="1"/>
          </p:cNvSpPr>
          <p:nvPr/>
        </p:nvSpPr>
        <p:spPr bwMode="blackWhite">
          <a:xfrm>
            <a:off x="7120256" y="1220451"/>
            <a:ext cx="1662537" cy="536341"/>
          </a:xfrm>
          <a:prstGeom prst="wedgeRectCallout">
            <a:avLst>
              <a:gd name="adj1" fmla="val 55930"/>
              <a:gd name="adj2" fmla="val 232449"/>
            </a:avLst>
          </a:prstGeom>
          <a:gradFill rotWithShape="1">
            <a:gsLst>
              <a:gs pos="0">
                <a:schemeClr val="accent1"/>
              </a:gs>
              <a:gs pos="100000">
                <a:srgbClr val="173C51"/>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dirty="0">
                <a:solidFill>
                  <a:srgbClr val="FFFFFF"/>
                </a:solidFill>
              </a:rPr>
              <a:t>Latest value: 1.5 in June 2017.</a:t>
            </a:r>
            <a:endParaRPr lang="en-US" altLang="en-US" sz="1400" b="1" dirty="0">
              <a:solidFill>
                <a:schemeClr val="bg1"/>
              </a:solidFill>
            </a:endParaRPr>
          </a:p>
        </p:txBody>
      </p:sp>
      <p:cxnSp>
        <p:nvCxnSpPr>
          <p:cNvPr id="10" name="Straight Connector 9"/>
          <p:cNvCxnSpPr/>
          <p:nvPr/>
        </p:nvCxnSpPr>
        <p:spPr>
          <a:xfrm flipV="1">
            <a:off x="752927" y="3509399"/>
            <a:ext cx="8294358" cy="1"/>
          </a:xfrm>
          <a:prstGeom prst="line">
            <a:avLst/>
          </a:prstGeom>
          <a:ln/>
        </p:spPr>
        <p:style>
          <a:lnRef idx="3">
            <a:schemeClr val="accent2"/>
          </a:lnRef>
          <a:fillRef idx="0">
            <a:schemeClr val="accent2"/>
          </a:fillRef>
          <a:effectRef idx="2">
            <a:schemeClr val="accent2"/>
          </a:effectRef>
          <a:fontRef idx="minor">
            <a:schemeClr val="tx1"/>
          </a:fontRef>
        </p:style>
      </p:cxnSp>
      <p:pic>
        <p:nvPicPr>
          <p:cNvPr id="3" name="Picture 2"/>
          <p:cNvPicPr>
            <a:picLocks noChangeAspect="1"/>
          </p:cNvPicPr>
          <p:nvPr/>
        </p:nvPicPr>
        <p:blipFill>
          <a:blip r:embed="rId4"/>
          <a:stretch>
            <a:fillRect/>
          </a:stretch>
        </p:blipFill>
        <p:spPr>
          <a:xfrm>
            <a:off x="3096640" y="3279635"/>
            <a:ext cx="2950720" cy="298730"/>
          </a:xfrm>
          <a:prstGeom prst="rect">
            <a:avLst/>
          </a:prstGeom>
        </p:spPr>
      </p:pic>
    </p:spTree>
    <p:extLst>
      <p:ext uri="{BB962C8B-B14F-4D97-AF65-F5344CB8AC3E}">
        <p14:creationId xmlns:p14="http://schemas.microsoft.com/office/powerpoint/2010/main" val="90362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a:t>
            </a:r>
          </a:p>
        </p:txBody>
      </p:sp>
      <p:sp>
        <p:nvSpPr>
          <p:cNvPr id="6" name="Content Placeholder 5"/>
          <p:cNvSpPr>
            <a:spLocks noGrp="1"/>
          </p:cNvSpPr>
          <p:nvPr>
            <p:ph idx="1"/>
          </p:nvPr>
        </p:nvSpPr>
        <p:spPr>
          <a:xfrm>
            <a:off x="356616" y="1545461"/>
            <a:ext cx="8261291" cy="4041648"/>
          </a:xfrm>
        </p:spPr>
        <p:txBody>
          <a:bodyPr/>
          <a:lstStyle/>
          <a:p>
            <a:pPr marL="338138" indent="-338138"/>
            <a:r>
              <a:rPr lang="en-US" sz="2000" dirty="0"/>
              <a:t>The economy seems likely to grow at a modest rate, and property/casualty premiums will grow with them.</a:t>
            </a:r>
          </a:p>
          <a:p>
            <a:pPr marL="338138" indent="-338138"/>
            <a:r>
              <a:rPr lang="en-US" sz="2000" dirty="0"/>
              <a:t>Catastrophes are an increasing drag on underwriting results.</a:t>
            </a:r>
          </a:p>
          <a:p>
            <a:pPr marL="338138" indent="-338138"/>
            <a:r>
              <a:rPr lang="en-US" sz="2000" dirty="0"/>
              <a:t>Commercial rates may be entering a soft period.</a:t>
            </a:r>
          </a:p>
          <a:p>
            <a:pPr marL="338138" indent="-338138"/>
            <a:r>
              <a:rPr lang="en-US" sz="2000" dirty="0"/>
              <a:t>Investment returns continue to be meager; don’t expect changes soon.</a:t>
            </a:r>
          </a:p>
          <a:p>
            <a:pPr marL="338138" indent="-338138"/>
            <a:r>
              <a:rPr lang="en-US" sz="2000" dirty="0"/>
              <a:t>Insurance is a cornerstone of the U.S. economy.</a:t>
            </a:r>
          </a:p>
          <a:p>
            <a:pPr marL="338138" indent="-338138"/>
            <a:endParaRPr lang="en-US" sz="2000" dirty="0"/>
          </a:p>
          <a:p>
            <a:pPr marL="338138" indent="-338138"/>
            <a:endParaRPr lang="en-US" sz="2000" dirty="0"/>
          </a:p>
          <a:p>
            <a:pPr marL="338138" indent="-338138"/>
            <a:endParaRPr lang="en-US" sz="2000" dirty="0"/>
          </a:p>
          <a:p>
            <a:pPr marL="338138" indent="-338138"/>
            <a:endParaRPr lang="en-US" sz="2000" dirty="0"/>
          </a:p>
        </p:txBody>
      </p:sp>
      <p:sp>
        <p:nvSpPr>
          <p:cNvPr id="7" name="Text Placeholder 6"/>
          <p:cNvSpPr>
            <a:spLocks noGrp="1"/>
          </p:cNvSpPr>
          <p:nvPr>
            <p:ph type="body" sz="quarter" idx="16"/>
          </p:nvPr>
        </p:nvSpPr>
        <p:spPr/>
        <p:txBody>
          <a:bodyPr/>
          <a:lstStyle/>
          <a:p>
            <a:endParaRPr lang="en-US"/>
          </a:p>
        </p:txBody>
      </p:sp>
    </p:spTree>
    <p:custDataLst>
      <p:tags r:id="rId1"/>
    </p:custDataLst>
    <p:extLst>
      <p:ext uri="{BB962C8B-B14F-4D97-AF65-F5344CB8AC3E}">
        <p14:creationId xmlns:p14="http://schemas.microsoft.com/office/powerpoint/2010/main" val="401304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1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Thank you for your time</a:t>
            </a:r>
            <a:br>
              <a:rPr lang="en-US"/>
            </a:br>
            <a:r>
              <a:rPr lang="en-US"/>
              <a:t>and your attention!</a:t>
            </a:r>
            <a:endParaRPr lang="en-US" dirty="0"/>
          </a:p>
        </p:txBody>
      </p:sp>
      <p:sp>
        <p:nvSpPr>
          <p:cNvPr id="11" name="Subtitle 10"/>
          <p:cNvSpPr>
            <a:spLocks noGrp="1"/>
          </p:cNvSpPr>
          <p:nvPr>
            <p:ph type="subTitle" idx="1"/>
          </p:nvPr>
        </p:nvSpPr>
        <p:spPr/>
        <p:txBody>
          <a:bodyPr/>
          <a:lstStyle/>
          <a:p>
            <a:r>
              <a:rPr lang="en-US" dirty="0">
                <a:hlinkClick r:id="rId4"/>
              </a:rPr>
              <a:t>www.iii.org</a:t>
            </a:r>
            <a:endParaRPr lang="en-US" dirty="0"/>
          </a:p>
          <a:p>
            <a:r>
              <a:rPr lang="en-US" dirty="0"/>
              <a:t>Download at </a:t>
            </a:r>
            <a:r>
              <a:rPr lang="en-US" dirty="0">
                <a:hlinkClick r:id="rId5"/>
              </a:rPr>
              <a:t>www.iii.org/presentations</a:t>
            </a:r>
            <a:endParaRPr lang="en-US" dirty="0"/>
          </a:p>
        </p:txBody>
      </p:sp>
    </p:spTree>
    <p:custDataLst>
      <p:tags r:id="rId1"/>
    </p:custDataLst>
    <p:extLst>
      <p:ext uri="{BB962C8B-B14F-4D97-AF65-F5344CB8AC3E}">
        <p14:creationId xmlns:p14="http://schemas.microsoft.com/office/powerpoint/2010/main" val="397288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endParaRPr lang="en-US" dirty="0"/>
          </a:p>
        </p:txBody>
      </p:sp>
      <p:sp>
        <p:nvSpPr>
          <p:cNvPr id="1028" name="Rectangle 106"/>
          <p:cNvSpPr>
            <a:spLocks noGrp="1" noChangeArrowheads="1"/>
          </p:cNvSpPr>
          <p:nvPr>
            <p:ph type="ftr" sz="quarter" idx="11"/>
          </p:nvPr>
        </p:nvSpPr>
        <p:spPr/>
        <p:txBody>
          <a:bodyPr/>
          <a:lstStyle/>
          <a:p>
            <a:pPr>
              <a:defRPr/>
            </a:pPr>
            <a:endParaRPr lang="en-US" dirty="0"/>
          </a:p>
        </p:txBody>
      </p:sp>
      <p:sp>
        <p:nvSpPr>
          <p:cNvPr id="15365" name="Rectangle 2"/>
          <p:cNvSpPr>
            <a:spLocks noGrp="1" noChangeArrowheads="1"/>
          </p:cNvSpPr>
          <p:nvPr>
            <p:ph type="title"/>
          </p:nvPr>
        </p:nvSpPr>
        <p:spPr>
          <a:xfrm>
            <a:off x="762000" y="352297"/>
            <a:ext cx="7557619" cy="860425"/>
          </a:xfrm>
        </p:spPr>
        <p:txBody>
          <a:bodyPr/>
          <a:lstStyle/>
          <a:p>
            <a:r>
              <a:rPr lang="en-US" dirty="0"/>
              <a:t>Nonresidential Fixed Investment: Implications for Commercial Insurance</a:t>
            </a:r>
            <a:endParaRPr lang="en-US" altLang="en-US" sz="2400" baseline="30000" dirty="0">
              <a:latin typeface="Arial" panose="020B0604020202020204" pitchFamily="34" charset="0"/>
            </a:endParaRPr>
          </a:p>
        </p:txBody>
      </p:sp>
      <p:sp>
        <p:nvSpPr>
          <p:cNvPr id="15366" name="Rectangle 3"/>
          <p:cNvSpPr>
            <a:spLocks noChangeArrowheads="1"/>
          </p:cNvSpPr>
          <p:nvPr/>
        </p:nvSpPr>
        <p:spPr bwMode="auto">
          <a:xfrm>
            <a:off x="530469" y="6371309"/>
            <a:ext cx="8083062"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bea.gov, news release “Gross Domestic Product: First Quarter 2017 (Second Estimate) and prior releases, Table 8; Insurance Information Institute.</a:t>
            </a:r>
          </a:p>
        </p:txBody>
      </p:sp>
      <p:graphicFrame>
        <p:nvGraphicFramePr>
          <p:cNvPr id="2" name="Object 2"/>
          <p:cNvGraphicFramePr>
            <a:graphicFrameLocks noChangeAspect="1"/>
          </p:cNvGraphicFramePr>
          <p:nvPr>
            <p:extLst/>
          </p:nvPr>
        </p:nvGraphicFramePr>
        <p:xfrm>
          <a:off x="217562" y="1848031"/>
          <a:ext cx="8497862" cy="429373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a:spLocks noChangeArrowheads="1"/>
          </p:cNvSpPr>
          <p:nvPr/>
        </p:nvSpPr>
        <p:spPr bwMode="auto">
          <a:xfrm>
            <a:off x="114660" y="1192219"/>
            <a:ext cx="2197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600" b="1" dirty="0"/>
              <a:t>Percent Change from same quarter, prior year</a:t>
            </a:r>
          </a:p>
        </p:txBody>
      </p:sp>
    </p:spTree>
    <p:extLst>
      <p:ext uri="{BB962C8B-B14F-4D97-AF65-F5344CB8AC3E}">
        <p14:creationId xmlns:p14="http://schemas.microsoft.com/office/powerpoint/2010/main" val="114235880"/>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p:nvPr>
        </p:nvSpPr>
        <p:spPr/>
        <p:txBody>
          <a:bodyPr/>
          <a:lstStyle/>
          <a:p>
            <a:r>
              <a:rPr lang="en-US" dirty="0"/>
              <a:t>So How is the P/C Industry Doing?</a:t>
            </a:r>
          </a:p>
        </p:txBody>
      </p:sp>
      <p:sp>
        <p:nvSpPr>
          <p:cNvPr id="2" name="Subtitle 1"/>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315752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
          <p:cNvGraphicFramePr>
            <a:graphicFrameLocks noChangeAspect="1"/>
          </p:cNvGraphicFramePr>
          <p:nvPr>
            <p:extLst/>
          </p:nvPr>
        </p:nvGraphicFramePr>
        <p:xfrm>
          <a:off x="346384" y="1315370"/>
          <a:ext cx="8468432"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40297" name="Rectangle 3"/>
          <p:cNvSpPr>
            <a:spLocks noGrp="1" noChangeArrowheads="1"/>
          </p:cNvSpPr>
          <p:nvPr>
            <p:ph type="title"/>
          </p:nvPr>
        </p:nvSpPr>
        <p:spPr>
          <a:xfrm>
            <a:off x="651888" y="233058"/>
            <a:ext cx="6980884" cy="950976"/>
          </a:xfrm>
        </p:spPr>
        <p:txBody>
          <a:bodyPr/>
          <a:lstStyle/>
          <a:p>
            <a:r>
              <a:rPr lang="en-US" altLang="en-US" dirty="0"/>
              <a:t>Net Premium Growth (All P/C Lines): </a:t>
            </a:r>
            <a:br>
              <a:rPr lang="en-US" altLang="en-US" dirty="0"/>
            </a:br>
            <a:r>
              <a:rPr lang="en-US" altLang="en-US" dirty="0"/>
              <a:t>Annual Change, 2007-2016</a:t>
            </a:r>
          </a:p>
        </p:txBody>
      </p:sp>
      <p:sp>
        <p:nvSpPr>
          <p:cNvPr id="6" name="Text Placeholder 5"/>
          <p:cNvSpPr>
            <a:spLocks noGrp="1"/>
          </p:cNvSpPr>
          <p:nvPr>
            <p:ph type="body" sz="quarter" idx="16"/>
          </p:nvPr>
        </p:nvSpPr>
        <p:spPr/>
        <p:txBody>
          <a:bodyPr/>
          <a:lstStyle/>
          <a:p>
            <a:r>
              <a:rPr lang="en-US" dirty="0"/>
              <a:t>SOURCES:  A.M. Best (2007-2013), ISO (2014-16), Federal Reserve Bank of St. Louis (FRED), Insurance Information Institute.</a:t>
            </a:r>
          </a:p>
        </p:txBody>
      </p:sp>
      <p:sp>
        <p:nvSpPr>
          <p:cNvPr id="19" name="PPTShape_1"/>
          <p:cNvSpPr>
            <a:spLocks noChangeArrowheads="1"/>
          </p:cNvSpPr>
          <p:nvPr/>
        </p:nvSpPr>
        <p:spPr bwMode="gray">
          <a:xfrm>
            <a:off x="1195754" y="5733784"/>
            <a:ext cx="7526215" cy="633349"/>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600" b="1" dirty="0">
                <a:solidFill>
                  <a:schemeClr val="bg1"/>
                </a:solidFill>
                <a:cs typeface="Arial" charset="0"/>
              </a:rPr>
              <a:t>Premium Growth Has Followed Economic Growth, Inflation.</a:t>
            </a:r>
          </a:p>
        </p:txBody>
      </p:sp>
    </p:spTree>
    <p:custDataLst>
      <p:tags r:id="rId1"/>
    </p:custDataLst>
    <p:extLst>
      <p:ext uri="{BB962C8B-B14F-4D97-AF65-F5344CB8AC3E}">
        <p14:creationId xmlns:p14="http://schemas.microsoft.com/office/powerpoint/2010/main" val="234622107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d1b25dd7-2819-40d4-857e-0586fe15f666"/>
  <p:tag name="ARTICULATE_TITLE_TAG" val="P/C Net Premiums Written: % Change"/>
  <p:tag name="ARTICULATE_SLIDE_NAV" val="57"/>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92608" indent="-292608">
          <a:lnSpc>
            <a:spcPct val="90000"/>
          </a:lnSpc>
          <a:spcBef>
            <a:spcPts val="1200"/>
          </a:spcBef>
          <a:buClr>
            <a:srgbClr val="337DBE"/>
          </a:buClr>
          <a:buSzPct val="77000"/>
          <a:buFont typeface="Wingdings 3" panose="05040102010807070707" pitchFamily="18" charset="2"/>
          <a:buChar char=""/>
          <a:defRPr sz="2000" dirty="0"/>
        </a:defPPr>
      </a:lstStyle>
    </a:txDef>
  </a:objectDefaults>
  <a:extraClrSchemeLst/>
</a:theme>
</file>

<file path=ppt/theme/theme2.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2185</TotalTime>
  <Words>3336</Words>
  <Application>Microsoft Office PowerPoint</Application>
  <PresentationFormat>On-screen Show (4:3)</PresentationFormat>
  <Paragraphs>446</Paragraphs>
  <Slides>67</Slides>
  <Notes>55</Notes>
  <HiddenSlides>10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6" baseType="lpstr">
      <vt:lpstr>Arial</vt:lpstr>
      <vt:lpstr>Arial </vt:lpstr>
      <vt:lpstr>Arial Narrow</vt:lpstr>
      <vt:lpstr>Calibri</vt:lpstr>
      <vt:lpstr>Symbol</vt:lpstr>
      <vt:lpstr>Wingdings</vt:lpstr>
      <vt:lpstr>Wingdings 3</vt:lpstr>
      <vt:lpstr>Office Theme</vt:lpstr>
      <vt:lpstr>Chart</vt:lpstr>
      <vt:lpstr>What’s Driving the P/C Industry?</vt:lpstr>
      <vt:lpstr>What’s Driving It? The Economy, for one thing.</vt:lpstr>
      <vt:lpstr>The Economy Drives P/C Insurance Industry Premiums: Direct Premium Growth (All P/C Lines) vs. Nominal GDP: Quarterly Y-o-Y Pct. Change</vt:lpstr>
      <vt:lpstr>ISM Manufacturing Index (Values &gt; 50 Indicate Expansion), January 2010-June 2017</vt:lpstr>
      <vt:lpstr>ISM Non-Manufacturing Index (Values &gt; 50 Indicate Expansion), January 2010-June 2017</vt:lpstr>
      <vt:lpstr>Nonfarm Payroll (Wages and Salaries): Quarterly, 2005–2017:Q1</vt:lpstr>
      <vt:lpstr>Nonresidential Fixed Investment: Implications for Commercial Insurance</vt:lpstr>
      <vt:lpstr>So How is the P/C Industry Doing?</vt:lpstr>
      <vt:lpstr>Net Premium Growth (All P/C Lines):  Annual Change, 2007-2016</vt:lpstr>
      <vt:lpstr>Commercial &amp; Personal Lines Direct Premiums Written Growth, Quarterly Y-o-Y</vt:lpstr>
      <vt:lpstr>P/C Insurance Industry  Combined Ratio, 2000-2017*</vt:lpstr>
      <vt:lpstr>Net Underwriting Gains &amp; Losses, 1st Quarter of Each Year, 2007-2017</vt:lpstr>
      <vt:lpstr>CAT Claims as a Percent of Total Claims,* 1st Quarter, 2011-2017</vt:lpstr>
      <vt:lpstr>Auto Net Combined Ratio, 2005-2016</vt:lpstr>
      <vt:lpstr> State Issues</vt:lpstr>
      <vt:lpstr>P/C Industry Loss and Loss Adjustment Expenses as Percent of NPE, 1997-2016</vt:lpstr>
      <vt:lpstr>Reserve Development</vt:lpstr>
      <vt:lpstr>AY vs. CY Combined Ratio,  (Excl. Guaranty Lines) 2004-2016</vt:lpstr>
      <vt:lpstr>Personal Lines Combined Ratio,  2004-2016</vt:lpstr>
      <vt:lpstr>Commercial Lines Combined Ratio, 2004-2016</vt:lpstr>
      <vt:lpstr>Development on Prior, 1996-2016</vt:lpstr>
      <vt:lpstr>CY Development on Prior by LOB</vt:lpstr>
      <vt:lpstr>And the Investment Results?</vt:lpstr>
      <vt:lpstr>US Treasury Note 10-Year Yields: A Long Downward Trend, 2000–2017*</vt:lpstr>
      <vt:lpstr>P/C Insurer Portfolio Yields, 2002-2015</vt:lpstr>
      <vt:lpstr>Net Investment Gains Vary Mainly With Realized Capital Gains/Losses, 1st Quarters, 2007-2017</vt:lpstr>
      <vt:lpstr>June 2017: Quarterly Yield Forecasts for 10-Year US Treasury Bonds in 2017-18</vt:lpstr>
      <vt:lpstr>The “Bottom Line”?</vt:lpstr>
      <vt:lpstr>P/C Industry Net Income After Taxes*, 1st Quarters, 2007-2017</vt:lpstr>
      <vt:lpstr>Policyholder Surplus, Quarterly, 2006:Q4–2017:Q1</vt:lpstr>
      <vt:lpstr>Commercial Rates*</vt:lpstr>
      <vt:lpstr>Rate Changes Worldwide</vt:lpstr>
      <vt:lpstr>Commercial Lines Rate Change </vt:lpstr>
      <vt:lpstr>Liability Rate Changes</vt:lpstr>
      <vt:lpstr>Property/Cyber Rate Changes</vt:lpstr>
      <vt:lpstr>On the Horizon</vt:lpstr>
      <vt:lpstr>Greatest Threats, Opportunities</vt:lpstr>
      <vt:lpstr>PowerPoint Presentation</vt:lpstr>
      <vt:lpstr>The (Re)Insurance Value Chain</vt:lpstr>
      <vt:lpstr>Alternative Capital Potentially Disrupting the Bank Account</vt:lpstr>
      <vt:lpstr>The Internet</vt:lpstr>
      <vt:lpstr>Pricing Disruptor: The Fragmented Risk</vt:lpstr>
      <vt:lpstr>PowerPoint Presentation</vt:lpstr>
      <vt:lpstr>Loss Control Disruptor</vt:lpstr>
      <vt:lpstr>Claims Disruptor</vt:lpstr>
      <vt:lpstr>How Insurance Contributes to Economic Growth</vt:lpstr>
      <vt:lpstr>Insurance Industry Snapshot: By the Numbers</vt:lpstr>
      <vt:lpstr>The Insurance Industry’s Contribution to GDP Now Nearly Equals Banks</vt:lpstr>
      <vt:lpstr>The Yearly Cash Flow to Rebuild Lives and Property is Substantial</vt:lpstr>
      <vt:lpstr>Insurance and Economic Growth: Macroeconomic Perspectives</vt:lpstr>
      <vt:lpstr>Major Construction Projects Don’t Start Without Insurance</vt:lpstr>
      <vt:lpstr>Insurers Contribute to the Savings Rate by Lessening the Need for “a Rainy Day Fund”</vt:lpstr>
      <vt:lpstr>As Financial Intermediaries, Insurers Expand the Funds Available to Grow the Economy</vt:lpstr>
      <vt:lpstr>Insurers are Major Investors, 2015</vt:lpstr>
      <vt:lpstr>Insurers Are a Stabilizing Force in the Economy</vt:lpstr>
      <vt:lpstr>As Economies Grow Wealthier, Insurance Market Penetration (Premium as % of GDP) Also Grows</vt:lpstr>
      <vt:lpstr>Insurance Contributes to Growth by Speeding Recovery</vt:lpstr>
      <vt:lpstr>Insurers Sponsor and Promote Knowledge and Activities That Save Lives and Property</vt:lpstr>
      <vt:lpstr>Insurance is an Instrument of Social Policy</vt:lpstr>
      <vt:lpstr>Insurance Supports New Ventures</vt:lpstr>
      <vt:lpstr>For the Economy, Insurance Is Growing  in Importance</vt:lpstr>
      <vt:lpstr>Final Thoughts</vt:lpstr>
      <vt:lpstr>Where Would Economic Growth Come From?</vt:lpstr>
      <vt:lpstr>Length of US Business Cycles, 1960–Present*</vt:lpstr>
      <vt:lpstr>Recession Ahead?  The Fed’s “Change in Labor Market Conditions Index” is a Good Indicator</vt:lpstr>
      <vt:lpstr>Summary</vt:lpstr>
      <vt:lpstr>Thank you for your time and your attention!</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P014585</dc:title>
  <dc:subject>v2007 and v2010</dc:subject>
  <dc:creator>Call @ 866-2-eSlide</dc:creator>
  <dc:description>eSlide, LLC - P14228 - III PPT Template 4:3</dc:description>
  <cp:lastModifiedBy>Lewis, Charlene</cp:lastModifiedBy>
  <cp:revision>255</cp:revision>
  <dcterms:created xsi:type="dcterms:W3CDTF">2011-11-02T14:24:24Z</dcterms:created>
  <dcterms:modified xsi:type="dcterms:W3CDTF">2017-08-01T13:21:25Z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6FA84E3A-8DD8-49B9-835E-E8FDF548ABB2</vt:lpwstr>
  </property>
  <property fmtid="{D5CDD505-2E9C-101B-9397-08002B2CF9AE}" pid="3" name="ArticulatePath">
    <vt:lpwstr>P14228_III PPT Template 4x3_050116_415pm</vt:lpwstr>
  </property>
</Properties>
</file>