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tags/tag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8.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9.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2.xml" ContentType="application/vnd.openxmlformats-officedocument.drawingml.chart+xml"/>
  <Override PartName="/ppt/tags/tag10.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11.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3.xml" ContentType="application/vnd.openxmlformats-officedocument.drawingml.chart+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13.xml" ContentType="application/vnd.openxmlformats-officedocument.presentationml.tag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29.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charts/chart8.xml" ContentType="application/vnd.openxmlformats-officedocument.drawingml.chart+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4.xml" ContentType="application/vnd.openxmlformats-officedocument.presentationml.notesSlide+xml"/>
  <Override PartName="/ppt/charts/chart12.xml" ContentType="application/vnd.openxmlformats-officedocument.drawingml.chart+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charts/chart15.xml" ContentType="application/vnd.openxmlformats-officedocument.drawingml.chart+xml"/>
  <Override PartName="/ppt/tags/tag14.xml" ContentType="application/vnd.openxmlformats-officedocument.presentationml.tags+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tags/tag15.xml" ContentType="application/vnd.openxmlformats-officedocument.presentationml.tags+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charts/chart16.xml" ContentType="application/vnd.openxmlformats-officedocument.drawingml.chart+xml"/>
  <Override PartName="/ppt/notesSlides/notesSlide196.xml" ContentType="application/vnd.openxmlformats-officedocument.presentationml.notesSlide+xml"/>
  <Override PartName="/ppt/tags/tag16.xml" ContentType="application/vnd.openxmlformats-officedocument.presentationml.tags+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9"/>
  </p:notesMasterIdLst>
  <p:handoutMasterIdLst>
    <p:handoutMasterId r:id="rId240"/>
  </p:handoutMasterIdLst>
  <p:sldIdLst>
    <p:sldId id="4301" r:id="rId2"/>
    <p:sldId id="4575" r:id="rId3"/>
    <p:sldId id="4386" r:id="rId4"/>
    <p:sldId id="4648" r:id="rId5"/>
    <p:sldId id="4598" r:id="rId6"/>
    <p:sldId id="4387" r:id="rId7"/>
    <p:sldId id="4388" r:id="rId8"/>
    <p:sldId id="4389" r:id="rId9"/>
    <p:sldId id="4390" r:id="rId10"/>
    <p:sldId id="4450" r:id="rId11"/>
    <p:sldId id="4446" r:id="rId12"/>
    <p:sldId id="4447" r:id="rId13"/>
    <p:sldId id="4442" r:id="rId14"/>
    <p:sldId id="4545" r:id="rId15"/>
    <p:sldId id="4546" r:id="rId16"/>
    <p:sldId id="4547" r:id="rId17"/>
    <p:sldId id="4548" r:id="rId18"/>
    <p:sldId id="4549" r:id="rId19"/>
    <p:sldId id="4550" r:id="rId20"/>
    <p:sldId id="4551" r:id="rId21"/>
    <p:sldId id="4552" r:id="rId22"/>
    <p:sldId id="4553" r:id="rId23"/>
    <p:sldId id="4554" r:id="rId24"/>
    <p:sldId id="4555" r:id="rId25"/>
    <p:sldId id="4556" r:id="rId26"/>
    <p:sldId id="4557" r:id="rId27"/>
    <p:sldId id="4558" r:id="rId28"/>
    <p:sldId id="4559" r:id="rId29"/>
    <p:sldId id="4565" r:id="rId30"/>
    <p:sldId id="4416" r:id="rId31"/>
    <p:sldId id="4566" r:id="rId32"/>
    <p:sldId id="4567" r:id="rId33"/>
    <p:sldId id="4607" r:id="rId34"/>
    <p:sldId id="4609" r:id="rId35"/>
    <p:sldId id="4608" r:id="rId36"/>
    <p:sldId id="4610" r:id="rId37"/>
    <p:sldId id="4611" r:id="rId38"/>
    <p:sldId id="4418" r:id="rId39"/>
    <p:sldId id="4419" r:id="rId40"/>
    <p:sldId id="4420" r:id="rId41"/>
    <p:sldId id="4421" r:id="rId42"/>
    <p:sldId id="4424" r:id="rId43"/>
    <p:sldId id="4425" r:id="rId44"/>
    <p:sldId id="4426" r:id="rId45"/>
    <p:sldId id="4427" r:id="rId46"/>
    <p:sldId id="4269" r:id="rId47"/>
    <p:sldId id="4270" r:id="rId48"/>
    <p:sldId id="4591" r:id="rId49"/>
    <p:sldId id="4592" r:id="rId50"/>
    <p:sldId id="4593" r:id="rId51"/>
    <p:sldId id="4590" r:id="rId52"/>
    <p:sldId id="4596" r:id="rId53"/>
    <p:sldId id="4597" r:id="rId54"/>
    <p:sldId id="4599" r:id="rId55"/>
    <p:sldId id="4422" r:id="rId56"/>
    <p:sldId id="4423" r:id="rId57"/>
    <p:sldId id="4601" r:id="rId58"/>
    <p:sldId id="4602" r:id="rId59"/>
    <p:sldId id="4603" r:id="rId60"/>
    <p:sldId id="4604" r:id="rId61"/>
    <p:sldId id="4605" r:id="rId62"/>
    <p:sldId id="4606" r:id="rId63"/>
    <p:sldId id="4613" r:id="rId64"/>
    <p:sldId id="4636" r:id="rId65"/>
    <p:sldId id="4634" r:id="rId66"/>
    <p:sldId id="4635" r:id="rId67"/>
    <p:sldId id="4637" r:id="rId68"/>
    <p:sldId id="4638" r:id="rId69"/>
    <p:sldId id="4639" r:id="rId70"/>
    <p:sldId id="4640" r:id="rId71"/>
    <p:sldId id="4641" r:id="rId72"/>
    <p:sldId id="4642" r:id="rId73"/>
    <p:sldId id="4643" r:id="rId74"/>
    <p:sldId id="4644" r:id="rId75"/>
    <p:sldId id="4645" r:id="rId76"/>
    <p:sldId id="4646" r:id="rId77"/>
    <p:sldId id="4647" r:id="rId78"/>
    <p:sldId id="4633" r:id="rId79"/>
    <p:sldId id="4571" r:id="rId80"/>
    <p:sldId id="4570" r:id="rId81"/>
    <p:sldId id="4512" r:id="rId82"/>
    <p:sldId id="4513" r:id="rId83"/>
    <p:sldId id="4514" r:id="rId84"/>
    <p:sldId id="4515" r:id="rId85"/>
    <p:sldId id="4520" r:id="rId86"/>
    <p:sldId id="4517" r:id="rId87"/>
    <p:sldId id="4572" r:id="rId88"/>
    <p:sldId id="4573" r:id="rId89"/>
    <p:sldId id="4574" r:id="rId90"/>
    <p:sldId id="4516" r:id="rId91"/>
    <p:sldId id="4521" r:id="rId92"/>
    <p:sldId id="4396" r:id="rId93"/>
    <p:sldId id="4397" r:id="rId94"/>
    <p:sldId id="4510" r:id="rId95"/>
    <p:sldId id="4398" r:id="rId96"/>
    <p:sldId id="4399" r:id="rId97"/>
    <p:sldId id="4400" r:id="rId98"/>
    <p:sldId id="4401" r:id="rId99"/>
    <p:sldId id="4402" r:id="rId100"/>
    <p:sldId id="4403" r:id="rId101"/>
    <p:sldId id="4404" r:id="rId102"/>
    <p:sldId id="4441" r:id="rId103"/>
    <p:sldId id="4383" r:id="rId104"/>
    <p:sldId id="4496" r:id="rId105"/>
    <p:sldId id="4568" r:id="rId106"/>
    <p:sldId id="4569" r:id="rId107"/>
    <p:sldId id="4494" r:id="rId108"/>
    <p:sldId id="4495" r:id="rId109"/>
    <p:sldId id="4498" r:id="rId110"/>
    <p:sldId id="4509" r:id="rId111"/>
    <p:sldId id="4499" r:id="rId112"/>
    <p:sldId id="4614" r:id="rId113"/>
    <p:sldId id="4615" r:id="rId114"/>
    <p:sldId id="4616" r:id="rId115"/>
    <p:sldId id="4617" r:id="rId116"/>
    <p:sldId id="4618" r:id="rId117"/>
    <p:sldId id="4619" r:id="rId118"/>
    <p:sldId id="4620" r:id="rId119"/>
    <p:sldId id="4621" r:id="rId120"/>
    <p:sldId id="4622" r:id="rId121"/>
    <p:sldId id="4623" r:id="rId122"/>
    <p:sldId id="4624" r:id="rId123"/>
    <p:sldId id="4625" r:id="rId124"/>
    <p:sldId id="4626" r:id="rId125"/>
    <p:sldId id="4627" r:id="rId126"/>
    <p:sldId id="4628" r:id="rId127"/>
    <p:sldId id="4629" r:id="rId128"/>
    <p:sldId id="4630" r:id="rId129"/>
    <p:sldId id="4631" r:id="rId130"/>
    <p:sldId id="4632" r:id="rId131"/>
    <p:sldId id="4384" r:id="rId132"/>
    <p:sldId id="4395" r:id="rId133"/>
    <p:sldId id="4251" r:id="rId134"/>
    <p:sldId id="4444" r:id="rId135"/>
    <p:sldId id="4443" r:id="rId136"/>
    <p:sldId id="4445" r:id="rId137"/>
    <p:sldId id="4406" r:id="rId138"/>
    <p:sldId id="4407" r:id="rId139"/>
    <p:sldId id="4408" r:id="rId140"/>
    <p:sldId id="4409" r:id="rId141"/>
    <p:sldId id="4410" r:id="rId142"/>
    <p:sldId id="4411" r:id="rId143"/>
    <p:sldId id="4412" r:id="rId144"/>
    <p:sldId id="4413" r:id="rId145"/>
    <p:sldId id="4290" r:id="rId146"/>
    <p:sldId id="4414" r:id="rId147"/>
    <p:sldId id="4293" r:id="rId148"/>
    <p:sldId id="4500" r:id="rId149"/>
    <p:sldId id="4501" r:id="rId150"/>
    <p:sldId id="4503" r:id="rId151"/>
    <p:sldId id="4504" r:id="rId152"/>
    <p:sldId id="4505" r:id="rId153"/>
    <p:sldId id="4506" r:id="rId154"/>
    <p:sldId id="4507" r:id="rId155"/>
    <p:sldId id="3433" r:id="rId156"/>
    <p:sldId id="4430" r:id="rId157"/>
    <p:sldId id="4431" r:id="rId158"/>
    <p:sldId id="4432" r:id="rId159"/>
    <p:sldId id="4433" r:id="rId160"/>
    <p:sldId id="4095" r:id="rId161"/>
    <p:sldId id="4434" r:id="rId162"/>
    <p:sldId id="4435" r:id="rId163"/>
    <p:sldId id="4522" r:id="rId164"/>
    <p:sldId id="4125" r:id="rId165"/>
    <p:sldId id="4439" r:id="rId166"/>
    <p:sldId id="4508" r:id="rId167"/>
    <p:sldId id="4440" r:id="rId168"/>
    <p:sldId id="4195" r:id="rId169"/>
    <p:sldId id="4311" r:id="rId170"/>
    <p:sldId id="4312" r:id="rId171"/>
    <p:sldId id="4204" r:id="rId172"/>
    <p:sldId id="3941" r:id="rId173"/>
    <p:sldId id="4448" r:id="rId174"/>
    <p:sldId id="4449" r:id="rId175"/>
    <p:sldId id="4107" r:id="rId176"/>
    <p:sldId id="4108" r:id="rId177"/>
    <p:sldId id="4109" r:id="rId178"/>
    <p:sldId id="4314" r:id="rId179"/>
    <p:sldId id="4451" r:id="rId180"/>
    <p:sldId id="4316" r:id="rId181"/>
    <p:sldId id="4317" r:id="rId182"/>
    <p:sldId id="4196" r:id="rId183"/>
    <p:sldId id="4320" r:id="rId184"/>
    <p:sldId id="4319" r:id="rId185"/>
    <p:sldId id="4321" r:id="rId186"/>
    <p:sldId id="4322" r:id="rId187"/>
    <p:sldId id="4497" r:id="rId188"/>
    <p:sldId id="4324" r:id="rId189"/>
    <p:sldId id="4457" r:id="rId190"/>
    <p:sldId id="4136" r:id="rId191"/>
    <p:sldId id="4139" r:id="rId192"/>
    <p:sldId id="4137" r:id="rId193"/>
    <p:sldId id="4453" r:id="rId194"/>
    <p:sldId id="2680" r:id="rId195"/>
    <p:sldId id="4459" r:id="rId196"/>
    <p:sldId id="4460" r:id="rId197"/>
    <p:sldId id="4461" r:id="rId198"/>
    <p:sldId id="4462" r:id="rId199"/>
    <p:sldId id="4463" r:id="rId200"/>
    <p:sldId id="4464" r:id="rId201"/>
    <p:sldId id="4465" r:id="rId202"/>
    <p:sldId id="4466" r:id="rId203"/>
    <p:sldId id="4467" r:id="rId204"/>
    <p:sldId id="4252" r:id="rId205"/>
    <p:sldId id="4468" r:id="rId206"/>
    <p:sldId id="4254" r:id="rId207"/>
    <p:sldId id="4255" r:id="rId208"/>
    <p:sldId id="4256" r:id="rId209"/>
    <p:sldId id="4257" r:id="rId210"/>
    <p:sldId id="4332" r:id="rId211"/>
    <p:sldId id="4333" r:id="rId212"/>
    <p:sldId id="4330" r:id="rId213"/>
    <p:sldId id="4331" r:id="rId214"/>
    <p:sldId id="4363" r:id="rId215"/>
    <p:sldId id="4364" r:id="rId216"/>
    <p:sldId id="4365" r:id="rId217"/>
    <p:sldId id="4366" r:id="rId218"/>
    <p:sldId id="4367" r:id="rId219"/>
    <p:sldId id="4368" r:id="rId220"/>
    <p:sldId id="4369" r:id="rId221"/>
    <p:sldId id="1445" r:id="rId222"/>
    <p:sldId id="1450" r:id="rId223"/>
    <p:sldId id="2652" r:id="rId224"/>
    <p:sldId id="2655" r:id="rId225"/>
    <p:sldId id="3228" r:id="rId226"/>
    <p:sldId id="3757" r:id="rId227"/>
    <p:sldId id="4385" r:id="rId228"/>
    <p:sldId id="4581" r:id="rId229"/>
    <p:sldId id="4577" r:id="rId230"/>
    <p:sldId id="4582" r:id="rId231"/>
    <p:sldId id="4583" r:id="rId232"/>
    <p:sldId id="4584" r:id="rId233"/>
    <p:sldId id="4585" r:id="rId234"/>
    <p:sldId id="4586" r:id="rId235"/>
    <p:sldId id="4587" r:id="rId236"/>
    <p:sldId id="4588" r:id="rId237"/>
    <p:sldId id="1136" r:id="rId23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6DD"/>
    <a:srgbClr val="225A7A"/>
    <a:srgbClr val="2B7299"/>
    <a:srgbClr val="3691C4"/>
    <a:srgbClr val="3333CC"/>
    <a:srgbClr val="28688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handoutMaster" Target="handoutMasters/handout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56735550322544E-2"/>
          <c:y val="8.9076276992030266E-3"/>
          <c:w val="0.91675915649285311"/>
          <c:h val="0.66204506065870783"/>
        </c:manualLayout>
      </c:layout>
      <c:barChart>
        <c:barDir val="col"/>
        <c:grouping val="clustered"/>
        <c:varyColors val="0"/>
        <c:ser>
          <c:idx val="2"/>
          <c:order val="0"/>
          <c:tx>
            <c:strRef>
              <c:f>Sheet1!$A$2</c:f>
              <c:strCache>
                <c:ptCount val="1"/>
                <c:pt idx="0">
                  <c:v>Profit Sources</c:v>
                </c:pt>
              </c:strCache>
            </c:strRef>
          </c:tx>
          <c:spPr>
            <a:solidFill>
              <a:srgbClr val="FF9900"/>
            </a:solidFill>
            <a:ln w="9580">
              <a:solidFill>
                <a:schemeClr val="tx1"/>
              </a:solidFill>
              <a:prstDash val="solid"/>
            </a:ln>
          </c:spPr>
          <c:invertIfNegative val="0"/>
          <c:dPt>
            <c:idx val="2"/>
            <c:invertIfNegative val="0"/>
            <c:bubble3D val="0"/>
            <c:spPr>
              <a:solidFill>
                <a:srgbClr val="00FF00"/>
              </a:solidFill>
              <a:ln w="9580">
                <a:solidFill>
                  <a:schemeClr val="tx1"/>
                </a:solidFill>
                <a:prstDash val="solid"/>
              </a:ln>
            </c:spPr>
          </c:dPt>
          <c:dPt>
            <c:idx val="3"/>
            <c:invertIfNegative val="0"/>
            <c:bubble3D val="0"/>
            <c:spPr>
              <a:solidFill>
                <a:srgbClr val="00FF00"/>
              </a:solidFill>
              <a:ln w="9580">
                <a:solidFill>
                  <a:schemeClr val="tx1"/>
                </a:solidFill>
                <a:prstDash val="solid"/>
              </a:ln>
            </c:spPr>
          </c:dPt>
          <c:dPt>
            <c:idx val="4"/>
            <c:invertIfNegative val="0"/>
            <c:bubble3D val="0"/>
            <c:spPr>
              <a:solidFill>
                <a:srgbClr val="2B7299"/>
              </a:solidFill>
              <a:ln w="9580">
                <a:solidFill>
                  <a:schemeClr val="tx1"/>
                </a:solidFill>
                <a:prstDash val="solid"/>
              </a:ln>
            </c:spPr>
          </c:dPt>
          <c:dPt>
            <c:idx val="5"/>
            <c:invertIfNegative val="0"/>
            <c:bubble3D val="0"/>
            <c:spPr>
              <a:solidFill>
                <a:srgbClr val="28688C"/>
              </a:solidFill>
              <a:ln w="9580">
                <a:solidFill>
                  <a:schemeClr val="tx1"/>
                </a:solidFill>
                <a:prstDash val="solid"/>
              </a:ln>
            </c:spPr>
          </c:dPt>
          <c:dPt>
            <c:idx val="6"/>
            <c:invertIfNegative val="0"/>
            <c:bubble3D val="0"/>
            <c:spPr>
              <a:solidFill>
                <a:srgbClr val="00FFFF"/>
              </a:solidFill>
              <a:ln w="9580">
                <a:solidFill>
                  <a:schemeClr val="tx1"/>
                </a:solidFill>
                <a:prstDash val="solid"/>
              </a:ln>
            </c:spPr>
          </c:dPt>
          <c:dPt>
            <c:idx val="7"/>
            <c:invertIfNegative val="0"/>
            <c:bubble3D val="0"/>
            <c:spPr>
              <a:solidFill>
                <a:srgbClr val="993366"/>
              </a:solidFill>
              <a:ln w="9580">
                <a:solidFill>
                  <a:schemeClr val="tx1"/>
                </a:solidFill>
                <a:prstDash val="solid"/>
              </a:ln>
            </c:spPr>
          </c:dPt>
          <c:dLbls>
            <c:spPr>
              <a:noFill/>
              <a:ln w="19161">
                <a:noFill/>
              </a:ln>
            </c:spPr>
            <c:txPr>
              <a:bodyPr/>
              <a:lstStyle/>
              <a:p>
                <a:pPr>
                  <a:defRPr sz="1288"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Group Annuities</c:v>
                </c:pt>
                <c:pt idx="1">
                  <c:v>Individual Annuities</c:v>
                </c:pt>
                <c:pt idx="2">
                  <c:v>Individual Life</c:v>
                </c:pt>
                <c:pt idx="3">
                  <c:v>Group Life</c:v>
                </c:pt>
                <c:pt idx="4">
                  <c:v>Group A&amp;H</c:v>
                </c:pt>
                <c:pt idx="5">
                  <c:v>Other A&amp;H</c:v>
                </c:pt>
                <c:pt idx="6">
                  <c:v>Credit</c:v>
                </c:pt>
                <c:pt idx="7">
                  <c:v>Misc</c:v>
                </c:pt>
              </c:strCache>
            </c:strRef>
          </c:cat>
          <c:val>
            <c:numRef>
              <c:f>Sheet1!$B$2:$I$2</c:f>
              <c:numCache>
                <c:formatCode>0.0%</c:formatCode>
                <c:ptCount val="8"/>
                <c:pt idx="0">
                  <c:v>0.158</c:v>
                </c:pt>
                <c:pt idx="1">
                  <c:v>0.375</c:v>
                </c:pt>
                <c:pt idx="2">
                  <c:v>8.3000000000000004E-2</c:v>
                </c:pt>
                <c:pt idx="3">
                  <c:v>0.02</c:v>
                </c:pt>
                <c:pt idx="4">
                  <c:v>8.3000000000000004E-2</c:v>
                </c:pt>
                <c:pt idx="5">
                  <c:v>7.6999999999999999E-2</c:v>
                </c:pt>
                <c:pt idx="6">
                  <c:v>3.0000000000000001E-3</c:v>
                </c:pt>
                <c:pt idx="7">
                  <c:v>0.2</c:v>
                </c:pt>
              </c:numCache>
            </c:numRef>
          </c:val>
        </c:ser>
        <c:dLbls>
          <c:showLegendKey val="0"/>
          <c:showVal val="1"/>
          <c:showCatName val="0"/>
          <c:showSerName val="0"/>
          <c:showPercent val="0"/>
          <c:showBubbleSize val="0"/>
        </c:dLbls>
        <c:gapWidth val="100"/>
        <c:axId val="239517896"/>
        <c:axId val="239520640"/>
      </c:barChart>
      <c:catAx>
        <c:axId val="239517896"/>
        <c:scaling>
          <c:orientation val="minMax"/>
        </c:scaling>
        <c:delete val="0"/>
        <c:axPos val="b"/>
        <c:numFmt formatCode="General" sourceLinked="1"/>
        <c:majorTickMark val="in"/>
        <c:minorTickMark val="none"/>
        <c:tickLblPos val="low"/>
        <c:spPr>
          <a:ln w="2398">
            <a:solidFill>
              <a:schemeClr val="tx1"/>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39520640"/>
        <c:crossesAt val="0"/>
        <c:auto val="1"/>
        <c:lblAlgn val="ctr"/>
        <c:lblOffset val="140"/>
        <c:tickLblSkip val="1"/>
        <c:tickMarkSkip val="1"/>
        <c:noMultiLvlLbl val="0"/>
      </c:catAx>
      <c:valAx>
        <c:axId val="239520640"/>
        <c:scaling>
          <c:orientation val="minMax"/>
          <c:max val="0.4"/>
          <c:min val="0"/>
        </c:scaling>
        <c:delete val="0"/>
        <c:axPos val="l"/>
        <c:majorGridlines>
          <c:spPr>
            <a:ln w="2398">
              <a:solidFill>
                <a:schemeClr val="tx1"/>
              </a:solidFill>
              <a:prstDash val="solid"/>
            </a:ln>
          </c:spPr>
        </c:majorGridlines>
        <c:numFmt formatCode="0%" sourceLinked="0"/>
        <c:majorTickMark val="in"/>
        <c:minorTickMark val="none"/>
        <c:tickLblPos val="nextTo"/>
        <c:spPr>
          <a:ln w="2398">
            <a:solidFill>
              <a:schemeClr val="tx1"/>
            </a:solidFill>
            <a:prstDash val="solid"/>
          </a:ln>
        </c:spPr>
        <c:txPr>
          <a:bodyPr rot="0" vert="horz"/>
          <a:lstStyle/>
          <a:p>
            <a:pPr>
              <a:defRPr sz="1050" b="0" i="0" u="none" strike="noStrike" baseline="0">
                <a:solidFill>
                  <a:schemeClr val="tx1"/>
                </a:solidFill>
                <a:latin typeface="Arial"/>
                <a:ea typeface="Arial"/>
                <a:cs typeface="Arial"/>
              </a:defRPr>
            </a:pPr>
            <a:endParaRPr lang="en-US"/>
          </a:p>
        </c:txPr>
        <c:crossAx val="239517896"/>
        <c:crosses val="autoZero"/>
        <c:crossBetween val="between"/>
        <c:majorUnit val="5.0000000000000114E-2"/>
        <c:minorUnit val="1.0000000000000083E-2"/>
      </c:valAx>
      <c:spPr>
        <a:noFill/>
        <a:ln w="25392">
          <a:noFill/>
        </a:ln>
      </c:spPr>
    </c:plotArea>
    <c:plotVisOnly val="1"/>
    <c:dispBlanksAs val="gap"/>
    <c:showDLblsOverMax val="0"/>
  </c:chart>
  <c:spPr>
    <a:noFill/>
    <a:ln>
      <a:noFill/>
    </a:ln>
  </c:spPr>
  <c:txPr>
    <a:bodyPr/>
    <a:lstStyle/>
    <a:p>
      <a:pPr>
        <a:defRPr sz="134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21939953810627E-2"/>
          <c:y val="4.2222222222222223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Sheet1!$C$2:$C$144</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0</c:v>
                </c:pt>
                <c:pt idx="79">
                  <c:v>0</c:v>
                </c:pt>
                <c:pt idx="80">
                  <c:v>0</c:v>
                </c:pt>
                <c:pt idx="81">
                  <c:v>0</c:v>
                </c:pt>
                <c:pt idx="82">
                  <c:v>0</c:v>
                </c:pt>
                <c:pt idx="83">
                  <c:v>0</c:v>
                </c:pt>
                <c:pt idx="84">
                  <c:v>0</c:v>
                </c:pt>
                <c:pt idx="85">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321792376"/>
        <c:axId val="321795120"/>
      </c:barChart>
      <c:lineChart>
        <c:grouping val="standard"/>
        <c:varyColors val="0"/>
        <c:ser>
          <c:idx val="0"/>
          <c:order val="0"/>
          <c:tx>
            <c:strRef>
              <c:f>Sheet1!$B$1</c:f>
              <c:strCache>
                <c:ptCount val="1"/>
                <c:pt idx="0">
                  <c:v>Yield</c:v>
                </c:pt>
              </c:strCache>
            </c:strRef>
          </c:tx>
          <c:spPr>
            <a:ln w="38376">
              <a:solidFill>
                <a:schemeClr val="accent1"/>
              </a:solidFill>
              <a:prstDash val="solid"/>
            </a:ln>
          </c:spPr>
          <c:marker>
            <c:symbol val="none"/>
          </c:marker>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Sheet1!$B$2:$B$144</c:f>
              <c:numCache>
                <c:formatCode>General</c:formatCode>
                <c:ptCount val="143"/>
                <c:pt idx="0">
                  <c:v>6704</c:v>
                </c:pt>
                <c:pt idx="1">
                  <c:v>6667</c:v>
                </c:pt>
                <c:pt idx="2">
                  <c:v>6654</c:v>
                </c:pt>
                <c:pt idx="3">
                  <c:v>6689</c:v>
                </c:pt>
                <c:pt idx="4">
                  <c:v>6706</c:v>
                </c:pt>
                <c:pt idx="5">
                  <c:v>6723</c:v>
                </c:pt>
                <c:pt idx="6">
                  <c:v>6735</c:v>
                </c:pt>
                <c:pt idx="7">
                  <c:v>6760</c:v>
                </c:pt>
                <c:pt idx="8">
                  <c:v>6783</c:v>
                </c:pt>
                <c:pt idx="9">
                  <c:v>6784</c:v>
                </c:pt>
                <c:pt idx="10">
                  <c:v>6796</c:v>
                </c:pt>
                <c:pt idx="11">
                  <c:v>6827</c:v>
                </c:pt>
                <c:pt idx="12">
                  <c:v>6848</c:v>
                </c:pt>
                <c:pt idx="13">
                  <c:v>6838</c:v>
                </c:pt>
                <c:pt idx="14">
                  <c:v>6887</c:v>
                </c:pt>
                <c:pt idx="15">
                  <c:v>6901</c:v>
                </c:pt>
                <c:pt idx="16">
                  <c:v>6948</c:v>
                </c:pt>
                <c:pt idx="17">
                  <c:v>6962</c:v>
                </c:pt>
                <c:pt idx="18">
                  <c:v>6977</c:v>
                </c:pt>
                <c:pt idx="19">
                  <c:v>7003</c:v>
                </c:pt>
                <c:pt idx="20">
                  <c:v>7029</c:v>
                </c:pt>
                <c:pt idx="21">
                  <c:v>7077</c:v>
                </c:pt>
                <c:pt idx="22">
                  <c:v>7091</c:v>
                </c:pt>
                <c:pt idx="23">
                  <c:v>7117</c:v>
                </c:pt>
                <c:pt idx="24">
                  <c:v>7095</c:v>
                </c:pt>
                <c:pt idx="25">
                  <c:v>7153</c:v>
                </c:pt>
                <c:pt idx="26">
                  <c:v>7181</c:v>
                </c:pt>
                <c:pt idx="27">
                  <c:v>7266</c:v>
                </c:pt>
                <c:pt idx="28">
                  <c:v>7294</c:v>
                </c:pt>
                <c:pt idx="29">
                  <c:v>7333</c:v>
                </c:pt>
                <c:pt idx="30">
                  <c:v>7353</c:v>
                </c:pt>
                <c:pt idx="31">
                  <c:v>7394</c:v>
                </c:pt>
                <c:pt idx="32">
                  <c:v>7415</c:v>
                </c:pt>
                <c:pt idx="33">
                  <c:v>7460</c:v>
                </c:pt>
                <c:pt idx="34">
                  <c:v>7524</c:v>
                </c:pt>
                <c:pt idx="35">
                  <c:v>7533</c:v>
                </c:pt>
                <c:pt idx="36">
                  <c:v>7601</c:v>
                </c:pt>
                <c:pt idx="37">
                  <c:v>7664</c:v>
                </c:pt>
                <c:pt idx="38">
                  <c:v>7689</c:v>
                </c:pt>
                <c:pt idx="39">
                  <c:v>7726</c:v>
                </c:pt>
                <c:pt idx="40">
                  <c:v>7713</c:v>
                </c:pt>
                <c:pt idx="41">
                  <c:v>7699</c:v>
                </c:pt>
                <c:pt idx="42">
                  <c:v>7712</c:v>
                </c:pt>
                <c:pt idx="43">
                  <c:v>7720</c:v>
                </c:pt>
                <c:pt idx="44">
                  <c:v>7718</c:v>
                </c:pt>
                <c:pt idx="45">
                  <c:v>7682</c:v>
                </c:pt>
                <c:pt idx="46">
                  <c:v>7666</c:v>
                </c:pt>
                <c:pt idx="47">
                  <c:v>7685</c:v>
                </c:pt>
                <c:pt idx="48">
                  <c:v>7725</c:v>
                </c:pt>
                <c:pt idx="49">
                  <c:v>7626</c:v>
                </c:pt>
                <c:pt idx="50">
                  <c:v>7706</c:v>
                </c:pt>
                <c:pt idx="51">
                  <c:v>7686</c:v>
                </c:pt>
                <c:pt idx="52">
                  <c:v>7673</c:v>
                </c:pt>
                <c:pt idx="53">
                  <c:v>7687</c:v>
                </c:pt>
                <c:pt idx="54">
                  <c:v>7660</c:v>
                </c:pt>
                <c:pt idx="55">
                  <c:v>7610</c:v>
                </c:pt>
                <c:pt idx="56">
                  <c:v>7577</c:v>
                </c:pt>
                <c:pt idx="57">
                  <c:v>7565</c:v>
                </c:pt>
                <c:pt idx="58">
                  <c:v>7523</c:v>
                </c:pt>
                <c:pt idx="59">
                  <c:v>7490</c:v>
                </c:pt>
                <c:pt idx="60">
                  <c:v>7476</c:v>
                </c:pt>
                <c:pt idx="61">
                  <c:v>7453</c:v>
                </c:pt>
                <c:pt idx="62">
                  <c:v>7406</c:v>
                </c:pt>
                <c:pt idx="63">
                  <c:v>7327</c:v>
                </c:pt>
                <c:pt idx="64">
                  <c:v>7274</c:v>
                </c:pt>
                <c:pt idx="65">
                  <c:v>7213</c:v>
                </c:pt>
                <c:pt idx="66">
                  <c:v>7160</c:v>
                </c:pt>
                <c:pt idx="67">
                  <c:v>7114</c:v>
                </c:pt>
                <c:pt idx="68">
                  <c:v>7044</c:v>
                </c:pt>
                <c:pt idx="69">
                  <c:v>6967</c:v>
                </c:pt>
                <c:pt idx="70">
                  <c:v>6813</c:v>
                </c:pt>
                <c:pt idx="71">
                  <c:v>6701</c:v>
                </c:pt>
                <c:pt idx="72">
                  <c:v>6554</c:v>
                </c:pt>
                <c:pt idx="73">
                  <c:v>6453</c:v>
                </c:pt>
                <c:pt idx="74">
                  <c:v>6291</c:v>
                </c:pt>
                <c:pt idx="75">
                  <c:v>6149</c:v>
                </c:pt>
                <c:pt idx="76">
                  <c:v>6103</c:v>
                </c:pt>
                <c:pt idx="77">
                  <c:v>6008</c:v>
                </c:pt>
                <c:pt idx="78">
                  <c:v>5928</c:v>
                </c:pt>
                <c:pt idx="79">
                  <c:v>5851</c:v>
                </c:pt>
                <c:pt idx="80">
                  <c:v>5785</c:v>
                </c:pt>
                <c:pt idx="81">
                  <c:v>5724</c:v>
                </c:pt>
                <c:pt idx="82">
                  <c:v>5693</c:v>
                </c:pt>
                <c:pt idx="83">
                  <c:v>5650</c:v>
                </c:pt>
                <c:pt idx="84">
                  <c:v>5587</c:v>
                </c:pt>
                <c:pt idx="85">
                  <c:v>5508</c:v>
                </c:pt>
                <c:pt idx="86">
                  <c:v>5536</c:v>
                </c:pt>
                <c:pt idx="87">
                  <c:v>5555</c:v>
                </c:pt>
                <c:pt idx="88">
                  <c:v>5524</c:v>
                </c:pt>
                <c:pt idx="89">
                  <c:v>5512</c:v>
                </c:pt>
                <c:pt idx="90">
                  <c:v>5502</c:v>
                </c:pt>
                <c:pt idx="91">
                  <c:v>5525</c:v>
                </c:pt>
                <c:pt idx="92">
                  <c:v>5503</c:v>
                </c:pt>
                <c:pt idx="93">
                  <c:v>5507</c:v>
                </c:pt>
                <c:pt idx="94">
                  <c:v>5504</c:v>
                </c:pt>
                <c:pt idx="95">
                  <c:v>5462</c:v>
                </c:pt>
                <c:pt idx="96">
                  <c:v>5432</c:v>
                </c:pt>
                <c:pt idx="97">
                  <c:v>5464</c:v>
                </c:pt>
                <c:pt idx="98">
                  <c:v>5475</c:v>
                </c:pt>
                <c:pt idx="99">
                  <c:v>5496</c:v>
                </c:pt>
                <c:pt idx="100">
                  <c:v>5520</c:v>
                </c:pt>
                <c:pt idx="101">
                  <c:v>5524</c:v>
                </c:pt>
                <c:pt idx="102">
                  <c:v>5551</c:v>
                </c:pt>
                <c:pt idx="103">
                  <c:v>5553</c:v>
                </c:pt>
                <c:pt idx="104">
                  <c:v>5590</c:v>
                </c:pt>
                <c:pt idx="105">
                  <c:v>5584</c:v>
                </c:pt>
                <c:pt idx="106">
                  <c:v>5585</c:v>
                </c:pt>
                <c:pt idx="107">
                  <c:v>5606</c:v>
                </c:pt>
                <c:pt idx="108">
                  <c:v>5627</c:v>
                </c:pt>
                <c:pt idx="109">
                  <c:v>5622</c:v>
                </c:pt>
                <c:pt idx="110">
                  <c:v>5627</c:v>
                </c:pt>
                <c:pt idx="111">
                  <c:v>5630</c:v>
                </c:pt>
                <c:pt idx="112">
                  <c:v>5613</c:v>
                </c:pt>
                <c:pt idx="113">
                  <c:v>5620</c:v>
                </c:pt>
                <c:pt idx="114">
                  <c:v>5635</c:v>
                </c:pt>
                <c:pt idx="115">
                  <c:v>5647</c:v>
                </c:pt>
                <c:pt idx="116">
                  <c:v>5648</c:v>
                </c:pt>
                <c:pt idx="117">
                  <c:v>5666</c:v>
                </c:pt>
                <c:pt idx="118">
                  <c:v>5687</c:v>
                </c:pt>
                <c:pt idx="119">
                  <c:v>5720</c:v>
                </c:pt>
                <c:pt idx="120">
                  <c:v>5743</c:v>
                </c:pt>
                <c:pt idx="121">
                  <c:v>5789</c:v>
                </c:pt>
                <c:pt idx="122">
                  <c:v>5813</c:v>
                </c:pt>
                <c:pt idx="123">
                  <c:v>5811</c:v>
                </c:pt>
                <c:pt idx="124">
                  <c:v>5816</c:v>
                </c:pt>
                <c:pt idx="125">
                  <c:v>5829</c:v>
                </c:pt>
                <c:pt idx="126">
                  <c:v>5830</c:v>
                </c:pt>
                <c:pt idx="127">
                  <c:v>5836</c:v>
                </c:pt>
                <c:pt idx="128">
                  <c:v>5849</c:v>
                </c:pt>
                <c:pt idx="129">
                  <c:v>5864</c:v>
                </c:pt>
                <c:pt idx="130">
                  <c:v>5896</c:v>
                </c:pt>
                <c:pt idx="131">
                  <c:v>5876</c:v>
                </c:pt>
                <c:pt idx="132">
                  <c:v>5927</c:v>
                </c:pt>
                <c:pt idx="133">
                  <c:v>5951</c:v>
                </c:pt>
                <c:pt idx="134">
                  <c:v>5964</c:v>
                </c:pt>
                <c:pt idx="135">
                  <c:v>6000</c:v>
                </c:pt>
                <c:pt idx="136">
                  <c:v>6009</c:v>
                </c:pt>
                <c:pt idx="137">
                  <c:v>6017</c:v>
                </c:pt>
                <c:pt idx="138">
                  <c:v>6047</c:v>
                </c:pt>
                <c:pt idx="139">
                  <c:v>6064</c:v>
                </c:pt>
                <c:pt idx="140">
                  <c:v>6082</c:v>
                </c:pt>
                <c:pt idx="141">
                  <c:v>6098</c:v>
                </c:pt>
                <c:pt idx="142">
                  <c:v>6118</c:v>
                </c:pt>
              </c:numCache>
            </c:numRef>
          </c:val>
          <c:smooth val="1"/>
        </c:ser>
        <c:dLbls>
          <c:showLegendKey val="0"/>
          <c:showVal val="0"/>
          <c:showCatName val="0"/>
          <c:showSerName val="0"/>
          <c:showPercent val="0"/>
          <c:showBubbleSize val="0"/>
        </c:dLbls>
        <c:marker val="1"/>
        <c:smooth val="0"/>
        <c:axId val="315748456"/>
        <c:axId val="314767560"/>
      </c:lineChart>
      <c:catAx>
        <c:axId val="315748456"/>
        <c:scaling>
          <c:orientation val="minMax"/>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314767560"/>
        <c:crosses val="autoZero"/>
        <c:auto val="1"/>
        <c:lblAlgn val="ctr"/>
        <c:lblOffset val="100"/>
        <c:tickLblSkip val="12"/>
        <c:tickMarkSkip val="1"/>
        <c:noMultiLvlLbl val="0"/>
      </c:catAx>
      <c:valAx>
        <c:axId val="314767560"/>
        <c:scaling>
          <c:orientation val="minMax"/>
          <c:min val="5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315748456"/>
        <c:crosses val="autoZero"/>
        <c:crossBetween val="between"/>
      </c:valAx>
      <c:catAx>
        <c:axId val="321792376"/>
        <c:scaling>
          <c:orientation val="minMax"/>
        </c:scaling>
        <c:delete val="1"/>
        <c:axPos val="b"/>
        <c:numFmt formatCode="General" sourceLinked="1"/>
        <c:majorTickMark val="out"/>
        <c:minorTickMark val="none"/>
        <c:tickLblPos val="nextTo"/>
        <c:crossAx val="321795120"/>
        <c:crosses val="autoZero"/>
        <c:auto val="1"/>
        <c:lblAlgn val="ctr"/>
        <c:lblOffset val="100"/>
        <c:noMultiLvlLbl val="0"/>
      </c:catAx>
      <c:valAx>
        <c:axId val="321795120"/>
        <c:scaling>
          <c:orientation val="minMax"/>
          <c:max val="1"/>
          <c:min val="0"/>
        </c:scaling>
        <c:delete val="0"/>
        <c:axPos val="r"/>
        <c:numFmt formatCode="0" sourceLinked="1"/>
        <c:majorTickMark val="none"/>
        <c:minorTickMark val="none"/>
        <c:tickLblPos val="none"/>
        <c:spPr>
          <a:ln w="6396">
            <a:noFill/>
          </a:ln>
        </c:spPr>
        <c:crossAx val="321792376"/>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12169</c:v>
                </c:pt>
                <c:pt idx="57">
                  <c:v>12193</c:v>
                </c:pt>
                <c:pt idx="58">
                  <c:v>12222</c:v>
                </c:pt>
                <c:pt idx="59">
                  <c:v>12239</c:v>
                </c:pt>
              </c:numCache>
            </c:numRef>
          </c:val>
        </c:ser>
        <c:dLbls>
          <c:showLegendKey val="0"/>
          <c:showVal val="0"/>
          <c:showCatName val="0"/>
          <c:showSerName val="0"/>
          <c:showPercent val="0"/>
          <c:showBubbleSize val="0"/>
        </c:dLbls>
        <c:gapWidth val="219"/>
        <c:overlap val="-27"/>
        <c:axId val="321796688"/>
        <c:axId val="321797080"/>
      </c:barChart>
      <c:dateAx>
        <c:axId val="32179668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797080"/>
        <c:crosses val="autoZero"/>
        <c:auto val="1"/>
        <c:lblOffset val="100"/>
        <c:baseTimeUnit val="months"/>
      </c:dateAx>
      <c:valAx>
        <c:axId val="321797080"/>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796688"/>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321795904"/>
        <c:axId val="321790808"/>
      </c:barChart>
      <c:dateAx>
        <c:axId val="321795904"/>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21790808"/>
        <c:crossesAt val="0"/>
        <c:auto val="1"/>
        <c:lblOffset val="100"/>
        <c:baseTimeUnit val="months"/>
        <c:majorUnit val="2"/>
        <c:minorUnit val="1"/>
      </c:dateAx>
      <c:valAx>
        <c:axId val="321790808"/>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21795904"/>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321793160"/>
        <c:axId val="321794728"/>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321793160"/>
        <c:axId val="321794728"/>
      </c:lineChart>
      <c:catAx>
        <c:axId val="32179316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21794728"/>
        <c:crosses val="autoZero"/>
        <c:auto val="0"/>
        <c:lblAlgn val="ctr"/>
        <c:lblOffset val="100"/>
        <c:tickLblSkip val="1"/>
        <c:noMultiLvlLbl val="0"/>
      </c:catAx>
      <c:valAx>
        <c:axId val="321794728"/>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2179316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321791592"/>
        <c:axId val="32179198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322425576"/>
        <c:axId val="32179394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321791592"/>
        <c:axId val="321791984"/>
      </c:lineChart>
      <c:catAx>
        <c:axId val="32179159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21791984"/>
        <c:crosses val="autoZero"/>
        <c:auto val="0"/>
        <c:lblAlgn val="ctr"/>
        <c:lblOffset val="100"/>
        <c:tickLblSkip val="1"/>
        <c:noMultiLvlLbl val="0"/>
      </c:catAx>
      <c:valAx>
        <c:axId val="32179198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21791592"/>
        <c:crosses val="autoZero"/>
        <c:crossBetween val="between"/>
        <c:majorUnit val="2"/>
      </c:valAx>
      <c:valAx>
        <c:axId val="321793944"/>
        <c:scaling>
          <c:orientation val="minMax"/>
          <c:max val="12"/>
          <c:min val="-10"/>
        </c:scaling>
        <c:delete val="0"/>
        <c:axPos val="r"/>
        <c:numFmt formatCode="General" sourceLinked="1"/>
        <c:majorTickMark val="none"/>
        <c:minorTickMark val="none"/>
        <c:tickLblPos val="none"/>
        <c:spPr>
          <a:ln>
            <a:noFill/>
          </a:ln>
        </c:spPr>
        <c:crossAx val="322425576"/>
        <c:crosses val="max"/>
        <c:crossBetween val="between"/>
        <c:majorUnit val="2"/>
      </c:valAx>
      <c:catAx>
        <c:axId val="322425576"/>
        <c:scaling>
          <c:orientation val="minMax"/>
        </c:scaling>
        <c:delete val="0"/>
        <c:axPos val="t"/>
        <c:numFmt formatCode="General" sourceLinked="1"/>
        <c:majorTickMark val="none"/>
        <c:minorTickMark val="none"/>
        <c:tickLblPos val="none"/>
        <c:spPr>
          <a:ln>
            <a:noFill/>
          </a:ln>
        </c:spPr>
        <c:crossAx val="321793944"/>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22428712"/>
        <c:axId val="322428320"/>
      </c:barChart>
      <c:catAx>
        <c:axId val="32242871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22428320"/>
        <c:crosses val="autoZero"/>
        <c:auto val="0"/>
        <c:lblAlgn val="ctr"/>
        <c:lblOffset val="0"/>
        <c:tickLblSkip val="1"/>
        <c:tickMarkSkip val="1"/>
        <c:noMultiLvlLbl val="0"/>
      </c:catAx>
      <c:valAx>
        <c:axId val="322428320"/>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2242871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322427928"/>
        <c:axId val="322425968"/>
      </c:barChart>
      <c:catAx>
        <c:axId val="322427928"/>
        <c:scaling>
          <c:orientation val="minMax"/>
        </c:scaling>
        <c:delete val="0"/>
        <c:axPos val="b"/>
        <c:numFmt formatCode="General" sourceLinked="0"/>
        <c:majorTickMark val="out"/>
        <c:minorTickMark val="none"/>
        <c:tickLblPos val="nextTo"/>
        <c:txPr>
          <a:bodyPr/>
          <a:lstStyle/>
          <a:p>
            <a:pPr>
              <a:defRPr sz="1100"/>
            </a:pPr>
            <a:endParaRPr lang="en-US"/>
          </a:p>
        </c:txPr>
        <c:crossAx val="322425968"/>
        <c:crosses val="autoZero"/>
        <c:auto val="1"/>
        <c:lblAlgn val="ctr"/>
        <c:lblOffset val="100"/>
        <c:noMultiLvlLbl val="0"/>
      </c:catAx>
      <c:valAx>
        <c:axId val="322425968"/>
        <c:scaling>
          <c:orientation val="minMax"/>
        </c:scaling>
        <c:delete val="1"/>
        <c:axPos val="l"/>
        <c:numFmt formatCode="0%" sourceLinked="1"/>
        <c:majorTickMark val="out"/>
        <c:minorTickMark val="none"/>
        <c:tickLblPos val="none"/>
        <c:crossAx val="322427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37952112"/>
        <c:axId val="308378624"/>
      </c:barChart>
      <c:catAx>
        <c:axId val="23795211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08378624"/>
        <c:crosses val="autoZero"/>
        <c:auto val="0"/>
        <c:lblAlgn val="ctr"/>
        <c:lblOffset val="0"/>
        <c:tickLblSkip val="1"/>
        <c:tickMarkSkip val="1"/>
        <c:noMultiLvlLbl val="0"/>
      </c:catAx>
      <c:valAx>
        <c:axId val="308378624"/>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3795211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08379016"/>
        <c:axId val="308375880"/>
      </c:barChart>
      <c:catAx>
        <c:axId val="308379016"/>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08375880"/>
        <c:crossesAt val="0"/>
        <c:auto val="1"/>
        <c:lblAlgn val="ctr"/>
        <c:lblOffset val="20"/>
        <c:tickLblSkip val="1"/>
        <c:tickMarkSkip val="1"/>
        <c:noMultiLvlLbl val="0"/>
      </c:catAx>
      <c:valAx>
        <c:axId val="308375880"/>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08379016"/>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0.9</c:v>
                </c:pt>
                <c:pt idx="43">
                  <c:v>0.85899999999999999</c:v>
                </c:pt>
              </c:numCache>
            </c:numRef>
          </c:val>
        </c:ser>
        <c:dLbls>
          <c:showLegendKey val="0"/>
          <c:showVal val="0"/>
          <c:showCatName val="0"/>
          <c:showSerName val="0"/>
          <c:showPercent val="0"/>
          <c:showBubbleSize val="0"/>
        </c:dLbls>
        <c:gapWidth val="100"/>
        <c:axId val="296716920"/>
        <c:axId val="296713392"/>
      </c:barChart>
      <c:catAx>
        <c:axId val="29671692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96713392"/>
        <c:crosses val="autoZero"/>
        <c:auto val="1"/>
        <c:lblAlgn val="ctr"/>
        <c:lblOffset val="20"/>
        <c:noMultiLvlLbl val="0"/>
      </c:catAx>
      <c:valAx>
        <c:axId val="29671339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96716920"/>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296717312"/>
        <c:axId val="296718096"/>
      </c:barChart>
      <c:catAx>
        <c:axId val="296717312"/>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96718096"/>
        <c:crosses val="autoZero"/>
        <c:auto val="1"/>
        <c:lblAlgn val="ctr"/>
        <c:lblOffset val="20"/>
        <c:noMultiLvlLbl val="0"/>
      </c:catAx>
      <c:valAx>
        <c:axId val="296718096"/>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96717312"/>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296716136"/>
        <c:axId val="296718488"/>
      </c:lineChart>
      <c:catAx>
        <c:axId val="29671613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718488"/>
        <c:crosses val="autoZero"/>
        <c:auto val="1"/>
        <c:lblAlgn val="ctr"/>
        <c:lblOffset val="100"/>
        <c:noMultiLvlLbl val="0"/>
      </c:catAx>
      <c:valAx>
        <c:axId val="296718488"/>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96716136"/>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15746104"/>
        <c:axId val="31575080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15745320"/>
        <c:axId val="315747672"/>
      </c:lineChart>
      <c:catAx>
        <c:axId val="31574532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747672"/>
        <c:crosses val="autoZero"/>
        <c:auto val="0"/>
        <c:lblAlgn val="ctr"/>
        <c:lblOffset val="100"/>
        <c:noMultiLvlLbl val="0"/>
      </c:catAx>
      <c:valAx>
        <c:axId val="315747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745320"/>
        <c:crosses val="autoZero"/>
        <c:crossBetween val="between"/>
      </c:valAx>
      <c:valAx>
        <c:axId val="31575080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746104"/>
        <c:crosses val="max"/>
        <c:crossBetween val="between"/>
      </c:valAx>
      <c:catAx>
        <c:axId val="315746104"/>
        <c:scaling>
          <c:orientation val="minMax"/>
        </c:scaling>
        <c:delete val="1"/>
        <c:axPos val="b"/>
        <c:numFmt formatCode="General" sourceLinked="1"/>
        <c:majorTickMark val="out"/>
        <c:minorTickMark val="none"/>
        <c:tickLblPos val="nextTo"/>
        <c:crossAx val="31575080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315751592"/>
        <c:axId val="315744144"/>
      </c:barChart>
      <c:dateAx>
        <c:axId val="315751592"/>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15744144"/>
        <c:crossesAt val="0"/>
        <c:auto val="1"/>
        <c:lblOffset val="100"/>
        <c:baseTimeUnit val="months"/>
        <c:majorUnit val="2"/>
        <c:minorUnit val="1"/>
      </c:dateAx>
      <c:valAx>
        <c:axId val="315744144"/>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15751592"/>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68646830299329E-2"/>
          <c:y val="2.1353781849654852E-2"/>
          <c:w val="0.91570438950329691"/>
          <c:h val="0.73555555555555552"/>
        </c:manualLayout>
      </c:layout>
      <c:barChart>
        <c:barDir val="col"/>
        <c:grouping val="clustered"/>
        <c:varyColors val="0"/>
        <c:ser>
          <c:idx val="0"/>
          <c:order val="0"/>
          <c:tx>
            <c:strRef>
              <c:f>Sheet1!$B$1</c:f>
              <c:strCache>
                <c:ptCount val="1"/>
                <c:pt idx="0">
                  <c:v>% change from prior month</c:v>
                </c:pt>
              </c:strCache>
            </c:strRef>
          </c:tx>
          <c:spPr>
            <a:solidFill>
              <a:srgbClr val="225A7A"/>
            </a:solidFill>
            <a:ln w="60325" cmpd="sng">
              <a:solidFill>
                <a:srgbClr val="225A7A"/>
              </a:solidFill>
              <a:miter lim="800000"/>
            </a:ln>
            <a:effectLst/>
          </c:spPr>
          <c:invertIfNegative val="0"/>
          <c:dPt>
            <c:idx val="15"/>
            <c:invertIfNegative val="0"/>
            <c:bubble3D val="0"/>
            <c:spPr>
              <a:solidFill>
                <a:srgbClr val="225A7A"/>
              </a:solidFill>
              <a:ln w="60325" cmpd="sng">
                <a:solidFill>
                  <a:srgbClr val="225A7A"/>
                </a:solidFill>
                <a:miter lim="800000"/>
              </a:ln>
              <a:effectLst/>
            </c:spPr>
          </c:dPt>
          <c:dPt>
            <c:idx val="19"/>
            <c:invertIfNegative val="0"/>
            <c:bubble3D val="0"/>
            <c:spPr>
              <a:solidFill>
                <a:srgbClr val="225A7A"/>
              </a:solidFill>
              <a:ln w="60325" cmpd="sng">
                <a:solidFill>
                  <a:srgbClr val="225A7A"/>
                </a:solidFill>
                <a:miter lim="800000"/>
              </a:ln>
              <a:effectLst/>
            </c:spPr>
          </c:dPt>
          <c:dPt>
            <c:idx val="27"/>
            <c:invertIfNegative val="0"/>
            <c:bubble3D val="0"/>
          </c:dPt>
          <c:dPt>
            <c:idx val="28"/>
            <c:invertIfNegative val="0"/>
            <c:bubble3D val="0"/>
          </c:dPt>
          <c:dPt>
            <c:idx val="29"/>
            <c:invertIfNegative val="0"/>
            <c:bubble3D val="0"/>
          </c:dPt>
          <c:dPt>
            <c:idx val="30"/>
            <c:invertIfNegative val="0"/>
            <c:bubble3D val="0"/>
          </c:dPt>
          <c:dPt>
            <c:idx val="31"/>
            <c:invertIfNegative val="0"/>
            <c:bubble3D val="0"/>
          </c:dPt>
          <c:dPt>
            <c:idx val="32"/>
            <c:invertIfNegative val="0"/>
            <c:bubble3D val="0"/>
          </c:dPt>
          <c:dPt>
            <c:idx val="33"/>
            <c:invertIfNegative val="0"/>
            <c:bubble3D val="0"/>
          </c:dPt>
          <c:dPt>
            <c:idx val="34"/>
            <c:invertIfNegative val="0"/>
            <c:bubble3D val="0"/>
          </c:dPt>
          <c:dPt>
            <c:idx val="35"/>
            <c:invertIfNegative val="0"/>
            <c:bubble3D val="0"/>
          </c:dPt>
          <c:dPt>
            <c:idx val="47"/>
            <c:invertIfNegative val="0"/>
            <c:bubble3D val="0"/>
          </c:dPt>
          <c:dPt>
            <c:idx val="59"/>
            <c:invertIfNegative val="0"/>
            <c:bubble3D val="0"/>
            <c:spPr>
              <a:solidFill>
                <a:srgbClr val="225A7A"/>
              </a:solidFill>
              <a:ln w="79375" cmpd="sng">
                <a:solidFill>
                  <a:srgbClr val="225A7A"/>
                </a:solidFill>
                <a:miter lim="800000"/>
              </a:ln>
              <a:effectLst/>
            </c:spPr>
          </c:dPt>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5587</c:v>
                </c:pt>
                <c:pt idx="1">
                  <c:v>5508</c:v>
                </c:pt>
                <c:pt idx="2">
                  <c:v>5536</c:v>
                </c:pt>
                <c:pt idx="3">
                  <c:v>5555</c:v>
                </c:pt>
                <c:pt idx="4">
                  <c:v>5524</c:v>
                </c:pt>
                <c:pt idx="5">
                  <c:v>5512</c:v>
                </c:pt>
                <c:pt idx="6">
                  <c:v>5502</c:v>
                </c:pt>
                <c:pt idx="7">
                  <c:v>5525</c:v>
                </c:pt>
                <c:pt idx="8">
                  <c:v>5503</c:v>
                </c:pt>
                <c:pt idx="9">
                  <c:v>5507</c:v>
                </c:pt>
                <c:pt idx="10">
                  <c:v>5504</c:v>
                </c:pt>
                <c:pt idx="11">
                  <c:v>5462</c:v>
                </c:pt>
                <c:pt idx="12">
                  <c:v>5432</c:v>
                </c:pt>
                <c:pt idx="13">
                  <c:v>5464</c:v>
                </c:pt>
                <c:pt idx="14">
                  <c:v>5475</c:v>
                </c:pt>
                <c:pt idx="15">
                  <c:v>5496</c:v>
                </c:pt>
                <c:pt idx="16">
                  <c:v>5520</c:v>
                </c:pt>
                <c:pt idx="17">
                  <c:v>5524</c:v>
                </c:pt>
                <c:pt idx="18">
                  <c:v>5551</c:v>
                </c:pt>
                <c:pt idx="19">
                  <c:v>5553</c:v>
                </c:pt>
                <c:pt idx="20">
                  <c:v>5590</c:v>
                </c:pt>
                <c:pt idx="21">
                  <c:v>5584</c:v>
                </c:pt>
                <c:pt idx="22">
                  <c:v>5585</c:v>
                </c:pt>
                <c:pt idx="23">
                  <c:v>5606</c:v>
                </c:pt>
                <c:pt idx="24">
                  <c:v>5627</c:v>
                </c:pt>
                <c:pt idx="25">
                  <c:v>5622</c:v>
                </c:pt>
                <c:pt idx="26">
                  <c:v>5627</c:v>
                </c:pt>
                <c:pt idx="27">
                  <c:v>5630</c:v>
                </c:pt>
                <c:pt idx="28">
                  <c:v>5613</c:v>
                </c:pt>
                <c:pt idx="29">
                  <c:v>5620</c:v>
                </c:pt>
                <c:pt idx="30">
                  <c:v>5635</c:v>
                </c:pt>
                <c:pt idx="31">
                  <c:v>5647</c:v>
                </c:pt>
                <c:pt idx="32">
                  <c:v>5648</c:v>
                </c:pt>
                <c:pt idx="33">
                  <c:v>5666</c:v>
                </c:pt>
                <c:pt idx="34">
                  <c:v>5687</c:v>
                </c:pt>
                <c:pt idx="35">
                  <c:v>5720</c:v>
                </c:pt>
                <c:pt idx="36">
                  <c:v>5743</c:v>
                </c:pt>
                <c:pt idx="37">
                  <c:v>5789</c:v>
                </c:pt>
                <c:pt idx="38">
                  <c:v>5813</c:v>
                </c:pt>
                <c:pt idx="39">
                  <c:v>5811</c:v>
                </c:pt>
                <c:pt idx="40">
                  <c:v>5816</c:v>
                </c:pt>
                <c:pt idx="41">
                  <c:v>5829</c:v>
                </c:pt>
                <c:pt idx="42">
                  <c:v>5830</c:v>
                </c:pt>
                <c:pt idx="43">
                  <c:v>5836</c:v>
                </c:pt>
                <c:pt idx="44">
                  <c:v>5849</c:v>
                </c:pt>
                <c:pt idx="45">
                  <c:v>5864</c:v>
                </c:pt>
                <c:pt idx="46">
                  <c:v>5896</c:v>
                </c:pt>
                <c:pt idx="47">
                  <c:v>5876</c:v>
                </c:pt>
                <c:pt idx="48">
                  <c:v>5927</c:v>
                </c:pt>
                <c:pt idx="49">
                  <c:v>5951</c:v>
                </c:pt>
                <c:pt idx="50">
                  <c:v>5964</c:v>
                </c:pt>
                <c:pt idx="51">
                  <c:v>6000</c:v>
                </c:pt>
                <c:pt idx="52">
                  <c:v>6009</c:v>
                </c:pt>
                <c:pt idx="53">
                  <c:v>6017</c:v>
                </c:pt>
                <c:pt idx="54">
                  <c:v>6047</c:v>
                </c:pt>
                <c:pt idx="55">
                  <c:v>6064</c:v>
                </c:pt>
                <c:pt idx="56">
                  <c:v>6082</c:v>
                </c:pt>
                <c:pt idx="57">
                  <c:v>6098</c:v>
                </c:pt>
                <c:pt idx="58">
                  <c:v>6118</c:v>
                </c:pt>
                <c:pt idx="59">
                  <c:v>6166</c:v>
                </c:pt>
              </c:numCache>
            </c:numRef>
          </c:val>
        </c:ser>
        <c:ser>
          <c:idx val="1"/>
          <c:order val="1"/>
          <c:tx>
            <c:strRef>
              <c:f>Sheet1!$C$1</c:f>
              <c:strCache>
                <c:ptCount val="1"/>
                <c:pt idx="0">
                  <c:v>Recession</c:v>
                </c:pt>
              </c:strCache>
            </c:strRef>
          </c:tx>
          <c:spPr>
            <a:solidFill>
              <a:schemeClr val="accent2"/>
            </a:solidFill>
            <a:ln>
              <a:noFill/>
            </a:ln>
            <a:effectLst/>
          </c:spPr>
          <c:invertIfNegative val="0"/>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Sheet1!$C$2:$C$61</c:f>
              <c:numCache>
                <c:formatCode>0</c:formatCode>
                <c:ptCount val="60"/>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numCache>
            </c:numRef>
          </c:val>
        </c:ser>
        <c:dLbls>
          <c:showLegendKey val="0"/>
          <c:showVal val="0"/>
          <c:showCatName val="0"/>
          <c:showSerName val="0"/>
          <c:showPercent val="0"/>
          <c:showBubbleSize val="0"/>
        </c:dLbls>
        <c:gapWidth val="0"/>
        <c:axId val="315746888"/>
        <c:axId val="315748848"/>
      </c:barChart>
      <c:dateAx>
        <c:axId val="315746888"/>
        <c:scaling>
          <c:orientation val="minMax"/>
          <c:min val="40209"/>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748848"/>
        <c:crossesAt val="5400"/>
        <c:auto val="1"/>
        <c:lblOffset val="100"/>
        <c:baseTimeUnit val="days"/>
        <c:majorUnit val="3"/>
        <c:majorTimeUnit val="months"/>
        <c:minorUnit val="1"/>
      </c:dateAx>
      <c:valAx>
        <c:axId val="315748848"/>
        <c:scaling>
          <c:orientation val="minMax"/>
          <c:min val="54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0">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5746888"/>
        <c:crossesAt val="40178"/>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1E38686-48A5-4514-A469-7C3FFADC0D37}" srcId="{BB65152E-BCCC-4541-9434-6294DE38F568}" destId="{4B42B842-6B2E-4003-A569-8DB2D07605DE}" srcOrd="1" destOrd="0" parTransId="{95E955F2-DC47-4E59-8C4C-A157DBA07121}" sibTransId="{39887C53-1830-4F8D-801B-AAFF4BEE6A73}"/>
    <dgm:cxn modelId="{39F612E5-31BB-4A8D-8AC8-787BBAB719C8}" type="presOf" srcId="{B0602C1E-C48C-4D54-B662-B174A3E82681}" destId="{9F2A84AB-C033-4C2A-AEC3-50C6B90266E5}" srcOrd="0" destOrd="0" presId="urn:microsoft.com/office/officeart/2008/layout/RadialCluster"/>
    <dgm:cxn modelId="{7CFCA6BC-8F52-4204-A63D-02F3942D76CD}" type="presOf" srcId="{DDE525F0-70D8-45F0-9682-5D1D4141DDC1}" destId="{5FE1A525-6534-451B-8D78-FB9676DF26AD}"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E4DA5BBA-1A5E-471C-835D-95199FEDFBE8}" type="presOf" srcId="{5E3C44D8-D7C4-4741-BFE7-B40E83E0810E}" destId="{D52CB5E7-AF9C-4FD2-9476-BEB2B98D0511}"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E871C198-F127-4857-99D7-EE00D86FB886}" type="presOf" srcId="{B786CD19-95D2-4F8F-820A-CD58EEB81FF8}" destId="{91D700EE-352D-47CD-BDBB-368BAD1A15C3}" srcOrd="0" destOrd="0" presId="urn:microsoft.com/office/officeart/2008/layout/RadialCluster"/>
    <dgm:cxn modelId="{C9349A31-D43B-49F6-AA7D-900BA972684D}" type="presOf" srcId="{847C7364-11AA-4DC2-925F-B3CBC54ECB48}" destId="{3B13E823-8352-42F1-9CF9-3137D4F8DADE}" srcOrd="0" destOrd="0" presId="urn:microsoft.com/office/officeart/2008/layout/RadialCluster"/>
    <dgm:cxn modelId="{A29B1E5F-6CE4-420A-BDF4-8D6A24DEF574}" type="presOf" srcId="{BB65152E-BCCC-4541-9434-6294DE38F568}" destId="{84B2A22D-953A-4877-BEBA-FF0CC0260630}"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0B3A6467-EC30-4A98-9082-94B72E571B98}" type="presOf" srcId="{419C214F-5B37-41C8-8489-BA7258B8F6B9}" destId="{50357D84-431E-47DE-B7A5-2230E9C33475}" srcOrd="0" destOrd="0" presId="urn:microsoft.com/office/officeart/2008/layout/RadialCluster"/>
    <dgm:cxn modelId="{D40570A0-350A-4577-AEBF-FFECE0FBD67E}" srcId="{1AEE7BA0-629C-4B85-B4AD-7E22DED1A99C}" destId="{5E3C44D8-D7C4-4741-BFE7-B40E83E0810E}" srcOrd="4" destOrd="0" parTransId="{419C214F-5B37-41C8-8489-BA7258B8F6B9}" sibTransId="{23022F15-57E7-4484-A5E9-2EC47C0A06E3}"/>
    <dgm:cxn modelId="{0A89056E-30BD-4E92-A91D-BC7E7AB6775A}" srcId="{1AEE7BA0-629C-4B85-B4AD-7E22DED1A99C}" destId="{B0602C1E-C48C-4D54-B662-B174A3E82681}" srcOrd="3" destOrd="0" parTransId="{5AAF6B1F-FFD4-4287-9E40-00DD33C9EB39}" sibTransId="{CDEFA36E-4644-4641-9516-600D197FFF57}"/>
    <dgm:cxn modelId="{986ACEDF-846C-469A-A0F5-90381795265F}" type="presOf" srcId="{5AAF6B1F-FFD4-4287-9E40-00DD33C9EB39}" destId="{EAF10663-8C4C-4B90-9C61-0833B6F849A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883D17D5-D2D9-415E-87C6-DF38C20BED7E}" type="presOf" srcId="{BB9CDE7A-964C-41EA-9FA4-73AAEF6C8C87}" destId="{034AE756-2580-4AA7-99D3-C950C00E90B8}" srcOrd="0" destOrd="0" presId="urn:microsoft.com/office/officeart/2008/layout/RadialCluster"/>
    <dgm:cxn modelId="{0E443F98-7A2D-4DD0-8285-D6E233D23F34}" type="presOf" srcId="{E9612BF7-8DF6-43D8-9F23-D6B69FB5EE55}" destId="{BA9E4B6F-5BC6-4833-8340-6DC678159372}"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4A6A390E-AAF3-4372-99B7-B2E9E2825883}" type="presOf" srcId="{1AEE7BA0-629C-4B85-B4AD-7E22DED1A99C}" destId="{F2D50769-82FD-4084-8E03-110D6579274B}" srcOrd="0" destOrd="0" presId="urn:microsoft.com/office/officeart/2008/layout/RadialCluster"/>
    <dgm:cxn modelId="{D1249F08-4D58-4839-A590-74C2A884F7B0}" type="presOf" srcId="{B29318E9-7C07-4CD5-9C1C-11978CFFCA78}" destId="{652BDA42-9255-444F-BF4F-48E006951B2F}" srcOrd="0" destOrd="0" presId="urn:microsoft.com/office/officeart/2008/layout/RadialCluster"/>
    <dgm:cxn modelId="{1AF66C30-55A2-41D8-909A-ABB58F7E26AF}" type="presOf" srcId="{8EACBA72-0736-4829-BF79-2B5DEFF075E3}" destId="{4B013E86-89D2-4212-AEED-7FBC7097AEBA}"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897FD994-49F5-4F8C-984B-77AF9E699594}" type="presOf" srcId="{6BBC841D-9638-41ED-BDD4-2259171F964B}" destId="{9085E4C5-3192-416F-86F0-ABBA20B2171B}" srcOrd="0" destOrd="0" presId="urn:microsoft.com/office/officeart/2008/layout/RadialCluster"/>
    <dgm:cxn modelId="{003537A5-6D80-4CFA-A259-DA6A975DAE55}" type="presOf" srcId="{5F82ADDF-1E91-467C-A264-860ED8DCA426}" destId="{6CD08984-0F29-4332-9FF8-AC58E7CEEB64}"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DF2624A6-FA76-4BB0-9DB8-33C55F590F91}" type="presOf" srcId="{0DB401ED-9501-47A0-9722-FFB671C5363B}" destId="{80D04EC1-DC11-4F75-8AF3-AA81E7A85C4C}" srcOrd="0" destOrd="0" presId="urn:microsoft.com/office/officeart/2008/layout/RadialCluster"/>
    <dgm:cxn modelId="{87FD645B-0B65-4696-B2C4-42F7D6C8B74F}" type="presParOf" srcId="{84B2A22D-953A-4877-BEBA-FF0CC0260630}" destId="{3C1CC195-821B-4304-9293-2FDD928A06EE}" srcOrd="0" destOrd="0" presId="urn:microsoft.com/office/officeart/2008/layout/RadialCluster"/>
    <dgm:cxn modelId="{77B602D3-37E9-4555-9DC3-863F1DDC4BCB}" type="presParOf" srcId="{3C1CC195-821B-4304-9293-2FDD928A06EE}" destId="{F2D50769-82FD-4084-8E03-110D6579274B}" srcOrd="0" destOrd="0" presId="urn:microsoft.com/office/officeart/2008/layout/RadialCluster"/>
    <dgm:cxn modelId="{AB10E7D6-3383-4801-AB67-9C043642D3BF}" type="presParOf" srcId="{3C1CC195-821B-4304-9293-2FDD928A06EE}" destId="{652BDA42-9255-444F-BF4F-48E006951B2F}" srcOrd="1" destOrd="0" presId="urn:microsoft.com/office/officeart/2008/layout/RadialCluster"/>
    <dgm:cxn modelId="{D7FFB591-C132-499D-B259-36899A0115AC}" type="presParOf" srcId="{3C1CC195-821B-4304-9293-2FDD928A06EE}" destId="{6CD08984-0F29-4332-9FF8-AC58E7CEEB64}" srcOrd="2" destOrd="0" presId="urn:microsoft.com/office/officeart/2008/layout/RadialCluster"/>
    <dgm:cxn modelId="{F7EA40C3-A8C2-4FCB-99CD-B0593FBD3ABB}" type="presParOf" srcId="{3C1CC195-821B-4304-9293-2FDD928A06EE}" destId="{BA9E4B6F-5BC6-4833-8340-6DC678159372}" srcOrd="3" destOrd="0" presId="urn:microsoft.com/office/officeart/2008/layout/RadialCluster"/>
    <dgm:cxn modelId="{C3530C81-5083-4E8B-8D0B-69C8A7073CE8}" type="presParOf" srcId="{3C1CC195-821B-4304-9293-2FDD928A06EE}" destId="{9085E4C5-3192-416F-86F0-ABBA20B2171B}" srcOrd="4" destOrd="0" presId="urn:microsoft.com/office/officeart/2008/layout/RadialCluster"/>
    <dgm:cxn modelId="{68C4F144-CBE8-48FD-ADD1-8037E6D54E7D}" type="presParOf" srcId="{3C1CC195-821B-4304-9293-2FDD928A06EE}" destId="{4B013E86-89D2-4212-AEED-7FBC7097AEBA}" srcOrd="5" destOrd="0" presId="urn:microsoft.com/office/officeart/2008/layout/RadialCluster"/>
    <dgm:cxn modelId="{49A26F47-F857-4E1A-BB64-97F3DDF84301}" type="presParOf" srcId="{3C1CC195-821B-4304-9293-2FDD928A06EE}" destId="{5FE1A525-6534-451B-8D78-FB9676DF26AD}" srcOrd="6" destOrd="0" presId="urn:microsoft.com/office/officeart/2008/layout/RadialCluster"/>
    <dgm:cxn modelId="{D7E8378A-EE6B-46FA-9C2F-2BC19411F284}" type="presParOf" srcId="{3C1CC195-821B-4304-9293-2FDD928A06EE}" destId="{EAF10663-8C4C-4B90-9C61-0833B6F849A5}" srcOrd="7" destOrd="0" presId="urn:microsoft.com/office/officeart/2008/layout/RadialCluster"/>
    <dgm:cxn modelId="{3DC89CC0-62EB-4A89-AB24-EC84052E06C3}" type="presParOf" srcId="{3C1CC195-821B-4304-9293-2FDD928A06EE}" destId="{9F2A84AB-C033-4C2A-AEC3-50C6B90266E5}" srcOrd="8" destOrd="0" presId="urn:microsoft.com/office/officeart/2008/layout/RadialCluster"/>
    <dgm:cxn modelId="{689BFD80-F468-465A-AF5B-79DD1A885256}" type="presParOf" srcId="{3C1CC195-821B-4304-9293-2FDD928A06EE}" destId="{50357D84-431E-47DE-B7A5-2230E9C33475}" srcOrd="9" destOrd="0" presId="urn:microsoft.com/office/officeart/2008/layout/RadialCluster"/>
    <dgm:cxn modelId="{FB8854A8-B2A3-42BB-969D-CE38F9E01380}" type="presParOf" srcId="{3C1CC195-821B-4304-9293-2FDD928A06EE}" destId="{D52CB5E7-AF9C-4FD2-9476-BEB2B98D0511}" srcOrd="10" destOrd="0" presId="urn:microsoft.com/office/officeart/2008/layout/RadialCluster"/>
    <dgm:cxn modelId="{DFCC6CA1-E860-4CE0-A409-09895C8E5A17}" type="presParOf" srcId="{3C1CC195-821B-4304-9293-2FDD928A06EE}" destId="{80D04EC1-DC11-4F75-8AF3-AA81E7A85C4C}" srcOrd="11" destOrd="0" presId="urn:microsoft.com/office/officeart/2008/layout/RadialCluster"/>
    <dgm:cxn modelId="{3C1D7651-77C5-4B9C-939E-234566F1F244}" type="presParOf" srcId="{3C1CC195-821B-4304-9293-2FDD928A06EE}" destId="{034AE756-2580-4AA7-99D3-C950C00E90B8}" srcOrd="12" destOrd="0" presId="urn:microsoft.com/office/officeart/2008/layout/RadialCluster"/>
    <dgm:cxn modelId="{751DAFF6-95C6-44BD-BC55-73F50F6C3990}" type="presParOf" srcId="{3C1CC195-821B-4304-9293-2FDD928A06EE}" destId="{91D700EE-352D-47CD-BDBB-368BAD1A15C3}" srcOrd="13" destOrd="0" presId="urn:microsoft.com/office/officeart/2008/layout/RadialCluster"/>
    <dgm:cxn modelId="{9BC2DEF8-D5AB-4A40-ADEC-56E776E7DBBE}"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D9594D67-E82D-4205-949E-6439F0BD3F2A}" type="presOf" srcId="{F7F1F61F-999A-45FC-BFCF-ED72631DB0F1}" destId="{08A2713C-6BFD-40DB-8FF9-6ECED0F0C1BB}"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552F70B-EC92-494F-AB90-4916A64EB019}" type="presOf" srcId="{A70948A3-6457-4E59-B7FC-DC1CB9FB8993}" destId="{7912B318-D591-42FF-BD79-F5B8746BB743}" srcOrd="0" destOrd="0" presId="urn:microsoft.com/office/officeart/2005/8/layout/rings+Icon"/>
    <dgm:cxn modelId="{0EE9C3AB-F664-4012-B7EC-623D1C350BB5}"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F9E0201C-7DA7-4DAC-8B01-4BECDF38E8F6}" type="presOf" srcId="{582BD684-3FF6-4952-B43F-4567C9363BF9}" destId="{04D5299D-706B-442B-B5AD-C000BC0C3B9F}" srcOrd="0" destOrd="0" presId="urn:microsoft.com/office/officeart/2005/8/layout/rings+Icon"/>
    <dgm:cxn modelId="{9BC78634-03EB-4573-AD41-177085272E0D}" type="presParOf" srcId="{04D5299D-706B-442B-B5AD-C000BC0C3B9F}" destId="{08A2713C-6BFD-40DB-8FF9-6ECED0F0C1BB}" srcOrd="0" destOrd="0" presId="urn:microsoft.com/office/officeart/2005/8/layout/rings+Icon"/>
    <dgm:cxn modelId="{9AACCAC6-FAF8-4F47-809D-1B640577A1C9}" type="presParOf" srcId="{04D5299D-706B-442B-B5AD-C000BC0C3B9F}" destId="{7912B318-D591-42FF-BD79-F5B8746BB743}" srcOrd="1" destOrd="0" presId="urn:microsoft.com/office/officeart/2005/8/layout/rings+Icon"/>
    <dgm:cxn modelId="{FBCA706C-99AA-4C27-A739-89080368F5D6}"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2.png"/></Relationships>
</file>

<file path=ppt/drawings/_rels/vmlDrawing101.v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image" Target="../media/image133.png"/></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0.png"/></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8.png"/></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9.png"/></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30.png"/></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31.png"/></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3/19/2015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107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924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108</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35770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109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2600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8702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111</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98586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112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09249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113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0543425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114</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94943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9495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116</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235993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117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05979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118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11389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119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16516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439283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121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8855997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122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8103388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123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42531141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124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11737333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125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21561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225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12</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429971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128</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897530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129</a:t>
            </a:fld>
            <a:endParaRPr lang="en-US" altLang="en-US" sz="1200">
              <a:solidFill>
                <a:srgbClr val="000000"/>
              </a:solidFill>
            </a:endParaRPr>
          </a:p>
        </p:txBody>
      </p:sp>
    </p:spTree>
    <p:extLst>
      <p:ext uri="{BB962C8B-B14F-4D97-AF65-F5344CB8AC3E}">
        <p14:creationId xmlns:p14="http://schemas.microsoft.com/office/powerpoint/2010/main" val="21096680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130</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75585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131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132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137</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13</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146</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1245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147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148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00770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149</a:t>
            </a:fld>
            <a:endParaRPr lang="en-US" dirty="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05895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150</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675261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151</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263464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152</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5053763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153</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3198872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154</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89692566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155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D79FEBC-25CB-41B8-9140-AB208FEFFC37}" type="slidenum">
              <a:rPr lang="en-US" altLang="en-US" sz="1000" smtClean="0"/>
              <a:pPr>
                <a:lnSpc>
                  <a:spcPct val="100000"/>
                </a:lnSpc>
                <a:spcBef>
                  <a:spcPct val="0"/>
                </a:spcBef>
                <a:buClrTx/>
                <a:buSzTx/>
                <a:buFontTx/>
                <a:buNone/>
              </a:pPr>
              <a:t>14</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521876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5100871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158</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159</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160</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162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163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164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E5409AED-8BE0-498A-A844-77320E98B757}" type="slidenum">
              <a:rPr lang="en-US" smtClean="0"/>
              <a:pPr defTabSz="930193">
                <a:defRPr/>
              </a:pPr>
              <a:t>165</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900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B809B61-1E7F-4E9E-BA12-DB4BD9653ABF}" type="slidenum">
              <a:rPr lang="en-US" altLang="en-US" sz="1000"/>
              <a:pPr algn="ctr" eaLnBrk="1" hangingPunct="1">
                <a:lnSpc>
                  <a:spcPct val="100000"/>
                </a:lnSpc>
                <a:spcBef>
                  <a:spcPct val="0"/>
                </a:spcBef>
                <a:buClrTx/>
                <a:buSzTx/>
                <a:buFontTx/>
                <a:buNone/>
              </a:pPr>
              <a:t>15</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211826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167</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168</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169</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171</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172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173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174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175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26ECB8B-47A2-4F89-97BA-7947B3752653}" type="slidenum">
              <a:rPr lang="en-US" altLang="en-US" sz="1000"/>
              <a:pPr algn="ctr" eaLnBrk="1" hangingPunct="1">
                <a:lnSpc>
                  <a:spcPct val="100000"/>
                </a:lnSpc>
                <a:spcBef>
                  <a:spcPct val="0"/>
                </a:spcBef>
                <a:buClrTx/>
                <a:buSzTx/>
                <a:buFontTx/>
                <a:buNone/>
              </a:pPr>
              <a:t>16</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8583680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176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177</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178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179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995983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180</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181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182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183</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184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185</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05109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7FCD5EF-FF59-4C7E-9A26-04DC2C194D22}" type="slidenum">
              <a:rPr lang="en-US" altLang="en-US" sz="1000"/>
              <a:pPr algn="ctr" eaLnBrk="1" hangingPunct="1">
                <a:lnSpc>
                  <a:spcPct val="100000"/>
                </a:lnSpc>
                <a:spcBef>
                  <a:spcPct val="0"/>
                </a:spcBef>
                <a:buClrTx/>
                <a:buSzTx/>
                <a:buFontTx/>
                <a:buNone/>
              </a:pPr>
              <a:t>17</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852947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187</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188</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189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190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193</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404217831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194</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195</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196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230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78A33B3-B3E2-4DCB-8712-56BD87950A89}" type="slidenum">
              <a:rPr lang="en-US" altLang="en-US" sz="1000"/>
              <a:pPr algn="ctr" eaLnBrk="1" hangingPunct="1">
                <a:lnSpc>
                  <a:spcPct val="100000"/>
                </a:lnSpc>
                <a:spcBef>
                  <a:spcPct val="0"/>
                </a:spcBef>
                <a:buClrTx/>
                <a:buSzTx/>
                <a:buFontTx/>
                <a:buNone/>
              </a:pPr>
              <a:t>18</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7374419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198</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199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41" tIns="46555" rIns="45941" bIns="46555" anchor="b">
            <a:spAutoFit/>
          </a:bodyPr>
          <a:lstStyle/>
          <a:p>
            <a:pPr algn="ctr" defTabSz="930180" fontAlgn="base">
              <a:spcBef>
                <a:spcPct val="0"/>
              </a:spcBef>
              <a:spcAft>
                <a:spcPct val="0"/>
              </a:spcAft>
            </a:pPr>
            <a:fld id="{E7F16FBB-7AEE-4DA5-B0F2-DB9341F37734}" type="slidenum">
              <a:rPr lang="en-US" sz="1000">
                <a:solidFill>
                  <a:srgbClr val="000000"/>
                </a:solidFill>
                <a:latin typeface="Arial" charset="0"/>
                <a:cs typeface="Arial" charset="0"/>
              </a:rPr>
              <a:pPr algn="ctr" defTabSz="930180" fontAlgn="base">
                <a:spcBef>
                  <a:spcPct val="0"/>
                </a:spcBef>
                <a:spcAft>
                  <a:spcPct val="0"/>
                </a:spcAft>
              </a:pPr>
              <a:t>200</a:t>
            </a:fld>
            <a:endParaRPr lang="en-US" sz="1000" dirty="0">
              <a:solidFill>
                <a:srgbClr val="000000"/>
              </a:solidFill>
              <a:latin typeface="Arial" charset="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120" tIns="46120" rIns="46120" bIns="46120"/>
          <a:lstStyle/>
          <a:p>
            <a:endParaRPr lang="en-US" smtClean="0"/>
          </a:p>
        </p:txBody>
      </p:sp>
    </p:spTree>
    <p:extLst>
      <p:ext uri="{BB962C8B-B14F-4D97-AF65-F5344CB8AC3E}">
        <p14:creationId xmlns:p14="http://schemas.microsoft.com/office/powerpoint/2010/main" val="150246471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9047163"/>
            <a:ext cx="704286" cy="247650"/>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201</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1114765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203</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281416791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204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207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F7D7222-2607-4B44-B4C0-1A20A3C6D40E}" type="slidenum">
              <a:rPr lang="en-US" altLang="en-US" sz="1000"/>
              <a:pPr algn="ctr" eaLnBrk="1" hangingPunct="1">
                <a:lnSpc>
                  <a:spcPct val="100000"/>
                </a:lnSpc>
                <a:spcBef>
                  <a:spcPct val="0"/>
                </a:spcBef>
                <a:buClrTx/>
                <a:buSzTx/>
                <a:buFontTx/>
                <a:buNone/>
              </a:pPr>
              <a:t>19</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0016278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213</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214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215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216</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219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220</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221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222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5606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37D7FB8-AAA8-4FF5-B67B-515233AC3179}" type="slidenum">
              <a:rPr lang="en-US" altLang="en-US" sz="1000"/>
              <a:pPr algn="ctr" eaLnBrk="1" hangingPunct="1">
                <a:lnSpc>
                  <a:spcPct val="100000"/>
                </a:lnSpc>
                <a:spcBef>
                  <a:spcPct val="0"/>
                </a:spcBef>
                <a:buClrTx/>
                <a:buSzTx/>
                <a:buFontTx/>
                <a:buNone/>
              </a:pPr>
              <a:t>20</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2928242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226</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227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1CCBB6C3-02DC-40F2-96CB-3D9239C963E7}" type="slidenum">
              <a:rPr lang="en-US" altLang="en-US" sz="1000" smtClean="0"/>
              <a:pPr>
                <a:lnSpc>
                  <a:spcPct val="100000"/>
                </a:lnSpc>
                <a:spcBef>
                  <a:spcPct val="0"/>
                </a:spcBef>
                <a:buClrTx/>
                <a:buSzTx/>
                <a:buFontTx/>
                <a:buNone/>
              </a:pPr>
              <a:t>228</a:t>
            </a:fld>
            <a:endParaRPr lang="en-US" altLang="en-US" sz="10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4851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6FC13D4-F4B3-4032-B8E3-E7D7A68F1F7D}" type="slidenum">
              <a:rPr lang="en-US" altLang="en-US" sz="1000"/>
              <a:pPr algn="ctr" eaLnBrk="1" hangingPunct="1">
                <a:lnSpc>
                  <a:spcPct val="100000"/>
                </a:lnSpc>
                <a:spcBef>
                  <a:spcPct val="0"/>
                </a:spcBef>
                <a:buClrTx/>
                <a:buSzTx/>
                <a:buFontTx/>
                <a:buNone/>
              </a:pPr>
              <a:t>229</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5845036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5BE707C-E7B4-4929-9DD2-42BA2B8B05D4}" type="slidenum">
              <a:rPr lang="en-US" altLang="en-US" sz="1000"/>
              <a:pPr algn="ctr" eaLnBrk="1" hangingPunct="1">
                <a:lnSpc>
                  <a:spcPct val="100000"/>
                </a:lnSpc>
                <a:spcBef>
                  <a:spcPct val="0"/>
                </a:spcBef>
                <a:buClrTx/>
                <a:buSzTx/>
                <a:buFontTx/>
                <a:buNone/>
              </a:pPr>
              <a:t>230</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9862051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DA984EC-79D5-402A-BF4A-D608DC62B89F}" type="slidenum">
              <a:rPr lang="en-US" altLang="en-US" sz="1000"/>
              <a:pPr algn="ctr" eaLnBrk="1" hangingPunct="1">
                <a:lnSpc>
                  <a:spcPct val="100000"/>
                </a:lnSpc>
                <a:spcBef>
                  <a:spcPct val="0"/>
                </a:spcBef>
                <a:buClrTx/>
                <a:buSzTx/>
                <a:buFontTx/>
                <a:buNone/>
              </a:pPr>
              <a:t>231</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9247233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6" tIns="46559" rIns="45946" bIns="4655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F9212AC-DA6D-4927-ADE0-80DB06BE6FA1}" type="slidenum">
              <a:rPr lang="en-US" altLang="en-US" sz="1000"/>
              <a:pPr algn="ctr" eaLnBrk="1" hangingPunct="1">
                <a:lnSpc>
                  <a:spcPct val="100000"/>
                </a:lnSpc>
                <a:spcBef>
                  <a:spcPct val="0"/>
                </a:spcBef>
                <a:buClrTx/>
                <a:buSzTx/>
                <a:buFontTx/>
                <a:buNone/>
              </a:pPr>
              <a:t>232</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25" tIns="46125" rIns="46125" bIns="46125"/>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452834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5ACB56F-921A-42DB-8988-6A6020C472CA}" type="slidenum">
              <a:rPr lang="en-US" altLang="en-US" sz="1000"/>
              <a:pPr algn="ctr" eaLnBrk="1" hangingPunct="1">
                <a:lnSpc>
                  <a:spcPct val="100000"/>
                </a:lnSpc>
                <a:spcBef>
                  <a:spcPct val="0"/>
                </a:spcBef>
                <a:buClrTx/>
                <a:buSzTx/>
                <a:buFontTx/>
                <a:buNone/>
              </a:pPr>
              <a:t>233</a:t>
            </a:fld>
            <a:endParaRPr lang="en-US" alt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33146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77925" y="696913"/>
            <a:ext cx="4641850" cy="3481387"/>
          </a:xfrm>
          <a:ln/>
        </p:spPr>
      </p:sp>
      <p:sp>
        <p:nvSpPr>
          <p:cNvPr id="2457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2381340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2422F7E-CA17-45C1-8477-96DD04EFB437}" type="slidenum">
              <a:rPr lang="en-US" altLang="en-US" sz="1000"/>
              <a:pPr algn="ctr" eaLnBrk="1" hangingPunct="1">
                <a:lnSpc>
                  <a:spcPct val="100000"/>
                </a:lnSpc>
                <a:spcBef>
                  <a:spcPct val="0"/>
                </a:spcBef>
                <a:buClrTx/>
                <a:buSzTx/>
                <a:buFontTx/>
                <a:buNone/>
              </a:pPr>
              <a:t>234</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9481998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A50AE62-CFF9-4B55-BA3A-ABFE67DE286A}" type="slidenum">
              <a:rPr lang="en-US" altLang="en-US" sz="1000"/>
              <a:pPr algn="ctr" eaLnBrk="1" hangingPunct="1">
                <a:lnSpc>
                  <a:spcPct val="100000"/>
                </a:lnSpc>
                <a:spcBef>
                  <a:spcPct val="0"/>
                </a:spcBef>
                <a:buClrTx/>
                <a:buSzTx/>
                <a:buFontTx/>
                <a:buNone/>
              </a:pPr>
              <a:t>235</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19798295"/>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5816EB4-5B6A-4D9E-8AD6-FA28EB0DDC97}" type="slidenum">
              <a:rPr lang="en-US" altLang="en-US" sz="1000"/>
              <a:pPr algn="ctr" eaLnBrk="1" hangingPunct="1">
                <a:lnSpc>
                  <a:spcPct val="100000"/>
                </a:lnSpc>
                <a:spcBef>
                  <a:spcPct val="0"/>
                </a:spcBef>
                <a:buClrTx/>
                <a:buSzTx/>
                <a:buFontTx/>
                <a:buNone/>
              </a:pPr>
              <a:t>236</a:t>
            </a:fld>
            <a:endParaRPr lang="en-US" alt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7456975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237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2833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A4AB858-1ADB-46FA-BF2A-5599E6148C94}" type="slidenum">
              <a:rPr lang="en-US" altLang="en-US" sz="1000" smtClean="0">
                <a:solidFill>
                  <a:srgbClr val="000000"/>
                </a:solidFill>
              </a:rPr>
              <a:pPr>
                <a:lnSpc>
                  <a:spcPct val="100000"/>
                </a:lnSpc>
                <a:spcBef>
                  <a:spcPct val="0"/>
                </a:spcBef>
                <a:buClrTx/>
                <a:buSzTx/>
                <a:buFontTx/>
                <a:buNone/>
              </a:pPr>
              <a:t>23</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9293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7272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52963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98452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D7F60C50-F974-4400-8F10-F4A2873BA744}" type="slidenum">
              <a:rPr lang="en-US" altLang="en-US" sz="1000" smtClean="0">
                <a:solidFill>
                  <a:srgbClr val="000000"/>
                </a:solidFill>
              </a:rPr>
              <a:pPr>
                <a:lnSpc>
                  <a:spcPct val="100000"/>
                </a:lnSpc>
                <a:spcBef>
                  <a:spcPct val="0"/>
                </a:spcBef>
                <a:buClrTx/>
                <a:buSzTx/>
                <a:buFontTx/>
                <a:buNone/>
              </a:pPr>
              <a:t>27</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18931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180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354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7637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30</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31</a:t>
            </a:fld>
            <a:endParaRPr lang="en-US" smtClean="0"/>
          </a:p>
        </p:txBody>
      </p:sp>
    </p:spTree>
    <p:extLst>
      <p:ext uri="{BB962C8B-B14F-4D97-AF65-F5344CB8AC3E}">
        <p14:creationId xmlns:p14="http://schemas.microsoft.com/office/powerpoint/2010/main" val="1332477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32</a:t>
            </a:fld>
            <a:endParaRPr lang="en-US" smtClean="0"/>
          </a:p>
        </p:txBody>
      </p:sp>
    </p:spTree>
    <p:extLst>
      <p:ext uri="{BB962C8B-B14F-4D97-AF65-F5344CB8AC3E}">
        <p14:creationId xmlns:p14="http://schemas.microsoft.com/office/powerpoint/2010/main" val="2457519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4785E4D-91B1-48CB-9D8B-8FDDAFA56C54}" type="slidenum">
              <a:rPr lang="en-US" altLang="en-US" sz="1000"/>
              <a:pPr algn="ctr" eaLnBrk="1" hangingPunct="1">
                <a:lnSpc>
                  <a:spcPct val="100000"/>
                </a:lnSpc>
                <a:spcBef>
                  <a:spcPct val="0"/>
                </a:spcBef>
                <a:buClrTx/>
                <a:buSzTx/>
                <a:buFontTx/>
                <a:buNone/>
              </a:pPr>
              <a:t>33</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07317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8838EEB-922D-427D-9317-71070DBD4FC0}" type="slidenum">
              <a:rPr lang="en-US" altLang="en-US" sz="1000"/>
              <a:pPr algn="ctr" eaLnBrk="1" hangingPunct="1">
                <a:lnSpc>
                  <a:spcPct val="100000"/>
                </a:lnSpc>
                <a:spcBef>
                  <a:spcPct val="0"/>
                </a:spcBef>
                <a:buClrTx/>
                <a:buSzTx/>
                <a:buFontTx/>
                <a:buNone/>
              </a:pPr>
              <a:t>34</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49673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117D918-7243-44A1-8FEB-FFDC87C1ABC7}" type="slidenum">
              <a:rPr lang="en-US" altLang="en-US" sz="1000"/>
              <a:pPr algn="ctr" eaLnBrk="1" hangingPunct="1">
                <a:lnSpc>
                  <a:spcPct val="100000"/>
                </a:lnSpc>
                <a:spcBef>
                  <a:spcPct val="0"/>
                </a:spcBef>
                <a:buClrTx/>
                <a:buSzTx/>
                <a:buFontTx/>
                <a:buNone/>
              </a:pPr>
              <a:t>35</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33858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806ABEC-83B2-4FCD-985D-A3787F58D47F}" type="slidenum">
              <a:rPr lang="en-US" altLang="en-US" sz="1000"/>
              <a:pPr algn="ctr" eaLnBrk="1" hangingPunct="1">
                <a:lnSpc>
                  <a:spcPct val="100000"/>
                </a:lnSpc>
                <a:spcBef>
                  <a:spcPct val="0"/>
                </a:spcBef>
                <a:buClrTx/>
                <a:buSzTx/>
                <a:buFontTx/>
                <a:buNone/>
              </a:pPr>
              <a:t>36</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78921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BBF6C97-EC0E-434A-8EAE-3FF0DC26234D}" type="slidenum">
              <a:rPr lang="en-US" altLang="en-US" sz="1000"/>
              <a:pPr algn="ctr" eaLnBrk="1" hangingPunct="1">
                <a:lnSpc>
                  <a:spcPct val="100000"/>
                </a:lnSpc>
                <a:spcBef>
                  <a:spcPct val="0"/>
                </a:spcBef>
                <a:buClrTx/>
                <a:buSzTx/>
                <a:buFontTx/>
                <a:buNone/>
              </a:pPr>
              <a:t>37</a:t>
            </a:fld>
            <a:endParaRPr lang="en-US" altLang="en-US"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9533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38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39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sldNum" sz="quarter" idx="5"/>
          </p:nvPr>
        </p:nvSpPr>
        <p:spPr>
          <a:xfrm>
            <a:off x="3154363" y="9047163"/>
            <a:ext cx="704850" cy="247650"/>
          </a:xfrm>
        </p:spPr>
        <p:txBody>
          <a:bodyPr/>
          <a:lstStyle/>
          <a:p>
            <a:pPr>
              <a:defRPr/>
            </a:pPr>
            <a:fld id="{605C0F12-A0F8-4E8F-86B4-A5516148A655}" type="slidenum">
              <a:rPr lang="en-US" smtClean="0">
                <a:latin typeface="Arial" pitchFamily="34" charset="0"/>
              </a:rPr>
              <a:pPr>
                <a:defRPr/>
              </a:pPr>
              <a:t>4</a:t>
            </a:fld>
            <a:endParaRPr lang="en-US" smtClean="0">
              <a:latin typeface="Arial"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2917210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5770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934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9634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856861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18099" y="9105911"/>
            <a:ext cx="675762" cy="249609"/>
          </a:xfrm>
        </p:spPr>
        <p:txBody>
          <a:bodyPr/>
          <a:lstStyle/>
          <a:p>
            <a:pPr>
              <a:defRPr/>
            </a:pPr>
            <a:fld id="{938F789B-0BA8-4A49-AFC3-8C639E029E1C}" type="slidenum">
              <a:rPr lang="en-US" smtClean="0"/>
              <a:pPr>
                <a:defRPr/>
              </a:pPr>
              <a:t>48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7715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a:noFill/>
        </p:spPr>
        <p:txBody>
          <a:bodyPr/>
          <a:lstStyle/>
          <a:p>
            <a:fld id="{9ED836AE-9ECB-46EF-A6E5-13C6ACD47DB7}" type="slidenum">
              <a:rPr lang="en-US" smtClean="0"/>
              <a:pPr/>
              <a:t>50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794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38238" y="687388"/>
            <a:ext cx="4681537" cy="3509962"/>
          </a:xfrm>
          <a:noFill/>
          <a:ln>
            <a:solidFill>
              <a:srgbClr val="000000"/>
            </a:solidFill>
            <a:miter lim="800000"/>
            <a:headEnd/>
            <a:tailEnd/>
          </a:ln>
        </p:spPr>
      </p:sp>
      <p:sp>
        <p:nvSpPr>
          <p:cNvPr id="100355" name="Rectangle 3"/>
          <p:cNvSpPr>
            <a:spLocks noGrp="1" noChangeArrowheads="1"/>
          </p:cNvSpPr>
          <p:nvPr>
            <p:ph type="body" idx="1"/>
          </p:nvPr>
        </p:nvSpPr>
        <p:spPr bwMode="auto">
          <a:xfrm>
            <a:off x="917575" y="4425950"/>
            <a:ext cx="5126038" cy="4195763"/>
          </a:xfrm>
          <a:noFill/>
        </p:spPr>
        <p:txBody>
          <a:bodyPr wrap="square" lIns="91639" tIns="45820" rIns="91639" bIns="45820" numCol="1" anchor="t" anchorCtr="0" compatLnSpc="1">
            <a:prstTxWarp prst="textNoShape">
              <a:avLst/>
            </a:prstTxWarp>
          </a:bodyPr>
          <a:lstStyle/>
          <a:p>
            <a:endParaRPr lang="en-US" smtClean="0">
              <a:latin typeface="Arial" charset="0"/>
            </a:endParaRPr>
          </a:p>
        </p:txBody>
      </p:sp>
    </p:spTree>
    <p:extLst>
      <p:ext uri="{BB962C8B-B14F-4D97-AF65-F5344CB8AC3E}">
        <p14:creationId xmlns:p14="http://schemas.microsoft.com/office/powerpoint/2010/main" val="3136396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52</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643512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53</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695150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6518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57</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xfrm>
            <a:off x="1398588" y="582613"/>
            <a:ext cx="4060825" cy="3044825"/>
          </a:xfrm>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7833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58</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3223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59</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xfrm>
            <a:off x="1398588" y="582613"/>
            <a:ext cx="4060825" cy="3044825"/>
          </a:xfrm>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33909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49600" y="9032875"/>
            <a:ext cx="701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7" tIns="46560" rIns="45947" bIns="46560"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3CDE6FE8-75DA-41C9-BE4C-E8525796E032}" type="slidenum">
              <a:rPr lang="en-US" altLang="en-US" sz="1000">
                <a:solidFill>
                  <a:srgbClr val="000000"/>
                </a:solidFill>
              </a:rPr>
              <a:pPr algn="ctr" eaLnBrk="1" hangingPunct="1"/>
              <a:t>60</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70682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7" tIns="46489" rIns="45877" bIns="46489" anchor="b">
            <a:spAutoFit/>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9FC3704-3CA7-4967-91F3-556D7657DC5E}" type="slidenum">
              <a:rPr lang="en-US" altLang="en-US" sz="1000"/>
              <a:pPr algn="ctr" eaLnBrk="1" hangingPunct="1"/>
              <a:t>61</a:t>
            </a:fld>
            <a:endParaRPr lang="en-US" altLang="en-US" sz="1000"/>
          </a:p>
        </p:txBody>
      </p:sp>
      <p:sp>
        <p:nvSpPr>
          <p:cNvPr id="8195" name="Rectangle 2"/>
          <p:cNvSpPr>
            <a:spLocks noGrp="1" noRot="1" noChangeAspect="1" noChangeArrowheads="1" noTextEdit="1"/>
          </p:cNvSpPr>
          <p:nvPr>
            <p:ph type="sldImg"/>
          </p:nvPr>
        </p:nvSpPr>
        <p:spPr>
          <a:xfrm>
            <a:off x="1398588" y="582613"/>
            <a:ext cx="4060825" cy="3044825"/>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116803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9CE57F28-2FE5-42D2-AB0E-61ACBFC2F53B}" type="slidenum">
              <a:rPr lang="en-US" smtClean="0"/>
              <a:pPr defTabSz="928688">
                <a:defRPr/>
              </a:pPr>
              <a:t>62</a:t>
            </a:fld>
            <a:endParaRPr lang="en-US" smtClean="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261458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6</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64</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6896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65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2346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67</a:t>
            </a:fld>
            <a:endParaRPr lang="en-US">
              <a:solidFill>
                <a:srgbClr val="000000"/>
              </a:solidFill>
            </a:endParaRPr>
          </a:p>
        </p:txBody>
      </p:sp>
      <p:sp>
        <p:nvSpPr>
          <p:cNvPr id="269315" name="Rectangle 2"/>
          <p:cNvSpPr>
            <a:spLocks noGrp="1" noRot="1" noChangeAspect="1" noChangeArrowheads="1" noTextEdit="1"/>
          </p:cNvSpPr>
          <p:nvPr>
            <p:ph type="sldImg"/>
          </p:nvPr>
        </p:nvSpPr>
        <p:spPr>
          <a:xfrm>
            <a:off x="1398588" y="582613"/>
            <a:ext cx="4060825" cy="3044825"/>
          </a:xfrm>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77711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68</a:t>
            </a:fld>
            <a:endParaRPr lang="en-US"/>
          </a:p>
        </p:txBody>
      </p:sp>
      <p:sp>
        <p:nvSpPr>
          <p:cNvPr id="1923074" name="Rectangle 2"/>
          <p:cNvSpPr>
            <a:spLocks noGrp="1" noRot="1" noChangeAspect="1" noChangeArrowheads="1" noTextEdit="1"/>
          </p:cNvSpPr>
          <p:nvPr>
            <p:ph type="sldImg"/>
          </p:nvPr>
        </p:nvSpPr>
        <p:spPr>
          <a:xfrm>
            <a:off x="1398588" y="582613"/>
            <a:ext cx="4060825" cy="3044825"/>
          </a:xfrm>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34691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69</a:t>
            </a:fld>
            <a:endParaRPr lang="en-US" dirty="0" smtClean="0"/>
          </a:p>
        </p:txBody>
      </p:sp>
      <p:sp>
        <p:nvSpPr>
          <p:cNvPr id="40963" name="Rectangle 2"/>
          <p:cNvSpPr>
            <a:spLocks noGrp="1" noRot="1" noChangeAspect="1" noChangeArrowheads="1" noTextEdit="1"/>
          </p:cNvSpPr>
          <p:nvPr>
            <p:ph type="sldImg"/>
          </p:nvPr>
        </p:nvSpPr>
        <p:spPr>
          <a:xfrm>
            <a:off x="1398588" y="582613"/>
            <a:ext cx="4060825" cy="3044825"/>
          </a:xfrm>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85370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70</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55302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71</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232096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973609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600110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74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077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75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57226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76</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4274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77</a:t>
            </a:fld>
            <a:endParaRPr lang="en-US" smtClean="0"/>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43061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78</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38972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79</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716969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47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4031431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27950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70086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79861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89</a:t>
            </a:fld>
            <a:endParaRPr lang="en-US" noProof="0" dirty="0"/>
          </a:p>
        </p:txBody>
      </p:sp>
    </p:spTree>
    <p:extLst>
      <p:ext uri="{BB962C8B-B14F-4D97-AF65-F5344CB8AC3E}">
        <p14:creationId xmlns:p14="http://schemas.microsoft.com/office/powerpoint/2010/main" val="33306273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92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24499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95</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7244259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97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99</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100</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56488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102</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103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104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105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4474764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106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21817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9" y="1438937"/>
            <a:ext cx="8569325" cy="4842000"/>
          </a:xfrm>
        </p:spPr>
        <p:txBody>
          <a:bodyPr/>
          <a:lstStyle>
            <a:lvl1pPr marL="350091" indent="-342891">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1620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 id="2147485444"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91.emf"/><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92.emf"/><Relationship Id="rId4" Type="http://schemas.openxmlformats.org/officeDocument/2006/relationships/oleObject" Target="../embeddings/oleObject74.bin"/></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1.xml"/><Relationship Id="rId1" Type="http://schemas.openxmlformats.org/officeDocument/2006/relationships/vmlDrawing" Target="../drawings/vmlDrawing75.vml"/><Relationship Id="rId6" Type="http://schemas.openxmlformats.org/officeDocument/2006/relationships/image" Target="../media/image93.emf"/><Relationship Id="rId5" Type="http://schemas.openxmlformats.org/officeDocument/2006/relationships/oleObject" Target="../embeddings/oleObject75.bin"/><Relationship Id="rId4" Type="http://schemas.openxmlformats.org/officeDocument/2006/relationships/notesSlide" Target="../notesSlides/notesSlide95.xml"/></Relationships>
</file>

<file path=ppt/slides/_rels/slide10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94.emf"/><Relationship Id="rId4" Type="http://schemas.openxmlformats.org/officeDocument/2006/relationships/oleObject" Target="../embeddings/oleObject7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95.emf"/><Relationship Id="rId4" Type="http://schemas.openxmlformats.org/officeDocument/2006/relationships/oleObject" Target="../embeddings/oleObject77.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6.emf"/><Relationship Id="rId4" Type="http://schemas.openxmlformats.org/officeDocument/2006/relationships/oleObject" Target="../embeddings/oleObject78.bin"/></Relationships>
</file>

<file path=ppt/slides/_rels/slide10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1.xm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10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101.emf"/><Relationship Id="rId4" Type="http://schemas.openxmlformats.org/officeDocument/2006/relationships/oleObject" Target="../embeddings/oleObject79.bin"/></Relationships>
</file>

<file path=ppt/slides/_rels/slide1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102.emf"/><Relationship Id="rId4" Type="http://schemas.openxmlformats.org/officeDocument/2006/relationships/oleObject" Target="../embeddings/oleObject80.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03.emf"/><Relationship Id="rId4" Type="http://schemas.openxmlformats.org/officeDocument/2006/relationships/oleObject" Target="../embeddings/oleObject81.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04.emf"/><Relationship Id="rId4" Type="http://schemas.openxmlformats.org/officeDocument/2006/relationships/oleObject" Target="../embeddings/oleObject82.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3.vml"/><Relationship Id="rId5" Type="http://schemas.openxmlformats.org/officeDocument/2006/relationships/image" Target="../media/image105.emf"/><Relationship Id="rId4" Type="http://schemas.openxmlformats.org/officeDocument/2006/relationships/oleObject" Target="../embeddings/oleObject83.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06.emf"/><Relationship Id="rId4" Type="http://schemas.openxmlformats.org/officeDocument/2006/relationships/oleObject" Target="../embeddings/oleObject84.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7.emf"/><Relationship Id="rId4" Type="http://schemas.openxmlformats.org/officeDocument/2006/relationships/oleObject" Target="../embeddings/oleObject85.bin"/></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6.vml"/><Relationship Id="rId6" Type="http://schemas.openxmlformats.org/officeDocument/2006/relationships/hyperlink" Target="http://www.fema.gov/disasters" TargetMode="External"/><Relationship Id="rId5" Type="http://schemas.openxmlformats.org/officeDocument/2006/relationships/image" Target="../media/image108.emf"/><Relationship Id="rId4" Type="http://schemas.openxmlformats.org/officeDocument/2006/relationships/oleObject" Target="../embeddings/oleObject86.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hyperlink" Target="http://www.fema.gov/news/disaster_totals_annual.fema" TargetMode="External"/><Relationship Id="rId5" Type="http://schemas.openxmlformats.org/officeDocument/2006/relationships/image" Target="../media/image109.emf"/><Relationship Id="rId4" Type="http://schemas.openxmlformats.org/officeDocument/2006/relationships/oleObject" Target="../embeddings/oleObject87.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hyperlink" Target="http://www.fema.gov/news/disaster_totals_annual.fema" TargetMode="External"/><Relationship Id="rId5" Type="http://schemas.openxmlformats.org/officeDocument/2006/relationships/image" Target="../media/image110.emf"/><Relationship Id="rId4" Type="http://schemas.openxmlformats.org/officeDocument/2006/relationships/oleObject" Target="../embeddings/oleObject88.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11.emf"/><Relationship Id="rId4" Type="http://schemas.openxmlformats.org/officeDocument/2006/relationships/oleObject" Target="../embeddings/oleObject89.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0.vml"/><Relationship Id="rId5" Type="http://schemas.openxmlformats.org/officeDocument/2006/relationships/image" Target="../media/image112.emf"/><Relationship Id="rId4" Type="http://schemas.openxmlformats.org/officeDocument/2006/relationships/oleObject" Target="../embeddings/oleObject90.bin"/></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png"/><Relationship Id="rId3" Type="http://schemas.openxmlformats.org/officeDocument/2006/relationships/notesSlide" Target="../notesSlides/notesSlide119.xml"/><Relationship Id="rId7" Type="http://schemas.openxmlformats.org/officeDocument/2006/relationships/image" Target="../media/image115.jpeg"/><Relationship Id="rId12" Type="http://schemas.openxmlformats.org/officeDocument/2006/relationships/image" Target="../media/image120.png"/><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emf"/><Relationship Id="rId10" Type="http://schemas.openxmlformats.org/officeDocument/2006/relationships/image" Target="../media/image118.jpeg"/><Relationship Id="rId4" Type="http://schemas.openxmlformats.org/officeDocument/2006/relationships/oleObject" Target="../embeddings/oleObject91.bin"/><Relationship Id="rId9" Type="http://schemas.openxmlformats.org/officeDocument/2006/relationships/image" Target="../media/image117.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22.emf"/><Relationship Id="rId4" Type="http://schemas.openxmlformats.org/officeDocument/2006/relationships/oleObject" Target="../embeddings/oleObject92.bin"/></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vmlDrawing" Target="../drawings/vmlDrawing93.vml"/><Relationship Id="rId6" Type="http://schemas.openxmlformats.org/officeDocument/2006/relationships/image" Target="../media/image124.emf"/><Relationship Id="rId5" Type="http://schemas.openxmlformats.org/officeDocument/2006/relationships/oleObject" Target="../embeddings/oleObject93.bin"/><Relationship Id="rId4" Type="http://schemas.openxmlformats.org/officeDocument/2006/relationships/notesSlide" Target="../notesSlides/notesSlide125.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25.emf"/><Relationship Id="rId4" Type="http://schemas.openxmlformats.org/officeDocument/2006/relationships/oleObject" Target="../embeddings/oleObject94.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26.emf"/><Relationship Id="rId4" Type="http://schemas.openxmlformats.org/officeDocument/2006/relationships/oleObject" Target="../embeddings/oleObject95.bin"/></Relationships>
</file>

<file path=ppt/slides/_rels/slide13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28.png"/><Relationship Id="rId4" Type="http://schemas.openxmlformats.org/officeDocument/2006/relationships/oleObject" Target="../embeddings/Microsoft_Excel_97-2003_Worksheet4.xls"/></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6.xml"/><Relationship Id="rId1" Type="http://schemas.openxmlformats.org/officeDocument/2006/relationships/vmlDrawing" Target="../drawings/vmlDrawing97.vml"/><Relationship Id="rId5" Type="http://schemas.openxmlformats.org/officeDocument/2006/relationships/image" Target="../media/image129.png"/><Relationship Id="rId4" Type="http://schemas.openxmlformats.org/officeDocument/2006/relationships/oleObject" Target="../embeddings/Microsoft_Excel_97-2003_Worksheet5.xls"/></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6.xml"/><Relationship Id="rId1" Type="http://schemas.openxmlformats.org/officeDocument/2006/relationships/vmlDrawing" Target="../drawings/vmlDrawing98.vml"/><Relationship Id="rId5" Type="http://schemas.openxmlformats.org/officeDocument/2006/relationships/image" Target="../media/image130.png"/><Relationship Id="rId4" Type="http://schemas.openxmlformats.org/officeDocument/2006/relationships/oleObject" Target="../embeddings/Microsoft_Excel_97-2003_Worksheet6.xls"/></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99.vml"/><Relationship Id="rId5" Type="http://schemas.openxmlformats.org/officeDocument/2006/relationships/image" Target="../media/image131.png"/><Relationship Id="rId4" Type="http://schemas.openxmlformats.org/officeDocument/2006/relationships/oleObject" Target="../embeddings/Microsoft_Excel_97-2003_Worksheet7.xls"/></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100.vml"/><Relationship Id="rId5" Type="http://schemas.openxmlformats.org/officeDocument/2006/relationships/image" Target="../media/image132.png"/><Relationship Id="rId4" Type="http://schemas.openxmlformats.org/officeDocument/2006/relationships/oleObject" Target="../embeddings/Microsoft_Excel_97-2003_Worksheet8.xls"/></Relationships>
</file>

<file path=ppt/slides/_rels/slide1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oleObject" Target="../embeddings/oleObject101.bin"/><Relationship Id="rId7" Type="http://schemas.openxmlformats.org/officeDocument/2006/relationships/oleObject" Target="../embeddings/Microsoft_Excel_97-2003_Worksheet10.xls"/><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oleObject" Target="../embeddings/oleObject102.bin"/><Relationship Id="rId5" Type="http://schemas.openxmlformats.org/officeDocument/2006/relationships/image" Target="../media/image133.png"/><Relationship Id="rId4" Type="http://schemas.openxmlformats.org/officeDocument/2006/relationships/oleObject" Target="../embeddings/Microsoft_Excel_97-2003_Worksheet9.xls"/></Relationships>
</file>

<file path=ppt/slides/_rels/slide1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02.vml"/><Relationship Id="rId5" Type="http://schemas.openxmlformats.org/officeDocument/2006/relationships/image" Target="../media/image136.emf"/><Relationship Id="rId4" Type="http://schemas.openxmlformats.org/officeDocument/2006/relationships/oleObject" Target="../embeddings/oleObject10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hyperlink" Target="http://www.cbo.gov/publication/49866" TargetMode="External"/><Relationship Id="rId2" Type="http://schemas.openxmlformats.org/officeDocument/2006/relationships/notesSlide" Target="../notesSlides/notesSlide135.xml"/><Relationship Id="rId1" Type="http://schemas.openxmlformats.org/officeDocument/2006/relationships/slideLayout" Target="../slideLayouts/slideLayout6.xml"/><Relationship Id="rId4" Type="http://schemas.openxmlformats.org/officeDocument/2006/relationships/image" Target="../media/image137.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38.emf"/><Relationship Id="rId4" Type="http://schemas.openxmlformats.org/officeDocument/2006/relationships/oleObject" Target="../embeddings/oleObject104.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39.emf"/><Relationship Id="rId4" Type="http://schemas.openxmlformats.org/officeDocument/2006/relationships/oleObject" Target="../embeddings/oleObject105.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40.emf"/><Relationship Id="rId4" Type="http://schemas.openxmlformats.org/officeDocument/2006/relationships/oleObject" Target="../embeddings/oleObject106.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41.emf"/><Relationship Id="rId4" Type="http://schemas.openxmlformats.org/officeDocument/2006/relationships/oleObject" Target="../embeddings/oleObject107.bin"/></Relationships>
</file>

<file path=ppt/slides/_rels/slide15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41.xml"/><Relationship Id="rId1" Type="http://schemas.openxmlformats.org/officeDocument/2006/relationships/slideLayout" Target="../slideLayouts/slideLayout6.xml"/><Relationship Id="rId4" Type="http://schemas.openxmlformats.org/officeDocument/2006/relationships/image" Target="../media/image142.jp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43.emf"/><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44.emf"/><Relationship Id="rId4" Type="http://schemas.openxmlformats.org/officeDocument/2006/relationships/oleObject" Target="../embeddings/oleObject10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46.emf"/><Relationship Id="rId4" Type="http://schemas.openxmlformats.org/officeDocument/2006/relationships/oleObject" Target="../embeddings/oleObject110.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47.emf"/><Relationship Id="rId4" Type="http://schemas.openxmlformats.org/officeDocument/2006/relationships/oleObject" Target="../embeddings/oleObject111.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48.emf"/><Relationship Id="rId4" Type="http://schemas.openxmlformats.org/officeDocument/2006/relationships/oleObject" Target="../embeddings/oleObject112.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2.vml"/><Relationship Id="rId6" Type="http://schemas.openxmlformats.org/officeDocument/2006/relationships/image" Target="../media/image149.emf"/><Relationship Id="rId5" Type="http://schemas.openxmlformats.org/officeDocument/2006/relationships/oleObject" Target="../embeddings/oleObject113.bin"/><Relationship Id="rId4" Type="http://schemas.openxmlformats.org/officeDocument/2006/relationships/hyperlink" Target="http://www.federalreserve.gov/releases/h15/data.htm" TargetMode="Externa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13.vml"/><Relationship Id="rId6" Type="http://schemas.openxmlformats.org/officeDocument/2006/relationships/image" Target="../media/image150.png"/><Relationship Id="rId5" Type="http://schemas.openxmlformats.org/officeDocument/2006/relationships/oleObject" Target="../embeddings/Microsoft_Excel_97-2003_Worksheet11.xls"/><Relationship Id="rId4" Type="http://schemas.openxmlformats.org/officeDocument/2006/relationships/oleObject" Target="../embeddings/oleObject114.bin"/></Relationships>
</file>

<file path=ppt/slides/_rels/slide166.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image" Target="../media/image151.gif"/></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4.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152.emf"/><Relationship Id="rId4" Type="http://schemas.openxmlformats.org/officeDocument/2006/relationships/oleObject" Target="../embeddings/oleObject115.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2.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115.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153.emf"/><Relationship Id="rId4" Type="http://schemas.openxmlformats.org/officeDocument/2006/relationships/oleObject" Target="../embeddings/oleObject116.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vmlDrawing" Target="../drawings/vmlDrawing116.vml"/><Relationship Id="rId6" Type="http://schemas.openxmlformats.org/officeDocument/2006/relationships/hyperlink" Target="http://www.bls.gov/news.release/cewbd.t08.htm" TargetMode="External"/><Relationship Id="rId5" Type="http://schemas.openxmlformats.org/officeDocument/2006/relationships/image" Target="../media/image154.emf"/><Relationship Id="rId4" Type="http://schemas.openxmlformats.org/officeDocument/2006/relationships/oleObject" Target="../embeddings/oleObject1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7.vml"/><Relationship Id="rId6" Type="http://schemas.openxmlformats.org/officeDocument/2006/relationships/hyperlink" Target="http://www.ism.ws/ismreport/nonmfgrob.cfm" TargetMode="External"/><Relationship Id="rId5" Type="http://schemas.openxmlformats.org/officeDocument/2006/relationships/image" Target="../media/image155.emf"/><Relationship Id="rId4" Type="http://schemas.openxmlformats.org/officeDocument/2006/relationships/oleObject" Target="../embeddings/oleObject118.bin"/></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8.vml"/><Relationship Id="rId6" Type="http://schemas.openxmlformats.org/officeDocument/2006/relationships/hyperlink" Target="http://www.census.gov/construction/c30/c30index.html" TargetMode="External"/><Relationship Id="rId5" Type="http://schemas.openxmlformats.org/officeDocument/2006/relationships/image" Target="../media/image156.emf"/><Relationship Id="rId4" Type="http://schemas.openxmlformats.org/officeDocument/2006/relationships/oleObject" Target="../embeddings/oleObject119.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19.vml"/><Relationship Id="rId6" Type="http://schemas.openxmlformats.org/officeDocument/2006/relationships/hyperlink" Target="http://www.census.gov/construction/c30/c30index.html" TargetMode="External"/><Relationship Id="rId5" Type="http://schemas.openxmlformats.org/officeDocument/2006/relationships/image" Target="../media/image157.emf"/><Relationship Id="rId4" Type="http://schemas.openxmlformats.org/officeDocument/2006/relationships/oleObject" Target="../embeddings/oleObject120.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20.vml"/><Relationship Id="rId6" Type="http://schemas.openxmlformats.org/officeDocument/2006/relationships/hyperlink" Target="http://www.census.gov/construction/c30/c30index.html" TargetMode="External"/><Relationship Id="rId5" Type="http://schemas.openxmlformats.org/officeDocument/2006/relationships/image" Target="../media/image158.emf"/><Relationship Id="rId4" Type="http://schemas.openxmlformats.org/officeDocument/2006/relationships/oleObject" Target="../embeddings/oleObject121.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21.vml"/><Relationship Id="rId6" Type="http://schemas.openxmlformats.org/officeDocument/2006/relationships/hyperlink" Target="http://www.census.gov/construction/c30/c30index.html" TargetMode="External"/><Relationship Id="rId5" Type="http://schemas.openxmlformats.org/officeDocument/2006/relationships/image" Target="../media/image159.emf"/><Relationship Id="rId4" Type="http://schemas.openxmlformats.org/officeDocument/2006/relationships/oleObject" Target="../embeddings/oleObject122.bin"/></Relationships>
</file>

<file path=ppt/slides/_rels/slide177.xml.rels><?xml version="1.0" encoding="UTF-8" standalone="yes"?>
<Relationships xmlns="http://schemas.openxmlformats.org/package/2006/relationships"><Relationship Id="rId3" Type="http://schemas.openxmlformats.org/officeDocument/2006/relationships/image" Target="../media/image160.em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2.vml"/><Relationship Id="rId6" Type="http://schemas.openxmlformats.org/officeDocument/2006/relationships/hyperlink" Target="http://www.census.gov/construction/c30/historical_data.html" TargetMode="External"/><Relationship Id="rId5" Type="http://schemas.openxmlformats.org/officeDocument/2006/relationships/image" Target="../media/image161.emf"/><Relationship Id="rId4" Type="http://schemas.openxmlformats.org/officeDocument/2006/relationships/oleObject" Target="../embeddings/oleObject123.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48.emf"/><Relationship Id="rId4" Type="http://schemas.openxmlformats.org/officeDocument/2006/relationships/oleObject" Target="../embeddings/oleObject1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4.vml"/><Relationship Id="rId6" Type="http://schemas.openxmlformats.org/officeDocument/2006/relationships/image" Target="../media/image162.emf"/><Relationship Id="rId5" Type="http://schemas.openxmlformats.org/officeDocument/2006/relationships/oleObject" Target="../embeddings/oleObject125.bin"/><Relationship Id="rId4" Type="http://schemas.openxmlformats.org/officeDocument/2006/relationships/hyperlink" Target="http://data.bls.gov/" TargetMode="Externa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63.emf"/><Relationship Id="rId4" Type="http://schemas.openxmlformats.org/officeDocument/2006/relationships/oleObject" Target="../embeddings/oleObject126.bin"/></Relationships>
</file>

<file path=ppt/slides/_rels/slide1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26.vml"/><Relationship Id="rId6" Type="http://schemas.openxmlformats.org/officeDocument/2006/relationships/hyperlink" Target="http://www.census.gov/manufacturing/m3/" TargetMode="External"/><Relationship Id="rId5" Type="http://schemas.openxmlformats.org/officeDocument/2006/relationships/image" Target="../media/image164.emf"/><Relationship Id="rId4" Type="http://schemas.openxmlformats.org/officeDocument/2006/relationships/oleObject" Target="../embeddings/oleObject127.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7.vml"/><Relationship Id="rId6" Type="http://schemas.openxmlformats.org/officeDocument/2006/relationships/hyperlink" Target="http://www.census.gov/manufacturing/m3/" TargetMode="External"/><Relationship Id="rId5" Type="http://schemas.openxmlformats.org/officeDocument/2006/relationships/image" Target="../media/image165.emf"/><Relationship Id="rId4" Type="http://schemas.openxmlformats.org/officeDocument/2006/relationships/oleObject" Target="../embeddings/oleObject128.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vmlDrawing" Target="../drawings/vmlDrawing128.vml"/><Relationship Id="rId6" Type="http://schemas.openxmlformats.org/officeDocument/2006/relationships/hyperlink" Target="http://data.bls.gov/" TargetMode="External"/><Relationship Id="rId5" Type="http://schemas.openxmlformats.org/officeDocument/2006/relationships/image" Target="../media/image166.emf"/><Relationship Id="rId4" Type="http://schemas.openxmlformats.org/officeDocument/2006/relationships/oleObject" Target="../embeddings/oleObject129.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29.vml"/><Relationship Id="rId6" Type="http://schemas.openxmlformats.org/officeDocument/2006/relationships/hyperlink" Target="http://www.ism.ws/ismreport/mfgrob.cfm" TargetMode="External"/><Relationship Id="rId5" Type="http://schemas.openxmlformats.org/officeDocument/2006/relationships/image" Target="../media/image167.emf"/><Relationship Id="rId4" Type="http://schemas.openxmlformats.org/officeDocument/2006/relationships/oleObject" Target="../embeddings/oleObject130.bin"/></Relationships>
</file>

<file path=ppt/slides/_rels/slide18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2.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30.vml"/><Relationship Id="rId6" Type="http://schemas.openxmlformats.org/officeDocument/2006/relationships/image" Target="../media/image168.emf"/><Relationship Id="rId5" Type="http://schemas.openxmlformats.org/officeDocument/2006/relationships/oleObject" Target="../embeddings/oleObject131.bin"/><Relationship Id="rId4" Type="http://schemas.openxmlformats.org/officeDocument/2006/relationships/audio" Target="../media/audio1.wav"/></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69.emf"/><Relationship Id="rId4" Type="http://schemas.openxmlformats.org/officeDocument/2006/relationships/oleObject" Target="../embeddings/oleObject13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image" Target="../media/image170.emf"/></Relationships>
</file>

<file path=ppt/slides/_rels/slide192.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6.xml"/><Relationship Id="rId1" Type="http://schemas.openxmlformats.org/officeDocument/2006/relationships/vmlDrawing" Target="../drawings/vmlDrawing133.vml"/><Relationship Id="rId4" Type="http://schemas.openxmlformats.org/officeDocument/2006/relationships/image" Target="../media/image171.emf"/></Relationships>
</file>

<file path=ppt/slides/_rels/slide193.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7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134.vml"/><Relationship Id="rId5" Type="http://schemas.openxmlformats.org/officeDocument/2006/relationships/image" Target="../media/image172.emf"/><Relationship Id="rId4" Type="http://schemas.openxmlformats.org/officeDocument/2006/relationships/oleObject" Target="../embeddings/oleObject135.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73.emf"/><Relationship Id="rId4" Type="http://schemas.openxmlformats.org/officeDocument/2006/relationships/oleObject" Target="../embeddings/oleObject136.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36.vml"/><Relationship Id="rId6" Type="http://schemas.openxmlformats.org/officeDocument/2006/relationships/hyperlink" Target="http://www.bls.gov/ces/home.htm" TargetMode="External"/><Relationship Id="rId5" Type="http://schemas.openxmlformats.org/officeDocument/2006/relationships/image" Target="../media/image174.emf"/><Relationship Id="rId4" Type="http://schemas.openxmlformats.org/officeDocument/2006/relationships/oleObject" Target="../embeddings/oleObject137.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37.vml"/><Relationship Id="rId6" Type="http://schemas.openxmlformats.org/officeDocument/2006/relationships/image" Target="../media/image175.emf"/><Relationship Id="rId5" Type="http://schemas.openxmlformats.org/officeDocument/2006/relationships/oleObject" Target="../embeddings/oleObject138.bin"/><Relationship Id="rId4" Type="http://schemas.openxmlformats.org/officeDocument/2006/relationships/hyperlink" Target="http://research.stlouisfed.org/fred2/series/WASCUR" TargetMode="Externa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38.vml"/><Relationship Id="rId6" Type="http://schemas.openxmlformats.org/officeDocument/2006/relationships/hyperlink" Target="http://research.stlouisfed.org/fred2/series/WASCUR" TargetMode="External"/><Relationship Id="rId5" Type="http://schemas.openxmlformats.org/officeDocument/2006/relationships/image" Target="../media/image176.emf"/><Relationship Id="rId4" Type="http://schemas.openxmlformats.org/officeDocument/2006/relationships/oleObject" Target="../embeddings/oleObject139.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8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0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80.emf"/><Relationship Id="rId4" Type="http://schemas.openxmlformats.org/officeDocument/2006/relationships/oleObject" Target="../embeddings/oleObject140.bin"/></Relationships>
</file>

<file path=ppt/slides/_rels/slide20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0.vml"/><Relationship Id="rId6" Type="http://schemas.openxmlformats.org/officeDocument/2006/relationships/image" Target="../media/image178.emf"/><Relationship Id="rId5" Type="http://schemas.openxmlformats.org/officeDocument/2006/relationships/oleObject" Target="../embeddings/Microsoft_Excel_97-2003_Worksheet12.xls"/><Relationship Id="rId4" Type="http://schemas.openxmlformats.org/officeDocument/2006/relationships/oleObject" Target="../embeddings/oleObject14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141.vml"/><Relationship Id="rId4" Type="http://schemas.openxmlformats.org/officeDocument/2006/relationships/image" Target="../media/image179.emf"/></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142.vml"/><Relationship Id="rId4" Type="http://schemas.openxmlformats.org/officeDocument/2006/relationships/image" Target="../media/image180.emf"/></Relationships>
</file>

<file path=ppt/slides/_rels/slide2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0.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21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4.xml"/><Relationship Id="rId1" Type="http://schemas.openxmlformats.org/officeDocument/2006/relationships/vmlDrawing" Target="../drawings/vmlDrawing143.vml"/><Relationship Id="rId6" Type="http://schemas.openxmlformats.org/officeDocument/2006/relationships/image" Target="../media/image81.emf"/><Relationship Id="rId5" Type="http://schemas.openxmlformats.org/officeDocument/2006/relationships/oleObject" Target="../embeddings/oleObject144.bin"/><Relationship Id="rId4" Type="http://schemas.openxmlformats.org/officeDocument/2006/relationships/notesSlide" Target="../notesSlides/notesSlide191.xml"/></Relationships>
</file>

<file path=ppt/slides/_rels/slide2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7.xml"/><Relationship Id="rId1" Type="http://schemas.openxmlformats.org/officeDocument/2006/relationships/vmlDrawing" Target="../drawings/vmlDrawing144.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81.emf"/><Relationship Id="rId4" Type="http://schemas.openxmlformats.org/officeDocument/2006/relationships/oleObject" Target="../embeddings/oleObject145.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145.vml"/><Relationship Id="rId4" Type="http://schemas.openxmlformats.org/officeDocument/2006/relationships/image" Target="../media/image182.emf"/></Relationships>
</file>

<file path=ppt/slides/_rels/slide2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46.vml"/><Relationship Id="rId5" Type="http://schemas.openxmlformats.org/officeDocument/2006/relationships/image" Target="../media/image183.emf"/><Relationship Id="rId4" Type="http://schemas.openxmlformats.org/officeDocument/2006/relationships/oleObject" Target="../embeddings/oleObject147.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vmlDrawing" Target="../drawings/vmlDrawing147.vml"/><Relationship Id="rId5" Type="http://schemas.openxmlformats.org/officeDocument/2006/relationships/image" Target="../media/image184.emf"/><Relationship Id="rId4" Type="http://schemas.openxmlformats.org/officeDocument/2006/relationships/oleObject" Target="../embeddings/oleObject148.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48.vml"/><Relationship Id="rId5" Type="http://schemas.openxmlformats.org/officeDocument/2006/relationships/image" Target="../media/image185.emf"/><Relationship Id="rId4" Type="http://schemas.openxmlformats.org/officeDocument/2006/relationships/oleObject" Target="../embeddings/oleObject149.bin"/></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7.xml"/><Relationship Id="rId1" Type="http://schemas.openxmlformats.org/officeDocument/2006/relationships/vmlDrawing" Target="../drawings/vmlDrawing149.vml"/><Relationship Id="rId5" Type="http://schemas.openxmlformats.org/officeDocument/2006/relationships/image" Target="../media/image186.emf"/><Relationship Id="rId4" Type="http://schemas.openxmlformats.org/officeDocument/2006/relationships/oleObject" Target="../embeddings/oleObject150.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7.xml"/><Relationship Id="rId1" Type="http://schemas.openxmlformats.org/officeDocument/2006/relationships/vmlDrawing" Target="../drawings/vmlDrawing150.vml"/><Relationship Id="rId5" Type="http://schemas.openxmlformats.org/officeDocument/2006/relationships/image" Target="../media/image187.emf"/><Relationship Id="rId4" Type="http://schemas.openxmlformats.org/officeDocument/2006/relationships/oleObject" Target="../embeddings/oleObject151.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7.xml"/><Relationship Id="rId1" Type="http://schemas.openxmlformats.org/officeDocument/2006/relationships/vmlDrawing" Target="../drawings/vmlDrawing151.vml"/><Relationship Id="rId5" Type="http://schemas.openxmlformats.org/officeDocument/2006/relationships/image" Target="../media/image188.emf"/><Relationship Id="rId4" Type="http://schemas.openxmlformats.org/officeDocument/2006/relationships/oleObject" Target="../embeddings/oleObject152.bin"/></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7.xml"/><Relationship Id="rId1" Type="http://schemas.openxmlformats.org/officeDocument/2006/relationships/vmlDrawing" Target="../drawings/vmlDrawing152.vml"/><Relationship Id="rId5" Type="http://schemas.openxmlformats.org/officeDocument/2006/relationships/image" Target="../media/image189.emf"/><Relationship Id="rId4" Type="http://schemas.openxmlformats.org/officeDocument/2006/relationships/oleObject" Target="../embeddings/oleObject153.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7.xml"/><Relationship Id="rId1" Type="http://schemas.openxmlformats.org/officeDocument/2006/relationships/vmlDrawing" Target="../drawings/vmlDrawing153.vml"/><Relationship Id="rId5" Type="http://schemas.openxmlformats.org/officeDocument/2006/relationships/image" Target="../media/image190.emf"/><Relationship Id="rId4" Type="http://schemas.openxmlformats.org/officeDocument/2006/relationships/oleObject" Target="../embeddings/oleObject154.bin"/></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7.xml"/><Relationship Id="rId1" Type="http://schemas.openxmlformats.org/officeDocument/2006/relationships/vmlDrawing" Target="../drawings/vmlDrawing154.vml"/><Relationship Id="rId5" Type="http://schemas.openxmlformats.org/officeDocument/2006/relationships/image" Target="../media/image191.emf"/><Relationship Id="rId4" Type="http://schemas.openxmlformats.org/officeDocument/2006/relationships/oleObject" Target="../embeddings/oleObject155.bin"/></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vmlDrawing" Target="../drawings/vmlDrawing155.vml"/><Relationship Id="rId5" Type="http://schemas.openxmlformats.org/officeDocument/2006/relationships/image" Target="../media/image192.emf"/><Relationship Id="rId4" Type="http://schemas.openxmlformats.org/officeDocument/2006/relationships/oleObject" Target="../embeddings/oleObject156.bin"/></Relationships>
</file>

<file path=ppt/slides/_rels/slide23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23.vml"/><Relationship Id="rId6" Type="http://schemas.openxmlformats.org/officeDocument/2006/relationships/image" Target="../media/image27.emf"/><Relationship Id="rId5" Type="http://schemas.openxmlformats.org/officeDocument/2006/relationships/oleObject" Target="../embeddings/oleObject23.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24.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image" Target="../media/image45.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47.emf"/></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43.vml"/><Relationship Id="rId4" Type="http://schemas.openxmlformats.org/officeDocument/2006/relationships/image" Target="../media/image50.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3.emf"/><Relationship Id="rId4" Type="http://schemas.openxmlformats.org/officeDocument/2006/relationships/oleObject" Target="../embeddings/oleObject4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4.emf"/><Relationship Id="rId4" Type="http://schemas.openxmlformats.org/officeDocument/2006/relationships/oleObject" Target="../embeddings/oleObject47.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tags" Target="../tags/tag8.xml"/><Relationship Id="rId1" Type="http://schemas.openxmlformats.org/officeDocument/2006/relationships/vmlDrawing" Target="../drawings/vmlDrawing48.vml"/><Relationship Id="rId6" Type="http://schemas.openxmlformats.org/officeDocument/2006/relationships/oleObject" Target="../embeddings/Microsoft_Excel_97-2003_Worksheet1.xls"/><Relationship Id="rId5" Type="http://schemas.openxmlformats.org/officeDocument/2006/relationships/oleObject" Target="../embeddings/oleObject48.bin"/><Relationship Id="rId4"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56.emf"/><Relationship Id="rId5" Type="http://schemas.openxmlformats.org/officeDocument/2006/relationships/oleObject" Target="../embeddings/Microsoft_Excel_97-2003_Worksheet2.xls"/><Relationship Id="rId4" Type="http://schemas.openxmlformats.org/officeDocument/2006/relationships/oleObject" Target="../embeddings/oleObject49.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image" Target="../media/image57.png"/><Relationship Id="rId5" Type="http://schemas.openxmlformats.org/officeDocument/2006/relationships/oleObject" Target="../embeddings/Microsoft_Excel_97-2003_Worksheet3.xls"/><Relationship Id="rId4" Type="http://schemas.openxmlformats.org/officeDocument/2006/relationships/oleObject" Target="../embeddings/oleObject50.bin"/></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1.emf"/><Relationship Id="rId4" Type="http://schemas.openxmlformats.org/officeDocument/2006/relationships/oleObject" Target="../embeddings/oleObject51.bin"/></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4.emf"/><Relationship Id="rId4" Type="http://schemas.openxmlformats.org/officeDocument/2006/relationships/oleObject" Target="../embeddings/oleObject5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71.xml.rels><?xml version="1.0" encoding="UTF-8" standalone="yes"?>
<Relationships xmlns="http://schemas.openxmlformats.org/package/2006/relationships"><Relationship Id="rId3" Type="http://schemas.openxmlformats.org/officeDocument/2006/relationships/hyperlink" Target="http://www.carinsurance.com/Articles/autonomous-cars-ready.asp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71.emf"/><Relationship Id="rId4" Type="http://schemas.openxmlformats.org/officeDocument/2006/relationships/oleObject" Target="../embeddings/oleObject53.bin"/></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vmlDrawing" Target="../drawings/vmlDrawing54.vml"/><Relationship Id="rId6" Type="http://schemas.openxmlformats.org/officeDocument/2006/relationships/image" Target="../media/image72.emf"/><Relationship Id="rId5" Type="http://schemas.openxmlformats.org/officeDocument/2006/relationships/oleObject" Target="../embeddings/oleObject54.bin"/><Relationship Id="rId4"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3.emf"/><Relationship Id="rId4" Type="http://schemas.openxmlformats.org/officeDocument/2006/relationships/oleObject" Target="../embeddings/oleObject55.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4.emf"/><Relationship Id="rId4"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5.emf"/><Relationship Id="rId4"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vmlDrawing" Target="../drawings/vmlDrawing58.vml"/><Relationship Id="rId4" Type="http://schemas.openxmlformats.org/officeDocument/2006/relationships/image" Target="../media/image76.emf"/></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7.emf"/><Relationship Id="rId4" Type="http://schemas.openxmlformats.org/officeDocument/2006/relationships/oleObject" Target="../embeddings/oleObject59.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8.emf"/><Relationship Id="rId4" Type="http://schemas.openxmlformats.org/officeDocument/2006/relationships/oleObject" Target="../embeddings/oleObject60.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9.emf"/><Relationship Id="rId4" Type="http://schemas.openxmlformats.org/officeDocument/2006/relationships/oleObject" Target="../embeddings/oleObject6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80.emf"/><Relationship Id="rId4" Type="http://schemas.openxmlformats.org/officeDocument/2006/relationships/oleObject" Target="../embeddings/oleObject62.bin"/></Relationships>
</file>

<file path=ppt/slides/_rels/slide8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0.xml"/><Relationship Id="rId1" Type="http://schemas.openxmlformats.org/officeDocument/2006/relationships/vmlDrawing" Target="../drawings/vmlDrawing63.vml"/><Relationship Id="rId6" Type="http://schemas.openxmlformats.org/officeDocument/2006/relationships/image" Target="../media/image81.emf"/><Relationship Id="rId5" Type="http://schemas.openxmlformats.org/officeDocument/2006/relationships/oleObject" Target="../embeddings/oleObject63.bin"/><Relationship Id="rId4"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82.emf"/><Relationship Id="rId4" Type="http://schemas.openxmlformats.org/officeDocument/2006/relationships/oleObject" Target="../embeddings/oleObject64.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83.emf"/><Relationship Id="rId4" Type="http://schemas.openxmlformats.org/officeDocument/2006/relationships/oleObject" Target="../embeddings/oleObject65.bin"/></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84.emf"/><Relationship Id="rId4" Type="http://schemas.openxmlformats.org/officeDocument/2006/relationships/oleObject" Target="../embeddings/oleObject66.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image" Target="../media/image85.emf"/></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86.emf"/><Relationship Id="rId5" Type="http://schemas.openxmlformats.org/officeDocument/2006/relationships/oleObject" Target="../embeddings/oleObject68.bin"/><Relationship Id="rId4" Type="http://schemas.openxmlformats.org/officeDocument/2006/relationships/hyperlink" Target="http://www.federalreserve.gov/releases/h15/data.htm"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87.emf"/><Relationship Id="rId4" Type="http://schemas.openxmlformats.org/officeDocument/2006/relationships/oleObject" Target="../embeddings/oleObject69.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8.emf"/><Relationship Id="rId4" Type="http://schemas.openxmlformats.org/officeDocument/2006/relationships/oleObject" Target="../embeddings/oleObject70.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89.emf"/><Relationship Id="rId4" Type="http://schemas.openxmlformats.org/officeDocument/2006/relationships/oleObject" Target="../embeddings/oleObject71.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90.e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39687" y="2286182"/>
            <a:ext cx="9104313" cy="1714315"/>
          </a:xfrm>
          <a:ln/>
        </p:spPr>
        <p:txBody>
          <a:bodyPr/>
          <a:lstStyle/>
          <a:p>
            <a:r>
              <a:rPr lang="en-US" sz="4400" dirty="0" smtClean="0"/>
              <a:t>What Really Keeps Insurance CEOs Awake at Night?</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95864" y="4213420"/>
            <a:ext cx="8952271" cy="1640449"/>
          </a:xfrm>
        </p:spPr>
        <p:txBody>
          <a:bodyPr/>
          <a:lstStyle/>
          <a:p>
            <a:pPr>
              <a:lnSpc>
                <a:spcPct val="80000"/>
              </a:lnSpc>
            </a:pPr>
            <a:r>
              <a:rPr lang="en-US" dirty="0" smtClean="0"/>
              <a:t>Ole Miss Insurance Symposium</a:t>
            </a:r>
          </a:p>
          <a:p>
            <a:pPr>
              <a:lnSpc>
                <a:spcPct val="80000"/>
              </a:lnSpc>
            </a:pPr>
            <a:r>
              <a:rPr lang="en-US" dirty="0" smtClean="0"/>
              <a:t>Oxford, MS</a:t>
            </a:r>
          </a:p>
          <a:p>
            <a:pPr>
              <a:lnSpc>
                <a:spcPct val="80000"/>
              </a:lnSpc>
            </a:pPr>
            <a:r>
              <a:rPr lang="en-US" dirty="0" smtClean="0"/>
              <a:t>March 19,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626"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100</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6816416"/>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6739" name="Chart" r:id="rId4" imgW="3432901" imgH="1665039" progId="MSGraph.Chart.8">
                  <p:embed followColorScheme="full"/>
                </p:oleObj>
              </mc:Choice>
              <mc:Fallback>
                <p:oleObj name="Chart" r:id="rId4" imgW="3432901" imgH="1665039"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69267001"/>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763"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238680685"/>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489" name="Chart" r:id="rId5" imgW="8258103" imgH="5533838" progId="MSGraph.Chart.8">
                  <p:embed followColorScheme="full"/>
                </p:oleObj>
              </mc:Choice>
              <mc:Fallback>
                <p:oleObj name="Chart" r:id="rId5" imgW="8258103" imgH="553383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March 3,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103</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104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3906788"/>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Pricing Needs to Keep Up with Underlying Frequency and Severity Trends and Offset Declining Investment Income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105</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January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79486"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2015 reading of 5.0% is up from 3.4%</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41119378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106</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nvPr>
        </p:nvGraphicFramePr>
        <p:xfrm>
          <a:off x="160338" y="1571625"/>
          <a:ext cx="8583612" cy="3976688"/>
        </p:xfrm>
        <a:graphic>
          <a:graphicData uri="http://schemas.openxmlformats.org/presentationml/2006/ole">
            <mc:AlternateContent xmlns:mc="http://schemas.openxmlformats.org/markup-compatibility/2006">
              <mc:Choice xmlns:v="urn:schemas-microsoft-com:vml" Requires="v">
                <p:oleObj spid="_x0000_s28180510"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0338" y="1571625"/>
                        <a:ext cx="8583612"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894080" y="5569585"/>
            <a:ext cx="755904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d</a:t>
            </a:r>
            <a:r>
              <a:rPr lang="en-US" b="1" dirty="0" smtClean="0">
                <a:solidFill>
                  <a:srgbClr val="FFFFFF"/>
                </a:solidFill>
              </a:rPr>
              <a:t>ecreased by 6.5% from 2004 through 2009, rising gradually since the with annual increases in the 2.0% to 2.5% range</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2013-2015 </a:t>
            </a:r>
            <a:r>
              <a:rPr lang="en-US" sz="1100" dirty="0"/>
              <a:t>based on CPI and other data.</a:t>
            </a:r>
          </a:p>
        </p:txBody>
      </p:sp>
      <p:sp>
        <p:nvSpPr>
          <p:cNvPr id="9" name="AutoShape 13"/>
          <p:cNvSpPr>
            <a:spLocks noChangeArrowheads="1"/>
          </p:cNvSpPr>
          <p:nvPr/>
        </p:nvSpPr>
        <p:spPr bwMode="blackWhite">
          <a:xfrm>
            <a:off x="4126230" y="1204119"/>
            <a:ext cx="4060825" cy="631825"/>
          </a:xfrm>
          <a:prstGeom prst="wedgeRectCallout">
            <a:avLst>
              <a:gd name="adj1" fmla="val 47877"/>
              <a:gd name="adj2" fmla="val 1060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a:t>
            </a:r>
            <a:r>
              <a:rPr lang="en-US" sz="1400" b="1" dirty="0" smtClean="0">
                <a:solidFill>
                  <a:schemeClr val="bg1"/>
                </a:solidFill>
              </a:rPr>
              <a:t>remained below 2004 until 2013</a:t>
            </a:r>
            <a:endParaRPr lang="en-US" sz="1400" b="1" dirty="0">
              <a:solidFill>
                <a:schemeClr val="bg1"/>
              </a:solidFill>
            </a:endParaRPr>
          </a:p>
        </p:txBody>
      </p:sp>
    </p:spTree>
    <p:extLst>
      <p:ext uri="{BB962C8B-B14F-4D97-AF65-F5344CB8AC3E}">
        <p14:creationId xmlns:p14="http://schemas.microsoft.com/office/powerpoint/2010/main" val="2898039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107</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(1Q:2004–4Q:2014)</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1782915826"/>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24274" name="Chart" r:id="rId4" imgW="8572457" imgH="4771986" progId="MSGraph.Chart.8">
                  <p:embed followColorScheme="full"/>
                </p:oleObj>
              </mc:Choice>
              <mc:Fallback>
                <p:oleObj name="Chart" r:id="rId4" imgW="8572457" imgH="477198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Q4:2014 had turned (slightly) negative for only the 2</a:t>
            </a:r>
            <a:r>
              <a:rPr lang="en-US" sz="1400" b="1" baseline="30000" dirty="0" smtClean="0">
                <a:solidFill>
                  <a:schemeClr val="bg1"/>
                </a:solidFill>
              </a:rPr>
              <a:t>nd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96309"/>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32640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108</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2014:Q4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78560" y="1409351"/>
            <a:ext cx="8470471" cy="4987133"/>
          </a:xfrm>
          <a:prstGeom prst="rect">
            <a:avLst/>
          </a:prstGeom>
        </p:spPr>
      </p:pic>
      <p:sp>
        <p:nvSpPr>
          <p:cNvPr id="16" name="AutoShape 7"/>
          <p:cNvSpPr>
            <a:spLocks noChangeArrowheads="1"/>
          </p:cNvSpPr>
          <p:nvPr/>
        </p:nvSpPr>
        <p:spPr bwMode="blackWhite">
          <a:xfrm>
            <a:off x="1045030" y="5228999"/>
            <a:ext cx="1924050" cy="666750"/>
          </a:xfrm>
          <a:prstGeom prst="wedgeRectCallout">
            <a:avLst>
              <a:gd name="adj1" fmla="val 145304"/>
              <a:gd name="adj2" fmla="val 256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2862311" y="2348800"/>
            <a:ext cx="1771650" cy="1104900"/>
          </a:xfrm>
          <a:prstGeom prst="wedgeRectCallout">
            <a:avLst>
              <a:gd name="adj1" fmla="val -35849"/>
              <a:gd name="adj2" fmla="val 1378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6"/>
          <p:cNvSpPr>
            <a:spLocks noChangeArrowheads="1"/>
          </p:cNvSpPr>
          <p:nvPr/>
        </p:nvSpPr>
        <p:spPr bwMode="blackWhite">
          <a:xfrm>
            <a:off x="4210892" y="3532606"/>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5" name="AutoShape 6"/>
          <p:cNvSpPr>
            <a:spLocks noChangeArrowheads="1"/>
          </p:cNvSpPr>
          <p:nvPr/>
        </p:nvSpPr>
        <p:spPr bwMode="blackWhite">
          <a:xfrm>
            <a:off x="6050988" y="1436910"/>
            <a:ext cx="2658599" cy="1571261"/>
          </a:xfrm>
          <a:prstGeom prst="wedgeRectCallout">
            <a:avLst>
              <a:gd name="adj1" fmla="val -6748"/>
              <a:gd name="adj2" fmla="val 11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Q1:2014 renewals were up 1.5%; Some insurers posted stronger numbers.</a:t>
            </a:r>
            <a:endParaRPr lang="en-US" sz="1400" b="1" dirty="0">
              <a:solidFill>
                <a:schemeClr val="bg1"/>
              </a:solidFill>
              <a:latin typeface="Arial" pitchFamily="34" charset="0"/>
              <a:cs typeface="+mn-cs"/>
            </a:endParaRPr>
          </a:p>
        </p:txBody>
      </p:sp>
      <p:sp>
        <p:nvSpPr>
          <p:cNvPr id="26" name="AutoShape 7"/>
          <p:cNvSpPr>
            <a:spLocks noChangeArrowheads="1"/>
          </p:cNvSpPr>
          <p:nvPr/>
        </p:nvSpPr>
        <p:spPr bwMode="blackWhite">
          <a:xfrm>
            <a:off x="2464232" y="143691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Tree>
    <p:extLst>
      <p:ext uri="{BB962C8B-B14F-4D97-AF65-F5344CB8AC3E}">
        <p14:creationId xmlns:p14="http://schemas.microsoft.com/office/powerpoint/2010/main" val="198203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42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109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2014:Q4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407855" y="1550019"/>
            <a:ext cx="8131466" cy="4768916"/>
          </a:xfrm>
          <a:prstGeom prst="rect">
            <a:avLst/>
          </a:prstGeom>
        </p:spPr>
      </p:pic>
      <p:sp>
        <p:nvSpPr>
          <p:cNvPr id="18"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9" name="Straight Connector 18"/>
          <p:cNvCxnSpPr/>
          <p:nvPr/>
        </p:nvCxnSpPr>
        <p:spPr>
          <a:xfrm>
            <a:off x="762000" y="4008582"/>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622" y="4475017"/>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6" y="5181596"/>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4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532"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110</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609711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111</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2014:Q4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Q4:2014; Commercial Auto and EPL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251627833"/>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125294" name="Chart" r:id="rId4" imgW="8305945" imgH="3762401" progId="MSGraph.Chart.8">
                  <p:embed followColorScheme="full"/>
                </p:oleObj>
              </mc:Choice>
              <mc:Fallback>
                <p:oleObj name="Chart" r:id="rId4" imgW="8305945" imgH="3762401"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329509" y="1091923"/>
            <a:ext cx="2624779" cy="1276910"/>
          </a:xfrm>
          <a:prstGeom prst="wedgeRectCallout">
            <a:avLst>
              <a:gd name="adj1" fmla="val 133761"/>
              <a:gd name="adj2" fmla="val 111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a:t>
            </a:r>
            <a:r>
              <a:rPr lang="en-US" sz="1600" b="1" dirty="0" smtClean="0">
                <a:solidFill>
                  <a:srgbClr val="FFFFFF"/>
                </a:solidFill>
                <a:latin typeface="Arial" charset="0"/>
                <a:cs typeface="Arial" charset="0"/>
              </a:rPr>
              <a:t> rate increases are large than any other line, followed by Employment Practices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124521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CATASTROPHE LOSSES</a:t>
            </a:r>
          </a:p>
        </p:txBody>
      </p:sp>
      <p:sp>
        <p:nvSpPr>
          <p:cNvPr id="7" name="TextBox 5"/>
          <p:cNvSpPr txBox="1">
            <a:spLocks noChangeArrowheads="1"/>
          </p:cNvSpPr>
          <p:nvPr/>
        </p:nvSpPr>
        <p:spPr bwMode="auto">
          <a:xfrm>
            <a:off x="245297" y="4517420"/>
            <a:ext cx="8643879"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2014 Experiencing Below Average CAT Activity Following a Welcome Respite in 2013 from Very High CAT Losses in 2011/12</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spTree>
    <p:extLst>
      <p:ext uri="{BB962C8B-B14F-4D97-AF65-F5344CB8AC3E}">
        <p14:creationId xmlns:p14="http://schemas.microsoft.com/office/powerpoint/2010/main" val="1628319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113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07114" name="Chart" r:id="rId4" imgW="8543971" imgH="3552970" progId="MSGraph.Chart.8">
                  <p:embed followColorScheme="full"/>
                </p:oleObj>
              </mc:Choice>
              <mc:Fallback>
                <p:oleObj name="Chart" r:id="rId4" imgW="8543971" imgH="355297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$15.3 billion in insured CAT losses estimated for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113</a:t>
            </a:fld>
            <a:endParaRPr lang="en-US"/>
          </a:p>
        </p:txBody>
      </p:sp>
    </p:spTree>
    <p:extLst>
      <p:ext uri="{BB962C8B-B14F-4D97-AF65-F5344CB8AC3E}">
        <p14:creationId xmlns:p14="http://schemas.microsoft.com/office/powerpoint/2010/main" val="1441318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114</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208138" name="Chart" r:id="rId4" imgW="8572457" imgH="3743286" progId="MSGraph.Chart.8">
                  <p:embed followColorScheme="full"/>
                </p:oleObj>
              </mc:Choice>
              <mc:Fallback>
                <p:oleObj name="Chart" r:id="rId4" imgW="8572457" imgH="374328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146552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209162" name="Chart" r:id="rId4" imgW="8439201" imgH="3648062" progId="MSGraph.Chart.8">
                  <p:embed followColorScheme="full"/>
                </p:oleObj>
              </mc:Choice>
              <mc:Fallback>
                <p:oleObj name="Chart" r:id="rId4" imgW="8439201" imgH="3648062"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2014E-2015F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115</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370212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116</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210186" name="Chart" r:id="rId4" imgW="8820230" imgH="4581538" progId="MSGraph.Chart.8">
                  <p:embed followColorScheme="full"/>
                </p:oleObj>
              </mc:Choice>
              <mc:Fallback>
                <p:oleObj name="Chart" r:id="rId4" imgW="8820230" imgH="4581538"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with nearly $2 billion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07009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11210" name="Chart" r:id="rId4" imgW="4486286" imgH="3695674" progId="MSGraph.Chart.8">
                  <p:embed followColorScheme="full"/>
                </p:oleObj>
              </mc:Choice>
              <mc:Fallback>
                <p:oleObj name="Chart" r:id="rId4" imgW="4486286" imgH="3695674"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23521583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118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212234"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203081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19459575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12</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243391895"/>
              </p:ext>
            </p:extLst>
          </p:nvPr>
        </p:nvGraphicFramePr>
        <p:xfrm>
          <a:off x="1588" y="1804988"/>
          <a:ext cx="9140825" cy="4727575"/>
        </p:xfrm>
        <a:graphic>
          <a:graphicData uri="http://schemas.openxmlformats.org/presentationml/2006/ole">
            <mc:AlternateContent xmlns:mc="http://schemas.openxmlformats.org/markup-compatibility/2006">
              <mc:Choice xmlns:v="urn:schemas-microsoft-com:vml" Requires="v">
                <p:oleObj spid="_x0000_s28092556"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588" y="1804988"/>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7963" y="1300163"/>
          <a:ext cx="8559800" cy="4068762"/>
        </p:xfrm>
        <a:graphic>
          <a:graphicData uri="http://schemas.openxmlformats.org/presentationml/2006/ole">
            <mc:AlternateContent xmlns:mc="http://schemas.openxmlformats.org/markup-compatibility/2006">
              <mc:Choice xmlns:v="urn:schemas-microsoft-com:vml" Requires="v">
                <p:oleObj spid="_x0000_s28213258" name="Chart" r:id="rId4" imgW="8600912" imgH="4086302" progId="MSGraph.Chart.8">
                  <p:embed followColorScheme="full"/>
                </p:oleObj>
              </mc:Choice>
              <mc:Fallback>
                <p:oleObj name="Chart" r:id="rId4" imgW="8600912" imgH="4086302"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December 31</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2,180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54 </a:t>
            </a:r>
            <a:r>
              <a:rPr lang="en-US" sz="1600" b="1" dirty="0" smtClean="0">
                <a:solidFill>
                  <a:srgbClr val="FFFFFF"/>
                </a:solidFill>
                <a:latin typeface="Arial" charset="0"/>
                <a:cs typeface="Arial" charset="0"/>
              </a:rPr>
              <a:t>federal disasters were declared </a:t>
            </a:r>
            <a:r>
              <a:rPr lang="en-US" sz="1600" b="1" dirty="0" smtClean="0">
                <a:solidFill>
                  <a:srgbClr val="FFFFFF"/>
                </a:solidFill>
              </a:rPr>
              <a:t>i</a:t>
            </a:r>
            <a:r>
              <a:rPr lang="en-US" sz="1600" b="1" dirty="0" smtClean="0">
                <a:solidFill>
                  <a:srgbClr val="FFFFFF"/>
                </a:solidFill>
                <a:latin typeface="Arial" charset="0"/>
                <a:cs typeface="Arial" charset="0"/>
              </a:rPr>
              <a:t>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Tree>
    <p:extLst>
      <p:ext uri="{BB962C8B-B14F-4D97-AF65-F5344CB8AC3E}">
        <p14:creationId xmlns:p14="http://schemas.microsoft.com/office/powerpoint/2010/main" val="1783424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121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44450" y="1854200"/>
          <a:ext cx="9058275" cy="4705350"/>
        </p:xfrm>
        <a:graphic>
          <a:graphicData uri="http://schemas.openxmlformats.org/presentationml/2006/ole">
            <mc:AlternateContent xmlns:mc="http://schemas.openxmlformats.org/markup-compatibility/2006">
              <mc:Choice xmlns:v="urn:schemas-microsoft-com:vml" Requires="v">
                <p:oleObj spid="_x0000_s28214282"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44450" y="1854200"/>
                        <a:ext cx="9058275" cy="470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4087"/>
              <a:gd name="adj2" fmla="val 788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err="1" smtClean="0">
                <a:solidFill>
                  <a:srgbClr val="FFFFFF"/>
                </a:solidFill>
                <a:latin typeface="Arial" charset="0"/>
                <a:cs typeface="Arial" charset="0"/>
              </a:rPr>
              <a:t>MIssissippi</a:t>
            </a:r>
            <a:r>
              <a:rPr lang="en-US" b="1" dirty="0" smtClean="0">
                <a:solidFill>
                  <a:srgbClr val="FFFFFF"/>
                </a:solidFill>
                <a:latin typeface="Arial" charset="0"/>
                <a:cs typeface="Arial" charset="0"/>
              </a:rPr>
              <a:t> has had the 13th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688638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122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6988" y="1790700"/>
          <a:ext cx="9051925" cy="4713288"/>
        </p:xfrm>
        <a:graphic>
          <a:graphicData uri="http://schemas.openxmlformats.org/presentationml/2006/ole">
            <mc:AlternateContent xmlns:mc="http://schemas.openxmlformats.org/markup-compatibility/2006">
              <mc:Choice xmlns:v="urn:schemas-microsoft-com:vml" Requires="v">
                <p:oleObj spid="_x0000_s28215306" name="Chart" r:id="rId4" imgW="8820230" imgH="4590921" progId="MSGraph.Chart.8">
                  <p:embed followColorScheme="full"/>
                </p:oleObj>
              </mc:Choice>
              <mc:Fallback>
                <p:oleObj name="Chart" r:id="rId4" imgW="8820230" imgH="4590921" progId="MSGraph.Chart.8">
                  <p:embed followColorScheme="full"/>
                  <p:pic>
                    <p:nvPicPr>
                      <p:cNvPr id="0" name=""/>
                      <p:cNvPicPr>
                        <a:picLocks noChangeAspect="1" noChangeArrowheads="1"/>
                      </p:cNvPicPr>
                      <p:nvPr/>
                    </p:nvPicPr>
                    <p:blipFill>
                      <a:blip r:embed="rId5"/>
                      <a:srcRect/>
                      <a:stretch>
                        <a:fillRect/>
                      </a:stretch>
                    </p:blipFill>
                    <p:spPr bwMode="auto">
                      <a:xfrm>
                        <a:off x="26988" y="1790700"/>
                        <a:ext cx="9051925"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901245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123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216330"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2987801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124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217354"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682962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125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Rapidly Increasing Interest from Businesses, Media &amp; Public Policymakers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Tree>
    <p:extLst>
      <p:ext uri="{BB962C8B-B14F-4D97-AF65-F5344CB8AC3E}">
        <p14:creationId xmlns:p14="http://schemas.microsoft.com/office/powerpoint/2010/main" val="10409447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Data Breaches 2005-2014,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a:t>
            </a:r>
            <a:r>
              <a:rPr lang="en-US" sz="1100" dirty="0" smtClean="0">
                <a:solidFill>
                  <a:srgbClr val="000000"/>
                </a:solidFill>
                <a:latin typeface="Arial" charset="0"/>
                <a:ea typeface="+mn-ea"/>
                <a:cs typeface="Arial" pitchFamily="34" charset="0"/>
              </a:rPr>
              <a:t>2014 </a:t>
            </a:r>
            <a:r>
              <a:rPr lang="en-US" sz="1100" dirty="0">
                <a:solidFill>
                  <a:srgbClr val="000000"/>
                </a:solidFill>
                <a:latin typeface="Arial" charset="0"/>
                <a:ea typeface="+mn-ea"/>
                <a:cs typeface="Arial" pitchFamily="34" charset="0"/>
              </a:rPr>
              <a:t>figures as of Jan. </a:t>
            </a:r>
            <a:r>
              <a:rPr lang="en-US" sz="1100" dirty="0" smtClean="0">
                <a:solidFill>
                  <a:srgbClr val="000000"/>
                </a:solidFill>
                <a:latin typeface="Arial" charset="0"/>
                <a:ea typeface="+mn-ea"/>
                <a:cs typeface="Arial" pitchFamily="34" charset="0"/>
              </a:rPr>
              <a:t>12, </a:t>
            </a:r>
            <a:r>
              <a:rPr lang="en-US" sz="1100" dirty="0">
                <a:solidFill>
                  <a:srgbClr val="000000"/>
                </a:solidFill>
                <a:latin typeface="Arial" charset="0"/>
                <a:ea typeface="+mn-ea"/>
                <a:cs typeface="Arial" pitchFamily="34" charset="0"/>
              </a:rPr>
              <a:t>2014 from the </a:t>
            </a:r>
            <a:r>
              <a:rPr lang="en-US" sz="1100" dirty="0" smtClean="0">
                <a:solidFill>
                  <a:srgbClr val="000000"/>
                </a:solidFill>
                <a:latin typeface="Arial" charset="0"/>
                <a:ea typeface="+mn-ea"/>
                <a:cs typeface="Arial" pitchFamily="34" charset="0"/>
              </a:rPr>
              <a:t>ITRC.</a:t>
            </a:r>
            <a:endParaRPr lang="en-US" sz="1100" dirty="0">
              <a:solidFill>
                <a:srgbClr val="000000"/>
              </a:solidFill>
              <a:latin typeface="Arial" charset="0"/>
              <a:ea typeface="+mn-ea"/>
              <a:cs typeface="Arial" pitchFamily="34" charset="0"/>
            </a:endParaRP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218378"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a:t>
            </a:r>
            <a:r>
              <a:rPr lang="en-US" sz="1800" b="1" dirty="0" smtClean="0">
                <a:solidFill>
                  <a:srgbClr val="FFFFFF"/>
                </a:solidFill>
                <a:latin typeface="Arial" charset="0"/>
                <a:ea typeface="+mn-ea"/>
                <a:cs typeface="Arial" pitchFamily="34" charset="0"/>
              </a:rPr>
              <a:t>Rose 28% While the Number of Records Exposed Was Relatively Flat (-2.6%)</a:t>
            </a:r>
            <a:endParaRPr lang="en-US" sz="1800" b="1" dirty="0">
              <a:solidFill>
                <a:srgbClr val="FFFFFF"/>
              </a:solidFill>
              <a:latin typeface="Arial" charset="0"/>
              <a:ea typeface="+mn-ea"/>
              <a:cs typeface="Arial" pitchFamily="34" charset="0"/>
            </a:endParaRPr>
          </a:p>
        </p:txBody>
      </p:sp>
      <p:sp>
        <p:nvSpPr>
          <p:cNvPr id="1031" name="Rectangle 3"/>
          <p:cNvSpPr>
            <a:spLocks noChangeArrowheads="1"/>
          </p:cNvSpPr>
          <p:nvPr/>
        </p:nvSpPr>
        <p:spPr bwMode="black">
          <a:xfrm>
            <a:off x="8225632" y="1154113"/>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324" y="1100931"/>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3251" y="2315370"/>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00862" y="1103529"/>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532" y="2090737"/>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AEF8B38-25CF-4EB6-8541-98ABE8722141}" type="slidenum">
              <a:rPr lang="en-US" altLang="en-US" sz="1200"/>
              <a:pPr algn="r"/>
              <a:t>126</a:t>
            </a:fld>
            <a:endParaRPr lang="en-US" altLang="en-US" sz="1800"/>
          </a:p>
        </p:txBody>
      </p:sp>
      <p:pic>
        <p:nvPicPr>
          <p:cNvPr id="2" name="Picture 1"/>
          <p:cNvPicPr>
            <a:picLocks noChangeAspect="1"/>
          </p:cNvPicPr>
          <p:nvPr/>
        </p:nvPicPr>
        <p:blipFill rotWithShape="1">
          <a:blip r:embed="rId13" cstate="screen">
            <a:extLst>
              <a:ext uri="{28A0092B-C50C-407E-A947-70E740481C1C}">
                <a14:useLocalDpi xmlns:a14="http://schemas.microsoft.com/office/drawing/2010/main"/>
              </a:ext>
            </a:extLst>
          </a:blip>
          <a:srcRect l="-1" t="36631" r="-9371" b="38519"/>
          <a:stretch/>
        </p:blipFill>
        <p:spPr>
          <a:xfrm>
            <a:off x="5068386" y="1173163"/>
            <a:ext cx="1036052" cy="257453"/>
          </a:xfrm>
          <a:prstGeom prst="rect">
            <a:avLst/>
          </a:prstGeom>
        </p:spPr>
      </p:pic>
    </p:spTree>
    <p:extLst>
      <p:ext uri="{BB962C8B-B14F-4D97-AF65-F5344CB8AC3E}">
        <p14:creationId xmlns:p14="http://schemas.microsoft.com/office/powerpoint/2010/main" val="1556154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219402"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127</a:t>
            </a:fld>
            <a:endParaRPr lang="en-US" altLang="en-US" sz="1800"/>
          </a:p>
        </p:txBody>
      </p:sp>
    </p:spTree>
    <p:extLst>
      <p:ext uri="{BB962C8B-B14F-4D97-AF65-F5344CB8AC3E}">
        <p14:creationId xmlns:p14="http://schemas.microsoft.com/office/powerpoint/2010/main" val="12858586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128</a:t>
            </a:fld>
            <a:endParaRPr lang="en-US" altLang="en-US" sz="1800"/>
          </a:p>
        </p:txBody>
      </p:sp>
    </p:spTree>
    <p:extLst>
      <p:ext uri="{BB962C8B-B14F-4D97-AF65-F5344CB8AC3E}">
        <p14:creationId xmlns:p14="http://schemas.microsoft.com/office/powerpoint/2010/main" val="748570681"/>
      </p:ext>
    </p:extLst>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129</a:t>
            </a:fld>
            <a:endParaRPr lang="en-US" altLang="en-US" sz="1800"/>
          </a:p>
        </p:txBody>
      </p:sp>
    </p:spTree>
    <p:custDataLst>
      <p:tags r:id="rId1"/>
    </p:custDataLst>
    <p:extLst>
      <p:ext uri="{BB962C8B-B14F-4D97-AF65-F5344CB8AC3E}">
        <p14:creationId xmlns:p14="http://schemas.microsoft.com/office/powerpoint/2010/main" val="14716792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130</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Released its Second Cyber Report in 2014: </a:t>
            </a:r>
            <a:r>
              <a:rPr lang="en-US" i="1" dirty="0" smtClean="0"/>
              <a:t>Cyber Risk: The Growing Threat</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2</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nd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released June 2014</a:t>
            </a:r>
            <a:endParaRPr kumimoji="0" lang="en-US" sz="19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i="1" kern="0" dirty="0" smtClean="0">
                <a:solidFill>
                  <a:srgbClr val="C00000"/>
                </a:solidFill>
                <a:latin typeface="Arial" panose="020B0604020202020204" pitchFamily="34" charset="0"/>
                <a:cs typeface="Arial" panose="020B0604020202020204" pitchFamily="34" charset="0"/>
              </a:rPr>
              <a:t>3</a:t>
            </a:r>
            <a:r>
              <a:rPr lang="en-US" sz="1900" b="1" i="1" kern="0" baseline="30000" dirty="0" smtClean="0">
                <a:solidFill>
                  <a:srgbClr val="C00000"/>
                </a:solidFill>
                <a:latin typeface="Arial" panose="020B0604020202020204" pitchFamily="34" charset="0"/>
                <a:cs typeface="Arial" panose="020B0604020202020204" pitchFamily="34" charset="0"/>
              </a:rPr>
              <a:t>rd</a:t>
            </a:r>
            <a:r>
              <a:rPr lang="en-US" sz="1900" b="1" i="1" kern="0" dirty="0" smtClean="0">
                <a:solidFill>
                  <a:srgbClr val="C00000"/>
                </a:solidFill>
                <a:latin typeface="Arial" panose="020B0604020202020204" pitchFamily="34" charset="0"/>
                <a:cs typeface="Arial" panose="020B0604020202020204" pitchFamily="34" charset="0"/>
              </a:rPr>
              <a:t> Report in Q2 2015</a:t>
            </a:r>
          </a:p>
          <a:p>
            <a:pPr marL="749300" lvl="1" indent="-292100" eaLnBrk="0" hangingPunct="0">
              <a:lnSpc>
                <a:spcPct val="70000"/>
              </a:lnSpc>
              <a:spcBef>
                <a:spcPct val="100000"/>
              </a:spcBef>
              <a:buClr>
                <a:schemeClr val="accent2"/>
              </a:buClr>
              <a:defRPr/>
            </a:pP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5255" y="1117602"/>
            <a:ext cx="4318797" cy="5523819"/>
          </a:xfrm>
          <a:prstGeom prst="rect">
            <a:avLst/>
          </a:prstGeom>
          <a:ln w="12700">
            <a:solidFill>
              <a:srgbClr val="225A7A"/>
            </a:solidFill>
          </a:ln>
        </p:spPr>
      </p:pic>
    </p:spTree>
    <p:extLst>
      <p:ext uri="{BB962C8B-B14F-4D97-AF65-F5344CB8AC3E}">
        <p14:creationId xmlns:p14="http://schemas.microsoft.com/office/powerpoint/2010/main" val="1049148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131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2963311162"/>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574" name="Chart" r:id="rId5" imgW="3509049" imgH="1322139" progId="MSGraph.Chart.8">
                  <p:embed followColorScheme="full"/>
                </p:oleObj>
              </mc:Choice>
              <mc:Fallback>
                <p:oleObj name="Chart" r:id="rId5" imgW="3509049" imgH="1322139"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9/30/14 stood at a record high $673.9B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428"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53347870"/>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509"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1971-2014:Q3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2684455392"/>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137</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137</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Will Be Released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806"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830"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B67A61D-C079-4542-B593-4CF8793F8250}" type="slidenum">
              <a:rPr lang="en-US" altLang="en-US" sz="900">
                <a:solidFill>
                  <a:schemeClr val="bg1"/>
                </a:solidFill>
              </a:rPr>
              <a:pPr algn="r">
                <a:lnSpc>
                  <a:spcPct val="85000"/>
                </a:lnSpc>
                <a:spcBef>
                  <a:spcPct val="20000"/>
                </a:spcBef>
                <a:buClrTx/>
                <a:buFontTx/>
                <a:buNone/>
              </a:pPr>
              <a:t>14</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dirty="0">
                <a:solidFill>
                  <a:schemeClr val="bg1"/>
                </a:solidFill>
              </a:rPr>
              <a:t>Profitability </a:t>
            </a:r>
            <a:r>
              <a:rPr lang="en-US" altLang="en-US" sz="4200" b="1" dirty="0" smtClean="0">
                <a:solidFill>
                  <a:schemeClr val="bg1"/>
                </a:solidFill>
              </a:rPr>
              <a:t>in Mississippi’s </a:t>
            </a:r>
            <a:r>
              <a:rPr lang="en-US" altLang="en-US" sz="4200" b="1" dirty="0">
                <a:solidFill>
                  <a:schemeClr val="bg1"/>
                </a:solidFill>
              </a:rPr>
              <a:t>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278998806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854"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878"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141</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902"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142</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082"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083"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145</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146</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Will Release its First Report on Alternative Capital During Q1 2015</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Issue of alternative capital in (re)insurance has received increased attention in recent years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fontAlgn="base" hangingPunct="0">
              <a:lnSpc>
                <a:spcPts val="1800"/>
              </a:lnSpc>
              <a:spcBef>
                <a:spcPct val="100000"/>
              </a:spcBef>
              <a:spcAft>
                <a:spcPct val="0"/>
              </a:spcAft>
              <a:buClr>
                <a:schemeClr val="accent2"/>
              </a:buClr>
              <a:buFont typeface="Wingdings" pitchFamily="2" charset="2"/>
              <a:buChar char="n"/>
              <a:defRPr/>
            </a:pPr>
            <a:r>
              <a:rPr lang="en-US" sz="1900" b="1" kern="0" dirty="0" smtClean="0">
                <a:latin typeface="Arial" panose="020B0604020202020204" pitchFamily="34" charset="0"/>
                <a:cs typeface="Arial" panose="020B0604020202020204" pitchFamily="34" charset="0"/>
              </a:rPr>
              <a:t>Significant structural changes in property catastrophe reinsurance space</a:t>
            </a:r>
          </a:p>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Questions addressed include:</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Sources of new capital</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Reasons/Drivers of growth</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New structures</a:t>
            </a:r>
            <a:endParaRPr kumimoji="0" lang="en-US" sz="19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Impact of major triggering event(s)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noProof="0" dirty="0" smtClean="0">
                <a:latin typeface="Arial" panose="020B0604020202020204" pitchFamily="34" charset="0"/>
                <a:cs typeface="Arial" panose="020B0604020202020204" pitchFamily="34" charset="0"/>
              </a:rPr>
              <a:t>Impacts of higher interest rates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kumimoji="0" lang="en-US" sz="1900" b="1" i="0" u="none" strike="noStrike" kern="0" cap="none" spc="0" normalizeH="0" dirty="0" smtClean="0">
                <a:ln>
                  <a:noFill/>
                </a:ln>
                <a:solidFill>
                  <a:schemeClr val="tx1"/>
                </a:solidFill>
                <a:effectLst/>
                <a:uLnTx/>
                <a:uFillTx/>
                <a:latin typeface="Arial" panose="020B0604020202020204" pitchFamily="34" charset="0"/>
                <a:cs typeface="Arial" panose="020B0604020202020204" pitchFamily="34" charset="0"/>
              </a:rPr>
              <a:t>Cat bond yield compression</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2746" y="1057153"/>
            <a:ext cx="4243192" cy="5470857"/>
          </a:xfrm>
          <a:prstGeom prst="rect">
            <a:avLst/>
          </a:prstGeom>
        </p:spPr>
      </p:pic>
      <p:sp>
        <p:nvSpPr>
          <p:cNvPr id="12" name="TextBox 11"/>
          <p:cNvSpPr txBox="1"/>
          <p:nvPr/>
        </p:nvSpPr>
        <p:spPr>
          <a:xfrm>
            <a:off x="929442" y="3792581"/>
            <a:ext cx="2216893" cy="261610"/>
          </a:xfrm>
          <a:prstGeom prst="rect">
            <a:avLst/>
          </a:prstGeom>
          <a:solidFill>
            <a:schemeClr val="bg1"/>
          </a:solidFill>
        </p:spPr>
        <p:txBody>
          <a:bodyPr wrap="square" rtlCol="0">
            <a:spAutoFit/>
          </a:bodyPr>
          <a:lstStyle/>
          <a:p>
            <a:r>
              <a:rPr lang="en-US" sz="1100" b="1" i="1" dirty="0" smtClean="0">
                <a:solidFill>
                  <a:schemeClr val="accent3">
                    <a:lumMod val="65000"/>
                  </a:schemeClr>
                </a:solidFill>
                <a:latin typeface="Arial" panose="020B0604020202020204" pitchFamily="34" charset="0"/>
                <a:cs typeface="Arial" panose="020B0604020202020204" pitchFamily="34" charset="0"/>
              </a:rPr>
              <a:t>Forthcoming: Q1 2015</a:t>
            </a:r>
            <a:endParaRPr lang="en-US" sz="1100" b="1" i="1" dirty="0">
              <a:solidFill>
                <a:schemeClr val="accent3">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100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wipe(left)">
                                      <p:cBhvr>
                                        <p:cTn id="26" dur="500"/>
                                        <p:tgtEl>
                                          <p:spTgt spid="1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ipe(left)">
                                      <p:cBhvr>
                                        <p:cTn id="29" dur="500"/>
                                        <p:tgtEl>
                                          <p:spTgt spid="1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left)">
                                      <p:cBhvr>
                                        <p:cTn id="32" dur="500"/>
                                        <p:tgtEl>
                                          <p:spTgt spid="1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wipe(left)">
                                      <p:cBhvr>
                                        <p:cTn id="3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147</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47272"/>
            <a:ext cx="8356804"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No Dominant Even in 2014, but Some Key Commercial Lines Issues Spiked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Terrorism, TRIA &amp; Cyber</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extLst>
      <p:ext uri="{BB962C8B-B14F-4D97-AF65-F5344CB8AC3E}">
        <p14:creationId xmlns:p14="http://schemas.microsoft.com/office/powerpoint/2010/main" val="267085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2014 vs 2013</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199215" y="1676400"/>
          <a:ext cx="8575675" cy="4876800"/>
        </p:xfrm>
        <a:graphic>
          <a:graphicData uri="http://schemas.openxmlformats.org/presentationml/2006/ole">
            <mc:AlternateContent xmlns:mc="http://schemas.openxmlformats.org/markup-compatibility/2006">
              <mc:Choice xmlns:v="urn:schemas-microsoft-com:vml" Requires="v">
                <p:oleObj spid="_x0000_s28126312" name="Chart" r:id="rId4" imgW="5289580" imgH="2806792" progId="MSGraph.Chart.8">
                  <p:embed followColorScheme="full"/>
                </p:oleObj>
              </mc:Choice>
              <mc:Fallback>
                <p:oleObj name="Chart" r:id="rId4" imgW="5289580" imgH="2806792" progId="MSGraph.Chart.8">
                  <p:embed followColorScheme="full"/>
                  <p:pic>
                    <p:nvPicPr>
                      <p:cNvPr id="0" name=""/>
                      <p:cNvPicPr>
                        <a:picLocks noChangeAspect="1" noChangeArrowheads="1"/>
                      </p:cNvPicPr>
                      <p:nvPr/>
                    </p:nvPicPr>
                    <p:blipFill>
                      <a:blip r:embed="rId5"/>
                      <a:srcRect/>
                      <a:stretch>
                        <a:fillRect/>
                      </a:stretch>
                    </p:blipFill>
                    <p:spPr bwMode="gray">
                      <a:xfrm>
                        <a:off x="199215" y="1676400"/>
                        <a:ext cx="8575675" cy="4876800"/>
                      </a:xfrm>
                      <a:prstGeom prst="rect">
                        <a:avLst/>
                      </a:prstGeom>
                      <a:noFill/>
                      <a:ln>
                        <a:solidFill>
                          <a:schemeClr val="bg1"/>
                        </a:solidFill>
                      </a:ln>
                      <a:extLst/>
                    </p:spPr>
                  </p:pic>
                </p:oleObj>
              </mc:Fallback>
            </mc:AlternateContent>
          </a:graphicData>
        </a:graphic>
      </p:graphicFrame>
      <p:sp>
        <p:nvSpPr>
          <p:cNvPr id="11" name="Text Box 537"/>
          <p:cNvSpPr txBox="1">
            <a:spLocks noChangeArrowheads="1"/>
          </p:cNvSpPr>
          <p:nvPr/>
        </p:nvSpPr>
        <p:spPr bwMode="auto">
          <a:xfrm>
            <a:off x="0" y="6489890"/>
            <a:ext cx="7612063"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Source:  Insurance Information Institute based on a search of Lexis/Nexis.  </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149</a:t>
            </a:fld>
            <a:endParaRPr lang="en-US" dirty="0">
              <a:solidFill>
                <a:srgbClr val="000000"/>
              </a:solidFill>
            </a:endParaRPr>
          </a:p>
        </p:txBody>
      </p:sp>
      <p:sp>
        <p:nvSpPr>
          <p:cNvPr id="6" name="AutoShape 7"/>
          <p:cNvSpPr>
            <a:spLocks noChangeArrowheads="1"/>
          </p:cNvSpPr>
          <p:nvPr/>
        </p:nvSpPr>
        <p:spPr bwMode="blackWhite">
          <a:xfrm>
            <a:off x="3279913" y="1162879"/>
            <a:ext cx="5117112" cy="1550503"/>
          </a:xfrm>
          <a:prstGeom prst="wedgeRectCallout">
            <a:avLst>
              <a:gd name="adj1" fmla="val -95835"/>
              <a:gd name="adj2" fmla="val -398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Terrorism, Cyber, Autonomous/Driverless Vehicles and Aviation insurance issues experienced the sharpest increase in media attention.  Year-ago leaders included Flood Insurance and Gun Liability; Hurricanes, Tornadoes and Wildfires faded</a:t>
            </a:r>
            <a:endParaRPr lang="en-US" b="1" dirty="0">
              <a:solidFill>
                <a:srgbClr val="FFFFFF"/>
              </a:solidFill>
              <a:latin typeface="Arial" pitchFamily="34" charset="0"/>
              <a:cs typeface="Arial" pitchFamily="34" charset="0"/>
            </a:endParaRPr>
          </a:p>
        </p:txBody>
      </p:sp>
      <p:sp>
        <p:nvSpPr>
          <p:cNvPr id="2" name="Down Arrow 1"/>
          <p:cNvSpPr/>
          <p:nvPr/>
        </p:nvSpPr>
        <p:spPr>
          <a:xfrm>
            <a:off x="7783322"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450884"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126204" y="3055815"/>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p:cNvSpPr txBox="1">
            <a:spLocks noChangeArrowheads="1"/>
          </p:cNvSpPr>
          <p:nvPr/>
        </p:nvSpPr>
        <p:spPr bwMode="auto">
          <a:xfrm>
            <a:off x="1067489" y="3638337"/>
            <a:ext cx="4623095" cy="95410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smtClean="0">
                <a:solidFill>
                  <a:srgbClr val="FFFFFF"/>
                </a:solidFill>
              </a:rPr>
              <a:t>Coverage of Epidemics/Pandemics and insurance increased 85,000% due the Ebola scare.  I.I.I. members uniformly directed media to us.  WC was the principal issue, along with business interruption.</a:t>
            </a:r>
            <a:endParaRPr lang="en-US" sz="1400" b="1" dirty="0">
              <a:solidFill>
                <a:srgbClr val="FFFFFF"/>
              </a:solidFill>
            </a:endParaRPr>
          </a:p>
        </p:txBody>
      </p:sp>
    </p:spTree>
    <p:extLst>
      <p:ext uri="{BB962C8B-B14F-4D97-AF65-F5344CB8AC3E}">
        <p14:creationId xmlns:p14="http://schemas.microsoft.com/office/powerpoint/2010/main" val="2924371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F8F1574-B0E3-4593-80C6-4FB9329B83DC}" type="slidenum">
              <a:rPr lang="en-US" altLang="en-US" sz="900"/>
              <a:pPr algn="r">
                <a:lnSpc>
                  <a:spcPct val="85000"/>
                </a:lnSpc>
                <a:spcBef>
                  <a:spcPct val="20000"/>
                </a:spcBef>
                <a:buClrTx/>
                <a:buFontTx/>
                <a:buNone/>
              </a:pPr>
              <a:t>15</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MS vs. U.S., 2004-2013</a:t>
            </a:r>
          </a:p>
        </p:txBody>
      </p:sp>
      <p:sp>
        <p:nvSpPr>
          <p:cNvPr id="1126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3093932746"/>
              </p:ext>
            </p:extLst>
          </p:nvPr>
        </p:nvGraphicFramePr>
        <p:xfrm>
          <a:off x="255587" y="1675607"/>
          <a:ext cx="8569325" cy="4579937"/>
        </p:xfrm>
        <a:graphic>
          <a:graphicData uri="http://schemas.openxmlformats.org/presentationml/2006/ole">
            <mc:AlternateContent xmlns:mc="http://schemas.openxmlformats.org/markup-compatibility/2006">
              <mc:Choice xmlns:v="urn:schemas-microsoft-com:vml" Requires="v">
                <p:oleObj spid="_x0000_s28160038"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55587" y="1675607"/>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5619750" y="3403600"/>
            <a:ext cx="2998788" cy="16668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600" b="1">
                <a:solidFill>
                  <a:srgbClr val="FFFFFF"/>
                </a:solidFill>
              </a:rPr>
              <a:t>P/C Insurer profitability in MS is below that of the US overall over the past decade</a:t>
            </a:r>
          </a:p>
          <a:p>
            <a:pPr algn="ctr" eaLnBrk="1" hangingPunct="1">
              <a:lnSpc>
                <a:spcPct val="95000"/>
              </a:lnSpc>
              <a:spcBef>
                <a:spcPct val="25000"/>
              </a:spcBef>
              <a:buClrTx/>
              <a:buFontTx/>
              <a:buNone/>
            </a:pPr>
            <a:r>
              <a:rPr lang="pt-BR" altLang="en-US" sz="1600" b="1">
                <a:solidFill>
                  <a:srgbClr val="FFFFFF"/>
                </a:solidFill>
              </a:rPr>
              <a:t>US: 7.9%</a:t>
            </a:r>
          </a:p>
          <a:p>
            <a:pPr algn="ctr" eaLnBrk="1" hangingPunct="1">
              <a:lnSpc>
                <a:spcPct val="95000"/>
              </a:lnSpc>
              <a:spcBef>
                <a:spcPct val="25000"/>
              </a:spcBef>
              <a:buClrTx/>
              <a:buFontTx/>
              <a:buNone/>
            </a:pPr>
            <a:r>
              <a:rPr lang="pt-BR" altLang="en-US" sz="1600" b="1">
                <a:solidFill>
                  <a:srgbClr val="FFFFFF"/>
                </a:solidFill>
              </a:rPr>
              <a:t>MS: -6.9%</a:t>
            </a:r>
          </a:p>
        </p:txBody>
      </p:sp>
      <p:sp>
        <p:nvSpPr>
          <p:cNvPr id="1127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AutoShape 9"/>
          <p:cNvSpPr>
            <a:spLocks noChangeArrowheads="1"/>
          </p:cNvSpPr>
          <p:nvPr/>
        </p:nvSpPr>
        <p:spPr bwMode="blackWhite">
          <a:xfrm>
            <a:off x="2858276" y="4580552"/>
            <a:ext cx="1008395" cy="489923"/>
          </a:xfrm>
          <a:prstGeom prst="wedgeRectCallout">
            <a:avLst>
              <a:gd name="adj1" fmla="val -110340"/>
              <a:gd name="adj2" fmla="val 8402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Katrina</a:t>
            </a:r>
            <a:endParaRPr lang="en-US" b="1" dirty="0">
              <a:solidFill>
                <a:srgbClr val="FFFFFF"/>
              </a:solidFill>
            </a:endParaRPr>
          </a:p>
        </p:txBody>
      </p:sp>
    </p:spTree>
    <p:extLst>
      <p:ext uri="{BB962C8B-B14F-4D97-AF65-F5344CB8AC3E}">
        <p14:creationId xmlns:p14="http://schemas.microsoft.com/office/powerpoint/2010/main" val="40322218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22" presetClass="entr" presetSubtype="4"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150</a:t>
            </a:fld>
            <a:endParaRPr lang="en-US" sz="900">
              <a:solidFill>
                <a:schemeClr val="bg1"/>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
              </a:rPr>
              <a:t>TERRORISM &amp; TRIA LAPSE</a:t>
            </a:r>
          </a:p>
        </p:txBody>
      </p:sp>
      <p:sp>
        <p:nvSpPr>
          <p:cNvPr id="6" name="Rectangle 8"/>
          <p:cNvSpPr>
            <a:spLocks noChangeArrowheads="1"/>
          </p:cNvSpPr>
          <p:nvPr/>
        </p:nvSpPr>
        <p:spPr bwMode="auto">
          <a:xfrm>
            <a:off x="159026" y="3905344"/>
            <a:ext cx="8776252"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panose="020B0604020202020204" pitchFamily="34" charset="0"/>
                <a:cs typeface="Arial" panose="020B0604020202020204" pitchFamily="34" charset="0"/>
              </a:rPr>
              <a:t>Reauthorization Was a Major Industry Effort Over the Past    Few Years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latin typeface="Arial" panose="020B0604020202020204" pitchFamily="34" charset="0"/>
                <a:cs typeface="Arial" panose="020B0604020202020204" pitchFamily="34" charset="0"/>
              </a:rPr>
              <a:t>Outline of New TRIA Structure</a:t>
            </a:r>
            <a:endParaRPr lang="en-US"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346597"/>
      </p:ext>
    </p:extLst>
  </p:cSld>
  <p:clrMapOvr>
    <a:masterClrMapping/>
  </p:clrMapOvr>
  <p:transition>
    <p:zoom dir="in"/>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151</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Structure of Reauthorized TRIA Program (as of 2020)</a:t>
            </a:r>
          </a:p>
        </p:txBody>
      </p:sp>
      <p:sp>
        <p:nvSpPr>
          <p:cNvPr id="3079" name="Rectangle 3"/>
          <p:cNvSpPr>
            <a:spLocks noChangeArrowheads="1"/>
          </p:cNvSpPr>
          <p:nvPr/>
        </p:nvSpPr>
        <p:spPr bwMode="auto">
          <a:xfrm>
            <a:off x="0" y="6414803"/>
            <a:ext cx="8382000" cy="443198"/>
          </a:xfrm>
          <a:prstGeom prst="rect">
            <a:avLst/>
          </a:prstGeom>
          <a:noFill/>
          <a:ln w="9525" algn="ctr">
            <a:noFill/>
            <a:miter lim="800000"/>
            <a:headEnd/>
            <a:tailEnd/>
          </a:ln>
        </p:spPr>
        <p:txBody>
          <a:bodyPr wrap="square" lIns="365760" tIns="0" rIns="0" bIns="137160" anchor="b">
            <a:spAutoFit/>
          </a:bodyPr>
          <a:lstStyle/>
          <a:p>
            <a:pPr marL="63498" indent="-63498" eaLnBrk="0" hangingPunct="0">
              <a:lnSpc>
                <a:spcPct val="90000"/>
              </a:lnSpc>
              <a:buClr>
                <a:schemeClr val="accent2"/>
              </a:buClr>
              <a:tabLst>
                <a:tab pos="112711" algn="r"/>
              </a:tabLst>
            </a:pPr>
            <a:endParaRPr lang="en-US" sz="1100" dirty="0" smtClean="0">
              <a:latin typeface="Arial" panose="020B0604020202020204" pitchFamily="34" charset="0"/>
              <a:cs typeface="Arial" panose="020B0604020202020204" pitchFamily="34" charset="0"/>
            </a:endParaRP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Congressional Budget </a:t>
            </a:r>
            <a:r>
              <a:rPr lang="en-US" sz="1100" dirty="0">
                <a:latin typeface="Arial" panose="020B0604020202020204" pitchFamily="34" charset="0"/>
                <a:cs typeface="Arial" panose="020B0604020202020204" pitchFamily="34" charset="0"/>
              </a:rPr>
              <a:t>Office: </a:t>
            </a:r>
            <a:r>
              <a:rPr lang="en-US" sz="1100" dirty="0">
                <a:latin typeface="Arial" panose="020B0604020202020204" pitchFamily="34" charset="0"/>
                <a:cs typeface="Arial" panose="020B0604020202020204" pitchFamily="34" charset="0"/>
                <a:hlinkClick r:id="rId3"/>
              </a:rPr>
              <a:t>http://</a:t>
            </a:r>
            <a:r>
              <a:rPr lang="en-US" sz="1100" dirty="0" smtClean="0">
                <a:latin typeface="Arial" panose="020B0604020202020204" pitchFamily="34" charset="0"/>
                <a:cs typeface="Arial" panose="020B0604020202020204" pitchFamily="34" charset="0"/>
                <a:hlinkClick r:id="rId3"/>
              </a:rPr>
              <a:t>www.cbo.gov/publication/49866</a:t>
            </a:r>
            <a:r>
              <a:rPr lang="en-US" sz="1100" dirty="0" smtClean="0">
                <a:latin typeface="Arial" panose="020B0604020202020204" pitchFamily="34" charset="0"/>
                <a:cs typeface="Arial" panose="020B0604020202020204" pitchFamily="34" charset="0"/>
              </a:rPr>
              <a:t>;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pic>
        <p:nvPicPr>
          <p:cNvPr id="28114948" name="Picture 4" descr="Initial Allocation of Insurance Claims in 2020 Under S. 22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25" y="1429129"/>
            <a:ext cx="6316201" cy="4810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7"/>
          <p:cNvSpPr txBox="1">
            <a:spLocks noChangeArrowheads="1"/>
          </p:cNvSpPr>
          <p:nvPr/>
        </p:nvSpPr>
        <p:spPr bwMode="auto">
          <a:xfrm>
            <a:off x="5995073" y="1665018"/>
            <a:ext cx="3053678" cy="424731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u="sng" dirty="0" smtClean="0">
                <a:solidFill>
                  <a:srgbClr val="FFFFFF"/>
                </a:solidFill>
              </a:rPr>
              <a:t>Major Changes</a:t>
            </a:r>
          </a:p>
          <a:p>
            <a:pPr marL="285750" indent="-285750">
              <a:buFont typeface="Arial" panose="020B0604020202020204" pitchFamily="34" charset="0"/>
              <a:buChar char="•"/>
            </a:pPr>
            <a:r>
              <a:rPr lang="en-US" b="1" dirty="0" smtClean="0">
                <a:solidFill>
                  <a:srgbClr val="FFFFFF"/>
                </a:solidFill>
              </a:rPr>
              <a:t>6-Year reauthorization</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Trigger rises in steps from $100MM to $200MM</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aggregate retention rises in steps from $27.5B to $37.5B</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co-share above retained losses rise in steps from 15% to 20%</a:t>
            </a:r>
          </a:p>
        </p:txBody>
      </p:sp>
      <p:sp>
        <p:nvSpPr>
          <p:cNvPr id="15" name="AutoShape 8"/>
          <p:cNvSpPr>
            <a:spLocks noChangeArrowheads="1"/>
          </p:cNvSpPr>
          <p:nvPr/>
        </p:nvSpPr>
        <p:spPr bwMode="blackWhite">
          <a:xfrm>
            <a:off x="85725" y="4142050"/>
            <a:ext cx="1579573" cy="1387075"/>
          </a:xfrm>
          <a:prstGeom prst="wedgeRectCallout">
            <a:avLst>
              <a:gd name="adj1" fmla="val 94022"/>
              <a:gd name="adj2" fmla="val 1380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Insurers required to assume materially more risk</a:t>
            </a:r>
            <a:endParaRPr lang="en-US" b="1" dirty="0">
              <a:solidFill>
                <a:srgbClr val="FFFFFF"/>
              </a:solidFill>
              <a:latin typeface="Arial "/>
            </a:endParaRPr>
          </a:p>
        </p:txBody>
      </p:sp>
    </p:spTree>
    <p:extLst>
      <p:ext uri="{BB962C8B-B14F-4D97-AF65-F5344CB8AC3E}">
        <p14:creationId xmlns:p14="http://schemas.microsoft.com/office/powerpoint/2010/main" val="1840112783"/>
      </p:ext>
    </p:extLst>
  </p:cSld>
  <p:clrMapOvr>
    <a:masterClrMapping/>
  </p:clrMapOvr>
  <p:transition>
    <p:wipe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152</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Aggregate Retention Under TRIA,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85725" y="2150082"/>
          <a:ext cx="8632825" cy="3992563"/>
        </p:xfrm>
        <a:graphic>
          <a:graphicData uri="http://schemas.openxmlformats.org/presentationml/2006/ole">
            <mc:AlternateContent xmlns:mc="http://schemas.openxmlformats.org/markup-compatibility/2006">
              <mc:Choice xmlns:v="urn:schemas-microsoft-com:vml" Requires="v">
                <p:oleObj spid="_x0000_s28127334"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85725" y="2150082"/>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141384">
            <a:off x="6888491" y="856582"/>
            <a:ext cx="609600" cy="2760662"/>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853888" y="1436284"/>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681330" y="1277759"/>
            <a:ext cx="3833031" cy="1200329"/>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The Industry Aggregate Retention Will Have Nearly Quadrupled from $10 Billion at Inception to $37.5 Billion in </a:t>
            </a:r>
            <a:r>
              <a:rPr lang="en-US" b="1" dirty="0" smtClean="0">
                <a:solidFill>
                  <a:srgbClr val="FFFFFF"/>
                </a:solidFill>
              </a:rPr>
              <a:t>2019</a:t>
            </a:r>
            <a:endParaRPr lang="en-US" b="1" dirty="0">
              <a:solidFill>
                <a:srgbClr val="FFFFFF"/>
              </a:solidFill>
            </a:endParaRPr>
          </a:p>
        </p:txBody>
      </p:sp>
      <p:sp>
        <p:nvSpPr>
          <p:cNvPr id="12" name="AutoShape 8"/>
          <p:cNvSpPr>
            <a:spLocks noChangeArrowheads="1"/>
          </p:cNvSpPr>
          <p:nvPr/>
        </p:nvSpPr>
        <p:spPr bwMode="blackWhite">
          <a:xfrm>
            <a:off x="2562896" y="4111812"/>
            <a:ext cx="2951465" cy="1211005"/>
          </a:xfrm>
          <a:prstGeom prst="wedgeRectCallout">
            <a:avLst>
              <a:gd name="adj1" fmla="val 70636"/>
              <a:gd name="adj2" fmla="val -835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Industry aggregate retentions will rise by $2B per year from 2015 through 2019</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Tree>
    <p:extLst>
      <p:ext uri="{BB962C8B-B14F-4D97-AF65-F5344CB8AC3E}">
        <p14:creationId xmlns:p14="http://schemas.microsoft.com/office/powerpoint/2010/main" val="108889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153</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TRIA Program Trigger,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0" y="2022131"/>
          <a:ext cx="8632825" cy="3992563"/>
        </p:xfrm>
        <a:graphic>
          <a:graphicData uri="http://schemas.openxmlformats.org/presentationml/2006/ole">
            <mc:AlternateContent xmlns:mc="http://schemas.openxmlformats.org/markup-compatibility/2006">
              <mc:Choice xmlns:v="urn:schemas-microsoft-com:vml" Requires="v">
                <p:oleObj spid="_x0000_s28128358"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0" y="202213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4225145">
            <a:off x="6779599" y="1172302"/>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TRIA program trigger will double between 2015 and 2020</a:t>
            </a:r>
            <a:endParaRPr lang="en-US" b="1" dirty="0">
              <a:solidFill>
                <a:srgbClr val="FFFFFF"/>
              </a:solidFill>
            </a:endParaRPr>
          </a:p>
        </p:txBody>
      </p:sp>
      <p:sp>
        <p:nvSpPr>
          <p:cNvPr id="12" name="AutoShape 8"/>
          <p:cNvSpPr>
            <a:spLocks noChangeArrowheads="1"/>
          </p:cNvSpPr>
          <p:nvPr/>
        </p:nvSpPr>
        <p:spPr bwMode="blackWhite">
          <a:xfrm>
            <a:off x="2695575" y="4264563"/>
            <a:ext cx="2951465" cy="121100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Program trigger will rise in steps beginning in 2016 from $100 million to $200 million by 2020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Tree>
    <p:extLst>
      <p:ext uri="{BB962C8B-B14F-4D97-AF65-F5344CB8AC3E}">
        <p14:creationId xmlns:p14="http://schemas.microsoft.com/office/powerpoint/2010/main" val="3186966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154</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Co-Pay Share in Excess of Individual Retention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34746" y="2023451"/>
          <a:ext cx="8632825" cy="3992563"/>
        </p:xfrm>
        <a:graphic>
          <a:graphicData uri="http://schemas.openxmlformats.org/presentationml/2006/ole">
            <mc:AlternateContent xmlns:mc="http://schemas.openxmlformats.org/markup-compatibility/2006">
              <mc:Choice xmlns:v="urn:schemas-microsoft-com:vml" Requires="v">
                <p:oleObj spid="_x0000_s28129382"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34746" y="202345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324939">
            <a:off x="6826841" y="1094513"/>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industry co-pay share will have double by 2020 from program inception</a:t>
            </a:r>
            <a:endParaRPr lang="en-US" b="1" dirty="0">
              <a:solidFill>
                <a:srgbClr val="FFFFFF"/>
              </a:solidFill>
            </a:endParaRPr>
          </a:p>
        </p:txBody>
      </p:sp>
      <p:sp>
        <p:nvSpPr>
          <p:cNvPr id="12" name="AutoShape 8"/>
          <p:cNvSpPr>
            <a:spLocks noChangeArrowheads="1"/>
          </p:cNvSpPr>
          <p:nvPr/>
        </p:nvSpPr>
        <p:spPr bwMode="blackWhite">
          <a:xfrm>
            <a:off x="2759969" y="3978160"/>
            <a:ext cx="2951465" cy="139296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 co-payments in excess of their individual retentions will rise in steps beginning in 2016 from 15% to 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Tree>
    <p:extLst>
      <p:ext uri="{BB962C8B-B14F-4D97-AF65-F5344CB8AC3E}">
        <p14:creationId xmlns:p14="http://schemas.microsoft.com/office/powerpoint/2010/main" val="2717841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Strength of the Economy Will Influence Growth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845282421"/>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079258"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193658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2015:Q2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157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8275" y="1168522"/>
            <a:ext cx="6609800" cy="5100562"/>
          </a:xfrm>
          <a:prstGeom prst="rect">
            <a:avLst/>
          </a:prstGeom>
        </p:spPr>
      </p:pic>
      <p:sp>
        <p:nvSpPr>
          <p:cNvPr id="13"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
        <p:nvSpPr>
          <p:cNvPr id="15" name="AutoShape 7"/>
          <p:cNvSpPr>
            <a:spLocks noChangeArrowheads="1"/>
          </p:cNvSpPr>
          <p:nvPr/>
        </p:nvSpPr>
        <p:spPr bwMode="blackWhite">
          <a:xfrm>
            <a:off x="189640" y="1581150"/>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158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282"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159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941120940"/>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306"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702A72D-A646-4101-893C-14B3733A2DF7}" type="slidenum">
              <a:rPr lang="en-US" altLang="en-US" sz="900"/>
              <a:pPr algn="r">
                <a:lnSpc>
                  <a:spcPct val="85000"/>
                </a:lnSpc>
                <a:spcBef>
                  <a:spcPct val="20000"/>
                </a:spcBef>
                <a:buClrTx/>
                <a:buFontTx/>
                <a:buNone/>
              </a:pPr>
              <a:t>16</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MS vs. U.S., 2004-2013</a:t>
            </a:r>
          </a:p>
        </p:txBody>
      </p:sp>
      <p:sp>
        <p:nvSpPr>
          <p:cNvPr id="1331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1891149502"/>
              </p:ext>
            </p:extLst>
          </p:nvPr>
        </p:nvGraphicFramePr>
        <p:xfrm>
          <a:off x="255587" y="1470819"/>
          <a:ext cx="8569325" cy="4579937"/>
        </p:xfrm>
        <a:graphic>
          <a:graphicData uri="http://schemas.openxmlformats.org/presentationml/2006/ole">
            <mc:AlternateContent xmlns:mc="http://schemas.openxmlformats.org/markup-compatibility/2006">
              <mc:Choice xmlns:v="urn:schemas-microsoft-com:vml" Requires="v">
                <p:oleObj spid="_x0000_s28161062"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55587" y="1470819"/>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4619943" y="354330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4.5%</a:t>
            </a:r>
          </a:p>
        </p:txBody>
      </p:sp>
      <p:sp>
        <p:nvSpPr>
          <p:cNvPr id="7" name="AutoShape 9"/>
          <p:cNvSpPr>
            <a:spLocks noChangeArrowheads="1"/>
          </p:cNvSpPr>
          <p:nvPr/>
        </p:nvSpPr>
        <p:spPr bwMode="blackWhite">
          <a:xfrm>
            <a:off x="2858276" y="4580552"/>
            <a:ext cx="1008395" cy="489923"/>
          </a:xfrm>
          <a:prstGeom prst="wedgeRectCallout">
            <a:avLst>
              <a:gd name="adj1" fmla="val -110340"/>
              <a:gd name="adj2" fmla="val 8402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Katrina</a:t>
            </a:r>
            <a:endParaRPr lang="en-US" b="1" dirty="0">
              <a:solidFill>
                <a:srgbClr val="FFFFFF"/>
              </a:solidFill>
            </a:endParaRPr>
          </a:p>
        </p:txBody>
      </p:sp>
    </p:spTree>
    <p:extLst>
      <p:ext uri="{BB962C8B-B14F-4D97-AF65-F5344CB8AC3E}">
        <p14:creationId xmlns:p14="http://schemas.microsoft.com/office/powerpoint/2010/main" val="41979868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37903870"/>
              </p:ext>
            </p:extLst>
          </p:nvPr>
        </p:nvGraphicFramePr>
        <p:xfrm>
          <a:off x="304800" y="1377950"/>
          <a:ext cx="8523288" cy="4086225"/>
        </p:xfrm>
        <a:graphic>
          <a:graphicData uri="http://schemas.openxmlformats.org/presentationml/2006/ole">
            <mc:AlternateContent xmlns:mc="http://schemas.openxmlformats.org/markup-compatibility/2006">
              <mc:Choice xmlns:v="urn:schemas-microsoft-com:vml" Requires="v">
                <p:oleObj spid="_x0000_s28082330"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3288"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162</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45191106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354" name="Chart" r:id="rId4" imgW="5225916" imgH="2546188" progId="MSGraph.Chart.8">
                  <p:embed followColorScheme="full"/>
                </p:oleObj>
              </mc:Choice>
              <mc:Fallback>
                <p:oleObj name="Chart" r:id="rId4" imgW="5225916" imgH="2546188"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1999-2020F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663006" y="1107953"/>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163</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629" name="Chart" r:id="rId4" imgW="7839082" imgH="4095625" progId="MSGraph.Chart.8">
                  <p:embed followColorScheme="full"/>
                </p:oleObj>
              </mc:Choice>
              <mc:Fallback>
                <p:oleObj name="Chart" r:id="rId4" imgW="7839082" imgH="409562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164</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562"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1F18E775-7B80-41B4-9B60-8ED92E10A848}" type="slidenum">
              <a:rPr lang="en-US" smtClean="0"/>
              <a:pPr>
                <a:defRPr/>
              </a:pPr>
              <a:t>165</a:t>
            </a:fld>
            <a:endParaRPr lang="en-US" dirty="0" smtClean="0"/>
          </a:p>
        </p:txBody>
      </p:sp>
      <p:sp>
        <p:nvSpPr>
          <p:cNvPr id="15365" name="Rectangle 2"/>
          <p:cNvSpPr>
            <a:spLocks noGrp="1" noChangeArrowheads="1"/>
          </p:cNvSpPr>
          <p:nvPr>
            <p:ph type="title"/>
          </p:nvPr>
        </p:nvSpPr>
        <p:spPr/>
        <p:txBody>
          <a:bodyPr/>
          <a:lstStyle/>
          <a:p>
            <a:r>
              <a:rPr lang="en-US" altLang="en-US" smtClean="0">
                <a:latin typeface="Arial" panose="020B0604020202020204" pitchFamily="34" charset="0"/>
              </a:rPr>
              <a:t>I.I.I. Poll: Renters Insurance</a:t>
            </a:r>
            <a:endParaRPr lang="en-US" altLang="en-US" baseline="30000" smtClean="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15367" name="Object 2"/>
          <p:cNvGraphicFramePr>
            <a:graphicFrameLocks noChangeAspect="1"/>
          </p:cNvGraphicFramePr>
          <p:nvPr/>
        </p:nvGraphicFramePr>
        <p:xfrm>
          <a:off x="0" y="2106613"/>
          <a:ext cx="9142413" cy="3763962"/>
        </p:xfrm>
        <a:graphic>
          <a:graphicData uri="http://schemas.openxmlformats.org/presentationml/2006/ole">
            <mc:AlternateContent xmlns:mc="http://schemas.openxmlformats.org/markup-compatibility/2006">
              <mc:Choice xmlns:v="urn:schemas-microsoft-com:vml" Requires="v">
                <p:oleObj spid="_x0000_s28087449" name="Chart" r:id="rId5" imgW="9144793" imgH="3773751" progId="Excel.Chart.8">
                  <p:embed/>
                </p:oleObj>
              </mc:Choice>
              <mc:Fallback>
                <p:oleObj name="Chart" r:id="rId5" imgW="9144793" imgH="37737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6613"/>
                        <a:ext cx="9142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7"/>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pt-BR" altLang="en-US" sz="1600" b="1">
                <a:solidFill>
                  <a:srgbClr val="225A7A"/>
                </a:solidFill>
              </a:rPr>
              <a:t>Percentage of Renters Who Have Renters Insurance, 2011-2014</a:t>
            </a:r>
            <a:endParaRPr lang="en-US" altLang="en-US" sz="1600" b="1">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Percentage Of Renters With Renters Insurance Is Increasing.</a:t>
            </a:r>
          </a:p>
        </p:txBody>
      </p:sp>
      <p:sp>
        <p:nvSpPr>
          <p:cNvPr id="10" name="AutoShape 13"/>
          <p:cNvSpPr>
            <a:spLocks noChangeArrowheads="1"/>
          </p:cNvSpPr>
          <p:nvPr/>
        </p:nvSpPr>
        <p:spPr bwMode="blackWhite">
          <a:xfrm>
            <a:off x="1917577" y="1804987"/>
            <a:ext cx="3620417" cy="1657304"/>
          </a:xfrm>
          <a:prstGeom prst="wedgeRectCallout">
            <a:avLst>
              <a:gd name="adj1" fmla="val 112004"/>
              <a:gd name="adj2" fmla="val 79094"/>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Educational efforts about the need for renters insurance are slowly but surely penetrating the large and growing renting population; Understanding of affordability is improving.</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161623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December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166</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650" y="1325298"/>
            <a:ext cx="8492938" cy="5082620"/>
          </a:xfrm>
          <a:prstGeom prst="rect">
            <a:avLst/>
          </a:prstGeom>
        </p:spPr>
      </p:pic>
      <p:sp>
        <p:nvSpPr>
          <p:cNvPr id="12" name="AutoShape 5"/>
          <p:cNvSpPr>
            <a:spLocks noChangeArrowheads="1"/>
          </p:cNvSpPr>
          <p:nvPr/>
        </p:nvSpPr>
        <p:spPr bwMode="blackWhite">
          <a:xfrm>
            <a:off x="6100634" y="2064547"/>
            <a:ext cx="2724278" cy="922493"/>
          </a:xfrm>
          <a:prstGeom prst="wedgeRectCallout">
            <a:avLst>
              <a:gd name="adj1" fmla="val 21569"/>
              <a:gd name="adj2" fmla="val 1052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remains near its post-crisis highs</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167</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472"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168</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504"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169</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117"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169</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8CE7B48-3217-4AE2-8CEC-03E35271F5EE}" type="slidenum">
              <a:rPr lang="en-US" altLang="en-US" sz="900"/>
              <a:pPr algn="r">
                <a:lnSpc>
                  <a:spcPct val="85000"/>
                </a:lnSpc>
                <a:spcBef>
                  <a:spcPct val="20000"/>
                </a:spcBef>
                <a:buClrTx/>
                <a:buFontTx/>
                <a:buNone/>
              </a:pPr>
              <a:t>17</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MS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5364"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2872955880"/>
              </p:ext>
            </p:extLst>
          </p:nvPr>
        </p:nvGraphicFramePr>
        <p:xfrm>
          <a:off x="347663" y="1471613"/>
          <a:ext cx="8569325" cy="4578350"/>
        </p:xfrm>
        <a:graphic>
          <a:graphicData uri="http://schemas.openxmlformats.org/presentationml/2006/ole">
            <mc:AlternateContent xmlns:mc="http://schemas.openxmlformats.org/markup-compatibility/2006">
              <mc:Choice xmlns:v="urn:schemas-microsoft-com:vml" Requires="v">
                <p:oleObj spid="_x0000_s28162086"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47663" y="14716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15367" name="Rectangle 5"/>
          <p:cNvSpPr>
            <a:spLocks noChangeArrowheads="1"/>
          </p:cNvSpPr>
          <p:nvPr/>
        </p:nvSpPr>
        <p:spPr bwMode="blackWhite">
          <a:xfrm>
            <a:off x="5637213" y="1352550"/>
            <a:ext cx="2843212" cy="1050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Commercial Auto profitability in MS is generally below the US average</a:t>
            </a:r>
          </a:p>
        </p:txBody>
      </p:sp>
      <p:sp>
        <p:nvSpPr>
          <p:cNvPr id="9" name="Text Box 6"/>
          <p:cNvSpPr txBox="1">
            <a:spLocks noChangeArrowheads="1"/>
          </p:cNvSpPr>
          <p:nvPr/>
        </p:nvSpPr>
        <p:spPr bwMode="blackWhite">
          <a:xfrm>
            <a:off x="2936875" y="36671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5.7%</a:t>
            </a:r>
          </a:p>
        </p:txBody>
      </p:sp>
    </p:spTree>
    <p:extLst>
      <p:ext uri="{BB962C8B-B14F-4D97-AF65-F5344CB8AC3E}">
        <p14:creationId xmlns:p14="http://schemas.microsoft.com/office/powerpoint/2010/main" val="1254125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6140"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170</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171</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172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173</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191235683"/>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578"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$698.6B as of Nov. 2014,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$349.6</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$349.0</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174</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126798687"/>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602"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+0.4%</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+6.7%</a:t>
            </a:r>
            <a:endParaRPr lang="en-US" sz="2400" b="1" u="sng" dirty="0">
              <a:solidFill>
                <a:srgbClr val="225A7A"/>
              </a:solidFill>
            </a:endParaRPr>
          </a:p>
        </p:txBody>
      </p:sp>
      <p:sp>
        <p:nvSpPr>
          <p:cNvPr id="12" name="AutoShape 9"/>
          <p:cNvSpPr>
            <a:spLocks noChangeArrowheads="1"/>
          </p:cNvSpPr>
          <p:nvPr/>
        </p:nvSpPr>
        <p:spPr bwMode="blackWhite">
          <a:xfrm>
            <a:off x="4106288" y="2130988"/>
            <a:ext cx="2030261" cy="1152402"/>
          </a:xfrm>
          <a:prstGeom prst="wedgeRectCallout">
            <a:avLst>
              <a:gd name="adj1" fmla="val 57781"/>
              <a:gd name="adj2" fmla="val 2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259293" y="1221647"/>
            <a:ext cx="2286000" cy="794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175</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7301898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235"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27267" y="108651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Office and Lodging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176</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48638772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256"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480844"/>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177</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178</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59931217"/>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189" name="Chart" r:id="rId4" imgW="8277245" imgH="3781293" progId="MSGraph.Chart.8">
                  <p:embed followColorScheme="full"/>
                </p:oleObj>
              </mc:Choice>
              <mc:Fallback>
                <p:oleObj name="Chart" r:id="rId4" imgW="8277245"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27495"/>
              <a:gd name="adj2" fmla="val 775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$33.8B or 10.7%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179</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ext uri="{D42A27DB-BD31-4B8C-83A1-F6EECF244321}">
                <p14:modId xmlns:p14="http://schemas.microsoft.com/office/powerpoint/2010/main" val="401737337"/>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096645" name="Chart" r:id="rId4" imgW="7839082" imgH="4095625" progId="MSGraph.Chart.8">
                  <p:embed followColorScheme="full"/>
                </p:oleObj>
              </mc:Choice>
              <mc:Fallback>
                <p:oleObj name="Chart" r:id="rId4" imgW="7839082" imgH="409562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369635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B6DE2AE-9FDB-4EA0-9B9B-8C6055F111D8}" type="slidenum">
              <a:rPr lang="en-US" altLang="en-US" sz="900"/>
              <a:pPr algn="r">
                <a:lnSpc>
                  <a:spcPct val="85000"/>
                </a:lnSpc>
                <a:spcBef>
                  <a:spcPct val="20000"/>
                </a:spcBef>
                <a:buClrTx/>
                <a:buFontTx/>
                <a:buNone/>
              </a:pPr>
              <a:t>18</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MS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1852345862"/>
              </p:ext>
            </p:extLst>
          </p:nvPr>
        </p:nvGraphicFramePr>
        <p:xfrm>
          <a:off x="255587" y="1581151"/>
          <a:ext cx="8569325" cy="4579937"/>
        </p:xfrm>
        <a:graphic>
          <a:graphicData uri="http://schemas.openxmlformats.org/presentationml/2006/ole">
            <mc:AlternateContent xmlns:mc="http://schemas.openxmlformats.org/markup-compatibility/2006">
              <mc:Choice xmlns:v="urn:schemas-microsoft-com:vml" Requires="v">
                <p:oleObj spid="_x0000_s28163110"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55587" y="1581151"/>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087938" y="32242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-6.4%</a:t>
            </a:r>
          </a:p>
        </p:txBody>
      </p:sp>
      <p:sp>
        <p:nvSpPr>
          <p:cNvPr id="8" name="AutoShape 9"/>
          <p:cNvSpPr>
            <a:spLocks noChangeArrowheads="1"/>
          </p:cNvSpPr>
          <p:nvPr/>
        </p:nvSpPr>
        <p:spPr bwMode="blackWhite">
          <a:xfrm>
            <a:off x="3005757" y="4509432"/>
            <a:ext cx="1008395" cy="489923"/>
          </a:xfrm>
          <a:prstGeom prst="wedgeRectCallout">
            <a:avLst>
              <a:gd name="adj1" fmla="val -110340"/>
              <a:gd name="adj2" fmla="val 8402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Katrina</a:t>
            </a:r>
            <a:endParaRPr lang="en-US" b="1" dirty="0">
              <a:solidFill>
                <a:srgbClr val="FFFFFF"/>
              </a:solidFill>
            </a:endParaRPr>
          </a:p>
        </p:txBody>
      </p:sp>
    </p:spTree>
    <p:extLst>
      <p:ext uri="{BB962C8B-B14F-4D97-AF65-F5344CB8AC3E}">
        <p14:creationId xmlns:p14="http://schemas.microsoft.com/office/powerpoint/2010/main" val="2994635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180</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156915917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238"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+731,000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(+13.4%)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181</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029735016"/>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262"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493364"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61814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895136" y="4074257"/>
            <a:ext cx="2427441" cy="1141058"/>
          </a:xfrm>
          <a:prstGeom prst="wedgeRectCallout">
            <a:avLst>
              <a:gd name="adj1" fmla="val 131293"/>
              <a:gd name="adj2" fmla="val 164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2014 totaled 6.166 million, an increase of 731,000 jobs or 13.4%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1.56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182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183</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800928057"/>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331" name="Chart" r:id="rId4" imgW="8286858" imgH="4010192" progId="MSGraph.Chart.8">
                  <p:embed followColorScheme="full"/>
                </p:oleObj>
              </mc:Choice>
              <mc:Fallback>
                <p:oleObj name="Chart" r:id="rId4" imgW="8286858" imgH="4010192"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1992—November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Jan. </a:t>
            </a:r>
            <a:r>
              <a:rPr lang="en-US" sz="1100" dirty="0"/>
              <a:t>6</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Nov. 2014  </a:t>
            </a:r>
            <a:r>
              <a:rPr lang="en-US" sz="1700" b="1" dirty="0">
                <a:solidFill>
                  <a:schemeClr val="bg1"/>
                </a:solidFill>
              </a:rPr>
              <a:t>exceeded the pre-crisis (July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183</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Nov. 2014 </a:t>
            </a:r>
            <a:r>
              <a:rPr lang="en-US" sz="1600" b="1" dirty="0">
                <a:solidFill>
                  <a:schemeClr val="bg1"/>
                </a:solidFill>
              </a:rPr>
              <a:t>was </a:t>
            </a:r>
            <a:r>
              <a:rPr lang="en-US" sz="1600" b="1" dirty="0" smtClean="0">
                <a:solidFill>
                  <a:schemeClr val="bg1"/>
                </a:solidFill>
              </a:rPr>
              <a:t>$495.7B—down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184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08106358"/>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307"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+0.5%</a:t>
            </a:r>
            <a:endParaRPr lang="en-US" sz="2400" b="1" u="sng" dirty="0">
              <a:solidFill>
                <a:srgbClr val="225A7A"/>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185</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782434715"/>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95355"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972235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0033572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378"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60 of the 62 months from Jan. 2010 through Feb. 2015.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186</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187</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187</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954269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425" name="Chart" r:id="rId5" imgW="8153255" imgH="5372177" progId="MSGraph.Chart.8">
                  <p:embed followColorScheme="full"/>
                </p:oleObj>
              </mc:Choice>
              <mc:Fallback>
                <p:oleObj name="Chart" r:id="rId5" imgW="8153255" imgH="537217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188</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188</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189</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730"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49126C9-CC89-4067-8E8E-619CC99ABB09}" type="slidenum">
              <a:rPr lang="en-US" altLang="en-US" sz="900"/>
              <a:pPr algn="r">
                <a:lnSpc>
                  <a:spcPct val="85000"/>
                </a:lnSpc>
                <a:spcBef>
                  <a:spcPct val="20000"/>
                </a:spcBef>
                <a:buClrTx/>
                <a:buFontTx/>
                <a:buNone/>
              </a:pPr>
              <a:t>19</a:t>
            </a:fld>
            <a:endParaRPr lang="en-US" altLang="en-US" sz="900"/>
          </a:p>
        </p:txBody>
      </p:sp>
      <p:sp>
        <p:nvSpPr>
          <p:cNvPr id="19459"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MS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946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495440022"/>
              </p:ext>
            </p:extLst>
          </p:nvPr>
        </p:nvGraphicFramePr>
        <p:xfrm>
          <a:off x="298450" y="1709738"/>
          <a:ext cx="8569325" cy="4579937"/>
        </p:xfrm>
        <a:graphic>
          <a:graphicData uri="http://schemas.openxmlformats.org/presentationml/2006/ole">
            <mc:AlternateContent xmlns:mc="http://schemas.openxmlformats.org/markup-compatibility/2006">
              <mc:Choice xmlns:v="urn:schemas-microsoft-com:vml" Requires="v">
                <p:oleObj spid="_x0000_s28164134"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9845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721350" y="38846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-25.8%</a:t>
            </a:r>
          </a:p>
        </p:txBody>
      </p:sp>
      <p:sp>
        <p:nvSpPr>
          <p:cNvPr id="8" name="AutoShape 9"/>
          <p:cNvSpPr>
            <a:spLocks noChangeArrowheads="1"/>
          </p:cNvSpPr>
          <p:nvPr/>
        </p:nvSpPr>
        <p:spPr bwMode="blackWhite">
          <a:xfrm>
            <a:off x="2858276" y="4580552"/>
            <a:ext cx="1008395" cy="489923"/>
          </a:xfrm>
          <a:prstGeom prst="wedgeRectCallout">
            <a:avLst>
              <a:gd name="adj1" fmla="val -110340"/>
              <a:gd name="adj2" fmla="val 8402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Katrina</a:t>
            </a:r>
            <a:endParaRPr lang="en-US" b="1" dirty="0">
              <a:solidFill>
                <a:srgbClr val="FFFFFF"/>
              </a:solidFill>
            </a:endParaRPr>
          </a:p>
        </p:txBody>
      </p:sp>
    </p:spTree>
    <p:extLst>
      <p:ext uri="{BB962C8B-B14F-4D97-AF65-F5344CB8AC3E}">
        <p14:creationId xmlns:p14="http://schemas.microsoft.com/office/powerpoint/2010/main" val="24624597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190</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190</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844"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819"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193</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5038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195</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303120311"/>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750"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Feb.</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February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195</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11.0% </a:t>
            </a:r>
            <a:r>
              <a:rPr lang="en-US" sz="1400" b="1" dirty="0">
                <a:solidFill>
                  <a:schemeClr val="bg1"/>
                </a:solidFill>
                <a:cs typeface="+mn-cs"/>
              </a:rPr>
              <a:t>in </a:t>
            </a:r>
            <a:r>
              <a:rPr lang="en-US" sz="1400" b="1" dirty="0" smtClean="0">
                <a:solidFill>
                  <a:schemeClr val="bg1"/>
                </a:solidFill>
                <a:cs typeface="+mn-cs"/>
              </a:rPr>
              <a:t>Feb.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196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379692835"/>
              </p:ext>
            </p:extLst>
          </p:nvPr>
        </p:nvGraphicFramePr>
        <p:xfrm>
          <a:off x="239713" y="1855788"/>
          <a:ext cx="8550275" cy="4418012"/>
        </p:xfrm>
        <a:graphic>
          <a:graphicData uri="http://schemas.openxmlformats.org/presentationml/2006/ole">
            <mc:AlternateContent xmlns:mc="http://schemas.openxmlformats.org/markup-compatibility/2006">
              <mc:Choice xmlns:v="urn:schemas-microsoft-com:vml" Requires="v">
                <p:oleObj spid="_x0000_s28102774"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50275"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(2/15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395465560"/>
              </p:ext>
            </p:extLst>
          </p:nvPr>
        </p:nvGraphicFramePr>
        <p:xfrm>
          <a:off x="333375" y="1397000"/>
          <a:ext cx="8523288" cy="4086225"/>
        </p:xfrm>
        <a:graphic>
          <a:graphicData uri="http://schemas.openxmlformats.org/presentationml/2006/ole">
            <mc:AlternateContent xmlns:mc="http://schemas.openxmlformats.org/markup-compatibility/2006">
              <mc:Choice xmlns:v="urn:schemas-microsoft-com:vml" Requires="v">
                <p:oleObj spid="_x0000_s28103798"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397000"/>
                        <a:ext cx="8523288"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Feb. 2015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11.38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74081" y="3830320"/>
            <a:ext cx="1416719" cy="1095631"/>
          </a:xfrm>
          <a:prstGeom prst="wedgeRectCallout">
            <a:avLst>
              <a:gd name="adj1" fmla="val 64383"/>
              <a:gd name="adj2" fmla="val 716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288,000 </a:t>
            </a:r>
            <a:r>
              <a:rPr lang="en-US" sz="1400" b="1" dirty="0">
                <a:cs typeface="+mn-cs"/>
              </a:rPr>
              <a:t>private sector jobs were created in </a:t>
            </a:r>
            <a:r>
              <a:rPr lang="en-US" sz="1400" b="1" dirty="0" smtClean="0">
                <a:cs typeface="+mn-cs"/>
              </a:rPr>
              <a:t>Feb.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197</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6836880" y="1057275"/>
            <a:ext cx="1563324" cy="844394"/>
          </a:xfrm>
          <a:prstGeom prst="wedgeRectCallout">
            <a:avLst>
              <a:gd name="adj1" fmla="val 46124"/>
              <a:gd name="adj2" fmla="val 62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14913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198</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2005–2014:Q3</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822"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2014:Q3 over 2013:Q3: 4.4%</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198</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2014:Q3)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846" name="Chart" r:id="rId4" imgW="8410745" imgH="3581336" progId="MSGraph.Chart.8">
                  <p:embed followColorScheme="full"/>
                </p:oleObj>
              </mc:Choice>
              <mc:Fallback>
                <p:oleObj name="Chart" r:id="rId4" imgW="8410745" imgH="3581336"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199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PROFITABILITY</a:t>
            </a:r>
            <a:endParaRPr lang="en-US" sz="4000" b="1" i="1" dirty="0">
              <a:solidFill>
                <a:srgbClr val="FFFFFF"/>
              </a:solidFill>
            </a:endParaRPr>
          </a:p>
        </p:txBody>
      </p:sp>
      <p:sp>
        <p:nvSpPr>
          <p:cNvPr id="1940487" name="Rectangle 7"/>
          <p:cNvSpPr>
            <a:spLocks noChangeArrowheads="1"/>
          </p:cNvSpPr>
          <p:nvPr/>
        </p:nvSpPr>
        <p:spPr bwMode="auto">
          <a:xfrm>
            <a:off x="325438" y="4203700"/>
            <a:ext cx="802005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Consistent Profitability Is the Top Concern of All CEOs</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690084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8DED928-4756-4B2A-94BB-F1D6B5B9D0DB}" type="slidenum">
              <a:rPr lang="en-US" altLang="en-US" sz="900"/>
              <a:pPr algn="r">
                <a:lnSpc>
                  <a:spcPct val="85000"/>
                </a:lnSpc>
                <a:spcBef>
                  <a:spcPct val="20000"/>
                </a:spcBef>
                <a:buClrTx/>
                <a:buFontTx/>
                <a:buNone/>
              </a:pPr>
              <a:t>20</a:t>
            </a:fld>
            <a:endParaRPr lang="en-US" altLang="en-US" sz="900"/>
          </a:p>
        </p:txBody>
      </p:sp>
      <p:sp>
        <p:nvSpPr>
          <p:cNvPr id="21507"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MS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2150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1897256932"/>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165158"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296988"/>
            <a:ext cx="2473325"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7.3%</a:t>
            </a:r>
          </a:p>
        </p:txBody>
      </p:sp>
    </p:spTree>
    <p:extLst>
      <p:ext uri="{BB962C8B-B14F-4D97-AF65-F5344CB8AC3E}">
        <p14:creationId xmlns:p14="http://schemas.microsoft.com/office/powerpoint/2010/main" val="23856145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FECB0FDB-F106-4775-B3AE-80BA2F902B30}"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200</a:t>
            </a:fld>
            <a:endParaRPr lang="en-US" sz="900">
              <a:solidFill>
                <a:srgbClr val="000000"/>
              </a:solidFill>
              <a:latin typeface="Arial" charset="0"/>
              <a:cs typeface="Arial" charset="0"/>
            </a:endParaRPr>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Dec </a:t>
            </a:r>
            <a:r>
              <a:rPr lang="en-US" sz="1100" dirty="0">
                <a:solidFill>
                  <a:srgbClr val="000000"/>
                </a:solidFill>
                <a:latin typeface="Arial" charset="0"/>
                <a:cs typeface="Arial" charset="0"/>
              </a:rPr>
              <a:t>and Nov </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graphicFrame>
        <p:nvGraphicFramePr>
          <p:cNvPr id="2" name="Object 8"/>
          <p:cNvGraphicFramePr>
            <a:graphicFrameLocks noChangeAspect="1"/>
          </p:cNvGraphicFramePr>
          <p:nvPr>
            <p:extLst/>
          </p:nvPr>
        </p:nvGraphicFramePr>
        <p:xfrm>
          <a:off x="85725" y="1314657"/>
          <a:ext cx="8779979" cy="4862636"/>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3782839" y="1142351"/>
            <a:ext cx="3141663" cy="894531"/>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a:solidFill>
                  <a:srgbClr val="FFFFFF"/>
                </a:solidFill>
                <a:latin typeface="Arial" charset="0"/>
                <a:cs typeface="Arial" charset="0"/>
              </a:rPr>
              <a:t>Construction  employment is </a:t>
            </a:r>
            <a:r>
              <a:rPr lang="en-US" b="1" dirty="0" smtClean="0">
                <a:solidFill>
                  <a:srgbClr val="FFFFFF"/>
                </a:solidFill>
                <a:latin typeface="Arial" charset="0"/>
                <a:cs typeface="Arial" charset="0"/>
              </a:rPr>
              <a:t>+734,000 </a:t>
            </a:r>
            <a:r>
              <a:rPr lang="en-US" b="1" dirty="0">
                <a:solidFill>
                  <a:srgbClr val="FFFFFF"/>
                </a:solidFill>
                <a:latin typeface="Arial" charset="0"/>
                <a:cs typeface="Arial" charset="0"/>
              </a:rPr>
              <a:t>above</a:t>
            </a:r>
            <a:br>
              <a:rPr lang="en-US" b="1" dirty="0">
                <a:solidFill>
                  <a:srgbClr val="FFFFFF"/>
                </a:solidFill>
                <a:latin typeface="Arial" charset="0"/>
                <a:cs typeface="Arial" charset="0"/>
              </a:rPr>
            </a:br>
            <a:r>
              <a:rPr lang="en-US" b="1" dirty="0">
                <a:solidFill>
                  <a:srgbClr val="FFFFFF"/>
                </a:solidFill>
                <a:latin typeface="Arial" charset="0"/>
                <a:cs typeface="Arial" charset="0"/>
              </a:rPr>
              <a:t>Jan. 2011 </a:t>
            </a:r>
            <a:r>
              <a:rPr lang="en-US" b="1" dirty="0" smtClean="0">
                <a:solidFill>
                  <a:srgbClr val="FFFFFF"/>
                </a:solidFill>
                <a:latin typeface="Arial" charset="0"/>
                <a:cs typeface="Arial" charset="0"/>
              </a:rPr>
              <a:t>(+13.5%).</a:t>
            </a:r>
            <a:endParaRPr lang="en-US" b="1" dirty="0">
              <a:solidFill>
                <a:srgbClr val="FFFFFF"/>
              </a:solidFill>
              <a:latin typeface="Arial" pitchFamily="34" charset="0"/>
              <a:cs typeface="Arial"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50" b="1" dirty="0" smtClean="0">
                <a:solidFill>
                  <a:srgbClr val="FFFFFF"/>
                </a:solidFill>
                <a:latin typeface="Arial" charset="0"/>
                <a:cs typeface="Arial" charset="0"/>
              </a:rPr>
              <a:t>Construction and manufacturing employment constitute 1/3 of all workers comp payroll exposure.</a:t>
            </a:r>
            <a:endParaRPr lang="en-US" sz="1650" b="1" dirty="0">
              <a:solidFill>
                <a:srgbClr val="FFFFFF"/>
              </a:solidFill>
              <a:latin typeface="Arial" charset="0"/>
              <a:cs typeface="Arial" charset="0"/>
            </a:endParaRPr>
          </a:p>
        </p:txBody>
      </p:sp>
    </p:spTree>
    <p:extLst>
      <p:ext uri="{BB962C8B-B14F-4D97-AF65-F5344CB8AC3E}">
        <p14:creationId xmlns:p14="http://schemas.microsoft.com/office/powerpoint/2010/main" val="2967370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201</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514350" y="1299494"/>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1179006" y="3848839"/>
            <a:ext cx="2838450" cy="809625"/>
          </a:xfrm>
          <a:prstGeom prst="wedgeRectCallout">
            <a:avLst>
              <a:gd name="adj1" fmla="val 80956"/>
              <a:gd name="adj2" fmla="val -950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The “Great Recession” and housing bust destroyed 2.3 million constructions jobs</a:t>
            </a:r>
            <a:endParaRPr lang="en-US" sz="1400" b="1" dirty="0">
              <a:solidFill>
                <a:srgbClr val="FFFFFF"/>
              </a:solidFill>
              <a:latin typeface="Arial" charset="0"/>
              <a:cs typeface="Arial"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The Construction Sector Could Be a Growth Leader in 2015 as the Housing Market,  Private Investment and Govt. Spending Recover.</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5855398" y="1069328"/>
            <a:ext cx="2022510" cy="1626011"/>
          </a:xfrm>
          <a:prstGeom prst="wedgeRectCallout">
            <a:avLst>
              <a:gd name="adj1" fmla="val -26565"/>
              <a:gd name="adj2" fmla="val 1338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troughed at 5.435 million in Jan. 2011, after a loss of 2.291 million jobs, a 29.7% plunge from the April 2006 peak</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201</a:t>
            </a:fld>
            <a:endParaRPr lang="en-US">
              <a:solidFill>
                <a:srgbClr val="000000"/>
              </a:solidFill>
            </a:endParaRPr>
          </a:p>
        </p:txBody>
      </p:sp>
      <p:sp>
        <p:nvSpPr>
          <p:cNvPr id="14" name="AutoShape 38"/>
          <p:cNvSpPr>
            <a:spLocks noChangeArrowheads="1"/>
          </p:cNvSpPr>
          <p:nvPr/>
        </p:nvSpPr>
        <p:spPr bwMode="blackWhite">
          <a:xfrm>
            <a:off x="2598231" y="2431130"/>
            <a:ext cx="1885760" cy="844429"/>
          </a:xfrm>
          <a:prstGeom prst="wedgeRectCallout">
            <a:avLst>
              <a:gd name="adj1" fmla="val -15131"/>
              <a:gd name="adj2" fmla="val -1159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peaked at 7.726 million in April 2006</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6" name="Rectangle 7"/>
          <p:cNvSpPr>
            <a:spLocks noChangeArrowheads="1"/>
          </p:cNvSpPr>
          <p:nvPr/>
        </p:nvSpPr>
        <p:spPr bwMode="grayWhite">
          <a:xfrm>
            <a:off x="5604643" y="3268135"/>
            <a:ext cx="3220269" cy="1307632"/>
          </a:xfrm>
          <a:prstGeom prst="rect">
            <a:avLst/>
          </a:prstGeom>
          <a:noFill/>
          <a:ln w="28575">
            <a:solidFill>
              <a:schemeClr val="folHlink"/>
            </a:solidFill>
            <a:miter lim="800000"/>
            <a:headEnd/>
            <a:tailEnd/>
          </a:ln>
        </p:spPr>
        <p:txBody>
          <a:bodyPr wrap="none" anchor="ctr"/>
          <a:lstStyle/>
          <a:p>
            <a:pPr fontAlgn="base">
              <a:spcBef>
                <a:spcPct val="0"/>
              </a:spcBef>
              <a:spcAft>
                <a:spcPct val="0"/>
              </a:spcAft>
            </a:pPr>
            <a:endParaRPr lang="en-US" altLang="en-US">
              <a:solidFill>
                <a:srgbClr val="000000"/>
              </a:solidFill>
              <a:latin typeface="Arial" charset="0"/>
              <a:cs typeface="Arial" charset="0"/>
            </a:endParaRPr>
          </a:p>
        </p:txBody>
      </p:sp>
    </p:spTree>
    <p:extLst>
      <p:ext uri="{BB962C8B-B14F-4D97-AF65-F5344CB8AC3E}">
        <p14:creationId xmlns:p14="http://schemas.microsoft.com/office/powerpoint/2010/main" val="3767564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barn(in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2010—December </a:t>
            </a:r>
            <a:r>
              <a:rPr lang="en-US" sz="2800" dirty="0"/>
              <a:t>2014</a:t>
            </a:r>
            <a:r>
              <a:rPr lang="en-US" dirty="0"/>
              <a:t>*</a:t>
            </a:r>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202</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(+877,000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+7.7%)</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Dec and Nov 2013 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414747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203</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508025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204</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869"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205</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206</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207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208</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209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473"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MS &amp; Nearby States</a:t>
            </a:r>
          </a:p>
        </p:txBody>
      </p:sp>
      <p:graphicFrame>
        <p:nvGraphicFramePr>
          <p:cNvPr id="23555" name="Object 3"/>
          <p:cNvGraphicFramePr>
            <a:graphicFrameLocks noGrp="1" noChangeAspect="1"/>
          </p:cNvGraphicFramePr>
          <p:nvPr>
            <p:ph type="chart" idx="1"/>
            <p:extLst>
              <p:ext uri="{D42A27DB-BD31-4B8C-83A1-F6EECF244321}">
                <p14:modId xmlns:p14="http://schemas.microsoft.com/office/powerpoint/2010/main" val="2048967064"/>
              </p:ext>
            </p:extLst>
          </p:nvPr>
        </p:nvGraphicFramePr>
        <p:xfrm>
          <a:off x="328613" y="1677988"/>
          <a:ext cx="8805862" cy="4711700"/>
        </p:xfrm>
        <a:graphic>
          <a:graphicData uri="http://schemas.openxmlformats.org/presentationml/2006/ole">
            <mc:AlternateContent xmlns:mc="http://schemas.openxmlformats.org/markup-compatibility/2006">
              <mc:Choice xmlns:v="urn:schemas-microsoft-com:vml" Requires="v">
                <p:oleObj spid="_x0000_s28166182"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328613" y="1677988"/>
                        <a:ext cx="8805862"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355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850900" y="3468688"/>
            <a:ext cx="2568575" cy="1266825"/>
          </a:xfrm>
          <a:prstGeom prst="wedgeRectCallout">
            <a:avLst>
              <a:gd name="adj1" fmla="val 36431"/>
              <a:gd name="adj2" fmla="val -9353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Mississippi All Lines profitability is below the US and the regional average</a:t>
            </a:r>
          </a:p>
        </p:txBody>
      </p:sp>
    </p:spTree>
    <p:extLst>
      <p:ext uri="{BB962C8B-B14F-4D97-AF65-F5344CB8AC3E}">
        <p14:creationId xmlns:p14="http://schemas.microsoft.com/office/powerpoint/2010/main" val="353030467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566"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590"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212</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614"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214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214</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215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079"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215</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216</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103"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219</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smtClean="0">
                <a:latin typeface="Arial" panose="020B0604020202020204" pitchFamily="34" charset="0"/>
              </a:rPr>
              <a:t>PP Auto: 10-Year Average RNW MS &amp; Nearby States</a:t>
            </a:r>
          </a:p>
        </p:txBody>
      </p:sp>
      <p:graphicFrame>
        <p:nvGraphicFramePr>
          <p:cNvPr id="25603" name="Object 3"/>
          <p:cNvGraphicFramePr>
            <a:graphicFrameLocks noGrp="1" noChangeAspect="1"/>
          </p:cNvGraphicFramePr>
          <p:nvPr>
            <p:ph type="chart" idx="1"/>
            <p:extLst>
              <p:ext uri="{D42A27DB-BD31-4B8C-83A1-F6EECF244321}">
                <p14:modId xmlns:p14="http://schemas.microsoft.com/office/powerpoint/2010/main" val="502142128"/>
              </p:ext>
            </p:extLst>
          </p:nvPr>
        </p:nvGraphicFramePr>
        <p:xfrm>
          <a:off x="406400" y="1466850"/>
          <a:ext cx="8818563" cy="4718050"/>
        </p:xfrm>
        <a:graphic>
          <a:graphicData uri="http://schemas.openxmlformats.org/presentationml/2006/ole">
            <mc:AlternateContent xmlns:mc="http://schemas.openxmlformats.org/markup-compatibility/2006">
              <mc:Choice xmlns:v="urn:schemas-microsoft-com:vml" Requires="v">
                <p:oleObj spid="_x0000_s28167206"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406400" y="1466850"/>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5510213" y="1716088"/>
            <a:ext cx="1866900" cy="1371600"/>
          </a:xfrm>
          <a:prstGeom prst="wedgeRectCallout">
            <a:avLst>
              <a:gd name="adj1" fmla="val -179167"/>
              <a:gd name="adj2" fmla="val 3906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Mississippi PP Auto profitability is below the US and regional average</a:t>
            </a:r>
          </a:p>
        </p:txBody>
      </p:sp>
    </p:spTree>
    <p:extLst>
      <p:ext uri="{BB962C8B-B14F-4D97-AF65-F5344CB8AC3E}">
        <p14:creationId xmlns:p14="http://schemas.microsoft.com/office/powerpoint/2010/main" val="21351462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220</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221</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222</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795"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755"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223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82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226</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227</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ATTRACTING TALENT</a:t>
            </a:r>
            <a:endParaRPr lang="en-US" sz="4000" b="1" i="1" dirty="0">
              <a:solidFill>
                <a:srgbClr val="FFFFFF"/>
              </a:solidFill>
            </a:endParaRPr>
          </a:p>
        </p:txBody>
      </p:sp>
      <p:sp>
        <p:nvSpPr>
          <p:cNvPr id="1940487" name="Rectangle 7"/>
          <p:cNvSpPr>
            <a:spLocks noChangeArrowheads="1"/>
          </p:cNvSpPr>
          <p:nvPr/>
        </p:nvSpPr>
        <p:spPr bwMode="auto">
          <a:xfrm>
            <a:off x="339726" y="3832552"/>
            <a:ext cx="8020050" cy="2723823"/>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Most CEOs Say that Attracting and Retaining Talent is a Concern and a Challenge</a:t>
            </a:r>
            <a:endParaRPr lang="en-US" sz="3600" b="1" i="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Insurance Industry           Employment Trends</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227</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536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E21C9C3-AC49-4173-A8F5-433CF6EBE556}" type="slidenum">
              <a:rPr lang="en-US" altLang="en-US" sz="900">
                <a:solidFill>
                  <a:schemeClr val="bg1"/>
                </a:solidFill>
              </a:rPr>
              <a:pPr algn="r">
                <a:lnSpc>
                  <a:spcPct val="85000"/>
                </a:lnSpc>
                <a:spcBef>
                  <a:spcPct val="20000"/>
                </a:spcBef>
                <a:buClrTx/>
                <a:buFontTx/>
                <a:buNone/>
              </a:pPr>
              <a:t>228</a:t>
            </a:fld>
            <a:endParaRPr lang="en-US" altLang="en-US" sz="900">
              <a:solidFill>
                <a:schemeClr val="bg1"/>
              </a:solidFill>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000" b="1">
                <a:solidFill>
                  <a:srgbClr val="FFFFFF"/>
                </a:solidFill>
              </a:rPr>
              <a:t>Insurance Industry  Employment Trends</a:t>
            </a:r>
            <a:endParaRPr lang="en-US" altLang="en-US" sz="4000" b="1" i="1">
              <a:solidFill>
                <a:srgbClr val="FFFFFF"/>
              </a:solidFill>
            </a:endParaRPr>
          </a:p>
        </p:txBody>
      </p:sp>
      <p:sp>
        <p:nvSpPr>
          <p:cNvPr id="1940487" name="Rectangle 7"/>
          <p:cNvSpPr>
            <a:spLocks noChangeArrowheads="1"/>
          </p:cNvSpPr>
          <p:nvPr/>
        </p:nvSpPr>
        <p:spPr bwMode="auto">
          <a:xfrm>
            <a:off x="666750" y="3929063"/>
            <a:ext cx="76771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3600" b="1">
                <a:solidFill>
                  <a:srgbClr val="225A7A"/>
                </a:solidFill>
              </a:rPr>
              <a:t>From 1998 through 2013, total industry employment has stayed in a narrow band of 2.3-2.4 million; in 2014 it rose above that band </a:t>
            </a:r>
          </a:p>
        </p:txBody>
      </p:sp>
    </p:spTree>
    <p:extLst>
      <p:ext uri="{BB962C8B-B14F-4D97-AF65-F5344CB8AC3E}">
        <p14:creationId xmlns:p14="http://schemas.microsoft.com/office/powerpoint/2010/main" val="3188263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CD4254E-6C2C-4E3F-91B1-C552A4AA5250}" type="slidenum">
              <a:rPr lang="en-US" altLang="en-US" sz="900"/>
              <a:pPr algn="r">
                <a:lnSpc>
                  <a:spcPct val="85000"/>
                </a:lnSpc>
                <a:spcBef>
                  <a:spcPct val="20000"/>
                </a:spcBef>
                <a:buClrTx/>
                <a:buFontTx/>
                <a:buNone/>
              </a:pPr>
              <a:t>229</a:t>
            </a:fld>
            <a:endParaRPr lang="en-US" altLang="en-US" sz="900"/>
          </a:p>
        </p:txBody>
      </p:sp>
      <p:sp>
        <p:nvSpPr>
          <p:cNvPr id="7171" name="Rectangle 2"/>
          <p:cNvSpPr>
            <a:spLocks noGrp="1" noChangeArrowheads="1"/>
          </p:cNvSpPr>
          <p:nvPr>
            <p:ph type="title" idx="4294967295"/>
          </p:nvPr>
        </p:nvSpPr>
        <p:spPr>
          <a:xfrm>
            <a:off x="603250" y="228600"/>
            <a:ext cx="7083425" cy="631825"/>
          </a:xfrm>
        </p:spPr>
        <p:txBody>
          <a:bodyPr/>
          <a:lstStyle/>
          <a:p>
            <a:r>
              <a:rPr lang="en-US" altLang="en-US" smtClean="0">
                <a:latin typeface="Arial" panose="020B0604020202020204" pitchFamily="34" charset="0"/>
              </a:rPr>
              <a:t>Overview of Insurance Sector Employment Changes*</a:t>
            </a:r>
          </a:p>
        </p:txBody>
      </p:sp>
      <p:sp>
        <p:nvSpPr>
          <p:cNvPr id="7172" name="Text Box 7"/>
          <p:cNvSpPr txBox="1">
            <a:spLocks noChangeArrowheads="1"/>
          </p:cNvSpPr>
          <p:nvPr/>
        </p:nvSpPr>
        <p:spPr bwMode="auto">
          <a:xfrm>
            <a:off x="533400" y="6426200"/>
            <a:ext cx="8267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1100"/>
              <a:t>*Data are through January 2015 and are preliminary (i.e., subject to later revision); seasonally adjusted.</a:t>
            </a:r>
          </a:p>
        </p:txBody>
      </p:sp>
      <p:graphicFrame>
        <p:nvGraphicFramePr>
          <p:cNvPr id="8" name="Table 7"/>
          <p:cNvGraphicFramePr>
            <a:graphicFrameLocks noGrp="1"/>
          </p:cNvGraphicFramePr>
          <p:nvPr>
            <p:extLst>
              <p:ext uri="{D42A27DB-BD31-4B8C-83A1-F6EECF244321}">
                <p14:modId xmlns:p14="http://schemas.microsoft.com/office/powerpoint/2010/main" val="1694487704"/>
              </p:ext>
            </p:extLst>
          </p:nvPr>
        </p:nvGraphicFramePr>
        <p:xfrm>
          <a:off x="638175" y="1397000"/>
          <a:ext cx="8001000" cy="4571999"/>
        </p:xfrm>
        <a:graphic>
          <a:graphicData uri="http://schemas.openxmlformats.org/drawingml/2006/table">
            <a:tbl>
              <a:tblPr firstRow="1" bandRow="1">
                <a:tableStyleId>{5C22544A-7EE6-4342-B048-85BDC9FD1C3A}</a:tableStyleId>
              </a:tblPr>
              <a:tblGrid>
                <a:gridCol w="2952750"/>
                <a:gridCol w="1838325"/>
                <a:gridCol w="1790700"/>
                <a:gridCol w="1419225"/>
              </a:tblGrid>
              <a:tr h="914449">
                <a:tc>
                  <a:txBody>
                    <a:bodyPr/>
                    <a:lstStyle/>
                    <a:p>
                      <a:pPr algn="ctr"/>
                      <a:r>
                        <a:rPr lang="en-US" sz="1800" dirty="0" smtClean="0"/>
                        <a:t>Insurance Subsector</a:t>
                      </a:r>
                      <a:endParaRPr lang="en-US" sz="1800" dirty="0"/>
                    </a:p>
                  </a:txBody>
                  <a:tcPr marT="45716" marB="45716" anchor="ctr"/>
                </a:tc>
                <a:tc>
                  <a:txBody>
                    <a:bodyPr/>
                    <a:lstStyle/>
                    <a:p>
                      <a:pPr algn="ctr"/>
                      <a:r>
                        <a:rPr lang="en-US" sz="1800" baseline="0" dirty="0" smtClean="0"/>
                        <a:t>December 2014</a:t>
                      </a:r>
                      <a:endParaRPr lang="en-US" sz="1800" dirty="0" smtClean="0"/>
                    </a:p>
                    <a:p>
                      <a:pPr algn="ctr"/>
                      <a:r>
                        <a:rPr lang="en-US" sz="1800" dirty="0" smtClean="0"/>
                        <a:t>Employment</a:t>
                      </a:r>
                      <a:endParaRPr lang="en-US" sz="1800" dirty="0"/>
                    </a:p>
                  </a:txBody>
                  <a:tcPr marT="45716" marB="45716"/>
                </a:tc>
                <a:tc>
                  <a:txBody>
                    <a:bodyPr/>
                    <a:lstStyle/>
                    <a:p>
                      <a:pPr algn="ctr"/>
                      <a:r>
                        <a:rPr lang="en-US" sz="1800" baseline="0" dirty="0" smtClean="0"/>
                        <a:t>January 2015</a:t>
                      </a:r>
                      <a:endParaRPr lang="en-US" sz="1800" dirty="0" smtClean="0"/>
                    </a:p>
                    <a:p>
                      <a:pPr algn="ctr"/>
                      <a:r>
                        <a:rPr lang="en-US" sz="1800" dirty="0" smtClean="0"/>
                        <a:t>Employment</a:t>
                      </a:r>
                      <a:endParaRPr lang="en-US" sz="1800" dirty="0"/>
                    </a:p>
                  </a:txBody>
                  <a:tcPr marT="45716" marB="45716"/>
                </a:tc>
                <a:tc>
                  <a:txBody>
                    <a:bodyPr/>
                    <a:lstStyle/>
                    <a:p>
                      <a:pPr algn="ctr"/>
                      <a:r>
                        <a:rPr lang="en-US" sz="1800" dirty="0" smtClean="0"/>
                        <a:t>Change</a:t>
                      </a:r>
                      <a:endParaRPr lang="en-US" sz="1800" dirty="0"/>
                    </a:p>
                  </a:txBody>
                  <a:tcPr marT="45716" marB="45716" anchor="ctr"/>
                </a:tc>
              </a:tr>
              <a:tr h="365755">
                <a:tc>
                  <a:txBody>
                    <a:bodyPr/>
                    <a:lstStyle/>
                    <a:p>
                      <a:pPr algn="ctr" fontAlgn="t"/>
                      <a:r>
                        <a:rPr lang="en-US" sz="1800" b="0" i="0" u="none" strike="noStrike" dirty="0" smtClean="0">
                          <a:solidFill>
                            <a:srgbClr val="000000"/>
                          </a:solidFill>
                          <a:latin typeface="Verdana"/>
                        </a:rPr>
                        <a:t>CARRIERS</a:t>
                      </a:r>
                      <a:endParaRPr lang="en-US" sz="1800" b="0" i="0" u="none" strike="noStrike" dirty="0">
                        <a:solidFill>
                          <a:srgbClr val="000000"/>
                        </a:solidFill>
                        <a:latin typeface="Verdana"/>
                      </a:endParaRPr>
                    </a:p>
                  </a:txBody>
                  <a:tcPr marL="9525" marR="9525" marT="9525" marB="0" anchor="ctr"/>
                </a:tc>
                <a:tc>
                  <a:txBody>
                    <a:bodyPr/>
                    <a:lstStyle/>
                    <a:p>
                      <a:pPr algn="r"/>
                      <a:endParaRPr lang="en-US" sz="1800" dirty="0"/>
                    </a:p>
                  </a:txBody>
                  <a:tcPr marL="9525" marR="85725" marT="9525" marB="0" anchor="ctr"/>
                </a:tc>
                <a:tc>
                  <a:txBody>
                    <a:bodyPr/>
                    <a:lstStyle/>
                    <a:p>
                      <a:pPr algn="r"/>
                      <a:endParaRPr lang="en-US" sz="1800" dirty="0"/>
                    </a:p>
                  </a:txBody>
                  <a:tcPr marL="9525" marR="85725" marT="9525" marB="0" anchor="ctr"/>
                </a:tc>
                <a:tc>
                  <a:txBody>
                    <a:bodyPr/>
                    <a:lstStyle/>
                    <a:p>
                      <a:pPr algn="r" fontAlgn="t"/>
                      <a:endParaRPr lang="en-US" sz="1800" b="0" i="0" u="none" strike="noStrike" dirty="0">
                        <a:solidFill>
                          <a:srgbClr val="000000"/>
                        </a:solidFill>
                        <a:latin typeface="Verdana"/>
                      </a:endParaRPr>
                    </a:p>
                  </a:txBody>
                  <a:tcPr marL="9525" marR="85725" marT="9525" marB="0" anchor="ctr"/>
                </a:tc>
              </a:tr>
              <a:tr h="365755">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P-C Direct</a:t>
                      </a:r>
                      <a:endParaRPr lang="en-US" sz="1800" b="0" i="0" u="none" strike="noStrike" dirty="0" smtClean="0">
                        <a:solidFill>
                          <a:srgbClr val="000000"/>
                        </a:solidFill>
                        <a:latin typeface="+mn-lt"/>
                      </a:endParaRPr>
                    </a:p>
                  </a:txBody>
                  <a:tcPr marL="9525" marR="9525" marT="9525" marB="0" anchor="b"/>
                </a:tc>
                <a:tc>
                  <a:txBody>
                    <a:bodyPr/>
                    <a:lstStyle/>
                    <a:p>
                      <a:pPr algn="r"/>
                      <a:r>
                        <a:rPr lang="en-US" sz="1800" dirty="0" smtClean="0"/>
                        <a:t>524,400</a:t>
                      </a:r>
                      <a:endParaRPr lang="en-US" sz="1800" dirty="0"/>
                    </a:p>
                  </a:txBody>
                  <a:tcPr marL="9525" marR="9525" marT="9525" marB="0" anchor="b"/>
                </a:tc>
                <a:tc>
                  <a:txBody>
                    <a:bodyPr/>
                    <a:lstStyle/>
                    <a:p>
                      <a:pPr algn="r"/>
                      <a:r>
                        <a:rPr lang="en-US" sz="1800" dirty="0" smtClean="0"/>
                        <a:t>525,600 </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+1,200</a:t>
                      </a:r>
                      <a:endParaRPr lang="en-US" sz="1800" b="0" i="0" u="none" strike="noStrike" dirty="0">
                        <a:solidFill>
                          <a:srgbClr val="000000"/>
                        </a:solidFill>
                        <a:effectLst/>
                        <a:latin typeface="+mj-lt"/>
                      </a:endParaRPr>
                    </a:p>
                  </a:txBody>
                  <a:tcPr marL="9525" marR="9525" marT="9525" marB="0" anchor="b"/>
                </a:tc>
              </a:tr>
              <a:tr h="365755">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Life Direct </a:t>
                      </a:r>
                      <a:endParaRPr lang="en-US" sz="1800" b="0" i="0" u="none" strike="noStrike" dirty="0" smtClean="0">
                        <a:solidFill>
                          <a:srgbClr val="000000"/>
                        </a:solidFill>
                        <a:latin typeface="+mn-lt"/>
                      </a:endParaRPr>
                    </a:p>
                  </a:txBody>
                  <a:tcPr marL="9525" marR="9525" marT="9525" marB="0" anchor="b"/>
                </a:tc>
                <a:tc>
                  <a:txBody>
                    <a:bodyPr/>
                    <a:lstStyle/>
                    <a:p>
                      <a:pPr algn="r"/>
                      <a:r>
                        <a:rPr lang="en-US" sz="1800" dirty="0" smtClean="0"/>
                        <a:t>350,100</a:t>
                      </a:r>
                      <a:endParaRPr lang="en-US" sz="1800" dirty="0"/>
                    </a:p>
                  </a:txBody>
                  <a:tcPr marL="9525" marR="9525" marT="9525" marB="0" anchor="b"/>
                </a:tc>
                <a:tc>
                  <a:txBody>
                    <a:bodyPr/>
                    <a:lstStyle/>
                    <a:p>
                      <a:pPr algn="r"/>
                      <a:r>
                        <a:rPr lang="en-US" sz="1800" dirty="0" smtClean="0"/>
                        <a:t>353,400</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+3,300</a:t>
                      </a:r>
                      <a:endParaRPr lang="en-US" sz="1800" b="0" i="0" u="none" strike="noStrike" dirty="0">
                        <a:solidFill>
                          <a:srgbClr val="000000"/>
                        </a:solidFill>
                        <a:effectLst/>
                        <a:latin typeface="+mj-lt"/>
                      </a:endParaRPr>
                    </a:p>
                  </a:txBody>
                  <a:tcPr marL="9525" marR="9525" marT="9525" marB="0" anchor="b"/>
                </a:tc>
              </a:tr>
              <a:tr h="365755">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Health/Medical Direct </a:t>
                      </a:r>
                      <a:endParaRPr lang="en-US" sz="1800" b="0" i="0" u="none" strike="noStrike" dirty="0" smtClean="0">
                        <a:solidFill>
                          <a:srgbClr val="000000"/>
                        </a:solidFill>
                        <a:latin typeface="+mn-lt"/>
                      </a:endParaRPr>
                    </a:p>
                  </a:txBody>
                  <a:tcPr marL="9525" marR="9525" marT="9525" marB="0" anchor="b"/>
                </a:tc>
                <a:tc>
                  <a:txBody>
                    <a:bodyPr/>
                    <a:lstStyle/>
                    <a:p>
                      <a:pPr algn="r"/>
                      <a:r>
                        <a:rPr lang="en-US" sz="1800" dirty="0" smtClean="0"/>
                        <a:t>505,300</a:t>
                      </a:r>
                      <a:endParaRPr lang="en-US" sz="1800" dirty="0"/>
                    </a:p>
                  </a:txBody>
                  <a:tcPr marL="9525" marR="9525" marT="9525" marB="0" anchor="b"/>
                </a:tc>
                <a:tc>
                  <a:txBody>
                    <a:bodyPr/>
                    <a:lstStyle/>
                    <a:p>
                      <a:pPr algn="r"/>
                      <a:r>
                        <a:rPr lang="en-US" sz="1800" dirty="0" smtClean="0"/>
                        <a:t>506,800</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+1,500</a:t>
                      </a:r>
                      <a:endParaRPr lang="en-US" sz="1800" b="0" i="0" u="none" strike="noStrike" dirty="0">
                        <a:solidFill>
                          <a:srgbClr val="000000"/>
                        </a:solidFill>
                        <a:effectLst/>
                        <a:latin typeface="+mj-lt"/>
                      </a:endParaRPr>
                    </a:p>
                  </a:txBody>
                  <a:tcPr marL="9525" marR="9525" marT="9525" marB="0" anchor="b"/>
                </a:tc>
              </a:tr>
              <a:tr h="365755">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Title &amp; Other Direct </a:t>
                      </a:r>
                      <a:endParaRPr lang="en-US" sz="1800" b="0" i="0" u="none" strike="noStrike" dirty="0" smtClean="0">
                        <a:solidFill>
                          <a:srgbClr val="000000"/>
                        </a:solidFill>
                        <a:latin typeface="+mn-lt"/>
                      </a:endParaRPr>
                    </a:p>
                  </a:txBody>
                  <a:tcPr marL="9525" marR="9525" marT="9525" marB="0" anchor="b"/>
                </a:tc>
                <a:tc>
                  <a:txBody>
                    <a:bodyPr/>
                    <a:lstStyle/>
                    <a:p>
                      <a:pPr algn="r"/>
                      <a:r>
                        <a:rPr lang="en-US" sz="1800" dirty="0" smtClean="0"/>
                        <a:t>76,200</a:t>
                      </a:r>
                      <a:endParaRPr lang="en-US" sz="1800" dirty="0"/>
                    </a:p>
                  </a:txBody>
                  <a:tcPr marL="9525" marR="9525" marT="9525" marB="0" anchor="b"/>
                </a:tc>
                <a:tc>
                  <a:txBody>
                    <a:bodyPr/>
                    <a:lstStyle/>
                    <a:p>
                      <a:pPr algn="r"/>
                      <a:r>
                        <a:rPr lang="en-US" sz="1800" dirty="0" smtClean="0"/>
                        <a:t>76,600</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+400</a:t>
                      </a:r>
                      <a:endParaRPr lang="en-US" sz="1800" b="0" i="0" u="none" strike="noStrike" dirty="0">
                        <a:solidFill>
                          <a:srgbClr val="000000"/>
                        </a:solidFill>
                        <a:effectLst/>
                        <a:latin typeface="+mj-lt"/>
                      </a:endParaRPr>
                    </a:p>
                  </a:txBody>
                  <a:tcPr marL="9525" marR="9525" marT="9525" marB="0" anchor="b"/>
                </a:tc>
              </a:tr>
              <a:tr h="365755">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Reinsurers</a:t>
                      </a:r>
                      <a:endParaRPr lang="en-US" sz="1800" b="0" i="0" u="none" strike="noStrike" dirty="0" smtClean="0">
                        <a:solidFill>
                          <a:srgbClr val="000000"/>
                        </a:solidFill>
                        <a:latin typeface="+mn-lt"/>
                      </a:endParaRPr>
                    </a:p>
                  </a:txBody>
                  <a:tcPr marL="9525" marR="9525" marT="9525" marB="0" anchor="b"/>
                </a:tc>
                <a:tc>
                  <a:txBody>
                    <a:bodyPr/>
                    <a:lstStyle/>
                    <a:p>
                      <a:pPr algn="r"/>
                      <a:r>
                        <a:rPr lang="en-US" sz="1800" dirty="0" smtClean="0"/>
                        <a:t>24,900</a:t>
                      </a:r>
                      <a:endParaRPr lang="en-US" sz="1800" dirty="0"/>
                    </a:p>
                  </a:txBody>
                  <a:tcPr marL="9525" marR="9525" marT="9525" marB="0" anchor="b"/>
                </a:tc>
                <a:tc>
                  <a:txBody>
                    <a:bodyPr/>
                    <a:lstStyle/>
                    <a:p>
                      <a:pPr algn="r"/>
                      <a:r>
                        <a:rPr lang="en-US" sz="1800" dirty="0" smtClean="0"/>
                        <a:t>24,900</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+0</a:t>
                      </a:r>
                      <a:endParaRPr lang="en-US" sz="1800" b="0" i="0" u="none" strike="noStrike" dirty="0">
                        <a:solidFill>
                          <a:srgbClr val="000000"/>
                        </a:solidFill>
                        <a:effectLst/>
                        <a:latin typeface="+mj-lt"/>
                      </a:endParaRPr>
                    </a:p>
                  </a:txBody>
                  <a:tcPr marL="9525" marR="9525" marT="9525" marB="0" anchor="b"/>
                </a:tc>
              </a:tr>
              <a:tr h="365755">
                <a:tc>
                  <a:txBody>
                    <a:bodyPr/>
                    <a:lstStyle/>
                    <a:p>
                      <a:pPr marL="0" marR="0" indent="0" algn="ctr"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 OTHERS</a:t>
                      </a:r>
                      <a:endParaRPr lang="en-US" sz="1800" b="0" i="0" u="none" strike="noStrike" dirty="0" smtClean="0">
                        <a:solidFill>
                          <a:srgbClr val="000000"/>
                        </a:solidFill>
                        <a:latin typeface="+mn-lt"/>
                      </a:endParaRPr>
                    </a:p>
                  </a:txBody>
                  <a:tcPr marL="9525" marR="9525" marT="9525" marB="0" anchor="b"/>
                </a:tc>
                <a:tc>
                  <a:txBody>
                    <a:bodyPr/>
                    <a:lstStyle/>
                    <a:p>
                      <a:pPr algn="r"/>
                      <a:endParaRPr lang="en-US" sz="1800" dirty="0"/>
                    </a:p>
                  </a:txBody>
                  <a:tcPr marL="9525" marR="85725" marT="9525" marB="0" anchor="ctr"/>
                </a:tc>
                <a:tc>
                  <a:txBody>
                    <a:bodyPr/>
                    <a:lstStyle/>
                    <a:p>
                      <a:pPr algn="r"/>
                      <a:endParaRPr lang="en-US" sz="1800" dirty="0"/>
                    </a:p>
                  </a:txBody>
                  <a:tcPr marL="9525" marR="85725" marT="9525" marB="0" anchor="ctr"/>
                </a:tc>
                <a:tc>
                  <a:txBody>
                    <a:bodyPr/>
                    <a:lstStyle/>
                    <a:p>
                      <a:pPr algn="r"/>
                      <a:endParaRPr lang="en-US" sz="1800" dirty="0"/>
                    </a:p>
                  </a:txBody>
                  <a:tcPr marL="9525" marR="85725" marT="9525" marB="0" anchor="ctr"/>
                </a:tc>
              </a:tr>
              <a:tr h="365755">
                <a:tc>
                  <a:txBody>
                    <a:bodyPr/>
                    <a:lstStyle/>
                    <a:p>
                      <a:pPr algn="l" fontAlgn="t"/>
                      <a:r>
                        <a:rPr lang="en-US" sz="1800" b="0" i="0" u="none" strike="noStrike" dirty="0" smtClean="0">
                          <a:solidFill>
                            <a:schemeClr val="dk1"/>
                          </a:solidFill>
                          <a:latin typeface="+mn-lt"/>
                        </a:rPr>
                        <a:t>Agents/Brokers</a:t>
                      </a:r>
                      <a:endParaRPr lang="en-US" sz="1800" b="0" i="0" u="none" strike="noStrike" dirty="0">
                        <a:solidFill>
                          <a:srgbClr val="000000"/>
                        </a:solidFill>
                        <a:latin typeface="Verdana"/>
                      </a:endParaRPr>
                    </a:p>
                  </a:txBody>
                  <a:tcPr marL="9525" marR="9525" marT="9525" marB="0" anchor="b"/>
                </a:tc>
                <a:tc>
                  <a:txBody>
                    <a:bodyPr/>
                    <a:lstStyle/>
                    <a:p>
                      <a:pPr algn="r"/>
                      <a:r>
                        <a:rPr lang="en-US" sz="1800" dirty="0" smtClean="0"/>
                        <a:t>725,400</a:t>
                      </a:r>
                      <a:endParaRPr lang="en-US" sz="1800" dirty="0"/>
                    </a:p>
                  </a:txBody>
                  <a:tcPr marL="9525" marR="9525" marT="9525" marB="0" anchor="b"/>
                </a:tc>
                <a:tc>
                  <a:txBody>
                    <a:bodyPr/>
                    <a:lstStyle/>
                    <a:p>
                      <a:pPr algn="r"/>
                      <a:r>
                        <a:rPr lang="en-US" sz="1800" dirty="0" smtClean="0"/>
                        <a:t>729,000</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+3,600</a:t>
                      </a:r>
                      <a:endParaRPr lang="en-US" sz="1800" b="0" i="0" u="none" strike="noStrike" dirty="0">
                        <a:solidFill>
                          <a:srgbClr val="000000"/>
                        </a:solidFill>
                        <a:effectLst/>
                        <a:latin typeface="+mj-lt"/>
                      </a:endParaRPr>
                    </a:p>
                  </a:txBody>
                  <a:tcPr marL="9525" marR="9525" marT="9525" marB="0" anchor="b"/>
                </a:tc>
              </a:tr>
              <a:tr h="365755">
                <a:tc>
                  <a:txBody>
                    <a:bodyPr/>
                    <a:lstStyle/>
                    <a:p>
                      <a:pPr marL="0" marR="0" indent="0" algn="l" defTabSz="91440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rPr>
                        <a:t>3rd-Party Administration</a:t>
                      </a:r>
                      <a:endParaRPr lang="en-US" sz="1800" b="0" i="0" u="none" strike="noStrike" dirty="0" smtClean="0">
                        <a:solidFill>
                          <a:srgbClr val="000000"/>
                        </a:solidFill>
                        <a:latin typeface="+mn-lt"/>
                      </a:endParaRPr>
                    </a:p>
                  </a:txBody>
                  <a:tcPr marL="9525" marR="9525" marT="9525" marB="0" anchor="b"/>
                </a:tc>
                <a:tc>
                  <a:txBody>
                    <a:bodyPr/>
                    <a:lstStyle/>
                    <a:p>
                      <a:pPr algn="r"/>
                      <a:r>
                        <a:rPr lang="en-US" sz="1800" dirty="0" smtClean="0"/>
                        <a:t>175,600</a:t>
                      </a:r>
                      <a:endParaRPr lang="en-US" sz="1800" dirty="0"/>
                    </a:p>
                  </a:txBody>
                  <a:tcPr marL="9525" marR="9525" marT="9525" marB="0" anchor="b"/>
                </a:tc>
                <a:tc>
                  <a:txBody>
                    <a:bodyPr/>
                    <a:lstStyle/>
                    <a:p>
                      <a:pPr algn="r"/>
                      <a:r>
                        <a:rPr lang="en-US" sz="1800" dirty="0" smtClean="0"/>
                        <a:t>177,800</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+2,200</a:t>
                      </a:r>
                      <a:endParaRPr lang="en-US" sz="1800" b="0" i="0" u="none" strike="noStrike" dirty="0">
                        <a:solidFill>
                          <a:srgbClr val="000000"/>
                        </a:solidFill>
                        <a:effectLst/>
                        <a:latin typeface="+mj-lt"/>
                      </a:endParaRPr>
                    </a:p>
                  </a:txBody>
                  <a:tcPr marL="9525" marR="9525" marT="9525" marB="0" anchor="b"/>
                </a:tc>
              </a:tr>
              <a:tr h="365755">
                <a:tc>
                  <a:txBody>
                    <a:bodyPr/>
                    <a:lstStyle/>
                    <a:p>
                      <a:pPr algn="l" fontAlgn="t"/>
                      <a:r>
                        <a:rPr lang="en-US" sz="1800" b="0" i="0" u="none" strike="noStrike" dirty="0" smtClean="0">
                          <a:solidFill>
                            <a:schemeClr val="dk1"/>
                          </a:solidFill>
                          <a:latin typeface="+mn-lt"/>
                        </a:rPr>
                        <a:t>Claims Adjusters </a:t>
                      </a:r>
                      <a:endParaRPr lang="en-US" sz="1800" b="0" i="0" u="none" strike="noStrike" dirty="0">
                        <a:solidFill>
                          <a:srgbClr val="000000"/>
                        </a:solidFill>
                        <a:latin typeface="+mn-lt"/>
                      </a:endParaRPr>
                    </a:p>
                  </a:txBody>
                  <a:tcPr marL="9525" marR="9525" marT="9525" marB="0" anchor="b"/>
                </a:tc>
                <a:tc>
                  <a:txBody>
                    <a:bodyPr/>
                    <a:lstStyle/>
                    <a:p>
                      <a:pPr algn="r"/>
                      <a:r>
                        <a:rPr lang="en-US" sz="1800" dirty="0" smtClean="0"/>
                        <a:t>51,800</a:t>
                      </a:r>
                      <a:endParaRPr lang="en-US" sz="1800" dirty="0"/>
                    </a:p>
                  </a:txBody>
                  <a:tcPr marL="9525" marR="9525" marT="9525" marB="0" anchor="b"/>
                </a:tc>
                <a:tc>
                  <a:txBody>
                    <a:bodyPr/>
                    <a:lstStyle/>
                    <a:p>
                      <a:pPr algn="r"/>
                      <a:r>
                        <a:rPr lang="en-US" sz="1800" dirty="0" smtClean="0"/>
                        <a:t>51,100</a:t>
                      </a:r>
                      <a:endParaRPr lang="en-US" sz="1800" dirty="0"/>
                    </a:p>
                  </a:txBody>
                  <a:tcPr marL="9525" marR="9525" marT="9525" marB="0" anchor="b"/>
                </a:tc>
                <a:tc>
                  <a:txBody>
                    <a:bodyPr/>
                    <a:lstStyle/>
                    <a:p>
                      <a:pPr algn="r" fontAlgn="b"/>
                      <a:r>
                        <a:rPr lang="en-US" sz="1800" b="0" i="0" u="none" strike="noStrike" dirty="0" smtClean="0">
                          <a:solidFill>
                            <a:srgbClr val="000000"/>
                          </a:solidFill>
                          <a:effectLst/>
                          <a:latin typeface="+mj-lt"/>
                        </a:rPr>
                        <a:t>-700</a:t>
                      </a:r>
                      <a:endParaRPr lang="en-US" sz="1800" b="0" i="0" u="none" strike="noStrike" dirty="0">
                        <a:solidFill>
                          <a:srgbClr val="000000"/>
                        </a:solidFill>
                        <a:effectLst/>
                        <a:latin typeface="+mj-lt"/>
                      </a:endParaRPr>
                    </a:p>
                  </a:txBody>
                  <a:tcPr marL="9525" marR="9525" marT="9525" marB="0" anchor="b"/>
                </a:tc>
              </a:tr>
            </a:tbl>
          </a:graphicData>
        </a:graphic>
      </p:graphicFrame>
      <p:sp>
        <p:nvSpPr>
          <p:cNvPr id="3" name="Rectangle 2"/>
          <p:cNvSpPr/>
          <p:nvPr/>
        </p:nvSpPr>
        <p:spPr>
          <a:xfrm>
            <a:off x="5986463" y="2671763"/>
            <a:ext cx="1257300" cy="3328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08439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BB02F81-6190-4A41-B2D4-D5FB559769BC}" type="slidenum">
              <a:rPr lang="en-US" altLang="en-US" sz="900" smtClean="0">
                <a:solidFill>
                  <a:srgbClr val="000000"/>
                </a:solidFill>
              </a:rPr>
              <a:pPr>
                <a:lnSpc>
                  <a:spcPct val="85000"/>
                </a:lnSpc>
                <a:spcBef>
                  <a:spcPct val="20000"/>
                </a:spcBef>
                <a:buClrTx/>
                <a:buFontTx/>
                <a:buNone/>
              </a:pPr>
              <a:t>23</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nvGraphicFramePr>
        <p:xfrm>
          <a:off x="609600" y="1524000"/>
          <a:ext cx="7519988" cy="2943225"/>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Mississippi ranked 23rd as the most expensive state in 2012, with an average expenditure for auto insurance of $748.44.</a:t>
            </a:r>
            <a:endParaRPr lang="pt-BR" altLang="en-US" sz="1800" b="1" i="1">
              <a:solidFill>
                <a:srgbClr val="FFFFFF"/>
              </a:solidFill>
            </a:endParaRPr>
          </a:p>
        </p:txBody>
      </p:sp>
    </p:spTree>
    <p:extLst>
      <p:ext uri="{BB962C8B-B14F-4D97-AF65-F5344CB8AC3E}">
        <p14:creationId xmlns:p14="http://schemas.microsoft.com/office/powerpoint/2010/main" val="65526154"/>
      </p:ext>
    </p:extLst>
  </p:cSld>
  <p:clrMapOvr>
    <a:masterClrMapping/>
  </p:clrMapOvr>
  <p:transition>
    <p:wipe dir="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C681060-CB8B-40F1-9A03-FD46F16E1946}" type="slidenum">
              <a:rPr lang="en-US" altLang="en-US" sz="900"/>
              <a:pPr algn="r">
                <a:lnSpc>
                  <a:spcPct val="85000"/>
                </a:lnSpc>
                <a:spcBef>
                  <a:spcPct val="20000"/>
                </a:spcBef>
                <a:buClrTx/>
                <a:buFontTx/>
                <a:buNone/>
              </a:pPr>
              <a:t>230</a:t>
            </a:fld>
            <a:endParaRPr lang="en-US" altLang="en-US" sz="900"/>
          </a:p>
        </p:txBody>
      </p:sp>
      <p:sp>
        <p:nvSpPr>
          <p:cNvPr id="17411"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the Direct</a:t>
            </a:r>
            <a:br>
              <a:rPr lang="en-US" altLang="en-US" smtClean="0">
                <a:latin typeface="Arial" panose="020B0604020202020204" pitchFamily="34" charset="0"/>
              </a:rPr>
            </a:br>
            <a:r>
              <a:rPr lang="en-US" altLang="en-US" smtClean="0">
                <a:latin typeface="Arial" panose="020B0604020202020204" pitchFamily="34" charset="0"/>
              </a:rPr>
              <a:t>P/C Insurance Industry: 1990–2015*</a:t>
            </a:r>
          </a:p>
        </p:txBody>
      </p:sp>
      <p:sp>
        <p:nvSpPr>
          <p:cNvPr id="17412"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17413"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17414" name="Object 8"/>
          <p:cNvGraphicFramePr>
            <a:graphicFrameLocks noChangeAspect="1"/>
          </p:cNvGraphicFramePr>
          <p:nvPr/>
        </p:nvGraphicFramePr>
        <p:xfrm>
          <a:off x="377825" y="1416050"/>
          <a:ext cx="8499475" cy="4838700"/>
        </p:xfrm>
        <a:graphic>
          <a:graphicData uri="http://schemas.openxmlformats.org/presentationml/2006/ole">
            <mc:AlternateContent xmlns:mc="http://schemas.openxmlformats.org/markup-compatibility/2006">
              <mc:Choice xmlns:v="urn:schemas-microsoft-com:vml" Requires="v">
                <p:oleObj spid="_x0000_s28185623"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7825" y="1416050"/>
                        <a:ext cx="84994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38"/>
          <p:cNvSpPr>
            <a:spLocks noChangeArrowheads="1"/>
          </p:cNvSpPr>
          <p:nvPr/>
        </p:nvSpPr>
        <p:spPr bwMode="blackWhite">
          <a:xfrm>
            <a:off x="4186238" y="1262063"/>
            <a:ext cx="3265487" cy="1114425"/>
          </a:xfrm>
          <a:prstGeom prst="wedgeRectCallout">
            <a:avLst>
              <a:gd name="adj1" fmla="val 48904"/>
              <a:gd name="adj2" fmla="val 14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rPr>
              <a:t>Sometimes the BLS reclassifies employment within industries. When this happens, the change is spread evenly over a 12-month period (in this case March 2010-March 2011.</a:t>
            </a:r>
          </a:p>
        </p:txBody>
      </p:sp>
    </p:spTree>
    <p:extLst>
      <p:ext uri="{BB962C8B-B14F-4D97-AF65-F5344CB8AC3E}">
        <p14:creationId xmlns:p14="http://schemas.microsoft.com/office/powerpoint/2010/main" val="3979472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EFB98AF-515D-4EA7-82F7-2DC811CFAEDE}" type="slidenum">
              <a:rPr lang="en-US" altLang="en-US" sz="900"/>
              <a:pPr algn="r">
                <a:lnSpc>
                  <a:spcPct val="85000"/>
                </a:lnSpc>
                <a:spcBef>
                  <a:spcPct val="20000"/>
                </a:spcBef>
                <a:buClrTx/>
                <a:buFontTx/>
                <a:buNone/>
              </a:pPr>
              <a:t>231</a:t>
            </a:fld>
            <a:endParaRPr lang="en-US" altLang="en-US" sz="900"/>
          </a:p>
        </p:txBody>
      </p:sp>
      <p:sp>
        <p:nvSpPr>
          <p:cNvPr id="19459" name="Rectangle 7"/>
          <p:cNvSpPr>
            <a:spLocks noGrp="1" noChangeArrowheads="1"/>
          </p:cNvSpPr>
          <p:nvPr>
            <p:ph type="title" idx="4294967295"/>
          </p:nvPr>
        </p:nvSpPr>
        <p:spPr>
          <a:xfrm>
            <a:off x="266700" y="133350"/>
            <a:ext cx="7772400" cy="838200"/>
          </a:xfrm>
        </p:spPr>
        <p:txBody>
          <a:bodyPr/>
          <a:lstStyle/>
          <a:p>
            <a:pPr>
              <a:lnSpc>
                <a:spcPct val="85000"/>
              </a:lnSpc>
            </a:pPr>
            <a:r>
              <a:rPr lang="en-US" altLang="en-US" smtClean="0">
                <a:latin typeface="Arial" panose="020B0604020202020204" pitchFamily="34" charset="0"/>
              </a:rPr>
              <a:t>U.S. Employment in the Direct</a:t>
            </a:r>
            <a:br>
              <a:rPr lang="en-US" altLang="en-US" smtClean="0">
                <a:latin typeface="Arial" panose="020B0604020202020204" pitchFamily="34" charset="0"/>
              </a:rPr>
            </a:br>
            <a:r>
              <a:rPr lang="en-US" altLang="en-US" smtClean="0">
                <a:latin typeface="Arial" panose="020B0604020202020204" pitchFamily="34" charset="0"/>
              </a:rPr>
              <a:t>Life Insurance Industry: 1990–2015*</a:t>
            </a:r>
          </a:p>
        </p:txBody>
      </p:sp>
      <p:sp>
        <p:nvSpPr>
          <p:cNvPr id="19460"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19461" name="Rectangle 6"/>
          <p:cNvSpPr>
            <a:spLocks noChangeArrowheads="1"/>
          </p:cNvSpPr>
          <p:nvPr/>
        </p:nvSpPr>
        <p:spPr bwMode="black">
          <a:xfrm>
            <a:off x="152400" y="148907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19462" name="Object 8"/>
          <p:cNvGraphicFramePr>
            <a:graphicFrameLocks noChangeAspect="1"/>
          </p:cNvGraphicFramePr>
          <p:nvPr/>
        </p:nvGraphicFramePr>
        <p:xfrm>
          <a:off x="377825" y="1562100"/>
          <a:ext cx="8343900" cy="4654550"/>
        </p:xfrm>
        <a:graphic>
          <a:graphicData uri="http://schemas.openxmlformats.org/presentationml/2006/ole">
            <mc:AlternateContent xmlns:mc="http://schemas.openxmlformats.org/markup-compatibility/2006">
              <mc:Choice xmlns:v="urn:schemas-microsoft-com:vml" Requires="v">
                <p:oleObj spid="_x0000_s28186647"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7825" y="1562100"/>
                        <a:ext cx="8343900" cy="465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38"/>
          <p:cNvSpPr>
            <a:spLocks noChangeArrowheads="1"/>
          </p:cNvSpPr>
          <p:nvPr/>
        </p:nvSpPr>
        <p:spPr bwMode="blackWhite">
          <a:xfrm>
            <a:off x="1249363" y="4130675"/>
            <a:ext cx="3616325" cy="1187450"/>
          </a:xfrm>
          <a:prstGeom prst="wedgeRectCallout">
            <a:avLst>
              <a:gd name="adj1" fmla="val 63546"/>
              <a:gd name="adj2" fmla="val -106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a:solidFill>
                  <a:schemeClr val="bg1"/>
                </a:solidFill>
              </a:rPr>
              <a:t>Every 4-5 years BLS reconciles its data with census data; sometimes this reclassifies employment within industries. This drop, spread over March 2004-March 2005, moved some people to the Health/Medical Expense sector. </a:t>
            </a:r>
          </a:p>
        </p:txBody>
      </p:sp>
    </p:spTree>
    <p:extLst>
      <p:ext uri="{BB962C8B-B14F-4D97-AF65-F5344CB8AC3E}">
        <p14:creationId xmlns:p14="http://schemas.microsoft.com/office/powerpoint/2010/main" val="956900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767E619-53F9-421F-B4A8-58C7080E71BA}" type="slidenum">
              <a:rPr lang="en-US" altLang="en-US" sz="900"/>
              <a:pPr algn="r">
                <a:lnSpc>
                  <a:spcPct val="85000"/>
                </a:lnSpc>
                <a:spcBef>
                  <a:spcPct val="20000"/>
                </a:spcBef>
                <a:buClrTx/>
                <a:buFontTx/>
                <a:buNone/>
              </a:pPr>
              <a:t>232</a:t>
            </a:fld>
            <a:endParaRPr lang="en-US" altLang="en-US" sz="900"/>
          </a:p>
        </p:txBody>
      </p:sp>
      <p:sp>
        <p:nvSpPr>
          <p:cNvPr id="21507" name="Rectangle 7"/>
          <p:cNvSpPr>
            <a:spLocks noGrp="1" noChangeArrowheads="1"/>
          </p:cNvSpPr>
          <p:nvPr>
            <p:ph type="title" idx="4294967295"/>
          </p:nvPr>
        </p:nvSpPr>
        <p:spPr>
          <a:xfrm>
            <a:off x="215900" y="114300"/>
            <a:ext cx="7772400" cy="762000"/>
          </a:xfrm>
        </p:spPr>
        <p:txBody>
          <a:bodyPr/>
          <a:lstStyle/>
          <a:p>
            <a:pPr>
              <a:lnSpc>
                <a:spcPct val="85000"/>
              </a:lnSpc>
            </a:pPr>
            <a:r>
              <a:rPr lang="en-US" altLang="en-US" smtClean="0">
                <a:latin typeface="Arial" panose="020B0604020202020204" pitchFamily="34" charset="0"/>
              </a:rPr>
              <a:t>U.S. Employment in the Direct Health-</a:t>
            </a:r>
            <a:br>
              <a:rPr lang="en-US" altLang="en-US" smtClean="0">
                <a:latin typeface="Arial" panose="020B0604020202020204" pitchFamily="34" charset="0"/>
              </a:rPr>
            </a:br>
            <a:r>
              <a:rPr lang="en-US" altLang="en-US" smtClean="0">
                <a:latin typeface="Arial" panose="020B0604020202020204" pitchFamily="34" charset="0"/>
              </a:rPr>
              <a:t>Medical Insurance Industry: 1990–2015*</a:t>
            </a:r>
          </a:p>
        </p:txBody>
      </p:sp>
      <p:sp>
        <p:nvSpPr>
          <p:cNvPr id="21508"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
        <p:nvSpPr>
          <p:cNvPr id="21509" name="Rectangle 6"/>
          <p:cNvSpPr>
            <a:spLocks noChangeArrowheads="1"/>
          </p:cNvSpPr>
          <p:nvPr/>
        </p:nvSpPr>
        <p:spPr bwMode="black">
          <a:xfrm>
            <a:off x="161925" y="127000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1510" name="Object 8"/>
          <p:cNvGraphicFramePr>
            <a:graphicFrameLocks noChangeAspect="1"/>
          </p:cNvGraphicFramePr>
          <p:nvPr/>
        </p:nvGraphicFramePr>
        <p:xfrm>
          <a:off x="381000" y="1490663"/>
          <a:ext cx="8553450" cy="4613275"/>
        </p:xfrm>
        <a:graphic>
          <a:graphicData uri="http://schemas.openxmlformats.org/presentationml/2006/ole">
            <mc:AlternateContent xmlns:mc="http://schemas.openxmlformats.org/markup-compatibility/2006">
              <mc:Choice xmlns:v="urn:schemas-microsoft-com:vml" Requires="v">
                <p:oleObj spid="_x0000_s28187671" name="Chart" r:id="rId4" imgW="8553541" imgH="4381583" progId="MSGraph.Chart.8">
                  <p:embed followColorScheme="full"/>
                </p:oleObj>
              </mc:Choice>
              <mc:Fallback>
                <p:oleObj name="Chart" r:id="rId4" imgW="8553541" imgH="4381583" progId="MSGraph.Chart.8">
                  <p:embed followColorScheme="full"/>
                  <p:pic>
                    <p:nvPicPr>
                      <p:cNvPr id="0" name=""/>
                      <p:cNvPicPr>
                        <a:picLocks noChangeAspect="1" noChangeArrowheads="1"/>
                      </p:cNvPicPr>
                      <p:nvPr/>
                    </p:nvPicPr>
                    <p:blipFill>
                      <a:blip r:embed="rId5"/>
                      <a:srcRect/>
                      <a:stretch>
                        <a:fillRect/>
                      </a:stretch>
                    </p:blipFill>
                    <p:spPr bwMode="gray">
                      <a:xfrm>
                        <a:off x="381000" y="1490663"/>
                        <a:ext cx="855345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6163731"/>
      </p:ext>
    </p:extLst>
  </p:cSld>
  <p:clrMapOvr>
    <a:masterClrMapping/>
  </p:clrMapOvr>
  <p:transition>
    <p:wipe dir="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25C2B8F-4EF9-404B-86FE-F535FFB72D92}" type="slidenum">
              <a:rPr lang="en-US" altLang="en-US" sz="900"/>
              <a:pPr algn="r">
                <a:lnSpc>
                  <a:spcPct val="85000"/>
                </a:lnSpc>
                <a:spcBef>
                  <a:spcPct val="20000"/>
                </a:spcBef>
                <a:buClrTx/>
                <a:buFontTx/>
                <a:buNone/>
              </a:pPr>
              <a:t>233</a:t>
            </a:fld>
            <a:endParaRPr lang="en-US" altLang="en-US" sz="900"/>
          </a:p>
        </p:txBody>
      </p:sp>
      <p:sp>
        <p:nvSpPr>
          <p:cNvPr id="23555"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the </a:t>
            </a:r>
            <a:br>
              <a:rPr lang="en-US" altLang="en-US" smtClean="0">
                <a:latin typeface="Arial" panose="020B0604020202020204" pitchFamily="34" charset="0"/>
              </a:rPr>
            </a:br>
            <a:r>
              <a:rPr lang="en-US" altLang="en-US" smtClean="0">
                <a:latin typeface="Arial" panose="020B0604020202020204" pitchFamily="34" charset="0"/>
              </a:rPr>
              <a:t>Reinsurance Industry: 1990–2015*</a:t>
            </a:r>
          </a:p>
        </p:txBody>
      </p:sp>
      <p:sp>
        <p:nvSpPr>
          <p:cNvPr id="23556"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3557" name="Object 8"/>
          <p:cNvGraphicFramePr>
            <a:graphicFrameLocks noChangeAspect="1"/>
          </p:cNvGraphicFramePr>
          <p:nvPr/>
        </p:nvGraphicFramePr>
        <p:xfrm>
          <a:off x="377825" y="1416050"/>
          <a:ext cx="8343900" cy="4838700"/>
        </p:xfrm>
        <a:graphic>
          <a:graphicData uri="http://schemas.openxmlformats.org/presentationml/2006/ole">
            <mc:AlternateContent xmlns:mc="http://schemas.openxmlformats.org/markup-compatibility/2006">
              <mc:Choice xmlns:v="urn:schemas-microsoft-com:vml" Requires="v">
                <p:oleObj spid="_x0000_s28188695"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7825" y="1416050"/>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Does not including agents &amp; brokers.</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3281076523"/>
      </p:ext>
    </p:extLst>
  </p:cSld>
  <p:clrMapOvr>
    <a:masterClrMapping/>
  </p:clrMapOvr>
  <p:transition>
    <p:wipe dir="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EBAE800-A384-466F-B526-142DF32690F1}" type="slidenum">
              <a:rPr lang="en-US" altLang="en-US" sz="900"/>
              <a:pPr algn="r">
                <a:lnSpc>
                  <a:spcPct val="85000"/>
                </a:lnSpc>
                <a:spcBef>
                  <a:spcPct val="20000"/>
                </a:spcBef>
                <a:buClrTx/>
                <a:buFontTx/>
                <a:buNone/>
              </a:pPr>
              <a:t>234</a:t>
            </a:fld>
            <a:endParaRPr lang="en-US" altLang="en-US" sz="900"/>
          </a:p>
        </p:txBody>
      </p:sp>
      <p:sp>
        <p:nvSpPr>
          <p:cNvPr id="2560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Agencies &amp; Brokerages: 1990–2015*</a:t>
            </a:r>
          </a:p>
        </p:txBody>
      </p:sp>
      <p:sp>
        <p:nvSpPr>
          <p:cNvPr id="25604"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5605" name="Object 8"/>
          <p:cNvGraphicFramePr>
            <a:graphicFrameLocks noChangeAspect="1"/>
          </p:cNvGraphicFramePr>
          <p:nvPr/>
        </p:nvGraphicFramePr>
        <p:xfrm>
          <a:off x="376238" y="1427163"/>
          <a:ext cx="8383587" cy="4400550"/>
        </p:xfrm>
        <a:graphic>
          <a:graphicData uri="http://schemas.openxmlformats.org/presentationml/2006/ole">
            <mc:AlternateContent xmlns:mc="http://schemas.openxmlformats.org/markup-compatibility/2006">
              <mc:Choice xmlns:v="urn:schemas-microsoft-com:vml" Requires="v">
                <p:oleObj spid="_x0000_s28189719"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6238" y="1427163"/>
                        <a:ext cx="8383587"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3838936722"/>
      </p:ext>
    </p:extLst>
  </p:cSld>
  <p:clrMapOvr>
    <a:masterClrMapping/>
  </p:clrMapOvr>
  <p:transition>
    <p:wipe dir="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D4F6EF5-57B7-4644-A380-019131F202A1}" type="slidenum">
              <a:rPr lang="en-US" altLang="en-US" sz="900"/>
              <a:pPr algn="r">
                <a:lnSpc>
                  <a:spcPct val="85000"/>
                </a:lnSpc>
                <a:spcBef>
                  <a:spcPct val="20000"/>
                </a:spcBef>
                <a:buClrTx/>
                <a:buFontTx/>
                <a:buNone/>
              </a:pPr>
              <a:t>235</a:t>
            </a:fld>
            <a:endParaRPr lang="en-US" altLang="en-US" sz="900"/>
          </a:p>
        </p:txBody>
      </p:sp>
      <p:sp>
        <p:nvSpPr>
          <p:cNvPr id="27651"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Claims Adjusting: 1990–2015*</a:t>
            </a:r>
          </a:p>
        </p:txBody>
      </p:sp>
      <p:sp>
        <p:nvSpPr>
          <p:cNvPr id="27652"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7653" name="Object 8"/>
          <p:cNvGraphicFramePr>
            <a:graphicFrameLocks noChangeAspect="1"/>
          </p:cNvGraphicFramePr>
          <p:nvPr/>
        </p:nvGraphicFramePr>
        <p:xfrm>
          <a:off x="165100" y="1654175"/>
          <a:ext cx="8772525" cy="4552950"/>
        </p:xfrm>
        <a:graphic>
          <a:graphicData uri="http://schemas.openxmlformats.org/presentationml/2006/ole">
            <mc:AlternateContent xmlns:mc="http://schemas.openxmlformats.org/markup-compatibility/2006">
              <mc:Choice xmlns:v="urn:schemas-microsoft-com:vml" Requires="v">
                <p:oleObj spid="_x0000_s28190743" name="Chart" r:id="rId4" imgW="8439111" imgH="4381583" progId="MSGraph.Chart.8">
                  <p:embed followColorScheme="full"/>
                </p:oleObj>
              </mc:Choice>
              <mc:Fallback>
                <p:oleObj name="Chart" r:id="rId4" imgW="8439111" imgH="4381583" progId="MSGraph.Chart.8">
                  <p:embed followColorScheme="full"/>
                  <p:pic>
                    <p:nvPicPr>
                      <p:cNvPr id="0" name=""/>
                      <p:cNvPicPr>
                        <a:picLocks noChangeAspect="1" noChangeArrowheads="1"/>
                      </p:cNvPicPr>
                      <p:nvPr/>
                    </p:nvPicPr>
                    <p:blipFill>
                      <a:blip r:embed="rId5"/>
                      <a:srcRect/>
                      <a:stretch>
                        <a:fillRect/>
                      </a:stretch>
                    </p:blipFill>
                    <p:spPr bwMode="gray">
                      <a:xfrm>
                        <a:off x="165100" y="1654175"/>
                        <a:ext cx="8772525" cy="455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1378313506"/>
      </p:ext>
    </p:extLst>
  </p:cSld>
  <p:clrMapOvr>
    <a:masterClrMapping/>
  </p:clrMapOvr>
  <p:transition>
    <p:wipe dir="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6AFDF83-1BE1-42DB-A5E2-A89DD60A1390}" type="slidenum">
              <a:rPr lang="en-US" altLang="en-US" sz="900"/>
              <a:pPr algn="r">
                <a:lnSpc>
                  <a:spcPct val="85000"/>
                </a:lnSpc>
                <a:spcBef>
                  <a:spcPct val="20000"/>
                </a:spcBef>
                <a:buClrTx/>
                <a:buFontTx/>
                <a:buNone/>
              </a:pPr>
              <a:t>236</a:t>
            </a:fld>
            <a:endParaRPr lang="en-US" altLang="en-US" sz="900"/>
          </a:p>
        </p:txBody>
      </p:sp>
      <p:sp>
        <p:nvSpPr>
          <p:cNvPr id="29699" name="Rectangle 7"/>
          <p:cNvSpPr>
            <a:spLocks noGrp="1" noChangeArrowheads="1"/>
          </p:cNvSpPr>
          <p:nvPr>
            <p:ph type="title" idx="4294967295"/>
          </p:nvPr>
        </p:nvSpPr>
        <p:spPr/>
        <p:txBody>
          <a:bodyPr/>
          <a:lstStyle/>
          <a:p>
            <a:r>
              <a:rPr lang="en-US" altLang="en-US" sz="2600" smtClean="0">
                <a:latin typeface="Arial" panose="020B0604020202020204" pitchFamily="34" charset="0"/>
              </a:rPr>
              <a:t>U.S. Employment in Third-Party Administration of Insurance Funds: </a:t>
            </a:r>
            <a:r>
              <a:rPr lang="en-US" altLang="en-US" sz="2000" smtClean="0">
                <a:latin typeface="Arial" panose="020B0604020202020204" pitchFamily="34" charset="0"/>
              </a:rPr>
              <a:t>1990–2015*</a:t>
            </a:r>
          </a:p>
        </p:txBody>
      </p:sp>
      <p:sp>
        <p:nvSpPr>
          <p:cNvPr id="29700"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9701" name="Object 8"/>
          <p:cNvGraphicFramePr>
            <a:graphicFrameLocks noChangeAspect="1"/>
          </p:cNvGraphicFramePr>
          <p:nvPr/>
        </p:nvGraphicFramePr>
        <p:xfrm>
          <a:off x="377825" y="1373188"/>
          <a:ext cx="8343900" cy="4891087"/>
        </p:xfrm>
        <a:graphic>
          <a:graphicData uri="http://schemas.openxmlformats.org/presentationml/2006/ole">
            <mc:AlternateContent xmlns:mc="http://schemas.openxmlformats.org/markup-compatibility/2006">
              <mc:Choice xmlns:v="urn:schemas-microsoft-com:vml" Requires="v">
                <p:oleObj spid="_x0000_s28191767"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7825" y="1373188"/>
                        <a:ext cx="8343900"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114602642"/>
      </p:ext>
    </p:extLst>
  </p:cSld>
  <p:clrMapOvr>
    <a:masterClrMapping/>
  </p:clrMapOvr>
  <p:transition>
    <p:wipe dir="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Auto: 10-Year Average RNW </a:t>
            </a:r>
            <a:br>
              <a:rPr lang="en-US" altLang="en-US" smtClean="0">
                <a:latin typeface="Arial" panose="020B0604020202020204" pitchFamily="34" charset="0"/>
              </a:rPr>
            </a:br>
            <a:r>
              <a:rPr lang="en-US" altLang="en-US" smtClean="0">
                <a:latin typeface="Arial" panose="020B0604020202020204" pitchFamily="34" charset="0"/>
              </a:rPr>
              <a:t>MS &amp; Nearby States</a:t>
            </a:r>
          </a:p>
        </p:txBody>
      </p:sp>
      <p:graphicFrame>
        <p:nvGraphicFramePr>
          <p:cNvPr id="29699" name="Object 3"/>
          <p:cNvGraphicFramePr>
            <a:graphicFrameLocks noGrp="1" noChangeAspect="1"/>
          </p:cNvGraphicFramePr>
          <p:nvPr>
            <p:ph type="chart" idx="1"/>
            <p:extLst>
              <p:ext uri="{D42A27DB-BD31-4B8C-83A1-F6EECF244321}">
                <p14:modId xmlns:p14="http://schemas.microsoft.com/office/powerpoint/2010/main" val="4201548563"/>
              </p:ext>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168230"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322263" y="2849563"/>
            <a:ext cx="2457450" cy="1181100"/>
          </a:xfrm>
          <a:prstGeom prst="wedgeRectCallout">
            <a:avLst>
              <a:gd name="adj1" fmla="val 89579"/>
              <a:gd name="adj2" fmla="val 8509"/>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Mississippi Commercial Auto profitability is below the US and above the regional average</a:t>
            </a:r>
          </a:p>
        </p:txBody>
      </p:sp>
    </p:spTree>
    <p:extLst>
      <p:ext uri="{BB962C8B-B14F-4D97-AF65-F5344CB8AC3E}">
        <p14:creationId xmlns:p14="http://schemas.microsoft.com/office/powerpoint/2010/main" val="17950113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a:t>
            </a:r>
            <a:br>
              <a:rPr lang="en-US" altLang="en-US" smtClean="0">
                <a:latin typeface="Arial" panose="020B0604020202020204" pitchFamily="34" charset="0"/>
              </a:rPr>
            </a:br>
            <a:r>
              <a:rPr lang="en-US" altLang="en-US" smtClean="0">
                <a:latin typeface="Arial" panose="020B0604020202020204" pitchFamily="34" charset="0"/>
              </a:rPr>
              <a:t>MS &amp; Nearby States</a:t>
            </a:r>
          </a:p>
        </p:txBody>
      </p:sp>
      <p:graphicFrame>
        <p:nvGraphicFramePr>
          <p:cNvPr id="31747" name="Object 3"/>
          <p:cNvGraphicFramePr>
            <a:graphicFrameLocks noGrp="1" noChangeAspect="1"/>
          </p:cNvGraphicFramePr>
          <p:nvPr>
            <p:ph type="chart" idx="1"/>
            <p:extLst>
              <p:ext uri="{D42A27DB-BD31-4B8C-83A1-F6EECF244321}">
                <p14:modId xmlns:p14="http://schemas.microsoft.com/office/powerpoint/2010/main" val="427724886"/>
              </p:ext>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169254"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174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739775" y="3422650"/>
            <a:ext cx="2497138" cy="1504950"/>
          </a:xfrm>
          <a:prstGeom prst="wedgeRectCallout">
            <a:avLst>
              <a:gd name="adj1" fmla="val 43171"/>
              <a:gd name="adj2" fmla="val -8532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Mississippi Commercial Multi-Peril profitability is below the US average and below the regional average</a:t>
            </a:r>
          </a:p>
        </p:txBody>
      </p:sp>
    </p:spTree>
    <p:extLst>
      <p:ext uri="{BB962C8B-B14F-4D97-AF65-F5344CB8AC3E}">
        <p14:creationId xmlns:p14="http://schemas.microsoft.com/office/powerpoint/2010/main" val="2527529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Homeowners: 10-Year Average RNW </a:t>
            </a:r>
            <a:br>
              <a:rPr lang="en-US" altLang="en-US" smtClean="0">
                <a:latin typeface="Arial" panose="020B0604020202020204" pitchFamily="34" charset="0"/>
              </a:rPr>
            </a:br>
            <a:r>
              <a:rPr lang="en-US" altLang="en-US" smtClean="0">
                <a:latin typeface="Arial" panose="020B0604020202020204" pitchFamily="34" charset="0"/>
              </a:rPr>
              <a:t>MS &amp; Nearby States</a:t>
            </a:r>
          </a:p>
        </p:txBody>
      </p:sp>
      <p:graphicFrame>
        <p:nvGraphicFramePr>
          <p:cNvPr id="33795" name="Object 3"/>
          <p:cNvGraphicFramePr>
            <a:graphicFrameLocks noGrp="1" noChangeAspect="1"/>
          </p:cNvGraphicFramePr>
          <p:nvPr>
            <p:ph type="chart" idx="1"/>
            <p:extLst>
              <p:ext uri="{D42A27DB-BD31-4B8C-83A1-F6EECF244321}">
                <p14:modId xmlns:p14="http://schemas.microsoft.com/office/powerpoint/2010/main" val="3640445593"/>
              </p:ext>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170278"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322263" y="4097338"/>
            <a:ext cx="2600325" cy="1212850"/>
          </a:xfrm>
          <a:prstGeom prst="wedgeRectCallout">
            <a:avLst>
              <a:gd name="adj1" fmla="val 32965"/>
              <a:gd name="adj2" fmla="val -18900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Mississippi Homeowners profitability is below the US average and below the regional average</a:t>
            </a:r>
          </a:p>
        </p:txBody>
      </p:sp>
    </p:spTree>
    <p:extLst>
      <p:ext uri="{BB962C8B-B14F-4D97-AF65-F5344CB8AC3E}">
        <p14:creationId xmlns:p14="http://schemas.microsoft.com/office/powerpoint/2010/main" val="2880969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432549A-B0D1-4E05-B213-4B6687EA66D1}" type="slidenum">
              <a:rPr lang="en-US" altLang="en-US" sz="900" smtClean="0">
                <a:solidFill>
                  <a:srgbClr val="000000"/>
                </a:solidFill>
              </a:rPr>
              <a:pPr>
                <a:lnSpc>
                  <a:spcPct val="85000"/>
                </a:lnSpc>
                <a:spcBef>
                  <a:spcPct val="20000"/>
                </a:spcBef>
                <a:buClrTx/>
                <a:buFontTx/>
                <a:buNone/>
              </a:pPr>
              <a:t>27</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nvGraphicFramePr>
        <p:xfrm>
          <a:off x="598488" y="1874838"/>
          <a:ext cx="7519987" cy="2943225"/>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Mississippi ranked as the 5th most expensive state for homeowners insurance in 2012, with an average expenditure of $1,314.</a:t>
            </a:r>
          </a:p>
        </p:txBody>
      </p:sp>
    </p:spTree>
    <p:extLst>
      <p:ext uri="{BB962C8B-B14F-4D97-AF65-F5344CB8AC3E}">
        <p14:creationId xmlns:p14="http://schemas.microsoft.com/office/powerpoint/2010/main" val="119207671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MS &amp; Nearby States</a:t>
            </a:r>
          </a:p>
        </p:txBody>
      </p:sp>
      <p:graphicFrame>
        <p:nvGraphicFramePr>
          <p:cNvPr id="37891" name="Object 3"/>
          <p:cNvGraphicFramePr>
            <a:graphicFrameLocks noGrp="1" noChangeAspect="1"/>
          </p:cNvGraphicFramePr>
          <p:nvPr>
            <p:ph type="chart" idx="1"/>
            <p:extLst>
              <p:ext uri="{D42A27DB-BD31-4B8C-83A1-F6EECF244321}">
                <p14:modId xmlns:p14="http://schemas.microsoft.com/office/powerpoint/2010/main" val="617607287"/>
              </p:ext>
            </p:extLst>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171302"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322263" y="167163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b="1"/>
              <a:t>Source: NAIC, Insurance Information Institute</a:t>
            </a:r>
          </a:p>
        </p:txBody>
      </p:sp>
      <p:sp>
        <p:nvSpPr>
          <p:cNvPr id="3789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717550" y="3297238"/>
            <a:ext cx="2474913" cy="1304925"/>
          </a:xfrm>
          <a:prstGeom prst="wedgeRectCallout">
            <a:avLst>
              <a:gd name="adj1" fmla="val 70551"/>
              <a:gd name="adj2" fmla="val -6191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Mississippi Workers Comp profitability is above the US average and below the regional average</a:t>
            </a:r>
          </a:p>
        </p:txBody>
      </p:sp>
    </p:spTree>
    <p:extLst>
      <p:ext uri="{BB962C8B-B14F-4D97-AF65-F5344CB8AC3E}">
        <p14:creationId xmlns:p14="http://schemas.microsoft.com/office/powerpoint/2010/main" val="6186269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GROWTH</a:t>
            </a:r>
            <a:endParaRPr lang="en-US" sz="4000" b="1" i="1" dirty="0">
              <a:solidFill>
                <a:srgbClr val="FFFFFF"/>
              </a:solidFill>
            </a:endParaRPr>
          </a:p>
        </p:txBody>
      </p:sp>
      <p:sp>
        <p:nvSpPr>
          <p:cNvPr id="1940487" name="Rectangle 7"/>
          <p:cNvSpPr>
            <a:spLocks noChangeArrowheads="1"/>
          </p:cNvSpPr>
          <p:nvPr/>
        </p:nvSpPr>
        <p:spPr bwMode="auto">
          <a:xfrm>
            <a:off x="325438" y="4203700"/>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Growth (Preferably Profitable) Is a Top Priority of Most CEOs</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FF0000"/>
                </a:solidFill>
              </a:rPr>
              <a:t>Growth in Many Insurance Lines Is Volatile and Cyclical</a:t>
            </a:r>
            <a:endParaRPr lang="en-US" sz="3600" b="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29</a:t>
            </a:fld>
            <a:endParaRPr lang="en-US"/>
          </a:p>
        </p:txBody>
      </p:sp>
    </p:spTree>
    <p:extLst>
      <p:ext uri="{BB962C8B-B14F-4D97-AF65-F5344CB8AC3E}">
        <p14:creationId xmlns:p14="http://schemas.microsoft.com/office/powerpoint/2010/main" val="16556258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7.6%</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2960995"/>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040357" name="Chart" r:id="rId5" imgW="3493653" imgH="2023318" progId="MSGraph.Chart.8">
                  <p:embed followColorScheme="full"/>
                </p:oleObj>
              </mc:Choice>
              <mc:Fallback>
                <p:oleObj name="Chart" r:id="rId5" imgW="3493653" imgH="2023318"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rose strongly (+81.9%) in 2013 vs. 2012 on lower cats, capital gains</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7051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30</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3138990357"/>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5948" name="Chart" r:id="rId4" imgW="3432901" imgH="1821319" progId="MSGraph.Chart.8">
                  <p:embed followColorScheme="full"/>
                </p:oleObj>
              </mc:Choice>
              <mc:Fallback>
                <p:oleObj name="Chart" r:id="rId4" imgW="3432901" imgH="1821319"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*Actual figure based on data through Q3 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3.9%*</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77442"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339736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78466"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52312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9DC0AA9-A909-46C5-95AC-A732B7C30E8A}" type="slidenum">
              <a:rPr lang="en-US" altLang="en-US" sz="900"/>
              <a:pPr algn="r">
                <a:lnSpc>
                  <a:spcPct val="85000"/>
                </a:lnSpc>
                <a:spcBef>
                  <a:spcPct val="20000"/>
                </a:spcBef>
                <a:buClrTx/>
                <a:buFontTx/>
                <a:buNone/>
              </a:pPr>
              <a:t>33</a:t>
            </a:fld>
            <a:endParaRPr lang="en-US" altLang="en-US" sz="900"/>
          </a:p>
        </p:txBody>
      </p:sp>
      <p:sp>
        <p:nvSpPr>
          <p:cNvPr id="39939"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MS vs. U.S., 2004-2013</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202002"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3.0%</a:t>
            </a:r>
          </a:p>
        </p:txBody>
      </p:sp>
    </p:spTree>
    <p:extLst>
      <p:ext uri="{BB962C8B-B14F-4D97-AF65-F5344CB8AC3E}">
        <p14:creationId xmlns:p14="http://schemas.microsoft.com/office/powerpoint/2010/main" val="3485798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91892A9-C623-493E-BA48-6199B8E5EA27}" type="slidenum">
              <a:rPr lang="en-US" altLang="en-US" sz="900"/>
              <a:pPr algn="r">
                <a:lnSpc>
                  <a:spcPct val="85000"/>
                </a:lnSpc>
                <a:spcBef>
                  <a:spcPct val="20000"/>
                </a:spcBef>
                <a:buClrTx/>
                <a:buFontTx/>
                <a:buNone/>
              </a:pPr>
              <a:t>34</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a:t>
            </a:r>
            <a:br>
              <a:rPr lang="en-US" altLang="en-US" smtClean="0">
                <a:latin typeface="Arial" panose="020B0604020202020204" pitchFamily="34" charset="0"/>
              </a:rPr>
            </a:br>
            <a:r>
              <a:rPr lang="en-US" altLang="en-US" smtClean="0">
                <a:latin typeface="Arial" panose="020B0604020202020204" pitchFamily="34" charset="0"/>
              </a:rPr>
              <a:t>MS vs. U.S., 2004-2013</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204050"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4700588" y="130175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3.5%</a:t>
            </a:r>
          </a:p>
        </p:txBody>
      </p:sp>
    </p:spTree>
    <p:extLst>
      <p:ext uri="{BB962C8B-B14F-4D97-AF65-F5344CB8AC3E}">
        <p14:creationId xmlns:p14="http://schemas.microsoft.com/office/powerpoint/2010/main" val="1042814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EBFAC0B-4B76-422A-85C9-7869EDDF7452}" type="slidenum">
              <a:rPr lang="en-US" altLang="en-US" sz="900"/>
              <a:pPr algn="r">
                <a:lnSpc>
                  <a:spcPct val="85000"/>
                </a:lnSpc>
                <a:spcBef>
                  <a:spcPct val="20000"/>
                </a:spcBef>
                <a:buClrTx/>
                <a:buFontTx/>
                <a:buNone/>
              </a:pPr>
              <a:t>35</a:t>
            </a:fld>
            <a:endParaRPr lang="en-US" altLang="en-US" sz="900"/>
          </a:p>
        </p:txBody>
      </p:sp>
      <p:sp>
        <p:nvSpPr>
          <p:cNvPr id="41987"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a:t>
            </a:r>
            <a:br>
              <a:rPr lang="en-US" altLang="en-US" smtClean="0">
                <a:latin typeface="Arial" panose="020B0604020202020204" pitchFamily="34" charset="0"/>
              </a:rPr>
            </a:br>
            <a:r>
              <a:rPr lang="en-US" altLang="en-US" smtClean="0">
                <a:latin typeface="Arial" panose="020B0604020202020204" pitchFamily="34" charset="0"/>
              </a:rPr>
              <a:t>MS vs. U.S., 2004-2013</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203026"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04800" y="1687513"/>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4995863" y="15843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2.0%</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2.7%</a:t>
            </a:r>
          </a:p>
        </p:txBody>
      </p:sp>
    </p:spTree>
    <p:extLst>
      <p:ext uri="{BB962C8B-B14F-4D97-AF65-F5344CB8AC3E}">
        <p14:creationId xmlns:p14="http://schemas.microsoft.com/office/powerpoint/2010/main" val="1097952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4738242-C10C-4D40-BC64-7C67CC860301}" type="slidenum">
              <a:rPr lang="en-US" altLang="en-US" sz="900"/>
              <a:pPr algn="r">
                <a:lnSpc>
                  <a:spcPct val="85000"/>
                </a:lnSpc>
                <a:spcBef>
                  <a:spcPct val="20000"/>
                </a:spcBef>
                <a:buClrTx/>
                <a:buFontTx/>
                <a:buNone/>
              </a:pPr>
              <a:t>36</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DWP Growth: </a:t>
            </a:r>
            <a:br>
              <a:rPr lang="en-US" altLang="en-US" smtClean="0">
                <a:latin typeface="Arial" panose="020B0604020202020204" pitchFamily="34" charset="0"/>
              </a:rPr>
            </a:br>
            <a:r>
              <a:rPr lang="en-US" altLang="en-US" smtClean="0">
                <a:latin typeface="Arial" panose="020B0604020202020204" pitchFamily="34" charset="0"/>
              </a:rPr>
              <a:t>MS vs. U.S., 2004-2013</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298450" y="1287463"/>
          <a:ext cx="8569325" cy="4887912"/>
        </p:xfrm>
        <a:graphic>
          <a:graphicData uri="http://schemas.openxmlformats.org/presentationml/2006/ole">
            <mc:AlternateContent xmlns:mc="http://schemas.openxmlformats.org/markup-compatibility/2006">
              <mc:Choice xmlns:v="urn:schemas-microsoft-com:vml" Requires="v">
                <p:oleObj spid="_x0000_s28205074"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98450" y="1287463"/>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730625" y="1506538"/>
            <a:ext cx="2474913"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2.1%</a:t>
            </a:r>
          </a:p>
        </p:txBody>
      </p:sp>
    </p:spTree>
    <p:extLst>
      <p:ext uri="{BB962C8B-B14F-4D97-AF65-F5344CB8AC3E}">
        <p14:creationId xmlns:p14="http://schemas.microsoft.com/office/powerpoint/2010/main" val="2368973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B2B93FC-AF46-4663-BE8C-04A9AC6470D0}" type="slidenum">
              <a:rPr lang="en-US" altLang="en-US" sz="900"/>
              <a:pPr algn="r">
                <a:lnSpc>
                  <a:spcPct val="85000"/>
                </a:lnSpc>
                <a:spcBef>
                  <a:spcPct val="20000"/>
                </a:spcBef>
                <a:buClrTx/>
                <a:buFontTx/>
                <a:buNone/>
              </a:pPr>
              <a:t>37</a:t>
            </a:fld>
            <a:endParaRPr lang="en-US" altLang="en-US" sz="900"/>
          </a:p>
        </p:txBody>
      </p:sp>
      <p:sp>
        <p:nvSpPr>
          <p:cNvPr id="48131"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MS vs. U.S., 2004-2013</a:t>
            </a:r>
          </a:p>
        </p:txBody>
      </p:sp>
      <p:sp>
        <p:nvSpPr>
          <p:cNvPr id="4813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206098"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6407150" y="13176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5.4%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MS: 6.5%</a:t>
            </a:r>
          </a:p>
        </p:txBody>
      </p:sp>
    </p:spTree>
    <p:extLst>
      <p:ext uri="{BB962C8B-B14F-4D97-AF65-F5344CB8AC3E}">
        <p14:creationId xmlns:p14="http://schemas.microsoft.com/office/powerpoint/2010/main" val="22941537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6692842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7996"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94050442"/>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9021"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latin typeface="Arial" pitchFamily="34" charset="0"/>
              </a:rPr>
              <a:t>12/01/09 - 9pm</a:t>
            </a:r>
          </a:p>
        </p:txBody>
      </p:sp>
      <p:sp>
        <p:nvSpPr>
          <p:cNvPr id="39940" name="Rectangle 106"/>
          <p:cNvSpPr>
            <a:spLocks noGrp="1" noChangeArrowheads="1"/>
          </p:cNvSpPr>
          <p:nvPr>
            <p:ph type="ftr" sz="quarter" idx="11"/>
          </p:nvPr>
        </p:nvSpPr>
        <p:spPr/>
        <p:txBody>
          <a:bodyPr/>
          <a:lstStyle/>
          <a:p>
            <a:pPr>
              <a:defRPr/>
            </a:pPr>
            <a:r>
              <a:rPr lang="en-US" smtClean="0">
                <a:latin typeface="Arial" pitchFamily="34" charset="0"/>
              </a:rPr>
              <a:t>eSlide – P6466 – The Financial Crisis and the Future of the P/C</a:t>
            </a:r>
          </a:p>
        </p:txBody>
      </p:sp>
      <p:sp>
        <p:nvSpPr>
          <p:cNvPr id="39941" name="Rectangle 110"/>
          <p:cNvSpPr>
            <a:spLocks noGrp="1" noChangeArrowheads="1"/>
          </p:cNvSpPr>
          <p:nvPr>
            <p:ph type="sldNum" sz="quarter" idx="12"/>
          </p:nvPr>
        </p:nvSpPr>
        <p:spPr/>
        <p:txBody>
          <a:bodyPr/>
          <a:lstStyle/>
          <a:p>
            <a:pPr>
              <a:defRPr/>
            </a:pPr>
            <a:fld id="{34C5978C-F34B-4193-80B5-B592F2C03A74}" type="slidenum">
              <a:rPr lang="en-US" smtClean="0">
                <a:latin typeface="Arial" pitchFamily="34" charset="0"/>
              </a:rPr>
              <a:pPr>
                <a:defRPr/>
              </a:pPr>
              <a:t>4</a:t>
            </a:fld>
            <a:endParaRPr lang="en-US" smtClean="0">
              <a:latin typeface="Arial" pitchFamily="34" charset="0"/>
            </a:endParaRPr>
          </a:p>
        </p:txBody>
      </p:sp>
      <p:sp>
        <p:nvSpPr>
          <p:cNvPr id="13318" name="Rectangle 2"/>
          <p:cNvSpPr>
            <a:spLocks noChangeArrowheads="1"/>
          </p:cNvSpPr>
          <p:nvPr/>
        </p:nvSpPr>
        <p:spPr bwMode="black">
          <a:xfrm>
            <a:off x="271463" y="105727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sp>
        <p:nvSpPr>
          <p:cNvPr id="13319" name="Rectangle 3"/>
          <p:cNvSpPr>
            <a:spLocks noGrp="1" noChangeArrowheads="1"/>
          </p:cNvSpPr>
          <p:nvPr>
            <p:ph type="title"/>
          </p:nvPr>
        </p:nvSpPr>
        <p:spPr>
          <a:xfrm>
            <a:off x="211015" y="157163"/>
            <a:ext cx="7391400" cy="860425"/>
          </a:xfrm>
        </p:spPr>
        <p:txBody>
          <a:bodyPr/>
          <a:lstStyle/>
          <a:p>
            <a:r>
              <a:rPr lang="en-US" dirty="0" smtClean="0"/>
              <a:t>Life/Annuity Industry Profits, 2001-2013</a:t>
            </a:r>
          </a:p>
        </p:txBody>
      </p:sp>
      <p:graphicFrame>
        <p:nvGraphicFramePr>
          <p:cNvPr id="13314" name="Object 4"/>
          <p:cNvGraphicFramePr>
            <a:graphicFrameLocks noChangeAspect="1"/>
          </p:cNvGraphicFramePr>
          <p:nvPr>
            <p:extLst/>
          </p:nvPr>
        </p:nvGraphicFramePr>
        <p:xfrm>
          <a:off x="381000" y="1185069"/>
          <a:ext cx="8524875" cy="4498975"/>
        </p:xfrm>
        <a:graphic>
          <a:graphicData uri="http://schemas.openxmlformats.org/presentationml/2006/ole">
            <mc:AlternateContent xmlns:mc="http://schemas.openxmlformats.org/markup-compatibility/2006">
              <mc:Choice xmlns:v="urn:schemas-microsoft-com:vml" Requires="v">
                <p:oleObj spid="_x0000_s28223493" name="Chart" r:id="rId4" imgW="7819940" imgH="4105379" progId="MSGraph.Chart.8">
                  <p:embed followColorScheme="full"/>
                </p:oleObj>
              </mc:Choice>
              <mc:Fallback>
                <p:oleObj name="Chart" r:id="rId4" imgW="7819940" imgH="4105379" progId="MSGraph.Chart.8">
                  <p:embed followColorScheme="full"/>
                  <p:pic>
                    <p:nvPicPr>
                      <p:cNvPr id="0" name=""/>
                      <p:cNvPicPr>
                        <a:picLocks noChangeAspect="1" noChangeArrowheads="1"/>
                      </p:cNvPicPr>
                      <p:nvPr/>
                    </p:nvPicPr>
                    <p:blipFill>
                      <a:blip r:embed="rId5"/>
                      <a:srcRect/>
                      <a:stretch>
                        <a:fillRect/>
                      </a:stretch>
                    </p:blipFill>
                    <p:spPr bwMode="gray">
                      <a:xfrm>
                        <a:off x="381000" y="1185069"/>
                        <a:ext cx="8524875" cy="449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Rectangle 5"/>
          <p:cNvSpPr>
            <a:spLocks noChangeArrowheads="1"/>
          </p:cNvSpPr>
          <p:nvPr/>
        </p:nvSpPr>
        <p:spPr bwMode="auto">
          <a:xfrm>
            <a:off x="0" y="6580188"/>
            <a:ext cx="87249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NAIC, via SNL Financial; Insurance Information Institute.</a:t>
            </a:r>
          </a:p>
        </p:txBody>
      </p:sp>
      <p:sp>
        <p:nvSpPr>
          <p:cNvPr id="1915910" name="Rectangle 6"/>
          <p:cNvSpPr>
            <a:spLocks noChangeArrowheads="1"/>
          </p:cNvSpPr>
          <p:nvPr/>
        </p:nvSpPr>
        <p:spPr bwMode="blackWhite">
          <a:xfrm>
            <a:off x="457200" y="5591175"/>
            <a:ext cx="8448675" cy="942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Life/Annuity industry has produced steady (if unspectacular) profits,</a:t>
            </a:r>
            <a:br>
              <a:rPr lang="en-US" b="1">
                <a:solidFill>
                  <a:srgbClr val="FFFFFF"/>
                </a:solidFill>
              </a:rPr>
            </a:br>
            <a:r>
              <a:rPr lang="en-US" b="1">
                <a:solidFill>
                  <a:srgbClr val="FFFFFF"/>
                </a:solidFill>
              </a:rPr>
              <a:t>except for years in which the industry’s investment results produced significant realized capital losses.</a:t>
            </a:r>
          </a:p>
        </p:txBody>
      </p:sp>
    </p:spTree>
    <p:extLst>
      <p:ext uri="{BB962C8B-B14F-4D97-AF65-F5344CB8AC3E}">
        <p14:creationId xmlns:p14="http://schemas.microsoft.com/office/powerpoint/2010/main" val="9005485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204057028"/>
              </p:ext>
            </p:extLst>
          </p:nvPr>
        </p:nvGraphicFramePr>
        <p:xfrm>
          <a:off x="22225" y="1676400"/>
          <a:ext cx="9097963" cy="4716463"/>
        </p:xfrm>
        <a:graphic>
          <a:graphicData uri="http://schemas.openxmlformats.org/presentationml/2006/ole">
            <mc:AlternateContent xmlns:mc="http://schemas.openxmlformats.org/markup-compatibility/2006">
              <mc:Choice xmlns:v="urn:schemas-microsoft-com:vml" Requires="v">
                <p:oleObj spid="_x0000_s28070045"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22225" y="1676400"/>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10.9%</a:t>
            </a:r>
            <a:endParaRPr lang="en-US" sz="1600" b="1" dirty="0">
              <a:solidFill>
                <a:schemeClr val="bg1"/>
              </a:solidFill>
              <a:cs typeface="+mn-cs"/>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1358" y="2320496"/>
            <a:ext cx="3171825" cy="1120161"/>
          </a:xfrm>
          <a:prstGeom prst="rect">
            <a:avLst/>
          </a:prstGeom>
          <a:noFill/>
        </p:spPr>
      </p:pic>
    </p:spTree>
    <p:extLst>
      <p:ext uri="{BB962C8B-B14F-4D97-AF65-F5344CB8AC3E}">
        <p14:creationId xmlns:p14="http://schemas.microsoft.com/office/powerpoint/2010/main" val="364129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190587695"/>
              </p:ext>
            </p:extLst>
          </p:nvPr>
        </p:nvGraphicFramePr>
        <p:xfrm>
          <a:off x="22225" y="1793875"/>
          <a:ext cx="9097963" cy="4716463"/>
        </p:xfrm>
        <a:graphic>
          <a:graphicData uri="http://schemas.openxmlformats.org/presentationml/2006/ole">
            <mc:AlternateContent xmlns:mc="http://schemas.openxmlformats.org/markup-compatibility/2006">
              <mc:Choice xmlns:v="urn:schemas-microsoft-com:vml" Requires="v">
                <p:oleObj spid="_x0000_s28071068"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22225" y="1793875"/>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1617"/>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5 states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78838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874100622"/>
              </p:ext>
            </p:extLst>
          </p:nvPr>
        </p:nvGraphicFramePr>
        <p:xfrm>
          <a:off x="4763" y="1819275"/>
          <a:ext cx="9132887" cy="4714875"/>
        </p:xfrm>
        <a:graphic>
          <a:graphicData uri="http://schemas.openxmlformats.org/presentationml/2006/ole">
            <mc:AlternateContent xmlns:mc="http://schemas.openxmlformats.org/markup-compatibility/2006">
              <mc:Choice xmlns:v="urn:schemas-microsoft-com:vml" Requires="v">
                <p:oleObj spid="_x0000_s28074142"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8192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4757737" y="1678233"/>
            <a:ext cx="4067175" cy="1163394"/>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HO</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26.8%</a:t>
            </a:r>
            <a:endParaRPr lang="en-US" sz="1600" b="1" dirty="0">
              <a:solidFill>
                <a:schemeClr val="bg1"/>
              </a:solidFill>
              <a:cs typeface="+mn-cs"/>
            </a:endParaRPr>
          </a:p>
        </p:txBody>
      </p:sp>
    </p:spTree>
    <p:extLst>
      <p:ext uri="{BB962C8B-B14F-4D97-AF65-F5344CB8AC3E}">
        <p14:creationId xmlns:p14="http://schemas.microsoft.com/office/powerpoint/2010/main" val="773418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639832917"/>
              </p:ext>
            </p:extLst>
          </p:nvPr>
        </p:nvGraphicFramePr>
        <p:xfrm>
          <a:off x="0" y="1755775"/>
          <a:ext cx="9105900" cy="4719638"/>
        </p:xfrm>
        <a:graphic>
          <a:graphicData uri="http://schemas.openxmlformats.org/presentationml/2006/ole">
            <mc:AlternateContent xmlns:mc="http://schemas.openxmlformats.org/markup-compatibility/2006">
              <mc:Choice xmlns:v="urn:schemas-microsoft-com:vml" Requires="v">
                <p:oleObj spid="_x0000_s28075166" name="Chart" r:id="rId4" imgW="8820267" imgH="4572222" progId="MSGraph.Chart.8">
                  <p:embed followColorScheme="full"/>
                </p:oleObj>
              </mc:Choice>
              <mc:Fallback>
                <p:oleObj name="Chart" r:id="rId4" imgW="8820267" imgH="4572222" progId="MSGraph.Chart.8">
                  <p:embed followColorScheme="full"/>
                  <p:pic>
                    <p:nvPicPr>
                      <p:cNvPr id="0" name=""/>
                      <p:cNvPicPr>
                        <a:picLocks noChangeAspect="1" noChangeArrowheads="1"/>
                      </p:cNvPicPr>
                      <p:nvPr/>
                    </p:nvPicPr>
                    <p:blipFill>
                      <a:blip r:embed="rId5"/>
                      <a:srcRect/>
                      <a:stretch>
                        <a:fillRect/>
                      </a:stretch>
                    </p:blipFill>
                    <p:spPr bwMode="auto">
                      <a:xfrm>
                        <a:off x="0" y="1755775"/>
                        <a:ext cx="9105900" cy="471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24565"/>
              <a:gd name="adj2" fmla="val 1527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FL and NV hard, leading to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2840275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218289926"/>
              </p:ext>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076191"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213"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429531680"/>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737"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76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Going Global</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48</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1235367" y="4710531"/>
            <a:ext cx="7065671"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Insurance Industry Growth Is Fastest Outside the U.S. and Other Mature Markets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extLst>
      <p:ext uri="{BB962C8B-B14F-4D97-AF65-F5344CB8AC3E}">
        <p14:creationId xmlns:p14="http://schemas.microsoft.com/office/powerpoint/2010/main" val="8288570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extLst/>
          </p:nvPr>
        </p:nvGraphicFramePr>
        <p:xfrm>
          <a:off x="-430213" y="1287463"/>
          <a:ext cx="8736013" cy="4972050"/>
        </p:xfrm>
        <a:graphic>
          <a:graphicData uri="http://schemas.openxmlformats.org/presentationml/2006/ole">
            <mc:AlternateContent xmlns:mc="http://schemas.openxmlformats.org/markup-compatibility/2006">
              <mc:Choice xmlns:v="urn:schemas-microsoft-com:vml" Requires="v">
                <p:oleObj spid="_x0000_s28192791" name="Chart" r:id="rId3" imgW="8620118" imgH="4905174" progId="MSGraph.Chart.8">
                  <p:embed followColorScheme="full"/>
                </p:oleObj>
              </mc:Choice>
              <mc:Fallback>
                <p:oleObj name="Chart" r:id="rId3" imgW="8620118" imgH="4905174" progId="MSGraph.Chart.8">
                  <p:embed followColorScheme="full"/>
                  <p:pic>
                    <p:nvPicPr>
                      <p:cNvPr id="0" name=""/>
                      <p:cNvPicPr>
                        <a:picLocks noChangeAspect="1" noChangeArrowheads="1"/>
                      </p:cNvPicPr>
                      <p:nvPr/>
                    </p:nvPicPr>
                    <p:blipFill>
                      <a:blip r:embed="rId4"/>
                      <a:srcRect/>
                      <a:stretch>
                        <a:fillRect/>
                      </a:stretch>
                    </p:blipFill>
                    <p:spPr bwMode="auto">
                      <a:xfrm>
                        <a:off x="-430213" y="1287463"/>
                        <a:ext cx="873601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56.2% of global premium volume in 2013 vs. 43.8%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2013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49</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$4.641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 Insurance Information Institute.</a:t>
            </a:r>
            <a:endParaRPr lang="en-US" sz="1100" dirty="0"/>
          </a:p>
        </p:txBody>
      </p:sp>
    </p:spTree>
    <p:extLst>
      <p:ext uri="{BB962C8B-B14F-4D97-AF65-F5344CB8AC3E}">
        <p14:creationId xmlns:p14="http://schemas.microsoft.com/office/powerpoint/2010/main" val="2913247649"/>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596900" y="215900"/>
            <a:ext cx="7848600" cy="712788"/>
          </a:xfrm>
        </p:spPr>
        <p:txBody>
          <a:bodyPr lIns="92075" tIns="46038" rIns="92075" bIns="46038" anchor="b"/>
          <a:lstStyle/>
          <a:p>
            <a:pPr>
              <a:lnSpc>
                <a:spcPct val="85000"/>
              </a:lnSpc>
            </a:pPr>
            <a:r>
              <a:rPr lang="en-US" dirty="0" smtClean="0"/>
              <a:t>U.S. Life/Annuity Insurance Industry</a:t>
            </a:r>
            <a:br>
              <a:rPr lang="en-US" dirty="0" smtClean="0"/>
            </a:br>
            <a:r>
              <a:rPr lang="en-US" dirty="0" smtClean="0"/>
              <a:t>Profit Sources, by Percent, 2013</a:t>
            </a:r>
          </a:p>
        </p:txBody>
      </p:sp>
      <p:graphicFrame>
        <p:nvGraphicFramePr>
          <p:cNvPr id="11" name="Object 2"/>
          <p:cNvGraphicFramePr>
            <a:graphicFrameLocks noGrp="1" noChangeAspect="1"/>
          </p:cNvGraphicFramePr>
          <p:nvPr>
            <p:ph type="chart" idx="4294967295"/>
            <p:extLst/>
          </p:nvPr>
        </p:nvGraphicFramePr>
        <p:xfrm>
          <a:off x="228600" y="1981200"/>
          <a:ext cx="8509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Rectangle 4"/>
          <p:cNvSpPr>
            <a:spLocks noChangeArrowheads="1"/>
          </p:cNvSpPr>
          <p:nvPr/>
        </p:nvSpPr>
        <p:spPr bwMode="auto">
          <a:xfrm>
            <a:off x="396875" y="6477000"/>
            <a:ext cx="8213725" cy="260350"/>
          </a:xfrm>
          <a:prstGeom prst="rect">
            <a:avLst/>
          </a:prstGeom>
          <a:noFill/>
          <a:ln w="9525">
            <a:noFill/>
            <a:miter lim="800000"/>
            <a:headEnd/>
            <a:tailEnd/>
          </a:ln>
        </p:spPr>
        <p:txBody>
          <a:bodyPr lIns="92075" tIns="46038" rIns="92075" bIns="46038">
            <a:spAutoFit/>
          </a:bodyPr>
          <a:lstStyle/>
          <a:p>
            <a:pPr eaLnBrk="0" hangingPunct="0"/>
            <a:r>
              <a:rPr lang="en-US" sz="1100"/>
              <a:t>Sources:  NAIC Annual Statements, p. 6, from SNL Financial; I.I.I. calculations</a:t>
            </a:r>
          </a:p>
        </p:txBody>
      </p:sp>
      <p:sp>
        <p:nvSpPr>
          <p:cNvPr id="7217158" name="AutoShape 6"/>
          <p:cNvSpPr>
            <a:spLocks/>
          </p:cNvSpPr>
          <p:nvPr/>
        </p:nvSpPr>
        <p:spPr bwMode="auto">
          <a:xfrm rot="-5400000">
            <a:off x="1272381" y="1086643"/>
            <a:ext cx="893763" cy="1743075"/>
          </a:xfrm>
          <a:prstGeom prst="rightBrace">
            <a:avLst>
              <a:gd name="adj1" fmla="val 25073"/>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7217160" name="AutoShape 8"/>
          <p:cNvSpPr>
            <a:spLocks/>
          </p:cNvSpPr>
          <p:nvPr/>
        </p:nvSpPr>
        <p:spPr bwMode="auto">
          <a:xfrm rot="-5400000">
            <a:off x="3058319" y="2885281"/>
            <a:ext cx="893763" cy="1676401"/>
          </a:xfrm>
          <a:prstGeom prst="rightBrace">
            <a:avLst>
              <a:gd name="adj1" fmla="val 31456"/>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7217161" name="AutoShape 9"/>
          <p:cNvSpPr>
            <a:spLocks/>
          </p:cNvSpPr>
          <p:nvPr/>
        </p:nvSpPr>
        <p:spPr bwMode="auto">
          <a:xfrm rot="-5400000">
            <a:off x="5064921" y="3164680"/>
            <a:ext cx="893763" cy="1574801"/>
          </a:xfrm>
          <a:prstGeom prst="rightBrace">
            <a:avLst>
              <a:gd name="adj1" fmla="val 22795"/>
              <a:gd name="adj2" fmla="val 52370"/>
            </a:avLst>
          </a:prstGeom>
          <a:noFill/>
          <a:ln w="38100">
            <a:solidFill>
              <a:schemeClr val="tx1"/>
            </a:solidFill>
            <a:round/>
            <a:headEnd type="none" w="sm" len="sm"/>
            <a:tailEnd type="none" w="sm" len="sm"/>
          </a:ln>
        </p:spPr>
        <p:txBody>
          <a:bodyPr vert="eaVert" wrap="none" anchor="ctr"/>
          <a:lstStyle/>
          <a:p>
            <a:pPr eaLnBrk="0" hangingPunct="0">
              <a:spcBef>
                <a:spcPct val="50000"/>
              </a:spcBef>
              <a:buClr>
                <a:srgbClr val="FF3300"/>
              </a:buClr>
              <a:buFont typeface="Wingdings" pitchFamily="2" charset="2"/>
              <a:buNone/>
            </a:pPr>
            <a:endParaRPr lang="en-US" sz="1600">
              <a:latin typeface="Times New Roman" pitchFamily="18" charset="0"/>
            </a:endParaRPr>
          </a:p>
        </p:txBody>
      </p:sp>
      <p:sp>
        <p:nvSpPr>
          <p:cNvPr id="56328" name="Text Box 10"/>
          <p:cNvSpPr txBox="1">
            <a:spLocks noChangeArrowheads="1"/>
          </p:cNvSpPr>
          <p:nvPr/>
        </p:nvSpPr>
        <p:spPr bwMode="auto">
          <a:xfrm>
            <a:off x="1371600" y="1066800"/>
            <a:ext cx="914400"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52.3%</a:t>
            </a:r>
            <a:endParaRPr lang="en-US" sz="2000" dirty="0">
              <a:latin typeface="Times New Roman" pitchFamily="18" charset="0"/>
            </a:endParaRPr>
          </a:p>
        </p:txBody>
      </p:sp>
      <p:sp>
        <p:nvSpPr>
          <p:cNvPr id="56329" name="Text Box 11"/>
          <p:cNvSpPr txBox="1">
            <a:spLocks noChangeArrowheads="1"/>
          </p:cNvSpPr>
          <p:nvPr/>
        </p:nvSpPr>
        <p:spPr bwMode="auto">
          <a:xfrm>
            <a:off x="3124200" y="2743200"/>
            <a:ext cx="984250"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10.3%</a:t>
            </a:r>
            <a:endParaRPr lang="en-US" sz="2000" dirty="0">
              <a:solidFill>
                <a:srgbClr val="FF0000"/>
              </a:solidFill>
              <a:latin typeface="Times New Roman" pitchFamily="18" charset="0"/>
            </a:endParaRPr>
          </a:p>
        </p:txBody>
      </p:sp>
      <p:sp>
        <p:nvSpPr>
          <p:cNvPr id="56330" name="Text Box 12"/>
          <p:cNvSpPr txBox="1">
            <a:spLocks noChangeArrowheads="1"/>
          </p:cNvSpPr>
          <p:nvPr/>
        </p:nvSpPr>
        <p:spPr bwMode="auto">
          <a:xfrm>
            <a:off x="5105400" y="3048000"/>
            <a:ext cx="879475" cy="400050"/>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2000" dirty="0" smtClean="0">
                <a:latin typeface="Times New Roman" pitchFamily="18" charset="0"/>
              </a:rPr>
              <a:t>16.0%</a:t>
            </a:r>
            <a:endParaRPr lang="en-US" sz="2000" dirty="0">
              <a:latin typeface="Times New Roman" pitchFamily="18" charset="0"/>
            </a:endParaRPr>
          </a:p>
        </p:txBody>
      </p:sp>
    </p:spTree>
    <p:extLst>
      <p:ext uri="{BB962C8B-B14F-4D97-AF65-F5344CB8AC3E}">
        <p14:creationId xmlns:p14="http://schemas.microsoft.com/office/powerpoint/2010/main" val="215049515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blinds(vertical)">
                                      <p:cBhvr>
                                        <p:cTn id="7" dur="500"/>
                                        <p:tgtEl>
                                          <p:spTgt spid="2877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217158"/>
                                        </p:tgtEl>
                                        <p:attrNameLst>
                                          <p:attrName>style.visibility</p:attrName>
                                        </p:attrNameLst>
                                      </p:cBhvr>
                                      <p:to>
                                        <p:strVal val="visible"/>
                                      </p:to>
                                    </p:set>
                                    <p:animEffect transition="in" filter="dissolve">
                                      <p:cBhvr>
                                        <p:cTn id="15" dur="500"/>
                                        <p:tgtEl>
                                          <p:spTgt spid="721715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217160"/>
                                        </p:tgtEl>
                                        <p:attrNameLst>
                                          <p:attrName>style.visibility</p:attrName>
                                        </p:attrNameLst>
                                      </p:cBhvr>
                                      <p:to>
                                        <p:strVal val="visible"/>
                                      </p:to>
                                    </p:set>
                                    <p:animEffect transition="in" filter="dissolve">
                                      <p:cBhvr>
                                        <p:cTn id="19" dur="500"/>
                                        <p:tgtEl>
                                          <p:spTgt spid="721716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217161"/>
                                        </p:tgtEl>
                                        <p:attrNameLst>
                                          <p:attrName>style.visibility</p:attrName>
                                        </p:attrNameLst>
                                      </p:cBhvr>
                                      <p:to>
                                        <p:strVal val="visible"/>
                                      </p:to>
                                    </p:set>
                                    <p:animEffect transition="in" filter="dissolve">
                                      <p:cBhvr>
                                        <p:cTn id="23" dur="500"/>
                                        <p:tgtEl>
                                          <p:spTgt spid="721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utoUpdateAnimBg="0"/>
      <p:bldGraphic spid="11" grpId="0">
        <p:bldAsOne/>
      </p:bldGraphic>
      <p:bldP spid="7217158" grpId="0" animBg="1"/>
      <p:bldP spid="7217160" grpId="0" animBg="1"/>
      <p:bldP spid="721716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a:spLocks noGrp="1" noChangeArrowheads="1"/>
          </p:cNvSpPr>
          <p:nvPr>
            <p:ph type="dt" sz="quarter" idx="10"/>
          </p:nvPr>
        </p:nvSpPr>
        <p:spPr>
          <a:noFill/>
        </p:spPr>
        <p:txBody>
          <a:bodyPr/>
          <a:lstStyle/>
          <a:p>
            <a:r>
              <a:rPr lang="en-US" smtClean="0"/>
              <a:t>12/01/09 - 9pm</a:t>
            </a:r>
          </a:p>
        </p:txBody>
      </p:sp>
      <p:sp>
        <p:nvSpPr>
          <p:cNvPr id="1126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9" name="Rectangle 110"/>
          <p:cNvSpPr>
            <a:spLocks noGrp="1" noChangeArrowheads="1"/>
          </p:cNvSpPr>
          <p:nvPr>
            <p:ph type="sldNum" sz="quarter" idx="12"/>
          </p:nvPr>
        </p:nvSpPr>
        <p:spPr>
          <a:noFill/>
        </p:spPr>
        <p:txBody>
          <a:bodyPr/>
          <a:lstStyle/>
          <a:p>
            <a:fld id="{87B9C5C2-E1AB-4E82-A7D4-62D743517489}" type="slidenum">
              <a:rPr lang="en-US" smtClean="0"/>
              <a:pPr/>
              <a:t>50</a:t>
            </a:fld>
            <a:endParaRPr lang="en-US" smtClean="0"/>
          </a:p>
        </p:txBody>
      </p:sp>
      <p:sp>
        <p:nvSpPr>
          <p:cNvPr id="11270" name="Rectangle 2"/>
          <p:cNvSpPr>
            <a:spLocks noGrp="1" noChangeArrowheads="1"/>
          </p:cNvSpPr>
          <p:nvPr>
            <p:ph type="title"/>
          </p:nvPr>
        </p:nvSpPr>
        <p:spPr>
          <a:xfrm>
            <a:off x="96838" y="103188"/>
            <a:ext cx="7688262" cy="860425"/>
          </a:xfrm>
        </p:spPr>
        <p:txBody>
          <a:bodyPr/>
          <a:lstStyle/>
          <a:p>
            <a:r>
              <a:rPr lang="en-US" dirty="0" smtClean="0"/>
              <a:t>Distribution of Nonlife Premium: Industrialized vs. Emerging Markets, 2013</a:t>
            </a:r>
          </a:p>
        </p:txBody>
      </p:sp>
      <p:sp>
        <p:nvSpPr>
          <p:cNvPr id="11271" name="Rectangle 3"/>
          <p:cNvSpPr>
            <a:spLocks noChangeArrowheads="1"/>
          </p:cNvSpPr>
          <p:nvPr/>
        </p:nvSpPr>
        <p:spPr bwMode="auto">
          <a:xfrm>
            <a:off x="0" y="6575615"/>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Swiss Re sigma No.4/2013; </a:t>
            </a:r>
            <a:r>
              <a:rPr lang="en-US" sz="1100" dirty="0"/>
              <a:t>Insurance Information Institute research.</a:t>
            </a:r>
          </a:p>
        </p:txBody>
      </p:sp>
      <p:sp>
        <p:nvSpPr>
          <p:cNvPr id="2102276" name="Rectangle 4"/>
          <p:cNvSpPr>
            <a:spLocks noChangeArrowheads="1"/>
          </p:cNvSpPr>
          <p:nvPr/>
        </p:nvSpPr>
        <p:spPr bwMode="blackWhite">
          <a:xfrm>
            <a:off x="449263" y="1587500"/>
            <a:ext cx="3641725" cy="42799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smtClean="0"/>
              <a:t>Emerging market’s share of nonlife premiums increased to 19.5% in 2013, up from 17.3% in 2012 and 14.3% in 2009.  The share of premiums written in the $2 trillion global nonlife market remains much larger (80.5%) but continues to shrink.</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The financial crisis and sluggish recovery in the major insurance markets will accelerate the expansion of the emerging market sector</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Premium Growth Facts</a:t>
            </a:r>
          </a:p>
        </p:txBody>
      </p:sp>
      <p:graphicFrame>
        <p:nvGraphicFramePr>
          <p:cNvPr id="11266" name="Object 6"/>
          <p:cNvGraphicFramePr>
            <a:graphicFrameLocks/>
          </p:cNvGraphicFramePr>
          <p:nvPr>
            <p:extLst/>
          </p:nvPr>
        </p:nvGraphicFramePr>
        <p:xfrm>
          <a:off x="4891088" y="2454275"/>
          <a:ext cx="3308350" cy="3265488"/>
        </p:xfrm>
        <a:graphic>
          <a:graphicData uri="http://schemas.openxmlformats.org/presentationml/2006/ole">
            <mc:AlternateContent xmlns:mc="http://schemas.openxmlformats.org/markup-compatibility/2006">
              <mc:Choice xmlns:v="urn:schemas-microsoft-com:vml" Requires="v">
                <p:oleObj spid="_x0000_s28193814" name="Chart" r:id="rId4" imgW="3286014" imgH="3257702" progId="MSGraph.Chart.8">
                  <p:embed followColorScheme="full"/>
                </p:oleObj>
              </mc:Choice>
              <mc:Fallback>
                <p:oleObj name="Chart" r:id="rId4" imgW="3286014" imgH="3257702" progId="MSGraph.Chart.8">
                  <p:embed followColorScheme="full"/>
                  <p:pic>
                    <p:nvPicPr>
                      <p:cNvPr id="0" name=""/>
                      <p:cNvPicPr preferRelativeResize="0">
                        <a:picLocks noChangeArrowheads="1"/>
                      </p:cNvPicPr>
                      <p:nvPr/>
                    </p:nvPicPr>
                    <p:blipFill>
                      <a:blip r:embed="rId5"/>
                      <a:srcRect/>
                      <a:stretch>
                        <a:fillRect/>
                      </a:stretch>
                    </p:blipFill>
                    <p:spPr bwMode="gray">
                      <a:xfrm>
                        <a:off x="4891088" y="2454275"/>
                        <a:ext cx="3308350" cy="326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Text Box 7"/>
          <p:cNvSpPr txBox="1">
            <a:spLocks noChangeArrowheads="1"/>
          </p:cNvSpPr>
          <p:nvPr/>
        </p:nvSpPr>
        <p:spPr bwMode="auto">
          <a:xfrm>
            <a:off x="4478338" y="2160588"/>
            <a:ext cx="1304925" cy="77470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Industrialized Economies</a:t>
            </a:r>
          </a:p>
          <a:p>
            <a:pPr algn="ctr" eaLnBrk="0" hangingPunct="0">
              <a:lnSpc>
                <a:spcPct val="90000"/>
              </a:lnSpc>
              <a:buSzPct val="90000"/>
              <a:buFont typeface="Wingdings" pitchFamily="2" charset="2"/>
              <a:buNone/>
            </a:pPr>
            <a:endParaRPr lang="en-US" sz="1400" b="1" dirty="0"/>
          </a:p>
          <a:p>
            <a:pPr algn="ctr" eaLnBrk="0" hangingPunct="0">
              <a:lnSpc>
                <a:spcPct val="90000"/>
              </a:lnSpc>
              <a:buSzPct val="90000"/>
              <a:buFont typeface="Wingdings" pitchFamily="2" charset="2"/>
              <a:buNone/>
            </a:pPr>
            <a:r>
              <a:rPr lang="en-US" sz="1400" b="1" dirty="0"/>
              <a:t>$1, </a:t>
            </a:r>
            <a:r>
              <a:rPr lang="en-US" sz="1400" b="1" dirty="0" smtClean="0"/>
              <a:t>653.0</a:t>
            </a:r>
            <a:endParaRPr lang="en-US" sz="1400" b="1" dirty="0"/>
          </a:p>
        </p:txBody>
      </p:sp>
      <p:sp>
        <p:nvSpPr>
          <p:cNvPr id="11275" name="Text Box 8"/>
          <p:cNvSpPr txBox="1">
            <a:spLocks noChangeArrowheads="1"/>
          </p:cNvSpPr>
          <p:nvPr/>
        </p:nvSpPr>
        <p:spPr bwMode="auto">
          <a:xfrm>
            <a:off x="8067675" y="3932238"/>
            <a:ext cx="1076325" cy="582612"/>
          </a:xfrm>
          <a:prstGeom prst="rect">
            <a:avLst/>
          </a:prstGeom>
          <a:noFill/>
          <a:ln w="9525">
            <a:noFill/>
            <a:miter lim="800000"/>
            <a:headEnd/>
            <a:tailEnd/>
          </a:ln>
        </p:spPr>
        <p:txBody>
          <a:bodyPr lIns="0" tIns="0" rIns="0" bIns="0" anchor="ctr">
            <a:spAutoFit/>
          </a:bodyPr>
          <a:lstStyle/>
          <a:p>
            <a:pPr eaLnBrk="0" hangingPunct="0">
              <a:lnSpc>
                <a:spcPct val="90000"/>
              </a:lnSpc>
              <a:buSzPct val="90000"/>
              <a:buFont typeface="Wingdings" pitchFamily="2" charset="2"/>
              <a:buNone/>
            </a:pPr>
            <a:r>
              <a:rPr lang="en-US" sz="1400" dirty="0"/>
              <a:t>Emerging Markets</a:t>
            </a:r>
          </a:p>
          <a:p>
            <a:pPr eaLnBrk="0" hangingPunct="0">
              <a:lnSpc>
                <a:spcPct val="90000"/>
              </a:lnSpc>
              <a:buSzPct val="90000"/>
              <a:buFont typeface="Wingdings" pitchFamily="2" charset="2"/>
              <a:buNone/>
            </a:pPr>
            <a:r>
              <a:rPr lang="en-US" sz="1400" b="1" dirty="0" smtClean="0"/>
              <a:t>$399.8</a:t>
            </a:r>
            <a:endParaRPr lang="en-US" sz="1400" b="1" dirty="0"/>
          </a:p>
        </p:txBody>
      </p:sp>
      <p:sp>
        <p:nvSpPr>
          <p:cNvPr id="11276" name="Rectangle 10"/>
          <p:cNvSpPr>
            <a:spLocks noChangeArrowheads="1"/>
          </p:cNvSpPr>
          <p:nvPr/>
        </p:nvSpPr>
        <p:spPr bwMode="black">
          <a:xfrm>
            <a:off x="5080000" y="1662113"/>
            <a:ext cx="3187700" cy="249237"/>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u="sng" dirty="0" smtClean="0">
                <a:solidFill>
                  <a:srgbClr val="225A7A"/>
                </a:solidFill>
              </a:rPr>
              <a:t>2013, </a:t>
            </a:r>
            <a:r>
              <a:rPr lang="en-US" b="1" u="sng" dirty="0">
                <a:solidFill>
                  <a:srgbClr val="225A7A"/>
                </a:solidFill>
              </a:rPr>
              <a:t>$Billions</a:t>
            </a:r>
          </a:p>
        </p:txBody>
      </p:sp>
      <p:sp>
        <p:nvSpPr>
          <p:cNvPr id="13" name="AutoShape 13"/>
          <p:cNvSpPr>
            <a:spLocks noChangeArrowheads="1"/>
          </p:cNvSpPr>
          <p:nvPr/>
        </p:nvSpPr>
        <p:spPr bwMode="blackWhite">
          <a:xfrm>
            <a:off x="5903913" y="5607050"/>
            <a:ext cx="2741612" cy="995363"/>
          </a:xfrm>
          <a:prstGeom prst="wedgeRectCallout">
            <a:avLst>
              <a:gd name="adj1" fmla="val 42730"/>
              <a:gd name="adj2" fmla="val -1631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Developing markets now account for </a:t>
            </a:r>
            <a:r>
              <a:rPr lang="en-US" sz="1400" b="1" dirty="0" smtClean="0">
                <a:solidFill>
                  <a:schemeClr val="bg1"/>
                </a:solidFill>
              </a:rPr>
              <a:t>about 40% </a:t>
            </a:r>
            <a:r>
              <a:rPr lang="en-US" sz="1400" b="1" dirty="0">
                <a:solidFill>
                  <a:schemeClr val="bg1"/>
                </a:solidFill>
              </a:rPr>
              <a:t>of global GDP but just </a:t>
            </a:r>
            <a:r>
              <a:rPr lang="en-US" sz="1400" b="1" dirty="0" smtClean="0">
                <a:solidFill>
                  <a:schemeClr val="bg1"/>
                </a:solidFill>
              </a:rPr>
              <a:t>under 20% </a:t>
            </a:r>
            <a:r>
              <a:rPr lang="en-US" sz="1400" b="1" dirty="0">
                <a:solidFill>
                  <a:schemeClr val="bg1"/>
                </a:solidFill>
              </a:rPr>
              <a:t>of nonlife premiums</a:t>
            </a:r>
          </a:p>
        </p:txBody>
      </p:sp>
    </p:spTree>
    <p:extLst>
      <p:ext uri="{BB962C8B-B14F-4D97-AF65-F5344CB8AC3E}">
        <p14:creationId xmlns:p14="http://schemas.microsoft.com/office/powerpoint/2010/main" val="1078609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par>
                          <p:cTn id="11" fill="hold">
                            <p:stCondLst>
                              <p:cond delay="1000"/>
                            </p:stCondLst>
                            <p:childTnLst>
                              <p:par>
                                <p:cTn id="12" presetID="22" presetClass="entr" presetSubtype="2"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47638" y="1609725"/>
          <a:ext cx="8796337" cy="4737100"/>
        </p:xfrm>
        <a:graphic>
          <a:graphicData uri="http://schemas.openxmlformats.org/presentationml/2006/ole">
            <mc:AlternateContent xmlns:mc="http://schemas.openxmlformats.org/markup-compatibility/2006">
              <mc:Choice xmlns:v="urn:schemas-microsoft-com:vml" Requires="v">
                <p:oleObj spid="_x0000_s28194838" name="Chart" r:id="rId3" imgW="8505688" imgH="4581532" progId="MSGraph.Chart.8">
                  <p:embed followColorScheme="full"/>
                </p:oleObj>
              </mc:Choice>
              <mc:Fallback>
                <p:oleObj name="Chart" r:id="rId3" imgW="8505688" imgH="4581532" progId="MSGraph.Chart.8">
                  <p:embed followColorScheme="full"/>
                  <p:pic>
                    <p:nvPicPr>
                      <p:cNvPr id="0" name=""/>
                      <p:cNvPicPr>
                        <a:picLocks noChangeAspect="1" noChangeArrowheads="1"/>
                      </p:cNvPicPr>
                      <p:nvPr/>
                    </p:nvPicPr>
                    <p:blipFill>
                      <a:blip r:embed="rId4"/>
                      <a:srcRect/>
                      <a:stretch>
                        <a:fillRect/>
                      </a:stretch>
                    </p:blipFill>
                    <p:spPr bwMode="auto">
                      <a:xfrm>
                        <a:off x="147638" y="1609725"/>
                        <a:ext cx="8796337" cy="473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657546"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October 2014; Insurance Information </a:t>
            </a:r>
            <a:r>
              <a:rPr lang="en-US" sz="1200" dirty="0"/>
              <a:t>Institute.</a:t>
            </a:r>
          </a:p>
        </p:txBody>
      </p:sp>
      <p:sp>
        <p:nvSpPr>
          <p:cNvPr id="7072775" name="AutoShape 7"/>
          <p:cNvSpPr>
            <a:spLocks noChangeArrowheads="1"/>
          </p:cNvSpPr>
          <p:nvPr/>
        </p:nvSpPr>
        <p:spPr bwMode="auto">
          <a:xfrm>
            <a:off x="6203093" y="1196760"/>
            <a:ext cx="2917910" cy="979784"/>
          </a:xfrm>
          <a:prstGeom prst="wedgeRectCallout">
            <a:avLst>
              <a:gd name="adj1" fmla="val 37088"/>
              <a:gd name="adj2" fmla="val 124218"/>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ease to 4.4% in 2014 and 5.0% in 2015</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1970-2015F</a:t>
            </a:r>
          </a:p>
        </p:txBody>
      </p:sp>
      <p:sp>
        <p:nvSpPr>
          <p:cNvPr id="6250502" name="Oval 12"/>
          <p:cNvSpPr>
            <a:spLocks noChangeArrowheads="1"/>
          </p:cNvSpPr>
          <p:nvPr/>
        </p:nvSpPr>
        <p:spPr bwMode="auto">
          <a:xfrm>
            <a:off x="8693146" y="3699557"/>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1.8% </a:t>
            </a:r>
            <a:r>
              <a:rPr lang="en-US" b="1" dirty="0">
                <a:solidFill>
                  <a:srgbClr val="FFFFFF"/>
                </a:solidFill>
              </a:rPr>
              <a:t>in </a:t>
            </a:r>
            <a:r>
              <a:rPr lang="en-US" b="1" dirty="0" smtClean="0">
                <a:solidFill>
                  <a:srgbClr val="FFFFFF"/>
                </a:solidFill>
              </a:rPr>
              <a:t>2014 and to 2.3%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6250504" name="Oval 14"/>
          <p:cNvSpPr>
            <a:spLocks noChangeArrowheads="1"/>
          </p:cNvSpPr>
          <p:nvPr/>
        </p:nvSpPr>
        <p:spPr bwMode="auto">
          <a:xfrm>
            <a:off x="8671265" y="2943897"/>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691559" y="3306844"/>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4716"/>
              <a:gd name="adj2" fmla="val 126574"/>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3.3% </a:t>
            </a:r>
            <a:r>
              <a:rPr lang="en-US" b="1" dirty="0">
                <a:solidFill>
                  <a:srgbClr val="FFFFFF"/>
                </a:solidFill>
              </a:rPr>
              <a:t>in </a:t>
            </a:r>
            <a:r>
              <a:rPr lang="en-US" b="1" dirty="0" smtClean="0">
                <a:solidFill>
                  <a:srgbClr val="FFFFFF"/>
                </a:solidFill>
              </a:rPr>
              <a:t>2014 </a:t>
            </a:r>
            <a:r>
              <a:rPr lang="en-US" b="1" dirty="0">
                <a:solidFill>
                  <a:srgbClr val="FFFFFF"/>
                </a:solidFill>
              </a:rPr>
              <a:t>and </a:t>
            </a:r>
            <a:r>
              <a:rPr lang="en-US" b="1" dirty="0" smtClean="0">
                <a:solidFill>
                  <a:srgbClr val="FFFFFF"/>
                </a:solidFill>
              </a:rPr>
              <a:t>3.8% </a:t>
            </a:r>
            <a:r>
              <a:rPr lang="en-US" b="1" dirty="0">
                <a:solidFill>
                  <a:srgbClr val="FFFFFF"/>
                </a:solidFill>
              </a:rPr>
              <a:t>in </a:t>
            </a:r>
            <a:r>
              <a:rPr lang="en-US" b="1" dirty="0" smtClean="0">
                <a:solidFill>
                  <a:srgbClr val="FFFFFF"/>
                </a:solidFill>
              </a:rPr>
              <a:t>2015.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extLst>
      <p:ext uri="{BB962C8B-B14F-4D97-AF65-F5344CB8AC3E}">
        <p14:creationId xmlns:p14="http://schemas.microsoft.com/office/powerpoint/2010/main" val="3196045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52</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graphicFrame>
        <p:nvGraphicFramePr>
          <p:cNvPr id="10" name="Table 9"/>
          <p:cNvGraphicFramePr>
            <a:graphicFrameLocks noGrp="1"/>
          </p:cNvGraphicFramePr>
          <p:nvPr>
            <p:extLst>
              <p:ext uri="{D42A27DB-BD31-4B8C-83A1-F6EECF244321}">
                <p14:modId xmlns:p14="http://schemas.microsoft.com/office/powerpoint/2010/main" val="1327170516"/>
              </p:ext>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chemeClr val="bg1"/>
                          </a:solidFill>
                        </a:rPr>
                        <a:t>Non-Life</a:t>
                      </a:r>
                      <a:endParaRPr lang="en-US" b="1" dirty="0">
                        <a:solidFill>
                          <a:schemeClr val="bg1"/>
                        </a:solidFill>
                      </a:endParaRPr>
                    </a:p>
                  </a:txBody>
                  <a:tcPr>
                    <a:solidFill>
                      <a:srgbClr val="225A7A"/>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-0.2</a:t>
                      </a:r>
                      <a:endParaRPr lang="en-US" dirty="0"/>
                    </a:p>
                  </a:txBody>
                  <a:tcPr/>
                </a:tc>
                <a:tc>
                  <a:txBody>
                    <a:bodyPr/>
                    <a:lstStyle/>
                    <a:p>
                      <a:pPr algn="ctr"/>
                      <a:r>
                        <a:rPr lang="en-US" b="0" dirty="0" smtClean="0">
                          <a:solidFill>
                            <a:schemeClr val="tx1"/>
                          </a:solidFill>
                        </a:rPr>
                        <a:t>1.1</a:t>
                      </a:r>
                      <a:endParaRPr lang="en-US" b="0" dirty="0">
                        <a:solidFill>
                          <a:schemeClr val="tx1"/>
                        </a:solidFill>
                      </a:endParaRPr>
                    </a:p>
                  </a:txBody>
                  <a:tcPr>
                    <a:solidFill>
                      <a:srgbClr val="C9D6DD"/>
                    </a:solidFill>
                  </a:tcPr>
                </a:tc>
                <a:tc>
                  <a:txBody>
                    <a:bodyPr/>
                    <a:lstStyle/>
                    <a:p>
                      <a:pPr algn="ctr"/>
                      <a:r>
                        <a:rPr lang="en-US" dirty="0" smtClean="0"/>
                        <a:t>0.3</a:t>
                      </a:r>
                      <a:endParaRPr lang="en-US" dirty="0"/>
                    </a:p>
                  </a:txBody>
                  <a:tcPr/>
                </a:tc>
              </a:tr>
              <a:tr h="370840">
                <a:tc>
                  <a:txBody>
                    <a:bodyPr/>
                    <a:lstStyle/>
                    <a:p>
                      <a:r>
                        <a:rPr lang="en-US" b="1" dirty="0" smtClean="0"/>
                        <a:t>Emerging</a:t>
                      </a:r>
                      <a:endParaRPr lang="en-US" b="1" dirty="0"/>
                    </a:p>
                  </a:txBody>
                  <a:tcPr>
                    <a:solidFill>
                      <a:srgbClr val="FFFF00"/>
                    </a:solidFill>
                  </a:tcPr>
                </a:tc>
                <a:tc>
                  <a:txBody>
                    <a:bodyPr/>
                    <a:lstStyle/>
                    <a:p>
                      <a:pPr algn="ctr"/>
                      <a:r>
                        <a:rPr lang="en-US" b="1" dirty="0" smtClean="0"/>
                        <a:t>6.4</a:t>
                      </a:r>
                      <a:endParaRPr lang="en-US" b="1" dirty="0"/>
                    </a:p>
                  </a:txBody>
                  <a:tcPr>
                    <a:solidFill>
                      <a:srgbClr val="FFFF00"/>
                    </a:solidFill>
                  </a:tcPr>
                </a:tc>
                <a:tc>
                  <a:txBody>
                    <a:bodyPr/>
                    <a:lstStyle/>
                    <a:p>
                      <a:pPr algn="ctr"/>
                      <a:r>
                        <a:rPr lang="en-US" b="1" dirty="0" smtClean="0">
                          <a:solidFill>
                            <a:schemeClr val="tx1"/>
                          </a:solidFill>
                        </a:rPr>
                        <a:t>8.3</a:t>
                      </a:r>
                      <a:endParaRPr lang="en-US" b="1" dirty="0">
                        <a:solidFill>
                          <a:schemeClr val="tx1"/>
                        </a:solidFill>
                      </a:endParaRPr>
                    </a:p>
                  </a:txBody>
                  <a:tcPr>
                    <a:solidFill>
                      <a:srgbClr val="FFFF00"/>
                    </a:solidFill>
                  </a:tcPr>
                </a:tc>
                <a:tc>
                  <a:txBody>
                    <a:bodyPr/>
                    <a:lstStyle/>
                    <a:p>
                      <a:pPr algn="ctr"/>
                      <a:r>
                        <a:rPr lang="en-US" b="1" dirty="0" smtClean="0"/>
                        <a:t>7.4</a:t>
                      </a:r>
                      <a:endParaRPr lang="en-US" b="1" dirty="0"/>
                    </a:p>
                  </a:txBody>
                  <a:tcPr>
                    <a:solidFill>
                      <a:srgbClr val="FFFF00"/>
                    </a:solidFill>
                  </a:tcPr>
                </a:tc>
              </a:tr>
              <a:tr h="370840">
                <a:tc>
                  <a:txBody>
                    <a:bodyPr/>
                    <a:lstStyle/>
                    <a:p>
                      <a:r>
                        <a:rPr lang="en-US" b="1" dirty="0" smtClean="0"/>
                        <a:t>World</a:t>
                      </a:r>
                      <a:endParaRPr lang="en-US" b="1" dirty="0"/>
                    </a:p>
                  </a:txBody>
                  <a:tcPr/>
                </a:tc>
                <a:tc>
                  <a:txBody>
                    <a:bodyPr/>
                    <a:lstStyle/>
                    <a:p>
                      <a:pPr algn="ctr"/>
                      <a:r>
                        <a:rPr lang="en-US" dirty="0" smtClean="0"/>
                        <a:t>0.7</a:t>
                      </a:r>
                      <a:endParaRPr lang="en-US" dirty="0"/>
                    </a:p>
                  </a:txBody>
                  <a:tcPr/>
                </a:tc>
                <a:tc>
                  <a:txBody>
                    <a:bodyPr/>
                    <a:lstStyle/>
                    <a:p>
                      <a:pPr algn="ctr"/>
                      <a:r>
                        <a:rPr lang="en-US" b="0" dirty="0" smtClean="0">
                          <a:solidFill>
                            <a:schemeClr val="tx1"/>
                          </a:solidFill>
                        </a:rPr>
                        <a:t>2.3</a:t>
                      </a:r>
                      <a:endParaRPr lang="en-US" b="0" dirty="0">
                        <a:solidFill>
                          <a:schemeClr val="tx1"/>
                        </a:solidFill>
                      </a:endParaRPr>
                    </a:p>
                  </a:txBody>
                  <a:tcPr>
                    <a:solidFill>
                      <a:schemeClr val="accent5">
                        <a:lumMod val="60000"/>
                        <a:lumOff val="40000"/>
                      </a:schemeClr>
                    </a:solidFill>
                  </a:tcPr>
                </a:tc>
                <a:tc>
                  <a:txBody>
                    <a:bodyPr/>
                    <a:lstStyle/>
                    <a:p>
                      <a:pPr algn="ctr"/>
                      <a:r>
                        <a:rPr lang="en-US" dirty="0" smtClean="0"/>
                        <a:t>1.4</a:t>
                      </a:r>
                      <a:endParaRPr lang="en-US" dirty="0"/>
                    </a:p>
                  </a:txBody>
                  <a:tcPr/>
                </a:tc>
              </a:tr>
            </a:tbl>
          </a:graphicData>
        </a:graphic>
      </p:graphicFrame>
      <p:pic>
        <p:nvPicPr>
          <p:cNvPr id="2" name="Picture 1"/>
          <p:cNvPicPr>
            <a:picLocks noChangeAspect="1"/>
          </p:cNvPicPr>
          <p:nvPr/>
        </p:nvPicPr>
        <p:blipFill>
          <a:blip r:embed="rId3"/>
          <a:stretch>
            <a:fillRect/>
          </a:stretch>
        </p:blipFill>
        <p:spPr>
          <a:xfrm>
            <a:off x="238124" y="1271588"/>
            <a:ext cx="7486593" cy="3783013"/>
          </a:xfrm>
          <a:prstGeom prst="rect">
            <a:avLst/>
          </a:prstGeom>
        </p:spPr>
      </p:pic>
      <p:sp>
        <p:nvSpPr>
          <p:cNvPr id="11" name="AutoShape 14"/>
          <p:cNvSpPr>
            <a:spLocks noChangeArrowheads="1"/>
          </p:cNvSpPr>
          <p:nvPr/>
        </p:nvSpPr>
        <p:spPr bwMode="blackWhite">
          <a:xfrm>
            <a:off x="6754763" y="2541587"/>
            <a:ext cx="2315497" cy="1425728"/>
          </a:xfrm>
          <a:prstGeom prst="wedgeRectCallout">
            <a:avLst>
              <a:gd name="adj1" fmla="val -83129"/>
              <a:gd name="adj2" fmla="val -17834"/>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and most of SE Asia than the US</a:t>
            </a:r>
            <a:endParaRPr lang="en-US" sz="1600" b="1" dirty="0">
              <a:solidFill>
                <a:schemeClr val="bg1"/>
              </a:solidFill>
            </a:endParaRPr>
          </a:p>
        </p:txBody>
      </p:sp>
    </p:spTree>
    <p:extLst>
      <p:ext uri="{BB962C8B-B14F-4D97-AF65-F5344CB8AC3E}">
        <p14:creationId xmlns:p14="http://schemas.microsoft.com/office/powerpoint/2010/main" val="21032096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53</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3506260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6863" y="2219325"/>
            <a:ext cx="8432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COMPETITION &amp; DISTRIBUTION</a:t>
            </a:r>
            <a:endParaRPr lang="en-US" sz="4000" b="1" i="1" dirty="0">
              <a:solidFill>
                <a:srgbClr val="FFFFFF"/>
              </a:solidFill>
            </a:endParaRPr>
          </a:p>
        </p:txBody>
      </p:sp>
      <p:sp>
        <p:nvSpPr>
          <p:cNvPr id="1940487" name="Rectangle 7"/>
          <p:cNvSpPr>
            <a:spLocks noChangeArrowheads="1"/>
          </p:cNvSpPr>
          <p:nvPr/>
        </p:nvSpPr>
        <p:spPr bwMode="auto">
          <a:xfrm>
            <a:off x="296863" y="3763963"/>
            <a:ext cx="8020050" cy="2723823"/>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Insurance Is a Fiercely Competitive Business and Seems </a:t>
            </a:r>
            <a:r>
              <a:rPr lang="en-US" sz="3600" b="1" i="1" smtClean="0">
                <a:solidFill>
                  <a:srgbClr val="225A7A"/>
                </a:solidFill>
              </a:rPr>
              <a:t>Likely Only to </a:t>
            </a:r>
            <a:r>
              <a:rPr lang="en-US" sz="3600" b="1" i="1" dirty="0" smtClean="0">
                <a:solidFill>
                  <a:srgbClr val="225A7A"/>
                </a:solidFill>
              </a:rPr>
              <a:t>Intensify</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Distribution Trends Continue to Evolve Rapidly</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54</a:t>
            </a:fld>
            <a:endParaRPr lang="en-US"/>
          </a:p>
        </p:txBody>
      </p:sp>
    </p:spTree>
    <p:extLst>
      <p:ext uri="{BB962C8B-B14F-4D97-AF65-F5344CB8AC3E}">
        <p14:creationId xmlns:p14="http://schemas.microsoft.com/office/powerpoint/2010/main" val="18761754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093"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56</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117"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57</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dirty="0"/>
              <a:t>All P/C Lines Distribution Channels, Direct vs. Independent Agents</a:t>
            </a:r>
            <a:endParaRPr lang="en-US" dirty="0" smtClean="0"/>
          </a:p>
        </p:txBody>
      </p:sp>
      <p:sp>
        <p:nvSpPr>
          <p:cNvPr id="47111"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95859"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4"/>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with some further erosion in the 2010s.  Direct channels include exclusive agency companies, direct marketers and direct sales (e.g., internet)</a:t>
            </a:r>
          </a:p>
        </p:txBody>
      </p:sp>
    </p:spTree>
    <p:extLst>
      <p:ext uri="{BB962C8B-B14F-4D97-AF65-F5344CB8AC3E}">
        <p14:creationId xmlns:p14="http://schemas.microsoft.com/office/powerpoint/2010/main" val="31495371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58</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96883"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3"/>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extLst>
      <p:ext uri="{BB962C8B-B14F-4D97-AF65-F5344CB8AC3E}">
        <p14:creationId xmlns:p14="http://schemas.microsoft.com/office/powerpoint/2010/main" val="3155436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59</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97907"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9" y="3021016"/>
            <a:ext cx="4411663"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extLst>
      <p:ext uri="{BB962C8B-B14F-4D97-AF65-F5344CB8AC3E}">
        <p14:creationId xmlns:p14="http://schemas.microsoft.com/office/powerpoint/2010/main" val="541055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831148654"/>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381"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2014:Q3*</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2013 10.4%</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2014:Q3 7.6%</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8" y="6656391"/>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C9C2CDD-0E88-49C1-A2EF-9B5A8719C850}" type="slidenum">
              <a:rPr lang="en-US" altLang="en-US" sz="900">
                <a:solidFill>
                  <a:srgbClr val="000000"/>
                </a:solidFill>
              </a:rPr>
              <a:pPr algn="r">
                <a:lnSpc>
                  <a:spcPct val="85000"/>
                </a:lnSpc>
                <a:spcBef>
                  <a:spcPct val="20000"/>
                </a:spcBef>
              </a:pPr>
              <a:t>60</a:t>
            </a:fld>
            <a:endParaRPr lang="en-US" altLang="en-US" sz="900">
              <a:solidFill>
                <a:srgbClr val="000000"/>
              </a:solidFill>
            </a:endParaRPr>
          </a:p>
        </p:txBody>
      </p:sp>
      <p:sp>
        <p:nvSpPr>
          <p:cNvPr id="5125" name="Rectangle 5"/>
          <p:cNvSpPr>
            <a:spLocks noChangeArrowheads="1"/>
          </p:cNvSpPr>
          <p:nvPr/>
        </p:nvSpPr>
        <p:spPr bwMode="blackWhite">
          <a:xfrm>
            <a:off x="503242" y="5567364"/>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pPr>
            <a:r>
              <a:rPr lang="en-US" altLang="en-US" sz="2000" b="1">
                <a:solidFill>
                  <a:srgbClr val="FFFFFF"/>
                </a:solidFill>
              </a:rPr>
              <a:t>Direct Writers’ Market Share Has More Than Doubled Since 2000.</a:t>
            </a:r>
          </a:p>
        </p:txBody>
      </p:sp>
      <p:graphicFrame>
        <p:nvGraphicFramePr>
          <p:cNvPr id="5126" name="Object 7"/>
          <p:cNvGraphicFramePr>
            <a:graphicFrameLocks noChangeAspect="1"/>
          </p:cNvGraphicFramePr>
          <p:nvPr/>
        </p:nvGraphicFramePr>
        <p:xfrm>
          <a:off x="317502" y="1054103"/>
          <a:ext cx="8499475" cy="4518025"/>
        </p:xfrm>
        <a:graphic>
          <a:graphicData uri="http://schemas.openxmlformats.org/presentationml/2006/ole">
            <mc:AlternateContent xmlns:mc="http://schemas.openxmlformats.org/markup-compatibility/2006">
              <mc:Choice xmlns:v="urn:schemas-microsoft-com:vml" Requires="v">
                <p:oleObj spid="_x0000_s28198931" name="Chart" r:id="rId6" imgW="8504657" imgH="4529721" progId="Excel.Chart.8">
                  <p:embed/>
                </p:oleObj>
              </mc:Choice>
              <mc:Fallback>
                <p:oleObj name="Chart" r:id="rId6" imgW="8504657" imgH="4529721"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2" y="1054103"/>
                        <a:ext cx="8499475" cy="451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7"/>
          <p:cNvSpPr txBox="1">
            <a:spLocks noChangeArrowheads="1"/>
          </p:cNvSpPr>
          <p:nvPr/>
        </p:nvSpPr>
        <p:spPr bwMode="black">
          <a:xfrm>
            <a:off x="117476" y="103191"/>
            <a:ext cx="7831139" cy="860425"/>
          </a:xfrm>
          <a:prstGeom prst="rect">
            <a:avLst/>
          </a:prstGeom>
          <a:noFill/>
          <a:ln w="9525">
            <a:noFill/>
            <a:miter lim="800000"/>
            <a:headEnd/>
            <a:tailEnd/>
          </a:ln>
        </p:spPr>
        <p:txBody>
          <a:bodyPr lIns="45720" rIns="45720" anchor="ctr"/>
          <a:lstStyle/>
          <a:p>
            <a:pPr defTabSz="114297">
              <a:lnSpc>
                <a:spcPct val="90000"/>
              </a:lnSpc>
              <a:defRPr/>
            </a:pPr>
            <a:r>
              <a:rPr lang="en-US" sz="3000" b="1" kern="0" dirty="0">
                <a:solidFill>
                  <a:srgbClr val="225A7A"/>
                </a:solidFill>
                <a:ea typeface="+mj-ea"/>
                <a:cs typeface="+mj-cs"/>
              </a:rPr>
              <a:t>Growth in Select Major Pvt. Passenger Auto Direct Writers’ Market Share*</a:t>
            </a:r>
          </a:p>
        </p:txBody>
      </p:sp>
      <p:sp>
        <p:nvSpPr>
          <p:cNvPr id="5128" name="Text Box 5"/>
          <p:cNvSpPr txBox="1">
            <a:spLocks noChangeArrowheads="1"/>
          </p:cNvSpPr>
          <p:nvPr/>
        </p:nvSpPr>
        <p:spPr bwMode="auto">
          <a:xfrm>
            <a:off x="-19049" y="6424339"/>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
        <p:nvSpPr>
          <p:cNvPr id="5129" name="TextBox 1"/>
          <p:cNvSpPr txBox="1">
            <a:spLocks noChangeArrowheads="1"/>
          </p:cNvSpPr>
          <p:nvPr/>
        </p:nvSpPr>
        <p:spPr bwMode="auto">
          <a:xfrm>
            <a:off x="1017591" y="1241426"/>
            <a:ext cx="347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 of Total PPA Market)</a:t>
            </a:r>
          </a:p>
        </p:txBody>
      </p:sp>
    </p:spTree>
    <p:custDataLst>
      <p:tags r:id="rId2"/>
    </p:custDataLst>
    <p:extLst>
      <p:ext uri="{BB962C8B-B14F-4D97-AF65-F5344CB8AC3E}">
        <p14:creationId xmlns:p14="http://schemas.microsoft.com/office/powerpoint/2010/main" val="171029968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7171" name="Rectangle 106"/>
          <p:cNvSpPr txBox="1">
            <a:spLocks noGrp="1" noChangeArrowheads="1"/>
          </p:cNvSpPr>
          <p:nvPr/>
        </p:nvSpPr>
        <p:spPr bwMode="auto">
          <a:xfrm>
            <a:off x="2695575" y="6961188"/>
            <a:ext cx="37528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7172" name="Rectangle 110"/>
          <p:cNvSpPr txBox="1">
            <a:spLocks noGrp="1" noChangeArrowheads="1"/>
          </p:cNvSpPr>
          <p:nvPr/>
        </p:nvSpPr>
        <p:spPr bwMode="auto">
          <a:xfrm>
            <a:off x="8601078" y="6656391"/>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F07BC99-72CE-45B6-A8DB-0614019D93B8}" type="slidenum">
              <a:rPr lang="en-US" altLang="en-US" sz="900"/>
              <a:pPr algn="r">
                <a:lnSpc>
                  <a:spcPct val="85000"/>
                </a:lnSpc>
                <a:spcBef>
                  <a:spcPct val="20000"/>
                </a:spcBef>
              </a:pPr>
              <a:t>61</a:t>
            </a:fld>
            <a:endParaRPr lang="en-US" altLang="en-US" sz="900"/>
          </a:p>
        </p:txBody>
      </p:sp>
      <p:sp>
        <p:nvSpPr>
          <p:cNvPr id="2129925" name="Rectangle 5"/>
          <p:cNvSpPr>
            <a:spLocks noChangeArrowheads="1"/>
          </p:cNvSpPr>
          <p:nvPr/>
        </p:nvSpPr>
        <p:spPr bwMode="blackWhite">
          <a:xfrm>
            <a:off x="1714502" y="5292727"/>
            <a:ext cx="6557963" cy="10080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a:solidFill>
                  <a:schemeClr val="bg1"/>
                </a:solidFill>
              </a:rPr>
              <a:t>Direct Writers Have More Than Tripled Their Premiums Written Since 2000.</a:t>
            </a:r>
            <a:endParaRPr lang="en-US" altLang="en-US" sz="2000" b="1" dirty="0">
              <a:solidFill>
                <a:srgbClr val="FFFFFF"/>
              </a:solidFill>
            </a:endParaRPr>
          </a:p>
        </p:txBody>
      </p:sp>
      <p:sp>
        <p:nvSpPr>
          <p:cNvPr id="7176" name="Rectangle 8"/>
          <p:cNvSpPr>
            <a:spLocks noChangeArrowheads="1"/>
          </p:cNvSpPr>
          <p:nvPr/>
        </p:nvSpPr>
        <p:spPr bwMode="black">
          <a:xfrm>
            <a:off x="347664" y="1119191"/>
            <a:ext cx="822166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5A4A13E3-1C6D-4027-B454-1F418202D756}" type="slidenum">
              <a:rPr lang="en-US" smtClean="0"/>
              <a:pPr>
                <a:defRPr/>
              </a:pPr>
              <a:t>61</a:t>
            </a:fld>
            <a:endParaRPr lang="en-US"/>
          </a:p>
        </p:txBody>
      </p:sp>
      <p:graphicFrame>
        <p:nvGraphicFramePr>
          <p:cNvPr id="7179" name="Chart 4"/>
          <p:cNvGraphicFramePr>
            <a:graphicFrameLocks/>
          </p:cNvGraphicFramePr>
          <p:nvPr>
            <p:extLst/>
          </p:nvPr>
        </p:nvGraphicFramePr>
        <p:xfrm>
          <a:off x="388941" y="1346201"/>
          <a:ext cx="8340725" cy="3879851"/>
        </p:xfrm>
        <a:graphic>
          <a:graphicData uri="http://schemas.openxmlformats.org/presentationml/2006/ole">
            <mc:AlternateContent xmlns:mc="http://schemas.openxmlformats.org/markup-compatibility/2006">
              <mc:Choice xmlns:v="urn:schemas-microsoft-com:vml" Requires="v">
                <p:oleObj spid="_x0000_s28199955" name="Chart" r:id="rId5" imgW="8343872" imgH="3876786" progId="Excel.Chart.8">
                  <p:embed/>
                </p:oleObj>
              </mc:Choice>
              <mc:Fallback>
                <p:oleObj name="Chart" r:id="rId5" imgW="8343872" imgH="3876786" progId="Excel.Chart.8">
                  <p:embed/>
                  <p:pic>
                    <p:nvPicPr>
                      <p:cNvPr id="0" name=""/>
                      <p:cNvPicPr>
                        <a:picLocks noChangeArrowheads="1"/>
                      </p:cNvPicPr>
                      <p:nvPr/>
                    </p:nvPicPr>
                    <p:blipFill>
                      <a:blip r:embed="rId6"/>
                      <a:srcRect/>
                      <a:stretch>
                        <a:fillRect/>
                      </a:stretch>
                    </p:blipFill>
                    <p:spPr bwMode="auto">
                      <a:xfrm>
                        <a:off x="388941" y="1346201"/>
                        <a:ext cx="8340725" cy="3879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7"/>
          <p:cNvSpPr txBox="1">
            <a:spLocks noChangeArrowheads="1"/>
          </p:cNvSpPr>
          <p:nvPr/>
        </p:nvSpPr>
        <p:spPr bwMode="black">
          <a:xfrm>
            <a:off x="117476" y="103191"/>
            <a:ext cx="7831139" cy="860425"/>
          </a:xfrm>
          <a:prstGeom prst="rect">
            <a:avLst/>
          </a:prstGeom>
          <a:noFill/>
          <a:ln w="9525">
            <a:noFill/>
            <a:miter lim="800000"/>
            <a:headEnd/>
            <a:tailEnd/>
          </a:ln>
        </p:spPr>
        <p:txBody>
          <a:bodyPr lIns="45720" rIns="45720" anchor="ctr"/>
          <a:lstStyle/>
          <a:p>
            <a:pPr defTabSz="114297">
              <a:lnSpc>
                <a:spcPct val="90000"/>
              </a:lnSpc>
              <a:defRPr/>
            </a:pPr>
            <a:r>
              <a:rPr lang="en-US" sz="3000" b="1" kern="0" dirty="0">
                <a:solidFill>
                  <a:srgbClr val="225A7A"/>
                </a:solidFill>
                <a:ea typeface="+mj-ea"/>
                <a:cs typeface="+mj-cs"/>
              </a:rPr>
              <a:t>Direct Premiums Written for Select Major Pvt. Passenger Auto Direct Writers’</a:t>
            </a:r>
          </a:p>
        </p:txBody>
      </p:sp>
      <p:sp>
        <p:nvSpPr>
          <p:cNvPr id="15" name="Text Box 5"/>
          <p:cNvSpPr txBox="1">
            <a:spLocks noChangeArrowheads="1"/>
          </p:cNvSpPr>
          <p:nvPr/>
        </p:nvSpPr>
        <p:spPr bwMode="auto">
          <a:xfrm>
            <a:off x="-19049" y="6424339"/>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Tree>
    <p:extLst>
      <p:ext uri="{BB962C8B-B14F-4D97-AF65-F5344CB8AC3E}">
        <p14:creationId xmlns:p14="http://schemas.microsoft.com/office/powerpoint/2010/main" val="2233461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DF2B6EC6-D4C1-4BEA-9250-09FFB9064385}" type="slidenum">
              <a:rPr lang="en-US" smtClean="0"/>
              <a:pPr>
                <a:defRPr/>
              </a:pPr>
              <a:t>62</a:t>
            </a:fld>
            <a:endParaRPr lang="en-US" smtClean="0"/>
          </a:p>
        </p:txBody>
      </p:sp>
      <p:sp>
        <p:nvSpPr>
          <p:cNvPr id="9220" name="Rectangle 11"/>
          <p:cNvSpPr>
            <a:spLocks noGrp="1" noChangeArrowheads="1"/>
          </p:cNvSpPr>
          <p:nvPr>
            <p:ph type="title"/>
          </p:nvPr>
        </p:nvSpPr>
        <p:spPr/>
        <p:txBody>
          <a:bodyPr/>
          <a:lstStyle/>
          <a:p>
            <a:r>
              <a:rPr lang="en-US" altLang="en-US" dirty="0" smtClean="0">
                <a:latin typeface="Arial" panose="020B0604020202020204" pitchFamily="34" charset="0"/>
              </a:rPr>
              <a:t>Growth Rates: Major PPA Direct Writers vs. All Private Passenger Auto Writers</a:t>
            </a:r>
          </a:p>
        </p:txBody>
      </p:sp>
      <p:graphicFrame>
        <p:nvGraphicFramePr>
          <p:cNvPr id="9221" name="Object 4"/>
          <p:cNvGraphicFramePr>
            <a:graphicFrameLocks noChangeAspect="1"/>
          </p:cNvGraphicFramePr>
          <p:nvPr/>
        </p:nvGraphicFramePr>
        <p:xfrm>
          <a:off x="414339" y="1293816"/>
          <a:ext cx="8348663" cy="4003675"/>
        </p:xfrm>
        <a:graphic>
          <a:graphicData uri="http://schemas.openxmlformats.org/presentationml/2006/ole">
            <mc:AlternateContent xmlns:mc="http://schemas.openxmlformats.org/markup-compatibility/2006">
              <mc:Choice xmlns:v="urn:schemas-microsoft-com:vml" Requires="v">
                <p:oleObj spid="_x0000_s28200979" name="Chart" r:id="rId5" imgW="8352244" imgH="4011516" progId="Excel.Chart.8">
                  <p:embed/>
                </p:oleObj>
              </mc:Choice>
              <mc:Fallback>
                <p:oleObj name="Chart" r:id="rId5" imgW="8352244" imgH="4011516"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9" y="1293816"/>
                        <a:ext cx="8348663" cy="400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377" y="5464176"/>
            <a:ext cx="8761413" cy="9223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a:solidFill>
                  <a:srgbClr val="FFFFFF"/>
                </a:solidFill>
              </a:rPr>
              <a:t>Direct Writers Have Grown Faster Than The Private Passenger Market for Twelve Consecutive Years.</a:t>
            </a:r>
          </a:p>
        </p:txBody>
      </p:sp>
      <p:sp>
        <p:nvSpPr>
          <p:cNvPr id="9223" name="Rectangle 8"/>
          <p:cNvSpPr>
            <a:spLocks noChangeArrowheads="1"/>
          </p:cNvSpPr>
          <p:nvPr/>
        </p:nvSpPr>
        <p:spPr bwMode="black">
          <a:xfrm>
            <a:off x="382589" y="1135066"/>
            <a:ext cx="390525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Growth Vs. Prior Year)</a:t>
            </a:r>
          </a:p>
        </p:txBody>
      </p:sp>
      <p:sp>
        <p:nvSpPr>
          <p:cNvPr id="1926153" name="AutoShape 9"/>
          <p:cNvSpPr>
            <a:spLocks noChangeArrowheads="1"/>
          </p:cNvSpPr>
          <p:nvPr/>
        </p:nvSpPr>
        <p:spPr bwMode="blackWhite">
          <a:xfrm>
            <a:off x="5908679" y="1216302"/>
            <a:ext cx="2111375" cy="839787"/>
          </a:xfrm>
          <a:prstGeom prst="wedgeRectCallout">
            <a:avLst>
              <a:gd name="adj1" fmla="val 11697"/>
              <a:gd name="adj2" fmla="val 2156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Growth Has Picked Up With the Economic Recovery.</a:t>
            </a:r>
          </a:p>
        </p:txBody>
      </p:sp>
      <p:sp>
        <p:nvSpPr>
          <p:cNvPr id="10" name="Text Box 5"/>
          <p:cNvSpPr txBox="1">
            <a:spLocks noChangeArrowheads="1"/>
          </p:cNvSpPr>
          <p:nvPr/>
        </p:nvSpPr>
        <p:spPr bwMode="auto">
          <a:xfrm>
            <a:off x="-104777" y="6452915"/>
            <a:ext cx="87249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*Includes GEICO, Progressive Direct, </a:t>
            </a:r>
            <a:r>
              <a:rPr lang="en-US" altLang="en-US" sz="1100" dirty="0" err="1"/>
              <a:t>Esurance</a:t>
            </a:r>
            <a:r>
              <a:rPr lang="en-US" altLang="en-US" sz="1100" dirty="0"/>
              <a:t> and 21</a:t>
            </a:r>
            <a:r>
              <a:rPr lang="en-US" altLang="en-US" sz="1100" baseline="30000" dirty="0"/>
              <a:t>st</a:t>
            </a:r>
            <a:r>
              <a:rPr lang="en-US" altLang="en-US" sz="1100" dirty="0"/>
              <a:t> Century.</a:t>
            </a:r>
          </a:p>
          <a:p>
            <a:pPr>
              <a:lnSpc>
                <a:spcPct val="85000"/>
              </a:lnSpc>
              <a:spcBef>
                <a:spcPct val="25000"/>
              </a:spcBef>
              <a:buClr>
                <a:schemeClr val="accent2"/>
              </a:buClr>
              <a:buFont typeface="Wingdings" panose="05000000000000000000" pitchFamily="2" charset="2"/>
              <a:buNone/>
            </a:pPr>
            <a:r>
              <a:rPr lang="en-US" altLang="en-US" sz="1100" dirty="0"/>
              <a:t>Sources: SNL Financial; Insurance Information Institute.</a:t>
            </a:r>
          </a:p>
        </p:txBody>
      </p:sp>
    </p:spTree>
    <p:extLst>
      <p:ext uri="{BB962C8B-B14F-4D97-AF65-F5344CB8AC3E}">
        <p14:creationId xmlns:p14="http://schemas.microsoft.com/office/powerpoint/2010/main" val="19909300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51851"/>
            <a:ext cx="8028641" cy="1143001"/>
          </a:xfrm>
        </p:spPr>
        <p:txBody>
          <a:bodyPr/>
          <a:lstStyle/>
          <a:p>
            <a:r>
              <a:rPr lang="en-US" sz="2800" dirty="0" smtClean="0"/>
              <a:t>                   : Should Insurers Be Concerned?</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63</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959" y="1171248"/>
            <a:ext cx="6024563" cy="332292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683" y="2504675"/>
            <a:ext cx="6024563" cy="332292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9304" y="3308098"/>
            <a:ext cx="6175608" cy="3406233"/>
          </a:xfrm>
          <a:prstGeom prst="rect">
            <a:avLst/>
          </a:prstGeom>
        </p:spPr>
      </p:pic>
      <p:sp>
        <p:nvSpPr>
          <p:cNvPr id="11" name="AutoShape 13"/>
          <p:cNvSpPr>
            <a:spLocks noChangeArrowheads="1"/>
          </p:cNvSpPr>
          <p:nvPr/>
        </p:nvSpPr>
        <p:spPr bwMode="blackWhite">
          <a:xfrm>
            <a:off x="6508377" y="1117607"/>
            <a:ext cx="2635623" cy="1334154"/>
          </a:xfrm>
          <a:prstGeom prst="wedgeRectCallout">
            <a:avLst>
              <a:gd name="adj1" fmla="val -81172"/>
              <a:gd name="adj2" fmla="val 13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Google Compare launched in California on March 5 and sent ripples through PPA market</a:t>
            </a:r>
            <a:endParaRPr lang="en-US" b="1" dirty="0">
              <a:solidFill>
                <a:schemeClr val="bg1"/>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72" y="184500"/>
            <a:ext cx="2090738" cy="733868"/>
          </a:xfrm>
          <a:prstGeom prst="rect">
            <a:avLst/>
          </a:prstGeom>
          <a:noFill/>
        </p:spPr>
      </p:pic>
    </p:spTree>
    <p:extLst>
      <p:ext uri="{BB962C8B-B14F-4D97-AF65-F5344CB8AC3E}">
        <p14:creationId xmlns:p14="http://schemas.microsoft.com/office/powerpoint/2010/main" val="2070018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41012595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65</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8220425"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7951489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66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101063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a:solidFill>
                  <a:srgbClr val="FFFFFF"/>
                </a:solidFill>
              </a:rPr>
              <a:pPr algn="r" eaLnBrk="0" fontAlgn="base" hangingPunct="0">
                <a:lnSpc>
                  <a:spcPct val="85000"/>
                </a:lnSpc>
                <a:spcBef>
                  <a:spcPct val="20000"/>
                </a:spcBef>
                <a:spcAft>
                  <a:spcPct val="0"/>
                </a:spcAft>
              </a:pPr>
              <a:t>67</a:t>
            </a:fld>
            <a:endParaRPr lang="en-US" sz="900">
              <a:solidFill>
                <a:srgbClr val="FFFFFF"/>
              </a:solidFill>
            </a:endParaRPr>
          </a:p>
        </p:txBody>
      </p:sp>
      <p:pic>
        <p:nvPicPr>
          <p:cNvPr id="171012"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2" y="2895602"/>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rgbClr val="FFFFFF"/>
                </a:solidFill>
              </a:rPr>
              <a:t>Usage-Based Insurance (UBI): </a:t>
            </a:r>
            <a:r>
              <a:rPr lang="en-US" sz="4200" b="1" dirty="0" err="1">
                <a:solidFill>
                  <a:srgbClr val="FFFFFF"/>
                </a:solidFill>
              </a:rPr>
              <a:t>Telematics</a:t>
            </a:r>
            <a:endParaRPr lang="en-US" sz="4200" b="1" dirty="0">
              <a:solidFill>
                <a:srgbClr val="FFFFFF"/>
              </a:solidFill>
            </a:endParaRP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67</a:t>
            </a:fld>
            <a:endParaRPr lang="en-US">
              <a:solidFill>
                <a:srgbClr val="000000"/>
              </a:solidFill>
            </a:endParaRPr>
          </a:p>
        </p:txBody>
      </p:sp>
      <p:sp>
        <p:nvSpPr>
          <p:cNvPr id="9" name="Rectangle 7"/>
          <p:cNvSpPr>
            <a:spLocks noChangeArrowheads="1"/>
          </p:cNvSpPr>
          <p:nvPr/>
        </p:nvSpPr>
        <p:spPr bwMode="auto">
          <a:xfrm>
            <a:off x="802153" y="4630084"/>
            <a:ext cx="7588251" cy="1588127"/>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3600" b="1" dirty="0">
                <a:solidFill>
                  <a:srgbClr val="225A7A"/>
                </a:solidFill>
              </a:rPr>
              <a:t>UBI Is Catching On Among Insurers and Consumers, But Is It a Transient Technology?</a:t>
            </a:r>
            <a:endParaRPr lang="en-US" sz="3600" b="1" dirty="0">
              <a:solidFill>
                <a:schemeClr val="folHlink"/>
              </a:solidFill>
            </a:endParaRPr>
          </a:p>
        </p:txBody>
      </p:sp>
    </p:spTree>
    <p:extLst>
      <p:ext uri="{BB962C8B-B14F-4D97-AF65-F5344CB8AC3E}">
        <p14:creationId xmlns:p14="http://schemas.microsoft.com/office/powerpoint/2010/main" val="497420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68</a:t>
            </a:fld>
            <a:endParaRPr lang="en-US"/>
          </a:p>
        </p:txBody>
      </p:sp>
      <p:sp>
        <p:nvSpPr>
          <p:cNvPr id="1922050" name="Rectangle 2"/>
          <p:cNvSpPr>
            <a:spLocks noGrp="1" noChangeArrowheads="1"/>
          </p:cNvSpPr>
          <p:nvPr>
            <p:ph type="title"/>
          </p:nvPr>
        </p:nvSpPr>
        <p:spPr/>
        <p:txBody>
          <a:bodyPr/>
          <a:lstStyle/>
          <a:p>
            <a:r>
              <a:rPr lang="en-US" dirty="0" smtClean="0"/>
              <a:t>Driving Behavior Data Is Very Predictive</a:t>
            </a:r>
          </a:p>
        </p:txBody>
      </p:sp>
      <p:sp>
        <p:nvSpPr>
          <p:cNvPr id="1922051" name="Rectangle 3"/>
          <p:cNvSpPr>
            <a:spLocks noGrp="1" noChangeArrowheads="1"/>
          </p:cNvSpPr>
          <p:nvPr>
            <p:ph type="body" idx="1"/>
          </p:nvPr>
        </p:nvSpPr>
        <p:spPr>
          <a:xfrm>
            <a:off x="457201" y="1143003"/>
            <a:ext cx="7353300" cy="2647949"/>
          </a:xfrm>
        </p:spPr>
        <p:txBody>
          <a:bodyPr/>
          <a:lstStyle/>
          <a:p>
            <a:r>
              <a:rPr lang="en-US" sz="1800" dirty="0"/>
              <a:t>Provides significant lift above current rating plan</a:t>
            </a:r>
          </a:p>
          <a:p>
            <a:pPr lvl="1"/>
            <a:r>
              <a:rPr lang="en-US" sz="1600" dirty="0"/>
              <a:t> Early programs had discounts of up to 61% and surcharges of 9%, but most </a:t>
            </a:r>
            <a:r>
              <a:rPr lang="en-US" sz="1800" dirty="0"/>
              <a:t>companies are not giving such significant rate variation</a:t>
            </a:r>
          </a:p>
          <a:p>
            <a:pPr lvl="1"/>
            <a:r>
              <a:rPr lang="en-US" sz="1800" dirty="0"/>
              <a:t> Difference between indication and selection can help fund technology while still providing marketing effect</a:t>
            </a:r>
          </a:p>
          <a:p>
            <a:pPr lvl="1"/>
            <a:r>
              <a:rPr lang="en-US" sz="1800" dirty="0"/>
              <a:t>Must be matched with policy and claims data to develop predictive models and define lift</a:t>
            </a:r>
          </a:p>
          <a:p>
            <a:pPr lvl="1"/>
            <a:endParaRPr lang="en-US" sz="1800" b="1" dirty="0"/>
          </a:p>
        </p:txBody>
      </p:sp>
      <p:pic>
        <p:nvPicPr>
          <p:cNvPr id="1026" name="Picture 2"/>
          <p:cNvPicPr>
            <a:picLocks noChangeAspect="1" noChangeArrowheads="1"/>
          </p:cNvPicPr>
          <p:nvPr/>
        </p:nvPicPr>
        <p:blipFill>
          <a:blip r:embed="rId3" cstate="print"/>
          <a:srcRect/>
          <a:stretch>
            <a:fillRect/>
          </a:stretch>
        </p:blipFill>
        <p:spPr bwMode="auto">
          <a:xfrm>
            <a:off x="4061014" y="3267635"/>
            <a:ext cx="4912659" cy="2523716"/>
          </a:xfrm>
          <a:prstGeom prst="rect">
            <a:avLst/>
          </a:prstGeom>
          <a:noFill/>
          <a:ln w="9525">
            <a:noFill/>
            <a:miter lim="800000"/>
            <a:headEnd/>
            <a:tailEnd/>
          </a:ln>
        </p:spPr>
      </p:pic>
      <p:sp>
        <p:nvSpPr>
          <p:cNvPr id="8" name="Rectangle 6"/>
          <p:cNvSpPr>
            <a:spLocks noChangeArrowheads="1"/>
          </p:cNvSpPr>
          <p:nvPr/>
        </p:nvSpPr>
        <p:spPr bwMode="blackWhite">
          <a:xfrm>
            <a:off x="533402" y="5948086"/>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Smart implementation helps justify the technology cost</a:t>
            </a:r>
            <a:endParaRPr lang="en-US" b="1" dirty="0">
              <a:solidFill>
                <a:srgbClr val="FFFFFF"/>
              </a:solidFill>
              <a:latin typeface="Arial" pitchFamily="34" charset="0"/>
              <a:cs typeface="Arial" pitchFamily="34" charset="0"/>
            </a:endParaRPr>
          </a:p>
        </p:txBody>
      </p:sp>
      <p:sp>
        <p:nvSpPr>
          <p:cNvPr id="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Towers Perrin.</a:t>
            </a:r>
          </a:p>
        </p:txBody>
      </p:sp>
    </p:spTree>
    <p:extLst>
      <p:ext uri="{BB962C8B-B14F-4D97-AF65-F5344CB8AC3E}">
        <p14:creationId xmlns:p14="http://schemas.microsoft.com/office/powerpoint/2010/main" val="164158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par>
                          <p:cTn id="17" fill="hold">
                            <p:stCondLst>
                              <p:cond delay="500"/>
                            </p:stCondLst>
                            <p:childTnLst>
                              <p:par>
                                <p:cTn id="18" presetID="23" presetClass="entr" presetSubtype="16"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69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t>
            </a:r>
            <a:r>
              <a:rPr lang="en-US" dirty="0" err="1" smtClean="0"/>
              <a:t>Telematics</a:t>
            </a:r>
            <a:endParaRPr lang="en-US" dirty="0" smtClean="0"/>
          </a:p>
        </p:txBody>
      </p:sp>
      <p:sp>
        <p:nvSpPr>
          <p:cNvPr id="14343" name="Rectangle 3"/>
          <p:cNvSpPr>
            <a:spLocks noChangeArrowheads="1"/>
          </p:cNvSpPr>
          <p:nvPr/>
        </p:nvSpPr>
        <p:spPr bwMode="black">
          <a:xfrm>
            <a:off x="347663" y="1266826"/>
            <a:ext cx="8534400" cy="886397"/>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Q. Would you be more likely to install a recording device on your car that allows your insurance company to monitor how many miles you drive, the time of day you drive and how often you make sudden stops if you could get an immediate discount on your auto insurance?</a:t>
            </a:r>
            <a:r>
              <a:rPr lang="en-US" sz="1600" b="1" baseline="30000" dirty="0">
                <a:solidFill>
                  <a:srgbClr val="225A7A"/>
                </a:solidFill>
              </a:rPr>
              <a:t>1</a:t>
            </a:r>
          </a:p>
        </p:txBody>
      </p:sp>
      <p:sp>
        <p:nvSpPr>
          <p:cNvPr id="14344" name="Rectangle 4"/>
          <p:cNvSpPr>
            <a:spLocks noChangeArrowheads="1"/>
          </p:cNvSpPr>
          <p:nvPr/>
        </p:nvSpPr>
        <p:spPr bwMode="auto">
          <a:xfrm>
            <a:off x="0" y="6203207"/>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a:t>1</a:t>
            </a:r>
            <a:r>
              <a:rPr lang="en-US" sz="1100" dirty="0"/>
              <a:t>Asked of those who have auto insurance.</a:t>
            </a:r>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02109" y="5312480"/>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a:solidFill>
                  <a:srgbClr val="FFFFFF"/>
                </a:solidFill>
              </a:rPr>
              <a:t>Support for </a:t>
            </a:r>
            <a:r>
              <a:rPr lang="en-US" sz="2000" b="1" dirty="0" err="1">
                <a:solidFill>
                  <a:srgbClr val="FFFFFF"/>
                </a:solidFill>
              </a:rPr>
              <a:t>telematics</a:t>
            </a:r>
            <a:r>
              <a:rPr lang="en-US" sz="2000" b="1" dirty="0">
                <a:solidFill>
                  <a:srgbClr val="FFFFFF"/>
                </a:solidFill>
              </a:rPr>
              <a:t> device is highest among youngest age group and declines among older people.</a:t>
            </a:r>
          </a:p>
        </p:txBody>
      </p:sp>
      <p:graphicFrame>
        <p:nvGraphicFramePr>
          <p:cNvPr id="82947" name="Object 2"/>
          <p:cNvGraphicFramePr>
            <a:graphicFrameLocks noChangeAspect="1"/>
          </p:cNvGraphicFramePr>
          <p:nvPr/>
        </p:nvGraphicFramePr>
        <p:xfrm>
          <a:off x="3" y="2137148"/>
          <a:ext cx="9153525" cy="3099907"/>
        </p:xfrm>
        <a:graphic>
          <a:graphicData uri="http://schemas.openxmlformats.org/presentationml/2006/ole">
            <mc:AlternateContent xmlns:mc="http://schemas.openxmlformats.org/markup-compatibility/2006">
              <mc:Choice xmlns:v="urn:schemas-microsoft-com:vml" Requires="v">
                <p:oleObj spid="_x0000_s28221449" name="Chart" r:id="rId4" imgW="8467823" imgH="3552970" progId="MSGraph.Chart.8">
                  <p:embed followColorScheme="full"/>
                </p:oleObj>
              </mc:Choice>
              <mc:Fallback>
                <p:oleObj name="Chart" r:id="rId4" imgW="8467823" imgH="3552970" progId="MSGraph.Chart.8">
                  <p:embed followColorScheme="full"/>
                  <p:pic>
                    <p:nvPicPr>
                      <p:cNvPr id="0" name=""/>
                      <p:cNvPicPr>
                        <a:picLocks noChangeAspect="1" noChangeArrowheads="1"/>
                      </p:cNvPicPr>
                      <p:nvPr/>
                    </p:nvPicPr>
                    <p:blipFill>
                      <a:blip r:embed="rId5"/>
                      <a:srcRect/>
                      <a:stretch>
                        <a:fillRect/>
                      </a:stretch>
                    </p:blipFill>
                    <p:spPr bwMode="gray">
                      <a:xfrm>
                        <a:off x="3" y="2137148"/>
                        <a:ext cx="9153525" cy="3099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1611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8796074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405"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108761" y="2635252"/>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11604"/>
              <a:gd name="adj2" fmla="val -12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2014E 7.6%</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3" y="19716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a:solidFill>
                  <a:srgbClr val="FFFFFF"/>
                </a:solidFill>
              </a:rPr>
              <a:t>Autonomous/Driverless Vehicles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
        <p:nvSpPr>
          <p:cNvPr id="10" name="Rectangle 8"/>
          <p:cNvSpPr>
            <a:spLocks noChangeArrowheads="1"/>
          </p:cNvSpPr>
          <p:nvPr/>
        </p:nvSpPr>
        <p:spPr bwMode="auto">
          <a:xfrm>
            <a:off x="434715" y="4334259"/>
            <a:ext cx="8299719" cy="2086725"/>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in Motor Vehicle Engineering Are Likely to Transform Auto Insurance and Product Liability Markets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8629450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71</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Likely Impacts of Successful, Incremental Autonomous Vehicle Technologies</a:t>
            </a:r>
            <a:endParaRPr lang="en-US" i="1" dirty="0" smtClean="0"/>
          </a:p>
        </p:txBody>
      </p:sp>
      <p:sp>
        <p:nvSpPr>
          <p:cNvPr id="1922051" name="Rectangle 3"/>
          <p:cNvSpPr>
            <a:spLocks noGrp="1" noChangeArrowheads="1"/>
          </p:cNvSpPr>
          <p:nvPr>
            <p:ph type="body" idx="1"/>
          </p:nvPr>
        </p:nvSpPr>
        <p:spPr>
          <a:xfrm>
            <a:off x="194875" y="1024900"/>
            <a:ext cx="8712913" cy="5448301"/>
          </a:xfrm>
        </p:spPr>
        <p:txBody>
          <a:bodyPr/>
          <a:lstStyle/>
          <a:p>
            <a:pPr>
              <a:lnSpc>
                <a:spcPts val="2300"/>
              </a:lnSpc>
            </a:pPr>
            <a:r>
              <a:rPr lang="en-US" sz="2000" b="1" dirty="0"/>
              <a:t>Proven Collision Avoidance Technologies Will Likely Become Standard as Major Manufacturers, Google Set 2020-2025 Timeframes for Fully Autonomous </a:t>
            </a:r>
          </a:p>
          <a:p>
            <a:pPr>
              <a:lnSpc>
                <a:spcPts val="2300"/>
              </a:lnSpc>
            </a:pPr>
            <a:r>
              <a:rPr lang="en-US" sz="2000" b="1" dirty="0"/>
              <a:t>Auto Accident Frequency Will Fall, Possibly Substantially as Share of Cars with New Technology Grows (~20-yrs.)</a:t>
            </a:r>
          </a:p>
          <a:p>
            <a:pPr lvl="1">
              <a:lnSpc>
                <a:spcPts val="2300"/>
              </a:lnSpc>
            </a:pPr>
            <a:r>
              <a:rPr lang="en-US" sz="1800" b="1" dirty="0"/>
              <a:t>Collision, BI, PIP claims should fall</a:t>
            </a:r>
          </a:p>
          <a:p>
            <a:pPr lvl="1">
              <a:lnSpc>
                <a:spcPts val="2300"/>
              </a:lnSpc>
            </a:pPr>
            <a:r>
              <a:rPr lang="en-US" sz="1800" b="1" dirty="0"/>
              <a:t>Less litigation (due to fewer claims and “black box” technologies)</a:t>
            </a:r>
            <a:endParaRPr lang="en-US" sz="2000" b="1" dirty="0"/>
          </a:p>
          <a:p>
            <a:pPr>
              <a:lnSpc>
                <a:spcPts val="2300"/>
              </a:lnSpc>
            </a:pPr>
            <a:r>
              <a:rPr lang="en-US" sz="2000" b="1" dirty="0"/>
              <a:t>Historical Analogies to Aviation and Marine Insurance </a:t>
            </a:r>
          </a:p>
          <a:p>
            <a:pPr lvl="1">
              <a:lnSpc>
                <a:spcPts val="2300"/>
              </a:lnSpc>
            </a:pPr>
            <a:r>
              <a:rPr lang="en-US" sz="1800" b="1" dirty="0"/>
              <a:t>Both saw technology radically reduce claim frequency</a:t>
            </a:r>
          </a:p>
          <a:p>
            <a:pPr>
              <a:lnSpc>
                <a:spcPts val="2300"/>
              </a:lnSpc>
            </a:pPr>
            <a:r>
              <a:rPr lang="en-US" sz="2000" b="1" dirty="0"/>
              <a:t>Potential “Leapfrog” Technology Over Usage-Based Insurance (UBI) Technologies Currently Available</a:t>
            </a:r>
          </a:p>
          <a:p>
            <a:pPr>
              <a:lnSpc>
                <a:spcPts val="2300"/>
              </a:lnSpc>
            </a:pPr>
            <a:r>
              <a:rPr lang="en-US" sz="2000" b="1" dirty="0"/>
              <a:t>Insurance Price Will Be a Major Factor in Adoption Rate</a:t>
            </a:r>
          </a:p>
          <a:p>
            <a:pPr lvl="1">
              <a:lnSpc>
                <a:spcPts val="2300"/>
              </a:lnSpc>
            </a:pPr>
            <a:r>
              <a:rPr lang="en-US" sz="1800" b="1" dirty="0"/>
              <a:t>90% would consider an autonomous car if premium is 80% lower*</a:t>
            </a:r>
          </a:p>
        </p:txBody>
      </p:sp>
      <p:sp>
        <p:nvSpPr>
          <p:cNvPr id="7" name="Rectangle 3"/>
          <p:cNvSpPr>
            <a:spLocks noChangeArrowheads="1"/>
          </p:cNvSpPr>
          <p:nvPr/>
        </p:nvSpPr>
        <p:spPr bwMode="auto">
          <a:xfrm>
            <a:off x="-162228" y="6434409"/>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a:t>
            </a:r>
            <a:r>
              <a:rPr lang="en-US" sz="1000" dirty="0" err="1"/>
              <a:t>CarInsurance.com</a:t>
            </a:r>
            <a:r>
              <a:rPr lang="en-US" sz="1000" dirty="0"/>
              <a:t> survey </a:t>
            </a:r>
            <a:r>
              <a:rPr lang="en-US" sz="1000" dirty="0">
                <a:hlinkClick r:id="rId3"/>
              </a:rPr>
              <a:t>http://www.carinsurance.com/Articles/autonomous-cars-ready.aspx</a:t>
            </a:r>
            <a:r>
              <a:rPr lang="en-US" sz="1000" dirty="0"/>
              <a:t>, Nov. 2013. </a:t>
            </a:r>
          </a:p>
        </p:txBody>
      </p:sp>
    </p:spTree>
    <p:extLst>
      <p:ext uri="{BB962C8B-B14F-4D97-AF65-F5344CB8AC3E}">
        <p14:creationId xmlns:p14="http://schemas.microsoft.com/office/powerpoint/2010/main" val="2348429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Impact of Forward Collision Warning    With and Without Auto Brake</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72</a:t>
            </a:fld>
            <a:endParaRPr lang="en-US" sz="1000" dirty="0">
              <a:solidFill>
                <a:srgbClr val="000000">
                  <a:lumMod val="75000"/>
                </a:srgbClr>
              </a:solidFill>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Highway Loss Data Institute and Insurance Institute for Highway Safety presentation by Matthew Moore, </a:t>
            </a:r>
            <a:r>
              <a:rPr lang="en-US" sz="1000" i="1" dirty="0"/>
              <a:t>Measuring Crash Avoidance System Effectiveness with Insurance Data,”</a:t>
            </a:r>
            <a:r>
              <a:rPr lang="en-US" sz="1000" dirty="0"/>
              <a:t> January </a:t>
            </a:r>
            <a:r>
              <a:rPr lang="en-US" sz="1000" dirty="0" smtClean="0"/>
              <a:t>30, </a:t>
            </a:r>
            <a:r>
              <a:rPr lang="en-US" sz="1000" dirty="0"/>
              <a:t>2013; Insurance Information Institute.</a:t>
            </a:r>
          </a:p>
        </p:txBody>
      </p:sp>
      <p:sp>
        <p:nvSpPr>
          <p:cNvPr id="8" name="Rectangle 3"/>
          <p:cNvSpPr>
            <a:spLocks noChangeArrowheads="1"/>
          </p:cNvSpPr>
          <p:nvPr/>
        </p:nvSpPr>
        <p:spPr bwMode="black">
          <a:xfrm>
            <a:off x="89943" y="1728403"/>
            <a:ext cx="1723871" cy="1384995"/>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Property Damage Liability Claim Frequency by Manufacturer</a:t>
            </a:r>
          </a:p>
        </p:txBody>
      </p:sp>
      <p:pic>
        <p:nvPicPr>
          <p:cNvPr id="4740098" name="Picture 2"/>
          <p:cNvPicPr>
            <a:picLocks noChangeAspect="1" noChangeArrowheads="1"/>
          </p:cNvPicPr>
          <p:nvPr/>
        </p:nvPicPr>
        <p:blipFill>
          <a:blip r:embed="rId3" cstate="print"/>
          <a:srcRect/>
          <a:stretch>
            <a:fillRect/>
          </a:stretch>
        </p:blipFill>
        <p:spPr bwMode="auto">
          <a:xfrm>
            <a:off x="1828799" y="1319136"/>
            <a:ext cx="5395623" cy="2653259"/>
          </a:xfrm>
          <a:prstGeom prst="rect">
            <a:avLst/>
          </a:prstGeom>
          <a:noFill/>
          <a:ln w="9525">
            <a:noFill/>
            <a:miter lim="800000"/>
            <a:headEnd/>
            <a:tailEnd/>
          </a:ln>
        </p:spPr>
      </p:pic>
      <p:pic>
        <p:nvPicPr>
          <p:cNvPr id="4740099" name="Picture 3"/>
          <p:cNvPicPr>
            <a:picLocks noChangeAspect="1" noChangeArrowheads="1"/>
          </p:cNvPicPr>
          <p:nvPr/>
        </p:nvPicPr>
        <p:blipFill>
          <a:blip r:embed="rId4" cstate="print"/>
          <a:srcRect/>
          <a:stretch>
            <a:fillRect/>
          </a:stretch>
        </p:blipFill>
        <p:spPr bwMode="auto">
          <a:xfrm>
            <a:off x="1843790" y="3918903"/>
            <a:ext cx="5231567" cy="2438647"/>
          </a:xfrm>
          <a:prstGeom prst="rect">
            <a:avLst/>
          </a:prstGeom>
          <a:noFill/>
          <a:ln w="9525">
            <a:noFill/>
            <a:miter lim="800000"/>
            <a:headEnd/>
            <a:tailEnd/>
          </a:ln>
        </p:spPr>
      </p:pic>
      <p:sp>
        <p:nvSpPr>
          <p:cNvPr id="11" name="Rectangle 3"/>
          <p:cNvSpPr>
            <a:spLocks noChangeArrowheads="1"/>
          </p:cNvSpPr>
          <p:nvPr/>
        </p:nvSpPr>
        <p:spPr bwMode="black">
          <a:xfrm>
            <a:off x="74954" y="4294218"/>
            <a:ext cx="1723871" cy="1107996"/>
          </a:xfrm>
          <a:prstGeom prst="rect">
            <a:avLst/>
          </a:prstGeom>
          <a:noFill/>
          <a:ln w="9525" algn="ctr">
            <a:noFill/>
            <a:miter lim="800000"/>
            <a:headEnd/>
            <a:tailEnd/>
          </a:ln>
        </p:spPr>
        <p:txBody>
          <a:bodyPr wrap="square" lIns="0" tIns="0" rIns="0" bIns="0">
            <a:spAutoFit/>
          </a:bodyPr>
          <a:lstStyle/>
          <a:p>
            <a:pPr algn="ctr" defTabSz="114297" eaLnBrk="0" hangingPunct="0">
              <a:lnSpc>
                <a:spcPct val="90000"/>
              </a:lnSpc>
              <a:spcBef>
                <a:spcPct val="20000"/>
              </a:spcBef>
            </a:pPr>
            <a:r>
              <a:rPr lang="en-US" sz="2000" b="1" dirty="0">
                <a:solidFill>
                  <a:srgbClr val="225A7A"/>
                </a:solidFill>
              </a:rPr>
              <a:t>Collision Claim Frequency by Manufacturer</a:t>
            </a:r>
          </a:p>
        </p:txBody>
      </p:sp>
      <p:sp>
        <p:nvSpPr>
          <p:cNvPr id="13" name="AutoShape 7"/>
          <p:cNvSpPr>
            <a:spLocks noChangeArrowheads="1"/>
          </p:cNvSpPr>
          <p:nvPr/>
        </p:nvSpPr>
        <p:spPr bwMode="blackWhite">
          <a:xfrm>
            <a:off x="5501391" y="1094282"/>
            <a:ext cx="3407360" cy="1289155"/>
          </a:xfrm>
          <a:prstGeom prst="wedgeRectCallout">
            <a:avLst>
              <a:gd name="adj1" fmla="val -102943"/>
              <a:gd name="adj2" fmla="val 4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Forward collision warning systems have a material impact on PD liability claim frequency, especially when paired with auto braking </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285225" y="4182257"/>
            <a:ext cx="1753849" cy="1079292"/>
          </a:xfrm>
          <a:prstGeom prst="wedgeRectCallout">
            <a:avLst>
              <a:gd name="adj1" fmla="val -70983"/>
              <a:gd name="adj2" fmla="val 20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Collision frequency falls as well</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6121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7"/>
            <a:ext cx="7772400" cy="719139"/>
          </a:xfrm>
        </p:spPr>
        <p:txBody>
          <a:bodyPr/>
          <a:lstStyle/>
          <a:p>
            <a:pPr>
              <a:defRPr/>
            </a:pPr>
            <a:r>
              <a:rPr lang="en-US" kern="1200" dirty="0" smtClean="0">
                <a:solidFill>
                  <a:srgbClr val="28688C"/>
                </a:solidFill>
                <a:latin typeface="Arial"/>
                <a:ea typeface="Arial Unicode MS"/>
                <a:cs typeface="Arial"/>
              </a:rPr>
              <a:t>Enhanced Vehicle and Road Safety Have Made Driving Much Safer</a:t>
            </a:r>
            <a:endParaRPr lang="en-US" dirty="0">
              <a:solidFill>
                <a:srgbClr val="28688C"/>
              </a:solidFill>
            </a:endParaRPr>
          </a:p>
        </p:txBody>
      </p:sp>
      <p:sp>
        <p:nvSpPr>
          <p:cNvPr id="12" name="TextBox 11"/>
          <p:cNvSpPr txBox="1"/>
          <p:nvPr/>
        </p:nvSpPr>
        <p:spPr>
          <a:xfrm>
            <a:off x="8415339" y="6551616"/>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rPr>
              <a:pPr algn="r" fontAlgn="base">
                <a:spcBef>
                  <a:spcPct val="0"/>
                </a:spcBef>
                <a:spcAft>
                  <a:spcPct val="0"/>
                </a:spcAft>
                <a:defRPr/>
              </a:pPr>
              <a:t>73</a:t>
            </a:fld>
            <a:endParaRPr lang="en-US" sz="1000" dirty="0">
              <a:solidFill>
                <a:srgbClr val="000000">
                  <a:lumMod val="75000"/>
                </a:srgbClr>
              </a:solidFill>
            </a:endParaRPr>
          </a:p>
        </p:txBody>
      </p:sp>
      <p:pic>
        <p:nvPicPr>
          <p:cNvPr id="25274370" name="Picture 2"/>
          <p:cNvPicPr>
            <a:picLocks noChangeAspect="1" noChangeArrowheads="1"/>
          </p:cNvPicPr>
          <p:nvPr/>
        </p:nvPicPr>
        <p:blipFill>
          <a:blip r:embed="rId3" cstate="print"/>
          <a:srcRect/>
          <a:stretch>
            <a:fillRect/>
          </a:stretch>
        </p:blipFill>
        <p:spPr bwMode="auto">
          <a:xfrm>
            <a:off x="176982" y="1226064"/>
            <a:ext cx="8642555" cy="5128496"/>
          </a:xfrm>
          <a:prstGeom prst="rect">
            <a:avLst/>
          </a:prstGeom>
          <a:noFill/>
          <a:ln w="9525">
            <a:noFill/>
            <a:miter lim="800000"/>
            <a:headEnd/>
            <a:tailEnd/>
          </a:ln>
        </p:spPr>
      </p:pic>
      <p:sp>
        <p:nvSpPr>
          <p:cNvPr id="10" name="AutoShape 7"/>
          <p:cNvSpPr>
            <a:spLocks noChangeArrowheads="1"/>
          </p:cNvSpPr>
          <p:nvPr/>
        </p:nvSpPr>
        <p:spPr bwMode="blackWhite">
          <a:xfrm>
            <a:off x="6238566" y="1430596"/>
            <a:ext cx="2625217" cy="836717"/>
          </a:xfrm>
          <a:prstGeom prst="wedgeRectCallout">
            <a:avLst>
              <a:gd name="adj1" fmla="val 718"/>
              <a:gd name="adj2" fmla="val 235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Crash deaths are down 40% since the early 1970s</a:t>
            </a:r>
            <a:endParaRPr lang="en-US" b="1" dirty="0">
              <a:solidFill>
                <a:srgbClr val="FFFFFF"/>
              </a:solidFill>
              <a:latin typeface="Arial" pitchFamily="34" charset="0"/>
              <a:cs typeface="Arial" pitchFamily="34" charset="0"/>
            </a:endParaRPr>
          </a:p>
        </p:txBody>
      </p:sp>
      <p:sp>
        <p:nvSpPr>
          <p:cNvPr id="15" name="Rectangle 3"/>
          <p:cNvSpPr>
            <a:spLocks noChangeArrowheads="1"/>
          </p:cNvSpPr>
          <p:nvPr/>
        </p:nvSpPr>
        <p:spPr bwMode="auto">
          <a:xfrm>
            <a:off x="-162228" y="6288616"/>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a:t>Source: National Highway Transportation Safety Administration as cited in Insurance Institute for Highway Safety presentation by Adrian Lund, Ph.D., </a:t>
            </a:r>
            <a:r>
              <a:rPr lang="en-US" sz="1000" i="1" dirty="0"/>
              <a:t>Drivers and Driver Assistance Systems: How Well Do They Match?’,</a:t>
            </a:r>
            <a:r>
              <a:rPr lang="en-US" sz="1000" dirty="0"/>
              <a:t> June 18, 2013; Insurance Information Institute.</a:t>
            </a:r>
          </a:p>
        </p:txBody>
      </p:sp>
      <p:sp>
        <p:nvSpPr>
          <p:cNvPr id="17" name="AutoShape 7"/>
          <p:cNvSpPr>
            <a:spLocks noChangeArrowheads="1"/>
          </p:cNvSpPr>
          <p:nvPr/>
        </p:nvSpPr>
        <p:spPr bwMode="blackWhite">
          <a:xfrm>
            <a:off x="2624060" y="4557792"/>
            <a:ext cx="2671763" cy="1365661"/>
          </a:xfrm>
          <a:prstGeom prst="wedgeRectCallout">
            <a:avLst>
              <a:gd name="adj1" fmla="val 15319"/>
              <a:gd name="adj2" fmla="val -821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Fatal crash rates have fallen by 85% over the past 60 years.  They could fall 80% form current levels over the next 20-30 years</a:t>
            </a:r>
          </a:p>
        </p:txBody>
      </p:sp>
      <p:sp>
        <p:nvSpPr>
          <p:cNvPr id="8" name="Rectangle 3"/>
          <p:cNvSpPr>
            <a:spLocks noChangeArrowheads="1"/>
          </p:cNvSpPr>
          <p:nvPr/>
        </p:nvSpPr>
        <p:spPr bwMode="black">
          <a:xfrm>
            <a:off x="236283" y="1098817"/>
            <a:ext cx="8534400" cy="276999"/>
          </a:xfrm>
          <a:prstGeom prst="rect">
            <a:avLst/>
          </a:prstGeom>
          <a:noFill/>
          <a:ln w="9525" algn="ctr">
            <a:noFill/>
            <a:miter lim="800000"/>
            <a:headEnd/>
            <a:tailEnd/>
          </a:ln>
        </p:spPr>
        <p:txBody>
          <a:bodyPr lIns="0" tIns="0" rIns="0" bIns="0">
            <a:spAutoFit/>
          </a:bodyPr>
          <a:lstStyle/>
          <a:p>
            <a:pPr algn="ctr" defTabSz="114297" eaLnBrk="0" hangingPunct="0">
              <a:lnSpc>
                <a:spcPct val="90000"/>
              </a:lnSpc>
              <a:spcBef>
                <a:spcPct val="20000"/>
              </a:spcBef>
            </a:pPr>
            <a:r>
              <a:rPr lang="en-US" sz="2000" b="1" dirty="0">
                <a:solidFill>
                  <a:srgbClr val="225A7A"/>
                </a:solidFill>
              </a:rPr>
              <a:t>Motor Vehicle Crash Deaths and Crash Death Rate, 1950-2012</a:t>
            </a:r>
          </a:p>
        </p:txBody>
      </p:sp>
    </p:spTree>
    <p:extLst>
      <p:ext uri="{BB962C8B-B14F-4D97-AF65-F5344CB8AC3E}">
        <p14:creationId xmlns:p14="http://schemas.microsoft.com/office/powerpoint/2010/main" val="1896538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7"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74</a:t>
            </a:fld>
            <a:endParaRPr lang="en-US" smtClean="0"/>
          </a:p>
        </p:txBody>
      </p:sp>
      <p:sp>
        <p:nvSpPr>
          <p:cNvPr id="82949" name="Rectangle 2"/>
          <p:cNvSpPr>
            <a:spLocks noGrp="1" noChangeArrowheads="1"/>
          </p:cNvSpPr>
          <p:nvPr>
            <p:ph type="title"/>
          </p:nvPr>
        </p:nvSpPr>
        <p:spPr/>
        <p:txBody>
          <a:bodyPr/>
          <a:lstStyle/>
          <a:p>
            <a:r>
              <a:rPr lang="en-US" dirty="0" smtClean="0"/>
              <a:t>Additional Disruptors</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“Peak Auto”</a:t>
            </a:r>
          </a:p>
          <a:p>
            <a:pPr lvl="1">
              <a:lnSpc>
                <a:spcPct val="100000"/>
              </a:lnSpc>
            </a:pPr>
            <a:r>
              <a:rPr lang="en-US" b="1" dirty="0" smtClean="0"/>
              <a:t>Peak vehicle ownership per person/household likely already reached</a:t>
            </a:r>
          </a:p>
          <a:p>
            <a:pPr lvl="1">
              <a:lnSpc>
                <a:spcPct val="100000"/>
              </a:lnSpc>
            </a:pPr>
            <a:r>
              <a:rPr lang="en-US" b="1" dirty="0" smtClean="0"/>
              <a:t>Less interest in auto ownership among youth</a:t>
            </a:r>
          </a:p>
          <a:p>
            <a:pPr lvl="1">
              <a:lnSpc>
                <a:spcPct val="100000"/>
              </a:lnSpc>
            </a:pPr>
            <a:r>
              <a:rPr lang="en-US" b="1" dirty="0" smtClean="0"/>
              <a:t>Preference of youth to live in urban areas, use public transit</a:t>
            </a:r>
          </a:p>
          <a:p>
            <a:pPr>
              <a:lnSpc>
                <a:spcPct val="100000"/>
              </a:lnSpc>
            </a:pPr>
            <a:r>
              <a:rPr lang="en-US" b="1" dirty="0" smtClean="0"/>
              <a:t>The “Sharing Economy”: Vehicles &amp; Homes On Demand</a:t>
            </a:r>
          </a:p>
          <a:p>
            <a:pPr lvl="1">
              <a:lnSpc>
                <a:spcPct val="100000"/>
              </a:lnSpc>
            </a:pPr>
            <a:r>
              <a:rPr lang="en-US" b="1" dirty="0" smtClean="0"/>
              <a:t>Vehicles on Demand: Fewer vehicles likely need in the future as the technologies of driverless vehicles and ride sharing (e.g., </a:t>
            </a:r>
            <a:r>
              <a:rPr lang="en-US" b="1" dirty="0" err="1" smtClean="0"/>
              <a:t>Uber</a:t>
            </a:r>
            <a:r>
              <a:rPr lang="en-US" b="1" dirty="0" smtClean="0"/>
              <a:t>, </a:t>
            </a:r>
            <a:r>
              <a:rPr lang="en-US" b="1" dirty="0" err="1" smtClean="0"/>
              <a:t>Lyft</a:t>
            </a:r>
            <a:r>
              <a:rPr lang="en-US" b="1" dirty="0" smtClean="0"/>
              <a:t>)</a:t>
            </a:r>
          </a:p>
          <a:p>
            <a:pPr lvl="1">
              <a:lnSpc>
                <a:spcPct val="100000"/>
              </a:lnSpc>
            </a:pPr>
            <a:r>
              <a:rPr lang="en-US" b="1" dirty="0" smtClean="0"/>
              <a:t>Dwellings on Demand: </a:t>
            </a:r>
            <a:r>
              <a:rPr lang="en-US" b="1" dirty="0" err="1" smtClean="0"/>
              <a:t>Airbnb</a:t>
            </a:r>
            <a:endParaRPr lang="en-US" b="1" dirty="0" smtClean="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4283" y="5532604"/>
            <a:ext cx="1643157" cy="85592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7440" y="4970462"/>
            <a:ext cx="1743869" cy="1743869"/>
          </a:xfrm>
          <a:prstGeom prst="rect">
            <a:avLst/>
          </a:prstGeom>
        </p:spPr>
      </p:pic>
    </p:spTree>
    <p:extLst>
      <p:ext uri="{BB962C8B-B14F-4D97-AF65-F5344CB8AC3E}">
        <p14:creationId xmlns:p14="http://schemas.microsoft.com/office/powerpoint/2010/main" val="1937779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75</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Disintermediation</a:t>
            </a:r>
          </a:p>
          <a:p>
            <a:pPr lvl="1">
              <a:lnSpc>
                <a:spcPct val="100000"/>
              </a:lnSpc>
            </a:pPr>
            <a:r>
              <a:rPr lang="en-US" b="1" dirty="0" smtClean="0"/>
              <a:t>For commodity products, the power resides with whoever has contact with the customer</a:t>
            </a:r>
          </a:p>
          <a:p>
            <a:pPr lvl="1">
              <a:lnSpc>
                <a:spcPct val="100000"/>
              </a:lnSpc>
            </a:pPr>
            <a:r>
              <a:rPr lang="en-US" b="1" dirty="0" smtClean="0"/>
              <a:t>Fear that tech firms such as Google or Apple or a major retailer such as Walmart or Amazon could disintermediate agency forces (or insurers themselves if regulatory environment were to permit)</a:t>
            </a:r>
          </a:p>
          <a:p>
            <a:pPr>
              <a:lnSpc>
                <a:spcPct val="100000"/>
              </a:lnSpc>
            </a:pPr>
            <a:r>
              <a:rPr lang="en-US" b="1" dirty="0" smtClean="0"/>
              <a:t>Big Data</a:t>
            </a:r>
          </a:p>
          <a:p>
            <a:pPr lvl="1">
              <a:lnSpc>
                <a:spcPct val="100000"/>
              </a:lnSpc>
            </a:pPr>
            <a:r>
              <a:rPr lang="en-US" b="1" dirty="0" smtClean="0"/>
              <a:t>Ushering a new era of advanced/predictive analytics which will presumably improve underwriting a pricing</a:t>
            </a:r>
          </a:p>
          <a:p>
            <a:pPr lvl="1">
              <a:lnSpc>
                <a:spcPct val="100000"/>
              </a:lnSpc>
            </a:pPr>
            <a:r>
              <a:rPr lang="en-US" b="1" dirty="0" smtClean="0"/>
              <a:t>Could drive down pricing but also open up new risks to underwrite</a:t>
            </a:r>
          </a:p>
        </p:txBody>
      </p:sp>
    </p:spTree>
    <p:extLst>
      <p:ext uri="{BB962C8B-B14F-4D97-AF65-F5344CB8AC3E}">
        <p14:creationId xmlns:p14="http://schemas.microsoft.com/office/powerpoint/2010/main" val="4254421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76</a:t>
            </a:fld>
            <a:endParaRPr lang="en-US" smtClean="0"/>
          </a:p>
        </p:txBody>
      </p:sp>
      <p:sp>
        <p:nvSpPr>
          <p:cNvPr id="82949" name="Rectangle 2"/>
          <p:cNvSpPr>
            <a:spLocks noGrp="1" noChangeArrowheads="1"/>
          </p:cNvSpPr>
          <p:nvPr>
            <p:ph type="title"/>
          </p:nvPr>
        </p:nvSpPr>
        <p:spPr/>
        <p:txBody>
          <a:bodyPr/>
          <a:lstStyle/>
          <a:p>
            <a:r>
              <a:rPr lang="en-US" dirty="0" smtClean="0"/>
              <a:t>Additional Disruptors (continued)</a:t>
            </a:r>
            <a:endParaRPr lang="en-US" i="1" dirty="0" smtClean="0"/>
          </a:p>
        </p:txBody>
      </p:sp>
      <p:sp>
        <p:nvSpPr>
          <p:cNvPr id="1922051" name="Rectangle 3"/>
          <p:cNvSpPr>
            <a:spLocks noGrp="1" noChangeArrowheads="1"/>
          </p:cNvSpPr>
          <p:nvPr>
            <p:ph type="body" idx="1"/>
          </p:nvPr>
        </p:nvSpPr>
        <p:spPr>
          <a:xfrm>
            <a:off x="326571" y="1055121"/>
            <a:ext cx="8640448" cy="5448301"/>
          </a:xfrm>
        </p:spPr>
        <p:txBody>
          <a:bodyPr/>
          <a:lstStyle/>
          <a:p>
            <a:pPr>
              <a:lnSpc>
                <a:spcPct val="100000"/>
              </a:lnSpc>
            </a:pPr>
            <a:r>
              <a:rPr lang="en-US" b="1" dirty="0" smtClean="0"/>
              <a:t>The Digital Economy</a:t>
            </a:r>
          </a:p>
          <a:p>
            <a:pPr lvl="1">
              <a:lnSpc>
                <a:spcPct val="100000"/>
              </a:lnSpc>
            </a:pPr>
            <a:r>
              <a:rPr lang="en-US" b="1" dirty="0" smtClean="0"/>
              <a:t>Increasing share of GDP is intangible</a:t>
            </a:r>
          </a:p>
          <a:p>
            <a:pPr lvl="1">
              <a:lnSpc>
                <a:spcPct val="100000"/>
              </a:lnSpc>
            </a:pPr>
            <a:r>
              <a:rPr lang="en-US" b="1" dirty="0" smtClean="0"/>
              <a:t>Insuring of “bits and bytes” and associated liability risks is in its infancy compared to “brinks and mortar” products</a:t>
            </a:r>
          </a:p>
          <a:p>
            <a:pPr>
              <a:lnSpc>
                <a:spcPct val="100000"/>
              </a:lnSpc>
            </a:pPr>
            <a:r>
              <a:rPr lang="en-US" b="1" dirty="0" smtClean="0"/>
              <a:t>Reduced Relevancy of Insurance </a:t>
            </a:r>
          </a:p>
          <a:p>
            <a:pPr lvl="1">
              <a:lnSpc>
                <a:spcPct val="100000"/>
              </a:lnSpc>
            </a:pPr>
            <a:r>
              <a:rPr lang="en-US" b="1" dirty="0" smtClean="0"/>
              <a:t>Many consumers, given the option, will forego the purchase of insurance (p/c and life/retirement)</a:t>
            </a:r>
          </a:p>
          <a:p>
            <a:pPr lvl="1">
              <a:lnSpc>
                <a:spcPct val="100000"/>
              </a:lnSpc>
            </a:pPr>
            <a:r>
              <a:rPr lang="en-US" b="1" dirty="0" err="1" smtClean="0"/>
              <a:t>Mispreception</a:t>
            </a:r>
            <a:r>
              <a:rPr lang="en-US" b="1" dirty="0" smtClean="0"/>
              <a:t> of risk, cost, product complexity, moral hazard due to government subsidies, etc., are all factors</a:t>
            </a:r>
          </a:p>
          <a:p>
            <a:pPr lvl="1">
              <a:lnSpc>
                <a:spcPct val="100000"/>
              </a:lnSpc>
            </a:pPr>
            <a:r>
              <a:rPr lang="en-US" b="1" dirty="0" smtClean="0"/>
              <a:t>Consumer perceptions need to adjusted</a:t>
            </a:r>
          </a:p>
        </p:txBody>
      </p:sp>
    </p:spTree>
    <p:extLst>
      <p:ext uri="{BB962C8B-B14F-4D97-AF65-F5344CB8AC3E}">
        <p14:creationId xmlns:p14="http://schemas.microsoft.com/office/powerpoint/2010/main" val="41144211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77</a:t>
            </a:fld>
            <a:endParaRPr lang="en-US" smtClean="0"/>
          </a:p>
        </p:txBody>
      </p:sp>
      <p:sp>
        <p:nvSpPr>
          <p:cNvPr id="52230" name="Rectangle 2"/>
          <p:cNvSpPr>
            <a:spLocks noGrp="1" noChangeArrowheads="1"/>
          </p:cNvSpPr>
          <p:nvPr>
            <p:ph type="title"/>
          </p:nvPr>
        </p:nvSpPr>
        <p:spPr/>
        <p:txBody>
          <a:bodyPr/>
          <a:lstStyle/>
          <a:p>
            <a:r>
              <a:rPr lang="en-US" dirty="0" smtClean="0"/>
              <a:t>Net Written Premium/GDP</a:t>
            </a:r>
          </a:p>
        </p:txBody>
      </p:sp>
      <p:sp>
        <p:nvSpPr>
          <p:cNvPr id="52231" name="Rectangle 3"/>
          <p:cNvSpPr>
            <a:spLocks noChangeArrowheads="1"/>
          </p:cNvSpPr>
          <p:nvPr/>
        </p:nvSpPr>
        <p:spPr bwMode="auto">
          <a:xfrm>
            <a:off x="0" y="6567154"/>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chemeClr val="accent2"/>
              </a:buClr>
              <a:tabLst>
                <a:tab pos="112711" algn="r"/>
              </a:tabLst>
            </a:pPr>
            <a:r>
              <a:rPr lang="en-US" sz="1100" dirty="0"/>
              <a:t>	Sources: Insurance Information Institute calculation using data from A.M. Best, Bureau of Economic Analysis.</a:t>
            </a:r>
          </a:p>
        </p:txBody>
      </p:sp>
      <p:graphicFrame>
        <p:nvGraphicFramePr>
          <p:cNvPr id="2026500" name="Object 2"/>
          <p:cNvGraphicFramePr>
            <a:graphicFrameLocks/>
          </p:cNvGraphicFramePr>
          <p:nvPr>
            <p:extLst>
              <p:ext uri="{D42A27DB-BD31-4B8C-83A1-F6EECF244321}">
                <p14:modId xmlns:p14="http://schemas.microsoft.com/office/powerpoint/2010/main" val="46354818"/>
              </p:ext>
            </p:extLst>
          </p:nvPr>
        </p:nvGraphicFramePr>
        <p:xfrm>
          <a:off x="265114" y="1591613"/>
          <a:ext cx="8569325" cy="4579937"/>
        </p:xfrm>
        <a:graphic>
          <a:graphicData uri="http://schemas.openxmlformats.org/presentationml/2006/ole">
            <mc:AlternateContent xmlns:mc="http://schemas.openxmlformats.org/markup-compatibility/2006">
              <mc:Choice xmlns:v="urn:schemas-microsoft-com:vml" Requires="v">
                <p:oleObj spid="_x0000_s28222473"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65114" y="159161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925851" y="1513961"/>
            <a:ext cx="3226256" cy="953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400" b="1" dirty="0">
                <a:solidFill>
                  <a:srgbClr val="FFFFFF"/>
                </a:solidFill>
              </a:rPr>
              <a:t>Short-Term, Underwriting Cycle Drives NWP/GDP, but structural changes in the economy reduce penetration rate over the long run</a:t>
            </a:r>
            <a:endParaRPr lang="pt-BR" sz="1400" b="1" dirty="0">
              <a:solidFill>
                <a:srgbClr val="FFFFFF"/>
              </a:solidFill>
            </a:endParaRPr>
          </a:p>
        </p:txBody>
      </p:sp>
      <p:sp>
        <p:nvSpPr>
          <p:cNvPr id="2026516" name="AutoShape 20"/>
          <p:cNvSpPr>
            <a:spLocks noChangeArrowheads="1"/>
          </p:cNvSpPr>
          <p:nvPr/>
        </p:nvSpPr>
        <p:spPr bwMode="blackWhite">
          <a:xfrm>
            <a:off x="4343402" y="3447959"/>
            <a:ext cx="1424783" cy="400143"/>
          </a:xfrm>
          <a:prstGeom prst="wedgeRectCallout">
            <a:avLst>
              <a:gd name="adj1" fmla="val 109830"/>
              <a:gd name="adj2" fmla="val -129433"/>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1999-00 Soft Market</a:t>
            </a:r>
          </a:p>
        </p:txBody>
      </p:sp>
      <p:sp>
        <p:nvSpPr>
          <p:cNvPr id="2026519" name="AutoShape 23"/>
          <p:cNvSpPr>
            <a:spLocks noChangeArrowheads="1"/>
          </p:cNvSpPr>
          <p:nvPr/>
        </p:nvSpPr>
        <p:spPr bwMode="blackWhite">
          <a:xfrm>
            <a:off x="5703491" y="1128130"/>
            <a:ext cx="1489868" cy="642348"/>
          </a:xfrm>
          <a:prstGeom prst="wedgeRectCallout">
            <a:avLst>
              <a:gd name="adj1" fmla="val -64422"/>
              <a:gd name="adj2" fmla="val 96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Peaked with 1986 Hard Market</a:t>
            </a:r>
          </a:p>
        </p:txBody>
      </p:sp>
      <p:sp>
        <p:nvSpPr>
          <p:cNvPr id="2026522" name="AutoShape 26"/>
          <p:cNvSpPr>
            <a:spLocks noChangeArrowheads="1"/>
          </p:cNvSpPr>
          <p:nvPr/>
        </p:nvSpPr>
        <p:spPr bwMode="blackWhite">
          <a:xfrm>
            <a:off x="7177088" y="1683335"/>
            <a:ext cx="1314451" cy="541255"/>
          </a:xfrm>
          <a:prstGeom prst="wedgeRectCallout">
            <a:avLst>
              <a:gd name="adj1" fmla="val -43598"/>
              <a:gd name="adj2" fmla="val 993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Last Hard Market</a:t>
            </a:r>
          </a:p>
        </p:txBody>
      </p:sp>
      <p:sp>
        <p:nvSpPr>
          <p:cNvPr id="2026525" name="AutoShape 29"/>
          <p:cNvSpPr>
            <a:spLocks noChangeArrowheads="1"/>
          </p:cNvSpPr>
          <p:nvPr/>
        </p:nvSpPr>
        <p:spPr bwMode="blackWhite">
          <a:xfrm>
            <a:off x="6600825" y="3584873"/>
            <a:ext cx="1152525" cy="546100"/>
          </a:xfrm>
          <a:prstGeom prst="wedgeRectCallout">
            <a:avLst>
              <a:gd name="adj1" fmla="val 44160"/>
              <a:gd name="adj2" fmla="val -152072"/>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4" y="1266829"/>
            <a:ext cx="8221663" cy="221599"/>
          </a:xfrm>
          <a:prstGeom prst="rect">
            <a:avLst/>
          </a:prstGeom>
          <a:noFill/>
          <a:ln w="9525" algn="ctr">
            <a:noFill/>
            <a:miter lim="800000"/>
            <a:headEnd/>
            <a:tailEnd/>
          </a:ln>
        </p:spPr>
        <p:txBody>
          <a:bodyPr lIns="0" tIns="0" rIns="0" bIns="0">
            <a:spAutoFit/>
          </a:bodyPr>
          <a:lstStyle/>
          <a:p>
            <a:pPr defTabSz="114297" eaLnBrk="0" hangingPunct="0">
              <a:lnSpc>
                <a:spcPct val="90000"/>
              </a:lnSpc>
              <a:spcBef>
                <a:spcPct val="20000"/>
              </a:spcBef>
            </a:pPr>
            <a:r>
              <a:rPr lang="en-US" sz="1600" b="1" dirty="0">
                <a:solidFill>
                  <a:srgbClr val="225A7A"/>
                </a:solidFill>
              </a:rPr>
              <a:t>(NWP/Nominal GDP)</a:t>
            </a:r>
          </a:p>
        </p:txBody>
      </p:sp>
    </p:spTree>
    <p:extLst>
      <p:ext uri="{BB962C8B-B14F-4D97-AF65-F5344CB8AC3E}">
        <p14:creationId xmlns:p14="http://schemas.microsoft.com/office/powerpoint/2010/main" val="1651508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4" fill="hold" grpId="0" nodeType="afterEffect">
                                  <p:stCondLst>
                                    <p:cond delay="0"/>
                                  </p:stCondLst>
                                  <p:childTnLst>
                                    <p:set>
                                      <p:cBhvr>
                                        <p:cTn id="15" dur="1" fill="hold">
                                          <p:stCondLst>
                                            <p:cond delay="0"/>
                                          </p:stCondLst>
                                        </p:cTn>
                                        <p:tgtEl>
                                          <p:spTgt spid="2026516"/>
                                        </p:tgtEl>
                                        <p:attrNameLst>
                                          <p:attrName>style.visibility</p:attrName>
                                        </p:attrNameLst>
                                      </p:cBhvr>
                                      <p:to>
                                        <p:strVal val="visible"/>
                                      </p:to>
                                    </p:set>
                                    <p:animEffect transition="in" filter="wipe(down)">
                                      <p:cBhvr>
                                        <p:cTn id="16" dur="500"/>
                                        <p:tgtEl>
                                          <p:spTgt spid="2026516"/>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2026522"/>
                                        </p:tgtEl>
                                        <p:attrNameLst>
                                          <p:attrName>style.visibility</p:attrName>
                                        </p:attrNameLst>
                                      </p:cBhvr>
                                      <p:to>
                                        <p:strVal val="visible"/>
                                      </p:to>
                                    </p:set>
                                    <p:animEffect transition="in" filter="wipe(up)">
                                      <p:cBhvr>
                                        <p:cTn id="20" dur="500"/>
                                        <p:tgtEl>
                                          <p:spTgt spid="2026522"/>
                                        </p:tgtEl>
                                      </p:cBhvr>
                                    </p:animEffect>
                                  </p:childTnLst>
                                </p:cTn>
                              </p:par>
                            </p:childTnLst>
                          </p:cTn>
                        </p:par>
                        <p:par>
                          <p:cTn id="21" fill="hold">
                            <p:stCondLst>
                              <p:cond delay="2700"/>
                            </p:stCondLst>
                            <p:childTnLst>
                              <p:par>
                                <p:cTn id="22" presetID="22" presetClass="entr" presetSubtype="4" fill="hold" grpId="0" nodeType="afterEffect">
                                  <p:stCondLst>
                                    <p:cond delay="0"/>
                                  </p:stCondLst>
                                  <p:childTnLst>
                                    <p:set>
                                      <p:cBhvr>
                                        <p:cTn id="23" dur="1" fill="hold">
                                          <p:stCondLst>
                                            <p:cond delay="0"/>
                                          </p:stCondLst>
                                        </p:cTn>
                                        <p:tgtEl>
                                          <p:spTgt spid="2026519"/>
                                        </p:tgtEl>
                                        <p:attrNameLst>
                                          <p:attrName>style.visibility</p:attrName>
                                        </p:attrNameLst>
                                      </p:cBhvr>
                                      <p:to>
                                        <p:strVal val="visible"/>
                                      </p:to>
                                    </p:set>
                                    <p:animEffect transition="in" filter="wipe(down)">
                                      <p:cBhvr>
                                        <p:cTn id="24" dur="500"/>
                                        <p:tgtEl>
                                          <p:spTgt spid="2026519"/>
                                        </p:tgtEl>
                                      </p:cBhvr>
                                    </p:animEffect>
                                  </p:childTnLst>
                                </p:cTn>
                              </p:par>
                            </p:childTnLst>
                          </p:cTn>
                        </p:par>
                        <p:par>
                          <p:cTn id="25" fill="hold">
                            <p:stCondLst>
                              <p:cond delay="3200"/>
                            </p:stCondLst>
                            <p:childTnLst>
                              <p:par>
                                <p:cTn id="26" presetID="22" presetClass="entr" presetSubtype="1" fill="hold" grpId="0" nodeType="afterEffect">
                                  <p:stCondLst>
                                    <p:cond delay="0"/>
                                  </p:stCondLst>
                                  <p:childTnLst>
                                    <p:set>
                                      <p:cBhvr>
                                        <p:cTn id="27" dur="1" fill="hold">
                                          <p:stCondLst>
                                            <p:cond delay="0"/>
                                          </p:stCondLst>
                                        </p:cTn>
                                        <p:tgtEl>
                                          <p:spTgt spid="2026525"/>
                                        </p:tgtEl>
                                        <p:attrNameLst>
                                          <p:attrName>style.visibility</p:attrName>
                                        </p:attrNameLst>
                                      </p:cBhvr>
                                      <p:to>
                                        <p:strVal val="visible"/>
                                      </p:to>
                                    </p:set>
                                    <p:animEffect transition="in" filter="wipe(up)">
                                      <p:cBhvr>
                                        <p:cTn id="28" dur="500"/>
                                        <p:tgtEl>
                                          <p:spTgt spid="2026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16" grpId="0" animBg="1"/>
      <p:bldP spid="2026519" grpId="0" animBg="1"/>
      <p:bldP spid="2026522" grpId="0" animBg="1"/>
      <p:bldP spid="2026525"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762000" y="2087726"/>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
        <p:nvSpPr>
          <p:cNvPr id="8" name="Rectangle 7"/>
          <p:cNvSpPr>
            <a:spLocks noChangeArrowheads="1"/>
          </p:cNvSpPr>
          <p:nvPr/>
        </p:nvSpPr>
        <p:spPr bwMode="auto">
          <a:xfrm>
            <a:off x="382589" y="4527404"/>
            <a:ext cx="8020050"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Underwriting Performance is More Important than Ever in a Low Interest Rate Environment</a:t>
            </a:r>
            <a:endParaRPr lang="en-US" sz="3600" b="1" i="1" dirty="0">
              <a:solidFill>
                <a:srgbClr val="FF0000"/>
              </a:solidFill>
            </a:endParaRPr>
          </a:p>
        </p:txBody>
      </p:sp>
    </p:spTree>
    <p:extLst>
      <p:ext uri="{BB962C8B-B14F-4D97-AF65-F5344CB8AC3E}">
        <p14:creationId xmlns:p14="http://schemas.microsoft.com/office/powerpoint/2010/main" val="31765480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par>
                                <p:cTn id="10" presetID="16" presetClass="entr" presetSubtype="37" fill="hold" grpId="0" nodeType="withEffect">
                                  <p:stCondLst>
                                    <p:cond delay="30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79</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2014:9M = 97.7.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181533" name="Chart" r:id="rId5" imgW="3413760" imgH="1451818" progId="MSGraph.Chart.8">
                  <p:embed followColorScheme="full"/>
                </p:oleObj>
              </mc:Choice>
              <mc:Fallback>
                <p:oleObj name="Chart" r:id="rId5" imgW="3413760" imgH="1451818"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249413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Q3:2014.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465918121"/>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429" name="Chart" r:id="rId4" imgW="3440391" imgH="1840438" progId="MSGraph.Chart.8">
                  <p:embed followColorScheme="full"/>
                </p:oleObj>
              </mc:Choice>
              <mc:Fallback>
                <p:oleObj name="Chart" r:id="rId4" imgW="3440391" imgH="1840438"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38840"/>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2014:9M combined ratio including M&amp;FG insurers is 97.7;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182557" name="Chart" r:id="rId4" imgW="3440391" imgH="1573599" progId="MSGraph.Chart.8">
                  <p:embed followColorScheme="full"/>
                </p:oleObj>
              </mc:Choice>
              <mc:Fallback>
                <p:oleObj name="Chart" r:id="rId4" imgW="3440391" imgH="157359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945397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1993–2016F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3374033333"/>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1421"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81</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430123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16646999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3244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242683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469"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83</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49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605"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54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86</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83579"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773918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88</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2268844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184603"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14424289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7069255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453" name="Chart" r:id="rId5" imgW="3303075" imgH="2206198" progId="MSGraph.Chart.8">
                  <p:embed followColorScheme="full"/>
                </p:oleObj>
              </mc:Choice>
              <mc:Fallback>
                <p:oleObj name="Chart" r:id="rId5" imgW="3303075" imgH="2206198"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Q3.</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7.6%</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518"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90</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624"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92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36506144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050594"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400"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95</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825667739"/>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51619"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95</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38084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642"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97</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2020</a:t>
            </a:r>
          </a:p>
        </p:txBody>
      </p:sp>
      <p:graphicFrame>
        <p:nvGraphicFramePr>
          <p:cNvPr id="66562" name="Object 4"/>
          <p:cNvGraphicFramePr>
            <a:graphicFrameLocks noChangeAspect="1"/>
          </p:cNvGraphicFramePr>
          <p:nvPr>
            <p:extLst>
              <p:ext uri="{D42A27DB-BD31-4B8C-83A1-F6EECF244321}">
                <p14:modId xmlns:p14="http://schemas.microsoft.com/office/powerpoint/2010/main" val="1440756641"/>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66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(2/15 for 2015 and 2016; for 2017-2020 10/14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99247" y="1958726"/>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39855"/>
              <a:gd name="adj2" fmla="val -710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98</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784945467"/>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691" name="Chart" r:id="rId4" imgW="5530924" imgH="2546188" progId="MSGraph.Chart.8">
                  <p:embed followColorScheme="full"/>
                </p:oleObj>
              </mc:Choice>
              <mc:Fallback>
                <p:oleObj name="Chart" r:id="rId4" imgW="5530924" imgH="254618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2/15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99</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715"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201826</TotalTime>
  <Words>17435</Words>
  <Application>Microsoft Office PowerPoint</Application>
  <PresentationFormat>On-screen Show (4:3)</PresentationFormat>
  <Paragraphs>2447</Paragraphs>
  <Slides>237</Slides>
  <Notes>213</Notes>
  <HiddenSlides>127</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237</vt:i4>
      </vt:variant>
    </vt:vector>
  </HeadingPairs>
  <TitlesOfParts>
    <vt:vector size="249" baseType="lpstr">
      <vt:lpstr>Arial Unicode MS</vt: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What Really Keeps Insurance CEOs Awake at Night? Trends, Challenges &amp; Opportunities</vt:lpstr>
      <vt:lpstr>PowerPoint Presentation</vt:lpstr>
      <vt:lpstr>P/C Industry Net Income After Taxes 1991–2014E</vt:lpstr>
      <vt:lpstr>Life/Annuity Industry Profits, 2001-2013</vt:lpstr>
      <vt:lpstr>U.S. Life/Annuity Insurance Industry Profit Sources, by Percent, 2013</vt:lpstr>
      <vt:lpstr>Profitability Peaks &amp; Troughs in the P/C Insurance Industry, 1975 – 2014:Q3*</vt:lpstr>
      <vt:lpstr>Profitability Peaks &amp; Troughs in the P/C Insurance Industry, 1975 – 2016F</vt:lpstr>
      <vt:lpstr>ROE: Property/Casualty Insurance by Major Event, 1987–2014E</vt:lpstr>
      <vt:lpstr>PowerPoint Presentation</vt:lpstr>
      <vt:lpstr>Return on Net Worth (RNW) All Lines: 2004-2013 Average</vt:lpstr>
      <vt:lpstr>RNW All Lines by State, 2004-2013 Average: Highest 25 States</vt:lpstr>
      <vt:lpstr>PowerPoint Presentation</vt:lpstr>
      <vt:lpstr>PowerPoint Presentation</vt:lpstr>
      <vt:lpstr>PowerPoint Presentation</vt:lpstr>
      <vt:lpstr>RNW All Lines: MS vs. U.S., 2004-2013</vt:lpstr>
      <vt:lpstr>RNW PP Auto: MS vs. U.S., 2004-2013</vt:lpstr>
      <vt:lpstr>RNW Comm. Auto: MS vs. U.S., 2004-2013</vt:lpstr>
      <vt:lpstr>RNW Comm. Multi-Peril: MS vs. U.S., 2004-2013</vt:lpstr>
      <vt:lpstr>RNW Homeowners: MS vs. U.S., 2004-2013</vt:lpstr>
      <vt:lpstr>RNW Workers Comp: MS vs. U.S., 2004-2013</vt:lpstr>
      <vt:lpstr>All Lines: 10-Year Average RNW MS &amp; Nearby States</vt:lpstr>
      <vt:lpstr>PP Auto: 10-Year Average RNW MS &amp; Nearby States</vt:lpstr>
      <vt:lpstr>Top Ten Most Expensive And Least Expensive States For Automobile Insurance, 2012 (1)</vt:lpstr>
      <vt:lpstr>Comm. Auto: 10-Year Average RNW  MS &amp; Nearby States</vt:lpstr>
      <vt:lpstr>Comm. M-P: 10-Year Average RNW  MS &amp; Nearby States</vt:lpstr>
      <vt:lpstr>Homeowners: 10-Year Average RNW  MS &amp; Nearby States</vt:lpstr>
      <vt:lpstr>Top Ten Most Expensive And Least Expensive States For Homeowners Insurance, 2012 (1)</vt:lpstr>
      <vt:lpstr>Workers Comp: 10-Year Average RNW  MS &amp; Nearby States</vt:lpstr>
      <vt:lpstr>PowerPoint Presentation</vt:lpstr>
      <vt:lpstr>Net Premium Growth: Annual Change,  1971—2016F</vt:lpstr>
      <vt:lpstr>PowerPoint Presentation</vt:lpstr>
      <vt:lpstr>PowerPoint Presentation</vt:lpstr>
      <vt:lpstr>All Lines DWP Growth: MS vs. U.S., 2004-2013</vt:lpstr>
      <vt:lpstr>Personal Lines DWP Growth:  MS vs. U.S., 2004-2013</vt:lpstr>
      <vt:lpstr>Comm. Lines DWP Growth:  MS vs. U.S., 2004-2013</vt:lpstr>
      <vt:lpstr>Private Passenger Auto DWP Growth:  MS vs. U.S., 2004-2013</vt:lpstr>
      <vt:lpstr>Homeowner’s MP DWP Growth: MS vs. U.S., 2004-2013</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Going Global</vt:lpstr>
      <vt:lpstr>PowerPoint Presentation</vt:lpstr>
      <vt:lpstr>Distribution of Nonlife Premium: Industrialized vs. Emerging Markets, 2013</vt:lpstr>
      <vt:lpstr>GDP Growth: Advanced &amp; Emerging Economies vs. World, 1970-2015F</vt:lpstr>
      <vt:lpstr>Non-Life Insurance: Global Real (Inflation Adjusted) Premium Growth, 2013</vt:lpstr>
      <vt:lpstr>Global Real (Inflation Adjusted)  Premium Growth: 1980-2013</vt:lpstr>
      <vt:lpstr>PowerPoint Presentation</vt:lpstr>
      <vt:lpstr>Advertising Expenditures by P/C Insurance Industry, 1999-2013</vt:lpstr>
      <vt:lpstr>PowerPoint Presentation</vt:lpstr>
      <vt:lpstr>All P/C Lines Distribution Channels, Direct vs. Independent Agents</vt:lpstr>
      <vt:lpstr>Personal Lines Distribution Channels, Direct vs. Independent Agents</vt:lpstr>
      <vt:lpstr>Commercial P/C Distribution Channels, Direct vs. Independent Agents</vt:lpstr>
      <vt:lpstr>PowerPoint Presentation</vt:lpstr>
      <vt:lpstr>PowerPoint Presentation</vt:lpstr>
      <vt:lpstr>Growth Rates: Major PPA Direct Writers vs. All Private Passenger Auto Writers</vt:lpstr>
      <vt:lpstr>                   : Should Insurers Be Concerned?</vt:lpstr>
      <vt:lpstr>PowerPoint Presentation</vt:lpstr>
      <vt:lpstr>Percentage of Carriers Using Predictive Analytics by Major P/C Line, 2013</vt:lpstr>
      <vt:lpstr>Uses of Predictive Analytics by Function</vt:lpstr>
      <vt:lpstr>PowerPoint Presentation</vt:lpstr>
      <vt:lpstr>Driving Behavior Data Is Very Predictive</vt:lpstr>
      <vt:lpstr>I.I.I. Poll: Telematics</vt:lpstr>
      <vt:lpstr>PowerPoint Presentation</vt:lpstr>
      <vt:lpstr>Likely Impacts of Successful, Incremental Autonomous Vehicle Technologies</vt:lpstr>
      <vt:lpstr>Impact of Forward Collision Warning    With and Without Auto Brake</vt:lpstr>
      <vt:lpstr>Enhanced Vehicle and Road Safety Have Made Driving Much Safer</vt:lpstr>
      <vt:lpstr>Additional Disruptors</vt:lpstr>
      <vt:lpstr>Additional Disruptors (continued)</vt:lpstr>
      <vt:lpstr>Additional Disruptors (continued)</vt:lpstr>
      <vt:lpstr>Net Written Premium/GDP</vt:lpstr>
      <vt:lpstr>PowerPoint Presentation</vt:lpstr>
      <vt:lpstr>P/C Insurance Industry  Combined Ratio, 2001–2014:Q3*</vt:lpstr>
      <vt:lpstr>A 100 Combined Ratio Isn’t What It Once Was: Investment Impact on ROEs</vt:lpstr>
      <vt:lpstr>Private Passenger Auto Combined Ratio: 1993–2016F</vt:lpstr>
      <vt:lpstr>Homeowners Insurance Combined Ratio: 1990–2015F</vt:lpstr>
      <vt:lpstr>Commercial Lines Combined Ratio, 1990-2015F*</vt:lpstr>
      <vt:lpstr>Commercial Auto Combined Ratio: 1993–2015F</vt:lpstr>
      <vt:lpstr>Commercial Property Combined Ratio:  2007–2016F</vt:lpstr>
      <vt:lpstr>General Liability Combined Ratio:  2005–2015F</vt:lpstr>
      <vt:lpstr>Workers Compensation Combined Ratio: 1994–2014E</vt:lpstr>
      <vt:lpstr>U.S. Health Care Expenditures, 1965–2022F</vt:lpstr>
      <vt:lpstr>National Health Care Expenditures as a Share of GDP, 1965 – 2022F*</vt:lpstr>
      <vt:lpstr>Commercial Multi-Peril Combined Ratio: 1995–2015F</vt:lpstr>
      <vt:lpstr>Inland Marine Combined Ratio:  2004–2015F</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2020</vt:lpstr>
      <vt:lpstr>Annual Inflation Rates, (CPI-U, %), 1990–2016F</vt:lpstr>
      <vt:lpstr>PowerPoint Presentation</vt:lpstr>
      <vt:lpstr>P/C Insurer Net Realized  Capital Gains/Losses, 1990-2014:Q3</vt:lpstr>
      <vt:lpstr>Property/Casualty Insurance Industry Investment Gain: 1994–2014E1</vt:lpstr>
      <vt:lpstr>PowerPoint Presentation</vt:lpstr>
      <vt:lpstr>Distribution of Bond Maturities, P/C Insurance Industry, 2003-2013</vt:lpstr>
      <vt:lpstr>PowerPoint Presentation</vt:lpstr>
      <vt:lpstr>Monthly Change in Auto Insurance Prices, 1991–2015*</vt:lpstr>
      <vt:lpstr>Average Expenditures on Auto Insurance</vt:lpstr>
      <vt:lpstr>Average Commercial Rate Change, All Lines, (1Q:2004–4Q:2014)</vt:lpstr>
      <vt:lpstr>Change in Commercial Rate Renewals, by Account Size: 1999:Q4 to 2014:Q4</vt:lpstr>
      <vt:lpstr>Cumulative Qtrly. Commercial Rate Changes, by Account Size: 1999:Q4 to 2014:Q4</vt:lpstr>
      <vt:lpstr>PowerPoint Presentation</vt:lpstr>
      <vt:lpstr>Change in Commercial Rate Renewals, by Line: 2014:Q4</vt:lpstr>
      <vt:lpstr>PowerPoint Presentation</vt:lpstr>
      <vt:lpstr>U.S. Insured Catastrophe Losses</vt:lpstr>
      <vt:lpstr>Combined Ratio Points Associated with Catastrophe Losses: 1960 – 2013*</vt:lpstr>
      <vt:lpstr>Homeowners Insurance Combined Ratio: 1990–2015F</vt:lpstr>
      <vt:lpstr>Top 8 States for Insured Catastrophe Losses, 2013</vt:lpstr>
      <vt:lpstr>Inflation Adjusted U.S. Catastrophe Losses by Cause of Loss, 1994–20131</vt:lpstr>
      <vt:lpstr>Top 16 Most Costly Disasters in U.S. History</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Natural Hazard Risk Scores, 2014 Highest 25 States*</vt:lpstr>
      <vt:lpstr>Natural Hazard Risk Scores, 2014 Bottom 24 States*</vt:lpstr>
      <vt:lpstr>CYBER RISK &amp;                     CYBER INSURANCE</vt:lpstr>
      <vt:lpstr>Data Breaches 2005-2014, by Number of Breaches and Records Exposed</vt:lpstr>
      <vt:lpstr>Worldwide Cybersecurity Spending, 2011- 2016F </vt:lpstr>
      <vt:lpstr>Data/Privacy Breach: Many Potential Costs Can Be Insured</vt:lpstr>
      <vt:lpstr>The Three Basic Elements of Cyber Coverage: Prevention, Transfer, Response</vt:lpstr>
      <vt:lpstr>I.I.I. Released its Second Cyber Report in 2014: Cyber Risk: The Growing Threat</vt:lpstr>
      <vt:lpstr>CAPITAL/CAPACITY </vt:lpstr>
      <vt:lpstr>Policyholder Surplus,  2006:Q4–2014:Q3</vt:lpstr>
      <vt:lpstr>US Policyholder Surplus: 1975–2014*</vt:lpstr>
      <vt:lpstr>Premium-to-Surplus Ratio: 1985–2014*</vt:lpstr>
      <vt:lpstr>US P/C Insurance Industry Excess Capital Position: 1994–2016E</vt:lpstr>
      <vt:lpstr>P/C Industry: Loss Reserve-to-Surplus Ratio, 1971-2014:Q3</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I.I.I. Will Release its First Report on Alternative Capital During Q1 2015</vt:lpstr>
      <vt:lpstr>Questions Arising from Influence of Alternative Capital</vt:lpstr>
      <vt:lpstr>PowerPoint Presentation</vt:lpstr>
      <vt:lpstr>I.I.I. Media Index, P/C, 2014 vs 2013 Percent increase/decrease from previous year</vt:lpstr>
      <vt:lpstr>PowerPoint Presentation</vt:lpstr>
      <vt:lpstr>Structure of Reauthorized TRIA Program (as of 2020)</vt:lpstr>
      <vt:lpstr>Industry Aggregate Retention Under TRIA, from Inception through Extension</vt:lpstr>
      <vt:lpstr>TRIA Program Trigger, from Inception through Extension</vt:lpstr>
      <vt:lpstr>Industry Co-Pay Share in Excess of Individual Retention</vt:lpstr>
      <vt:lpstr>THE ECONOMY</vt:lpstr>
      <vt:lpstr>US Real GDP Growth*</vt:lpstr>
      <vt:lpstr>PowerPoint Presentation</vt:lpstr>
      <vt:lpstr>Real GDP by State Percent Change, 2013: Highest 25 States</vt:lpstr>
      <vt:lpstr>PowerPoint Presentation</vt:lpstr>
      <vt:lpstr>PowerPoint Presentation</vt:lpstr>
      <vt:lpstr>PowerPoint Presentation</vt:lpstr>
      <vt:lpstr>Auto/Light Truck Sales, 1999-2020F</vt:lpstr>
      <vt:lpstr>New Private Housing Starts, 1990-2020F</vt:lpstr>
      <vt:lpstr>Interest Rate on Convention 30-Year Mortgages: Up a Bit, 1990–2014*</vt:lpstr>
      <vt:lpstr>I.I.I. Poll: Renters Insurance</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Dec. 2014 vs. Dec. 2013*</vt:lpstr>
      <vt:lpstr>Value of Private Construction Put in Place, by Segment,  Dec. 2014 vs. Dec. 2013*</vt:lpstr>
      <vt:lpstr>Value of Public Construction Put in Place, by Segment,  Dec. 2014 vs. Dec. 2013*</vt:lpstr>
      <vt:lpstr>Real (Inflation-Adjusted)  Nonresidential Construction, 2000-2014*</vt:lpstr>
      <vt:lpstr>PowerPoint Presentation</vt:lpstr>
      <vt:lpstr>New Private Housing Starts, 1990-2020F</vt:lpstr>
      <vt:lpstr>Construction Employment, Jan. 2010—December 2014*</vt:lpstr>
      <vt:lpstr>Construction Employment,  Jan. 2003–December 2014 </vt:lpstr>
      <vt:lpstr>MANUFACTURING SECTOR OVERVIEW &amp; OUTLOOK</vt:lpstr>
      <vt:lpstr>Dollar Value* of Manufacturers’ Shipments Monthly, Jan. 1992—November 2014</vt:lpstr>
      <vt:lpstr>Manufacturing Growth for Selected Sectors, 2014 vs. 2013*</vt:lpstr>
      <vt:lpstr>Manufacturing Employment, Jan. 2010—December 2014*</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ENERGY SECTOR: OIL &amp; GAS INDUSTRY FUTURE IS BRIGHT BUT VOLATILE</vt:lpstr>
      <vt:lpstr>U.S. Crude Oil Production, 2005-2016P</vt:lpstr>
      <vt:lpstr>U.S. Natural Gas Production, 2000-2013</vt:lpstr>
      <vt:lpstr>Employment in Oil &amp; Gas Extraction, Jan. 2010—Dec. 2014*</vt:lpstr>
      <vt:lpstr>PowerPoint Presentation</vt:lpstr>
      <vt:lpstr>Unemployment and Underemployment Rates: Still Too High, But Falling</vt:lpstr>
      <vt:lpstr>US Unemployment Rate Forecast</vt:lpstr>
      <vt:lpstr>PowerPoint Presentation</vt:lpstr>
      <vt:lpstr>Nonfarm Payroll (Wages and Salaries): Quarterly, 2005–2014:Q3</vt:lpstr>
      <vt:lpstr>Payroll vs. Workers Comp Net Written Premiums, 1990-2014P</vt:lpstr>
      <vt:lpstr>Construction Employment, Jan. 2010—December 2014*</vt:lpstr>
      <vt:lpstr>Construction Employment,  Jan. 2003–December 2014 </vt:lpstr>
      <vt:lpstr>Manufacturing Employment, January 2010—December 2014*</vt:lpstr>
      <vt:lpstr>Employment in Oil &amp; Gas Extraction, Jan. 2010—Dec. 2014*</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lpstr>PowerPoint Presentation</vt:lpstr>
      <vt:lpstr>Overview of Insurance Sector Employment Changes*</vt:lpstr>
      <vt:lpstr>U.S. Employment in the Direct P/C Insurance Industry: 1990–2015*</vt:lpstr>
      <vt:lpstr>U.S. Employment in the Direct Life Insurance Industry: 1990–2015*</vt:lpstr>
      <vt:lpstr>U.S. Employment in the Direct Health- Medical Insurance Industry: 1990–2015*</vt:lpstr>
      <vt:lpstr>U.S. Employment in the  Reinsurance Industry: 1990–2015*</vt:lpstr>
      <vt:lpstr>U.S. Employment in Insurance  Agencies &amp; Brokerages: 1990–2015*</vt:lpstr>
      <vt:lpstr>U.S. Employment in Insurance  Claims Adjusting: 1990–2015*</vt:lpstr>
      <vt:lpstr>U.S. Employment in Third-Party Administration of Insurance Funds: 1990–2015*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4132</cp:revision>
  <cp:lastPrinted>2015-01-28T15:23:12Z</cp:lastPrinted>
  <dcterms:modified xsi:type="dcterms:W3CDTF">2015-03-19T11:52:26Z</dcterms:modified>
</cp:coreProperties>
</file>