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7.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notesSlides/notesSlide32.xml" ContentType="application/vnd.openxmlformats-officedocument.presentationml.notesSlide+xml"/>
  <Override PartName="/ppt/tags/tag8.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37.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3.xml" ContentType="application/vnd.openxmlformats-officedocument.drawingml.chartshape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charts/chart5.xml" ContentType="application/vnd.openxmlformats-officedocument.drawingml.chart+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3.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4.xml" ContentType="application/vnd.openxmlformats-officedocument.presentationml.notesSlide+xml"/>
  <Override PartName="/ppt/charts/chart10.xml" ContentType="application/vnd.openxmlformats-officedocument.drawingml.chart+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charts/chart11.xml" ContentType="application/vnd.openxmlformats-officedocument.drawingml.chart+xml"/>
  <Override PartName="/ppt/drawings/drawing4.xml" ContentType="application/vnd.openxmlformats-officedocument.drawingml.chartshapes+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drawings/drawing5.xml" ContentType="application/vnd.openxmlformats-officedocument.drawingml.chartshapes+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charts/chart13.xml" ContentType="application/vnd.openxmlformats-officedocument.drawingml.chart+xml"/>
  <Override PartName="/ppt/tags/tag9.xml" ContentType="application/vnd.openxmlformats-officedocument.presentationml.tags+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tags/tag10.xml" ContentType="application/vnd.openxmlformats-officedocument.presentationml.tags+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charts/chart14.xml" ContentType="application/vnd.openxmlformats-officedocument.drawingml.chart+xml"/>
  <Override PartName="/ppt/notesSlides/notesSlide126.xml" ContentType="application/vnd.openxmlformats-officedocument.presentationml.notesSlide+xml"/>
  <Override PartName="/ppt/tags/tag11.xml" ContentType="application/vnd.openxmlformats-officedocument.presentationml.tags+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2.xml" ContentType="application/vnd.openxmlformats-officedocument.presentationml.tags+xml"/>
  <Override PartName="/ppt/notesSlides/notesSlide14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75"/>
  </p:notesMasterIdLst>
  <p:handoutMasterIdLst>
    <p:handoutMasterId r:id="rId176"/>
  </p:handoutMasterIdLst>
  <p:sldIdLst>
    <p:sldId id="4301" r:id="rId2"/>
    <p:sldId id="4385" r:id="rId3"/>
    <p:sldId id="4386" r:id="rId4"/>
    <p:sldId id="4387" r:id="rId5"/>
    <p:sldId id="4388" r:id="rId6"/>
    <p:sldId id="4389" r:id="rId7"/>
    <p:sldId id="4390" r:id="rId8"/>
    <p:sldId id="4391" r:id="rId9"/>
    <p:sldId id="4392" r:id="rId10"/>
    <p:sldId id="4450" r:id="rId11"/>
    <p:sldId id="4446" r:id="rId12"/>
    <p:sldId id="4447" r:id="rId13"/>
    <p:sldId id="4442" r:id="rId14"/>
    <p:sldId id="4500" r:id="rId15"/>
    <p:sldId id="4501" r:id="rId16"/>
    <p:sldId id="4503" r:id="rId17"/>
    <p:sldId id="4504" r:id="rId18"/>
    <p:sldId id="4505" r:id="rId19"/>
    <p:sldId id="4506" r:id="rId20"/>
    <p:sldId id="4507" r:id="rId21"/>
    <p:sldId id="4396" r:id="rId22"/>
    <p:sldId id="4510" r:id="rId23"/>
    <p:sldId id="4397" r:id="rId24"/>
    <p:sldId id="4398" r:id="rId25"/>
    <p:sldId id="4399" r:id="rId26"/>
    <p:sldId id="4400" r:id="rId27"/>
    <p:sldId id="4401" r:id="rId28"/>
    <p:sldId id="4402" r:id="rId29"/>
    <p:sldId id="4403" r:id="rId30"/>
    <p:sldId id="4404" r:id="rId31"/>
    <p:sldId id="4441" r:id="rId32"/>
    <p:sldId id="4383" r:id="rId33"/>
    <p:sldId id="4384" r:id="rId34"/>
    <p:sldId id="4395" r:id="rId35"/>
    <p:sldId id="4251" r:id="rId36"/>
    <p:sldId id="4444" r:id="rId37"/>
    <p:sldId id="4443" r:id="rId38"/>
    <p:sldId id="4445" r:id="rId39"/>
    <p:sldId id="4406" r:id="rId40"/>
    <p:sldId id="4407" r:id="rId41"/>
    <p:sldId id="4408" r:id="rId42"/>
    <p:sldId id="4409" r:id="rId43"/>
    <p:sldId id="4410" r:id="rId44"/>
    <p:sldId id="4411" r:id="rId45"/>
    <p:sldId id="4412" r:id="rId46"/>
    <p:sldId id="4413" r:id="rId47"/>
    <p:sldId id="4290" r:id="rId48"/>
    <p:sldId id="4414" r:id="rId49"/>
    <p:sldId id="4293" r:id="rId50"/>
    <p:sldId id="4496" r:id="rId51"/>
    <p:sldId id="4494" r:id="rId52"/>
    <p:sldId id="4495" r:id="rId53"/>
    <p:sldId id="4498" r:id="rId54"/>
    <p:sldId id="4509" r:id="rId55"/>
    <p:sldId id="4499" r:id="rId56"/>
    <p:sldId id="4511" r:id="rId57"/>
    <p:sldId id="4512" r:id="rId58"/>
    <p:sldId id="4513" r:id="rId59"/>
    <p:sldId id="4514" r:id="rId60"/>
    <p:sldId id="4515" r:id="rId61"/>
    <p:sldId id="4516" r:id="rId62"/>
    <p:sldId id="4517" r:id="rId63"/>
    <p:sldId id="4258" r:id="rId64"/>
    <p:sldId id="4416" r:id="rId65"/>
    <p:sldId id="4417" r:id="rId66"/>
    <p:sldId id="4418" r:id="rId67"/>
    <p:sldId id="4419" r:id="rId68"/>
    <p:sldId id="4420" r:id="rId69"/>
    <p:sldId id="4421" r:id="rId70"/>
    <p:sldId id="4422" r:id="rId71"/>
    <p:sldId id="4423" r:id="rId72"/>
    <p:sldId id="4424" r:id="rId73"/>
    <p:sldId id="4425" r:id="rId74"/>
    <p:sldId id="4426" r:id="rId75"/>
    <p:sldId id="4427" r:id="rId76"/>
    <p:sldId id="4269" r:id="rId77"/>
    <p:sldId id="4270" r:id="rId78"/>
    <p:sldId id="4298" r:id="rId79"/>
    <p:sldId id="4299" r:id="rId80"/>
    <p:sldId id="3433" r:id="rId81"/>
    <p:sldId id="4430" r:id="rId82"/>
    <p:sldId id="4431" r:id="rId83"/>
    <p:sldId id="4432" r:id="rId84"/>
    <p:sldId id="4433" r:id="rId85"/>
    <p:sldId id="4095" r:id="rId86"/>
    <p:sldId id="4434" r:id="rId87"/>
    <p:sldId id="4435" r:id="rId88"/>
    <p:sldId id="4436" r:id="rId89"/>
    <p:sldId id="4437" r:id="rId90"/>
    <p:sldId id="4438" r:id="rId91"/>
    <p:sldId id="4125" r:id="rId92"/>
    <p:sldId id="4439" r:id="rId93"/>
    <p:sldId id="4508" r:id="rId94"/>
    <p:sldId id="4440" r:id="rId95"/>
    <p:sldId id="4195" r:id="rId96"/>
    <p:sldId id="4311" r:id="rId97"/>
    <p:sldId id="4312" r:id="rId98"/>
    <p:sldId id="4204" r:id="rId99"/>
    <p:sldId id="3941" r:id="rId100"/>
    <p:sldId id="4448" r:id="rId101"/>
    <p:sldId id="4449" r:id="rId102"/>
    <p:sldId id="4107" r:id="rId103"/>
    <p:sldId id="4108" r:id="rId104"/>
    <p:sldId id="4109" r:id="rId105"/>
    <p:sldId id="4314" r:id="rId106"/>
    <p:sldId id="4451" r:id="rId107"/>
    <p:sldId id="4316" r:id="rId108"/>
    <p:sldId id="4317" r:id="rId109"/>
    <p:sldId id="4136" r:id="rId110"/>
    <p:sldId id="4139" r:id="rId111"/>
    <p:sldId id="4137" r:id="rId112"/>
    <p:sldId id="4453" r:id="rId113"/>
    <p:sldId id="4196" r:id="rId114"/>
    <p:sldId id="4320" r:id="rId115"/>
    <p:sldId id="4319" r:id="rId116"/>
    <p:sldId id="4321" r:id="rId117"/>
    <p:sldId id="4322" r:id="rId118"/>
    <p:sldId id="4497" r:id="rId119"/>
    <p:sldId id="4324" r:id="rId120"/>
    <p:sldId id="4457" r:id="rId121"/>
    <p:sldId id="2680" r:id="rId122"/>
    <p:sldId id="4459" r:id="rId123"/>
    <p:sldId id="4460" r:id="rId124"/>
    <p:sldId id="4461" r:id="rId125"/>
    <p:sldId id="4462" r:id="rId126"/>
    <p:sldId id="4463" r:id="rId127"/>
    <p:sldId id="4464" r:id="rId128"/>
    <p:sldId id="4465" r:id="rId129"/>
    <p:sldId id="4466" r:id="rId130"/>
    <p:sldId id="4467" r:id="rId131"/>
    <p:sldId id="4252" r:id="rId132"/>
    <p:sldId id="4468" r:id="rId133"/>
    <p:sldId id="4254" r:id="rId134"/>
    <p:sldId id="4255" r:id="rId135"/>
    <p:sldId id="4256" r:id="rId136"/>
    <p:sldId id="4257" r:id="rId137"/>
    <p:sldId id="4332" r:id="rId138"/>
    <p:sldId id="4333" r:id="rId139"/>
    <p:sldId id="4330" r:id="rId140"/>
    <p:sldId id="4331" r:id="rId141"/>
    <p:sldId id="4363" r:id="rId142"/>
    <p:sldId id="4364" r:id="rId143"/>
    <p:sldId id="4365" r:id="rId144"/>
    <p:sldId id="4366" r:id="rId145"/>
    <p:sldId id="4367" r:id="rId146"/>
    <p:sldId id="4368" r:id="rId147"/>
    <p:sldId id="4369" r:id="rId148"/>
    <p:sldId id="4469" r:id="rId149"/>
    <p:sldId id="4470" r:id="rId150"/>
    <p:sldId id="4471" r:id="rId151"/>
    <p:sldId id="4472" r:id="rId152"/>
    <p:sldId id="4474" r:id="rId153"/>
    <p:sldId id="4475" r:id="rId154"/>
    <p:sldId id="4476" r:id="rId155"/>
    <p:sldId id="4477" r:id="rId156"/>
    <p:sldId id="4478" r:id="rId157"/>
    <p:sldId id="4479" r:id="rId158"/>
    <p:sldId id="4480" r:id="rId159"/>
    <p:sldId id="4481" r:id="rId160"/>
    <p:sldId id="4482" r:id="rId161"/>
    <p:sldId id="4488" r:id="rId162"/>
    <p:sldId id="4489" r:id="rId163"/>
    <p:sldId id="4490" r:id="rId164"/>
    <p:sldId id="4491" r:id="rId165"/>
    <p:sldId id="4492" r:id="rId166"/>
    <p:sldId id="4493" r:id="rId167"/>
    <p:sldId id="1445" r:id="rId168"/>
    <p:sldId id="1450" r:id="rId169"/>
    <p:sldId id="2652" r:id="rId170"/>
    <p:sldId id="2655" r:id="rId171"/>
    <p:sldId id="3228" r:id="rId172"/>
    <p:sldId id="3757" r:id="rId173"/>
    <p:sldId id="1136" r:id="rId17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A7A"/>
    <a:srgbClr val="2B7299"/>
    <a:srgbClr val="3691C4"/>
    <a:srgbClr val="3333CC"/>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109" d="100"/>
          <a:sy n="109" d="100"/>
        </p:scale>
        <p:origin x="1422" y="78"/>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notesMaster" Target="notesMasters/notesMaster1.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handoutMaster" Target="handoutMasters/handout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12.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482796892341849E-2"/>
          <c:y val="3.7037037037037035E-2"/>
          <c:w val="0.74250832408435075"/>
          <c:h val="0.79302832244008714"/>
        </c:manualLayout>
      </c:layout>
      <c:barChart>
        <c:barDir val="bar"/>
        <c:grouping val="percentStacked"/>
        <c:varyColors val="0"/>
        <c:ser>
          <c:idx val="0"/>
          <c:order val="0"/>
          <c:tx>
            <c:strRef>
              <c:f>Sheet1!$A$2</c:f>
              <c:strCache>
                <c:ptCount val="1"/>
                <c:pt idx="0">
                  <c:v>Under 1 year</c:v>
                </c:pt>
              </c:strCache>
            </c:strRef>
          </c:tx>
          <c:spPr>
            <a:solidFill>
              <a:schemeClr val="accent1"/>
            </a:solidFill>
            <a:ln w="37525">
              <a:solidFill>
                <a:schemeClr val="accent1"/>
              </a:solidFill>
              <a:prstDash val="solid"/>
            </a:ln>
          </c:spPr>
          <c:invertIfNegative val="0"/>
          <c:dLbls>
            <c:dLbl>
              <c:idx val="0"/>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1"/>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2"/>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8"/>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9"/>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numFmt formatCode="0.0%" sourceLinked="0"/>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Sheet1!$B$2:$L$2</c:f>
              <c:numCache>
                <c:formatCode>0.0%</c:formatCode>
                <c:ptCount val="11"/>
                <c:pt idx="0">
                  <c:v>0.14399999999999999</c:v>
                </c:pt>
                <c:pt idx="1">
                  <c:v>0.154</c:v>
                </c:pt>
                <c:pt idx="2">
                  <c:v>0.16</c:v>
                </c:pt>
                <c:pt idx="3">
                  <c:v>0.16</c:v>
                </c:pt>
                <c:pt idx="4">
                  <c:v>0.152</c:v>
                </c:pt>
                <c:pt idx="5">
                  <c:v>0.157</c:v>
                </c:pt>
                <c:pt idx="6">
                  <c:v>0.15620000000000001</c:v>
                </c:pt>
                <c:pt idx="7">
                  <c:v>0.15959999999999999</c:v>
                </c:pt>
                <c:pt idx="8">
                  <c:v>0.1489</c:v>
                </c:pt>
                <c:pt idx="9">
                  <c:v>0.16569999999999999</c:v>
                </c:pt>
                <c:pt idx="10">
                  <c:v>0.16520000000000001</c:v>
                </c:pt>
              </c:numCache>
            </c:numRef>
          </c:val>
        </c:ser>
        <c:ser>
          <c:idx val="1"/>
          <c:order val="1"/>
          <c:tx>
            <c:strRef>
              <c:f>Sheet1!$A$3</c:f>
              <c:strCache>
                <c:ptCount val="1"/>
                <c:pt idx="0">
                  <c:v>1-5 years</c:v>
                </c:pt>
              </c:strCache>
            </c:strRef>
          </c:tx>
          <c:spPr>
            <a:solidFill>
              <a:schemeClr val="accent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Sheet1!$B$3:$L$3</c:f>
              <c:numCache>
                <c:formatCode>0.0%</c:formatCode>
                <c:ptCount val="11"/>
                <c:pt idx="0">
                  <c:v>0.29799999999999999</c:v>
                </c:pt>
                <c:pt idx="1">
                  <c:v>0.29199999999999998</c:v>
                </c:pt>
                <c:pt idx="2">
                  <c:v>0.28799999999999998</c:v>
                </c:pt>
                <c:pt idx="3">
                  <c:v>0.29499999999999998</c:v>
                </c:pt>
                <c:pt idx="4">
                  <c:v>0.3</c:v>
                </c:pt>
                <c:pt idx="5">
                  <c:v>0.32400000000000001</c:v>
                </c:pt>
                <c:pt idx="6">
                  <c:v>0.36370000000000002</c:v>
                </c:pt>
                <c:pt idx="7">
                  <c:v>0.39500000000000002</c:v>
                </c:pt>
                <c:pt idx="8">
                  <c:v>0.41220000000000001</c:v>
                </c:pt>
                <c:pt idx="9">
                  <c:v>0.4042</c:v>
                </c:pt>
                <c:pt idx="10">
                  <c:v>0.3876</c:v>
                </c:pt>
              </c:numCache>
            </c:numRef>
          </c:val>
        </c:ser>
        <c:ser>
          <c:idx val="2"/>
          <c:order val="2"/>
          <c:tx>
            <c:strRef>
              <c:f>Sheet1!$A$4</c:f>
              <c:strCache>
                <c:ptCount val="1"/>
                <c:pt idx="0">
                  <c:v>5-10 years</c:v>
                </c:pt>
              </c:strCache>
            </c:strRef>
          </c:tx>
          <c:spPr>
            <a:solidFill>
              <a:schemeClr va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Sheet1!$B$4:$L$4</c:f>
              <c:numCache>
                <c:formatCode>0.0%</c:formatCode>
                <c:ptCount val="11"/>
                <c:pt idx="0">
                  <c:v>0.313</c:v>
                </c:pt>
                <c:pt idx="1">
                  <c:v>0.32500000000000001</c:v>
                </c:pt>
                <c:pt idx="2">
                  <c:v>0.34100000000000003</c:v>
                </c:pt>
                <c:pt idx="3">
                  <c:v>0.34100000000000003</c:v>
                </c:pt>
                <c:pt idx="4">
                  <c:v>0.33800000000000002</c:v>
                </c:pt>
                <c:pt idx="5">
                  <c:v>0.312</c:v>
                </c:pt>
                <c:pt idx="6">
                  <c:v>0.2903</c:v>
                </c:pt>
                <c:pt idx="7">
                  <c:v>0.27110000000000001</c:v>
                </c:pt>
                <c:pt idx="8">
                  <c:v>0.2732</c:v>
                </c:pt>
                <c:pt idx="9">
                  <c:v>0.27589999999999998</c:v>
                </c:pt>
                <c:pt idx="10">
                  <c:v>0.2928</c:v>
                </c:pt>
              </c:numCache>
            </c:numRef>
          </c:val>
        </c:ser>
        <c:ser>
          <c:idx val="3"/>
          <c:order val="3"/>
          <c:tx>
            <c:strRef>
              <c:f>Sheet1!$A$5</c:f>
              <c:strCache>
                <c:ptCount val="1"/>
                <c:pt idx="0">
                  <c:v>10-20 years</c:v>
                </c:pt>
              </c:strCache>
            </c:strRef>
          </c:tx>
          <c:spPr>
            <a:solidFill>
              <a:schemeClr val="fo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Sheet1!$B$5:$L$5</c:f>
              <c:numCache>
                <c:formatCode>0.0%</c:formatCode>
                <c:ptCount val="11"/>
                <c:pt idx="0">
                  <c:v>0.154</c:v>
                </c:pt>
                <c:pt idx="1">
                  <c:v>0.154</c:v>
                </c:pt>
                <c:pt idx="2">
                  <c:v>0.13600000000000001</c:v>
                </c:pt>
                <c:pt idx="3">
                  <c:v>0.13100000000000001</c:v>
                </c:pt>
                <c:pt idx="4">
                  <c:v>0.129</c:v>
                </c:pt>
                <c:pt idx="5">
                  <c:v>0.127</c:v>
                </c:pt>
                <c:pt idx="6">
                  <c:v>0.1186</c:v>
                </c:pt>
                <c:pt idx="7">
                  <c:v>0.1124</c:v>
                </c:pt>
                <c:pt idx="8">
                  <c:v>0.1037</c:v>
                </c:pt>
                <c:pt idx="9">
                  <c:v>9.7799999999999998E-2</c:v>
                </c:pt>
                <c:pt idx="10">
                  <c:v>9.7799999999999998E-2</c:v>
                </c:pt>
              </c:numCache>
            </c:numRef>
          </c:val>
        </c:ser>
        <c:ser>
          <c:idx val="4"/>
          <c:order val="4"/>
          <c:tx>
            <c:strRef>
              <c:f>Sheet1!$A$6</c:f>
              <c:strCache>
                <c:ptCount val="1"/>
                <c:pt idx="0">
                  <c:v>over 20 years</c:v>
                </c:pt>
              </c:strCache>
            </c:strRef>
          </c:tx>
          <c:spPr>
            <a:solidFill>
              <a:schemeClr val="bg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Sheet1!$B$6:$L$6</c:f>
              <c:numCache>
                <c:formatCode>0.0%</c:formatCode>
                <c:ptCount val="11"/>
                <c:pt idx="0">
                  <c:v>9.1999999999999998E-2</c:v>
                </c:pt>
                <c:pt idx="1">
                  <c:v>7.5999999999999998E-2</c:v>
                </c:pt>
                <c:pt idx="2">
                  <c:v>7.5999999999999998E-2</c:v>
                </c:pt>
                <c:pt idx="3">
                  <c:v>7.3999999999999996E-2</c:v>
                </c:pt>
                <c:pt idx="4">
                  <c:v>8.1000000000000003E-2</c:v>
                </c:pt>
                <c:pt idx="5">
                  <c:v>8.1000000000000003E-2</c:v>
                </c:pt>
                <c:pt idx="6">
                  <c:v>7.1199999999999999E-2</c:v>
                </c:pt>
                <c:pt idx="7">
                  <c:v>6.2199999999999998E-2</c:v>
                </c:pt>
                <c:pt idx="8">
                  <c:v>6.2E-2</c:v>
                </c:pt>
                <c:pt idx="9">
                  <c:v>5.6899999999999999E-2</c:v>
                </c:pt>
                <c:pt idx="10">
                  <c:v>5.6899999999999999E-2</c:v>
                </c:pt>
              </c:numCache>
            </c:numRef>
          </c:val>
        </c:ser>
        <c:dLbls>
          <c:showLegendKey val="0"/>
          <c:showVal val="0"/>
          <c:showCatName val="0"/>
          <c:showSerName val="0"/>
          <c:showPercent val="0"/>
          <c:showBubbleSize val="0"/>
        </c:dLbls>
        <c:gapWidth val="150"/>
        <c:overlap val="100"/>
        <c:axId val="256572192"/>
        <c:axId val="256572584"/>
      </c:barChart>
      <c:catAx>
        <c:axId val="256572192"/>
        <c:scaling>
          <c:orientation val="minMax"/>
        </c:scaling>
        <c:delete val="0"/>
        <c:axPos val="l"/>
        <c:numFmt formatCode="General" sourceLinked="1"/>
        <c:majorTickMark val="out"/>
        <c:minorTickMark val="none"/>
        <c:tickLblPos val="nextTo"/>
        <c:spPr>
          <a:ln w="1250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256572584"/>
        <c:crossesAt val="0"/>
        <c:auto val="1"/>
        <c:lblAlgn val="ctr"/>
        <c:lblOffset val="20"/>
        <c:tickLblSkip val="1"/>
        <c:tickMarkSkip val="1"/>
        <c:noMultiLvlLbl val="0"/>
      </c:catAx>
      <c:valAx>
        <c:axId val="256572584"/>
        <c:scaling>
          <c:orientation val="minMax"/>
          <c:max val="1"/>
          <c:min val="0"/>
        </c:scaling>
        <c:delete val="0"/>
        <c:axPos val="b"/>
        <c:majorGridlines>
          <c:spPr>
            <a:ln w="3128">
              <a:solidFill>
                <a:schemeClr val="tx1"/>
              </a:solidFill>
              <a:prstDash val="solid"/>
            </a:ln>
          </c:spPr>
        </c:majorGridlines>
        <c:numFmt formatCode="0%" sourceLinked="0"/>
        <c:majorTickMark val="out"/>
        <c:minorTickMark val="none"/>
        <c:tickLblPos val="nextTo"/>
        <c:spPr>
          <a:ln w="312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256572192"/>
        <c:crossesAt val="1"/>
        <c:crossBetween val="between"/>
        <c:majorUnit val="0.2"/>
        <c:minorUnit val="2E-3"/>
      </c:valAx>
      <c:spPr>
        <a:noFill/>
        <a:ln w="25369">
          <a:noFill/>
        </a:ln>
      </c:spPr>
    </c:plotArea>
    <c:legend>
      <c:legendPos val="r"/>
      <c:layout>
        <c:manualLayout>
          <c:xMode val="edge"/>
          <c:yMode val="edge"/>
          <c:x val="0.8357377588075463"/>
          <c:y val="0.28322457093209968"/>
          <c:w val="0.15982207703489115"/>
          <c:h val="0.29629552805032816"/>
        </c:manualLayout>
      </c:layout>
      <c:overlay val="0"/>
      <c:spPr>
        <a:solidFill>
          <a:schemeClr val="bg1"/>
        </a:solidFill>
        <a:ln w="3128">
          <a:solidFill>
            <a:schemeClr val="tx1"/>
          </a:solidFill>
          <a:prstDash val="solid"/>
        </a:ln>
      </c:spPr>
      <c:txPr>
        <a:bodyPr/>
        <a:lstStyle/>
        <a:p>
          <a:pPr>
            <a:defRPr sz="1264"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77" b="0"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974595842956119E-2"/>
          <c:y val="4.2222222222222223E-2"/>
          <c:w val="0.93418013856812931"/>
          <c:h val="0.73555555555555552"/>
        </c:manualLayout>
      </c:layout>
      <c:barChart>
        <c:barDir val="col"/>
        <c:grouping val="clustered"/>
        <c:varyColors val="0"/>
        <c:ser>
          <c:idx val="0"/>
          <c:order val="0"/>
          <c:tx>
            <c:strRef>
              <c:f>Sheet1!$B$1</c:f>
              <c:strCache>
                <c:ptCount val="1"/>
                <c:pt idx="0">
                  <c:v>% change from prior month</c:v>
                </c:pt>
              </c:strCache>
            </c:strRef>
          </c:tx>
          <c:spPr>
            <a:solidFill>
              <a:schemeClr val="accent1"/>
            </a:solidFill>
            <a:ln w="25879">
              <a:noFill/>
            </a:ln>
          </c:spPr>
          <c:invertIfNegative val="0"/>
          <c:dPt>
            <c:idx val="27"/>
            <c:invertIfNegative val="0"/>
            <c:bubble3D val="0"/>
          </c:dPt>
          <c:dPt>
            <c:idx val="28"/>
            <c:invertIfNegative val="0"/>
            <c:bubble3D val="0"/>
          </c:dPt>
          <c:dPt>
            <c:idx val="29"/>
            <c:invertIfNegative val="0"/>
            <c:bubble3D val="0"/>
          </c:dPt>
          <c:dPt>
            <c:idx val="31"/>
            <c:invertIfNegative val="0"/>
            <c:bubble3D val="0"/>
          </c:dPt>
          <c:dPt>
            <c:idx val="34"/>
            <c:invertIfNegative val="0"/>
            <c:bubble3D val="0"/>
          </c:dPt>
          <c:dPt>
            <c:idx val="35"/>
            <c:invertIfNegative val="0"/>
            <c:bubble3D val="0"/>
          </c:dPt>
          <c:dPt>
            <c:idx val="36"/>
            <c:invertIfNegative val="0"/>
            <c:bubble3D val="0"/>
          </c:dPt>
          <c:dPt>
            <c:idx val="37"/>
            <c:invertIfNegative val="0"/>
            <c:bubble3D val="0"/>
          </c:dPt>
          <c:dPt>
            <c:idx val="38"/>
            <c:invertIfNegative val="0"/>
            <c:bubble3D val="0"/>
          </c:dPt>
          <c:dPt>
            <c:idx val="39"/>
            <c:invertIfNegative val="0"/>
            <c:bubble3D val="0"/>
          </c:dPt>
          <c:dPt>
            <c:idx val="41"/>
            <c:invertIfNegative val="0"/>
            <c:bubble3D val="0"/>
          </c:dPt>
          <c:dPt>
            <c:idx val="42"/>
            <c:invertIfNegative val="0"/>
            <c:bubble3D val="0"/>
          </c:dPt>
          <c:dPt>
            <c:idx val="43"/>
            <c:invertIfNegative val="0"/>
            <c:bubble3D val="0"/>
          </c:dPt>
          <c:dPt>
            <c:idx val="44"/>
            <c:invertIfNegative val="0"/>
            <c:bubble3D val="0"/>
          </c:dPt>
          <c:dPt>
            <c:idx val="45"/>
            <c:invertIfNegative val="0"/>
            <c:bubble3D val="0"/>
          </c:dPt>
          <c:dPt>
            <c:idx val="47"/>
            <c:invertIfNegative val="0"/>
            <c:bubble3D val="0"/>
          </c:dPt>
          <c:dLbls>
            <c:numFmt formatCode="#,##0.0" sourceLinked="0"/>
            <c:spPr>
              <a:noFill/>
              <a:ln w="25879">
                <a:noFill/>
              </a:ln>
            </c:spPr>
            <c:txPr>
              <a:bodyPr rot="-5400000" vert="horz" wrap="square" lIns="38100" tIns="19050" rIns="38100" bIns="19050" anchor="ctr">
                <a:spAutoFit/>
              </a:bodyPr>
              <a:lstStyle/>
              <a:p>
                <a:pPr algn="ctr">
                  <a:defRPr sz="10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Sheet1!$A$3:$A$61</c:f>
              <c:numCache>
                <c:formatCode>[$-409]mmm\-yy;@</c:formatCode>
                <c:ptCount val="59"/>
                <c:pt idx="0">
                  <c:v>40237</c:v>
                </c:pt>
                <c:pt idx="1">
                  <c:v>40268</c:v>
                </c:pt>
                <c:pt idx="2">
                  <c:v>40296</c:v>
                </c:pt>
                <c:pt idx="3">
                  <c:v>40329</c:v>
                </c:pt>
                <c:pt idx="4">
                  <c:v>40359</c:v>
                </c:pt>
                <c:pt idx="5">
                  <c:v>40390</c:v>
                </c:pt>
                <c:pt idx="6">
                  <c:v>40421</c:v>
                </c:pt>
                <c:pt idx="7">
                  <c:v>40451</c:v>
                </c:pt>
                <c:pt idx="8">
                  <c:v>40482</c:v>
                </c:pt>
                <c:pt idx="9">
                  <c:v>40512</c:v>
                </c:pt>
                <c:pt idx="10">
                  <c:v>40543</c:v>
                </c:pt>
                <c:pt idx="11">
                  <c:v>40574</c:v>
                </c:pt>
                <c:pt idx="12">
                  <c:v>40602</c:v>
                </c:pt>
                <c:pt idx="13">
                  <c:v>40633</c:v>
                </c:pt>
                <c:pt idx="14">
                  <c:v>40661</c:v>
                </c:pt>
                <c:pt idx="15">
                  <c:v>40694</c:v>
                </c:pt>
                <c:pt idx="16">
                  <c:v>40724</c:v>
                </c:pt>
                <c:pt idx="17">
                  <c:v>40755</c:v>
                </c:pt>
                <c:pt idx="18">
                  <c:v>40786</c:v>
                </c:pt>
                <c:pt idx="19">
                  <c:v>40816</c:v>
                </c:pt>
                <c:pt idx="20">
                  <c:v>40846</c:v>
                </c:pt>
                <c:pt idx="21">
                  <c:v>40877</c:v>
                </c:pt>
                <c:pt idx="22">
                  <c:v>40907</c:v>
                </c:pt>
                <c:pt idx="23">
                  <c:v>40938</c:v>
                </c:pt>
                <c:pt idx="24">
                  <c:v>40968</c:v>
                </c:pt>
                <c:pt idx="25">
                  <c:v>40998</c:v>
                </c:pt>
                <c:pt idx="26">
                  <c:v>41029</c:v>
                </c:pt>
                <c:pt idx="27">
                  <c:v>41059</c:v>
                </c:pt>
                <c:pt idx="28">
                  <c:v>41090</c:v>
                </c:pt>
                <c:pt idx="29">
                  <c:v>41120</c:v>
                </c:pt>
                <c:pt idx="30">
                  <c:v>41151</c:v>
                </c:pt>
                <c:pt idx="31">
                  <c:v>41182</c:v>
                </c:pt>
                <c:pt idx="32">
                  <c:v>41212</c:v>
                </c:pt>
                <c:pt idx="33">
                  <c:v>41243</c:v>
                </c:pt>
                <c:pt idx="34">
                  <c:v>41273</c:v>
                </c:pt>
                <c:pt idx="35">
                  <c:v>41304</c:v>
                </c:pt>
                <c:pt idx="36">
                  <c:v>41333</c:v>
                </c:pt>
                <c:pt idx="37">
                  <c:v>41361</c:v>
                </c:pt>
                <c:pt idx="38">
                  <c:v>41392</c:v>
                </c:pt>
                <c:pt idx="39">
                  <c:v>41422</c:v>
                </c:pt>
                <c:pt idx="40">
                  <c:v>41453</c:v>
                </c:pt>
                <c:pt idx="41">
                  <c:v>41483</c:v>
                </c:pt>
                <c:pt idx="42">
                  <c:v>41514</c:v>
                </c:pt>
                <c:pt idx="43">
                  <c:v>41545</c:v>
                </c:pt>
                <c:pt idx="44">
                  <c:v>41575</c:v>
                </c:pt>
                <c:pt idx="45">
                  <c:v>41606</c:v>
                </c:pt>
                <c:pt idx="46">
                  <c:v>41636</c:v>
                </c:pt>
                <c:pt idx="47">
                  <c:v>41669</c:v>
                </c:pt>
                <c:pt idx="48">
                  <c:v>41698</c:v>
                </c:pt>
                <c:pt idx="49">
                  <c:v>41729</c:v>
                </c:pt>
                <c:pt idx="50">
                  <c:v>41759</c:v>
                </c:pt>
                <c:pt idx="51">
                  <c:v>41790</c:v>
                </c:pt>
                <c:pt idx="52">
                  <c:v>41820</c:v>
                </c:pt>
                <c:pt idx="53">
                  <c:v>41851</c:v>
                </c:pt>
                <c:pt idx="54">
                  <c:v>41882</c:v>
                </c:pt>
                <c:pt idx="55">
                  <c:v>41912</c:v>
                </c:pt>
                <c:pt idx="56">
                  <c:v>41943</c:v>
                </c:pt>
                <c:pt idx="57">
                  <c:v>41973</c:v>
                </c:pt>
                <c:pt idx="58">
                  <c:v>42004</c:v>
                </c:pt>
              </c:numCache>
            </c:numRef>
          </c:cat>
          <c:val>
            <c:numRef>
              <c:f>Sheet1!$B$3:$B$61</c:f>
              <c:numCache>
                <c:formatCode>General</c:formatCode>
                <c:ptCount val="59"/>
                <c:pt idx="0">
                  <c:v>156.6</c:v>
                </c:pt>
                <c:pt idx="1">
                  <c:v>156.9</c:v>
                </c:pt>
                <c:pt idx="2">
                  <c:v>157.5</c:v>
                </c:pt>
                <c:pt idx="3">
                  <c:v>158.69999999999999</c:v>
                </c:pt>
                <c:pt idx="4">
                  <c:v>158.19999999999999</c:v>
                </c:pt>
                <c:pt idx="5">
                  <c:v>158.30000000000001</c:v>
                </c:pt>
                <c:pt idx="6">
                  <c:v>159.69999999999999</c:v>
                </c:pt>
                <c:pt idx="7">
                  <c:v>160.1</c:v>
                </c:pt>
                <c:pt idx="8">
                  <c:v>161.19999999999999</c:v>
                </c:pt>
                <c:pt idx="9">
                  <c:v>161.4</c:v>
                </c:pt>
                <c:pt idx="10">
                  <c:v>160.80000000000001</c:v>
                </c:pt>
                <c:pt idx="11">
                  <c:v>162.80000000000001</c:v>
                </c:pt>
                <c:pt idx="12">
                  <c:v>164.4</c:v>
                </c:pt>
                <c:pt idx="13">
                  <c:v>166.8</c:v>
                </c:pt>
                <c:pt idx="14">
                  <c:v>169.2</c:v>
                </c:pt>
                <c:pt idx="15">
                  <c:v>170.1</c:v>
                </c:pt>
                <c:pt idx="16">
                  <c:v>171.1</c:v>
                </c:pt>
                <c:pt idx="17">
                  <c:v>172.6</c:v>
                </c:pt>
                <c:pt idx="18">
                  <c:v>173.9</c:v>
                </c:pt>
                <c:pt idx="19">
                  <c:v>176.4</c:v>
                </c:pt>
                <c:pt idx="20">
                  <c:v>177.9</c:v>
                </c:pt>
                <c:pt idx="21">
                  <c:v>178.6</c:v>
                </c:pt>
                <c:pt idx="22">
                  <c:v>180.4</c:v>
                </c:pt>
                <c:pt idx="23">
                  <c:v>181.4</c:v>
                </c:pt>
                <c:pt idx="24">
                  <c:v>182.4</c:v>
                </c:pt>
                <c:pt idx="25">
                  <c:v>184.9</c:v>
                </c:pt>
                <c:pt idx="26">
                  <c:v>185.2</c:v>
                </c:pt>
                <c:pt idx="27">
                  <c:v>186.2</c:v>
                </c:pt>
                <c:pt idx="28">
                  <c:v>187.8</c:v>
                </c:pt>
                <c:pt idx="29">
                  <c:v>188.6</c:v>
                </c:pt>
                <c:pt idx="30">
                  <c:v>189</c:v>
                </c:pt>
                <c:pt idx="31">
                  <c:v>189.2</c:v>
                </c:pt>
                <c:pt idx="32">
                  <c:v>189</c:v>
                </c:pt>
                <c:pt idx="33">
                  <c:v>190.6</c:v>
                </c:pt>
                <c:pt idx="34">
                  <c:v>192.4</c:v>
                </c:pt>
                <c:pt idx="35">
                  <c:v>193.2</c:v>
                </c:pt>
                <c:pt idx="36">
                  <c:v>194.8</c:v>
                </c:pt>
                <c:pt idx="37">
                  <c:v>194.2</c:v>
                </c:pt>
                <c:pt idx="38">
                  <c:v>194.9</c:v>
                </c:pt>
                <c:pt idx="39">
                  <c:v>195.7</c:v>
                </c:pt>
                <c:pt idx="40">
                  <c:v>196</c:v>
                </c:pt>
                <c:pt idx="41">
                  <c:v>197.5</c:v>
                </c:pt>
                <c:pt idx="42">
                  <c:v>198.7</c:v>
                </c:pt>
                <c:pt idx="43">
                  <c:v>199.7</c:v>
                </c:pt>
                <c:pt idx="44">
                  <c:v>200.6</c:v>
                </c:pt>
                <c:pt idx="45">
                  <c:v>203.1</c:v>
                </c:pt>
                <c:pt idx="46">
                  <c:v>204.3</c:v>
                </c:pt>
                <c:pt idx="47">
                  <c:v>205.3</c:v>
                </c:pt>
                <c:pt idx="48">
                  <c:v>207.8</c:v>
                </c:pt>
                <c:pt idx="49">
                  <c:v>207.5</c:v>
                </c:pt>
                <c:pt idx="50">
                  <c:v>207.9</c:v>
                </c:pt>
                <c:pt idx="51">
                  <c:v>210.1</c:v>
                </c:pt>
                <c:pt idx="52">
                  <c:v>211.3</c:v>
                </c:pt>
                <c:pt idx="53">
                  <c:v>212.2</c:v>
                </c:pt>
                <c:pt idx="54">
                  <c:v>212.2</c:v>
                </c:pt>
                <c:pt idx="55">
                  <c:v>213.1</c:v>
                </c:pt>
                <c:pt idx="56">
                  <c:v>215.1</c:v>
                </c:pt>
                <c:pt idx="57">
                  <c:v>215.7</c:v>
                </c:pt>
                <c:pt idx="58">
                  <c:v>216.1</c:v>
                </c:pt>
              </c:numCache>
            </c:numRef>
          </c:val>
        </c:ser>
        <c:ser>
          <c:idx val="1"/>
          <c:order val="1"/>
          <c:tx>
            <c:strRef>
              <c:f>Sheet1!$C$1</c:f>
              <c:strCache>
                <c:ptCount val="1"/>
                <c:pt idx="0">
                  <c:v>Recession</c:v>
                </c:pt>
              </c:strCache>
            </c:strRef>
          </c:tx>
          <c:spPr>
            <a:solidFill>
              <a:srgbClr val="D0DCE2"/>
            </a:solidFill>
            <a:ln w="25879">
              <a:noFill/>
            </a:ln>
          </c:spPr>
          <c:invertIfNegative val="0"/>
          <c:cat>
            <c:numRef>
              <c:f>Sheet1!$A$3:$A$61</c:f>
              <c:numCache>
                <c:formatCode>[$-409]mmm\-yy;@</c:formatCode>
                <c:ptCount val="59"/>
                <c:pt idx="0">
                  <c:v>40237</c:v>
                </c:pt>
                <c:pt idx="1">
                  <c:v>40268</c:v>
                </c:pt>
                <c:pt idx="2">
                  <c:v>40296</c:v>
                </c:pt>
                <c:pt idx="3">
                  <c:v>40329</c:v>
                </c:pt>
                <c:pt idx="4">
                  <c:v>40359</c:v>
                </c:pt>
                <c:pt idx="5">
                  <c:v>40390</c:v>
                </c:pt>
                <c:pt idx="6">
                  <c:v>40421</c:v>
                </c:pt>
                <c:pt idx="7">
                  <c:v>40451</c:v>
                </c:pt>
                <c:pt idx="8">
                  <c:v>40482</c:v>
                </c:pt>
                <c:pt idx="9">
                  <c:v>40512</c:v>
                </c:pt>
                <c:pt idx="10">
                  <c:v>40543</c:v>
                </c:pt>
                <c:pt idx="11">
                  <c:v>40574</c:v>
                </c:pt>
                <c:pt idx="12">
                  <c:v>40602</c:v>
                </c:pt>
                <c:pt idx="13">
                  <c:v>40633</c:v>
                </c:pt>
                <c:pt idx="14">
                  <c:v>40661</c:v>
                </c:pt>
                <c:pt idx="15">
                  <c:v>40694</c:v>
                </c:pt>
                <c:pt idx="16">
                  <c:v>40724</c:v>
                </c:pt>
                <c:pt idx="17">
                  <c:v>40755</c:v>
                </c:pt>
                <c:pt idx="18">
                  <c:v>40786</c:v>
                </c:pt>
                <c:pt idx="19">
                  <c:v>40816</c:v>
                </c:pt>
                <c:pt idx="20">
                  <c:v>40846</c:v>
                </c:pt>
                <c:pt idx="21">
                  <c:v>40877</c:v>
                </c:pt>
                <c:pt idx="22">
                  <c:v>40907</c:v>
                </c:pt>
                <c:pt idx="23">
                  <c:v>40938</c:v>
                </c:pt>
                <c:pt idx="24">
                  <c:v>40968</c:v>
                </c:pt>
                <c:pt idx="25">
                  <c:v>40998</c:v>
                </c:pt>
                <c:pt idx="26">
                  <c:v>41029</c:v>
                </c:pt>
                <c:pt idx="27">
                  <c:v>41059</c:v>
                </c:pt>
                <c:pt idx="28">
                  <c:v>41090</c:v>
                </c:pt>
                <c:pt idx="29">
                  <c:v>41120</c:v>
                </c:pt>
                <c:pt idx="30">
                  <c:v>41151</c:v>
                </c:pt>
                <c:pt idx="31">
                  <c:v>41182</c:v>
                </c:pt>
                <c:pt idx="32">
                  <c:v>41212</c:v>
                </c:pt>
                <c:pt idx="33">
                  <c:v>41243</c:v>
                </c:pt>
                <c:pt idx="34">
                  <c:v>41273</c:v>
                </c:pt>
                <c:pt idx="35">
                  <c:v>41304</c:v>
                </c:pt>
                <c:pt idx="36">
                  <c:v>41333</c:v>
                </c:pt>
                <c:pt idx="37">
                  <c:v>41361</c:v>
                </c:pt>
                <c:pt idx="38">
                  <c:v>41392</c:v>
                </c:pt>
                <c:pt idx="39">
                  <c:v>41422</c:v>
                </c:pt>
                <c:pt idx="40">
                  <c:v>41453</c:v>
                </c:pt>
                <c:pt idx="41">
                  <c:v>41483</c:v>
                </c:pt>
                <c:pt idx="42">
                  <c:v>41514</c:v>
                </c:pt>
                <c:pt idx="43">
                  <c:v>41545</c:v>
                </c:pt>
                <c:pt idx="44">
                  <c:v>41575</c:v>
                </c:pt>
                <c:pt idx="45">
                  <c:v>41606</c:v>
                </c:pt>
                <c:pt idx="46">
                  <c:v>41636</c:v>
                </c:pt>
                <c:pt idx="47">
                  <c:v>41669</c:v>
                </c:pt>
                <c:pt idx="48">
                  <c:v>41698</c:v>
                </c:pt>
                <c:pt idx="49">
                  <c:v>41729</c:v>
                </c:pt>
                <c:pt idx="50">
                  <c:v>41759</c:v>
                </c:pt>
                <c:pt idx="51">
                  <c:v>41790</c:v>
                </c:pt>
                <c:pt idx="52">
                  <c:v>41820</c:v>
                </c:pt>
                <c:pt idx="53">
                  <c:v>41851</c:v>
                </c:pt>
                <c:pt idx="54">
                  <c:v>41882</c:v>
                </c:pt>
                <c:pt idx="55">
                  <c:v>41912</c:v>
                </c:pt>
                <c:pt idx="56">
                  <c:v>41943</c:v>
                </c:pt>
                <c:pt idx="57">
                  <c:v>41973</c:v>
                </c:pt>
                <c:pt idx="58">
                  <c:v>42004</c:v>
                </c:pt>
              </c:numCache>
            </c:numRef>
          </c:cat>
          <c:val>
            <c:numRef>
              <c:f>Sheet1!$C$3:$C$61</c:f>
              <c:numCache>
                <c:formatCode>General</c:formatCode>
                <c:ptCount val="59"/>
                <c:pt idx="0" formatCode="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numCache>
            </c:numRef>
          </c:val>
        </c:ser>
        <c:dLbls>
          <c:showLegendKey val="0"/>
          <c:showVal val="0"/>
          <c:showCatName val="0"/>
          <c:showSerName val="0"/>
          <c:showPercent val="0"/>
          <c:showBubbleSize val="0"/>
        </c:dLbls>
        <c:gapWidth val="0"/>
        <c:axId val="331855640"/>
        <c:axId val="331854072"/>
      </c:barChart>
      <c:dateAx>
        <c:axId val="331855640"/>
        <c:scaling>
          <c:orientation val="minMax"/>
        </c:scaling>
        <c:delete val="0"/>
        <c:axPos val="b"/>
        <c:numFmt formatCode="[$-409]mmm\-yy;@" sourceLinked="0"/>
        <c:majorTickMark val="out"/>
        <c:minorTickMark val="none"/>
        <c:tickLblPos val="nextTo"/>
        <c:spPr>
          <a:ln w="25879">
            <a:solidFill>
              <a:srgbClr val="000000"/>
            </a:solidFill>
            <a:prstDash val="solid"/>
          </a:ln>
        </c:spPr>
        <c:txPr>
          <a:bodyPr rot="-5400000" vert="horz"/>
          <a:lstStyle/>
          <a:p>
            <a:pPr>
              <a:defRPr sz="1223" b="0" i="0" u="none" strike="noStrike" baseline="0">
                <a:solidFill>
                  <a:srgbClr val="000000"/>
                </a:solidFill>
                <a:latin typeface="Arial"/>
                <a:ea typeface="Arial"/>
                <a:cs typeface="Arial"/>
              </a:defRPr>
            </a:pPr>
            <a:endParaRPr lang="en-US"/>
          </a:p>
        </c:txPr>
        <c:crossAx val="331854072"/>
        <c:crossesAt val="0"/>
        <c:auto val="1"/>
        <c:lblOffset val="100"/>
        <c:baseTimeUnit val="months"/>
        <c:majorUnit val="2"/>
        <c:minorUnit val="1"/>
      </c:dateAx>
      <c:valAx>
        <c:axId val="331854072"/>
        <c:scaling>
          <c:orientation val="minMax"/>
          <c:min val="150"/>
        </c:scaling>
        <c:delete val="0"/>
        <c:axPos val="l"/>
        <c:majorGridlines>
          <c:spPr>
            <a:ln w="3235">
              <a:solidFill>
                <a:schemeClr val="tx1"/>
              </a:solidFill>
              <a:prstDash val="solid"/>
            </a:ln>
          </c:spPr>
        </c:majorGridlines>
        <c:numFmt formatCode="#,##0_);[Red]\(#,##0\)" sourceLinked="0"/>
        <c:majorTickMark val="out"/>
        <c:minorTickMark val="none"/>
        <c:tickLblPos val="nextTo"/>
        <c:spPr>
          <a:ln w="25879">
            <a:solidFill>
              <a:srgbClr val="000000"/>
            </a:solidFill>
            <a:prstDash val="solid"/>
          </a:ln>
        </c:spPr>
        <c:txPr>
          <a:bodyPr rot="0" vert="horz"/>
          <a:lstStyle/>
          <a:p>
            <a:pPr>
              <a:defRPr sz="1426" b="0" i="0" u="none" strike="noStrike" baseline="0">
                <a:solidFill>
                  <a:srgbClr val="000000"/>
                </a:solidFill>
                <a:latin typeface="Arial"/>
                <a:ea typeface="Arial"/>
                <a:cs typeface="Arial"/>
              </a:defRPr>
            </a:pPr>
            <a:endParaRPr lang="en-US"/>
          </a:p>
        </c:txPr>
        <c:crossAx val="331855640"/>
        <c:crosses val="autoZero"/>
        <c:crossBetween val="between"/>
      </c:valAx>
      <c:spPr>
        <a:solidFill>
          <a:srgbClr val="FFFFFF"/>
        </a:solidFill>
        <a:ln w="25879">
          <a:noFill/>
        </a:ln>
      </c:spPr>
    </c:plotArea>
    <c:plotVisOnly val="1"/>
    <c:dispBlanksAs val="gap"/>
    <c:showDLblsOverMax val="0"/>
  </c:chart>
  <c:spPr>
    <a:noFill/>
    <a:ln>
      <a:noFill/>
    </a:ln>
  </c:spPr>
  <c:txPr>
    <a:bodyPr/>
    <a:lstStyle/>
    <a:p>
      <a:pPr>
        <a:defRPr sz="1834" b="0" i="0" u="none" strike="noStrike" baseline="0">
          <a:solidFill>
            <a:srgbClr val="000000"/>
          </a:solidFill>
          <a:latin typeface="Calibri"/>
          <a:ea typeface="Calibri"/>
          <a:cs typeface="Calibri"/>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Private Carriers ($ B)</c:v>
                </c:pt>
              </c:strCache>
            </c:strRef>
          </c:tx>
          <c:spPr>
            <a:solidFill>
              <a:srgbClr val="28688C"/>
            </a:solidFill>
          </c:spPr>
          <c:invertIfNegative val="0"/>
          <c:dPt>
            <c:idx val="19"/>
            <c:invertIfNegative val="0"/>
            <c:bubble3D val="0"/>
            <c:spPr>
              <a:solidFill>
                <a:srgbClr val="28688C"/>
              </a:solidFill>
              <a:ln>
                <a:solidFill>
                  <a:srgbClr val="3E7BB8"/>
                </a:solidFill>
              </a:ln>
            </c:spPr>
          </c:dPt>
          <c:dPt>
            <c:idx val="21"/>
            <c:invertIfNegative val="0"/>
            <c:bubble3D val="0"/>
            <c:spPr>
              <a:solidFill>
                <a:srgbClr val="2B7299"/>
              </a:solidFill>
            </c:spPr>
          </c:dPt>
          <c:dPt>
            <c:idx val="22"/>
            <c:invertIfNegative val="0"/>
            <c:bubble3D val="0"/>
            <c:spPr>
              <a:solidFill>
                <a:srgbClr val="2B7299"/>
              </a:solidFill>
            </c:spPr>
          </c:dPt>
          <c:dPt>
            <c:idx val="23"/>
            <c:invertIfNegative val="0"/>
            <c:bubble3D val="0"/>
            <c:spPr>
              <a:solidFill>
                <a:srgbClr val="4B9FCD"/>
              </a:solidFill>
            </c:spPr>
          </c:dPt>
          <c:dLbls>
            <c:numFmt formatCode="#,##0.0" sourceLinked="0"/>
            <c:spPr>
              <a:noFill/>
              <a:ln>
                <a:noFill/>
              </a:ln>
              <a:effectLst/>
            </c:spPr>
            <c:txPr>
              <a:bodyPr rot="0" vert="horz"/>
              <a:lstStyle/>
              <a:p>
                <a:pPr>
                  <a:defRPr sz="1094" b="1" i="0" baseline="0">
                    <a:solidFill>
                      <a:schemeClr val="bg1"/>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Sheet1!$B$2:$B$25</c:f>
              <c:numCache>
                <c:formatCode>0.000</c:formatCode>
                <c:ptCount val="24"/>
                <c:pt idx="0">
                  <c:v>30.996355121000001</c:v>
                </c:pt>
                <c:pt idx="1">
                  <c:v>31.316294560999999</c:v>
                </c:pt>
                <c:pt idx="2">
                  <c:v>29.753761604000001</c:v>
                </c:pt>
                <c:pt idx="3">
                  <c:v>30.505050416</c:v>
                </c:pt>
                <c:pt idx="4">
                  <c:v>29.077386128000001</c:v>
                </c:pt>
                <c:pt idx="5">
                  <c:v>26.321967000000001</c:v>
                </c:pt>
                <c:pt idx="6">
                  <c:v>25.202254229000001</c:v>
                </c:pt>
                <c:pt idx="7">
                  <c:v>24.183790124000001</c:v>
                </c:pt>
                <c:pt idx="8">
                  <c:v>23.294640043000001</c:v>
                </c:pt>
                <c:pt idx="9">
                  <c:v>22.304646870999999</c:v>
                </c:pt>
                <c:pt idx="10">
                  <c:v>24.956931406999999</c:v>
                </c:pt>
                <c:pt idx="11">
                  <c:v>26.133928442000002</c:v>
                </c:pt>
                <c:pt idx="12">
                  <c:v>29.249614615000002</c:v>
                </c:pt>
                <c:pt idx="13">
                  <c:v>31.117596655999996</c:v>
                </c:pt>
                <c:pt idx="14">
                  <c:v>34.662006891000004</c:v>
                </c:pt>
                <c:pt idx="15">
                  <c:v>37.784561175999997</c:v>
                </c:pt>
                <c:pt idx="16">
                  <c:v>38.611554639999994</c:v>
                </c:pt>
                <c:pt idx="17">
                  <c:v>37.587669666999993</c:v>
                </c:pt>
                <c:pt idx="18">
                  <c:v>33.755330207999997</c:v>
                </c:pt>
                <c:pt idx="19">
                  <c:v>30.3</c:v>
                </c:pt>
                <c:pt idx="20">
                  <c:v>29.9</c:v>
                </c:pt>
                <c:pt idx="21">
                  <c:v>32.299999999999997</c:v>
                </c:pt>
                <c:pt idx="22">
                  <c:v>35.1</c:v>
                </c:pt>
                <c:pt idx="23">
                  <c:v>37</c:v>
                </c:pt>
              </c:numCache>
            </c:numRef>
          </c:val>
        </c:ser>
        <c:ser>
          <c:idx val="2"/>
          <c:order val="1"/>
          <c:tx>
            <c:strRef>
              <c:f>Sheet1!$C$1</c:f>
              <c:strCache>
                <c:ptCount val="1"/>
                <c:pt idx="0">
                  <c:v>State Funds ($ B)</c:v>
                </c:pt>
              </c:strCache>
            </c:strRef>
          </c:tx>
          <c:spPr>
            <a:solidFill>
              <a:schemeClr val="accent6"/>
            </a:solidFill>
          </c:spPr>
          <c:invertIfNegative val="0"/>
          <c:dPt>
            <c:idx val="19"/>
            <c:invertIfNegative val="0"/>
            <c:bubble3D val="0"/>
            <c:spPr>
              <a:solidFill>
                <a:schemeClr val="accent6"/>
              </a:solidFill>
              <a:ln>
                <a:solidFill>
                  <a:schemeClr val="accent2"/>
                </a:solidFill>
              </a:ln>
            </c:spPr>
          </c:dPt>
          <c:dPt>
            <c:idx val="22"/>
            <c:invertIfNegative val="0"/>
            <c:bubble3D val="0"/>
          </c:dPt>
          <c:dPt>
            <c:idx val="23"/>
            <c:invertIfNegative val="0"/>
            <c:bubble3D val="0"/>
            <c:spPr>
              <a:solidFill>
                <a:schemeClr val="accent6">
                  <a:lumMod val="60000"/>
                  <a:lumOff val="40000"/>
                </a:schemeClr>
              </a:solidFill>
            </c:spPr>
          </c:dPt>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Sheet1!$C$2:$C$25</c:f>
              <c:numCache>
                <c:formatCode>0.000</c:formatCode>
                <c:ptCount val="24"/>
                <c:pt idx="0">
                  <c:v>4.3</c:v>
                </c:pt>
                <c:pt idx="1">
                  <c:v>4.4000000000000004</c:v>
                </c:pt>
                <c:pt idx="2">
                  <c:v>4.5</c:v>
                </c:pt>
                <c:pt idx="3">
                  <c:v>4.9000000000000004</c:v>
                </c:pt>
                <c:pt idx="4">
                  <c:v>4.5</c:v>
                </c:pt>
                <c:pt idx="5">
                  <c:v>3.8</c:v>
                </c:pt>
                <c:pt idx="6">
                  <c:v>3.3</c:v>
                </c:pt>
                <c:pt idx="7">
                  <c:v>2.6816056490000002</c:v>
                </c:pt>
                <c:pt idx="8">
                  <c:v>2.644896573</c:v>
                </c:pt>
                <c:pt idx="9">
                  <c:v>2.702384602</c:v>
                </c:pt>
                <c:pt idx="10">
                  <c:v>3.6824865689999999</c:v>
                </c:pt>
                <c:pt idx="11">
                  <c:v>6.0117218489999997</c:v>
                </c:pt>
                <c:pt idx="12">
                  <c:v>8.4210921709999997</c:v>
                </c:pt>
                <c:pt idx="13">
                  <c:v>11.156217815</c:v>
                </c:pt>
                <c:pt idx="14">
                  <c:v>11.819045130999999</c:v>
                </c:pt>
                <c:pt idx="15">
                  <c:v>10.065</c:v>
                </c:pt>
                <c:pt idx="16">
                  <c:v>7.8433660380000001</c:v>
                </c:pt>
                <c:pt idx="17">
                  <c:v>6.7283254809999997</c:v>
                </c:pt>
                <c:pt idx="18">
                  <c:v>5.5453181000000002</c:v>
                </c:pt>
                <c:pt idx="19">
                  <c:v>4.3</c:v>
                </c:pt>
                <c:pt idx="20">
                  <c:v>3.9</c:v>
                </c:pt>
                <c:pt idx="21">
                  <c:v>4.0999999999999996</c:v>
                </c:pt>
                <c:pt idx="22">
                  <c:v>4.5</c:v>
                </c:pt>
                <c:pt idx="23">
                  <c:v>4.0999999999999996</c:v>
                </c:pt>
              </c:numCache>
            </c:numRef>
          </c:val>
        </c:ser>
        <c:dLbls>
          <c:showLegendKey val="0"/>
          <c:showVal val="0"/>
          <c:showCatName val="0"/>
          <c:showSerName val="0"/>
          <c:showPercent val="0"/>
          <c:showBubbleSize val="0"/>
        </c:dLbls>
        <c:gapWidth val="20"/>
        <c:overlap val="100"/>
        <c:axId val="331857600"/>
        <c:axId val="331857992"/>
      </c:barChart>
      <c:lineChart>
        <c:grouping val="standard"/>
        <c:varyColors val="0"/>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Pos val="t"/>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Sheet1!$D$2:$D$25</c:f>
              <c:numCache>
                <c:formatCode>0.000</c:formatCode>
                <c:ptCount val="24"/>
                <c:pt idx="0">
                  <c:v>35.299999999999997</c:v>
                </c:pt>
                <c:pt idx="1">
                  <c:v>35.700000000000003</c:v>
                </c:pt>
                <c:pt idx="2">
                  <c:v>34.299999999999997</c:v>
                </c:pt>
                <c:pt idx="3">
                  <c:v>35.4</c:v>
                </c:pt>
                <c:pt idx="4">
                  <c:v>33.6</c:v>
                </c:pt>
                <c:pt idx="5">
                  <c:v>30.1</c:v>
                </c:pt>
                <c:pt idx="6">
                  <c:v>28.5</c:v>
                </c:pt>
                <c:pt idx="7">
                  <c:v>26.865395773000003</c:v>
                </c:pt>
                <c:pt idx="8">
                  <c:v>25.939536616000002</c:v>
                </c:pt>
                <c:pt idx="9">
                  <c:v>25.007031472999998</c:v>
                </c:pt>
                <c:pt idx="10">
                  <c:v>28.639417975999997</c:v>
                </c:pt>
                <c:pt idx="11">
                  <c:v>32.145650291000003</c:v>
                </c:pt>
                <c:pt idx="12">
                  <c:v>37.670706786000004</c:v>
                </c:pt>
                <c:pt idx="13">
                  <c:v>42.273814470999994</c:v>
                </c:pt>
                <c:pt idx="14">
                  <c:v>46.481052022</c:v>
                </c:pt>
                <c:pt idx="15">
                  <c:v>47.849561175999995</c:v>
                </c:pt>
                <c:pt idx="16">
                  <c:v>46.454920677999993</c:v>
                </c:pt>
                <c:pt idx="17">
                  <c:v>44.315995147999992</c:v>
                </c:pt>
                <c:pt idx="18">
                  <c:v>39.300648308</c:v>
                </c:pt>
                <c:pt idx="19">
                  <c:v>34.6</c:v>
                </c:pt>
                <c:pt idx="20">
                  <c:v>33.799999999999997</c:v>
                </c:pt>
                <c:pt idx="21">
                  <c:v>36.4</c:v>
                </c:pt>
                <c:pt idx="22">
                  <c:v>39.6</c:v>
                </c:pt>
                <c:pt idx="23">
                  <c:v>41.9</c:v>
                </c:pt>
              </c:numCache>
            </c:numRef>
          </c:val>
          <c:smooth val="0"/>
        </c:ser>
        <c:ser>
          <c:idx val="1"/>
          <c:order val="3"/>
          <c:tx>
            <c:strRef>
              <c:f>Sheet1!$E$1</c:f>
              <c:strCache>
                <c:ptCount val="1"/>
                <c:pt idx="0">
                  <c:v>AVG</c:v>
                </c:pt>
              </c:strCache>
            </c:strRef>
          </c:tx>
          <c:spPr>
            <a:ln w="28024">
              <a:noFill/>
            </a:ln>
          </c:spPr>
          <c:marker>
            <c:symbol val="none"/>
          </c:marker>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Sheet1!$E$2:$E$25</c:f>
              <c:numCache>
                <c:formatCode>0.000</c:formatCode>
                <c:ptCount val="24"/>
                <c:pt idx="0">
                  <c:v>29.621833333333331</c:v>
                </c:pt>
                <c:pt idx="1">
                  <c:v>29.621833333333331</c:v>
                </c:pt>
                <c:pt idx="2">
                  <c:v>29.621833333333331</c:v>
                </c:pt>
                <c:pt idx="3">
                  <c:v>29.621833333333331</c:v>
                </c:pt>
                <c:pt idx="4">
                  <c:v>29.621833333333331</c:v>
                </c:pt>
                <c:pt idx="5">
                  <c:v>29.621833333333331</c:v>
                </c:pt>
                <c:pt idx="6">
                  <c:v>29.621833333333331</c:v>
                </c:pt>
                <c:pt idx="7">
                  <c:v>29.621833333333331</c:v>
                </c:pt>
                <c:pt idx="8">
                  <c:v>29.621833333333331</c:v>
                </c:pt>
                <c:pt idx="9">
                  <c:v>29.621833333333331</c:v>
                </c:pt>
                <c:pt idx="10">
                  <c:v>29.621833333333331</c:v>
                </c:pt>
                <c:pt idx="11">
                  <c:v>29.621833333333331</c:v>
                </c:pt>
                <c:pt idx="12">
                  <c:v>29.621833333333331</c:v>
                </c:pt>
                <c:pt idx="13">
                  <c:v>29.621833333333331</c:v>
                </c:pt>
                <c:pt idx="14">
                  <c:v>29.621833333333331</c:v>
                </c:pt>
                <c:pt idx="15">
                  <c:v>29.621833333333331</c:v>
                </c:pt>
                <c:pt idx="16">
                  <c:v>29.621833333333331</c:v>
                </c:pt>
                <c:pt idx="17">
                  <c:v>29.621833333333331</c:v>
                </c:pt>
                <c:pt idx="18">
                  <c:v>29.621833333333331</c:v>
                </c:pt>
                <c:pt idx="19">
                  <c:v>29.622</c:v>
                </c:pt>
                <c:pt idx="20">
                  <c:v>29.622</c:v>
                </c:pt>
                <c:pt idx="21">
                  <c:v>29.622</c:v>
                </c:pt>
                <c:pt idx="22">
                  <c:v>29.622</c:v>
                </c:pt>
                <c:pt idx="23">
                  <c:v>29.622</c:v>
                </c:pt>
              </c:numCache>
            </c:numRef>
          </c:val>
          <c:smooth val="0"/>
        </c:ser>
        <c:dLbls>
          <c:showLegendKey val="0"/>
          <c:showVal val="0"/>
          <c:showCatName val="0"/>
          <c:showSerName val="0"/>
          <c:showPercent val="0"/>
          <c:showBubbleSize val="0"/>
        </c:dLbls>
        <c:marker val="1"/>
        <c:smooth val="0"/>
        <c:axId val="331857600"/>
        <c:axId val="331857992"/>
      </c:lineChart>
      <c:catAx>
        <c:axId val="331857600"/>
        <c:scaling>
          <c:orientation val="minMax"/>
        </c:scaling>
        <c:delete val="0"/>
        <c:axPos val="b"/>
        <c:numFmt formatCode="General" sourceLinked="1"/>
        <c:majorTickMark val="none"/>
        <c:min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331857992"/>
        <c:crosses val="autoZero"/>
        <c:auto val="0"/>
        <c:lblAlgn val="ctr"/>
        <c:lblOffset val="100"/>
        <c:tickLblSkip val="1"/>
        <c:noMultiLvlLbl val="0"/>
      </c:catAx>
      <c:valAx>
        <c:axId val="331857992"/>
        <c:scaling>
          <c:orientation val="minMax"/>
          <c:max val="50"/>
          <c:min val="0"/>
        </c:scaling>
        <c:delete val="0"/>
        <c:axPos val="l"/>
        <c:numFmt formatCode="0" sourceLinked="0"/>
        <c:majorTickMark val="none"/>
        <c:min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331857600"/>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18E-2"/>
          <c:w val="0.29913829315438417"/>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showDLblsOverMax val="0"/>
  </c:chart>
  <c:txPr>
    <a:bodyPr/>
    <a:lstStyle/>
    <a:p>
      <a:pPr>
        <a:defRPr sz="1760"/>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105217140832474E-2"/>
          <c:y val="3.4098667589344503E-2"/>
          <c:w val="0.93040188886645558"/>
          <c:h val="0.86296741032373536"/>
        </c:manualLayout>
      </c:layout>
      <c:barChart>
        <c:barDir val="col"/>
        <c:grouping val="clustered"/>
        <c:varyColors val="0"/>
        <c:ser>
          <c:idx val="0"/>
          <c:order val="0"/>
          <c:tx>
            <c:strRef>
              <c:f>Chart!$B$1</c:f>
              <c:strCache>
                <c:ptCount val="1"/>
                <c:pt idx="0">
                  <c:v>Indicated</c:v>
                </c:pt>
              </c:strCache>
            </c:strRef>
          </c:tx>
          <c:spPr>
            <a:ln w="6350">
              <a:solidFill>
                <a:srgbClr val="0F5173"/>
              </a:solidFill>
            </a:ln>
          </c:spPr>
          <c:invertIfNegative val="0"/>
          <c:dPt>
            <c:idx val="19"/>
            <c:invertIfNegative val="0"/>
            <c:bubble3D val="0"/>
            <c:spPr>
              <a:solidFill>
                <a:srgbClr val="0F5173"/>
              </a:solidFill>
              <a:ln w="6350">
                <a:solidFill>
                  <a:srgbClr val="0F5173"/>
                </a:solidFill>
              </a:ln>
            </c:spPr>
          </c:dPt>
          <c:dLbls>
            <c:dLbl>
              <c:idx val="19"/>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dLbl>
              <c:idx val="20"/>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Chart!$B$2:$B$24</c:f>
              <c:numCache>
                <c:formatCode>General</c:formatCode>
                <c:ptCount val="23"/>
                <c:pt idx="0">
                  <c:v>-4.2</c:v>
                </c:pt>
                <c:pt idx="1">
                  <c:v>-4.3999999999999995</c:v>
                </c:pt>
                <c:pt idx="2">
                  <c:v>-9.1999999999999993</c:v>
                </c:pt>
                <c:pt idx="3">
                  <c:v>0.3</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-2.1999999999999997</c:v>
                </c:pt>
                <c:pt idx="17">
                  <c:v>-4.3</c:v>
                </c:pt>
                <c:pt idx="18">
                  <c:v>-5.7</c:v>
                </c:pt>
                <c:pt idx="19">
                  <c:v>10.5</c:v>
                </c:pt>
                <c:pt idx="20" formatCode="0.0">
                  <c:v>-4</c:v>
                </c:pt>
                <c:pt idx="21">
                  <c:v>-6.1</c:v>
                </c:pt>
                <c:pt idx="22">
                  <c:v>-2</c:v>
                </c:pt>
              </c:numCache>
            </c:numRef>
          </c:val>
        </c:ser>
        <c:dLbls>
          <c:showLegendKey val="0"/>
          <c:showVal val="0"/>
          <c:showCatName val="0"/>
          <c:showSerName val="0"/>
          <c:showPercent val="0"/>
          <c:showBubbleSize val="0"/>
        </c:dLbls>
        <c:gapWidth val="80"/>
        <c:axId val="331855248"/>
        <c:axId val="331856032"/>
      </c:barChart>
      <c:barChart>
        <c:barDir val="col"/>
        <c:grouping val="stacked"/>
        <c:varyColors val="0"/>
        <c:ser>
          <c:idx val="1"/>
          <c:order val="1"/>
          <c:tx>
            <c:strRef>
              <c:f>Chart!$C$1</c:f>
              <c:strCache>
                <c:ptCount val="1"/>
                <c:pt idx="0">
                  <c:v>Adjusted</c:v>
                </c:pt>
              </c:strCache>
            </c:strRef>
          </c:tx>
          <c:spPr>
            <a:solidFill>
              <a:srgbClr val="0F5173">
                <a:lumMod val="20000"/>
                <a:lumOff val="80000"/>
              </a:srgbClr>
            </a:solidFill>
            <a:ln w="6350">
              <a:solidFill>
                <a:srgbClr val="0F5173"/>
              </a:solidFill>
            </a:ln>
          </c:spPr>
          <c:invertIfNegative val="0"/>
          <c:dLbls>
            <c:dLbl>
              <c:idx val="20"/>
              <c:layout>
                <c:manualLayout>
                  <c:x val="0"/>
                  <c:y val="-2.672903160087120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Chart!$C$2:$C$24</c:f>
              <c:numCache>
                <c:formatCode>General</c:formatCode>
                <c:ptCount val="23"/>
                <c:pt idx="19">
                  <c:v>3.5</c:v>
                </c:pt>
                <c:pt idx="20" formatCode="0.0">
                  <c:v>-1</c:v>
                </c:pt>
              </c:numCache>
            </c:numRef>
          </c:val>
        </c:ser>
        <c:dLbls>
          <c:showLegendKey val="0"/>
          <c:showVal val="0"/>
          <c:showCatName val="0"/>
          <c:showSerName val="0"/>
          <c:showPercent val="0"/>
          <c:showBubbleSize val="0"/>
        </c:dLbls>
        <c:gapWidth val="80"/>
        <c:axId val="331856816"/>
        <c:axId val="331859560"/>
      </c:barChart>
      <c:lineChart>
        <c:grouping val="standard"/>
        <c:varyColors val="0"/>
        <c:ser>
          <c:idx val="2"/>
          <c:order val="2"/>
          <c:tx>
            <c:strRef>
              <c:f>Chart!$D$1</c:f>
              <c:strCache>
                <c:ptCount val="1"/>
                <c:pt idx="0">
                  <c:v>Label Indicated</c:v>
                </c:pt>
              </c:strCache>
            </c:strRef>
          </c:tx>
          <c:spPr>
            <a:ln>
              <a:noFill/>
              <a:prstDash val="lgDash"/>
            </a:ln>
          </c:spPr>
          <c:marker>
            <c:symbol val="none"/>
          </c:marker>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Chart!$D$2:$D$24</c:f>
              <c:numCache>
                <c:formatCode>General</c:formatCode>
                <c:ptCount val="23"/>
                <c:pt idx="0">
                  <c:v>-4.2</c:v>
                </c:pt>
                <c:pt idx="1">
                  <c:v>-4.3999999999999995</c:v>
                </c:pt>
                <c:pt idx="2">
                  <c:v>-9.1999999999999993</c:v>
                </c:pt>
                <c:pt idx="3">
                  <c:v>0.3</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c:v>
                </c:pt>
                <c:pt idx="17">
                  <c:v>-4.1000000000000005</c:v>
                </c:pt>
                <c:pt idx="18">
                  <c:v>-5.5</c:v>
                </c:pt>
                <c:pt idx="19">
                  <c:v>10.5</c:v>
                </c:pt>
              </c:numCache>
            </c:numRef>
          </c:val>
          <c:smooth val="0"/>
        </c:ser>
        <c:ser>
          <c:idx val="3"/>
          <c:order val="3"/>
          <c:tx>
            <c:strRef>
              <c:f>Chart!$E$1</c:f>
              <c:strCache>
                <c:ptCount val="1"/>
                <c:pt idx="0">
                  <c:v>Label Adjusted</c:v>
                </c:pt>
              </c:strCache>
            </c:strRef>
          </c:tx>
          <c:spPr>
            <a:ln w="28575">
              <a:noFill/>
            </a:ln>
          </c:spPr>
          <c:marker>
            <c:symbol val="none"/>
          </c:marker>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Chart!$E$2:$E$24</c:f>
              <c:numCache>
                <c:formatCode>General</c:formatCode>
                <c:ptCount val="23"/>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numCache>
            </c:numRef>
          </c:val>
          <c:smooth val="0"/>
        </c:ser>
        <c:dLbls>
          <c:showLegendKey val="0"/>
          <c:showVal val="0"/>
          <c:showCatName val="0"/>
          <c:showSerName val="0"/>
          <c:showPercent val="0"/>
          <c:showBubbleSize val="0"/>
        </c:dLbls>
        <c:marker val="1"/>
        <c:smooth val="0"/>
        <c:axId val="331855248"/>
        <c:axId val="331856032"/>
      </c:lineChart>
      <c:catAx>
        <c:axId val="331855248"/>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331856032"/>
        <c:crosses val="autoZero"/>
        <c:auto val="0"/>
        <c:lblAlgn val="ctr"/>
        <c:lblOffset val="100"/>
        <c:tickLblSkip val="1"/>
        <c:noMultiLvlLbl val="0"/>
      </c:catAx>
      <c:valAx>
        <c:axId val="331856032"/>
        <c:scaling>
          <c:orientation val="minMax"/>
          <c:max val="12"/>
          <c:min val="-1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331855248"/>
        <c:crosses val="autoZero"/>
        <c:crossBetween val="between"/>
        <c:majorUnit val="2"/>
      </c:valAx>
      <c:valAx>
        <c:axId val="331859560"/>
        <c:scaling>
          <c:orientation val="minMax"/>
          <c:max val="12"/>
          <c:min val="-10"/>
        </c:scaling>
        <c:delete val="0"/>
        <c:axPos val="r"/>
        <c:numFmt formatCode="General" sourceLinked="1"/>
        <c:majorTickMark val="none"/>
        <c:minorTickMark val="none"/>
        <c:tickLblPos val="none"/>
        <c:spPr>
          <a:ln>
            <a:noFill/>
          </a:ln>
        </c:spPr>
        <c:crossAx val="331856816"/>
        <c:crosses val="max"/>
        <c:crossBetween val="between"/>
        <c:majorUnit val="2"/>
      </c:valAx>
      <c:catAx>
        <c:axId val="331856816"/>
        <c:scaling>
          <c:orientation val="minMax"/>
        </c:scaling>
        <c:delete val="0"/>
        <c:axPos val="t"/>
        <c:numFmt formatCode="General" sourceLinked="1"/>
        <c:majorTickMark val="none"/>
        <c:minorTickMark val="none"/>
        <c:tickLblPos val="none"/>
        <c:spPr>
          <a:ln>
            <a:noFill/>
          </a:ln>
        </c:spPr>
        <c:crossAx val="331859560"/>
        <c:crosses val="max"/>
        <c:auto val="1"/>
        <c:lblAlgn val="ctr"/>
        <c:lblOffset val="100"/>
        <c:noMultiLvlLbl val="0"/>
      </c:catAx>
    </c:plotArea>
    <c:legend>
      <c:legendPos val="r"/>
      <c:layout>
        <c:manualLayout>
          <c:xMode val="edge"/>
          <c:yMode val="edge"/>
          <c:x val="0.64775526002366313"/>
          <c:y val="0.22189170358465235"/>
          <c:w val="0.18040336741124283"/>
          <c:h val="0.11766840335731193"/>
        </c:manualLayout>
      </c:layout>
      <c:overlay val="0"/>
      <c:txPr>
        <a:bodyPr/>
        <a:lstStyle/>
        <a:p>
          <a:pPr>
            <a:defRPr sz="16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49719416386086E-2"/>
          <c:y val="4.0476190476190478E-2"/>
          <c:w val="0.94388327721661058"/>
          <c:h val="0.8928571428571429"/>
        </c:manualLayout>
      </c:layout>
      <c:barChart>
        <c:barDir val="col"/>
        <c:grouping val="clustered"/>
        <c:varyColors val="0"/>
        <c:ser>
          <c:idx val="1"/>
          <c:order val="0"/>
          <c:tx>
            <c:strRef>
              <c:f>Sheet1!$A$2</c:f>
              <c:strCache>
                <c:ptCount val="1"/>
                <c:pt idx="0">
                  <c:v>HC Expenditures</c:v>
                </c:pt>
              </c:strCache>
            </c:strRef>
          </c:tx>
          <c:spPr>
            <a:solidFill>
              <a:srgbClr val="225A7A"/>
            </a:solidFill>
            <a:ln w="25351">
              <a:noFill/>
            </a:ln>
          </c:spPr>
          <c:invertIfNegative val="0"/>
          <c:dPt>
            <c:idx val="38"/>
            <c:invertIfNegative val="0"/>
            <c:bubble3D val="0"/>
          </c:dPt>
          <c:dPt>
            <c:idx val="48"/>
            <c:invertIfNegative val="0"/>
            <c:bubble3D val="0"/>
            <c:spPr>
              <a:solidFill>
                <a:srgbClr val="FFC000"/>
              </a:solidFill>
              <a:ln w="25351">
                <a:noFill/>
              </a:ln>
            </c:spPr>
          </c:dPt>
          <c:dLbls>
            <c:dLbl>
              <c:idx val="38"/>
              <c:spPr>
                <a:noFill/>
                <a:ln w="25351">
                  <a:noFill/>
                </a:ln>
              </c:spPr>
              <c:txPr>
                <a:bodyPr rot="-5400000" vert="horz"/>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351">
                <a:noFill/>
              </a:ln>
            </c:spPr>
            <c:txPr>
              <a:bodyPr rot="-5400000" vert="horz" wrap="square" lIns="38100" tIns="19050" rIns="38100" bIns="19050" anchor="ctr">
                <a:spAutoFit/>
              </a:bodyPr>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Sheet1!$B$1:$BG$1</c:f>
              <c:strCache>
                <c:ptCount val="58"/>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00</c:v>
                </c:pt>
                <c:pt idx="36">
                  <c:v>01</c:v>
                </c:pt>
                <c:pt idx="37">
                  <c:v>02</c:v>
                </c:pt>
                <c:pt idx="38">
                  <c:v>03</c:v>
                </c:pt>
                <c:pt idx="39">
                  <c:v>04</c:v>
                </c:pt>
                <c:pt idx="40">
                  <c:v>05</c:v>
                </c:pt>
                <c:pt idx="41">
                  <c:v>06</c:v>
                </c:pt>
                <c:pt idx="42">
                  <c:v>07</c:v>
                </c:pt>
                <c:pt idx="43">
                  <c:v>08</c:v>
                </c:pt>
                <c:pt idx="44">
                  <c:v>09</c:v>
                </c:pt>
                <c:pt idx="45">
                  <c:v>10</c:v>
                </c:pt>
                <c:pt idx="46">
                  <c:v>11</c:v>
                </c:pt>
                <c:pt idx="47">
                  <c:v>12</c:v>
                </c:pt>
                <c:pt idx="48">
                  <c:v>13</c:v>
                </c:pt>
                <c:pt idx="49">
                  <c:v>14</c:v>
                </c:pt>
                <c:pt idx="50">
                  <c:v>15</c:v>
                </c:pt>
                <c:pt idx="51">
                  <c:v>16</c:v>
                </c:pt>
                <c:pt idx="52">
                  <c:v>17</c:v>
                </c:pt>
                <c:pt idx="53">
                  <c:v>18</c:v>
                </c:pt>
                <c:pt idx="54">
                  <c:v>19</c:v>
                </c:pt>
                <c:pt idx="55">
                  <c:v>20</c:v>
                </c:pt>
                <c:pt idx="56">
                  <c:v>21</c:v>
                </c:pt>
                <c:pt idx="57">
                  <c:v>22</c:v>
                </c:pt>
              </c:strCache>
            </c:strRef>
          </c:cat>
          <c:val>
            <c:numRef>
              <c:f>Sheet1!$B$2:$BG$2</c:f>
              <c:numCache>
                <c:formatCode>"$"#,##0.0</c:formatCode>
                <c:ptCount val="58"/>
                <c:pt idx="0">
                  <c:v>41.957000000000001</c:v>
                </c:pt>
                <c:pt idx="1">
                  <c:v>46.253999999999998</c:v>
                </c:pt>
                <c:pt idx="2">
                  <c:v>51.78</c:v>
                </c:pt>
                <c:pt idx="3">
                  <c:v>58.755000000000003</c:v>
                </c:pt>
                <c:pt idx="4">
                  <c:v>66.215000000000003</c:v>
                </c:pt>
                <c:pt idx="5">
                  <c:v>74.852999999999994</c:v>
                </c:pt>
                <c:pt idx="6">
                  <c:v>83.24</c:v>
                </c:pt>
                <c:pt idx="7">
                  <c:v>93.141000000000005</c:v>
                </c:pt>
                <c:pt idx="8">
                  <c:v>103.36499999999999</c:v>
                </c:pt>
                <c:pt idx="9">
                  <c:v>117.157</c:v>
                </c:pt>
                <c:pt idx="10">
                  <c:v>133.58500000000001</c:v>
                </c:pt>
                <c:pt idx="11">
                  <c:v>153.011</c:v>
                </c:pt>
                <c:pt idx="12">
                  <c:v>173.97900000000001</c:v>
                </c:pt>
                <c:pt idx="13">
                  <c:v>195.52799999999999</c:v>
                </c:pt>
                <c:pt idx="14">
                  <c:v>221.65799999999999</c:v>
                </c:pt>
                <c:pt idx="15">
                  <c:v>255.78399999999999</c:v>
                </c:pt>
                <c:pt idx="16">
                  <c:v>296.73899999999998</c:v>
                </c:pt>
                <c:pt idx="17">
                  <c:v>334.69900000000001</c:v>
                </c:pt>
                <c:pt idx="18">
                  <c:v>368.98700000000002</c:v>
                </c:pt>
                <c:pt idx="19">
                  <c:v>406.512</c:v>
                </c:pt>
                <c:pt idx="20">
                  <c:v>444.608</c:v>
                </c:pt>
                <c:pt idx="21">
                  <c:v>476.892</c:v>
                </c:pt>
                <c:pt idx="22">
                  <c:v>519.11699999999996</c:v>
                </c:pt>
                <c:pt idx="23">
                  <c:v>581.69799999999998</c:v>
                </c:pt>
                <c:pt idx="24">
                  <c:v>647.46500000000003</c:v>
                </c:pt>
                <c:pt idx="25">
                  <c:v>724.27800000000002</c:v>
                </c:pt>
                <c:pt idx="26">
                  <c:v>791.52499999999998</c:v>
                </c:pt>
                <c:pt idx="27">
                  <c:v>857.91</c:v>
                </c:pt>
                <c:pt idx="28">
                  <c:v>921.49199999999996</c:v>
                </c:pt>
                <c:pt idx="29">
                  <c:v>972.68700000000001</c:v>
                </c:pt>
                <c:pt idx="30">
                  <c:v>1027.432</c:v>
                </c:pt>
                <c:pt idx="31">
                  <c:v>1081.8489999999999</c:v>
                </c:pt>
                <c:pt idx="32">
                  <c:v>1142.6210000000001</c:v>
                </c:pt>
                <c:pt idx="33">
                  <c:v>1208.933</c:v>
                </c:pt>
                <c:pt idx="34">
                  <c:v>1286.4559999999999</c:v>
                </c:pt>
                <c:pt idx="35">
                  <c:v>1377.1780000000001</c:v>
                </c:pt>
                <c:pt idx="36">
                  <c:v>1493.347</c:v>
                </c:pt>
                <c:pt idx="37">
                  <c:v>1637.9559999999999</c:v>
                </c:pt>
                <c:pt idx="38">
                  <c:v>1775.4390000000001</c:v>
                </c:pt>
                <c:pt idx="39">
                  <c:v>1901.5989999999999</c:v>
                </c:pt>
                <c:pt idx="40">
                  <c:v>2030.4970000000001</c:v>
                </c:pt>
                <c:pt idx="41">
                  <c:v>2163.2930000000001</c:v>
                </c:pt>
                <c:pt idx="42">
                  <c:v>2298.2689999999998</c:v>
                </c:pt>
                <c:pt idx="43">
                  <c:v>2406.6439999999998</c:v>
                </c:pt>
                <c:pt idx="44">
                  <c:v>2501.1709999999998</c:v>
                </c:pt>
                <c:pt idx="45">
                  <c:v>2599.951</c:v>
                </c:pt>
                <c:pt idx="46">
                  <c:v>2700.739</c:v>
                </c:pt>
                <c:pt idx="47">
                  <c:v>2806.6350000000002</c:v>
                </c:pt>
                <c:pt idx="48">
                  <c:v>2914.6770000000001</c:v>
                </c:pt>
                <c:pt idx="49">
                  <c:v>3093.1869999999999</c:v>
                </c:pt>
                <c:pt idx="50">
                  <c:v>3273.424</c:v>
                </c:pt>
                <c:pt idx="51">
                  <c:v>3458.2559999999999</c:v>
                </c:pt>
                <c:pt idx="52">
                  <c:v>3660.433</c:v>
                </c:pt>
                <c:pt idx="53">
                  <c:v>3889.1080000000002</c:v>
                </c:pt>
                <c:pt idx="54">
                  <c:v>4142.3860000000004</c:v>
                </c:pt>
                <c:pt idx="55">
                  <c:v>4416.2290000000003</c:v>
                </c:pt>
                <c:pt idx="56">
                  <c:v>4702.0469999999996</c:v>
                </c:pt>
                <c:pt idx="57">
                  <c:v>5008.7939999999999</c:v>
                </c:pt>
              </c:numCache>
            </c:numRef>
          </c:val>
        </c:ser>
        <c:dLbls>
          <c:showLegendKey val="0"/>
          <c:showVal val="0"/>
          <c:showCatName val="0"/>
          <c:showSerName val="0"/>
          <c:showPercent val="0"/>
          <c:showBubbleSize val="0"/>
        </c:dLbls>
        <c:gapWidth val="60"/>
        <c:axId val="331852896"/>
        <c:axId val="331853288"/>
      </c:barChart>
      <c:catAx>
        <c:axId val="331852896"/>
        <c:scaling>
          <c:orientation val="minMax"/>
        </c:scaling>
        <c:delete val="0"/>
        <c:axPos val="b"/>
        <c:numFmt formatCode="General" sourceLinked="1"/>
        <c:majorTickMark val="out"/>
        <c:minorTickMark val="none"/>
        <c:tickLblPos val="nextTo"/>
        <c:spPr>
          <a:ln w="3169">
            <a:solidFill>
              <a:schemeClr val="tx1"/>
            </a:solidFill>
            <a:prstDash val="solid"/>
          </a:ln>
        </c:spPr>
        <c:txPr>
          <a:bodyPr rot="-5400000" vert="horz"/>
          <a:lstStyle/>
          <a:p>
            <a:pPr>
              <a:defRPr sz="1198" b="0" i="0" u="none" strike="noStrike" baseline="0">
                <a:solidFill>
                  <a:schemeClr val="tx1"/>
                </a:solidFill>
                <a:latin typeface="Arial"/>
                <a:ea typeface="Arial"/>
                <a:cs typeface="Arial"/>
              </a:defRPr>
            </a:pPr>
            <a:endParaRPr lang="en-US"/>
          </a:p>
        </c:txPr>
        <c:crossAx val="331853288"/>
        <c:crosses val="autoZero"/>
        <c:auto val="0"/>
        <c:lblAlgn val="ctr"/>
        <c:lblOffset val="0"/>
        <c:tickLblSkip val="1"/>
        <c:tickMarkSkip val="1"/>
        <c:noMultiLvlLbl val="0"/>
      </c:catAx>
      <c:valAx>
        <c:axId val="331853288"/>
        <c:scaling>
          <c:orientation val="minMax"/>
        </c:scaling>
        <c:delete val="0"/>
        <c:axPos val="l"/>
        <c:numFmt formatCode="&quot;$&quot;#,##0" sourceLinked="0"/>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effectLst/>
                <a:latin typeface="Arial"/>
                <a:ea typeface="Arial"/>
                <a:cs typeface="Arial"/>
              </a:defRPr>
            </a:pPr>
            <a:endParaRPr lang="en-US"/>
          </a:p>
        </c:txPr>
        <c:crossAx val="331852896"/>
        <c:crosses val="autoZero"/>
        <c:crossBetween val="between"/>
      </c:valAx>
      <c:spPr>
        <a:noFill/>
        <a:ln w="25351">
          <a:noFill/>
        </a:ln>
      </c:spPr>
    </c:plotArea>
    <c:plotVisOnly val="1"/>
    <c:dispBlanksAs val="gap"/>
    <c:showDLblsOverMax val="0"/>
  </c:chart>
  <c:spPr>
    <a:noFill/>
    <a:ln>
      <a:noFill/>
    </a:ln>
  </c:spPr>
  <c:txPr>
    <a:bodyPr/>
    <a:lstStyle/>
    <a:p>
      <a:pPr>
        <a:defRPr sz="1397" b="0" i="0" u="none" strike="noStrike" baseline="0">
          <a:solidFill>
            <a:schemeClr val="tx1"/>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CAT</c:v>
                </c:pt>
              </c:strCache>
            </c:strRef>
          </c:tx>
          <c:spPr>
            <a:ln>
              <a:solidFill>
                <a:schemeClr val="tx1"/>
              </a:solidFill>
            </a:ln>
          </c:spPr>
          <c:invertIfNegative val="0"/>
          <c:cat>
            <c:strRef>
              <c:f>Sheet1!$A$2:$A$3</c:f>
              <c:strCache>
                <c:ptCount val="2"/>
                <c:pt idx="0">
                  <c:v>Frequency Distribution</c:v>
                </c:pt>
                <c:pt idx="1">
                  <c:v>Paid Dollars Distribution</c:v>
                </c:pt>
              </c:strCache>
            </c:strRef>
          </c:cat>
          <c:val>
            <c:numRef>
              <c:f>Sheet1!$B$2:$B$3</c:f>
              <c:numCache>
                <c:formatCode>0%</c:formatCode>
                <c:ptCount val="2"/>
                <c:pt idx="0">
                  <c:v>0.05</c:v>
                </c:pt>
                <c:pt idx="1">
                  <c:v>0.33000000000000007</c:v>
                </c:pt>
              </c:numCache>
            </c:numRef>
          </c:val>
        </c:ser>
        <c:ser>
          <c:idx val="1"/>
          <c:order val="1"/>
          <c:tx>
            <c:strRef>
              <c:f>Sheet1!$C$1</c:f>
              <c:strCache>
                <c:ptCount val="1"/>
                <c:pt idx="0">
                  <c:v>Accelerated</c:v>
                </c:pt>
              </c:strCache>
            </c:strRef>
          </c:tx>
          <c:spPr>
            <a:ln>
              <a:solidFill>
                <a:schemeClr val="tx1"/>
              </a:solidFill>
            </a:ln>
          </c:spPr>
          <c:invertIfNegative val="0"/>
          <c:cat>
            <c:strRef>
              <c:f>Sheet1!$A$2:$A$3</c:f>
              <c:strCache>
                <c:ptCount val="2"/>
                <c:pt idx="0">
                  <c:v>Frequency Distribution</c:v>
                </c:pt>
                <c:pt idx="1">
                  <c:v>Paid Dollars Distribution</c:v>
                </c:pt>
              </c:strCache>
            </c:strRef>
          </c:cat>
          <c:val>
            <c:numRef>
              <c:f>Sheet1!$C$2:$C$3</c:f>
              <c:numCache>
                <c:formatCode>0%</c:formatCode>
                <c:ptCount val="2"/>
                <c:pt idx="0">
                  <c:v>0.1</c:v>
                </c:pt>
                <c:pt idx="1">
                  <c:v>0.33000000000000007</c:v>
                </c:pt>
              </c:numCache>
            </c:numRef>
          </c:val>
        </c:ser>
        <c:ser>
          <c:idx val="2"/>
          <c:order val="2"/>
          <c:tx>
            <c:strRef>
              <c:f>Sheet1!$D$1</c:f>
              <c:strCache>
                <c:ptCount val="1"/>
                <c:pt idx="0">
                  <c:v>High Volume, Low Cost</c:v>
                </c:pt>
              </c:strCache>
            </c:strRef>
          </c:tx>
          <c:spPr>
            <a:ln>
              <a:solidFill>
                <a:schemeClr val="tx1"/>
              </a:solidFill>
            </a:ln>
          </c:spPr>
          <c:invertIfNegative val="0"/>
          <c:cat>
            <c:strRef>
              <c:f>Sheet1!$A$2:$A$3</c:f>
              <c:strCache>
                <c:ptCount val="2"/>
                <c:pt idx="0">
                  <c:v>Frequency Distribution</c:v>
                </c:pt>
                <c:pt idx="1">
                  <c:v>Paid Dollars Distribution</c:v>
                </c:pt>
              </c:strCache>
            </c:strRef>
          </c:cat>
          <c:val>
            <c:numRef>
              <c:f>Sheet1!$D$2:$D$3</c:f>
              <c:numCache>
                <c:formatCode>0%</c:formatCode>
                <c:ptCount val="2"/>
                <c:pt idx="0">
                  <c:v>0.85000000000000009</c:v>
                </c:pt>
                <c:pt idx="1">
                  <c:v>0.33000000000000007</c:v>
                </c:pt>
              </c:numCache>
            </c:numRef>
          </c:val>
        </c:ser>
        <c:dLbls>
          <c:showLegendKey val="0"/>
          <c:showVal val="0"/>
          <c:showCatName val="0"/>
          <c:showSerName val="0"/>
          <c:showPercent val="0"/>
          <c:showBubbleSize val="0"/>
        </c:dLbls>
        <c:gapWidth val="79"/>
        <c:overlap val="100"/>
        <c:serLines>
          <c:spPr>
            <a:ln>
              <a:solidFill>
                <a:schemeClr val="accent6">
                  <a:lumMod val="75000"/>
                </a:schemeClr>
              </a:solidFill>
              <a:prstDash val="dash"/>
            </a:ln>
          </c:spPr>
        </c:serLines>
        <c:axId val="331854464"/>
        <c:axId val="341255896"/>
      </c:barChart>
      <c:catAx>
        <c:axId val="331854464"/>
        <c:scaling>
          <c:orientation val="minMax"/>
        </c:scaling>
        <c:delete val="0"/>
        <c:axPos val="b"/>
        <c:numFmt formatCode="General" sourceLinked="0"/>
        <c:majorTickMark val="out"/>
        <c:minorTickMark val="none"/>
        <c:tickLblPos val="nextTo"/>
        <c:txPr>
          <a:bodyPr/>
          <a:lstStyle/>
          <a:p>
            <a:pPr>
              <a:defRPr sz="1100"/>
            </a:pPr>
            <a:endParaRPr lang="en-US"/>
          </a:p>
        </c:txPr>
        <c:crossAx val="341255896"/>
        <c:crosses val="autoZero"/>
        <c:auto val="1"/>
        <c:lblAlgn val="ctr"/>
        <c:lblOffset val="100"/>
        <c:noMultiLvlLbl val="0"/>
      </c:catAx>
      <c:valAx>
        <c:axId val="341255896"/>
        <c:scaling>
          <c:orientation val="minMax"/>
        </c:scaling>
        <c:delete val="1"/>
        <c:axPos val="l"/>
        <c:numFmt formatCode="0%" sourceLinked="1"/>
        <c:majorTickMark val="out"/>
        <c:minorTickMark val="none"/>
        <c:tickLblPos val="none"/>
        <c:crossAx val="3318544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85880770134262E-2"/>
          <c:y val="8.964486338373738E-2"/>
          <c:w val="0.92807424593967514"/>
          <c:h val="0.79952338027496361"/>
        </c:manualLayout>
      </c:layout>
      <c:barChart>
        <c:barDir val="col"/>
        <c:grouping val="clustered"/>
        <c:varyColors val="0"/>
        <c:ser>
          <c:idx val="1"/>
          <c:order val="0"/>
          <c:tx>
            <c:strRef>
              <c:f>Sheet1!$A$2</c:f>
              <c:strCache>
                <c:ptCount val="1"/>
                <c:pt idx="0">
                  <c:v>Loss Reserve to Surplus Ratio</c:v>
                </c:pt>
              </c:strCache>
            </c:strRef>
          </c:tx>
          <c:spPr>
            <a:solidFill>
              <a:srgbClr val="225A7A"/>
            </a:solidFill>
          </c:spPr>
          <c:invertIfNegative val="0"/>
          <c:dLbls>
            <c:numFmt formatCode="#,##0.0" sourceLinked="0"/>
            <c:spPr>
              <a:noFill/>
              <a:ln>
                <a:noFill/>
              </a:ln>
              <a:effectLst/>
            </c:spPr>
            <c:txPr>
              <a:bodyPr rot="-5400000" wrap="square" lIns="38100" tIns="19050" rIns="38100" bIns="19050" anchor="ctr">
                <a:spAutoFit/>
              </a:bodyPr>
              <a:lstStyle/>
              <a:p>
                <a:pPr>
                  <a:defRPr sz="1200" b="1" i="0" baseline="0">
                    <a:solidFill>
                      <a:schemeClr val="tx1"/>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numRef>
              <c:f>Sheet1!$C$1:$AT$1</c:f>
              <c:numCache>
                <c:formatCode>General</c:formatCode>
                <c:ptCount val="44"/>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numCache>
            </c:numRef>
          </c:cat>
          <c:val>
            <c:numRef>
              <c:f>Sheet1!$C$2:$AT$2</c:f>
              <c:numCache>
                <c:formatCode>General</c:formatCode>
                <c:ptCount val="44"/>
                <c:pt idx="0">
                  <c:v>1.2</c:v>
                </c:pt>
                <c:pt idx="1">
                  <c:v>1.1000000000000001</c:v>
                </c:pt>
                <c:pt idx="2">
                  <c:v>1.4</c:v>
                </c:pt>
                <c:pt idx="3">
                  <c:v>2.1</c:v>
                </c:pt>
                <c:pt idx="4">
                  <c:v>2</c:v>
                </c:pt>
                <c:pt idx="5">
                  <c:v>1.9</c:v>
                </c:pt>
                <c:pt idx="6">
                  <c:v>1.9</c:v>
                </c:pt>
                <c:pt idx="7">
                  <c:v>1.9</c:v>
                </c:pt>
                <c:pt idx="8">
                  <c:v>1.9</c:v>
                </c:pt>
                <c:pt idx="9">
                  <c:v>1.8</c:v>
                </c:pt>
                <c:pt idx="10">
                  <c:v>1.9</c:v>
                </c:pt>
                <c:pt idx="11">
                  <c:v>1.9</c:v>
                </c:pt>
                <c:pt idx="12">
                  <c:v>1.9</c:v>
                </c:pt>
                <c:pt idx="13">
                  <c:v>2.1</c:v>
                </c:pt>
                <c:pt idx="14">
                  <c:v>2</c:v>
                </c:pt>
                <c:pt idx="15">
                  <c:v>2</c:v>
                </c:pt>
                <c:pt idx="16">
                  <c:v>2.1</c:v>
                </c:pt>
                <c:pt idx="17">
                  <c:v>2</c:v>
                </c:pt>
                <c:pt idx="18">
                  <c:v>2</c:v>
                </c:pt>
                <c:pt idx="19">
                  <c:v>2.1</c:v>
                </c:pt>
                <c:pt idx="20">
                  <c:v>1.9</c:v>
                </c:pt>
                <c:pt idx="21">
                  <c:v>2</c:v>
                </c:pt>
                <c:pt idx="22">
                  <c:v>1.8</c:v>
                </c:pt>
                <c:pt idx="23">
                  <c:v>1.8</c:v>
                </c:pt>
                <c:pt idx="24">
                  <c:v>1.6</c:v>
                </c:pt>
                <c:pt idx="25">
                  <c:v>1.4</c:v>
                </c:pt>
                <c:pt idx="26">
                  <c:v>1.2</c:v>
                </c:pt>
                <c:pt idx="27">
                  <c:v>1.1000000000000001</c:v>
                </c:pt>
                <c:pt idx="28">
                  <c:v>1.1000000000000001</c:v>
                </c:pt>
                <c:pt idx="29">
                  <c:v>1.1000000000000001</c:v>
                </c:pt>
                <c:pt idx="30">
                  <c:v>1.2</c:v>
                </c:pt>
                <c:pt idx="31">
                  <c:v>1.4</c:v>
                </c:pt>
                <c:pt idx="32">
                  <c:v>1.2</c:v>
                </c:pt>
                <c:pt idx="33">
                  <c:v>1.2</c:v>
                </c:pt>
                <c:pt idx="34">
                  <c:v>1.2</c:v>
                </c:pt>
                <c:pt idx="35">
                  <c:v>1.1000000000000001</c:v>
                </c:pt>
                <c:pt idx="36">
                  <c:v>1.1000000000000001</c:v>
                </c:pt>
                <c:pt idx="37">
                  <c:v>1.3</c:v>
                </c:pt>
                <c:pt idx="38">
                  <c:v>1.1000000000000001</c:v>
                </c:pt>
                <c:pt idx="39">
                  <c:v>1</c:v>
                </c:pt>
                <c:pt idx="40">
                  <c:v>1.1000000000000001</c:v>
                </c:pt>
                <c:pt idx="41">
                  <c:v>1</c:v>
                </c:pt>
                <c:pt idx="42">
                  <c:v>0.9</c:v>
                </c:pt>
                <c:pt idx="43">
                  <c:v>0.85899999999999999</c:v>
                </c:pt>
              </c:numCache>
            </c:numRef>
          </c:val>
        </c:ser>
        <c:dLbls>
          <c:showLegendKey val="0"/>
          <c:showVal val="0"/>
          <c:showCatName val="0"/>
          <c:showSerName val="0"/>
          <c:showPercent val="0"/>
          <c:showBubbleSize val="0"/>
        </c:dLbls>
        <c:gapWidth val="100"/>
        <c:axId val="256576504"/>
        <c:axId val="218271152"/>
      </c:barChart>
      <c:catAx>
        <c:axId val="256576504"/>
        <c:scaling>
          <c:orientation val="minMax"/>
        </c:scaling>
        <c:delete val="0"/>
        <c:axPos val="b"/>
        <c:numFmt formatCode="General" sourceLinked="1"/>
        <c:majorTickMark val="out"/>
        <c:minorTickMark val="none"/>
        <c:tickLblPos val="nextTo"/>
        <c:spPr>
          <a:ln w="12668">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218271152"/>
        <c:crosses val="autoZero"/>
        <c:auto val="1"/>
        <c:lblAlgn val="ctr"/>
        <c:lblOffset val="20"/>
        <c:noMultiLvlLbl val="0"/>
      </c:catAx>
      <c:valAx>
        <c:axId val="218271152"/>
        <c:scaling>
          <c:orientation val="minMax"/>
        </c:scaling>
        <c:delete val="0"/>
        <c:axPos val="l"/>
        <c:numFmt formatCode="0%" sourceLinked="0"/>
        <c:majorTickMark val="out"/>
        <c:minorTickMark val="none"/>
        <c:tickLblPos val="nextTo"/>
        <c:spPr>
          <a:ln w="3167">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256576504"/>
        <c:crosses val="autoZero"/>
        <c:crossBetween val="between"/>
      </c:valAx>
      <c:spPr>
        <a:noFill/>
        <a:ln w="25336">
          <a:noFill/>
        </a:ln>
      </c:spPr>
    </c:plotArea>
    <c:plotVisOnly val="1"/>
    <c:dispBlanksAs val="gap"/>
    <c:showDLblsOverMax val="0"/>
  </c:chart>
  <c:spPr>
    <a:noFill/>
    <a:ln>
      <a:noFill/>
    </a:ln>
  </c:spPr>
  <c:txPr>
    <a:bodyPr/>
    <a:lstStyle/>
    <a:p>
      <a:pPr>
        <a:defRPr sz="1396"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5846867749424E-2"/>
          <c:y val="0.12906866929730826"/>
          <c:w val="0.92807424593967514"/>
          <c:h val="0.71461056753804186"/>
        </c:manualLayout>
      </c:layout>
      <c:barChart>
        <c:barDir val="col"/>
        <c:grouping val="clustered"/>
        <c:varyColors val="0"/>
        <c:ser>
          <c:idx val="1"/>
          <c:order val="0"/>
          <c:tx>
            <c:strRef>
              <c:f>Sheet1!$A$2</c:f>
              <c:strCache>
                <c:ptCount val="1"/>
                <c:pt idx="0">
                  <c:v>Change</c:v>
                </c:pt>
              </c:strCache>
            </c:strRef>
          </c:tx>
          <c:invertIfNegative val="0"/>
          <c:dPt>
            <c:idx val="13"/>
            <c:invertIfNegative val="0"/>
            <c:bubble3D val="0"/>
            <c:spPr>
              <a:solidFill>
                <a:schemeClr val="accent1"/>
              </a:solidFill>
            </c:spPr>
          </c:dPt>
          <c:dLbls>
            <c:spPr>
              <a:noFill/>
              <a:ln w="25298">
                <a:noFill/>
              </a:ln>
            </c:spPr>
            <c:txPr>
              <a:bodyPr wrap="square" lIns="38100" tIns="19050" rIns="38100" bIns="19050" anchor="ctr">
                <a:spAutoFit/>
              </a:bodyPr>
              <a:lstStyle/>
              <a:p>
                <a:pPr>
                  <a:defRPr sz="1394" b="1" i="0" baseline="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Sheet1!$B$1:$O$1</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Sheet1!$B$2:$O$2</c:f>
              <c:numCache>
                <c:formatCode>0%</c:formatCode>
                <c:ptCount val="14"/>
                <c:pt idx="0">
                  <c:v>0.14000000000000001</c:v>
                </c:pt>
                <c:pt idx="1">
                  <c:v>0.14000000000000001</c:v>
                </c:pt>
                <c:pt idx="2">
                  <c:v>-0.11</c:v>
                </c:pt>
                <c:pt idx="3">
                  <c:v>-0.06</c:v>
                </c:pt>
                <c:pt idx="4">
                  <c:v>0.76</c:v>
                </c:pt>
                <c:pt idx="5">
                  <c:v>-0.09</c:v>
                </c:pt>
                <c:pt idx="6">
                  <c:v>-0.16</c:v>
                </c:pt>
                <c:pt idx="7">
                  <c:v>0.1</c:v>
                </c:pt>
                <c:pt idx="8">
                  <c:v>-0.12</c:v>
                </c:pt>
                <c:pt idx="9">
                  <c:v>-0.03</c:v>
                </c:pt>
                <c:pt idx="10">
                  <c:v>7.0000000000000007E-2</c:v>
                </c:pt>
                <c:pt idx="11">
                  <c:v>-7.0000000000000007E-2</c:v>
                </c:pt>
                <c:pt idx="12">
                  <c:v>-0.17</c:v>
                </c:pt>
                <c:pt idx="13">
                  <c:v>-0.11</c:v>
                </c:pt>
              </c:numCache>
            </c:numRef>
          </c:val>
        </c:ser>
        <c:dLbls>
          <c:showLegendKey val="0"/>
          <c:showVal val="0"/>
          <c:showCatName val="0"/>
          <c:showSerName val="0"/>
          <c:showPercent val="0"/>
          <c:showBubbleSize val="0"/>
        </c:dLbls>
        <c:gapWidth val="100"/>
        <c:axId val="255589864"/>
        <c:axId val="255587904"/>
      </c:barChart>
      <c:catAx>
        <c:axId val="255589864"/>
        <c:scaling>
          <c:orientation val="minMax"/>
        </c:scaling>
        <c:delete val="0"/>
        <c:axPos val="b"/>
        <c:numFmt formatCode="General" sourceLinked="1"/>
        <c:majorTickMark val="out"/>
        <c:minorTickMark val="none"/>
        <c:tickLblPos val="low"/>
        <c:spPr>
          <a:ln w="12618">
            <a:solidFill>
              <a:schemeClr val="tx1"/>
            </a:solidFill>
            <a:prstDash val="solid"/>
          </a:ln>
        </c:spPr>
        <c:txPr>
          <a:bodyPr rot="0" vert="horz"/>
          <a:lstStyle/>
          <a:p>
            <a:pPr>
              <a:defRPr sz="1390" b="0" i="0" u="none" strike="noStrike" baseline="0">
                <a:solidFill>
                  <a:schemeClr val="tx1"/>
                </a:solidFill>
                <a:latin typeface="Arial"/>
                <a:ea typeface="Arial"/>
                <a:cs typeface="Arial"/>
              </a:defRPr>
            </a:pPr>
            <a:endParaRPr lang="en-US"/>
          </a:p>
        </c:txPr>
        <c:crossAx val="255587904"/>
        <c:crosses val="autoZero"/>
        <c:auto val="1"/>
        <c:lblAlgn val="ctr"/>
        <c:lblOffset val="20"/>
        <c:noMultiLvlLbl val="0"/>
      </c:catAx>
      <c:valAx>
        <c:axId val="255587904"/>
        <c:scaling>
          <c:orientation val="minMax"/>
          <c:max val="0.4"/>
          <c:min val="-0.2"/>
        </c:scaling>
        <c:delete val="0"/>
        <c:axPos val="l"/>
        <c:numFmt formatCode="0%" sourceLinked="1"/>
        <c:majorTickMark val="out"/>
        <c:minorTickMark val="none"/>
        <c:tickLblPos val="nextTo"/>
        <c:spPr>
          <a:ln w="3155">
            <a:solidFill>
              <a:schemeClr val="tx1"/>
            </a:solidFill>
            <a:prstDash val="solid"/>
          </a:ln>
        </c:spPr>
        <c:txPr>
          <a:bodyPr rot="0" vert="horz"/>
          <a:lstStyle/>
          <a:p>
            <a:pPr>
              <a:defRPr sz="1390" b="0" i="0" u="none" strike="noStrike" baseline="0">
                <a:solidFill>
                  <a:schemeClr val="tx1"/>
                </a:solidFill>
                <a:latin typeface="Arial"/>
                <a:ea typeface="Arial"/>
                <a:cs typeface="Arial"/>
              </a:defRPr>
            </a:pPr>
            <a:endParaRPr lang="en-US"/>
          </a:p>
        </c:txPr>
        <c:crossAx val="255589864"/>
        <c:crosses val="autoZero"/>
        <c:crossBetween val="between"/>
      </c:valAx>
      <c:spPr>
        <a:noFill/>
        <a:ln w="25349">
          <a:solidFill>
            <a:schemeClr val="bg1"/>
          </a:solidFill>
        </a:ln>
      </c:spPr>
    </c:plotArea>
    <c:plotVisOnly val="1"/>
    <c:dispBlanksAs val="gap"/>
    <c:showDLblsOverMax val="0"/>
  </c:chart>
  <c:spPr>
    <a:noFill/>
    <a:ln>
      <a:noFill/>
    </a:ln>
  </c:spPr>
  <c:txPr>
    <a:bodyPr/>
    <a:lstStyle/>
    <a:p>
      <a:pPr>
        <a:defRPr sz="1390"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30176368140897"/>
          <c:y val="3.350402743370192E-2"/>
          <c:w val="0.81268930752814783"/>
          <c:h val="0.7644528873322225"/>
        </c:manualLayout>
      </c:layout>
      <c:lineChart>
        <c:grouping val="standard"/>
        <c:varyColors val="0"/>
        <c:ser>
          <c:idx val="1"/>
          <c:order val="0"/>
          <c:tx>
            <c:strRef>
              <c:f>Sheet1!$C$1</c:f>
              <c:strCache>
                <c:ptCount val="1"/>
                <c:pt idx="0">
                  <c:v>Wtd. Avg. Risk Spread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layout>
                <c:manualLayout>
                  <c:x val="-4.9419873917629455E-2"/>
                  <c:y val="3.896291459871904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3.8516447126352195E-2"/>
                  <c:y val="9.355178624889129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3.2285917531336618E-2"/>
                  <c:y val="8.753026256767483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0.10207557583339472"/>
                  <c:y val="3.783154748000241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5.8461868668285621E-2"/>
                  <c:y val="0.12084622207397738"/>
                </c:manualLayout>
              </c:layout>
              <c:dLblPos val="r"/>
              <c:showLegendKey val="0"/>
              <c:showVal val="1"/>
              <c:showCatName val="0"/>
              <c:showSerName val="0"/>
              <c:showPercent val="0"/>
              <c:showBubbleSize val="0"/>
              <c:extLst>
                <c:ext xmlns:c15="http://schemas.microsoft.com/office/drawing/2012/chart" uri="{CE6537A1-D6FC-4f65-9D91-7224C49458BB}"/>
              </c:extLst>
            </c:dLbl>
            <c:dLbl>
              <c:idx val="13"/>
              <c:layout>
                <c:manualLayout>
                  <c:x val="-1.0479063948782103E-2"/>
                  <c:y val="-5.4479465884333486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Q1-10</c:v>
                </c:pt>
                <c:pt idx="1">
                  <c:v>Q2-10</c:v>
                </c:pt>
                <c:pt idx="2">
                  <c:v>Q3-10</c:v>
                </c:pt>
                <c:pt idx="3">
                  <c:v>Q4-10</c:v>
                </c:pt>
                <c:pt idx="4">
                  <c:v>Q1-11</c:v>
                </c:pt>
                <c:pt idx="5">
                  <c:v>Q2-11</c:v>
                </c:pt>
                <c:pt idx="6">
                  <c:v>Q3-11</c:v>
                </c:pt>
                <c:pt idx="7">
                  <c:v>Q4-11</c:v>
                </c:pt>
                <c:pt idx="8">
                  <c:v>Q1-12</c:v>
                </c:pt>
                <c:pt idx="9">
                  <c:v>Q2-12</c:v>
                </c:pt>
                <c:pt idx="10">
                  <c:v>Q3-12</c:v>
                </c:pt>
                <c:pt idx="11">
                  <c:v>Q4-12</c:v>
                </c:pt>
                <c:pt idx="12">
                  <c:v>Q1-13</c:v>
                </c:pt>
                <c:pt idx="13">
                  <c:v>Q2-13</c:v>
                </c:pt>
                <c:pt idx="14">
                  <c:v>Q3-13</c:v>
                </c:pt>
                <c:pt idx="15">
                  <c:v>Q4-13</c:v>
                </c:pt>
                <c:pt idx="16">
                  <c:v>Q1-14</c:v>
                </c:pt>
              </c:strCache>
            </c:strRef>
          </c:cat>
          <c:val>
            <c:numRef>
              <c:f>Sheet1!$C$2:$C$18</c:f>
              <c:numCache>
                <c:formatCode>0.0%</c:formatCode>
                <c:ptCount val="17"/>
                <c:pt idx="0">
                  <c:v>0.109</c:v>
                </c:pt>
                <c:pt idx="1">
                  <c:v>8.2000000000000003E-2</c:v>
                </c:pt>
                <c:pt idx="2">
                  <c:v>0.08</c:v>
                </c:pt>
                <c:pt idx="3">
                  <c:v>0.08</c:v>
                </c:pt>
                <c:pt idx="4">
                  <c:v>7.9000000000000001E-2</c:v>
                </c:pt>
                <c:pt idx="5">
                  <c:v>8.2000000000000003E-2</c:v>
                </c:pt>
                <c:pt idx="6">
                  <c:v>8.2000000000000003E-2</c:v>
                </c:pt>
                <c:pt idx="7">
                  <c:v>0.10100000000000001</c:v>
                </c:pt>
                <c:pt idx="8">
                  <c:v>0.109</c:v>
                </c:pt>
                <c:pt idx="9">
                  <c:v>0.12</c:v>
                </c:pt>
                <c:pt idx="10">
                  <c:v>0.12</c:v>
                </c:pt>
                <c:pt idx="11">
                  <c:v>0.11600000000000001</c:v>
                </c:pt>
                <c:pt idx="12">
                  <c:v>0.11</c:v>
                </c:pt>
                <c:pt idx="13">
                  <c:v>7.5999999999999998E-2</c:v>
                </c:pt>
                <c:pt idx="14">
                  <c:v>7.3999999999999996E-2</c:v>
                </c:pt>
                <c:pt idx="15">
                  <c:v>7.1999999999999995E-2</c:v>
                </c:pt>
                <c:pt idx="16">
                  <c:v>6.4000000000000001E-2</c:v>
                </c:pt>
              </c:numCache>
            </c:numRef>
          </c:val>
          <c:smooth val="0"/>
        </c:ser>
        <c:dLbls>
          <c:dLblPos val="t"/>
          <c:showLegendKey val="0"/>
          <c:showVal val="1"/>
          <c:showCatName val="0"/>
          <c:showSerName val="0"/>
          <c:showPercent val="0"/>
          <c:showBubbleSize val="0"/>
        </c:dLbls>
        <c:marker val="1"/>
        <c:smooth val="0"/>
        <c:axId val="255593392"/>
        <c:axId val="255589080"/>
      </c:lineChart>
      <c:catAx>
        <c:axId val="255593392"/>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5589080"/>
        <c:crosses val="autoZero"/>
        <c:auto val="1"/>
        <c:lblAlgn val="ctr"/>
        <c:lblOffset val="100"/>
        <c:noMultiLvlLbl val="0"/>
      </c:catAx>
      <c:valAx>
        <c:axId val="255589080"/>
        <c:scaling>
          <c:orientation val="minMax"/>
          <c:min val="5.000000000000001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r>
                  <a:rPr lang="en-US" sz="1600" b="1" i="0" baseline="0" dirty="0" smtClean="0">
                    <a:effectLst/>
                  </a:rPr>
                  <a:t>Risk Spread (coupon – risk-free rate)</a:t>
                </a:r>
                <a:endParaRPr lang="en-US" sz="1600" dirty="0">
                  <a:effectLst/>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255593392"/>
        <c:crosses val="autoZero"/>
        <c:crossBetween val="between"/>
      </c:valAx>
      <c:spPr>
        <a:noFill/>
        <a:ln>
          <a:noFill/>
        </a:ln>
        <a:effectLst/>
      </c:spPr>
    </c:plotArea>
    <c:legend>
      <c:legendPos val="b"/>
      <c:layout>
        <c:manualLayout>
          <c:xMode val="edge"/>
          <c:yMode val="edge"/>
          <c:x val="0.13039529521426643"/>
          <c:y val="0.70957495256248537"/>
          <c:w val="0.6103754262025658"/>
          <c:h val="5.336202788761432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974595842956119E-2"/>
          <c:y val="4.2222222222222223E-2"/>
          <c:w val="0.93418013856812931"/>
          <c:h val="0.73555555555555552"/>
        </c:manualLayout>
      </c:layout>
      <c:barChart>
        <c:barDir val="col"/>
        <c:grouping val="clustered"/>
        <c:varyColors val="0"/>
        <c:ser>
          <c:idx val="0"/>
          <c:order val="0"/>
          <c:tx>
            <c:strRef>
              <c:f>Sheet1!$B$1</c:f>
              <c:strCache>
                <c:ptCount val="1"/>
                <c:pt idx="0">
                  <c:v>% change from prior month</c:v>
                </c:pt>
              </c:strCache>
            </c:strRef>
          </c:tx>
          <c:spPr>
            <a:solidFill>
              <a:schemeClr val="accent1"/>
            </a:solidFill>
            <a:ln w="25879">
              <a:noFill/>
            </a:ln>
          </c:spPr>
          <c:invertIfNegative val="0"/>
          <c:dPt>
            <c:idx val="27"/>
            <c:invertIfNegative val="0"/>
            <c:bubble3D val="0"/>
          </c:dPt>
          <c:dPt>
            <c:idx val="28"/>
            <c:invertIfNegative val="0"/>
            <c:bubble3D val="0"/>
          </c:dPt>
          <c:dPt>
            <c:idx val="29"/>
            <c:invertIfNegative val="0"/>
            <c:bubble3D val="0"/>
          </c:dPt>
          <c:dPt>
            <c:idx val="31"/>
            <c:invertIfNegative val="0"/>
            <c:bubble3D val="0"/>
          </c:dPt>
          <c:dPt>
            <c:idx val="34"/>
            <c:invertIfNegative val="0"/>
            <c:bubble3D val="0"/>
          </c:dPt>
          <c:dPt>
            <c:idx val="35"/>
            <c:invertIfNegative val="0"/>
            <c:bubble3D val="0"/>
          </c:dPt>
          <c:dPt>
            <c:idx val="36"/>
            <c:invertIfNegative val="0"/>
            <c:bubble3D val="0"/>
          </c:dPt>
          <c:dPt>
            <c:idx val="37"/>
            <c:invertIfNegative val="0"/>
            <c:bubble3D val="0"/>
          </c:dPt>
          <c:dPt>
            <c:idx val="38"/>
            <c:invertIfNegative val="0"/>
            <c:bubble3D val="0"/>
          </c:dPt>
          <c:dPt>
            <c:idx val="39"/>
            <c:invertIfNegative val="0"/>
            <c:bubble3D val="0"/>
          </c:dPt>
          <c:dPt>
            <c:idx val="41"/>
            <c:invertIfNegative val="0"/>
            <c:bubble3D val="0"/>
          </c:dPt>
          <c:dPt>
            <c:idx val="42"/>
            <c:invertIfNegative val="0"/>
            <c:bubble3D val="0"/>
          </c:dPt>
          <c:dPt>
            <c:idx val="43"/>
            <c:invertIfNegative val="0"/>
            <c:bubble3D val="0"/>
          </c:dPt>
          <c:dPt>
            <c:idx val="44"/>
            <c:invertIfNegative val="0"/>
            <c:bubble3D val="0"/>
          </c:dPt>
          <c:dPt>
            <c:idx val="45"/>
            <c:invertIfNegative val="0"/>
            <c:bubble3D val="0"/>
          </c:dPt>
          <c:dPt>
            <c:idx val="47"/>
            <c:invertIfNegative val="0"/>
            <c:bubble3D val="0"/>
          </c:dPt>
          <c:dLbls>
            <c:numFmt formatCode="#,##0.0" sourceLinked="0"/>
            <c:spPr>
              <a:noFill/>
              <a:ln w="25879">
                <a:noFill/>
              </a:ln>
            </c:spPr>
            <c:txPr>
              <a:bodyPr rot="-5400000" vert="horz" wrap="square" lIns="38100" tIns="19050" rIns="38100" bIns="19050" anchor="ctr">
                <a:spAutoFit/>
              </a:bodyPr>
              <a:lstStyle/>
              <a:p>
                <a:pPr algn="ctr">
                  <a:defRPr sz="10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Sheet1!$A$3:$A$61</c:f>
              <c:numCache>
                <c:formatCode>[$-409]mmm\-yy;@</c:formatCode>
                <c:ptCount val="59"/>
                <c:pt idx="0">
                  <c:v>40237</c:v>
                </c:pt>
                <c:pt idx="1">
                  <c:v>40268</c:v>
                </c:pt>
                <c:pt idx="2">
                  <c:v>40296</c:v>
                </c:pt>
                <c:pt idx="3">
                  <c:v>40329</c:v>
                </c:pt>
                <c:pt idx="4">
                  <c:v>40359</c:v>
                </c:pt>
                <c:pt idx="5">
                  <c:v>40390</c:v>
                </c:pt>
                <c:pt idx="6">
                  <c:v>40421</c:v>
                </c:pt>
                <c:pt idx="7">
                  <c:v>40451</c:v>
                </c:pt>
                <c:pt idx="8">
                  <c:v>40482</c:v>
                </c:pt>
                <c:pt idx="9">
                  <c:v>40512</c:v>
                </c:pt>
                <c:pt idx="10">
                  <c:v>40543</c:v>
                </c:pt>
                <c:pt idx="11">
                  <c:v>40574</c:v>
                </c:pt>
                <c:pt idx="12">
                  <c:v>40602</c:v>
                </c:pt>
                <c:pt idx="13">
                  <c:v>40633</c:v>
                </c:pt>
                <c:pt idx="14">
                  <c:v>40661</c:v>
                </c:pt>
                <c:pt idx="15">
                  <c:v>40694</c:v>
                </c:pt>
                <c:pt idx="16">
                  <c:v>40724</c:v>
                </c:pt>
                <c:pt idx="17">
                  <c:v>40755</c:v>
                </c:pt>
                <c:pt idx="18">
                  <c:v>40786</c:v>
                </c:pt>
                <c:pt idx="19">
                  <c:v>40816</c:v>
                </c:pt>
                <c:pt idx="20">
                  <c:v>40846</c:v>
                </c:pt>
                <c:pt idx="21">
                  <c:v>40877</c:v>
                </c:pt>
                <c:pt idx="22">
                  <c:v>40907</c:v>
                </c:pt>
                <c:pt idx="23">
                  <c:v>40938</c:v>
                </c:pt>
                <c:pt idx="24">
                  <c:v>40968</c:v>
                </c:pt>
                <c:pt idx="25">
                  <c:v>40998</c:v>
                </c:pt>
                <c:pt idx="26">
                  <c:v>41029</c:v>
                </c:pt>
                <c:pt idx="27">
                  <c:v>41059</c:v>
                </c:pt>
                <c:pt idx="28">
                  <c:v>41090</c:v>
                </c:pt>
                <c:pt idx="29">
                  <c:v>41120</c:v>
                </c:pt>
                <c:pt idx="30">
                  <c:v>41151</c:v>
                </c:pt>
                <c:pt idx="31">
                  <c:v>41182</c:v>
                </c:pt>
                <c:pt idx="32">
                  <c:v>41212</c:v>
                </c:pt>
                <c:pt idx="33">
                  <c:v>41243</c:v>
                </c:pt>
                <c:pt idx="34">
                  <c:v>41273</c:v>
                </c:pt>
                <c:pt idx="35">
                  <c:v>41304</c:v>
                </c:pt>
                <c:pt idx="36">
                  <c:v>41333</c:v>
                </c:pt>
                <c:pt idx="37">
                  <c:v>41361</c:v>
                </c:pt>
                <c:pt idx="38">
                  <c:v>41392</c:v>
                </c:pt>
                <c:pt idx="39">
                  <c:v>41422</c:v>
                </c:pt>
                <c:pt idx="40">
                  <c:v>41453</c:v>
                </c:pt>
                <c:pt idx="41">
                  <c:v>41483</c:v>
                </c:pt>
                <c:pt idx="42">
                  <c:v>41514</c:v>
                </c:pt>
                <c:pt idx="43">
                  <c:v>41545</c:v>
                </c:pt>
                <c:pt idx="44">
                  <c:v>41575</c:v>
                </c:pt>
                <c:pt idx="45">
                  <c:v>41606</c:v>
                </c:pt>
                <c:pt idx="46">
                  <c:v>41636</c:v>
                </c:pt>
                <c:pt idx="47">
                  <c:v>41669</c:v>
                </c:pt>
                <c:pt idx="48">
                  <c:v>41698</c:v>
                </c:pt>
                <c:pt idx="49">
                  <c:v>41729</c:v>
                </c:pt>
                <c:pt idx="50">
                  <c:v>41759</c:v>
                </c:pt>
                <c:pt idx="51">
                  <c:v>41790</c:v>
                </c:pt>
                <c:pt idx="52">
                  <c:v>41820</c:v>
                </c:pt>
                <c:pt idx="53">
                  <c:v>41851</c:v>
                </c:pt>
                <c:pt idx="54">
                  <c:v>41882</c:v>
                </c:pt>
                <c:pt idx="55">
                  <c:v>41912</c:v>
                </c:pt>
                <c:pt idx="56">
                  <c:v>41943</c:v>
                </c:pt>
                <c:pt idx="57">
                  <c:v>41973</c:v>
                </c:pt>
                <c:pt idx="58">
                  <c:v>42004</c:v>
                </c:pt>
              </c:numCache>
            </c:numRef>
          </c:cat>
          <c:val>
            <c:numRef>
              <c:f>Sheet1!$B$3:$B$61</c:f>
              <c:numCache>
                <c:formatCode>General</c:formatCode>
                <c:ptCount val="59"/>
                <c:pt idx="0">
                  <c:v>156.6</c:v>
                </c:pt>
                <c:pt idx="1">
                  <c:v>156.9</c:v>
                </c:pt>
                <c:pt idx="2">
                  <c:v>157.5</c:v>
                </c:pt>
                <c:pt idx="3">
                  <c:v>158.69999999999999</c:v>
                </c:pt>
                <c:pt idx="4">
                  <c:v>158.19999999999999</c:v>
                </c:pt>
                <c:pt idx="5">
                  <c:v>158.30000000000001</c:v>
                </c:pt>
                <c:pt idx="6">
                  <c:v>159.69999999999999</c:v>
                </c:pt>
                <c:pt idx="7">
                  <c:v>160.1</c:v>
                </c:pt>
                <c:pt idx="8">
                  <c:v>161.19999999999999</c:v>
                </c:pt>
                <c:pt idx="9">
                  <c:v>161.4</c:v>
                </c:pt>
                <c:pt idx="10">
                  <c:v>160.80000000000001</c:v>
                </c:pt>
                <c:pt idx="11">
                  <c:v>162.80000000000001</c:v>
                </c:pt>
                <c:pt idx="12">
                  <c:v>164.4</c:v>
                </c:pt>
                <c:pt idx="13">
                  <c:v>166.8</c:v>
                </c:pt>
                <c:pt idx="14">
                  <c:v>169.2</c:v>
                </c:pt>
                <c:pt idx="15">
                  <c:v>170.1</c:v>
                </c:pt>
                <c:pt idx="16">
                  <c:v>171.1</c:v>
                </c:pt>
                <c:pt idx="17">
                  <c:v>172.6</c:v>
                </c:pt>
                <c:pt idx="18">
                  <c:v>173.9</c:v>
                </c:pt>
                <c:pt idx="19">
                  <c:v>176.4</c:v>
                </c:pt>
                <c:pt idx="20">
                  <c:v>177.9</c:v>
                </c:pt>
                <c:pt idx="21">
                  <c:v>178.6</c:v>
                </c:pt>
                <c:pt idx="22">
                  <c:v>180.4</c:v>
                </c:pt>
                <c:pt idx="23">
                  <c:v>181.4</c:v>
                </c:pt>
                <c:pt idx="24">
                  <c:v>182.4</c:v>
                </c:pt>
                <c:pt idx="25">
                  <c:v>184.9</c:v>
                </c:pt>
                <c:pt idx="26">
                  <c:v>185.2</c:v>
                </c:pt>
                <c:pt idx="27">
                  <c:v>186.2</c:v>
                </c:pt>
                <c:pt idx="28">
                  <c:v>187.8</c:v>
                </c:pt>
                <c:pt idx="29">
                  <c:v>188.6</c:v>
                </c:pt>
                <c:pt idx="30">
                  <c:v>189</c:v>
                </c:pt>
                <c:pt idx="31">
                  <c:v>189.2</c:v>
                </c:pt>
                <c:pt idx="32">
                  <c:v>189</c:v>
                </c:pt>
                <c:pt idx="33">
                  <c:v>190.6</c:v>
                </c:pt>
                <c:pt idx="34">
                  <c:v>192.4</c:v>
                </c:pt>
                <c:pt idx="35">
                  <c:v>193.2</c:v>
                </c:pt>
                <c:pt idx="36">
                  <c:v>194.8</c:v>
                </c:pt>
                <c:pt idx="37">
                  <c:v>194.2</c:v>
                </c:pt>
                <c:pt idx="38">
                  <c:v>194.9</c:v>
                </c:pt>
                <c:pt idx="39">
                  <c:v>195.7</c:v>
                </c:pt>
                <c:pt idx="40">
                  <c:v>196</c:v>
                </c:pt>
                <c:pt idx="41">
                  <c:v>197.5</c:v>
                </c:pt>
                <c:pt idx="42">
                  <c:v>198.7</c:v>
                </c:pt>
                <c:pt idx="43">
                  <c:v>199.7</c:v>
                </c:pt>
                <c:pt idx="44">
                  <c:v>200.6</c:v>
                </c:pt>
                <c:pt idx="45">
                  <c:v>203.1</c:v>
                </c:pt>
                <c:pt idx="46">
                  <c:v>204.3</c:v>
                </c:pt>
                <c:pt idx="47">
                  <c:v>205.3</c:v>
                </c:pt>
                <c:pt idx="48">
                  <c:v>207.8</c:v>
                </c:pt>
                <c:pt idx="49">
                  <c:v>207.5</c:v>
                </c:pt>
                <c:pt idx="50">
                  <c:v>207.9</c:v>
                </c:pt>
                <c:pt idx="51">
                  <c:v>210.1</c:v>
                </c:pt>
                <c:pt idx="52">
                  <c:v>211.3</c:v>
                </c:pt>
                <c:pt idx="53">
                  <c:v>212.2</c:v>
                </c:pt>
                <c:pt idx="54">
                  <c:v>212.2</c:v>
                </c:pt>
                <c:pt idx="55">
                  <c:v>213.1</c:v>
                </c:pt>
                <c:pt idx="56">
                  <c:v>215.1</c:v>
                </c:pt>
                <c:pt idx="57">
                  <c:v>215.7</c:v>
                </c:pt>
                <c:pt idx="58">
                  <c:v>216.1</c:v>
                </c:pt>
              </c:numCache>
            </c:numRef>
          </c:val>
        </c:ser>
        <c:ser>
          <c:idx val="1"/>
          <c:order val="1"/>
          <c:tx>
            <c:strRef>
              <c:f>Sheet1!$C$1</c:f>
              <c:strCache>
                <c:ptCount val="1"/>
                <c:pt idx="0">
                  <c:v>Recession</c:v>
                </c:pt>
              </c:strCache>
            </c:strRef>
          </c:tx>
          <c:spPr>
            <a:solidFill>
              <a:srgbClr val="D0DCE2"/>
            </a:solidFill>
            <a:ln w="25879">
              <a:noFill/>
            </a:ln>
          </c:spPr>
          <c:invertIfNegative val="0"/>
          <c:cat>
            <c:numRef>
              <c:f>Sheet1!$A$3:$A$61</c:f>
              <c:numCache>
                <c:formatCode>[$-409]mmm\-yy;@</c:formatCode>
                <c:ptCount val="59"/>
                <c:pt idx="0">
                  <c:v>40237</c:v>
                </c:pt>
                <c:pt idx="1">
                  <c:v>40268</c:v>
                </c:pt>
                <c:pt idx="2">
                  <c:v>40296</c:v>
                </c:pt>
                <c:pt idx="3">
                  <c:v>40329</c:v>
                </c:pt>
                <c:pt idx="4">
                  <c:v>40359</c:v>
                </c:pt>
                <c:pt idx="5">
                  <c:v>40390</c:v>
                </c:pt>
                <c:pt idx="6">
                  <c:v>40421</c:v>
                </c:pt>
                <c:pt idx="7">
                  <c:v>40451</c:v>
                </c:pt>
                <c:pt idx="8">
                  <c:v>40482</c:v>
                </c:pt>
                <c:pt idx="9">
                  <c:v>40512</c:v>
                </c:pt>
                <c:pt idx="10">
                  <c:v>40543</c:v>
                </c:pt>
                <c:pt idx="11">
                  <c:v>40574</c:v>
                </c:pt>
                <c:pt idx="12">
                  <c:v>40602</c:v>
                </c:pt>
                <c:pt idx="13">
                  <c:v>40633</c:v>
                </c:pt>
                <c:pt idx="14">
                  <c:v>40661</c:v>
                </c:pt>
                <c:pt idx="15">
                  <c:v>40694</c:v>
                </c:pt>
                <c:pt idx="16">
                  <c:v>40724</c:v>
                </c:pt>
                <c:pt idx="17">
                  <c:v>40755</c:v>
                </c:pt>
                <c:pt idx="18">
                  <c:v>40786</c:v>
                </c:pt>
                <c:pt idx="19">
                  <c:v>40816</c:v>
                </c:pt>
                <c:pt idx="20">
                  <c:v>40846</c:v>
                </c:pt>
                <c:pt idx="21">
                  <c:v>40877</c:v>
                </c:pt>
                <c:pt idx="22">
                  <c:v>40907</c:v>
                </c:pt>
                <c:pt idx="23">
                  <c:v>40938</c:v>
                </c:pt>
                <c:pt idx="24">
                  <c:v>40968</c:v>
                </c:pt>
                <c:pt idx="25">
                  <c:v>40998</c:v>
                </c:pt>
                <c:pt idx="26">
                  <c:v>41029</c:v>
                </c:pt>
                <c:pt idx="27">
                  <c:v>41059</c:v>
                </c:pt>
                <c:pt idx="28">
                  <c:v>41090</c:v>
                </c:pt>
                <c:pt idx="29">
                  <c:v>41120</c:v>
                </c:pt>
                <c:pt idx="30">
                  <c:v>41151</c:v>
                </c:pt>
                <c:pt idx="31">
                  <c:v>41182</c:v>
                </c:pt>
                <c:pt idx="32">
                  <c:v>41212</c:v>
                </c:pt>
                <c:pt idx="33">
                  <c:v>41243</c:v>
                </c:pt>
                <c:pt idx="34">
                  <c:v>41273</c:v>
                </c:pt>
                <c:pt idx="35">
                  <c:v>41304</c:v>
                </c:pt>
                <c:pt idx="36">
                  <c:v>41333</c:v>
                </c:pt>
                <c:pt idx="37">
                  <c:v>41361</c:v>
                </c:pt>
                <c:pt idx="38">
                  <c:v>41392</c:v>
                </c:pt>
                <c:pt idx="39">
                  <c:v>41422</c:v>
                </c:pt>
                <c:pt idx="40">
                  <c:v>41453</c:v>
                </c:pt>
                <c:pt idx="41">
                  <c:v>41483</c:v>
                </c:pt>
                <c:pt idx="42">
                  <c:v>41514</c:v>
                </c:pt>
                <c:pt idx="43">
                  <c:v>41545</c:v>
                </c:pt>
                <c:pt idx="44">
                  <c:v>41575</c:v>
                </c:pt>
                <c:pt idx="45">
                  <c:v>41606</c:v>
                </c:pt>
                <c:pt idx="46">
                  <c:v>41636</c:v>
                </c:pt>
                <c:pt idx="47">
                  <c:v>41669</c:v>
                </c:pt>
                <c:pt idx="48">
                  <c:v>41698</c:v>
                </c:pt>
                <c:pt idx="49">
                  <c:v>41729</c:v>
                </c:pt>
                <c:pt idx="50">
                  <c:v>41759</c:v>
                </c:pt>
                <c:pt idx="51">
                  <c:v>41790</c:v>
                </c:pt>
                <c:pt idx="52">
                  <c:v>41820</c:v>
                </c:pt>
                <c:pt idx="53">
                  <c:v>41851</c:v>
                </c:pt>
                <c:pt idx="54">
                  <c:v>41882</c:v>
                </c:pt>
                <c:pt idx="55">
                  <c:v>41912</c:v>
                </c:pt>
                <c:pt idx="56">
                  <c:v>41943</c:v>
                </c:pt>
                <c:pt idx="57">
                  <c:v>41973</c:v>
                </c:pt>
                <c:pt idx="58">
                  <c:v>42004</c:v>
                </c:pt>
              </c:numCache>
            </c:numRef>
          </c:cat>
          <c:val>
            <c:numRef>
              <c:f>Sheet1!$C$3:$C$61</c:f>
              <c:numCache>
                <c:formatCode>General</c:formatCode>
                <c:ptCount val="59"/>
                <c:pt idx="0" formatCode="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numCache>
            </c:numRef>
          </c:val>
        </c:ser>
        <c:dLbls>
          <c:showLegendKey val="0"/>
          <c:showVal val="0"/>
          <c:showCatName val="0"/>
          <c:showSerName val="0"/>
          <c:showPercent val="0"/>
          <c:showBubbleSize val="0"/>
        </c:dLbls>
        <c:gapWidth val="0"/>
        <c:axId val="255592216"/>
        <c:axId val="255592608"/>
      </c:barChart>
      <c:dateAx>
        <c:axId val="255592216"/>
        <c:scaling>
          <c:orientation val="minMax"/>
        </c:scaling>
        <c:delete val="0"/>
        <c:axPos val="b"/>
        <c:numFmt formatCode="[$-409]mmm\-yy;@" sourceLinked="0"/>
        <c:majorTickMark val="out"/>
        <c:minorTickMark val="none"/>
        <c:tickLblPos val="nextTo"/>
        <c:spPr>
          <a:ln w="25879">
            <a:solidFill>
              <a:srgbClr val="000000"/>
            </a:solidFill>
            <a:prstDash val="solid"/>
          </a:ln>
        </c:spPr>
        <c:txPr>
          <a:bodyPr rot="-5400000" vert="horz"/>
          <a:lstStyle/>
          <a:p>
            <a:pPr>
              <a:defRPr sz="1223" b="0" i="0" u="none" strike="noStrike" baseline="0">
                <a:solidFill>
                  <a:srgbClr val="000000"/>
                </a:solidFill>
                <a:latin typeface="Arial"/>
                <a:ea typeface="Arial"/>
                <a:cs typeface="Arial"/>
              </a:defRPr>
            </a:pPr>
            <a:endParaRPr lang="en-US"/>
          </a:p>
        </c:txPr>
        <c:crossAx val="255592608"/>
        <c:crossesAt val="0"/>
        <c:auto val="1"/>
        <c:lblOffset val="100"/>
        <c:baseTimeUnit val="months"/>
        <c:majorUnit val="2"/>
        <c:minorUnit val="1"/>
      </c:dateAx>
      <c:valAx>
        <c:axId val="255592608"/>
        <c:scaling>
          <c:orientation val="minMax"/>
          <c:min val="150"/>
        </c:scaling>
        <c:delete val="0"/>
        <c:axPos val="l"/>
        <c:majorGridlines>
          <c:spPr>
            <a:ln w="3235">
              <a:solidFill>
                <a:schemeClr val="tx1"/>
              </a:solidFill>
              <a:prstDash val="solid"/>
            </a:ln>
          </c:spPr>
        </c:majorGridlines>
        <c:numFmt formatCode="#,##0_);[Red]\(#,##0\)" sourceLinked="0"/>
        <c:majorTickMark val="out"/>
        <c:minorTickMark val="none"/>
        <c:tickLblPos val="nextTo"/>
        <c:spPr>
          <a:ln w="25879">
            <a:solidFill>
              <a:srgbClr val="000000"/>
            </a:solidFill>
            <a:prstDash val="solid"/>
          </a:ln>
        </c:spPr>
        <c:txPr>
          <a:bodyPr rot="0" vert="horz"/>
          <a:lstStyle/>
          <a:p>
            <a:pPr>
              <a:defRPr sz="1426" b="0" i="0" u="none" strike="noStrike" baseline="0">
                <a:solidFill>
                  <a:srgbClr val="000000"/>
                </a:solidFill>
                <a:latin typeface="Arial"/>
                <a:ea typeface="Arial"/>
                <a:cs typeface="Arial"/>
              </a:defRPr>
            </a:pPr>
            <a:endParaRPr lang="en-US"/>
          </a:p>
        </c:txPr>
        <c:crossAx val="255592216"/>
        <c:crosses val="autoZero"/>
        <c:crossBetween val="between"/>
      </c:valAx>
      <c:spPr>
        <a:solidFill>
          <a:srgbClr val="FFFFFF"/>
        </a:solidFill>
        <a:ln w="25879">
          <a:noFill/>
        </a:ln>
      </c:spPr>
    </c:plotArea>
    <c:plotVisOnly val="1"/>
    <c:dispBlanksAs val="gap"/>
    <c:showDLblsOverMax val="0"/>
  </c:chart>
  <c:spPr>
    <a:noFill/>
    <a:ln>
      <a:noFill/>
    </a:ln>
  </c:spPr>
  <c:txPr>
    <a:bodyPr/>
    <a:lstStyle/>
    <a:p>
      <a:pPr>
        <a:defRPr sz="1834" b="0" i="0" u="none" strike="noStrike" baseline="0">
          <a:solidFill>
            <a:srgbClr val="000000"/>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540443808160344E-2"/>
          <c:y val="3.8359498031496062E-2"/>
          <c:w val="0.90784574087329994"/>
          <c:h val="0.78415575787401581"/>
        </c:manualLayout>
      </c:layout>
      <c:barChart>
        <c:barDir val="col"/>
        <c:grouping val="clustered"/>
        <c:varyColors val="0"/>
        <c:ser>
          <c:idx val="1"/>
          <c:order val="1"/>
          <c:tx>
            <c:strRef>
              <c:f>Sheet1!$C$1</c:f>
              <c:strCache>
                <c:ptCount val="1"/>
                <c:pt idx="0">
                  <c:v>Recession</c:v>
                </c:pt>
              </c:strCache>
            </c:strRef>
          </c:tx>
          <c:spPr>
            <a:solidFill>
              <a:schemeClr val="bg1">
                <a:lumMod val="85000"/>
              </a:schemeClr>
            </a:solidFill>
            <a:ln>
              <a:noFill/>
            </a:ln>
            <a:effectLst/>
          </c:spPr>
          <c:invertIfNegative val="0"/>
          <c:cat>
            <c:strRef>
              <c:f>Sheet1!$A$1:$A$301</c:f>
              <c:strCache>
                <c:ptCount val="301"/>
                <c:pt idx="0">
                  <c:v>Month</c:v>
                </c:pt>
                <c:pt idx="1">
                  <c:v>Jan-90</c:v>
                </c:pt>
                <c:pt idx="13">
                  <c:v>Jan-91</c:v>
                </c:pt>
                <c:pt idx="25">
                  <c:v>Jan-92</c:v>
                </c:pt>
                <c:pt idx="37">
                  <c:v>Jan-93</c:v>
                </c:pt>
                <c:pt idx="49">
                  <c:v>Jan-94</c:v>
                </c:pt>
                <c:pt idx="61">
                  <c:v>Jan-95</c:v>
                </c:pt>
                <c:pt idx="73">
                  <c:v>Jan-96</c:v>
                </c:pt>
                <c:pt idx="85">
                  <c:v>Jan-97</c:v>
                </c:pt>
                <c:pt idx="97">
                  <c:v>Jan-98</c:v>
                </c:pt>
                <c:pt idx="109">
                  <c:v>Jan-99</c:v>
                </c:pt>
                <c:pt idx="121">
                  <c:v>Jan-00</c:v>
                </c:pt>
                <c:pt idx="133">
                  <c:v>Jan-01</c:v>
                </c:pt>
                <c:pt idx="145">
                  <c:v>Jan-02</c:v>
                </c:pt>
                <c:pt idx="157">
                  <c:v>Jan-03</c:v>
                </c:pt>
                <c:pt idx="169">
                  <c:v>Jan-04</c:v>
                </c:pt>
                <c:pt idx="181">
                  <c:v>Jan-05</c:v>
                </c:pt>
                <c:pt idx="193">
                  <c:v>Jan-06</c:v>
                </c:pt>
                <c:pt idx="205">
                  <c:v>Jan-07</c:v>
                </c:pt>
                <c:pt idx="217">
                  <c:v>Jan-08</c:v>
                </c:pt>
                <c:pt idx="229">
                  <c:v>Jan-09</c:v>
                </c:pt>
                <c:pt idx="241">
                  <c:v>Jan-10</c:v>
                </c:pt>
                <c:pt idx="253">
                  <c:v>Jan-11</c:v>
                </c:pt>
                <c:pt idx="265">
                  <c:v>Jan-12</c:v>
                </c:pt>
                <c:pt idx="277">
                  <c:v>Jan-13</c:v>
                </c:pt>
                <c:pt idx="289">
                  <c:v>Jan-14</c:v>
                </c:pt>
                <c:pt idx="300">
                  <c:v>Dec-14</c:v>
                </c:pt>
              </c:strCache>
            </c:strRef>
          </c:cat>
          <c:val>
            <c:numRef>
              <c:f>Sheet1!$C$2:$C$301</c:f>
              <c:numCache>
                <c:formatCode>0</c:formatCode>
                <c:ptCount val="300"/>
                <c:pt idx="0" formatCode="General">
                  <c:v>0</c:v>
                </c:pt>
                <c:pt idx="1">
                  <c:v>0</c:v>
                </c:pt>
                <c:pt idx="2">
                  <c:v>0</c:v>
                </c:pt>
                <c:pt idx="3">
                  <c:v>0</c:v>
                </c:pt>
                <c:pt idx="4">
                  <c:v>0</c:v>
                </c:pt>
                <c:pt idx="5">
                  <c:v>0</c:v>
                </c:pt>
                <c:pt idx="6">
                  <c:v>1</c:v>
                </c:pt>
                <c:pt idx="7">
                  <c:v>1</c:v>
                </c:pt>
                <c:pt idx="8">
                  <c:v>1</c:v>
                </c:pt>
                <c:pt idx="9">
                  <c:v>1</c:v>
                </c:pt>
                <c:pt idx="10">
                  <c:v>1</c:v>
                </c:pt>
                <c:pt idx="11">
                  <c:v>1</c:v>
                </c:pt>
                <c:pt idx="12">
                  <c:v>1</c:v>
                </c:pt>
                <c:pt idx="13">
                  <c:v>1</c:v>
                </c:pt>
                <c:pt idx="14">
                  <c:v>1</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1</c:v>
                </c:pt>
                <c:pt idx="135">
                  <c:v>1</c:v>
                </c:pt>
                <c:pt idx="136">
                  <c:v>1</c:v>
                </c:pt>
                <c:pt idx="137">
                  <c:v>1</c:v>
                </c:pt>
                <c:pt idx="138">
                  <c:v>1</c:v>
                </c:pt>
                <c:pt idx="139">
                  <c:v>1</c:v>
                </c:pt>
                <c:pt idx="140">
                  <c:v>1</c:v>
                </c:pt>
                <c:pt idx="141">
                  <c:v>1</c:v>
                </c:pt>
                <c:pt idx="142">
                  <c:v>1</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11</c:v>
                </c:pt>
                <c:pt idx="233">
                  <c:v>1</c:v>
                </c:pt>
                <c:pt idx="234">
                  <c:v>0</c:v>
                </c:pt>
                <c:pt idx="235">
                  <c:v>0</c:v>
                </c:pt>
                <c:pt idx="236">
                  <c:v>0</c:v>
                </c:pt>
                <c:pt idx="237">
                  <c:v>0</c:v>
                </c:pt>
                <c:pt idx="238">
                  <c:v>0</c:v>
                </c:pt>
                <c:pt idx="239">
                  <c:v>0</c:v>
                </c:pt>
                <c:pt idx="240">
                  <c:v>0</c:v>
                </c:pt>
                <c:pt idx="241">
                  <c:v>0</c:v>
                </c:pt>
                <c:pt idx="242" formatCode="General">
                  <c:v>0</c:v>
                </c:pt>
                <c:pt idx="243" formatCode="General">
                  <c:v>0</c:v>
                </c:pt>
                <c:pt idx="244" formatCode="General">
                  <c:v>0</c:v>
                </c:pt>
                <c:pt idx="245" formatCode="General">
                  <c:v>0</c:v>
                </c:pt>
                <c:pt idx="246" formatCode="General">
                  <c:v>0</c:v>
                </c:pt>
                <c:pt idx="247" formatCode="General">
                  <c:v>0</c:v>
                </c:pt>
                <c:pt idx="248" formatCode="General">
                  <c:v>0</c:v>
                </c:pt>
                <c:pt idx="249" formatCode="General">
                  <c:v>0</c:v>
                </c:pt>
                <c:pt idx="250" formatCode="General">
                  <c:v>0</c:v>
                </c:pt>
                <c:pt idx="251" formatCode="General">
                  <c:v>0</c:v>
                </c:pt>
                <c:pt idx="252" formatCode="General">
                  <c:v>0</c:v>
                </c:pt>
                <c:pt idx="253" formatCode="General">
                  <c:v>0</c:v>
                </c:pt>
                <c:pt idx="254" formatCode="General">
                  <c:v>0</c:v>
                </c:pt>
                <c:pt idx="255" formatCode="General">
                  <c:v>0</c:v>
                </c:pt>
                <c:pt idx="256" formatCode="General">
                  <c:v>0</c:v>
                </c:pt>
                <c:pt idx="257" formatCode="General">
                  <c:v>0</c:v>
                </c:pt>
                <c:pt idx="258" formatCode="General">
                  <c:v>0</c:v>
                </c:pt>
                <c:pt idx="259" formatCode="General">
                  <c:v>0</c:v>
                </c:pt>
                <c:pt idx="260" formatCode="General">
                  <c:v>0</c:v>
                </c:pt>
                <c:pt idx="261" formatCode="General">
                  <c:v>0</c:v>
                </c:pt>
                <c:pt idx="262" formatCode="General">
                  <c:v>0</c:v>
                </c:pt>
                <c:pt idx="263" formatCode="General">
                  <c:v>0</c:v>
                </c:pt>
                <c:pt idx="264" formatCode="General">
                  <c:v>0</c:v>
                </c:pt>
                <c:pt idx="265" formatCode="General">
                  <c:v>0</c:v>
                </c:pt>
                <c:pt idx="266" formatCode="General">
                  <c:v>0</c:v>
                </c:pt>
                <c:pt idx="267" formatCode="General">
                  <c:v>0</c:v>
                </c:pt>
                <c:pt idx="268" formatCode="General">
                  <c:v>0</c:v>
                </c:pt>
                <c:pt idx="269" formatCode="General">
                  <c:v>0</c:v>
                </c:pt>
                <c:pt idx="270" formatCode="General">
                  <c:v>0</c:v>
                </c:pt>
                <c:pt idx="271" formatCode="General">
                  <c:v>0</c:v>
                </c:pt>
                <c:pt idx="272" formatCode="General">
                  <c:v>0</c:v>
                </c:pt>
                <c:pt idx="273" formatCode="General">
                  <c:v>0</c:v>
                </c:pt>
                <c:pt idx="274" formatCode="General">
                  <c:v>0</c:v>
                </c:pt>
                <c:pt idx="275" formatCode="General">
                  <c:v>0</c:v>
                </c:pt>
                <c:pt idx="276" formatCode="General">
                  <c:v>0</c:v>
                </c:pt>
                <c:pt idx="277" formatCode="General">
                  <c:v>0</c:v>
                </c:pt>
                <c:pt idx="278" formatCode="General">
                  <c:v>0</c:v>
                </c:pt>
                <c:pt idx="279" formatCode="General">
                  <c:v>0</c:v>
                </c:pt>
                <c:pt idx="280" formatCode="General">
                  <c:v>0</c:v>
                </c:pt>
                <c:pt idx="281" formatCode="General">
                  <c:v>0</c:v>
                </c:pt>
                <c:pt idx="282" formatCode="General">
                  <c:v>0</c:v>
                </c:pt>
                <c:pt idx="283" formatCode="General">
                  <c:v>0</c:v>
                </c:pt>
                <c:pt idx="284" formatCode="General">
                  <c:v>0</c:v>
                </c:pt>
                <c:pt idx="285" formatCode="General">
                  <c:v>0</c:v>
                </c:pt>
                <c:pt idx="286" formatCode="General">
                  <c:v>0</c:v>
                </c:pt>
                <c:pt idx="287" formatCode="General">
                  <c:v>0</c:v>
                </c:pt>
                <c:pt idx="288" formatCode="General">
                  <c:v>0</c:v>
                </c:pt>
                <c:pt idx="289" formatCode="General">
                  <c:v>0</c:v>
                </c:pt>
                <c:pt idx="290" formatCode="General">
                  <c:v>0</c:v>
                </c:pt>
                <c:pt idx="291" formatCode="General">
                  <c:v>0</c:v>
                </c:pt>
                <c:pt idx="292" formatCode="General">
                  <c:v>0</c:v>
                </c:pt>
                <c:pt idx="293" formatCode="General">
                  <c:v>0</c:v>
                </c:pt>
                <c:pt idx="294" formatCode="General">
                  <c:v>0</c:v>
                </c:pt>
                <c:pt idx="295" formatCode="General">
                  <c:v>0</c:v>
                </c:pt>
                <c:pt idx="296" formatCode="General">
                  <c:v>0</c:v>
                </c:pt>
                <c:pt idx="297" formatCode="General">
                  <c:v>0</c:v>
                </c:pt>
                <c:pt idx="298" formatCode="General">
                  <c:v>0</c:v>
                </c:pt>
                <c:pt idx="299" formatCode="General">
                  <c:v>0</c:v>
                </c:pt>
              </c:numCache>
            </c:numRef>
          </c:val>
        </c:ser>
        <c:dLbls>
          <c:showLegendKey val="0"/>
          <c:showVal val="0"/>
          <c:showCatName val="0"/>
          <c:showSerName val="0"/>
          <c:showPercent val="0"/>
          <c:showBubbleSize val="0"/>
        </c:dLbls>
        <c:gapWidth val="0"/>
        <c:overlap val="87"/>
        <c:axId val="339128056"/>
        <c:axId val="339131584"/>
      </c:barChart>
      <c:lineChart>
        <c:grouping val="standard"/>
        <c:varyColors val="0"/>
        <c:ser>
          <c:idx val="0"/>
          <c:order val="0"/>
          <c:tx>
            <c:strRef>
              <c:f>Sheet1!$B$1</c:f>
              <c:strCache>
                <c:ptCount val="1"/>
                <c:pt idx="0">
                  <c:v>Index</c:v>
                </c:pt>
              </c:strCache>
            </c:strRef>
          </c:tx>
          <c:spPr>
            <a:ln w="28575" cap="rnd">
              <a:solidFill>
                <a:schemeClr val="accent1"/>
              </a:solidFill>
              <a:round/>
            </a:ln>
            <a:effectLst/>
          </c:spPr>
          <c:marker>
            <c:symbol val="none"/>
          </c:marker>
          <c:cat>
            <c:numRef>
              <c:f>Sheet1!$A$2:$A$301</c:f>
              <c:numCache>
                <c:formatCode>General</c:formatCode>
                <c:ptCount val="300"/>
                <c:pt idx="0" formatCode="[$-409]mmm\-yy;@">
                  <c:v>32904</c:v>
                </c:pt>
                <c:pt idx="12" formatCode="[$-409]mmm\-yy;@">
                  <c:v>33269</c:v>
                </c:pt>
                <c:pt idx="24" formatCode="[$-409]mmm\-yy;@">
                  <c:v>33634</c:v>
                </c:pt>
                <c:pt idx="36" formatCode="[$-409]mmm\-yy;@">
                  <c:v>34000</c:v>
                </c:pt>
                <c:pt idx="48" formatCode="[$-409]mmm\-yy;@">
                  <c:v>34365</c:v>
                </c:pt>
                <c:pt idx="60" formatCode="[$-409]mmm\-yy;@">
                  <c:v>34730</c:v>
                </c:pt>
                <c:pt idx="72" formatCode="[$-409]mmm\-yy;@">
                  <c:v>35095</c:v>
                </c:pt>
                <c:pt idx="84" formatCode="[$-409]mmm\-yy;@">
                  <c:v>35461</c:v>
                </c:pt>
                <c:pt idx="96" formatCode="[$-409]mmm\-yy;@">
                  <c:v>35826</c:v>
                </c:pt>
                <c:pt idx="108" formatCode="[$-409]mmm\-yy;@">
                  <c:v>36191</c:v>
                </c:pt>
                <c:pt idx="120" formatCode="[$-409]mmm\-yy;@">
                  <c:v>36556</c:v>
                </c:pt>
                <c:pt idx="132" formatCode="[$-409]mmm\-yy;@">
                  <c:v>36922</c:v>
                </c:pt>
                <c:pt idx="144" formatCode="[$-409]mmm\-yy;@">
                  <c:v>37287</c:v>
                </c:pt>
                <c:pt idx="156" formatCode="[$-409]mmm\-yy;@">
                  <c:v>37652</c:v>
                </c:pt>
                <c:pt idx="168" formatCode="[$-409]mmm\-yy;@">
                  <c:v>38017</c:v>
                </c:pt>
                <c:pt idx="180" formatCode="[$-409]mmm\-yy;@">
                  <c:v>38383</c:v>
                </c:pt>
                <c:pt idx="192" formatCode="[$-409]mmm\-yy;@">
                  <c:v>38748</c:v>
                </c:pt>
                <c:pt idx="204" formatCode="[$-409]mmm\-yy;@">
                  <c:v>39113</c:v>
                </c:pt>
                <c:pt idx="216" formatCode="[$-409]mmm\-yy;@">
                  <c:v>39478</c:v>
                </c:pt>
                <c:pt idx="228" formatCode="[$-409]mmm\-yy;@">
                  <c:v>39844</c:v>
                </c:pt>
                <c:pt idx="240" formatCode="[$-409]mmm\-yy;@">
                  <c:v>40209</c:v>
                </c:pt>
                <c:pt idx="252" formatCode="[$-409]mmm\-yy;@">
                  <c:v>40574</c:v>
                </c:pt>
                <c:pt idx="264" formatCode="[$-409]mmm\-yy;@">
                  <c:v>40938</c:v>
                </c:pt>
                <c:pt idx="276" formatCode="[$-409]mmm\-yy;@">
                  <c:v>41305</c:v>
                </c:pt>
                <c:pt idx="288" formatCode="[$-409]mmm\-yy;@">
                  <c:v>41670</c:v>
                </c:pt>
                <c:pt idx="299" formatCode="[$-409]mmm\-yy;@">
                  <c:v>42004</c:v>
                </c:pt>
              </c:numCache>
            </c:numRef>
          </c:cat>
          <c:val>
            <c:numRef>
              <c:f>Sheet1!$B$2:$B$301</c:f>
              <c:numCache>
                <c:formatCode>0.00</c:formatCode>
                <c:ptCount val="300"/>
                <c:pt idx="0">
                  <c:v>61.5</c:v>
                </c:pt>
                <c:pt idx="1">
                  <c:v>62.07</c:v>
                </c:pt>
                <c:pt idx="2">
                  <c:v>62.4</c:v>
                </c:pt>
                <c:pt idx="3">
                  <c:v>62.32</c:v>
                </c:pt>
                <c:pt idx="4">
                  <c:v>62.44</c:v>
                </c:pt>
                <c:pt idx="5">
                  <c:v>62.64</c:v>
                </c:pt>
                <c:pt idx="6">
                  <c:v>62.55</c:v>
                </c:pt>
                <c:pt idx="7">
                  <c:v>62.73</c:v>
                </c:pt>
                <c:pt idx="8">
                  <c:v>62.85</c:v>
                </c:pt>
                <c:pt idx="9">
                  <c:v>62.38</c:v>
                </c:pt>
                <c:pt idx="10">
                  <c:v>61.62</c:v>
                </c:pt>
                <c:pt idx="11">
                  <c:v>61.19</c:v>
                </c:pt>
                <c:pt idx="12">
                  <c:v>60.92</c:v>
                </c:pt>
                <c:pt idx="13">
                  <c:v>60.53</c:v>
                </c:pt>
                <c:pt idx="14">
                  <c:v>60.22</c:v>
                </c:pt>
                <c:pt idx="15">
                  <c:v>60.32</c:v>
                </c:pt>
                <c:pt idx="16">
                  <c:v>60.92</c:v>
                </c:pt>
                <c:pt idx="17">
                  <c:v>61.52</c:v>
                </c:pt>
                <c:pt idx="18">
                  <c:v>61.51</c:v>
                </c:pt>
                <c:pt idx="19">
                  <c:v>61.6</c:v>
                </c:pt>
                <c:pt idx="20">
                  <c:v>62.13</c:v>
                </c:pt>
                <c:pt idx="21">
                  <c:v>62</c:v>
                </c:pt>
                <c:pt idx="22">
                  <c:v>61.93</c:v>
                </c:pt>
                <c:pt idx="23">
                  <c:v>61.71</c:v>
                </c:pt>
                <c:pt idx="24">
                  <c:v>61.32</c:v>
                </c:pt>
                <c:pt idx="25">
                  <c:v>61.8</c:v>
                </c:pt>
                <c:pt idx="26">
                  <c:v>62.29</c:v>
                </c:pt>
                <c:pt idx="27">
                  <c:v>62.73</c:v>
                </c:pt>
                <c:pt idx="28">
                  <c:v>62.96</c:v>
                </c:pt>
                <c:pt idx="29">
                  <c:v>62.95</c:v>
                </c:pt>
                <c:pt idx="30">
                  <c:v>63.5</c:v>
                </c:pt>
                <c:pt idx="31">
                  <c:v>63.18</c:v>
                </c:pt>
                <c:pt idx="32">
                  <c:v>63.31</c:v>
                </c:pt>
                <c:pt idx="33">
                  <c:v>63.81</c:v>
                </c:pt>
                <c:pt idx="34">
                  <c:v>64.08</c:v>
                </c:pt>
                <c:pt idx="35">
                  <c:v>64.09</c:v>
                </c:pt>
                <c:pt idx="36">
                  <c:v>64.41</c:v>
                </c:pt>
                <c:pt idx="37">
                  <c:v>64.650000000000006</c:v>
                </c:pt>
                <c:pt idx="38">
                  <c:v>64.62</c:v>
                </c:pt>
                <c:pt idx="39">
                  <c:v>64.819999999999993</c:v>
                </c:pt>
                <c:pt idx="40">
                  <c:v>64.59</c:v>
                </c:pt>
                <c:pt idx="41">
                  <c:v>64.72</c:v>
                </c:pt>
                <c:pt idx="42">
                  <c:v>64.92</c:v>
                </c:pt>
                <c:pt idx="43">
                  <c:v>64.900000000000006</c:v>
                </c:pt>
                <c:pt idx="44">
                  <c:v>65.2</c:v>
                </c:pt>
                <c:pt idx="45">
                  <c:v>65.680000000000007</c:v>
                </c:pt>
                <c:pt idx="46">
                  <c:v>65.95</c:v>
                </c:pt>
                <c:pt idx="47">
                  <c:v>66.28</c:v>
                </c:pt>
                <c:pt idx="48">
                  <c:v>66.55</c:v>
                </c:pt>
                <c:pt idx="49">
                  <c:v>66.58</c:v>
                </c:pt>
                <c:pt idx="50">
                  <c:v>67.27</c:v>
                </c:pt>
                <c:pt idx="51">
                  <c:v>67.62</c:v>
                </c:pt>
                <c:pt idx="52">
                  <c:v>67.989999999999995</c:v>
                </c:pt>
                <c:pt idx="53">
                  <c:v>68.45</c:v>
                </c:pt>
                <c:pt idx="54">
                  <c:v>68.55</c:v>
                </c:pt>
                <c:pt idx="55">
                  <c:v>68.94</c:v>
                </c:pt>
                <c:pt idx="56">
                  <c:v>69.16</c:v>
                </c:pt>
                <c:pt idx="57">
                  <c:v>69.77</c:v>
                </c:pt>
                <c:pt idx="58">
                  <c:v>70.209999999999994</c:v>
                </c:pt>
                <c:pt idx="59">
                  <c:v>70.95</c:v>
                </c:pt>
                <c:pt idx="60">
                  <c:v>71.08</c:v>
                </c:pt>
                <c:pt idx="61">
                  <c:v>71.040000000000006</c:v>
                </c:pt>
                <c:pt idx="62">
                  <c:v>71.150000000000006</c:v>
                </c:pt>
                <c:pt idx="63">
                  <c:v>71.12</c:v>
                </c:pt>
                <c:pt idx="64">
                  <c:v>71.3</c:v>
                </c:pt>
                <c:pt idx="65">
                  <c:v>71.569999999999993</c:v>
                </c:pt>
                <c:pt idx="66">
                  <c:v>71.290000000000006</c:v>
                </c:pt>
                <c:pt idx="67">
                  <c:v>72.23</c:v>
                </c:pt>
                <c:pt idx="68">
                  <c:v>72.5</c:v>
                </c:pt>
                <c:pt idx="69">
                  <c:v>72.37</c:v>
                </c:pt>
                <c:pt idx="70">
                  <c:v>72.56</c:v>
                </c:pt>
                <c:pt idx="71">
                  <c:v>72.84</c:v>
                </c:pt>
                <c:pt idx="72">
                  <c:v>72.36</c:v>
                </c:pt>
                <c:pt idx="73">
                  <c:v>73.510000000000005</c:v>
                </c:pt>
                <c:pt idx="74">
                  <c:v>73.400000000000006</c:v>
                </c:pt>
                <c:pt idx="75">
                  <c:v>74.010000000000005</c:v>
                </c:pt>
                <c:pt idx="76">
                  <c:v>74.53</c:v>
                </c:pt>
                <c:pt idx="77">
                  <c:v>75.19</c:v>
                </c:pt>
                <c:pt idx="78">
                  <c:v>75.09</c:v>
                </c:pt>
                <c:pt idx="79">
                  <c:v>75.58</c:v>
                </c:pt>
                <c:pt idx="80">
                  <c:v>75.98</c:v>
                </c:pt>
                <c:pt idx="81">
                  <c:v>75.989999999999995</c:v>
                </c:pt>
                <c:pt idx="82">
                  <c:v>76.61</c:v>
                </c:pt>
                <c:pt idx="83">
                  <c:v>77.099999999999994</c:v>
                </c:pt>
                <c:pt idx="84">
                  <c:v>77.19</c:v>
                </c:pt>
                <c:pt idx="85">
                  <c:v>78.13</c:v>
                </c:pt>
                <c:pt idx="86">
                  <c:v>78.73</c:v>
                </c:pt>
                <c:pt idx="87">
                  <c:v>78.760000000000005</c:v>
                </c:pt>
                <c:pt idx="88">
                  <c:v>79.3</c:v>
                </c:pt>
                <c:pt idx="89">
                  <c:v>79.66</c:v>
                </c:pt>
                <c:pt idx="90">
                  <c:v>80.150000000000006</c:v>
                </c:pt>
                <c:pt idx="91">
                  <c:v>81.209999999999994</c:v>
                </c:pt>
                <c:pt idx="92">
                  <c:v>81.92</c:v>
                </c:pt>
                <c:pt idx="93">
                  <c:v>82.48</c:v>
                </c:pt>
                <c:pt idx="94">
                  <c:v>83.21</c:v>
                </c:pt>
                <c:pt idx="95">
                  <c:v>83.51</c:v>
                </c:pt>
                <c:pt idx="96">
                  <c:v>83.92</c:v>
                </c:pt>
                <c:pt idx="97">
                  <c:v>84</c:v>
                </c:pt>
                <c:pt idx="98">
                  <c:v>84.05</c:v>
                </c:pt>
                <c:pt idx="99">
                  <c:v>84.37</c:v>
                </c:pt>
                <c:pt idx="100">
                  <c:v>84.94</c:v>
                </c:pt>
                <c:pt idx="101">
                  <c:v>84.44</c:v>
                </c:pt>
                <c:pt idx="102">
                  <c:v>84.08</c:v>
                </c:pt>
                <c:pt idx="103">
                  <c:v>85.87</c:v>
                </c:pt>
                <c:pt idx="104">
                  <c:v>85.59</c:v>
                </c:pt>
                <c:pt idx="105">
                  <c:v>86.27</c:v>
                </c:pt>
                <c:pt idx="106">
                  <c:v>86.19</c:v>
                </c:pt>
                <c:pt idx="107">
                  <c:v>86.5</c:v>
                </c:pt>
                <c:pt idx="108">
                  <c:v>86.89</c:v>
                </c:pt>
                <c:pt idx="109">
                  <c:v>87.26</c:v>
                </c:pt>
                <c:pt idx="110">
                  <c:v>87.45</c:v>
                </c:pt>
                <c:pt idx="111">
                  <c:v>87.65</c:v>
                </c:pt>
                <c:pt idx="112">
                  <c:v>88.3</c:v>
                </c:pt>
                <c:pt idx="113">
                  <c:v>88.13</c:v>
                </c:pt>
                <c:pt idx="114">
                  <c:v>88.73</c:v>
                </c:pt>
                <c:pt idx="115">
                  <c:v>89.1</c:v>
                </c:pt>
                <c:pt idx="116">
                  <c:v>88.86</c:v>
                </c:pt>
                <c:pt idx="117">
                  <c:v>89.99</c:v>
                </c:pt>
                <c:pt idx="118">
                  <c:v>90.44</c:v>
                </c:pt>
                <c:pt idx="119">
                  <c:v>91.16</c:v>
                </c:pt>
                <c:pt idx="120">
                  <c:v>91.23</c:v>
                </c:pt>
                <c:pt idx="121">
                  <c:v>91.58</c:v>
                </c:pt>
                <c:pt idx="122">
                  <c:v>91.94</c:v>
                </c:pt>
                <c:pt idx="123">
                  <c:v>92.52</c:v>
                </c:pt>
                <c:pt idx="124">
                  <c:v>92.66</c:v>
                </c:pt>
                <c:pt idx="125">
                  <c:v>92.71</c:v>
                </c:pt>
                <c:pt idx="126">
                  <c:v>92.5</c:v>
                </c:pt>
                <c:pt idx="127">
                  <c:v>92.25</c:v>
                </c:pt>
                <c:pt idx="128">
                  <c:v>92.7</c:v>
                </c:pt>
                <c:pt idx="129">
                  <c:v>92.28</c:v>
                </c:pt>
                <c:pt idx="130">
                  <c:v>92.27</c:v>
                </c:pt>
                <c:pt idx="131">
                  <c:v>91.98</c:v>
                </c:pt>
                <c:pt idx="132">
                  <c:v>91.32</c:v>
                </c:pt>
                <c:pt idx="133">
                  <c:v>90.77</c:v>
                </c:pt>
                <c:pt idx="134">
                  <c:v>90.52</c:v>
                </c:pt>
                <c:pt idx="135">
                  <c:v>90.27</c:v>
                </c:pt>
                <c:pt idx="136">
                  <c:v>89.61</c:v>
                </c:pt>
                <c:pt idx="137">
                  <c:v>89.01</c:v>
                </c:pt>
                <c:pt idx="138">
                  <c:v>88.62</c:v>
                </c:pt>
                <c:pt idx="139">
                  <c:v>88.39</c:v>
                </c:pt>
                <c:pt idx="140">
                  <c:v>88.11</c:v>
                </c:pt>
                <c:pt idx="141">
                  <c:v>87.67</c:v>
                </c:pt>
                <c:pt idx="142">
                  <c:v>87.2</c:v>
                </c:pt>
                <c:pt idx="143">
                  <c:v>87.22</c:v>
                </c:pt>
                <c:pt idx="144">
                  <c:v>87.76</c:v>
                </c:pt>
                <c:pt idx="145">
                  <c:v>87.72</c:v>
                </c:pt>
                <c:pt idx="146">
                  <c:v>88.37</c:v>
                </c:pt>
                <c:pt idx="147">
                  <c:v>88.74</c:v>
                </c:pt>
                <c:pt idx="148">
                  <c:v>89.2</c:v>
                </c:pt>
                <c:pt idx="149">
                  <c:v>90.07</c:v>
                </c:pt>
                <c:pt idx="150">
                  <c:v>89.77</c:v>
                </c:pt>
                <c:pt idx="151">
                  <c:v>89.9</c:v>
                </c:pt>
                <c:pt idx="152">
                  <c:v>89.94</c:v>
                </c:pt>
                <c:pt idx="153">
                  <c:v>89.64</c:v>
                </c:pt>
                <c:pt idx="154">
                  <c:v>90.14</c:v>
                </c:pt>
                <c:pt idx="155">
                  <c:v>89.73</c:v>
                </c:pt>
                <c:pt idx="156">
                  <c:v>90.36</c:v>
                </c:pt>
                <c:pt idx="157">
                  <c:v>90.69</c:v>
                </c:pt>
                <c:pt idx="158">
                  <c:v>90.51</c:v>
                </c:pt>
                <c:pt idx="159">
                  <c:v>89.77</c:v>
                </c:pt>
                <c:pt idx="160">
                  <c:v>89.76</c:v>
                </c:pt>
                <c:pt idx="161">
                  <c:v>89.77</c:v>
                </c:pt>
                <c:pt idx="162">
                  <c:v>90.08</c:v>
                </c:pt>
                <c:pt idx="163">
                  <c:v>89.97</c:v>
                </c:pt>
                <c:pt idx="164">
                  <c:v>90.52</c:v>
                </c:pt>
                <c:pt idx="165">
                  <c:v>90.49</c:v>
                </c:pt>
                <c:pt idx="166">
                  <c:v>91.17</c:v>
                </c:pt>
                <c:pt idx="167">
                  <c:v>91.1</c:v>
                </c:pt>
                <c:pt idx="168">
                  <c:v>91.36</c:v>
                </c:pt>
                <c:pt idx="169">
                  <c:v>91.88</c:v>
                </c:pt>
                <c:pt idx="170">
                  <c:v>91.39</c:v>
                </c:pt>
                <c:pt idx="171">
                  <c:v>91.76</c:v>
                </c:pt>
                <c:pt idx="172">
                  <c:v>92.43</c:v>
                </c:pt>
                <c:pt idx="173">
                  <c:v>91.7</c:v>
                </c:pt>
                <c:pt idx="174">
                  <c:v>92.41</c:v>
                </c:pt>
                <c:pt idx="175">
                  <c:v>92.58</c:v>
                </c:pt>
                <c:pt idx="176">
                  <c:v>92.62</c:v>
                </c:pt>
                <c:pt idx="177">
                  <c:v>93.5</c:v>
                </c:pt>
                <c:pt idx="178">
                  <c:v>93.69</c:v>
                </c:pt>
                <c:pt idx="179">
                  <c:v>94.32</c:v>
                </c:pt>
                <c:pt idx="180">
                  <c:v>94.71</c:v>
                </c:pt>
                <c:pt idx="181">
                  <c:v>95.3</c:v>
                </c:pt>
                <c:pt idx="182">
                  <c:v>95.24</c:v>
                </c:pt>
                <c:pt idx="183">
                  <c:v>95.33</c:v>
                </c:pt>
                <c:pt idx="184">
                  <c:v>95.5</c:v>
                </c:pt>
                <c:pt idx="185">
                  <c:v>95.9</c:v>
                </c:pt>
                <c:pt idx="186">
                  <c:v>95.77</c:v>
                </c:pt>
                <c:pt idx="187">
                  <c:v>95.89</c:v>
                </c:pt>
                <c:pt idx="188">
                  <c:v>94.02</c:v>
                </c:pt>
                <c:pt idx="189">
                  <c:v>95.18</c:v>
                </c:pt>
                <c:pt idx="190">
                  <c:v>96.11</c:v>
                </c:pt>
                <c:pt idx="191">
                  <c:v>96.66</c:v>
                </c:pt>
                <c:pt idx="192">
                  <c:v>96.75</c:v>
                </c:pt>
                <c:pt idx="193">
                  <c:v>96.83</c:v>
                </c:pt>
                <c:pt idx="194">
                  <c:v>97.07</c:v>
                </c:pt>
                <c:pt idx="195">
                  <c:v>97.45</c:v>
                </c:pt>
                <c:pt idx="196">
                  <c:v>97.34</c:v>
                </c:pt>
                <c:pt idx="197">
                  <c:v>97.72</c:v>
                </c:pt>
                <c:pt idx="198">
                  <c:v>97.76</c:v>
                </c:pt>
                <c:pt idx="199">
                  <c:v>97.97</c:v>
                </c:pt>
                <c:pt idx="200">
                  <c:v>97.84</c:v>
                </c:pt>
                <c:pt idx="201">
                  <c:v>97.75</c:v>
                </c:pt>
                <c:pt idx="202">
                  <c:v>97.63</c:v>
                </c:pt>
                <c:pt idx="203">
                  <c:v>98.63</c:v>
                </c:pt>
                <c:pt idx="204">
                  <c:v>98.16</c:v>
                </c:pt>
                <c:pt idx="205">
                  <c:v>99.26</c:v>
                </c:pt>
                <c:pt idx="206">
                  <c:v>99.33</c:v>
                </c:pt>
                <c:pt idx="207">
                  <c:v>100.05</c:v>
                </c:pt>
                <c:pt idx="208">
                  <c:v>100.11</c:v>
                </c:pt>
                <c:pt idx="209">
                  <c:v>100.12</c:v>
                </c:pt>
                <c:pt idx="210">
                  <c:v>100.14</c:v>
                </c:pt>
                <c:pt idx="211">
                  <c:v>100.27</c:v>
                </c:pt>
                <c:pt idx="212">
                  <c:v>100.71</c:v>
                </c:pt>
                <c:pt idx="213">
                  <c:v>100.22</c:v>
                </c:pt>
                <c:pt idx="214">
                  <c:v>100.81</c:v>
                </c:pt>
                <c:pt idx="215">
                  <c:v>100.82</c:v>
                </c:pt>
                <c:pt idx="216">
                  <c:v>100.5</c:v>
                </c:pt>
                <c:pt idx="217">
                  <c:v>100.3</c:v>
                </c:pt>
                <c:pt idx="218">
                  <c:v>100.01</c:v>
                </c:pt>
                <c:pt idx="219">
                  <c:v>99.23</c:v>
                </c:pt>
                <c:pt idx="220">
                  <c:v>98.77</c:v>
                </c:pt>
                <c:pt idx="221">
                  <c:v>98.56</c:v>
                </c:pt>
                <c:pt idx="222">
                  <c:v>98.12</c:v>
                </c:pt>
                <c:pt idx="223">
                  <c:v>96.55</c:v>
                </c:pt>
                <c:pt idx="224">
                  <c:v>92.48</c:v>
                </c:pt>
                <c:pt idx="225">
                  <c:v>93.25</c:v>
                </c:pt>
                <c:pt idx="226">
                  <c:v>92.16</c:v>
                </c:pt>
                <c:pt idx="227">
                  <c:v>89.56</c:v>
                </c:pt>
                <c:pt idx="228">
                  <c:v>87.59</c:v>
                </c:pt>
                <c:pt idx="229">
                  <c:v>86.99</c:v>
                </c:pt>
                <c:pt idx="230">
                  <c:v>85.65</c:v>
                </c:pt>
                <c:pt idx="231">
                  <c:v>84.93</c:v>
                </c:pt>
                <c:pt idx="232">
                  <c:v>84.07</c:v>
                </c:pt>
                <c:pt idx="233">
                  <c:v>83.76</c:v>
                </c:pt>
                <c:pt idx="234">
                  <c:v>84.48</c:v>
                </c:pt>
                <c:pt idx="235">
                  <c:v>85.37</c:v>
                </c:pt>
                <c:pt idx="236">
                  <c:v>85.95</c:v>
                </c:pt>
                <c:pt idx="237">
                  <c:v>86.22</c:v>
                </c:pt>
                <c:pt idx="238">
                  <c:v>86.64</c:v>
                </c:pt>
                <c:pt idx="239">
                  <c:v>87.04</c:v>
                </c:pt>
                <c:pt idx="240">
                  <c:v>87.96</c:v>
                </c:pt>
                <c:pt idx="241">
                  <c:v>88.3</c:v>
                </c:pt>
                <c:pt idx="242">
                  <c:v>88.97</c:v>
                </c:pt>
                <c:pt idx="243">
                  <c:v>89.27</c:v>
                </c:pt>
                <c:pt idx="244">
                  <c:v>90.68</c:v>
                </c:pt>
                <c:pt idx="245">
                  <c:v>90.87</c:v>
                </c:pt>
                <c:pt idx="246">
                  <c:v>91.41</c:v>
                </c:pt>
                <c:pt idx="247">
                  <c:v>91.65</c:v>
                </c:pt>
                <c:pt idx="248">
                  <c:v>91.88</c:v>
                </c:pt>
                <c:pt idx="249">
                  <c:v>91.57</c:v>
                </c:pt>
                <c:pt idx="250">
                  <c:v>91.82</c:v>
                </c:pt>
                <c:pt idx="251">
                  <c:v>92.72</c:v>
                </c:pt>
                <c:pt idx="252">
                  <c:v>92.61</c:v>
                </c:pt>
                <c:pt idx="253">
                  <c:v>92.17</c:v>
                </c:pt>
                <c:pt idx="254">
                  <c:v>93.11</c:v>
                </c:pt>
                <c:pt idx="255">
                  <c:v>92.58</c:v>
                </c:pt>
                <c:pt idx="256">
                  <c:v>92.91</c:v>
                </c:pt>
                <c:pt idx="257">
                  <c:v>93.08</c:v>
                </c:pt>
                <c:pt idx="258">
                  <c:v>93.61</c:v>
                </c:pt>
                <c:pt idx="259">
                  <c:v>94.12</c:v>
                </c:pt>
                <c:pt idx="260">
                  <c:v>94.22</c:v>
                </c:pt>
                <c:pt idx="261">
                  <c:v>94.75</c:v>
                </c:pt>
                <c:pt idx="262">
                  <c:v>94.96</c:v>
                </c:pt>
                <c:pt idx="263">
                  <c:v>95.52</c:v>
                </c:pt>
                <c:pt idx="264">
                  <c:v>96.2</c:v>
                </c:pt>
                <c:pt idx="265">
                  <c:v>96.67</c:v>
                </c:pt>
                <c:pt idx="266">
                  <c:v>96.14</c:v>
                </c:pt>
                <c:pt idx="267">
                  <c:v>96.86</c:v>
                </c:pt>
                <c:pt idx="268">
                  <c:v>97.1</c:v>
                </c:pt>
                <c:pt idx="269">
                  <c:v>97.13</c:v>
                </c:pt>
                <c:pt idx="270">
                  <c:v>97.56</c:v>
                </c:pt>
                <c:pt idx="271">
                  <c:v>96.79</c:v>
                </c:pt>
                <c:pt idx="272">
                  <c:v>96.95</c:v>
                </c:pt>
                <c:pt idx="273">
                  <c:v>96.84</c:v>
                </c:pt>
                <c:pt idx="274">
                  <c:v>98.11</c:v>
                </c:pt>
                <c:pt idx="275">
                  <c:v>98.15</c:v>
                </c:pt>
                <c:pt idx="276">
                  <c:v>98.17</c:v>
                </c:pt>
                <c:pt idx="277">
                  <c:v>98.83</c:v>
                </c:pt>
                <c:pt idx="278">
                  <c:v>99.08</c:v>
                </c:pt>
                <c:pt idx="279">
                  <c:v>98.8</c:v>
                </c:pt>
                <c:pt idx="280">
                  <c:v>98.96</c:v>
                </c:pt>
                <c:pt idx="281">
                  <c:v>99.16</c:v>
                </c:pt>
                <c:pt idx="282">
                  <c:v>99.01</c:v>
                </c:pt>
                <c:pt idx="283">
                  <c:v>99.47</c:v>
                </c:pt>
                <c:pt idx="284">
                  <c:v>100.12</c:v>
                </c:pt>
                <c:pt idx="285">
                  <c:v>100.4</c:v>
                </c:pt>
                <c:pt idx="286">
                  <c:v>101.5</c:v>
                </c:pt>
                <c:pt idx="287">
                  <c:v>101.8</c:v>
                </c:pt>
                <c:pt idx="288">
                  <c:v>101.31</c:v>
                </c:pt>
                <c:pt idx="289">
                  <c:v>102.26</c:v>
                </c:pt>
                <c:pt idx="290">
                  <c:v>103.11</c:v>
                </c:pt>
                <c:pt idx="291">
                  <c:v>103.19</c:v>
                </c:pt>
                <c:pt idx="292">
                  <c:v>103.68</c:v>
                </c:pt>
                <c:pt idx="293">
                  <c:v>104.11</c:v>
                </c:pt>
                <c:pt idx="294">
                  <c:v>104.45</c:v>
                </c:pt>
                <c:pt idx="295">
                  <c:v>104.34</c:v>
                </c:pt>
                <c:pt idx="296">
                  <c:v>105.26</c:v>
                </c:pt>
                <c:pt idx="297">
                  <c:v>105.33</c:v>
                </c:pt>
                <c:pt idx="298">
                  <c:v>106.66</c:v>
                </c:pt>
                <c:pt idx="299">
                  <c:v>106.51</c:v>
                </c:pt>
              </c:numCache>
            </c:numRef>
          </c:val>
          <c:smooth val="0"/>
        </c:ser>
        <c:dLbls>
          <c:showLegendKey val="0"/>
          <c:showVal val="0"/>
          <c:showCatName val="0"/>
          <c:showSerName val="0"/>
          <c:showPercent val="0"/>
          <c:showBubbleSize val="0"/>
        </c:dLbls>
        <c:marker val="1"/>
        <c:smooth val="0"/>
        <c:axId val="256573368"/>
        <c:axId val="256574936"/>
      </c:lineChart>
      <c:catAx>
        <c:axId val="256573368"/>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6574936"/>
        <c:crosses val="autoZero"/>
        <c:auto val="0"/>
        <c:lblAlgn val="ctr"/>
        <c:lblOffset val="100"/>
        <c:noMultiLvlLbl val="0"/>
      </c:catAx>
      <c:valAx>
        <c:axId val="2565749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6573368"/>
        <c:crosses val="autoZero"/>
        <c:crossBetween val="between"/>
      </c:valAx>
      <c:valAx>
        <c:axId val="339131584"/>
        <c:scaling>
          <c:orientation val="minMax"/>
          <c:max val="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9128056"/>
        <c:crosses val="max"/>
        <c:crossBetween val="between"/>
      </c:valAx>
      <c:catAx>
        <c:axId val="339128056"/>
        <c:scaling>
          <c:orientation val="minMax"/>
        </c:scaling>
        <c:delete val="1"/>
        <c:axPos val="b"/>
        <c:numFmt formatCode="General" sourceLinked="1"/>
        <c:majorTickMark val="out"/>
        <c:minorTickMark val="none"/>
        <c:tickLblPos val="nextTo"/>
        <c:crossAx val="339131584"/>
        <c:crosses val="autoZero"/>
        <c:auto val="1"/>
        <c:lblAlgn val="ctr"/>
        <c:lblOffset val="100"/>
        <c:noMultiLvlLbl val="0"/>
      </c:catAx>
      <c:spPr>
        <a:noFill/>
        <a:ln>
          <a:noFill/>
        </a:ln>
        <a:effectLst/>
      </c:spPr>
    </c:plotArea>
    <c:legend>
      <c:legendPos val="b"/>
      <c:legendEntry>
        <c:idx val="1"/>
        <c:delete val="1"/>
      </c:legendEntry>
      <c:layout>
        <c:manualLayout>
          <c:xMode val="edge"/>
          <c:yMode val="edge"/>
          <c:x val="0.20377845382963497"/>
          <c:y val="0.55186097440944881"/>
          <c:w val="0.13183691243140061"/>
          <c:h val="6.37640255905511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768646830299329E-2"/>
          <c:y val="2.1353781849654852E-2"/>
          <c:w val="0.91570438950329691"/>
          <c:h val="0.73555555555555552"/>
        </c:manualLayout>
      </c:layout>
      <c:barChart>
        <c:barDir val="col"/>
        <c:grouping val="clustered"/>
        <c:varyColors val="0"/>
        <c:ser>
          <c:idx val="0"/>
          <c:order val="0"/>
          <c:tx>
            <c:strRef>
              <c:f>Sheet1!$B$1</c:f>
              <c:strCache>
                <c:ptCount val="1"/>
                <c:pt idx="0">
                  <c:v>% change from prior month</c:v>
                </c:pt>
              </c:strCache>
            </c:strRef>
          </c:tx>
          <c:spPr>
            <a:solidFill>
              <a:srgbClr val="225A7A"/>
            </a:solidFill>
            <a:ln w="60325" cmpd="sng">
              <a:solidFill>
                <a:srgbClr val="225A7A"/>
              </a:solidFill>
              <a:miter lim="800000"/>
            </a:ln>
            <a:effectLst/>
          </c:spPr>
          <c:invertIfNegative val="0"/>
          <c:dPt>
            <c:idx val="15"/>
            <c:invertIfNegative val="0"/>
            <c:bubble3D val="0"/>
            <c:spPr>
              <a:solidFill>
                <a:srgbClr val="225A7A"/>
              </a:solidFill>
              <a:ln w="60325" cmpd="sng">
                <a:solidFill>
                  <a:srgbClr val="225A7A"/>
                </a:solidFill>
                <a:miter lim="800000"/>
              </a:ln>
              <a:effectLst/>
            </c:spPr>
          </c:dPt>
          <c:dPt>
            <c:idx val="19"/>
            <c:invertIfNegative val="0"/>
            <c:bubble3D val="0"/>
            <c:spPr>
              <a:solidFill>
                <a:srgbClr val="225A7A"/>
              </a:solidFill>
              <a:ln w="60325" cmpd="sng">
                <a:solidFill>
                  <a:srgbClr val="225A7A"/>
                </a:solidFill>
                <a:miter lim="800000"/>
              </a:ln>
              <a:effectLst/>
            </c:spPr>
          </c:dPt>
          <c:dPt>
            <c:idx val="27"/>
            <c:invertIfNegative val="0"/>
            <c:bubble3D val="0"/>
          </c:dPt>
          <c:dPt>
            <c:idx val="28"/>
            <c:invertIfNegative val="0"/>
            <c:bubble3D val="0"/>
          </c:dPt>
          <c:dPt>
            <c:idx val="29"/>
            <c:invertIfNegative val="0"/>
            <c:bubble3D val="0"/>
          </c:dPt>
          <c:dPt>
            <c:idx val="30"/>
            <c:invertIfNegative val="0"/>
            <c:bubble3D val="0"/>
          </c:dPt>
          <c:dPt>
            <c:idx val="31"/>
            <c:invertIfNegative val="0"/>
            <c:bubble3D val="0"/>
          </c:dPt>
          <c:dPt>
            <c:idx val="32"/>
            <c:invertIfNegative val="0"/>
            <c:bubble3D val="0"/>
          </c:dPt>
          <c:dPt>
            <c:idx val="33"/>
            <c:invertIfNegative val="0"/>
            <c:bubble3D val="0"/>
          </c:dPt>
          <c:dPt>
            <c:idx val="34"/>
            <c:invertIfNegative val="0"/>
            <c:bubble3D val="0"/>
          </c:dPt>
          <c:dPt>
            <c:idx val="35"/>
            <c:invertIfNegative val="0"/>
            <c:bubble3D val="0"/>
          </c:dPt>
          <c:dPt>
            <c:idx val="47"/>
            <c:invertIfNegative val="0"/>
            <c:bubble3D val="0"/>
          </c:dPt>
          <c:dPt>
            <c:idx val="59"/>
            <c:invertIfNegative val="0"/>
            <c:bubble3D val="0"/>
            <c:spPr>
              <a:solidFill>
                <a:srgbClr val="225A7A"/>
              </a:solidFill>
              <a:ln w="79375" cmpd="sng">
                <a:solidFill>
                  <a:srgbClr val="225A7A"/>
                </a:solidFill>
                <a:miter lim="800000"/>
              </a:ln>
              <a:effectLst/>
            </c:spPr>
          </c:dPt>
          <c:dLbls>
            <c:numFmt formatCode="#,##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Sheet1!$A$2:$A$61</c:f>
              <c:numCache>
                <c:formatCode>[$-409]mmm\-yy;@</c:formatCode>
                <c:ptCount val="60"/>
                <c:pt idx="0">
                  <c:v>40209</c:v>
                </c:pt>
                <c:pt idx="1">
                  <c:v>40237</c:v>
                </c:pt>
                <c:pt idx="2">
                  <c:v>40268</c:v>
                </c:pt>
                <c:pt idx="3">
                  <c:v>40296</c:v>
                </c:pt>
                <c:pt idx="4">
                  <c:v>40329</c:v>
                </c:pt>
                <c:pt idx="5">
                  <c:v>40359</c:v>
                </c:pt>
                <c:pt idx="6">
                  <c:v>40390</c:v>
                </c:pt>
                <c:pt idx="7">
                  <c:v>40421</c:v>
                </c:pt>
                <c:pt idx="8">
                  <c:v>40451</c:v>
                </c:pt>
                <c:pt idx="9">
                  <c:v>40481</c:v>
                </c:pt>
                <c:pt idx="10">
                  <c:v>40512</c:v>
                </c:pt>
                <c:pt idx="11">
                  <c:v>40542</c:v>
                </c:pt>
                <c:pt idx="12">
                  <c:v>40574</c:v>
                </c:pt>
                <c:pt idx="13">
                  <c:v>40602</c:v>
                </c:pt>
                <c:pt idx="14">
                  <c:v>40633</c:v>
                </c:pt>
                <c:pt idx="15">
                  <c:v>40661</c:v>
                </c:pt>
                <c:pt idx="16">
                  <c:v>40694</c:v>
                </c:pt>
                <c:pt idx="17">
                  <c:v>40724</c:v>
                </c:pt>
                <c:pt idx="18">
                  <c:v>40755</c:v>
                </c:pt>
                <c:pt idx="19">
                  <c:v>40786</c:v>
                </c:pt>
                <c:pt idx="20">
                  <c:v>40816</c:v>
                </c:pt>
                <c:pt idx="21">
                  <c:v>40846</c:v>
                </c:pt>
                <c:pt idx="22">
                  <c:v>40877</c:v>
                </c:pt>
                <c:pt idx="23">
                  <c:v>40907</c:v>
                </c:pt>
                <c:pt idx="24">
                  <c:v>40938</c:v>
                </c:pt>
                <c:pt idx="25">
                  <c:v>40968</c:v>
                </c:pt>
                <c:pt idx="26">
                  <c:v>40998</c:v>
                </c:pt>
                <c:pt idx="27">
                  <c:v>41029</c:v>
                </c:pt>
                <c:pt idx="28">
                  <c:v>41059</c:v>
                </c:pt>
                <c:pt idx="29">
                  <c:v>41090</c:v>
                </c:pt>
                <c:pt idx="30">
                  <c:v>41120</c:v>
                </c:pt>
                <c:pt idx="31">
                  <c:v>41151</c:v>
                </c:pt>
                <c:pt idx="32">
                  <c:v>41182</c:v>
                </c:pt>
                <c:pt idx="33">
                  <c:v>41212</c:v>
                </c:pt>
                <c:pt idx="34">
                  <c:v>41243</c:v>
                </c:pt>
                <c:pt idx="35">
                  <c:v>41273</c:v>
                </c:pt>
                <c:pt idx="36">
                  <c:v>41304</c:v>
                </c:pt>
                <c:pt idx="37">
                  <c:v>41333</c:v>
                </c:pt>
                <c:pt idx="38">
                  <c:v>41363</c:v>
                </c:pt>
                <c:pt idx="39">
                  <c:v>41394</c:v>
                </c:pt>
                <c:pt idx="40">
                  <c:v>41424</c:v>
                </c:pt>
                <c:pt idx="41">
                  <c:v>41455</c:v>
                </c:pt>
                <c:pt idx="42">
                  <c:v>41485</c:v>
                </c:pt>
                <c:pt idx="43">
                  <c:v>41516</c:v>
                </c:pt>
                <c:pt idx="44">
                  <c:v>41547</c:v>
                </c:pt>
                <c:pt idx="45">
                  <c:v>41577</c:v>
                </c:pt>
                <c:pt idx="46">
                  <c:v>41608</c:v>
                </c:pt>
                <c:pt idx="47">
                  <c:v>41639</c:v>
                </c:pt>
                <c:pt idx="48">
                  <c:v>41670</c:v>
                </c:pt>
                <c:pt idx="49">
                  <c:v>41698</c:v>
                </c:pt>
                <c:pt idx="50">
                  <c:v>41729</c:v>
                </c:pt>
                <c:pt idx="51">
                  <c:v>41759</c:v>
                </c:pt>
                <c:pt idx="52">
                  <c:v>41790</c:v>
                </c:pt>
                <c:pt idx="53">
                  <c:v>41820</c:v>
                </c:pt>
                <c:pt idx="54">
                  <c:v>41851</c:v>
                </c:pt>
                <c:pt idx="55">
                  <c:v>41882</c:v>
                </c:pt>
                <c:pt idx="56">
                  <c:v>41912</c:v>
                </c:pt>
                <c:pt idx="57">
                  <c:v>41943</c:v>
                </c:pt>
                <c:pt idx="58">
                  <c:v>41973</c:v>
                </c:pt>
                <c:pt idx="59">
                  <c:v>42004</c:v>
                </c:pt>
              </c:numCache>
            </c:numRef>
          </c:cat>
          <c:val>
            <c:numRef>
              <c:f>Sheet1!$B$2:$B$61</c:f>
              <c:numCache>
                <c:formatCode>General</c:formatCode>
                <c:ptCount val="60"/>
                <c:pt idx="0">
                  <c:v>5587</c:v>
                </c:pt>
                <c:pt idx="1">
                  <c:v>5508</c:v>
                </c:pt>
                <c:pt idx="2">
                  <c:v>5536</c:v>
                </c:pt>
                <c:pt idx="3">
                  <c:v>5555</c:v>
                </c:pt>
                <c:pt idx="4">
                  <c:v>5524</c:v>
                </c:pt>
                <c:pt idx="5">
                  <c:v>5512</c:v>
                </c:pt>
                <c:pt idx="6">
                  <c:v>5502</c:v>
                </c:pt>
                <c:pt idx="7">
                  <c:v>5525</c:v>
                </c:pt>
                <c:pt idx="8">
                  <c:v>5503</c:v>
                </c:pt>
                <c:pt idx="9">
                  <c:v>5507</c:v>
                </c:pt>
                <c:pt idx="10">
                  <c:v>5504</c:v>
                </c:pt>
                <c:pt idx="11">
                  <c:v>5462</c:v>
                </c:pt>
                <c:pt idx="12">
                  <c:v>5432</c:v>
                </c:pt>
                <c:pt idx="13">
                  <c:v>5464</c:v>
                </c:pt>
                <c:pt idx="14">
                  <c:v>5475</c:v>
                </c:pt>
                <c:pt idx="15">
                  <c:v>5496</c:v>
                </c:pt>
                <c:pt idx="16">
                  <c:v>5520</c:v>
                </c:pt>
                <c:pt idx="17">
                  <c:v>5524</c:v>
                </c:pt>
                <c:pt idx="18">
                  <c:v>5551</c:v>
                </c:pt>
                <c:pt idx="19">
                  <c:v>5553</c:v>
                </c:pt>
                <c:pt idx="20">
                  <c:v>5590</c:v>
                </c:pt>
                <c:pt idx="21">
                  <c:v>5584</c:v>
                </c:pt>
                <c:pt idx="22">
                  <c:v>5585</c:v>
                </c:pt>
                <c:pt idx="23">
                  <c:v>5606</c:v>
                </c:pt>
                <c:pt idx="24">
                  <c:v>5627</c:v>
                </c:pt>
                <c:pt idx="25">
                  <c:v>5622</c:v>
                </c:pt>
                <c:pt idx="26">
                  <c:v>5627</c:v>
                </c:pt>
                <c:pt idx="27">
                  <c:v>5630</c:v>
                </c:pt>
                <c:pt idx="28">
                  <c:v>5613</c:v>
                </c:pt>
                <c:pt idx="29">
                  <c:v>5620</c:v>
                </c:pt>
                <c:pt idx="30">
                  <c:v>5635</c:v>
                </c:pt>
                <c:pt idx="31">
                  <c:v>5647</c:v>
                </c:pt>
                <c:pt idx="32">
                  <c:v>5648</c:v>
                </c:pt>
                <c:pt idx="33">
                  <c:v>5666</c:v>
                </c:pt>
                <c:pt idx="34">
                  <c:v>5687</c:v>
                </c:pt>
                <c:pt idx="35">
                  <c:v>5720</c:v>
                </c:pt>
                <c:pt idx="36">
                  <c:v>5743</c:v>
                </c:pt>
                <c:pt idx="37">
                  <c:v>5789</c:v>
                </c:pt>
                <c:pt idx="38">
                  <c:v>5813</c:v>
                </c:pt>
                <c:pt idx="39">
                  <c:v>5811</c:v>
                </c:pt>
                <c:pt idx="40">
                  <c:v>5816</c:v>
                </c:pt>
                <c:pt idx="41">
                  <c:v>5829</c:v>
                </c:pt>
                <c:pt idx="42">
                  <c:v>5830</c:v>
                </c:pt>
                <c:pt idx="43">
                  <c:v>5836</c:v>
                </c:pt>
                <c:pt idx="44">
                  <c:v>5849</c:v>
                </c:pt>
                <c:pt idx="45">
                  <c:v>5864</c:v>
                </c:pt>
                <c:pt idx="46">
                  <c:v>5896</c:v>
                </c:pt>
                <c:pt idx="47">
                  <c:v>5876</c:v>
                </c:pt>
                <c:pt idx="48">
                  <c:v>5927</c:v>
                </c:pt>
                <c:pt idx="49">
                  <c:v>5951</c:v>
                </c:pt>
                <c:pt idx="50">
                  <c:v>5964</c:v>
                </c:pt>
                <c:pt idx="51">
                  <c:v>6000</c:v>
                </c:pt>
                <c:pt idx="52">
                  <c:v>6009</c:v>
                </c:pt>
                <c:pt idx="53">
                  <c:v>6017</c:v>
                </c:pt>
                <c:pt idx="54">
                  <c:v>6047</c:v>
                </c:pt>
                <c:pt idx="55">
                  <c:v>6064</c:v>
                </c:pt>
                <c:pt idx="56">
                  <c:v>6082</c:v>
                </c:pt>
                <c:pt idx="57">
                  <c:v>6098</c:v>
                </c:pt>
                <c:pt idx="58">
                  <c:v>6118</c:v>
                </c:pt>
                <c:pt idx="59">
                  <c:v>6166</c:v>
                </c:pt>
              </c:numCache>
            </c:numRef>
          </c:val>
        </c:ser>
        <c:ser>
          <c:idx val="1"/>
          <c:order val="1"/>
          <c:tx>
            <c:strRef>
              <c:f>Sheet1!$C$1</c:f>
              <c:strCache>
                <c:ptCount val="1"/>
                <c:pt idx="0">
                  <c:v>Recession</c:v>
                </c:pt>
              </c:strCache>
            </c:strRef>
          </c:tx>
          <c:spPr>
            <a:solidFill>
              <a:schemeClr val="accent2"/>
            </a:solidFill>
            <a:ln>
              <a:noFill/>
            </a:ln>
            <a:effectLst/>
          </c:spPr>
          <c:invertIfNegative val="0"/>
          <c:cat>
            <c:numRef>
              <c:f>Sheet1!$A$2:$A$61</c:f>
              <c:numCache>
                <c:formatCode>[$-409]mmm\-yy;@</c:formatCode>
                <c:ptCount val="60"/>
                <c:pt idx="0">
                  <c:v>40209</c:v>
                </c:pt>
                <c:pt idx="1">
                  <c:v>40237</c:v>
                </c:pt>
                <c:pt idx="2">
                  <c:v>40268</c:v>
                </c:pt>
                <c:pt idx="3">
                  <c:v>40296</c:v>
                </c:pt>
                <c:pt idx="4">
                  <c:v>40329</c:v>
                </c:pt>
                <c:pt idx="5">
                  <c:v>40359</c:v>
                </c:pt>
                <c:pt idx="6">
                  <c:v>40390</c:v>
                </c:pt>
                <c:pt idx="7">
                  <c:v>40421</c:v>
                </c:pt>
                <c:pt idx="8">
                  <c:v>40451</c:v>
                </c:pt>
                <c:pt idx="9">
                  <c:v>40481</c:v>
                </c:pt>
                <c:pt idx="10">
                  <c:v>40512</c:v>
                </c:pt>
                <c:pt idx="11">
                  <c:v>40542</c:v>
                </c:pt>
                <c:pt idx="12">
                  <c:v>40574</c:v>
                </c:pt>
                <c:pt idx="13">
                  <c:v>40602</c:v>
                </c:pt>
                <c:pt idx="14">
                  <c:v>40633</c:v>
                </c:pt>
                <c:pt idx="15">
                  <c:v>40661</c:v>
                </c:pt>
                <c:pt idx="16">
                  <c:v>40694</c:v>
                </c:pt>
                <c:pt idx="17">
                  <c:v>40724</c:v>
                </c:pt>
                <c:pt idx="18">
                  <c:v>40755</c:v>
                </c:pt>
                <c:pt idx="19">
                  <c:v>40786</c:v>
                </c:pt>
                <c:pt idx="20">
                  <c:v>40816</c:v>
                </c:pt>
                <c:pt idx="21">
                  <c:v>40846</c:v>
                </c:pt>
                <c:pt idx="22">
                  <c:v>40877</c:v>
                </c:pt>
                <c:pt idx="23">
                  <c:v>40907</c:v>
                </c:pt>
                <c:pt idx="24">
                  <c:v>40938</c:v>
                </c:pt>
                <c:pt idx="25">
                  <c:v>40968</c:v>
                </c:pt>
                <c:pt idx="26">
                  <c:v>40998</c:v>
                </c:pt>
                <c:pt idx="27">
                  <c:v>41029</c:v>
                </c:pt>
                <c:pt idx="28">
                  <c:v>41059</c:v>
                </c:pt>
                <c:pt idx="29">
                  <c:v>41090</c:v>
                </c:pt>
                <c:pt idx="30">
                  <c:v>41120</c:v>
                </c:pt>
                <c:pt idx="31">
                  <c:v>41151</c:v>
                </c:pt>
                <c:pt idx="32">
                  <c:v>41182</c:v>
                </c:pt>
                <c:pt idx="33">
                  <c:v>41212</c:v>
                </c:pt>
                <c:pt idx="34">
                  <c:v>41243</c:v>
                </c:pt>
                <c:pt idx="35">
                  <c:v>41273</c:v>
                </c:pt>
                <c:pt idx="36">
                  <c:v>41304</c:v>
                </c:pt>
                <c:pt idx="37">
                  <c:v>41333</c:v>
                </c:pt>
                <c:pt idx="38">
                  <c:v>41363</c:v>
                </c:pt>
                <c:pt idx="39">
                  <c:v>41394</c:v>
                </c:pt>
                <c:pt idx="40">
                  <c:v>41424</c:v>
                </c:pt>
                <c:pt idx="41">
                  <c:v>41455</c:v>
                </c:pt>
                <c:pt idx="42">
                  <c:v>41485</c:v>
                </c:pt>
                <c:pt idx="43">
                  <c:v>41516</c:v>
                </c:pt>
                <c:pt idx="44">
                  <c:v>41547</c:v>
                </c:pt>
                <c:pt idx="45">
                  <c:v>41577</c:v>
                </c:pt>
                <c:pt idx="46">
                  <c:v>41608</c:v>
                </c:pt>
                <c:pt idx="47">
                  <c:v>41639</c:v>
                </c:pt>
                <c:pt idx="48">
                  <c:v>41670</c:v>
                </c:pt>
                <c:pt idx="49">
                  <c:v>41698</c:v>
                </c:pt>
                <c:pt idx="50">
                  <c:v>41729</c:v>
                </c:pt>
                <c:pt idx="51">
                  <c:v>41759</c:v>
                </c:pt>
                <c:pt idx="52">
                  <c:v>41790</c:v>
                </c:pt>
                <c:pt idx="53">
                  <c:v>41820</c:v>
                </c:pt>
                <c:pt idx="54">
                  <c:v>41851</c:v>
                </c:pt>
                <c:pt idx="55">
                  <c:v>41882</c:v>
                </c:pt>
                <c:pt idx="56">
                  <c:v>41912</c:v>
                </c:pt>
                <c:pt idx="57">
                  <c:v>41943</c:v>
                </c:pt>
                <c:pt idx="58">
                  <c:v>41973</c:v>
                </c:pt>
                <c:pt idx="59">
                  <c:v>42004</c:v>
                </c:pt>
              </c:numCache>
            </c:numRef>
          </c:cat>
          <c:val>
            <c:numRef>
              <c:f>Sheet1!$C$2:$C$61</c:f>
              <c:numCache>
                <c:formatCode>0</c:formatCode>
                <c:ptCount val="60"/>
                <c:pt idx="0">
                  <c:v>0</c:v>
                </c:pt>
                <c:pt idx="1">
                  <c:v>0</c:v>
                </c:pt>
                <c:pt idx="2" formatCode="General">
                  <c:v>0</c:v>
                </c:pt>
                <c:pt idx="3" formatCode="General">
                  <c:v>0</c:v>
                </c:pt>
                <c:pt idx="4" formatCode="General">
                  <c:v>0</c:v>
                </c:pt>
                <c:pt idx="5" formatCode="General">
                  <c:v>0</c:v>
                </c:pt>
                <c:pt idx="6" formatCode="General">
                  <c:v>0</c:v>
                </c:pt>
                <c:pt idx="7" formatCode="General">
                  <c:v>0</c:v>
                </c:pt>
                <c:pt idx="8" formatCode="General">
                  <c:v>0</c:v>
                </c:pt>
                <c:pt idx="9" formatCode="General">
                  <c:v>0</c:v>
                </c:pt>
                <c:pt idx="10" formatCode="General">
                  <c:v>0</c:v>
                </c:pt>
                <c:pt idx="11" formatCode="General">
                  <c:v>0</c:v>
                </c:pt>
                <c:pt idx="12" formatCode="General">
                  <c:v>0</c:v>
                </c:pt>
                <c:pt idx="13" formatCode="General">
                  <c:v>0</c:v>
                </c:pt>
                <c:pt idx="14" formatCode="General">
                  <c:v>0</c:v>
                </c:pt>
                <c:pt idx="15" formatCode="General">
                  <c:v>0</c:v>
                </c:pt>
                <c:pt idx="16" formatCode="General">
                  <c:v>0</c:v>
                </c:pt>
                <c:pt idx="17" formatCode="General">
                  <c:v>0</c:v>
                </c:pt>
                <c:pt idx="18" formatCode="General">
                  <c:v>0</c:v>
                </c:pt>
                <c:pt idx="19" formatCode="General">
                  <c:v>0</c:v>
                </c:pt>
                <c:pt idx="20" formatCode="General">
                  <c:v>0</c:v>
                </c:pt>
                <c:pt idx="21" formatCode="General">
                  <c:v>0</c:v>
                </c:pt>
                <c:pt idx="22" formatCode="General">
                  <c:v>0</c:v>
                </c:pt>
                <c:pt idx="23" formatCode="General">
                  <c:v>0</c:v>
                </c:pt>
                <c:pt idx="24" formatCode="General">
                  <c:v>0</c:v>
                </c:pt>
                <c:pt idx="25" formatCode="General">
                  <c:v>0</c:v>
                </c:pt>
                <c:pt idx="26" formatCode="General">
                  <c:v>0</c:v>
                </c:pt>
                <c:pt idx="27" formatCode="General">
                  <c:v>0</c:v>
                </c:pt>
                <c:pt idx="28" formatCode="General">
                  <c:v>0</c:v>
                </c:pt>
                <c:pt idx="29" formatCode="General">
                  <c:v>0</c:v>
                </c:pt>
                <c:pt idx="30" formatCode="General">
                  <c:v>0</c:v>
                </c:pt>
                <c:pt idx="31" formatCode="General">
                  <c:v>0</c:v>
                </c:pt>
                <c:pt idx="32" formatCode="General">
                  <c:v>0</c:v>
                </c:pt>
                <c:pt idx="33" formatCode="General">
                  <c:v>0</c:v>
                </c:pt>
                <c:pt idx="34" formatCode="General">
                  <c:v>0</c:v>
                </c:pt>
                <c:pt idx="35" formatCode="General">
                  <c:v>0</c:v>
                </c:pt>
                <c:pt idx="36" formatCode="General">
                  <c:v>0</c:v>
                </c:pt>
                <c:pt idx="37" formatCode="General">
                  <c:v>0</c:v>
                </c:pt>
                <c:pt idx="38" formatCode="General">
                  <c:v>0</c:v>
                </c:pt>
                <c:pt idx="39" formatCode="General">
                  <c:v>0</c:v>
                </c:pt>
                <c:pt idx="40" formatCode="General">
                  <c:v>0</c:v>
                </c:pt>
                <c:pt idx="41" formatCode="General">
                  <c:v>0</c:v>
                </c:pt>
                <c:pt idx="42" formatCode="General">
                  <c:v>0</c:v>
                </c:pt>
                <c:pt idx="43" formatCode="General">
                  <c:v>0</c:v>
                </c:pt>
                <c:pt idx="44" formatCode="General">
                  <c:v>0</c:v>
                </c:pt>
                <c:pt idx="45" formatCode="General">
                  <c:v>0</c:v>
                </c:pt>
                <c:pt idx="46" formatCode="General">
                  <c:v>0</c:v>
                </c:pt>
                <c:pt idx="47" formatCode="General">
                  <c:v>0</c:v>
                </c:pt>
                <c:pt idx="48" formatCode="General">
                  <c:v>0</c:v>
                </c:pt>
                <c:pt idx="49" formatCode="General">
                  <c:v>0</c:v>
                </c:pt>
                <c:pt idx="50" formatCode="General">
                  <c:v>0</c:v>
                </c:pt>
                <c:pt idx="51" formatCode="General">
                  <c:v>0</c:v>
                </c:pt>
                <c:pt idx="52" formatCode="General">
                  <c:v>0</c:v>
                </c:pt>
                <c:pt idx="53" formatCode="General">
                  <c:v>0</c:v>
                </c:pt>
                <c:pt idx="54" formatCode="General">
                  <c:v>0</c:v>
                </c:pt>
                <c:pt idx="55" formatCode="General">
                  <c:v>0</c:v>
                </c:pt>
                <c:pt idx="56" formatCode="General">
                  <c:v>0</c:v>
                </c:pt>
                <c:pt idx="57" formatCode="General">
                  <c:v>0</c:v>
                </c:pt>
                <c:pt idx="58" formatCode="General">
                  <c:v>0</c:v>
                </c:pt>
                <c:pt idx="59" formatCode="General">
                  <c:v>0</c:v>
                </c:pt>
              </c:numCache>
            </c:numRef>
          </c:val>
        </c:ser>
        <c:dLbls>
          <c:showLegendKey val="0"/>
          <c:showVal val="0"/>
          <c:showCatName val="0"/>
          <c:showSerName val="0"/>
          <c:showPercent val="0"/>
          <c:showBubbleSize val="0"/>
        </c:dLbls>
        <c:gapWidth val="0"/>
        <c:axId val="339133544"/>
        <c:axId val="339129232"/>
      </c:barChart>
      <c:dateAx>
        <c:axId val="339133544"/>
        <c:scaling>
          <c:orientation val="minMax"/>
          <c:min val="40209"/>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9129232"/>
        <c:crossesAt val="5400"/>
        <c:auto val="1"/>
        <c:lblOffset val="100"/>
        <c:baseTimeUnit val="days"/>
        <c:majorUnit val="3"/>
        <c:majorTimeUnit val="months"/>
        <c:minorUnit val="1"/>
      </c:dateAx>
      <c:valAx>
        <c:axId val="339129232"/>
        <c:scaling>
          <c:orientation val="minMax"/>
          <c:min val="540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w="0">
            <a:noFill/>
          </a:ln>
          <a:effectLst/>
        </c:spPr>
        <c:txPr>
          <a:bodyPr rot="0" spcFirstLastPara="1" vertOverflow="ellipsis"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39133544"/>
        <c:crossesAt val="40178"/>
        <c:crossBetween val="between"/>
        <c:majorUnit val="1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521939953810627E-2"/>
          <c:y val="4.2222222222222223E-2"/>
          <c:w val="0.92263279445727486"/>
          <c:h val="0.85111111111111115"/>
        </c:manualLayout>
      </c:layout>
      <c:barChart>
        <c:barDir val="col"/>
        <c:grouping val="clustered"/>
        <c:varyColors val="0"/>
        <c:ser>
          <c:idx val="1"/>
          <c:order val="1"/>
          <c:tx>
            <c:strRef>
              <c:f>Sheet1!$C$1</c:f>
              <c:strCache>
                <c:ptCount val="1"/>
                <c:pt idx="0">
                  <c:v>Recession</c:v>
                </c:pt>
              </c:strCache>
            </c:strRef>
          </c:tx>
          <c:spPr>
            <a:solidFill>
              <a:srgbClr val="D0DCE2"/>
            </a:solidFill>
            <a:ln w="25584">
              <a:noFill/>
            </a:ln>
          </c:spPr>
          <c:invertIfNegative val="0"/>
          <c:cat>
            <c:strRef>
              <c:f>Sheet1!$A$2:$A$144</c:f>
              <c:strCache>
                <c:ptCount val="143"/>
                <c:pt idx="0">
                  <c:v>Jan-03</c:v>
                </c:pt>
                <c:pt idx="1">
                  <c:v>Feb-03</c:v>
                </c:pt>
                <c:pt idx="2">
                  <c:v>Mar-03</c:v>
                </c:pt>
                <c:pt idx="3">
                  <c:v>Apr-03</c:v>
                </c:pt>
                <c:pt idx="4">
                  <c:v>May-03</c:v>
                </c:pt>
                <c:pt idx="5">
                  <c:v>Jun-03</c:v>
                </c:pt>
                <c:pt idx="6">
                  <c:v>Jul-03</c:v>
                </c:pt>
                <c:pt idx="7">
                  <c:v>Aug-03</c:v>
                </c:pt>
                <c:pt idx="8">
                  <c:v>Sep-03</c:v>
                </c:pt>
                <c:pt idx="9">
                  <c:v>Oct-03</c:v>
                </c:pt>
                <c:pt idx="10">
                  <c:v>Nov-03</c:v>
                </c:pt>
                <c:pt idx="11">
                  <c:v>Dec-03</c:v>
                </c:pt>
                <c:pt idx="12">
                  <c:v>Jan-04</c:v>
                </c:pt>
                <c:pt idx="13">
                  <c:v>Feb-04</c:v>
                </c:pt>
                <c:pt idx="14">
                  <c:v>Mar-04</c:v>
                </c:pt>
                <c:pt idx="15">
                  <c:v>Apr-04</c:v>
                </c:pt>
                <c:pt idx="16">
                  <c:v>May-04</c:v>
                </c:pt>
                <c:pt idx="17">
                  <c:v>Jun-04</c:v>
                </c:pt>
                <c:pt idx="18">
                  <c:v>Jul-04</c:v>
                </c:pt>
                <c:pt idx="19">
                  <c:v>Aug-04</c:v>
                </c:pt>
                <c:pt idx="20">
                  <c:v>Sep-04</c:v>
                </c:pt>
                <c:pt idx="21">
                  <c:v>Oct-04</c:v>
                </c:pt>
                <c:pt idx="22">
                  <c:v>Nov-04</c:v>
                </c:pt>
                <c:pt idx="23">
                  <c:v>Dec-04</c:v>
                </c:pt>
                <c:pt idx="24">
                  <c:v>Jan-05</c:v>
                </c:pt>
                <c:pt idx="25">
                  <c:v>Mar-05</c:v>
                </c:pt>
                <c:pt idx="26">
                  <c:v>Mar-05</c:v>
                </c:pt>
                <c:pt idx="27">
                  <c:v>Apr-05</c:v>
                </c:pt>
                <c:pt idx="28">
                  <c:v>May-05</c:v>
                </c:pt>
                <c:pt idx="29">
                  <c:v>Jun-05</c:v>
                </c:pt>
                <c:pt idx="30">
                  <c:v>Jul-05</c:v>
                </c:pt>
                <c:pt idx="31">
                  <c:v>Aug-05</c:v>
                </c:pt>
                <c:pt idx="32">
                  <c:v>Sep-05</c:v>
                </c:pt>
                <c:pt idx="33">
                  <c:v>Oct-05</c:v>
                </c:pt>
                <c:pt idx="34">
                  <c:v>Nov-05</c:v>
                </c:pt>
                <c:pt idx="35">
                  <c:v>Dec-05</c:v>
                </c:pt>
                <c:pt idx="36">
                  <c:v>Jan-06</c:v>
                </c:pt>
                <c:pt idx="37">
                  <c:v>Mar-06</c:v>
                </c:pt>
                <c:pt idx="38">
                  <c:v>Mar-06</c:v>
                </c:pt>
                <c:pt idx="39">
                  <c:v>Apr-06</c:v>
                </c:pt>
                <c:pt idx="40">
                  <c:v>May-06</c:v>
                </c:pt>
                <c:pt idx="41">
                  <c:v>Jun-06</c:v>
                </c:pt>
                <c:pt idx="42">
                  <c:v>Jul-06</c:v>
                </c:pt>
                <c:pt idx="43">
                  <c:v>Aug-06</c:v>
                </c:pt>
                <c:pt idx="44">
                  <c:v>Sep-06</c:v>
                </c:pt>
                <c:pt idx="45">
                  <c:v>Oct-06</c:v>
                </c:pt>
                <c:pt idx="46">
                  <c:v>Nov-06</c:v>
                </c:pt>
                <c:pt idx="47">
                  <c:v>Dec-06</c:v>
                </c:pt>
                <c:pt idx="48">
                  <c:v>Jan-07</c:v>
                </c:pt>
                <c:pt idx="49">
                  <c:v>Mar-07</c:v>
                </c:pt>
                <c:pt idx="50">
                  <c:v>Mar-07</c:v>
                </c:pt>
                <c:pt idx="51">
                  <c:v>Apr-07</c:v>
                </c:pt>
                <c:pt idx="52">
                  <c:v>May-07</c:v>
                </c:pt>
                <c:pt idx="53">
                  <c:v>Jun-07</c:v>
                </c:pt>
                <c:pt idx="54">
                  <c:v>Jul-07</c:v>
                </c:pt>
                <c:pt idx="55">
                  <c:v>Aug-07</c:v>
                </c:pt>
                <c:pt idx="56">
                  <c:v>Sep-07</c:v>
                </c:pt>
                <c:pt idx="57">
                  <c:v>Oct-07</c:v>
                </c:pt>
                <c:pt idx="58">
                  <c:v>Nov-07</c:v>
                </c:pt>
                <c:pt idx="59">
                  <c:v>Dec-07</c:v>
                </c:pt>
                <c:pt idx="60">
                  <c:v>Jan-08</c:v>
                </c:pt>
                <c:pt idx="61">
                  <c:v>Feb-08</c:v>
                </c:pt>
                <c:pt idx="62">
                  <c:v>Mar-08</c:v>
                </c:pt>
                <c:pt idx="63">
                  <c:v>Apr-08</c:v>
                </c:pt>
                <c:pt idx="64">
                  <c:v>May-08</c:v>
                </c:pt>
                <c:pt idx="65">
                  <c:v>Jun-08</c:v>
                </c:pt>
                <c:pt idx="66">
                  <c:v>Jul-08</c:v>
                </c:pt>
                <c:pt idx="67">
                  <c:v>Aug-08</c:v>
                </c:pt>
                <c:pt idx="68">
                  <c:v>Sep-08</c:v>
                </c:pt>
                <c:pt idx="69">
                  <c:v>Oct-08</c:v>
                </c:pt>
                <c:pt idx="70">
                  <c:v>Nov-08</c:v>
                </c:pt>
                <c:pt idx="71">
                  <c:v>Dec-08</c:v>
                </c:pt>
                <c:pt idx="72">
                  <c:v>Jan-09</c:v>
                </c:pt>
                <c:pt idx="73">
                  <c:v>Feb-09</c:v>
                </c:pt>
                <c:pt idx="74">
                  <c:v>Mar-08</c:v>
                </c:pt>
                <c:pt idx="75">
                  <c:v>Apr-09</c:v>
                </c:pt>
                <c:pt idx="76">
                  <c:v>May-09</c:v>
                </c:pt>
                <c:pt idx="77">
                  <c:v>Jun-09</c:v>
                </c:pt>
                <c:pt idx="78">
                  <c:v>Jul-09</c:v>
                </c:pt>
                <c:pt idx="79">
                  <c:v>Aug-09</c:v>
                </c:pt>
                <c:pt idx="80">
                  <c:v>Sep-09</c:v>
                </c:pt>
                <c:pt idx="81">
                  <c:v>Oct-09</c:v>
                </c:pt>
                <c:pt idx="82">
                  <c:v>Nov-09</c:v>
                </c:pt>
                <c:pt idx="83">
                  <c:v>Dec-09</c:v>
                </c:pt>
                <c:pt idx="84">
                  <c:v>Jan-10</c:v>
                </c:pt>
                <c:pt idx="85">
                  <c:v>Feb-10</c:v>
                </c:pt>
                <c:pt idx="86">
                  <c:v>Mar-10</c:v>
                </c:pt>
                <c:pt idx="87">
                  <c:v>Apr-10</c:v>
                </c:pt>
                <c:pt idx="88">
                  <c:v>May-10</c:v>
                </c:pt>
                <c:pt idx="89">
                  <c:v>Jun-10</c:v>
                </c:pt>
                <c:pt idx="90">
                  <c:v>Jul-10</c:v>
                </c:pt>
                <c:pt idx="91">
                  <c:v>Aug-10</c:v>
                </c:pt>
                <c:pt idx="92">
                  <c:v>Sep-10</c:v>
                </c:pt>
                <c:pt idx="93">
                  <c:v>Oct-10</c:v>
                </c:pt>
                <c:pt idx="94">
                  <c:v>Nov-10</c:v>
                </c:pt>
                <c:pt idx="95">
                  <c:v>Dec-10</c:v>
                </c:pt>
                <c:pt idx="96">
                  <c:v>Jan-11</c:v>
                </c:pt>
                <c:pt idx="97">
                  <c:v>Feb-11</c:v>
                </c:pt>
                <c:pt idx="98">
                  <c:v>Mar-11</c:v>
                </c:pt>
                <c:pt idx="99">
                  <c:v>Apr-11</c:v>
                </c:pt>
                <c:pt idx="100">
                  <c:v>May-11</c:v>
                </c:pt>
                <c:pt idx="101">
                  <c:v>Jun-11</c:v>
                </c:pt>
                <c:pt idx="102">
                  <c:v>Jul-11</c:v>
                </c:pt>
                <c:pt idx="103">
                  <c:v>Aug-11</c:v>
                </c:pt>
                <c:pt idx="104">
                  <c:v>Sep-11</c:v>
                </c:pt>
                <c:pt idx="105">
                  <c:v>Oct-11</c:v>
                </c:pt>
                <c:pt idx="106">
                  <c:v>Nov-11</c:v>
                </c:pt>
                <c:pt idx="107">
                  <c:v>Dec-11</c:v>
                </c:pt>
                <c:pt idx="108">
                  <c:v>Jan-12</c:v>
                </c:pt>
                <c:pt idx="109">
                  <c:v>Feb-12</c:v>
                </c:pt>
                <c:pt idx="110">
                  <c:v>Mar-12</c:v>
                </c:pt>
                <c:pt idx="111">
                  <c:v>Apr-12</c:v>
                </c:pt>
                <c:pt idx="112">
                  <c:v>May-12</c:v>
                </c:pt>
                <c:pt idx="113">
                  <c:v>Jun-12</c:v>
                </c:pt>
                <c:pt idx="114">
                  <c:v>Jul-12</c:v>
                </c:pt>
                <c:pt idx="115">
                  <c:v>Aug-12</c:v>
                </c:pt>
                <c:pt idx="116">
                  <c:v>Sep-12</c:v>
                </c:pt>
                <c:pt idx="117">
                  <c:v>Oct-12</c:v>
                </c:pt>
                <c:pt idx="118">
                  <c:v>Nov-12</c:v>
                </c:pt>
                <c:pt idx="119">
                  <c:v>Dec-12</c:v>
                </c:pt>
                <c:pt idx="120">
                  <c:v>Jan-13</c:v>
                </c:pt>
                <c:pt idx="121">
                  <c:v>2/28/2013</c:v>
                </c:pt>
                <c:pt idx="122">
                  <c:v>Mar-13</c:v>
                </c:pt>
                <c:pt idx="123">
                  <c:v>Apr-13</c:v>
                </c:pt>
                <c:pt idx="124">
                  <c:v>May-13</c:v>
                </c:pt>
                <c:pt idx="125">
                  <c:v>Jun-13</c:v>
                </c:pt>
                <c:pt idx="126">
                  <c:v>Jul-13</c:v>
                </c:pt>
                <c:pt idx="127">
                  <c:v>Aug-13</c:v>
                </c:pt>
                <c:pt idx="128">
                  <c:v>Sep-12</c:v>
                </c:pt>
                <c:pt idx="129">
                  <c:v>Oct-13</c:v>
                </c:pt>
                <c:pt idx="130">
                  <c:v>Nov-13</c:v>
                </c:pt>
                <c:pt idx="131">
                  <c:v>Dec-13</c:v>
                </c:pt>
                <c:pt idx="132">
                  <c:v>Jan-14</c:v>
                </c:pt>
                <c:pt idx="133">
                  <c:v>Feb-14</c:v>
                </c:pt>
                <c:pt idx="134">
                  <c:v>Mar-14</c:v>
                </c:pt>
                <c:pt idx="135">
                  <c:v>Apr-14</c:v>
                </c:pt>
                <c:pt idx="136">
                  <c:v>May-14</c:v>
                </c:pt>
                <c:pt idx="137">
                  <c:v>Jun-14</c:v>
                </c:pt>
                <c:pt idx="138">
                  <c:v>Jul-14</c:v>
                </c:pt>
                <c:pt idx="139">
                  <c:v>Aug-14</c:v>
                </c:pt>
                <c:pt idx="140">
                  <c:v>Sep-14</c:v>
                </c:pt>
                <c:pt idx="141">
                  <c:v>Oct-14</c:v>
                </c:pt>
                <c:pt idx="142">
                  <c:v>Nov-14</c:v>
                </c:pt>
              </c:strCache>
            </c:strRef>
          </c:cat>
          <c:val>
            <c:numRef>
              <c:f>Sheet1!$C$2:$C$144</c:f>
              <c:numCache>
                <c:formatCode>0</c:formatCode>
                <c:ptCount val="14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0</c:v>
                </c:pt>
                <c:pt idx="79">
                  <c:v>0</c:v>
                </c:pt>
                <c:pt idx="80">
                  <c:v>0</c:v>
                </c:pt>
                <c:pt idx="81">
                  <c:v>0</c:v>
                </c:pt>
                <c:pt idx="82">
                  <c:v>0</c:v>
                </c:pt>
                <c:pt idx="83">
                  <c:v>0</c:v>
                </c:pt>
                <c:pt idx="84">
                  <c:v>0</c:v>
                </c:pt>
                <c:pt idx="85">
                  <c:v>0</c:v>
                </c:pt>
                <c:pt idx="86" formatCode="General">
                  <c:v>0</c:v>
                </c:pt>
                <c:pt idx="87" formatCode="General">
                  <c:v>0</c:v>
                </c:pt>
                <c:pt idx="88" formatCode="General">
                  <c:v>0</c:v>
                </c:pt>
                <c:pt idx="89" formatCode="General">
                  <c:v>0</c:v>
                </c:pt>
                <c:pt idx="90" formatCode="General">
                  <c:v>0</c:v>
                </c:pt>
                <c:pt idx="91" formatCode="General">
                  <c:v>0</c:v>
                </c:pt>
                <c:pt idx="92" formatCode="General">
                  <c:v>0</c:v>
                </c:pt>
                <c:pt idx="93" formatCode="General">
                  <c:v>0</c:v>
                </c:pt>
                <c:pt idx="94" formatCode="General">
                  <c:v>0</c:v>
                </c:pt>
                <c:pt idx="95" formatCode="General">
                  <c:v>0</c:v>
                </c:pt>
                <c:pt idx="96" formatCode="General">
                  <c:v>0</c:v>
                </c:pt>
                <c:pt idx="97" formatCode="General">
                  <c:v>0</c:v>
                </c:pt>
                <c:pt idx="98" formatCode="General">
                  <c:v>0</c:v>
                </c:pt>
                <c:pt idx="99" formatCode="General">
                  <c:v>0</c:v>
                </c:pt>
                <c:pt idx="100" formatCode="General">
                  <c:v>0</c:v>
                </c:pt>
                <c:pt idx="101" formatCode="General">
                  <c:v>0</c:v>
                </c:pt>
                <c:pt idx="102" formatCode="General">
                  <c:v>0</c:v>
                </c:pt>
                <c:pt idx="103" formatCode="General">
                  <c:v>0</c:v>
                </c:pt>
                <c:pt idx="104" formatCode="General">
                  <c:v>0</c:v>
                </c:pt>
                <c:pt idx="105" formatCode="General">
                  <c:v>0</c:v>
                </c:pt>
                <c:pt idx="106" formatCode="General">
                  <c:v>0</c:v>
                </c:pt>
                <c:pt idx="107" formatCode="General">
                  <c:v>0</c:v>
                </c:pt>
                <c:pt idx="108" formatCode="General">
                  <c:v>0</c:v>
                </c:pt>
                <c:pt idx="109" formatCode="General">
                  <c:v>0</c:v>
                </c:pt>
                <c:pt idx="110" formatCode="General">
                  <c:v>0</c:v>
                </c:pt>
                <c:pt idx="111" formatCode="General">
                  <c:v>0</c:v>
                </c:pt>
                <c:pt idx="112" formatCode="General">
                  <c:v>0</c:v>
                </c:pt>
                <c:pt idx="113" formatCode="General">
                  <c:v>0</c:v>
                </c:pt>
                <c:pt idx="114" formatCode="General">
                  <c:v>0</c:v>
                </c:pt>
                <c:pt idx="115" formatCode="General">
                  <c:v>0</c:v>
                </c:pt>
                <c:pt idx="116" formatCode="General">
                  <c:v>0</c:v>
                </c:pt>
                <c:pt idx="117" formatCode="General">
                  <c:v>0</c:v>
                </c:pt>
                <c:pt idx="118" formatCode="General">
                  <c:v>0</c:v>
                </c:pt>
                <c:pt idx="119" formatCode="General">
                  <c:v>0</c:v>
                </c:pt>
                <c:pt idx="120" formatCode="General">
                  <c:v>0</c:v>
                </c:pt>
                <c:pt idx="121" formatCode="General">
                  <c:v>0</c:v>
                </c:pt>
                <c:pt idx="122" formatCode="General">
                  <c:v>0</c:v>
                </c:pt>
                <c:pt idx="123" formatCode="General">
                  <c:v>0</c:v>
                </c:pt>
                <c:pt idx="124" formatCode="General">
                  <c:v>0</c:v>
                </c:pt>
                <c:pt idx="125" formatCode="General">
                  <c:v>0</c:v>
                </c:pt>
                <c:pt idx="126" formatCode="General">
                  <c:v>0</c:v>
                </c:pt>
                <c:pt idx="127" formatCode="General">
                  <c:v>0</c:v>
                </c:pt>
                <c:pt idx="128" formatCode="General">
                  <c:v>0</c:v>
                </c:pt>
                <c:pt idx="129" formatCode="General">
                  <c:v>0</c:v>
                </c:pt>
                <c:pt idx="130" formatCode="General">
                  <c:v>0</c:v>
                </c:pt>
                <c:pt idx="131" formatCode="General">
                  <c:v>0</c:v>
                </c:pt>
                <c:pt idx="132" formatCode="General">
                  <c:v>0</c:v>
                </c:pt>
                <c:pt idx="133" formatCode="General">
                  <c:v>0</c:v>
                </c:pt>
                <c:pt idx="134" formatCode="General">
                  <c:v>0</c:v>
                </c:pt>
                <c:pt idx="135" formatCode="General">
                  <c:v>0</c:v>
                </c:pt>
                <c:pt idx="136" formatCode="General">
                  <c:v>0</c:v>
                </c:pt>
                <c:pt idx="137" formatCode="General">
                  <c:v>0</c:v>
                </c:pt>
                <c:pt idx="138" formatCode="General">
                  <c:v>0</c:v>
                </c:pt>
                <c:pt idx="139" formatCode="General">
                  <c:v>0</c:v>
                </c:pt>
                <c:pt idx="140" formatCode="General">
                  <c:v>0</c:v>
                </c:pt>
                <c:pt idx="141" formatCode="General">
                  <c:v>0</c:v>
                </c:pt>
                <c:pt idx="142" formatCode="General">
                  <c:v>0</c:v>
                </c:pt>
              </c:numCache>
            </c:numRef>
          </c:val>
        </c:ser>
        <c:dLbls>
          <c:showLegendKey val="0"/>
          <c:showVal val="0"/>
          <c:showCatName val="0"/>
          <c:showSerName val="0"/>
          <c:showPercent val="0"/>
          <c:showBubbleSize val="0"/>
        </c:dLbls>
        <c:gapWidth val="0"/>
        <c:axId val="339132368"/>
        <c:axId val="339133152"/>
      </c:barChart>
      <c:lineChart>
        <c:grouping val="standard"/>
        <c:varyColors val="0"/>
        <c:ser>
          <c:idx val="0"/>
          <c:order val="0"/>
          <c:tx>
            <c:strRef>
              <c:f>Sheet1!$B$1</c:f>
              <c:strCache>
                <c:ptCount val="1"/>
                <c:pt idx="0">
                  <c:v>Yield</c:v>
                </c:pt>
              </c:strCache>
            </c:strRef>
          </c:tx>
          <c:spPr>
            <a:ln w="38376">
              <a:solidFill>
                <a:schemeClr val="accent1"/>
              </a:solidFill>
              <a:prstDash val="solid"/>
            </a:ln>
          </c:spPr>
          <c:marker>
            <c:symbol val="none"/>
          </c:marker>
          <c:cat>
            <c:strRef>
              <c:f>Sheet1!$A$2:$A$144</c:f>
              <c:strCache>
                <c:ptCount val="143"/>
                <c:pt idx="0">
                  <c:v>Jan-03</c:v>
                </c:pt>
                <c:pt idx="1">
                  <c:v>Feb-03</c:v>
                </c:pt>
                <c:pt idx="2">
                  <c:v>Mar-03</c:v>
                </c:pt>
                <c:pt idx="3">
                  <c:v>Apr-03</c:v>
                </c:pt>
                <c:pt idx="4">
                  <c:v>May-03</c:v>
                </c:pt>
                <c:pt idx="5">
                  <c:v>Jun-03</c:v>
                </c:pt>
                <c:pt idx="6">
                  <c:v>Jul-03</c:v>
                </c:pt>
                <c:pt idx="7">
                  <c:v>Aug-03</c:v>
                </c:pt>
                <c:pt idx="8">
                  <c:v>Sep-03</c:v>
                </c:pt>
                <c:pt idx="9">
                  <c:v>Oct-03</c:v>
                </c:pt>
                <c:pt idx="10">
                  <c:v>Nov-03</c:v>
                </c:pt>
                <c:pt idx="11">
                  <c:v>Dec-03</c:v>
                </c:pt>
                <c:pt idx="12">
                  <c:v>Jan-04</c:v>
                </c:pt>
                <c:pt idx="13">
                  <c:v>Feb-04</c:v>
                </c:pt>
                <c:pt idx="14">
                  <c:v>Mar-04</c:v>
                </c:pt>
                <c:pt idx="15">
                  <c:v>Apr-04</c:v>
                </c:pt>
                <c:pt idx="16">
                  <c:v>May-04</c:v>
                </c:pt>
                <c:pt idx="17">
                  <c:v>Jun-04</c:v>
                </c:pt>
                <c:pt idx="18">
                  <c:v>Jul-04</c:v>
                </c:pt>
                <c:pt idx="19">
                  <c:v>Aug-04</c:v>
                </c:pt>
                <c:pt idx="20">
                  <c:v>Sep-04</c:v>
                </c:pt>
                <c:pt idx="21">
                  <c:v>Oct-04</c:v>
                </c:pt>
                <c:pt idx="22">
                  <c:v>Nov-04</c:v>
                </c:pt>
                <c:pt idx="23">
                  <c:v>Dec-04</c:v>
                </c:pt>
                <c:pt idx="24">
                  <c:v>Jan-05</c:v>
                </c:pt>
                <c:pt idx="25">
                  <c:v>Mar-05</c:v>
                </c:pt>
                <c:pt idx="26">
                  <c:v>Mar-05</c:v>
                </c:pt>
                <c:pt idx="27">
                  <c:v>Apr-05</c:v>
                </c:pt>
                <c:pt idx="28">
                  <c:v>May-05</c:v>
                </c:pt>
                <c:pt idx="29">
                  <c:v>Jun-05</c:v>
                </c:pt>
                <c:pt idx="30">
                  <c:v>Jul-05</c:v>
                </c:pt>
                <c:pt idx="31">
                  <c:v>Aug-05</c:v>
                </c:pt>
                <c:pt idx="32">
                  <c:v>Sep-05</c:v>
                </c:pt>
                <c:pt idx="33">
                  <c:v>Oct-05</c:v>
                </c:pt>
                <c:pt idx="34">
                  <c:v>Nov-05</c:v>
                </c:pt>
                <c:pt idx="35">
                  <c:v>Dec-05</c:v>
                </c:pt>
                <c:pt idx="36">
                  <c:v>Jan-06</c:v>
                </c:pt>
                <c:pt idx="37">
                  <c:v>Mar-06</c:v>
                </c:pt>
                <c:pt idx="38">
                  <c:v>Mar-06</c:v>
                </c:pt>
                <c:pt idx="39">
                  <c:v>Apr-06</c:v>
                </c:pt>
                <c:pt idx="40">
                  <c:v>May-06</c:v>
                </c:pt>
                <c:pt idx="41">
                  <c:v>Jun-06</c:v>
                </c:pt>
                <c:pt idx="42">
                  <c:v>Jul-06</c:v>
                </c:pt>
                <c:pt idx="43">
                  <c:v>Aug-06</c:v>
                </c:pt>
                <c:pt idx="44">
                  <c:v>Sep-06</c:v>
                </c:pt>
                <c:pt idx="45">
                  <c:v>Oct-06</c:v>
                </c:pt>
                <c:pt idx="46">
                  <c:v>Nov-06</c:v>
                </c:pt>
                <c:pt idx="47">
                  <c:v>Dec-06</c:v>
                </c:pt>
                <c:pt idx="48">
                  <c:v>Jan-07</c:v>
                </c:pt>
                <c:pt idx="49">
                  <c:v>Mar-07</c:v>
                </c:pt>
                <c:pt idx="50">
                  <c:v>Mar-07</c:v>
                </c:pt>
                <c:pt idx="51">
                  <c:v>Apr-07</c:v>
                </c:pt>
                <c:pt idx="52">
                  <c:v>May-07</c:v>
                </c:pt>
                <c:pt idx="53">
                  <c:v>Jun-07</c:v>
                </c:pt>
                <c:pt idx="54">
                  <c:v>Jul-07</c:v>
                </c:pt>
                <c:pt idx="55">
                  <c:v>Aug-07</c:v>
                </c:pt>
                <c:pt idx="56">
                  <c:v>Sep-07</c:v>
                </c:pt>
                <c:pt idx="57">
                  <c:v>Oct-07</c:v>
                </c:pt>
                <c:pt idx="58">
                  <c:v>Nov-07</c:v>
                </c:pt>
                <c:pt idx="59">
                  <c:v>Dec-07</c:v>
                </c:pt>
                <c:pt idx="60">
                  <c:v>Jan-08</c:v>
                </c:pt>
                <c:pt idx="61">
                  <c:v>Feb-08</c:v>
                </c:pt>
                <c:pt idx="62">
                  <c:v>Mar-08</c:v>
                </c:pt>
                <c:pt idx="63">
                  <c:v>Apr-08</c:v>
                </c:pt>
                <c:pt idx="64">
                  <c:v>May-08</c:v>
                </c:pt>
                <c:pt idx="65">
                  <c:v>Jun-08</c:v>
                </c:pt>
                <c:pt idx="66">
                  <c:v>Jul-08</c:v>
                </c:pt>
                <c:pt idx="67">
                  <c:v>Aug-08</c:v>
                </c:pt>
                <c:pt idx="68">
                  <c:v>Sep-08</c:v>
                </c:pt>
                <c:pt idx="69">
                  <c:v>Oct-08</c:v>
                </c:pt>
                <c:pt idx="70">
                  <c:v>Nov-08</c:v>
                </c:pt>
                <c:pt idx="71">
                  <c:v>Dec-08</c:v>
                </c:pt>
                <c:pt idx="72">
                  <c:v>Jan-09</c:v>
                </c:pt>
                <c:pt idx="73">
                  <c:v>Feb-09</c:v>
                </c:pt>
                <c:pt idx="74">
                  <c:v>Mar-08</c:v>
                </c:pt>
                <c:pt idx="75">
                  <c:v>Apr-09</c:v>
                </c:pt>
                <c:pt idx="76">
                  <c:v>May-09</c:v>
                </c:pt>
                <c:pt idx="77">
                  <c:v>Jun-09</c:v>
                </c:pt>
                <c:pt idx="78">
                  <c:v>Jul-09</c:v>
                </c:pt>
                <c:pt idx="79">
                  <c:v>Aug-09</c:v>
                </c:pt>
                <c:pt idx="80">
                  <c:v>Sep-09</c:v>
                </c:pt>
                <c:pt idx="81">
                  <c:v>Oct-09</c:v>
                </c:pt>
                <c:pt idx="82">
                  <c:v>Nov-09</c:v>
                </c:pt>
                <c:pt idx="83">
                  <c:v>Dec-09</c:v>
                </c:pt>
                <c:pt idx="84">
                  <c:v>Jan-10</c:v>
                </c:pt>
                <c:pt idx="85">
                  <c:v>Feb-10</c:v>
                </c:pt>
                <c:pt idx="86">
                  <c:v>Mar-10</c:v>
                </c:pt>
                <c:pt idx="87">
                  <c:v>Apr-10</c:v>
                </c:pt>
                <c:pt idx="88">
                  <c:v>May-10</c:v>
                </c:pt>
                <c:pt idx="89">
                  <c:v>Jun-10</c:v>
                </c:pt>
                <c:pt idx="90">
                  <c:v>Jul-10</c:v>
                </c:pt>
                <c:pt idx="91">
                  <c:v>Aug-10</c:v>
                </c:pt>
                <c:pt idx="92">
                  <c:v>Sep-10</c:v>
                </c:pt>
                <c:pt idx="93">
                  <c:v>Oct-10</c:v>
                </c:pt>
                <c:pt idx="94">
                  <c:v>Nov-10</c:v>
                </c:pt>
                <c:pt idx="95">
                  <c:v>Dec-10</c:v>
                </c:pt>
                <c:pt idx="96">
                  <c:v>Jan-11</c:v>
                </c:pt>
                <c:pt idx="97">
                  <c:v>Feb-11</c:v>
                </c:pt>
                <c:pt idx="98">
                  <c:v>Mar-11</c:v>
                </c:pt>
                <c:pt idx="99">
                  <c:v>Apr-11</c:v>
                </c:pt>
                <c:pt idx="100">
                  <c:v>May-11</c:v>
                </c:pt>
                <c:pt idx="101">
                  <c:v>Jun-11</c:v>
                </c:pt>
                <c:pt idx="102">
                  <c:v>Jul-11</c:v>
                </c:pt>
                <c:pt idx="103">
                  <c:v>Aug-11</c:v>
                </c:pt>
                <c:pt idx="104">
                  <c:v>Sep-11</c:v>
                </c:pt>
                <c:pt idx="105">
                  <c:v>Oct-11</c:v>
                </c:pt>
                <c:pt idx="106">
                  <c:v>Nov-11</c:v>
                </c:pt>
                <c:pt idx="107">
                  <c:v>Dec-11</c:v>
                </c:pt>
                <c:pt idx="108">
                  <c:v>Jan-12</c:v>
                </c:pt>
                <c:pt idx="109">
                  <c:v>Feb-12</c:v>
                </c:pt>
                <c:pt idx="110">
                  <c:v>Mar-12</c:v>
                </c:pt>
                <c:pt idx="111">
                  <c:v>Apr-12</c:v>
                </c:pt>
                <c:pt idx="112">
                  <c:v>May-12</c:v>
                </c:pt>
                <c:pt idx="113">
                  <c:v>Jun-12</c:v>
                </c:pt>
                <c:pt idx="114">
                  <c:v>Jul-12</c:v>
                </c:pt>
                <c:pt idx="115">
                  <c:v>Aug-12</c:v>
                </c:pt>
                <c:pt idx="116">
                  <c:v>Sep-12</c:v>
                </c:pt>
                <c:pt idx="117">
                  <c:v>Oct-12</c:v>
                </c:pt>
                <c:pt idx="118">
                  <c:v>Nov-12</c:v>
                </c:pt>
                <c:pt idx="119">
                  <c:v>Dec-12</c:v>
                </c:pt>
                <c:pt idx="120">
                  <c:v>Jan-13</c:v>
                </c:pt>
                <c:pt idx="121">
                  <c:v>2/28/2013</c:v>
                </c:pt>
                <c:pt idx="122">
                  <c:v>Mar-13</c:v>
                </c:pt>
                <c:pt idx="123">
                  <c:v>Apr-13</c:v>
                </c:pt>
                <c:pt idx="124">
                  <c:v>May-13</c:v>
                </c:pt>
                <c:pt idx="125">
                  <c:v>Jun-13</c:v>
                </c:pt>
                <c:pt idx="126">
                  <c:v>Jul-13</c:v>
                </c:pt>
                <c:pt idx="127">
                  <c:v>Aug-13</c:v>
                </c:pt>
                <c:pt idx="128">
                  <c:v>Sep-12</c:v>
                </c:pt>
                <c:pt idx="129">
                  <c:v>Oct-13</c:v>
                </c:pt>
                <c:pt idx="130">
                  <c:v>Nov-13</c:v>
                </c:pt>
                <c:pt idx="131">
                  <c:v>Dec-13</c:v>
                </c:pt>
                <c:pt idx="132">
                  <c:v>Jan-14</c:v>
                </c:pt>
                <c:pt idx="133">
                  <c:v>Feb-14</c:v>
                </c:pt>
                <c:pt idx="134">
                  <c:v>Mar-14</c:v>
                </c:pt>
                <c:pt idx="135">
                  <c:v>Apr-14</c:v>
                </c:pt>
                <c:pt idx="136">
                  <c:v>May-14</c:v>
                </c:pt>
                <c:pt idx="137">
                  <c:v>Jun-14</c:v>
                </c:pt>
                <c:pt idx="138">
                  <c:v>Jul-14</c:v>
                </c:pt>
                <c:pt idx="139">
                  <c:v>Aug-14</c:v>
                </c:pt>
                <c:pt idx="140">
                  <c:v>Sep-14</c:v>
                </c:pt>
                <c:pt idx="141">
                  <c:v>Oct-14</c:v>
                </c:pt>
                <c:pt idx="142">
                  <c:v>Nov-14</c:v>
                </c:pt>
              </c:strCache>
            </c:strRef>
          </c:cat>
          <c:val>
            <c:numRef>
              <c:f>Sheet1!$B$2:$B$144</c:f>
              <c:numCache>
                <c:formatCode>General</c:formatCode>
                <c:ptCount val="143"/>
                <c:pt idx="0">
                  <c:v>6704</c:v>
                </c:pt>
                <c:pt idx="1">
                  <c:v>6667</c:v>
                </c:pt>
                <c:pt idx="2">
                  <c:v>6654</c:v>
                </c:pt>
                <c:pt idx="3">
                  <c:v>6689</c:v>
                </c:pt>
                <c:pt idx="4">
                  <c:v>6706</c:v>
                </c:pt>
                <c:pt idx="5">
                  <c:v>6723</c:v>
                </c:pt>
                <c:pt idx="6">
                  <c:v>6735</c:v>
                </c:pt>
                <c:pt idx="7">
                  <c:v>6760</c:v>
                </c:pt>
                <c:pt idx="8">
                  <c:v>6783</c:v>
                </c:pt>
                <c:pt idx="9">
                  <c:v>6784</c:v>
                </c:pt>
                <c:pt idx="10">
                  <c:v>6796</c:v>
                </c:pt>
                <c:pt idx="11">
                  <c:v>6827</c:v>
                </c:pt>
                <c:pt idx="12">
                  <c:v>6848</c:v>
                </c:pt>
                <c:pt idx="13">
                  <c:v>6838</c:v>
                </c:pt>
                <c:pt idx="14">
                  <c:v>6887</c:v>
                </c:pt>
                <c:pt idx="15">
                  <c:v>6901</c:v>
                </c:pt>
                <c:pt idx="16">
                  <c:v>6948</c:v>
                </c:pt>
                <c:pt idx="17">
                  <c:v>6962</c:v>
                </c:pt>
                <c:pt idx="18">
                  <c:v>6977</c:v>
                </c:pt>
                <c:pt idx="19">
                  <c:v>7003</c:v>
                </c:pt>
                <c:pt idx="20">
                  <c:v>7029</c:v>
                </c:pt>
                <c:pt idx="21">
                  <c:v>7077</c:v>
                </c:pt>
                <c:pt idx="22">
                  <c:v>7091</c:v>
                </c:pt>
                <c:pt idx="23">
                  <c:v>7117</c:v>
                </c:pt>
                <c:pt idx="24">
                  <c:v>7095</c:v>
                </c:pt>
                <c:pt idx="25">
                  <c:v>7153</c:v>
                </c:pt>
                <c:pt idx="26">
                  <c:v>7181</c:v>
                </c:pt>
                <c:pt idx="27">
                  <c:v>7266</c:v>
                </c:pt>
                <c:pt idx="28">
                  <c:v>7294</c:v>
                </c:pt>
                <c:pt idx="29">
                  <c:v>7333</c:v>
                </c:pt>
                <c:pt idx="30">
                  <c:v>7353</c:v>
                </c:pt>
                <c:pt idx="31">
                  <c:v>7394</c:v>
                </c:pt>
                <c:pt idx="32">
                  <c:v>7415</c:v>
                </c:pt>
                <c:pt idx="33">
                  <c:v>7460</c:v>
                </c:pt>
                <c:pt idx="34">
                  <c:v>7524</c:v>
                </c:pt>
                <c:pt idx="35">
                  <c:v>7533</c:v>
                </c:pt>
                <c:pt idx="36">
                  <c:v>7601</c:v>
                </c:pt>
                <c:pt idx="37">
                  <c:v>7664</c:v>
                </c:pt>
                <c:pt idx="38">
                  <c:v>7689</c:v>
                </c:pt>
                <c:pt idx="39">
                  <c:v>7726</c:v>
                </c:pt>
                <c:pt idx="40">
                  <c:v>7713</c:v>
                </c:pt>
                <c:pt idx="41">
                  <c:v>7699</c:v>
                </c:pt>
                <c:pt idx="42">
                  <c:v>7712</c:v>
                </c:pt>
                <c:pt idx="43">
                  <c:v>7720</c:v>
                </c:pt>
                <c:pt idx="44">
                  <c:v>7718</c:v>
                </c:pt>
                <c:pt idx="45">
                  <c:v>7682</c:v>
                </c:pt>
                <c:pt idx="46">
                  <c:v>7666</c:v>
                </c:pt>
                <c:pt idx="47">
                  <c:v>7685</c:v>
                </c:pt>
                <c:pt idx="48">
                  <c:v>7725</c:v>
                </c:pt>
                <c:pt idx="49">
                  <c:v>7626</c:v>
                </c:pt>
                <c:pt idx="50">
                  <c:v>7706</c:v>
                </c:pt>
                <c:pt idx="51">
                  <c:v>7686</c:v>
                </c:pt>
                <c:pt idx="52">
                  <c:v>7673</c:v>
                </c:pt>
                <c:pt idx="53">
                  <c:v>7687</c:v>
                </c:pt>
                <c:pt idx="54">
                  <c:v>7660</c:v>
                </c:pt>
                <c:pt idx="55">
                  <c:v>7610</c:v>
                </c:pt>
                <c:pt idx="56">
                  <c:v>7577</c:v>
                </c:pt>
                <c:pt idx="57">
                  <c:v>7565</c:v>
                </c:pt>
                <c:pt idx="58">
                  <c:v>7523</c:v>
                </c:pt>
                <c:pt idx="59">
                  <c:v>7490</c:v>
                </c:pt>
                <c:pt idx="60">
                  <c:v>7476</c:v>
                </c:pt>
                <c:pt idx="61">
                  <c:v>7453</c:v>
                </c:pt>
                <c:pt idx="62">
                  <c:v>7406</c:v>
                </c:pt>
                <c:pt idx="63">
                  <c:v>7327</c:v>
                </c:pt>
                <c:pt idx="64">
                  <c:v>7274</c:v>
                </c:pt>
                <c:pt idx="65">
                  <c:v>7213</c:v>
                </c:pt>
                <c:pt idx="66">
                  <c:v>7160</c:v>
                </c:pt>
                <c:pt idx="67">
                  <c:v>7114</c:v>
                </c:pt>
                <c:pt idx="68">
                  <c:v>7044</c:v>
                </c:pt>
                <c:pt idx="69">
                  <c:v>6967</c:v>
                </c:pt>
                <c:pt idx="70">
                  <c:v>6813</c:v>
                </c:pt>
                <c:pt idx="71">
                  <c:v>6701</c:v>
                </c:pt>
                <c:pt idx="72">
                  <c:v>6554</c:v>
                </c:pt>
                <c:pt idx="73">
                  <c:v>6453</c:v>
                </c:pt>
                <c:pt idx="74">
                  <c:v>6291</c:v>
                </c:pt>
                <c:pt idx="75">
                  <c:v>6149</c:v>
                </c:pt>
                <c:pt idx="76">
                  <c:v>6103</c:v>
                </c:pt>
                <c:pt idx="77">
                  <c:v>6008</c:v>
                </c:pt>
                <c:pt idx="78">
                  <c:v>5928</c:v>
                </c:pt>
                <c:pt idx="79">
                  <c:v>5851</c:v>
                </c:pt>
                <c:pt idx="80">
                  <c:v>5785</c:v>
                </c:pt>
                <c:pt idx="81">
                  <c:v>5724</c:v>
                </c:pt>
                <c:pt idx="82">
                  <c:v>5693</c:v>
                </c:pt>
                <c:pt idx="83">
                  <c:v>5650</c:v>
                </c:pt>
                <c:pt idx="84">
                  <c:v>5587</c:v>
                </c:pt>
                <c:pt idx="85">
                  <c:v>5508</c:v>
                </c:pt>
                <c:pt idx="86">
                  <c:v>5536</c:v>
                </c:pt>
                <c:pt idx="87">
                  <c:v>5555</c:v>
                </c:pt>
                <c:pt idx="88">
                  <c:v>5524</c:v>
                </c:pt>
                <c:pt idx="89">
                  <c:v>5512</c:v>
                </c:pt>
                <c:pt idx="90">
                  <c:v>5502</c:v>
                </c:pt>
                <c:pt idx="91">
                  <c:v>5525</c:v>
                </c:pt>
                <c:pt idx="92">
                  <c:v>5503</c:v>
                </c:pt>
                <c:pt idx="93">
                  <c:v>5507</c:v>
                </c:pt>
                <c:pt idx="94">
                  <c:v>5504</c:v>
                </c:pt>
                <c:pt idx="95">
                  <c:v>5462</c:v>
                </c:pt>
                <c:pt idx="96">
                  <c:v>5432</c:v>
                </c:pt>
                <c:pt idx="97">
                  <c:v>5464</c:v>
                </c:pt>
                <c:pt idx="98">
                  <c:v>5475</c:v>
                </c:pt>
                <c:pt idx="99">
                  <c:v>5496</c:v>
                </c:pt>
                <c:pt idx="100">
                  <c:v>5520</c:v>
                </c:pt>
                <c:pt idx="101">
                  <c:v>5524</c:v>
                </c:pt>
                <c:pt idx="102">
                  <c:v>5551</c:v>
                </c:pt>
                <c:pt idx="103">
                  <c:v>5553</c:v>
                </c:pt>
                <c:pt idx="104">
                  <c:v>5590</c:v>
                </c:pt>
                <c:pt idx="105">
                  <c:v>5584</c:v>
                </c:pt>
                <c:pt idx="106">
                  <c:v>5585</c:v>
                </c:pt>
                <c:pt idx="107">
                  <c:v>5606</c:v>
                </c:pt>
                <c:pt idx="108">
                  <c:v>5627</c:v>
                </c:pt>
                <c:pt idx="109">
                  <c:v>5622</c:v>
                </c:pt>
                <c:pt idx="110">
                  <c:v>5627</c:v>
                </c:pt>
                <c:pt idx="111">
                  <c:v>5630</c:v>
                </c:pt>
                <c:pt idx="112">
                  <c:v>5613</c:v>
                </c:pt>
                <c:pt idx="113">
                  <c:v>5620</c:v>
                </c:pt>
                <c:pt idx="114">
                  <c:v>5635</c:v>
                </c:pt>
                <c:pt idx="115">
                  <c:v>5647</c:v>
                </c:pt>
                <c:pt idx="116">
                  <c:v>5648</c:v>
                </c:pt>
                <c:pt idx="117">
                  <c:v>5666</c:v>
                </c:pt>
                <c:pt idx="118">
                  <c:v>5687</c:v>
                </c:pt>
                <c:pt idx="119">
                  <c:v>5720</c:v>
                </c:pt>
                <c:pt idx="120">
                  <c:v>5743</c:v>
                </c:pt>
                <c:pt idx="121">
                  <c:v>5789</c:v>
                </c:pt>
                <c:pt idx="122">
                  <c:v>5813</c:v>
                </c:pt>
                <c:pt idx="123">
                  <c:v>5811</c:v>
                </c:pt>
                <c:pt idx="124">
                  <c:v>5816</c:v>
                </c:pt>
                <c:pt idx="125">
                  <c:v>5829</c:v>
                </c:pt>
                <c:pt idx="126">
                  <c:v>5830</c:v>
                </c:pt>
                <c:pt idx="127">
                  <c:v>5836</c:v>
                </c:pt>
                <c:pt idx="128">
                  <c:v>5849</c:v>
                </c:pt>
                <c:pt idx="129">
                  <c:v>5864</c:v>
                </c:pt>
                <c:pt idx="130">
                  <c:v>5896</c:v>
                </c:pt>
                <c:pt idx="131">
                  <c:v>5876</c:v>
                </c:pt>
                <c:pt idx="132">
                  <c:v>5927</c:v>
                </c:pt>
                <c:pt idx="133">
                  <c:v>5951</c:v>
                </c:pt>
                <c:pt idx="134">
                  <c:v>5964</c:v>
                </c:pt>
                <c:pt idx="135">
                  <c:v>6000</c:v>
                </c:pt>
                <c:pt idx="136">
                  <c:v>6009</c:v>
                </c:pt>
                <c:pt idx="137">
                  <c:v>6017</c:v>
                </c:pt>
                <c:pt idx="138">
                  <c:v>6047</c:v>
                </c:pt>
                <c:pt idx="139">
                  <c:v>6064</c:v>
                </c:pt>
                <c:pt idx="140">
                  <c:v>6082</c:v>
                </c:pt>
                <c:pt idx="141">
                  <c:v>6098</c:v>
                </c:pt>
                <c:pt idx="142">
                  <c:v>6118</c:v>
                </c:pt>
              </c:numCache>
            </c:numRef>
          </c:val>
          <c:smooth val="1"/>
        </c:ser>
        <c:dLbls>
          <c:showLegendKey val="0"/>
          <c:showVal val="0"/>
          <c:showCatName val="0"/>
          <c:showSerName val="0"/>
          <c:showPercent val="0"/>
          <c:showBubbleSize val="0"/>
        </c:dLbls>
        <c:marker val="1"/>
        <c:smooth val="0"/>
        <c:axId val="339131192"/>
        <c:axId val="339127272"/>
      </c:lineChart>
      <c:catAx>
        <c:axId val="339131192"/>
        <c:scaling>
          <c:orientation val="minMax"/>
        </c:scaling>
        <c:delete val="0"/>
        <c:axPos val="b"/>
        <c:numFmt formatCode="\'yy" sourceLinked="0"/>
        <c:majorTickMark val="none"/>
        <c:minorTickMark val="none"/>
        <c:tickLblPos val="nextTo"/>
        <c:spPr>
          <a:ln w="25584">
            <a:solidFill>
              <a:srgbClr val="000000"/>
            </a:solidFill>
            <a:prstDash val="solid"/>
          </a:ln>
        </c:spPr>
        <c:txPr>
          <a:bodyPr rot="-5400000" vert="horz"/>
          <a:lstStyle/>
          <a:p>
            <a:pPr>
              <a:defRPr sz="1410" b="0" i="0" u="none" strike="noStrike" baseline="0">
                <a:solidFill>
                  <a:srgbClr val="000000"/>
                </a:solidFill>
                <a:latin typeface="Arial"/>
                <a:ea typeface="Arial"/>
                <a:cs typeface="Arial"/>
              </a:defRPr>
            </a:pPr>
            <a:endParaRPr lang="en-US"/>
          </a:p>
        </c:txPr>
        <c:crossAx val="339127272"/>
        <c:crosses val="autoZero"/>
        <c:auto val="1"/>
        <c:lblAlgn val="ctr"/>
        <c:lblOffset val="100"/>
        <c:tickLblSkip val="12"/>
        <c:tickMarkSkip val="1"/>
        <c:noMultiLvlLbl val="0"/>
      </c:catAx>
      <c:valAx>
        <c:axId val="339127272"/>
        <c:scaling>
          <c:orientation val="minMax"/>
          <c:min val="5000"/>
        </c:scaling>
        <c:delete val="0"/>
        <c:axPos val="l"/>
        <c:majorGridlines>
          <c:spPr>
            <a:ln w="3198">
              <a:solidFill>
                <a:schemeClr val="tx1"/>
              </a:solidFill>
              <a:prstDash val="solid"/>
            </a:ln>
          </c:spPr>
        </c:majorGridlines>
        <c:numFmt formatCode="#,##0" sourceLinked="0"/>
        <c:majorTickMark val="none"/>
        <c:minorTickMark val="none"/>
        <c:tickLblPos val="nextTo"/>
        <c:spPr>
          <a:ln w="25584">
            <a:solidFill>
              <a:srgbClr val="000000"/>
            </a:solidFill>
            <a:prstDash val="solid"/>
          </a:ln>
        </c:spPr>
        <c:txPr>
          <a:bodyPr rot="0" vert="horz"/>
          <a:lstStyle/>
          <a:p>
            <a:pPr>
              <a:defRPr sz="1410" b="0" i="0" u="none" strike="noStrike" baseline="0">
                <a:solidFill>
                  <a:srgbClr val="000000"/>
                </a:solidFill>
                <a:latin typeface="Arial"/>
                <a:ea typeface="Arial"/>
                <a:cs typeface="Arial"/>
              </a:defRPr>
            </a:pPr>
            <a:endParaRPr lang="en-US"/>
          </a:p>
        </c:txPr>
        <c:crossAx val="339131192"/>
        <c:crosses val="autoZero"/>
        <c:crossBetween val="between"/>
      </c:valAx>
      <c:catAx>
        <c:axId val="339132368"/>
        <c:scaling>
          <c:orientation val="minMax"/>
        </c:scaling>
        <c:delete val="1"/>
        <c:axPos val="b"/>
        <c:numFmt formatCode="General" sourceLinked="1"/>
        <c:majorTickMark val="out"/>
        <c:minorTickMark val="none"/>
        <c:tickLblPos val="nextTo"/>
        <c:crossAx val="339133152"/>
        <c:crosses val="autoZero"/>
        <c:auto val="1"/>
        <c:lblAlgn val="ctr"/>
        <c:lblOffset val="100"/>
        <c:noMultiLvlLbl val="0"/>
      </c:catAx>
      <c:valAx>
        <c:axId val="339133152"/>
        <c:scaling>
          <c:orientation val="minMax"/>
          <c:max val="1"/>
          <c:min val="0"/>
        </c:scaling>
        <c:delete val="0"/>
        <c:axPos val="r"/>
        <c:numFmt formatCode="0" sourceLinked="1"/>
        <c:majorTickMark val="none"/>
        <c:minorTickMark val="none"/>
        <c:tickLblPos val="none"/>
        <c:spPr>
          <a:ln w="6396">
            <a:noFill/>
          </a:ln>
        </c:spPr>
        <c:crossAx val="339132368"/>
        <c:crosses val="max"/>
        <c:crossBetween val="between"/>
        <c:majorUnit val="1"/>
      </c:valAx>
      <c:spPr>
        <a:solidFill>
          <a:srgbClr val="FFFFFF"/>
        </a:solidFill>
        <a:ln w="25584">
          <a:noFill/>
        </a:ln>
      </c:spPr>
    </c:plotArea>
    <c:plotVisOnly val="1"/>
    <c:dispBlanksAs val="gap"/>
    <c:showDLblsOverMax val="0"/>
  </c:chart>
  <c:spPr>
    <a:noFill/>
    <a:ln>
      <a:noFill/>
    </a:ln>
  </c:spPr>
  <c:txPr>
    <a:bodyPr/>
    <a:lstStyle/>
    <a:p>
      <a:pPr>
        <a:defRPr sz="1813" b="0" i="0" u="none" strike="noStrike" baseline="0">
          <a:solidFill>
            <a:srgbClr val="000000"/>
          </a:solidFill>
          <a:latin typeface="Calibri"/>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876468712438977E-2"/>
          <c:y val="3.6233471016210529E-2"/>
          <c:w val="0.89589300169254549"/>
          <c:h val="0.75178869894301759"/>
        </c:manualLayout>
      </c:layout>
      <c:barChart>
        <c:barDir val="col"/>
        <c:grouping val="clustered"/>
        <c:varyColors val="0"/>
        <c:ser>
          <c:idx val="0"/>
          <c:order val="0"/>
          <c:tx>
            <c:strRef>
              <c:f>Sheet1!$B$1</c:f>
              <c:strCache>
                <c:ptCount val="1"/>
                <c:pt idx="0">
                  <c:v>Mfg employment</c:v>
                </c:pt>
              </c:strCache>
            </c:strRef>
          </c:tx>
          <c:spPr>
            <a:solidFill>
              <a:schemeClr val="accent1"/>
            </a:solidFill>
            <a:ln w="28575">
              <a:solidFill>
                <a:schemeClr val="accent1"/>
              </a:solidFill>
              <a:miter lim="800000"/>
            </a:ln>
            <a:effectLst/>
          </c:spPr>
          <c:invertIfNegative val="0"/>
          <c:dLbls>
            <c:numFmt formatCode="#,##0" sourceLinked="0"/>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Sheet1!$A$2:$A$61</c:f>
              <c:numCache>
                <c:formatCode>[$-409]mmm\-yy;@</c:formatCode>
                <c:ptCount val="60"/>
                <c:pt idx="0">
                  <c:v>40209</c:v>
                </c:pt>
                <c:pt idx="1">
                  <c:v>40237</c:v>
                </c:pt>
                <c:pt idx="2">
                  <c:v>40268</c:v>
                </c:pt>
                <c:pt idx="3">
                  <c:v>40296</c:v>
                </c:pt>
                <c:pt idx="4">
                  <c:v>40329</c:v>
                </c:pt>
                <c:pt idx="5">
                  <c:v>40359</c:v>
                </c:pt>
                <c:pt idx="6">
                  <c:v>40390</c:v>
                </c:pt>
                <c:pt idx="7">
                  <c:v>40421</c:v>
                </c:pt>
                <c:pt idx="8">
                  <c:v>40451</c:v>
                </c:pt>
                <c:pt idx="9">
                  <c:v>40481</c:v>
                </c:pt>
                <c:pt idx="10">
                  <c:v>40512</c:v>
                </c:pt>
                <c:pt idx="11">
                  <c:v>40542</c:v>
                </c:pt>
                <c:pt idx="12">
                  <c:v>40574</c:v>
                </c:pt>
                <c:pt idx="13">
                  <c:v>40602</c:v>
                </c:pt>
                <c:pt idx="14">
                  <c:v>40633</c:v>
                </c:pt>
                <c:pt idx="15">
                  <c:v>40661</c:v>
                </c:pt>
                <c:pt idx="16">
                  <c:v>40694</c:v>
                </c:pt>
                <c:pt idx="17">
                  <c:v>40724</c:v>
                </c:pt>
                <c:pt idx="18">
                  <c:v>40755</c:v>
                </c:pt>
                <c:pt idx="19">
                  <c:v>40786</c:v>
                </c:pt>
                <c:pt idx="20">
                  <c:v>40816</c:v>
                </c:pt>
                <c:pt idx="21">
                  <c:v>40846</c:v>
                </c:pt>
                <c:pt idx="22">
                  <c:v>40877</c:v>
                </c:pt>
                <c:pt idx="23">
                  <c:v>40907</c:v>
                </c:pt>
                <c:pt idx="24">
                  <c:v>40938</c:v>
                </c:pt>
                <c:pt idx="25">
                  <c:v>40968</c:v>
                </c:pt>
                <c:pt idx="26">
                  <c:v>40998</c:v>
                </c:pt>
                <c:pt idx="27">
                  <c:v>41029</c:v>
                </c:pt>
                <c:pt idx="28">
                  <c:v>41059</c:v>
                </c:pt>
                <c:pt idx="29">
                  <c:v>41090</c:v>
                </c:pt>
                <c:pt idx="30">
                  <c:v>41120</c:v>
                </c:pt>
                <c:pt idx="31">
                  <c:v>41151</c:v>
                </c:pt>
                <c:pt idx="32">
                  <c:v>41182</c:v>
                </c:pt>
                <c:pt idx="33">
                  <c:v>41212</c:v>
                </c:pt>
                <c:pt idx="34">
                  <c:v>41243</c:v>
                </c:pt>
                <c:pt idx="35">
                  <c:v>41273</c:v>
                </c:pt>
                <c:pt idx="36">
                  <c:v>41305</c:v>
                </c:pt>
                <c:pt idx="37">
                  <c:v>41333</c:v>
                </c:pt>
                <c:pt idx="38">
                  <c:v>41364</c:v>
                </c:pt>
                <c:pt idx="39">
                  <c:v>41394</c:v>
                </c:pt>
                <c:pt idx="40">
                  <c:v>41425</c:v>
                </c:pt>
                <c:pt idx="41">
                  <c:v>41455</c:v>
                </c:pt>
                <c:pt idx="42">
                  <c:v>41486</c:v>
                </c:pt>
                <c:pt idx="43">
                  <c:v>41517</c:v>
                </c:pt>
                <c:pt idx="44">
                  <c:v>41547</c:v>
                </c:pt>
                <c:pt idx="45">
                  <c:v>41578</c:v>
                </c:pt>
                <c:pt idx="46">
                  <c:v>41608</c:v>
                </c:pt>
                <c:pt idx="47">
                  <c:v>41639</c:v>
                </c:pt>
                <c:pt idx="48">
                  <c:v>41670</c:v>
                </c:pt>
                <c:pt idx="49">
                  <c:v>41698</c:v>
                </c:pt>
                <c:pt idx="50">
                  <c:v>41729</c:v>
                </c:pt>
                <c:pt idx="51">
                  <c:v>41759</c:v>
                </c:pt>
                <c:pt idx="52">
                  <c:v>41790</c:v>
                </c:pt>
                <c:pt idx="53">
                  <c:v>41820</c:v>
                </c:pt>
                <c:pt idx="54">
                  <c:v>41851</c:v>
                </c:pt>
                <c:pt idx="55">
                  <c:v>41882</c:v>
                </c:pt>
                <c:pt idx="56">
                  <c:v>41912</c:v>
                </c:pt>
                <c:pt idx="57">
                  <c:v>41943</c:v>
                </c:pt>
                <c:pt idx="58">
                  <c:v>41973</c:v>
                </c:pt>
                <c:pt idx="59">
                  <c:v>42004</c:v>
                </c:pt>
              </c:numCache>
            </c:numRef>
          </c:cat>
          <c:val>
            <c:numRef>
              <c:f>Sheet1!$B$2:$B$61</c:f>
              <c:numCache>
                <c:formatCode>General</c:formatCode>
                <c:ptCount val="60"/>
                <c:pt idx="0">
                  <c:v>11462</c:v>
                </c:pt>
                <c:pt idx="1">
                  <c:v>11453</c:v>
                </c:pt>
                <c:pt idx="2">
                  <c:v>11458</c:v>
                </c:pt>
                <c:pt idx="3">
                  <c:v>11493</c:v>
                </c:pt>
                <c:pt idx="4">
                  <c:v>11527</c:v>
                </c:pt>
                <c:pt idx="5">
                  <c:v>11543</c:v>
                </c:pt>
                <c:pt idx="6">
                  <c:v>11571</c:v>
                </c:pt>
                <c:pt idx="7">
                  <c:v>11550</c:v>
                </c:pt>
                <c:pt idx="8">
                  <c:v>11557</c:v>
                </c:pt>
                <c:pt idx="9">
                  <c:v>11557</c:v>
                </c:pt>
                <c:pt idx="10">
                  <c:v>11581</c:v>
                </c:pt>
                <c:pt idx="11">
                  <c:v>11592</c:v>
                </c:pt>
                <c:pt idx="12">
                  <c:v>11620</c:v>
                </c:pt>
                <c:pt idx="13">
                  <c:v>11653</c:v>
                </c:pt>
                <c:pt idx="14">
                  <c:v>11675</c:v>
                </c:pt>
                <c:pt idx="15">
                  <c:v>11704</c:v>
                </c:pt>
                <c:pt idx="16">
                  <c:v>11711</c:v>
                </c:pt>
                <c:pt idx="17">
                  <c:v>11723</c:v>
                </c:pt>
                <c:pt idx="18">
                  <c:v>11755</c:v>
                </c:pt>
                <c:pt idx="19">
                  <c:v>11763</c:v>
                </c:pt>
                <c:pt idx="20">
                  <c:v>11766</c:v>
                </c:pt>
                <c:pt idx="21">
                  <c:v>11773</c:v>
                </c:pt>
                <c:pt idx="22">
                  <c:v>11771</c:v>
                </c:pt>
                <c:pt idx="23">
                  <c:v>11798</c:v>
                </c:pt>
                <c:pt idx="24">
                  <c:v>11837</c:v>
                </c:pt>
                <c:pt idx="25">
                  <c:v>11859</c:v>
                </c:pt>
                <c:pt idx="26">
                  <c:v>11901</c:v>
                </c:pt>
                <c:pt idx="27">
                  <c:v>11916</c:v>
                </c:pt>
                <c:pt idx="28">
                  <c:v>11928</c:v>
                </c:pt>
                <c:pt idx="29">
                  <c:v>11939</c:v>
                </c:pt>
                <c:pt idx="30">
                  <c:v>11979</c:v>
                </c:pt>
                <c:pt idx="31">
                  <c:v>11956</c:v>
                </c:pt>
                <c:pt idx="32">
                  <c:v>11942</c:v>
                </c:pt>
                <c:pt idx="33">
                  <c:v>11947</c:v>
                </c:pt>
                <c:pt idx="34">
                  <c:v>11951</c:v>
                </c:pt>
                <c:pt idx="35">
                  <c:v>11965</c:v>
                </c:pt>
                <c:pt idx="36">
                  <c:v>11982</c:v>
                </c:pt>
                <c:pt idx="37">
                  <c:v>12004</c:v>
                </c:pt>
                <c:pt idx="38">
                  <c:v>12007</c:v>
                </c:pt>
                <c:pt idx="39">
                  <c:v>12001</c:v>
                </c:pt>
                <c:pt idx="40">
                  <c:v>11994</c:v>
                </c:pt>
                <c:pt idx="41">
                  <c:v>11991</c:v>
                </c:pt>
                <c:pt idx="42">
                  <c:v>11982</c:v>
                </c:pt>
                <c:pt idx="43">
                  <c:v>11990</c:v>
                </c:pt>
                <c:pt idx="44">
                  <c:v>11993</c:v>
                </c:pt>
                <c:pt idx="45">
                  <c:v>12011</c:v>
                </c:pt>
                <c:pt idx="46">
                  <c:v>12046</c:v>
                </c:pt>
                <c:pt idx="47">
                  <c:v>12053</c:v>
                </c:pt>
                <c:pt idx="48">
                  <c:v>12061</c:v>
                </c:pt>
                <c:pt idx="49">
                  <c:v>12081</c:v>
                </c:pt>
                <c:pt idx="50">
                  <c:v>12085</c:v>
                </c:pt>
                <c:pt idx="51">
                  <c:v>12094</c:v>
                </c:pt>
                <c:pt idx="52">
                  <c:v>12103</c:v>
                </c:pt>
                <c:pt idx="53">
                  <c:v>12130</c:v>
                </c:pt>
                <c:pt idx="54">
                  <c:v>12154</c:v>
                </c:pt>
                <c:pt idx="55">
                  <c:v>12157</c:v>
                </c:pt>
                <c:pt idx="56">
                  <c:v>12169</c:v>
                </c:pt>
                <c:pt idx="57">
                  <c:v>12193</c:v>
                </c:pt>
                <c:pt idx="58">
                  <c:v>12222</c:v>
                </c:pt>
                <c:pt idx="59">
                  <c:v>12239</c:v>
                </c:pt>
              </c:numCache>
            </c:numRef>
          </c:val>
        </c:ser>
        <c:dLbls>
          <c:showLegendKey val="0"/>
          <c:showVal val="0"/>
          <c:showCatName val="0"/>
          <c:showSerName val="0"/>
          <c:showPercent val="0"/>
          <c:showBubbleSize val="0"/>
        </c:dLbls>
        <c:gapWidth val="219"/>
        <c:overlap val="-27"/>
        <c:axId val="339133936"/>
        <c:axId val="339134328"/>
      </c:barChart>
      <c:dateAx>
        <c:axId val="339133936"/>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9134328"/>
        <c:crosses val="autoZero"/>
        <c:auto val="1"/>
        <c:lblOffset val="100"/>
        <c:baseTimeUnit val="months"/>
      </c:dateAx>
      <c:valAx>
        <c:axId val="339134328"/>
        <c:scaling>
          <c:orientation val="minMax"/>
          <c:max val="12500"/>
          <c:min val="1125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9133936"/>
        <c:crosses val="autoZero"/>
        <c:crossBetween val="between"/>
        <c:majorUnit val="25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65152E-BCCC-4541-9434-6294DE38F56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1AEE7BA0-629C-4B85-B4AD-7E22DED1A99C}">
      <dgm:prSet phldrT="[Text]"/>
      <dgm:spPr>
        <a:solidFill>
          <a:srgbClr val="C00000"/>
        </a:solidFill>
      </dgm:spPr>
      <dgm:t>
        <a:bodyPr/>
        <a:lstStyle/>
        <a:p>
          <a:r>
            <a:rPr lang="en-US" dirty="0" smtClean="0">
              <a:solidFill>
                <a:schemeClr val="bg1"/>
              </a:solidFill>
            </a:rPr>
            <a:t>Data Breach Event</a:t>
          </a:r>
          <a:endParaRPr lang="en-US" dirty="0">
            <a:solidFill>
              <a:schemeClr val="bg1"/>
            </a:solidFill>
          </a:endParaRPr>
        </a:p>
      </dgm:t>
    </dgm:pt>
    <dgm:pt modelId="{1567C19D-C1BB-49DD-8291-657F4EEF2DF7}" type="parTrans" cxnId="{6CEEA439-2F00-4982-9871-503A5365E2DF}">
      <dgm:prSet/>
      <dgm:spPr/>
      <dgm:t>
        <a:bodyPr/>
        <a:lstStyle/>
        <a:p>
          <a:endParaRPr lang="en-US"/>
        </a:p>
      </dgm:t>
    </dgm:pt>
    <dgm:pt modelId="{089A64FA-F977-4B37-B89F-2EF8C1433DDF}" type="sibTrans" cxnId="{6CEEA439-2F00-4982-9871-503A5365E2DF}">
      <dgm:prSet/>
      <dgm:spPr/>
      <dgm:t>
        <a:bodyPr/>
        <a:lstStyle/>
        <a:p>
          <a:endParaRPr lang="en-US"/>
        </a:p>
      </dgm:t>
    </dgm:pt>
    <dgm:pt modelId="{5F82ADDF-1E91-467C-A264-860ED8DCA426}">
      <dgm:prSet phldrT="[Text]" custT="1"/>
      <dgm:spPr/>
      <dgm:t>
        <a:bodyPr/>
        <a:lstStyle/>
        <a:p>
          <a:r>
            <a:rPr lang="en-US" sz="1600" dirty="0" smtClean="0"/>
            <a:t>Costs of notifying affecting individuals </a:t>
          </a:r>
          <a:endParaRPr lang="en-US" sz="1600" dirty="0"/>
        </a:p>
      </dgm:t>
    </dgm:pt>
    <dgm:pt modelId="{B29318E9-7C07-4CD5-9C1C-11978CFFCA78}" type="parTrans" cxnId="{7B70DE45-1D9C-4F31-894D-914B84C1AD81}">
      <dgm:prSet/>
      <dgm:spPr/>
      <dgm:t>
        <a:bodyPr/>
        <a:lstStyle/>
        <a:p>
          <a:endParaRPr lang="en-US"/>
        </a:p>
      </dgm:t>
    </dgm:pt>
    <dgm:pt modelId="{0CE931A9-4842-44F8-A23A-CE7B9271682A}" type="sibTrans" cxnId="{7B70DE45-1D9C-4F31-894D-914B84C1AD81}">
      <dgm:prSet/>
      <dgm:spPr/>
      <dgm:t>
        <a:bodyPr/>
        <a:lstStyle/>
        <a:p>
          <a:endParaRPr lang="en-US"/>
        </a:p>
      </dgm:t>
    </dgm:pt>
    <dgm:pt modelId="{6BBC841D-9638-41ED-BDD4-2259171F964B}">
      <dgm:prSet phldrT="[Text]"/>
      <dgm:spPr/>
      <dgm:t>
        <a:bodyPr/>
        <a:lstStyle/>
        <a:p>
          <a:r>
            <a:rPr lang="en-US" dirty="0" smtClean="0"/>
            <a:t>Defense and settlement costs</a:t>
          </a:r>
          <a:endParaRPr lang="en-US" dirty="0"/>
        </a:p>
      </dgm:t>
    </dgm:pt>
    <dgm:pt modelId="{E9612BF7-8DF6-43D8-9F23-D6B69FB5EE55}" type="parTrans" cxnId="{51978744-9307-4E70-9402-D828F43DA9D1}">
      <dgm:prSet/>
      <dgm:spPr/>
      <dgm:t>
        <a:bodyPr/>
        <a:lstStyle/>
        <a:p>
          <a:endParaRPr lang="en-US"/>
        </a:p>
      </dgm:t>
    </dgm:pt>
    <dgm:pt modelId="{3B0261EE-CFB6-48AB-8E0B-0449F35B4D72}" type="sibTrans" cxnId="{51978744-9307-4E70-9402-D828F43DA9D1}">
      <dgm:prSet/>
      <dgm:spPr/>
      <dgm:t>
        <a:bodyPr/>
        <a:lstStyle/>
        <a:p>
          <a:endParaRPr lang="en-US"/>
        </a:p>
      </dgm:t>
    </dgm:pt>
    <dgm:pt modelId="{DDE525F0-70D8-45F0-9682-5D1D4141DDC1}">
      <dgm:prSet phldrT="[Text]" custT="1"/>
      <dgm:spPr/>
      <dgm:t>
        <a:bodyPr/>
        <a:lstStyle/>
        <a:p>
          <a:r>
            <a:rPr lang="en-US" sz="1600" dirty="0" smtClean="0"/>
            <a:t>Lost customers and damaged reputation</a:t>
          </a:r>
          <a:endParaRPr lang="en-US" sz="1600" dirty="0"/>
        </a:p>
      </dgm:t>
    </dgm:pt>
    <dgm:pt modelId="{8EACBA72-0736-4829-BF79-2B5DEFF075E3}" type="parTrans" cxnId="{56860E61-6CFD-4773-8191-2F5031C8B89E}">
      <dgm:prSet/>
      <dgm:spPr/>
      <dgm:t>
        <a:bodyPr/>
        <a:lstStyle/>
        <a:p>
          <a:endParaRPr lang="en-US"/>
        </a:p>
      </dgm:t>
    </dgm:pt>
    <dgm:pt modelId="{FE6DE75F-9137-46B6-9AE9-0545233FF6B3}" type="sibTrans" cxnId="{56860E61-6CFD-4773-8191-2F5031C8B89E}">
      <dgm:prSet/>
      <dgm:spPr/>
      <dgm:t>
        <a:bodyPr/>
        <a:lstStyle/>
        <a:p>
          <a:endParaRPr lang="en-US"/>
        </a:p>
      </dgm:t>
    </dgm:pt>
    <dgm:pt modelId="{9321480D-3849-499F-9149-3F1E97383D0E}">
      <dgm:prSet phldrT="[Text]"/>
      <dgm:spPr/>
      <dgm:t>
        <a:bodyPr/>
        <a:lstStyle/>
        <a:p>
          <a:endParaRPr lang="en-US" dirty="0"/>
        </a:p>
      </dgm:t>
    </dgm:pt>
    <dgm:pt modelId="{3BAF80CF-93F2-486D-9D21-FD2B5778DFD2}" type="parTrans" cxnId="{8BEF2BAD-EC03-4781-A20C-BC1E0B655708}">
      <dgm:prSet/>
      <dgm:spPr/>
      <dgm:t>
        <a:bodyPr/>
        <a:lstStyle/>
        <a:p>
          <a:endParaRPr lang="en-US"/>
        </a:p>
      </dgm:t>
    </dgm:pt>
    <dgm:pt modelId="{558F8CCC-40FC-40E0-B992-4EB1CD746BC2}" type="sibTrans" cxnId="{8BEF2BAD-EC03-4781-A20C-BC1E0B655708}">
      <dgm:prSet/>
      <dgm:spPr/>
      <dgm:t>
        <a:bodyPr/>
        <a:lstStyle/>
        <a:p>
          <a:endParaRPr lang="en-US"/>
        </a:p>
      </dgm:t>
    </dgm:pt>
    <dgm:pt modelId="{B0602C1E-C48C-4D54-B662-B174A3E82681}">
      <dgm:prSet phldrT="[Text]" custT="1"/>
      <dgm:spPr/>
      <dgm:t>
        <a:bodyPr/>
        <a:lstStyle/>
        <a:p>
          <a:r>
            <a:rPr lang="en-US" sz="1600" dirty="0" smtClean="0"/>
            <a:t>Cyber extortion payments</a:t>
          </a:r>
          <a:endParaRPr lang="en-US" sz="1600" dirty="0"/>
        </a:p>
      </dgm:t>
    </dgm:pt>
    <dgm:pt modelId="{5AAF6B1F-FFD4-4287-9E40-00DD33C9EB39}" type="parTrans" cxnId="{0A89056E-30BD-4E92-A91D-BC7E7AB6775A}">
      <dgm:prSet/>
      <dgm:spPr/>
      <dgm:t>
        <a:bodyPr/>
        <a:lstStyle/>
        <a:p>
          <a:endParaRPr lang="en-US"/>
        </a:p>
      </dgm:t>
    </dgm:pt>
    <dgm:pt modelId="{CDEFA36E-4644-4641-9516-600D197FFF57}" type="sibTrans" cxnId="{0A89056E-30BD-4E92-A91D-BC7E7AB6775A}">
      <dgm:prSet/>
      <dgm:spPr/>
      <dgm:t>
        <a:bodyPr/>
        <a:lstStyle/>
        <a:p>
          <a:endParaRPr lang="en-US"/>
        </a:p>
      </dgm:t>
    </dgm:pt>
    <dgm:pt modelId="{847C7364-11AA-4DC2-925F-B3CBC54ECB48}">
      <dgm:prSet phldrT="[Text]" custT="1"/>
      <dgm:spPr/>
      <dgm:t>
        <a:bodyPr/>
        <a:lstStyle/>
        <a:p>
          <a:r>
            <a:rPr lang="en-US" sz="1600" dirty="0" smtClean="0"/>
            <a:t>Costs of notifying regulatory authorities</a:t>
          </a:r>
          <a:endParaRPr lang="en-US" sz="1600" dirty="0"/>
        </a:p>
      </dgm:t>
    </dgm:pt>
    <dgm:pt modelId="{B786CD19-95D2-4F8F-820A-CD58EEB81FF8}" type="parTrans" cxnId="{667D5494-5CE0-4FF2-9EFE-BB06FF1E7442}">
      <dgm:prSet/>
      <dgm:spPr/>
      <dgm:t>
        <a:bodyPr/>
        <a:lstStyle/>
        <a:p>
          <a:endParaRPr lang="en-US"/>
        </a:p>
      </dgm:t>
    </dgm:pt>
    <dgm:pt modelId="{6E00D103-71AA-4332-BF43-7EFE48F32CAE}" type="sibTrans" cxnId="{667D5494-5CE0-4FF2-9EFE-BB06FF1E7442}">
      <dgm:prSet/>
      <dgm:spPr/>
      <dgm:t>
        <a:bodyPr/>
        <a:lstStyle/>
        <a:p>
          <a:endParaRPr lang="en-US"/>
        </a:p>
      </dgm:t>
    </dgm:pt>
    <dgm:pt modelId="{D45ADFEC-7227-45ED-80AA-E792832CF994}">
      <dgm:prSet phldrT="[Text]"/>
      <dgm:spPr/>
      <dgm:t>
        <a:bodyPr/>
        <a:lstStyle/>
        <a:p>
          <a:endParaRPr lang="en-US" dirty="0"/>
        </a:p>
      </dgm:t>
    </dgm:pt>
    <dgm:pt modelId="{5DBF9A8A-DA02-424B-8E1F-E988E5B6820B}" type="parTrans" cxnId="{0E8F3568-C0A8-400B-800B-B90C07804FBA}">
      <dgm:prSet/>
      <dgm:spPr/>
      <dgm:t>
        <a:bodyPr/>
        <a:lstStyle/>
        <a:p>
          <a:endParaRPr lang="en-US"/>
        </a:p>
      </dgm:t>
    </dgm:pt>
    <dgm:pt modelId="{4902897B-FE49-4618-BC95-92338A266511}" type="sibTrans" cxnId="{0E8F3568-C0A8-400B-800B-B90C07804FBA}">
      <dgm:prSet/>
      <dgm:spPr/>
      <dgm:t>
        <a:bodyPr/>
        <a:lstStyle/>
        <a:p>
          <a:endParaRPr lang="en-US"/>
        </a:p>
      </dgm:t>
    </dgm:pt>
    <dgm:pt modelId="{4B42B842-6B2E-4003-A569-8DB2D07605DE}">
      <dgm:prSet phldrT="[Text]"/>
      <dgm:spPr/>
      <dgm:t>
        <a:bodyPr/>
        <a:lstStyle/>
        <a:p>
          <a:endParaRPr lang="en-US" dirty="0"/>
        </a:p>
      </dgm:t>
    </dgm:pt>
    <dgm:pt modelId="{95E955F2-DC47-4E59-8C4C-A157DBA07121}" type="parTrans" cxnId="{91E38686-48A5-4514-A469-7C3FFADC0D37}">
      <dgm:prSet/>
      <dgm:spPr/>
      <dgm:t>
        <a:bodyPr/>
        <a:lstStyle/>
        <a:p>
          <a:endParaRPr lang="en-US"/>
        </a:p>
      </dgm:t>
    </dgm:pt>
    <dgm:pt modelId="{39887C53-1830-4F8D-801B-AAFF4BEE6A73}" type="sibTrans" cxnId="{91E38686-48A5-4514-A469-7C3FFADC0D37}">
      <dgm:prSet/>
      <dgm:spPr/>
      <dgm:t>
        <a:bodyPr/>
        <a:lstStyle/>
        <a:p>
          <a:endParaRPr lang="en-US"/>
        </a:p>
      </dgm:t>
    </dgm:pt>
    <dgm:pt modelId="{F238AA70-11E4-4313-A751-C3893A93367B}">
      <dgm:prSet phldrT="[Text]" custT="1"/>
      <dgm:spPr/>
      <dgm:t>
        <a:bodyPr/>
        <a:lstStyle/>
        <a:p>
          <a:endParaRPr lang="en-US"/>
        </a:p>
      </dgm:t>
    </dgm:pt>
    <dgm:pt modelId="{E3912C89-D80E-468E-BD43-AD61106A2D9F}" type="parTrans" cxnId="{1D7F9148-6C95-4356-9711-FE690AD5DDDC}">
      <dgm:prSet/>
      <dgm:spPr/>
      <dgm:t>
        <a:bodyPr/>
        <a:lstStyle/>
        <a:p>
          <a:endParaRPr lang="en-US"/>
        </a:p>
      </dgm:t>
    </dgm:pt>
    <dgm:pt modelId="{479F126A-6D40-4053-B9AC-BFFB06DFC8FD}" type="sibTrans" cxnId="{1D7F9148-6C95-4356-9711-FE690AD5DDDC}">
      <dgm:prSet/>
      <dgm:spPr/>
      <dgm:t>
        <a:bodyPr/>
        <a:lstStyle/>
        <a:p>
          <a:endParaRPr lang="en-US"/>
        </a:p>
      </dgm:t>
    </dgm:pt>
    <dgm:pt modelId="{BB9CDE7A-964C-41EA-9FA4-73AAEF6C8C87}">
      <dgm:prSet phldrT="[Text]" custT="1"/>
      <dgm:spPr/>
      <dgm:t>
        <a:bodyPr/>
        <a:lstStyle/>
        <a:p>
          <a:r>
            <a:rPr lang="en-US" sz="1600" dirty="0" smtClean="0"/>
            <a:t>Regulatory fines at home &amp; abroad</a:t>
          </a:r>
          <a:endParaRPr lang="en-US" sz="1600" dirty="0"/>
        </a:p>
      </dgm:t>
    </dgm:pt>
    <dgm:pt modelId="{0DB401ED-9501-47A0-9722-FFB671C5363B}" type="parTrans" cxnId="{B0D646C6-1166-4397-A81A-56DA55EB74D4}">
      <dgm:prSet/>
      <dgm:spPr/>
      <dgm:t>
        <a:bodyPr/>
        <a:lstStyle/>
        <a:p>
          <a:endParaRPr lang="en-US"/>
        </a:p>
      </dgm:t>
    </dgm:pt>
    <dgm:pt modelId="{675EE0BE-E249-4D58-9275-65AB4D4FF5B0}" type="sibTrans" cxnId="{B0D646C6-1166-4397-A81A-56DA55EB74D4}">
      <dgm:prSet/>
      <dgm:spPr/>
      <dgm:t>
        <a:bodyPr/>
        <a:lstStyle/>
        <a:p>
          <a:endParaRPr lang="en-US"/>
        </a:p>
      </dgm:t>
    </dgm:pt>
    <dgm:pt modelId="{5E3C44D8-D7C4-4741-BFE7-B40E83E0810E}">
      <dgm:prSet phldrT="[Text]" custT="1"/>
      <dgm:spPr/>
      <dgm:t>
        <a:bodyPr/>
        <a:lstStyle/>
        <a:p>
          <a:r>
            <a:rPr lang="en-US" sz="1600" dirty="0" smtClean="0"/>
            <a:t>Business Income Loss</a:t>
          </a:r>
          <a:endParaRPr lang="en-US" sz="1600" dirty="0"/>
        </a:p>
      </dgm:t>
    </dgm:pt>
    <dgm:pt modelId="{419C214F-5B37-41C8-8489-BA7258B8F6B9}" type="parTrans" cxnId="{D40570A0-350A-4577-AEBF-FFECE0FBD67E}">
      <dgm:prSet/>
      <dgm:spPr/>
      <dgm:t>
        <a:bodyPr/>
        <a:lstStyle/>
        <a:p>
          <a:endParaRPr lang="en-US"/>
        </a:p>
      </dgm:t>
    </dgm:pt>
    <dgm:pt modelId="{23022F15-57E7-4484-A5E9-2EC47C0A06E3}" type="sibTrans" cxnId="{D40570A0-350A-4577-AEBF-FFECE0FBD67E}">
      <dgm:prSet/>
      <dgm:spPr/>
      <dgm:t>
        <a:bodyPr/>
        <a:lstStyle/>
        <a:p>
          <a:endParaRPr lang="en-US"/>
        </a:p>
      </dgm:t>
    </dgm:pt>
    <dgm:pt modelId="{84B2A22D-953A-4877-BEBA-FF0CC0260630}" type="pres">
      <dgm:prSet presAssocID="{BB65152E-BCCC-4541-9434-6294DE38F568}" presName="Name0" presStyleCnt="0">
        <dgm:presLayoutVars>
          <dgm:chMax val="1"/>
          <dgm:chPref val="1"/>
          <dgm:dir/>
          <dgm:animOne val="branch"/>
          <dgm:animLvl val="lvl"/>
        </dgm:presLayoutVars>
      </dgm:prSet>
      <dgm:spPr/>
      <dgm:t>
        <a:bodyPr/>
        <a:lstStyle/>
        <a:p>
          <a:endParaRPr lang="en-US"/>
        </a:p>
      </dgm:t>
    </dgm:pt>
    <dgm:pt modelId="{3C1CC195-821B-4304-9293-2FDD928A06EE}" type="pres">
      <dgm:prSet presAssocID="{1AEE7BA0-629C-4B85-B4AD-7E22DED1A99C}" presName="singleCycle" presStyleCnt="0"/>
      <dgm:spPr/>
    </dgm:pt>
    <dgm:pt modelId="{F2D50769-82FD-4084-8E03-110D6579274B}" type="pres">
      <dgm:prSet presAssocID="{1AEE7BA0-629C-4B85-B4AD-7E22DED1A99C}" presName="singleCenter" presStyleLbl="node1" presStyleIdx="0" presStyleCnt="8">
        <dgm:presLayoutVars>
          <dgm:chMax val="7"/>
          <dgm:chPref val="7"/>
        </dgm:presLayoutVars>
      </dgm:prSet>
      <dgm:spPr/>
      <dgm:t>
        <a:bodyPr/>
        <a:lstStyle/>
        <a:p>
          <a:endParaRPr lang="en-US"/>
        </a:p>
      </dgm:t>
    </dgm:pt>
    <dgm:pt modelId="{652BDA42-9255-444F-BF4F-48E006951B2F}" type="pres">
      <dgm:prSet presAssocID="{B29318E9-7C07-4CD5-9C1C-11978CFFCA78}" presName="Name56" presStyleLbl="parChTrans1D2" presStyleIdx="0" presStyleCnt="7"/>
      <dgm:spPr/>
      <dgm:t>
        <a:bodyPr/>
        <a:lstStyle/>
        <a:p>
          <a:endParaRPr lang="en-US"/>
        </a:p>
      </dgm:t>
    </dgm:pt>
    <dgm:pt modelId="{6CD08984-0F29-4332-9FF8-AC58E7CEEB64}" type="pres">
      <dgm:prSet presAssocID="{5F82ADDF-1E91-467C-A264-860ED8DCA426}" presName="text0" presStyleLbl="node1" presStyleIdx="1" presStyleCnt="8" custScaleX="156983" custRadScaleRad="99038" custRadScaleInc="-5187">
        <dgm:presLayoutVars>
          <dgm:bulletEnabled val="1"/>
        </dgm:presLayoutVars>
      </dgm:prSet>
      <dgm:spPr/>
      <dgm:t>
        <a:bodyPr/>
        <a:lstStyle/>
        <a:p>
          <a:endParaRPr lang="en-US"/>
        </a:p>
      </dgm:t>
    </dgm:pt>
    <dgm:pt modelId="{BA9E4B6F-5BC6-4833-8340-6DC678159372}" type="pres">
      <dgm:prSet presAssocID="{E9612BF7-8DF6-43D8-9F23-D6B69FB5EE55}" presName="Name56" presStyleLbl="parChTrans1D2" presStyleIdx="1" presStyleCnt="7"/>
      <dgm:spPr/>
      <dgm:t>
        <a:bodyPr/>
        <a:lstStyle/>
        <a:p>
          <a:endParaRPr lang="en-US"/>
        </a:p>
      </dgm:t>
    </dgm:pt>
    <dgm:pt modelId="{9085E4C5-3192-416F-86F0-ABBA20B2171B}" type="pres">
      <dgm:prSet presAssocID="{6BBC841D-9638-41ED-BDD4-2259171F964B}" presName="text0" presStyleLbl="node1" presStyleIdx="2" presStyleCnt="8" custScaleX="169376" custScaleY="106338" custRadScaleRad="122303" custRadScaleInc="29320">
        <dgm:presLayoutVars>
          <dgm:bulletEnabled val="1"/>
        </dgm:presLayoutVars>
      </dgm:prSet>
      <dgm:spPr/>
      <dgm:t>
        <a:bodyPr/>
        <a:lstStyle/>
        <a:p>
          <a:endParaRPr lang="en-US"/>
        </a:p>
      </dgm:t>
    </dgm:pt>
    <dgm:pt modelId="{4B013E86-89D2-4212-AEED-7FBC7097AEBA}" type="pres">
      <dgm:prSet presAssocID="{8EACBA72-0736-4829-BF79-2B5DEFF075E3}" presName="Name56" presStyleLbl="parChTrans1D2" presStyleIdx="2" presStyleCnt="7"/>
      <dgm:spPr/>
      <dgm:t>
        <a:bodyPr/>
        <a:lstStyle/>
        <a:p>
          <a:endParaRPr lang="en-US"/>
        </a:p>
      </dgm:t>
    </dgm:pt>
    <dgm:pt modelId="{5FE1A525-6534-451B-8D78-FB9676DF26AD}" type="pres">
      <dgm:prSet presAssocID="{DDE525F0-70D8-45F0-9682-5D1D4141DDC1}" presName="text0" presStyleLbl="node1" presStyleIdx="3" presStyleCnt="8" custScaleX="181840" custScaleY="82543" custRadScaleRad="111481" custRadScaleInc="-54507">
        <dgm:presLayoutVars>
          <dgm:bulletEnabled val="1"/>
        </dgm:presLayoutVars>
      </dgm:prSet>
      <dgm:spPr/>
      <dgm:t>
        <a:bodyPr/>
        <a:lstStyle/>
        <a:p>
          <a:endParaRPr lang="en-US"/>
        </a:p>
      </dgm:t>
    </dgm:pt>
    <dgm:pt modelId="{EAF10663-8C4C-4B90-9C61-0833B6F849A5}" type="pres">
      <dgm:prSet presAssocID="{5AAF6B1F-FFD4-4287-9E40-00DD33C9EB39}" presName="Name56" presStyleLbl="parChTrans1D2" presStyleIdx="3" presStyleCnt="7"/>
      <dgm:spPr/>
      <dgm:t>
        <a:bodyPr/>
        <a:lstStyle/>
        <a:p>
          <a:endParaRPr lang="en-US"/>
        </a:p>
      </dgm:t>
    </dgm:pt>
    <dgm:pt modelId="{9F2A84AB-C033-4C2A-AEC3-50C6B90266E5}" type="pres">
      <dgm:prSet presAssocID="{B0602C1E-C48C-4D54-B662-B174A3E82681}" presName="text0" presStyleLbl="node1" presStyleIdx="4" presStyleCnt="8" custScaleX="183622" custScaleY="77456" custRadScaleRad="134561" custRadScaleInc="-131587">
        <dgm:presLayoutVars>
          <dgm:bulletEnabled val="1"/>
        </dgm:presLayoutVars>
      </dgm:prSet>
      <dgm:spPr/>
      <dgm:t>
        <a:bodyPr/>
        <a:lstStyle/>
        <a:p>
          <a:endParaRPr lang="en-US"/>
        </a:p>
      </dgm:t>
    </dgm:pt>
    <dgm:pt modelId="{50357D84-431E-47DE-B7A5-2230E9C33475}" type="pres">
      <dgm:prSet presAssocID="{419C214F-5B37-41C8-8489-BA7258B8F6B9}" presName="Name56" presStyleLbl="parChTrans1D2" presStyleIdx="4" presStyleCnt="7"/>
      <dgm:spPr/>
      <dgm:t>
        <a:bodyPr/>
        <a:lstStyle/>
        <a:p>
          <a:endParaRPr lang="en-US"/>
        </a:p>
      </dgm:t>
    </dgm:pt>
    <dgm:pt modelId="{D52CB5E7-AF9C-4FD2-9476-BEB2B98D0511}" type="pres">
      <dgm:prSet presAssocID="{5E3C44D8-D7C4-4741-BFE7-B40E83E0810E}" presName="text0" presStyleLbl="node1" presStyleIdx="5" presStyleCnt="8" custScaleX="171241" custScaleY="65724" custRadScaleRad="97661" custRadScaleInc="-100233">
        <dgm:presLayoutVars>
          <dgm:bulletEnabled val="1"/>
        </dgm:presLayoutVars>
      </dgm:prSet>
      <dgm:spPr/>
      <dgm:t>
        <a:bodyPr/>
        <a:lstStyle/>
        <a:p>
          <a:endParaRPr lang="en-US"/>
        </a:p>
      </dgm:t>
    </dgm:pt>
    <dgm:pt modelId="{80D04EC1-DC11-4F75-8AF3-AA81E7A85C4C}" type="pres">
      <dgm:prSet presAssocID="{0DB401ED-9501-47A0-9722-FFB671C5363B}" presName="Name56" presStyleLbl="parChTrans1D2" presStyleIdx="5" presStyleCnt="7"/>
      <dgm:spPr/>
      <dgm:t>
        <a:bodyPr/>
        <a:lstStyle/>
        <a:p>
          <a:endParaRPr lang="en-US"/>
        </a:p>
      </dgm:t>
    </dgm:pt>
    <dgm:pt modelId="{034AE756-2580-4AA7-99D3-C950C00E90B8}" type="pres">
      <dgm:prSet presAssocID="{BB9CDE7A-964C-41EA-9FA4-73AAEF6C8C87}" presName="text0" presStyleLbl="node1" presStyleIdx="6" presStyleCnt="8" custScaleX="151172" custRadScaleRad="109930" custRadScaleInc="49786">
        <dgm:presLayoutVars>
          <dgm:bulletEnabled val="1"/>
        </dgm:presLayoutVars>
      </dgm:prSet>
      <dgm:spPr/>
      <dgm:t>
        <a:bodyPr/>
        <a:lstStyle/>
        <a:p>
          <a:endParaRPr lang="en-US"/>
        </a:p>
      </dgm:t>
    </dgm:pt>
    <dgm:pt modelId="{91D700EE-352D-47CD-BDBB-368BAD1A15C3}" type="pres">
      <dgm:prSet presAssocID="{B786CD19-95D2-4F8F-820A-CD58EEB81FF8}" presName="Name56" presStyleLbl="parChTrans1D2" presStyleIdx="6" presStyleCnt="7"/>
      <dgm:spPr/>
      <dgm:t>
        <a:bodyPr/>
        <a:lstStyle/>
        <a:p>
          <a:endParaRPr lang="en-US"/>
        </a:p>
      </dgm:t>
    </dgm:pt>
    <dgm:pt modelId="{3B13E823-8352-42F1-9CF9-3137D4F8DADE}" type="pres">
      <dgm:prSet presAssocID="{847C7364-11AA-4DC2-925F-B3CBC54ECB48}" presName="text0" presStyleLbl="node1" presStyleIdx="7" presStyleCnt="8" custScaleX="174123" custRadScaleRad="122254" custRadScaleInc="-20216">
        <dgm:presLayoutVars>
          <dgm:bulletEnabled val="1"/>
        </dgm:presLayoutVars>
      </dgm:prSet>
      <dgm:spPr/>
      <dgm:t>
        <a:bodyPr/>
        <a:lstStyle/>
        <a:p>
          <a:endParaRPr lang="en-US"/>
        </a:p>
      </dgm:t>
    </dgm:pt>
  </dgm:ptLst>
  <dgm:cxnLst>
    <dgm:cxn modelId="{91E38686-48A5-4514-A469-7C3FFADC0D37}" srcId="{BB65152E-BCCC-4541-9434-6294DE38F568}" destId="{4B42B842-6B2E-4003-A569-8DB2D07605DE}" srcOrd="1" destOrd="0" parTransId="{95E955F2-DC47-4E59-8C4C-A157DBA07121}" sibTransId="{39887C53-1830-4F8D-801B-AAFF4BEE6A73}"/>
    <dgm:cxn modelId="{29BB4D24-5FCA-46E4-A105-BB2FB6AAFDDF}" type="presOf" srcId="{0DB401ED-9501-47A0-9722-FFB671C5363B}" destId="{80D04EC1-DC11-4F75-8AF3-AA81E7A85C4C}" srcOrd="0" destOrd="0" presId="urn:microsoft.com/office/officeart/2008/layout/RadialCluster"/>
    <dgm:cxn modelId="{0ED9963F-7440-4E53-AAE2-7E3B33B09B94}" type="presOf" srcId="{1AEE7BA0-629C-4B85-B4AD-7E22DED1A99C}" destId="{F2D50769-82FD-4084-8E03-110D6579274B}" srcOrd="0" destOrd="0" presId="urn:microsoft.com/office/officeart/2008/layout/RadialCluster"/>
    <dgm:cxn modelId="{56860E61-6CFD-4773-8191-2F5031C8B89E}" srcId="{1AEE7BA0-629C-4B85-B4AD-7E22DED1A99C}" destId="{DDE525F0-70D8-45F0-9682-5D1D4141DDC1}" srcOrd="2" destOrd="0" parTransId="{8EACBA72-0736-4829-BF79-2B5DEFF075E3}" sibTransId="{FE6DE75F-9137-46B6-9AE9-0545233FF6B3}"/>
    <dgm:cxn modelId="{FEA0AA11-7E3D-4CEA-AAA5-71415D944689}" type="presOf" srcId="{DDE525F0-70D8-45F0-9682-5D1D4141DDC1}" destId="{5FE1A525-6534-451B-8D78-FB9676DF26AD}" srcOrd="0" destOrd="0" presId="urn:microsoft.com/office/officeart/2008/layout/RadialCluster"/>
    <dgm:cxn modelId="{1CAA4A55-2787-4FFB-B3F0-D02B266BA6B1}" type="presOf" srcId="{847C7364-11AA-4DC2-925F-B3CBC54ECB48}" destId="{3B13E823-8352-42F1-9CF9-3137D4F8DADE}" srcOrd="0" destOrd="0" presId="urn:microsoft.com/office/officeart/2008/layout/RadialCluster"/>
    <dgm:cxn modelId="{5B14341B-C098-40DC-94FF-101A14CA96B1}" type="presOf" srcId="{B29318E9-7C07-4CD5-9C1C-11978CFFCA78}" destId="{652BDA42-9255-444F-BF4F-48E006951B2F}" srcOrd="0" destOrd="0" presId="urn:microsoft.com/office/officeart/2008/layout/RadialCluster"/>
    <dgm:cxn modelId="{3C0B8D25-00B4-4BDD-B9CD-CDB10954B186}" type="presOf" srcId="{B0602C1E-C48C-4D54-B662-B174A3E82681}" destId="{9F2A84AB-C033-4C2A-AEC3-50C6B90266E5}" srcOrd="0" destOrd="0" presId="urn:microsoft.com/office/officeart/2008/layout/RadialCluster"/>
    <dgm:cxn modelId="{667D5494-5CE0-4FF2-9EFE-BB06FF1E7442}" srcId="{1AEE7BA0-629C-4B85-B4AD-7E22DED1A99C}" destId="{847C7364-11AA-4DC2-925F-B3CBC54ECB48}" srcOrd="6" destOrd="0" parTransId="{B786CD19-95D2-4F8F-820A-CD58EEB81FF8}" sibTransId="{6E00D103-71AA-4332-BF43-7EFE48F32CAE}"/>
    <dgm:cxn modelId="{9AE69FD1-BBC6-43F8-910A-D65A050A1AA6}" type="presOf" srcId="{5E3C44D8-D7C4-4741-BFE7-B40E83E0810E}" destId="{D52CB5E7-AF9C-4FD2-9476-BEB2B98D0511}" srcOrd="0" destOrd="0" presId="urn:microsoft.com/office/officeart/2008/layout/RadialCluster"/>
    <dgm:cxn modelId="{0A89056E-30BD-4E92-A91D-BC7E7AB6775A}" srcId="{1AEE7BA0-629C-4B85-B4AD-7E22DED1A99C}" destId="{B0602C1E-C48C-4D54-B662-B174A3E82681}" srcOrd="3" destOrd="0" parTransId="{5AAF6B1F-FFD4-4287-9E40-00DD33C9EB39}" sibTransId="{CDEFA36E-4644-4641-9516-600D197FFF57}"/>
    <dgm:cxn modelId="{51978744-9307-4E70-9402-D828F43DA9D1}" srcId="{1AEE7BA0-629C-4B85-B4AD-7E22DED1A99C}" destId="{6BBC841D-9638-41ED-BDD4-2259171F964B}" srcOrd="1" destOrd="0" parTransId="{E9612BF7-8DF6-43D8-9F23-D6B69FB5EE55}" sibTransId="{3B0261EE-CFB6-48AB-8E0B-0449F35B4D72}"/>
    <dgm:cxn modelId="{F7201105-DF51-4B5C-A46F-FFA163542C9C}" type="presOf" srcId="{6BBC841D-9638-41ED-BDD4-2259171F964B}" destId="{9085E4C5-3192-416F-86F0-ABBA20B2171B}" srcOrd="0" destOrd="0" presId="urn:microsoft.com/office/officeart/2008/layout/RadialCluster"/>
    <dgm:cxn modelId="{1D7F9148-6C95-4356-9711-FE690AD5DDDC}" srcId="{1AEE7BA0-629C-4B85-B4AD-7E22DED1A99C}" destId="{F238AA70-11E4-4313-A751-C3893A93367B}" srcOrd="8" destOrd="0" parTransId="{E3912C89-D80E-468E-BD43-AD61106A2D9F}" sibTransId="{479F126A-6D40-4053-B9AC-BFFB06DFC8FD}"/>
    <dgm:cxn modelId="{1DC3DD7C-23D7-419C-B0A5-4164CED3273A}" type="presOf" srcId="{5AAF6B1F-FFD4-4287-9E40-00DD33C9EB39}" destId="{EAF10663-8C4C-4B90-9C61-0833B6F849A5}" srcOrd="0" destOrd="0" presId="urn:microsoft.com/office/officeart/2008/layout/RadialCluster"/>
    <dgm:cxn modelId="{8BEF2BAD-EC03-4781-A20C-BC1E0B655708}" srcId="{4B42B842-6B2E-4003-A569-8DB2D07605DE}" destId="{9321480D-3849-499F-9149-3F1E97383D0E}" srcOrd="0" destOrd="0" parTransId="{3BAF80CF-93F2-486D-9D21-FD2B5778DFD2}" sibTransId="{558F8CCC-40FC-40E0-B992-4EB1CD746BC2}"/>
    <dgm:cxn modelId="{B0D646C6-1166-4397-A81A-56DA55EB74D4}" srcId="{1AEE7BA0-629C-4B85-B4AD-7E22DED1A99C}" destId="{BB9CDE7A-964C-41EA-9FA4-73AAEF6C8C87}" srcOrd="5" destOrd="0" parTransId="{0DB401ED-9501-47A0-9722-FFB671C5363B}" sibTransId="{675EE0BE-E249-4D58-9275-65AB4D4FF5B0}"/>
    <dgm:cxn modelId="{D40570A0-350A-4577-AEBF-FFECE0FBD67E}" srcId="{1AEE7BA0-629C-4B85-B4AD-7E22DED1A99C}" destId="{5E3C44D8-D7C4-4741-BFE7-B40E83E0810E}" srcOrd="4" destOrd="0" parTransId="{419C214F-5B37-41C8-8489-BA7258B8F6B9}" sibTransId="{23022F15-57E7-4484-A5E9-2EC47C0A06E3}"/>
    <dgm:cxn modelId="{0E8F3568-C0A8-400B-800B-B90C07804FBA}" srcId="{1AEE7BA0-629C-4B85-B4AD-7E22DED1A99C}" destId="{D45ADFEC-7227-45ED-80AA-E792832CF994}" srcOrd="7" destOrd="0" parTransId="{5DBF9A8A-DA02-424B-8E1F-E988E5B6820B}" sibTransId="{4902897B-FE49-4618-BC95-92338A266511}"/>
    <dgm:cxn modelId="{6CEEA439-2F00-4982-9871-503A5365E2DF}" srcId="{BB65152E-BCCC-4541-9434-6294DE38F568}" destId="{1AEE7BA0-629C-4B85-B4AD-7E22DED1A99C}" srcOrd="0" destOrd="0" parTransId="{1567C19D-C1BB-49DD-8291-657F4EEF2DF7}" sibTransId="{089A64FA-F977-4B37-B89F-2EF8C1433DDF}"/>
    <dgm:cxn modelId="{D42E6010-BF8C-41A3-8953-6A85C2918127}" type="presOf" srcId="{E9612BF7-8DF6-43D8-9F23-D6B69FB5EE55}" destId="{BA9E4B6F-5BC6-4833-8340-6DC678159372}" srcOrd="0" destOrd="0" presId="urn:microsoft.com/office/officeart/2008/layout/RadialCluster"/>
    <dgm:cxn modelId="{7B70DE45-1D9C-4F31-894D-914B84C1AD81}" srcId="{1AEE7BA0-629C-4B85-B4AD-7E22DED1A99C}" destId="{5F82ADDF-1E91-467C-A264-860ED8DCA426}" srcOrd="0" destOrd="0" parTransId="{B29318E9-7C07-4CD5-9C1C-11978CFFCA78}" sibTransId="{0CE931A9-4842-44F8-A23A-CE7B9271682A}"/>
    <dgm:cxn modelId="{4927758A-1278-4615-B4E8-23EF962E7950}" type="presOf" srcId="{BB9CDE7A-964C-41EA-9FA4-73AAEF6C8C87}" destId="{034AE756-2580-4AA7-99D3-C950C00E90B8}" srcOrd="0" destOrd="0" presId="urn:microsoft.com/office/officeart/2008/layout/RadialCluster"/>
    <dgm:cxn modelId="{F19A9BEF-98DE-425D-A0D5-62C58076AEA5}" type="presOf" srcId="{8EACBA72-0736-4829-BF79-2B5DEFF075E3}" destId="{4B013E86-89D2-4212-AEED-7FBC7097AEBA}" srcOrd="0" destOrd="0" presId="urn:microsoft.com/office/officeart/2008/layout/RadialCluster"/>
    <dgm:cxn modelId="{CE10C7D5-8D89-45CE-B8D4-C9D3BD747875}" type="presOf" srcId="{419C214F-5B37-41C8-8489-BA7258B8F6B9}" destId="{50357D84-431E-47DE-B7A5-2230E9C33475}" srcOrd="0" destOrd="0" presId="urn:microsoft.com/office/officeart/2008/layout/RadialCluster"/>
    <dgm:cxn modelId="{13E311B0-08B7-4195-82FF-AF1052D20582}" type="presOf" srcId="{BB65152E-BCCC-4541-9434-6294DE38F568}" destId="{84B2A22D-953A-4877-BEBA-FF0CC0260630}" srcOrd="0" destOrd="0" presId="urn:microsoft.com/office/officeart/2008/layout/RadialCluster"/>
    <dgm:cxn modelId="{AF2668CE-C939-4A3C-ADBB-864880D8C22A}" type="presOf" srcId="{5F82ADDF-1E91-467C-A264-860ED8DCA426}" destId="{6CD08984-0F29-4332-9FF8-AC58E7CEEB64}" srcOrd="0" destOrd="0" presId="urn:microsoft.com/office/officeart/2008/layout/RadialCluster"/>
    <dgm:cxn modelId="{41B8F188-6526-428C-B638-6C9D11793404}" type="presOf" srcId="{B786CD19-95D2-4F8F-820A-CD58EEB81FF8}" destId="{91D700EE-352D-47CD-BDBB-368BAD1A15C3}" srcOrd="0" destOrd="0" presId="urn:microsoft.com/office/officeart/2008/layout/RadialCluster"/>
    <dgm:cxn modelId="{DF158373-6C37-4AFB-B8C8-F7476B8100FE}" type="presParOf" srcId="{84B2A22D-953A-4877-BEBA-FF0CC0260630}" destId="{3C1CC195-821B-4304-9293-2FDD928A06EE}" srcOrd="0" destOrd="0" presId="urn:microsoft.com/office/officeart/2008/layout/RadialCluster"/>
    <dgm:cxn modelId="{8122E6F8-B931-4126-B5CB-3D86A6ED684D}" type="presParOf" srcId="{3C1CC195-821B-4304-9293-2FDD928A06EE}" destId="{F2D50769-82FD-4084-8E03-110D6579274B}" srcOrd="0" destOrd="0" presId="urn:microsoft.com/office/officeart/2008/layout/RadialCluster"/>
    <dgm:cxn modelId="{999F2603-09AB-4103-A58F-5D567F9B8522}" type="presParOf" srcId="{3C1CC195-821B-4304-9293-2FDD928A06EE}" destId="{652BDA42-9255-444F-BF4F-48E006951B2F}" srcOrd="1" destOrd="0" presId="urn:microsoft.com/office/officeart/2008/layout/RadialCluster"/>
    <dgm:cxn modelId="{80C8A667-A57C-4501-8606-61B9130A0C21}" type="presParOf" srcId="{3C1CC195-821B-4304-9293-2FDD928A06EE}" destId="{6CD08984-0F29-4332-9FF8-AC58E7CEEB64}" srcOrd="2" destOrd="0" presId="urn:microsoft.com/office/officeart/2008/layout/RadialCluster"/>
    <dgm:cxn modelId="{D6ED2238-4CA3-44C9-9604-4B9E638886EF}" type="presParOf" srcId="{3C1CC195-821B-4304-9293-2FDD928A06EE}" destId="{BA9E4B6F-5BC6-4833-8340-6DC678159372}" srcOrd="3" destOrd="0" presId="urn:microsoft.com/office/officeart/2008/layout/RadialCluster"/>
    <dgm:cxn modelId="{54B48A57-722A-4E40-92BA-9F68C302EAA3}" type="presParOf" srcId="{3C1CC195-821B-4304-9293-2FDD928A06EE}" destId="{9085E4C5-3192-416F-86F0-ABBA20B2171B}" srcOrd="4" destOrd="0" presId="urn:microsoft.com/office/officeart/2008/layout/RadialCluster"/>
    <dgm:cxn modelId="{1A2F1275-42BB-457E-9424-4D731F7E75FA}" type="presParOf" srcId="{3C1CC195-821B-4304-9293-2FDD928A06EE}" destId="{4B013E86-89D2-4212-AEED-7FBC7097AEBA}" srcOrd="5" destOrd="0" presId="urn:microsoft.com/office/officeart/2008/layout/RadialCluster"/>
    <dgm:cxn modelId="{1072EE95-754E-4E46-A0C5-7292CC9D719C}" type="presParOf" srcId="{3C1CC195-821B-4304-9293-2FDD928A06EE}" destId="{5FE1A525-6534-451B-8D78-FB9676DF26AD}" srcOrd="6" destOrd="0" presId="urn:microsoft.com/office/officeart/2008/layout/RadialCluster"/>
    <dgm:cxn modelId="{962AB750-B38D-4C9F-BA89-8C3B3BF97876}" type="presParOf" srcId="{3C1CC195-821B-4304-9293-2FDD928A06EE}" destId="{EAF10663-8C4C-4B90-9C61-0833B6F849A5}" srcOrd="7" destOrd="0" presId="urn:microsoft.com/office/officeart/2008/layout/RadialCluster"/>
    <dgm:cxn modelId="{55226B82-02DF-4A93-99E8-DDB953410333}" type="presParOf" srcId="{3C1CC195-821B-4304-9293-2FDD928A06EE}" destId="{9F2A84AB-C033-4C2A-AEC3-50C6B90266E5}" srcOrd="8" destOrd="0" presId="urn:microsoft.com/office/officeart/2008/layout/RadialCluster"/>
    <dgm:cxn modelId="{D4C0E4F9-60EB-4595-ADA3-A067D5D303C5}" type="presParOf" srcId="{3C1CC195-821B-4304-9293-2FDD928A06EE}" destId="{50357D84-431E-47DE-B7A5-2230E9C33475}" srcOrd="9" destOrd="0" presId="urn:microsoft.com/office/officeart/2008/layout/RadialCluster"/>
    <dgm:cxn modelId="{9DDE6B6B-706C-4E08-BC4C-DBCB24D3B039}" type="presParOf" srcId="{3C1CC195-821B-4304-9293-2FDD928A06EE}" destId="{D52CB5E7-AF9C-4FD2-9476-BEB2B98D0511}" srcOrd="10" destOrd="0" presId="urn:microsoft.com/office/officeart/2008/layout/RadialCluster"/>
    <dgm:cxn modelId="{94A47081-7A8C-4721-BE35-33B9CDFF2CBE}" type="presParOf" srcId="{3C1CC195-821B-4304-9293-2FDD928A06EE}" destId="{80D04EC1-DC11-4F75-8AF3-AA81E7A85C4C}" srcOrd="11" destOrd="0" presId="urn:microsoft.com/office/officeart/2008/layout/RadialCluster"/>
    <dgm:cxn modelId="{DF137C46-D56A-42FA-B939-F45307648189}" type="presParOf" srcId="{3C1CC195-821B-4304-9293-2FDD928A06EE}" destId="{034AE756-2580-4AA7-99D3-C950C00E90B8}" srcOrd="12" destOrd="0" presId="urn:microsoft.com/office/officeart/2008/layout/RadialCluster"/>
    <dgm:cxn modelId="{CF5CA68C-B440-4869-857B-A340F8ACC859}" type="presParOf" srcId="{3C1CC195-821B-4304-9293-2FDD928A06EE}" destId="{91D700EE-352D-47CD-BDBB-368BAD1A15C3}" srcOrd="13" destOrd="0" presId="urn:microsoft.com/office/officeart/2008/layout/RadialCluster"/>
    <dgm:cxn modelId="{2CB299DD-FAFE-427D-ABAD-ED0F527B8F27}" type="presParOf" srcId="{3C1CC195-821B-4304-9293-2FDD928A06EE}" destId="{3B13E823-8352-42F1-9CF9-3137D4F8DADE}"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2BD684-3FF6-4952-B43F-4567C9363BF9}"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F7F1F61F-999A-45FC-BFCF-ED72631DB0F1}">
      <dgm:prSet phldrT="[Text]" custT="1"/>
      <dgm:spPr>
        <a:solidFill>
          <a:srgbClr val="C00000">
            <a:alpha val="50000"/>
          </a:srgbClr>
        </a:solidFill>
      </dgm:spPr>
      <dgm:t>
        <a:bodyPr/>
        <a:lstStyle/>
        <a:p>
          <a:r>
            <a:rPr lang="en-US" sz="2000" dirty="0" smtClean="0"/>
            <a:t>Loss Prevention</a:t>
          </a:r>
          <a:endParaRPr lang="en-US" sz="2000" dirty="0"/>
        </a:p>
      </dgm:t>
    </dgm:pt>
    <dgm:pt modelId="{E9ED9BB9-00CF-441D-8117-BAE04DDB9B3F}" type="parTrans" cxnId="{34E7A899-BA24-4F12-AD8F-47A0BB54E7CE}">
      <dgm:prSet/>
      <dgm:spPr/>
      <dgm:t>
        <a:bodyPr/>
        <a:lstStyle/>
        <a:p>
          <a:endParaRPr lang="en-US"/>
        </a:p>
      </dgm:t>
    </dgm:pt>
    <dgm:pt modelId="{8B724AC2-D0F8-4560-869E-91A9006E5899}" type="sibTrans" cxnId="{34E7A899-BA24-4F12-AD8F-47A0BB54E7CE}">
      <dgm:prSet/>
      <dgm:spPr/>
      <dgm:t>
        <a:bodyPr/>
        <a:lstStyle/>
        <a:p>
          <a:endParaRPr lang="en-US"/>
        </a:p>
      </dgm:t>
    </dgm:pt>
    <dgm:pt modelId="{A70948A3-6457-4E59-B7FC-DC1CB9FB8993}">
      <dgm:prSet phldrT="[Text]"/>
      <dgm:spPr/>
      <dgm:t>
        <a:bodyPr/>
        <a:lstStyle/>
        <a:p>
          <a:r>
            <a:rPr lang="en-US" dirty="0" smtClean="0"/>
            <a:t>Post-Breach Response</a:t>
          </a:r>
        </a:p>
        <a:p>
          <a:r>
            <a:rPr lang="en-US" dirty="0" smtClean="0"/>
            <a:t>(Insurable)</a:t>
          </a:r>
          <a:endParaRPr lang="en-US" dirty="0"/>
        </a:p>
      </dgm:t>
    </dgm:pt>
    <dgm:pt modelId="{23C00615-0441-4230-82D7-7F1C4CB4644C}" type="parTrans" cxnId="{B660E1D0-681E-4621-81AE-3EB6DDD555A0}">
      <dgm:prSet/>
      <dgm:spPr/>
      <dgm:t>
        <a:bodyPr/>
        <a:lstStyle/>
        <a:p>
          <a:endParaRPr lang="en-US"/>
        </a:p>
      </dgm:t>
    </dgm:pt>
    <dgm:pt modelId="{91B8AEA2-61F8-43CA-8225-2BFB1071DA0E}" type="sibTrans" cxnId="{B660E1D0-681E-4621-81AE-3EB6DDD555A0}">
      <dgm:prSet/>
      <dgm:spPr/>
      <dgm:t>
        <a:bodyPr/>
        <a:lstStyle/>
        <a:p>
          <a:endParaRPr lang="en-US"/>
        </a:p>
      </dgm:t>
    </dgm:pt>
    <dgm:pt modelId="{36D326C4-2898-4CDE-AFCA-D06038A80A78}">
      <dgm:prSet phldrT="[Text]"/>
      <dgm:spPr>
        <a:solidFill>
          <a:srgbClr val="00B050">
            <a:alpha val="50000"/>
          </a:srgbClr>
        </a:solidFill>
      </dgm:spPr>
      <dgm:t>
        <a:bodyPr/>
        <a:lstStyle/>
        <a:p>
          <a:r>
            <a:rPr lang="en-US" dirty="0" smtClean="0"/>
            <a:t>Loss Transfer (Insurance)</a:t>
          </a:r>
          <a:endParaRPr lang="en-US" dirty="0"/>
        </a:p>
      </dgm:t>
    </dgm:pt>
    <dgm:pt modelId="{4B30A3E9-D21A-401B-B61C-0BE827AD6AB9}" type="parTrans" cxnId="{92AEDC36-59DF-45D0-98F0-4E133736FC1A}">
      <dgm:prSet/>
      <dgm:spPr/>
      <dgm:t>
        <a:bodyPr/>
        <a:lstStyle/>
        <a:p>
          <a:endParaRPr lang="en-US"/>
        </a:p>
      </dgm:t>
    </dgm:pt>
    <dgm:pt modelId="{E410D388-235A-4B71-8C1E-50BC7678B678}" type="sibTrans" cxnId="{92AEDC36-59DF-45D0-98F0-4E133736FC1A}">
      <dgm:prSet/>
      <dgm:spPr/>
      <dgm:t>
        <a:bodyPr/>
        <a:lstStyle/>
        <a:p>
          <a:endParaRPr lang="en-US"/>
        </a:p>
      </dgm:t>
    </dgm:pt>
    <dgm:pt modelId="{04D5299D-706B-442B-B5AD-C000BC0C3B9F}" type="pres">
      <dgm:prSet presAssocID="{582BD684-3FF6-4952-B43F-4567C9363BF9}" presName="Name0" presStyleCnt="0">
        <dgm:presLayoutVars>
          <dgm:chMax val="7"/>
          <dgm:dir/>
          <dgm:resizeHandles val="exact"/>
        </dgm:presLayoutVars>
      </dgm:prSet>
      <dgm:spPr/>
    </dgm:pt>
    <dgm:pt modelId="{08A2713C-6BFD-40DB-8FF9-6ECED0F0C1BB}" type="pres">
      <dgm:prSet presAssocID="{582BD684-3FF6-4952-B43F-4567C9363BF9}" presName="ellipse1" presStyleLbl="vennNode1" presStyleIdx="0" presStyleCnt="3" custLinFactNeighborX="-40436" custLinFactNeighborY="21683">
        <dgm:presLayoutVars>
          <dgm:bulletEnabled val="1"/>
        </dgm:presLayoutVars>
      </dgm:prSet>
      <dgm:spPr/>
      <dgm:t>
        <a:bodyPr/>
        <a:lstStyle/>
        <a:p>
          <a:endParaRPr lang="en-US"/>
        </a:p>
      </dgm:t>
    </dgm:pt>
    <dgm:pt modelId="{7912B318-D591-42FF-BD79-F5B8746BB743}" type="pres">
      <dgm:prSet presAssocID="{582BD684-3FF6-4952-B43F-4567C9363BF9}" presName="ellipse2" presStyleLbl="vennNode1" presStyleIdx="1" presStyleCnt="3" custLinFactNeighborX="90835" custLinFactNeighborY="-45711">
        <dgm:presLayoutVars>
          <dgm:bulletEnabled val="1"/>
        </dgm:presLayoutVars>
      </dgm:prSet>
      <dgm:spPr/>
      <dgm:t>
        <a:bodyPr/>
        <a:lstStyle/>
        <a:p>
          <a:endParaRPr lang="en-US"/>
        </a:p>
      </dgm:t>
    </dgm:pt>
    <dgm:pt modelId="{FC044967-5DBC-4030-9159-44AE909A195C}" type="pres">
      <dgm:prSet presAssocID="{582BD684-3FF6-4952-B43F-4567C9363BF9}" presName="ellipse3" presStyleLbl="vennNode1" presStyleIdx="2" presStyleCnt="3" custLinFactNeighborX="-52742" custLinFactNeighborY="24027">
        <dgm:presLayoutVars>
          <dgm:bulletEnabled val="1"/>
        </dgm:presLayoutVars>
      </dgm:prSet>
      <dgm:spPr/>
      <dgm:t>
        <a:bodyPr/>
        <a:lstStyle/>
        <a:p>
          <a:endParaRPr lang="en-US"/>
        </a:p>
      </dgm:t>
    </dgm:pt>
  </dgm:ptLst>
  <dgm:cxnLst>
    <dgm:cxn modelId="{92AEDC36-59DF-45D0-98F0-4E133736FC1A}" srcId="{582BD684-3FF6-4952-B43F-4567C9363BF9}" destId="{36D326C4-2898-4CDE-AFCA-D06038A80A78}" srcOrd="2" destOrd="0" parTransId="{4B30A3E9-D21A-401B-B61C-0BE827AD6AB9}" sibTransId="{E410D388-235A-4B71-8C1E-50BC7678B678}"/>
    <dgm:cxn modelId="{34E7A899-BA24-4F12-AD8F-47A0BB54E7CE}" srcId="{582BD684-3FF6-4952-B43F-4567C9363BF9}" destId="{F7F1F61F-999A-45FC-BFCF-ED72631DB0F1}" srcOrd="0" destOrd="0" parTransId="{E9ED9BB9-00CF-441D-8117-BAE04DDB9B3F}" sibTransId="{8B724AC2-D0F8-4560-869E-91A9006E5899}"/>
    <dgm:cxn modelId="{15520E6F-3ED2-469C-B777-017878318A33}" type="presOf" srcId="{A70948A3-6457-4E59-B7FC-DC1CB9FB8993}" destId="{7912B318-D591-42FF-BD79-F5B8746BB743}" srcOrd="0" destOrd="0" presId="urn:microsoft.com/office/officeart/2005/8/layout/rings+Icon"/>
    <dgm:cxn modelId="{B1A54F06-EFC3-4661-B0AF-7CE4CE5B1C41}" type="presOf" srcId="{582BD684-3FF6-4952-B43F-4567C9363BF9}" destId="{04D5299D-706B-442B-B5AD-C000BC0C3B9F}" srcOrd="0" destOrd="0" presId="urn:microsoft.com/office/officeart/2005/8/layout/rings+Icon"/>
    <dgm:cxn modelId="{24872719-2BC3-453B-8958-D4E915739099}" type="presOf" srcId="{F7F1F61F-999A-45FC-BFCF-ED72631DB0F1}" destId="{08A2713C-6BFD-40DB-8FF9-6ECED0F0C1BB}" srcOrd="0" destOrd="0" presId="urn:microsoft.com/office/officeart/2005/8/layout/rings+Icon"/>
    <dgm:cxn modelId="{B660E1D0-681E-4621-81AE-3EB6DDD555A0}" srcId="{582BD684-3FF6-4952-B43F-4567C9363BF9}" destId="{A70948A3-6457-4E59-B7FC-DC1CB9FB8993}" srcOrd="1" destOrd="0" parTransId="{23C00615-0441-4230-82D7-7F1C4CB4644C}" sibTransId="{91B8AEA2-61F8-43CA-8225-2BFB1071DA0E}"/>
    <dgm:cxn modelId="{EDB5B783-147D-49E7-8388-9D418AD7D265}" type="presOf" srcId="{36D326C4-2898-4CDE-AFCA-D06038A80A78}" destId="{FC044967-5DBC-4030-9159-44AE909A195C}" srcOrd="0" destOrd="0" presId="urn:microsoft.com/office/officeart/2005/8/layout/rings+Icon"/>
    <dgm:cxn modelId="{39A7F479-9F24-444B-B839-68A4A3EF1CBB}" type="presParOf" srcId="{04D5299D-706B-442B-B5AD-C000BC0C3B9F}" destId="{08A2713C-6BFD-40DB-8FF9-6ECED0F0C1BB}" srcOrd="0" destOrd="0" presId="urn:microsoft.com/office/officeart/2005/8/layout/rings+Icon"/>
    <dgm:cxn modelId="{CF668A45-281C-4195-ACA2-D00324A7CE9B}" type="presParOf" srcId="{04D5299D-706B-442B-B5AD-C000BC0C3B9F}" destId="{7912B318-D591-42FF-BD79-F5B8746BB743}" srcOrd="1" destOrd="0" presId="urn:microsoft.com/office/officeart/2005/8/layout/rings+Icon"/>
    <dgm:cxn modelId="{090D463F-75AD-4D52-952C-7C2A5A7D8551}" type="presParOf" srcId="{04D5299D-706B-442B-B5AD-C000BC0C3B9F}" destId="{FC044967-5DBC-4030-9159-44AE909A195C}" srcOrd="2"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18.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19.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20.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21.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22.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23.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25.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26.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2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28.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37.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39.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40.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4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image" Target="../media/image39.png"/></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82.png"/></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17.emf"/></Relationships>
</file>

<file path=ppt/drawings/drawing1.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0.66901</cdr:x>
      <cdr:y>0</cdr:y>
    </cdr:from>
    <cdr:to>
      <cdr:x>0.93742</cdr:x>
      <cdr:y>0.1744</cdr:y>
    </cdr:to>
    <cdr:sp macro="" textlink="">
      <cdr:nvSpPr>
        <cdr:cNvPr id="3" name="Investors supply capital"/>
        <cdr:cNvSpPr>
          <a:spLocks xmlns:a="http://schemas.openxmlformats.org/drawingml/2006/main" noChangeArrowheads="1"/>
        </cdr:cNvSpPr>
      </cdr:nvSpPr>
      <cdr:spPr bwMode="blackWhite">
        <a:xfrm xmlns:a="http://schemas.openxmlformats.org/drawingml/2006/main">
          <a:off x="5482322" y="-1476581"/>
          <a:ext cx="2199533" cy="730357"/>
        </a:xfrm>
        <a:prstGeom xmlns:a="http://schemas.openxmlformats.org/drawingml/2006/main" prst="wedgeRectCallout">
          <a:avLst>
            <a:gd name="adj1" fmla="val -80682"/>
            <a:gd name="adj2" fmla="val 51727"/>
          </a:avLst>
        </a:prstGeom>
        <a:gradFill xmlns:a="http://schemas.openxmlformats.org/drawingml/2006/main" rotWithShape="1">
          <a:gsLst>
            <a:gs pos="2000">
              <a:srgbClr val="225A7A"/>
            </a:gs>
            <a:gs pos="100000">
              <a:srgbClr val="225A7A"/>
            </a:gs>
          </a:gsLst>
          <a:lin ang="5400000" scaled="1"/>
        </a:gradFill>
        <a:ln xmlns:a="http://schemas.openxmlformats.org/drawingml/2006/main" w="28575" algn="ctr">
          <a:solidFill>
            <a:srgbClr val="225A7A"/>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RBC requirements took effect with 1994 Annual Statement.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0.71421</cdr:x>
      <cdr:y>0.19259</cdr:y>
    </cdr:from>
    <cdr:to>
      <cdr:x>1</cdr:x>
      <cdr:y>0.36516</cdr:y>
    </cdr:to>
    <cdr:sp macro="" textlink="">
      <cdr:nvSpPr>
        <cdr:cNvPr id="4" name="AutoShape 7"/>
        <cdr:cNvSpPr>
          <a:spLocks xmlns:a="http://schemas.openxmlformats.org/drawingml/2006/main" noChangeArrowheads="1"/>
        </cdr:cNvSpPr>
      </cdr:nvSpPr>
      <cdr:spPr bwMode="blackWhite">
        <a:xfrm xmlns:a="http://schemas.openxmlformats.org/drawingml/2006/main">
          <a:off x="5852688" y="806538"/>
          <a:ext cx="2341987" cy="722672"/>
        </a:xfrm>
        <a:prstGeom xmlns:a="http://schemas.openxmlformats.org/drawingml/2006/main" prst="wedgeRectCallout">
          <a:avLst>
            <a:gd name="adj1" fmla="val 32998"/>
            <a:gd name="adj2" fmla="val 109478"/>
          </a:avLst>
        </a:prstGeom>
        <a:gradFill xmlns:a="http://schemas.openxmlformats.org/drawingml/2006/main" rotWithShape="1">
          <a:gsLst>
            <a:gs pos="0">
              <a:schemeClr val="tx2"/>
            </a:gs>
            <a:gs pos="100000">
              <a:schemeClr val="tx2">
                <a:gamma/>
                <a:shade val="66275"/>
                <a:invGamma/>
              </a:schemeClr>
            </a:gs>
          </a:gsLst>
          <a:lin ang="5400000" scaled="1"/>
        </a:gradFill>
        <a:ln xmlns:a="http://schemas.openxmlformats.org/drawingml/2006/main" w="28575" algn="ctr">
          <a:solidFill>
            <a:schemeClr val="bg1"/>
          </a:solidFill>
          <a:miter lim="800000"/>
          <a:headEnd/>
          <a:tailEnd/>
        </a:ln>
        <a:effectLst xmlns:a="http://schemas.openxmlformats.org/drawingml/2006/mai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The industry has become less leveraged since 1994</a:t>
          </a:r>
          <a:endParaRPr lang="en-US" sz="1600" b="1" dirty="0">
            <a:solidFill>
              <a:srgbClr val="FFFFFF"/>
            </a:solidFill>
            <a:latin typeface="Arial" charset="0"/>
            <a:cs typeface="Arial"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0.03448</cdr:x>
      <cdr:y>0.01895</cdr:y>
    </cdr:from>
    <cdr:to>
      <cdr:x>0.36343</cdr:x>
      <cdr:y>0.12399</cdr:y>
    </cdr:to>
    <cdr:sp macro="" textlink="">
      <cdr:nvSpPr>
        <cdr:cNvPr id="3" name="TextBox 2"/>
        <cdr:cNvSpPr txBox="1"/>
      </cdr:nvSpPr>
      <cdr:spPr>
        <a:xfrm xmlns:a="http://schemas.openxmlformats.org/drawingml/2006/main">
          <a:off x="282593" y="79375"/>
          <a:ext cx="2695557" cy="4398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rtl="0">
            <a:defRPr sz="1000"/>
          </a:pPr>
          <a:r>
            <a:rPr lang="en-US" sz="1400" b="1" i="0" u="none" strike="noStrike" baseline="0" dirty="0">
              <a:solidFill>
                <a:srgbClr val="225A7A"/>
              </a:solidFill>
              <a:latin typeface="Arial"/>
              <a:cs typeface="Arial"/>
            </a:rPr>
            <a:t>(Change from Previous Year)</a:t>
          </a:r>
        </a:p>
      </cdr:txBody>
    </cdr:sp>
  </cdr:relSizeAnchor>
  <cdr:relSizeAnchor xmlns:cdr="http://schemas.openxmlformats.org/drawingml/2006/chartDrawing">
    <cdr:from>
      <cdr:x>0.57341</cdr:x>
      <cdr:y>0.2031</cdr:y>
    </cdr:from>
    <cdr:to>
      <cdr:x>0.83139</cdr:x>
      <cdr:y>0.34006</cdr:y>
    </cdr:to>
    <cdr:sp macro="" textlink="">
      <cdr:nvSpPr>
        <cdr:cNvPr id="4" name="AutoShape 14"/>
        <cdr:cNvSpPr>
          <a:spLocks xmlns:a="http://schemas.openxmlformats.org/drawingml/2006/main" noChangeArrowheads="1"/>
        </cdr:cNvSpPr>
      </cdr:nvSpPr>
      <cdr:spPr bwMode="blackWhite">
        <a:xfrm xmlns:a="http://schemas.openxmlformats.org/drawingml/2006/main">
          <a:off x="4698914" y="850556"/>
          <a:ext cx="2114063" cy="573540"/>
        </a:xfrm>
        <a:prstGeom xmlns:a="http://schemas.openxmlformats.org/drawingml/2006/main" prst="wedgeRectCallout">
          <a:avLst>
            <a:gd name="adj1" fmla="val 37135"/>
            <a:gd name="adj2" fmla="val 161851"/>
          </a:avLst>
        </a:prstGeom>
        <a:gradFill xmlns:a="http://schemas.openxmlformats.org/drawingml/2006/main" rotWithShape="1">
          <a:gsLst>
            <a:gs pos="100000">
              <a:schemeClr val="accent6"/>
            </a:gs>
            <a:gs pos="100000">
              <a:srgbClr val="173C51"/>
            </a:gs>
          </a:gsLst>
          <a:lin ang="5400000" scaled="1"/>
        </a:gradFill>
        <a:ln xmlns:a="http://schemas.openxmlformats.org/drawingml/2006/main" w="28575" algn="ctr">
          <a:solidFill>
            <a:schemeClr val="accent6"/>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Japan, NZ Quakes, US Tornadoes.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0.06391</cdr:x>
      <cdr:y>0.0863</cdr:y>
    </cdr:from>
    <cdr:to>
      <cdr:x>0.32685</cdr:x>
      <cdr:y>0.34006</cdr:y>
    </cdr:to>
    <cdr:sp macro="" textlink="">
      <cdr:nvSpPr>
        <cdr:cNvPr id="5" name="AutoShape 14"/>
        <cdr:cNvSpPr>
          <a:spLocks xmlns:a="http://schemas.openxmlformats.org/drawingml/2006/main" noChangeArrowheads="1"/>
        </cdr:cNvSpPr>
      </cdr:nvSpPr>
      <cdr:spPr bwMode="blackWhite">
        <a:xfrm xmlns:a="http://schemas.openxmlformats.org/drawingml/2006/main">
          <a:off x="523747" y="361414"/>
          <a:ext cx="2154664" cy="1062680"/>
        </a:xfrm>
        <a:prstGeom xmlns:a="http://schemas.openxmlformats.org/drawingml/2006/main" prst="wedgeRectCallout">
          <a:avLst>
            <a:gd name="adj1" fmla="val -18735"/>
            <a:gd name="adj2" fmla="val 68698"/>
          </a:avLst>
        </a:prstGeom>
        <a:gradFill xmlns:a="http://schemas.openxmlformats.org/drawingml/2006/main" rotWithShape="1">
          <a:gsLst>
            <a:gs pos="0">
              <a:schemeClr val="accent1"/>
            </a:gs>
            <a:gs pos="100000">
              <a:srgbClr val="173C51"/>
            </a:gs>
          </a:gsLst>
          <a:lin ang="5400000" scaled="1"/>
        </a:gradFill>
        <a:ln xmlns:a="http://schemas.openxmlformats.org/drawingml/2006/main" w="28575" algn="ctr">
          <a:solidFill>
            <a:schemeClr val="bg1"/>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2001-02: WTC Losses, Falling Stock, Bond </a:t>
          </a:r>
          <a:r>
            <a:rPr lang="en-US" sz="1600" b="1" dirty="0">
              <a:solidFill>
                <a:srgbClr val="FFFFFF"/>
              </a:solidFill>
            </a:rPr>
            <a:t>P</a:t>
          </a:r>
          <a:r>
            <a:rPr lang="en-US" sz="1600" b="1" dirty="0" smtClean="0">
              <a:solidFill>
                <a:srgbClr val="FFFFFF"/>
              </a:solidFill>
            </a:rPr>
            <a:t>rices </a:t>
          </a:r>
          <a:r>
            <a:rPr lang="en-US" sz="1600" b="1" dirty="0">
              <a:solidFill>
                <a:srgbClr val="FFFFFF"/>
              </a:solidFill>
            </a:rPr>
            <a:t>D</a:t>
          </a:r>
          <a:r>
            <a:rPr lang="en-US" sz="1600" b="1" dirty="0" smtClean="0">
              <a:solidFill>
                <a:srgbClr val="FFFFFF"/>
              </a:solidFill>
            </a:rPr>
            <a:t>ry </a:t>
          </a:r>
          <a:r>
            <a:rPr lang="en-US" sz="1600" b="1" dirty="0">
              <a:solidFill>
                <a:srgbClr val="FFFFFF"/>
              </a:solidFill>
            </a:rPr>
            <a:t>U</a:t>
          </a:r>
          <a:r>
            <a:rPr lang="en-US" sz="1600" b="1" dirty="0" smtClean="0">
              <a:solidFill>
                <a:srgbClr val="FFFFFF"/>
              </a:solidFill>
            </a:rPr>
            <a:t>p </a:t>
          </a:r>
          <a:r>
            <a:rPr lang="en-US" sz="1600" b="1" dirty="0">
              <a:solidFill>
                <a:srgbClr val="FFFFFF"/>
              </a:solidFill>
            </a:rPr>
            <a:t>C</a:t>
          </a:r>
          <a:r>
            <a:rPr lang="en-US" sz="1600" b="1" dirty="0" smtClean="0">
              <a:solidFill>
                <a:srgbClr val="FFFFFF"/>
              </a:solidFill>
            </a:rPr>
            <a:t>apital.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0.49981</cdr:x>
      <cdr:y>0.02096</cdr:y>
    </cdr:from>
    <cdr:to>
      <cdr:x>0.75779</cdr:x>
      <cdr:y>0.19252</cdr:y>
    </cdr:to>
    <cdr:sp macro="" textlink="">
      <cdr:nvSpPr>
        <cdr:cNvPr id="6" name="AutoShape 14"/>
        <cdr:cNvSpPr>
          <a:spLocks xmlns:a="http://schemas.openxmlformats.org/drawingml/2006/main" noChangeArrowheads="1"/>
        </cdr:cNvSpPr>
      </cdr:nvSpPr>
      <cdr:spPr bwMode="blackWhite">
        <a:xfrm xmlns:a="http://schemas.openxmlformats.org/drawingml/2006/main">
          <a:off x="4095750" y="87794"/>
          <a:ext cx="2114062" cy="718463"/>
        </a:xfrm>
        <a:prstGeom xmlns:a="http://schemas.openxmlformats.org/drawingml/2006/main" prst="wedgeRectCallout">
          <a:avLst>
            <a:gd name="adj1" fmla="val -80742"/>
            <a:gd name="adj2" fmla="val -49035"/>
          </a:avLst>
        </a:prstGeom>
        <a:gradFill xmlns:a="http://schemas.openxmlformats.org/drawingml/2006/main" rotWithShape="1">
          <a:gsLst>
            <a:gs pos="100000">
              <a:schemeClr val="accent6"/>
            </a:gs>
            <a:gs pos="100000">
              <a:srgbClr val="173C51"/>
            </a:gs>
          </a:gsLst>
          <a:lin ang="5400000" scaled="1"/>
        </a:gradFill>
        <a:ln xmlns:a="http://schemas.openxmlformats.org/drawingml/2006/main" w="28575" algn="ctr">
          <a:solidFill>
            <a:schemeClr val="accent6"/>
          </a:solidFill>
          <a:miter lim="800000"/>
          <a:headEnd/>
          <a:tailEnd/>
        </a:ln>
      </cdr:spPr>
      <cdr:txBody>
        <a:bodyPr xmlns:a="http://schemas.openxmlformats.org/drawingml/2006/main" tIns="91440" bIns="9144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fontAlgn="base" hangingPunct="0">
            <a:lnSpc>
              <a:spcPts val="1400"/>
            </a:lnSpc>
            <a:spcBef>
              <a:spcPct val="50000"/>
            </a:spcBef>
            <a:spcAft>
              <a:spcPct val="0"/>
            </a:spcAft>
            <a:buClr>
              <a:srgbClr val="FFFFFF"/>
            </a:buClr>
            <a:buFont typeface="Wingdings" pitchFamily="2" charset="2"/>
            <a:buNone/>
          </a:pPr>
          <a:r>
            <a:rPr lang="en-US" sz="1600" b="1" dirty="0" smtClean="0">
              <a:solidFill>
                <a:srgbClr val="FFFFFF"/>
              </a:solidFill>
              <a:latin typeface="Arial" panose="020B0604020202020204" pitchFamily="34" charset="0"/>
              <a:cs typeface="Arial" panose="020B0604020202020204" pitchFamily="34" charset="0"/>
            </a:rPr>
            <a:t>2006: Higher Rates After Record </a:t>
          </a:r>
          <a:r>
            <a:rPr lang="en-US" sz="1600" b="1" dirty="0">
              <a:solidFill>
                <a:srgbClr val="FFFFFF"/>
              </a:solidFill>
              <a:latin typeface="Arial" panose="020B0604020202020204" pitchFamily="34" charset="0"/>
              <a:cs typeface="Arial" panose="020B0604020202020204" pitchFamily="34" charset="0"/>
            </a:rPr>
            <a:t>H</a:t>
          </a:r>
          <a:r>
            <a:rPr lang="en-US" sz="1600" b="1" dirty="0" smtClean="0">
              <a:solidFill>
                <a:srgbClr val="FFFFFF"/>
              </a:solidFill>
              <a:latin typeface="Arial" panose="020B0604020202020204" pitchFamily="34" charset="0"/>
              <a:cs typeface="Arial" panose="020B0604020202020204" pitchFamily="34" charset="0"/>
            </a:rPr>
            <a:t>urricanes. </a:t>
          </a:r>
          <a:endParaRPr lang="en-US" sz="1600" b="1" dirty="0">
            <a:solidFill>
              <a:srgbClr val="FFFFFF"/>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0.32741</cdr:x>
      <cdr:y>0.23299</cdr:y>
    </cdr:from>
    <cdr:to>
      <cdr:x>0.4405</cdr:x>
      <cdr:y>0.27725</cdr:y>
    </cdr:to>
    <cdr:sp macro="" textlink="">
      <cdr:nvSpPr>
        <cdr:cNvPr id="7" name="Lightning Bolt 6"/>
        <cdr:cNvSpPr/>
      </cdr:nvSpPr>
      <cdr:spPr>
        <a:xfrm xmlns:a="http://schemas.openxmlformats.org/drawingml/2006/main">
          <a:off x="2683057" y="975722"/>
          <a:ext cx="926736" cy="185353"/>
        </a:xfrm>
        <a:prstGeom xmlns:a="http://schemas.openxmlformats.org/drawingml/2006/main" prst="lightningBol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0.37454</cdr:x>
      <cdr:y>0.07155</cdr:y>
    </cdr:from>
    <cdr:to>
      <cdr:x>0.41525</cdr:x>
      <cdr:y>0.10696</cdr:y>
    </cdr:to>
    <cdr:sp macro="" textlink="">
      <cdr:nvSpPr>
        <cdr:cNvPr id="8" name="TextBox 7"/>
        <cdr:cNvSpPr txBox="1"/>
      </cdr:nvSpPr>
      <cdr:spPr>
        <a:xfrm xmlns:a="http://schemas.openxmlformats.org/drawingml/2006/main">
          <a:off x="3069239" y="299630"/>
          <a:ext cx="333633" cy="1482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0.18834</cdr:x>
      <cdr:y>0</cdr:y>
    </cdr:from>
    <cdr:to>
      <cdr:x>0.38482</cdr:x>
      <cdr:y>0.37405</cdr:y>
    </cdr:to>
    <cdr:sp macro="" textlink="">
      <cdr:nvSpPr>
        <cdr:cNvPr id="2" name="AutoShape 8"/>
        <cdr:cNvSpPr>
          <a:spLocks xmlns:a="http://schemas.openxmlformats.org/drawingml/2006/main" noChangeArrowheads="1"/>
        </cdr:cNvSpPr>
      </cdr:nvSpPr>
      <cdr:spPr bwMode="blackWhite">
        <a:xfrm xmlns:a="http://schemas.openxmlformats.org/drawingml/2006/main">
          <a:off x="1535600" y="0"/>
          <a:ext cx="1601986" cy="1816443"/>
        </a:xfrm>
        <a:prstGeom xmlns:a="http://schemas.openxmlformats.org/drawingml/2006/main" prst="wedgeRectCallout">
          <a:avLst>
            <a:gd name="adj1" fmla="val 94228"/>
            <a:gd name="adj2" fmla="val 31908"/>
          </a:avLst>
        </a:prstGeom>
        <a:gradFill xmlns:a="http://schemas.openxmlformats.org/drawingml/2006/main" rotWithShape="1">
          <a:gsLst>
            <a:gs pos="0">
              <a:schemeClr val="accent1"/>
            </a:gs>
            <a:gs pos="100000">
              <a:srgbClr val="173C51"/>
            </a:gs>
          </a:gsLst>
          <a:lin ang="5400000" scaled="1"/>
        </a:gradFill>
        <a:ln xmlns:a="http://schemas.openxmlformats.org/drawingml/2006/main" w="28575" algn="ctr">
          <a:solidFill>
            <a:schemeClr val="accent1"/>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Risk spreads rose in 2011-2012 from cat activity and changes to catastrophe models</a:t>
          </a:r>
          <a:endParaRPr lang="en-US" sz="1600" b="1" dirty="0">
            <a:solidFill>
              <a:srgbClr val="FFFFFF"/>
            </a:solidFill>
            <a:latin typeface="Arial" charset="0"/>
            <a:cs typeface="Arial"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0.6061</cdr:x>
      <cdr:y>0.7065</cdr:y>
    </cdr:from>
    <cdr:to>
      <cdr:x>0.87455</cdr:x>
      <cdr:y>0.89563</cdr:y>
    </cdr:to>
    <cdr:sp macro="" textlink="">
      <cdr:nvSpPr>
        <cdr:cNvPr id="2" name="AutoShape 38"/>
        <cdr:cNvSpPr>
          <a:spLocks xmlns:a="http://schemas.openxmlformats.org/drawingml/2006/main" noChangeArrowheads="1"/>
        </cdr:cNvSpPr>
      </cdr:nvSpPr>
      <cdr:spPr bwMode="blackWhite">
        <a:xfrm xmlns:a="http://schemas.openxmlformats.org/drawingml/2006/main">
          <a:off x="5427662" y="3045060"/>
          <a:ext cx="2403993" cy="815162"/>
        </a:xfrm>
        <a:prstGeom xmlns:a="http://schemas.openxmlformats.org/drawingml/2006/main" prst="wedgeRectCallout">
          <a:avLst>
            <a:gd name="adj1" fmla="val 81245"/>
            <a:gd name="adj2" fmla="val -59929"/>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+5.4% in 2013 and 8.7% in 2012</a:t>
          </a:r>
          <a:endParaRPr lang="en-US" sz="1400" b="1" dirty="0">
            <a:solidFill>
              <a:srgbClr val="FFFFFF"/>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0.08271</cdr:x>
      <cdr:y>0.16886</cdr:y>
    </cdr:from>
    <cdr:to>
      <cdr:x>0.55634</cdr:x>
      <cdr:y>0.41863</cdr:y>
    </cdr:to>
    <cdr:sp macro="" textlink="">
      <cdr:nvSpPr>
        <cdr:cNvPr id="2" name="Text Box 6"/>
        <cdr:cNvSpPr txBox="1">
          <a:spLocks xmlns:a="http://schemas.openxmlformats.org/drawingml/2006/main" noChangeArrowheads="1"/>
        </cdr:cNvSpPr>
      </cdr:nvSpPr>
      <cdr:spPr bwMode="blackWhite">
        <a:xfrm xmlns:a="http://schemas.openxmlformats.org/drawingml/2006/main">
          <a:off x="737420" y="707923"/>
          <a:ext cx="4222902" cy="1047137"/>
        </a:xfrm>
        <a:prstGeom xmlns:a="http://schemas.openxmlformats.org/drawingml/2006/main" prst="rect">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type="none" w="sm" len="sm"/>
          <a:tailEnd type="none" w="sm" len="sm"/>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rPr>
            <a:t>Frequency Change: 2007—2012</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rPr>
            <a:t>Contracting: 7.9</a:t>
          </a:r>
          <a:r>
            <a:rPr lang="en-US" sz="1600" b="1" dirty="0" smtClean="0">
              <a:solidFill>
                <a:srgbClr val="FFFFFF"/>
              </a:solidFill>
              <a:sym typeface="Wingdings" pitchFamily="2" charset="2"/>
            </a:rPr>
            <a:t>7.1	-9.3%</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sym typeface="Wingdings" pitchFamily="2" charset="2"/>
            </a:rPr>
            <a:t>Manufacturing: 13.612.0	-11.8%</a:t>
          </a:r>
          <a:endParaRPr lang="en-US" sz="1600" b="1" i="0" dirty="0">
            <a:solidFill>
              <a:srgbClr val="FFFF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2/5/2015</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00175" y="582613"/>
            <a:ext cx="405765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25111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10</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69810690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115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363247729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024188" y="8848410"/>
            <a:ext cx="675761" cy="246139"/>
          </a:xfrm>
          <a:prstGeom prst="rect">
            <a:avLst/>
          </a:prstGeom>
          <a:noFill/>
          <a:ln w="9525">
            <a:noFill/>
            <a:miter lim="800000"/>
            <a:headEnd/>
            <a:tailEnd/>
          </a:ln>
        </p:spPr>
        <p:txBody>
          <a:bodyPr lIns="44913" tIns="45513" rIns="44913" bIns="45513" anchor="b">
            <a:spAutoFit/>
          </a:bodyPr>
          <a:lstStyle/>
          <a:p>
            <a:pPr algn="ctr" defTabSz="909375"/>
            <a:fld id="{2F97931E-18E9-494E-8641-F6F22D608404}" type="slidenum">
              <a:rPr lang="en-US" sz="1000"/>
              <a:pPr algn="ctr" defTabSz="909375"/>
              <a:t>116</a:t>
            </a:fld>
            <a:endParaRPr lang="en-US" sz="1000"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205109599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3913911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fontAlgn="base">
              <a:spcBef>
                <a:spcPct val="0"/>
              </a:spcBef>
              <a:spcAft>
                <a:spcPct val="0"/>
              </a:spcAft>
            </a:pPr>
            <a:fld id="{0EAA8C4A-BC29-40DC-9F9E-31DE45237C83}" type="slidenum">
              <a:rPr lang="en-US" sz="1000">
                <a:solidFill>
                  <a:srgbClr val="000000"/>
                </a:solidFill>
                <a:latin typeface="Arial" charset="0"/>
                <a:cs typeface="Arial" charset="0"/>
              </a:rPr>
              <a:pPr algn="ctr" defTabSz="931863" fontAlgn="base">
                <a:spcBef>
                  <a:spcPct val="0"/>
                </a:spcBef>
                <a:spcAft>
                  <a:spcPct val="0"/>
                </a:spcAft>
              </a:pPr>
              <a:t>118</a:t>
            </a:fld>
            <a:endParaRPr lang="en-US" sz="1000">
              <a:solidFill>
                <a:srgbClr val="000000"/>
              </a:solidFill>
              <a:latin typeface="Arial" charset="0"/>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lIns="46199" tIns="46199" rIns="46199" bIns="46199"/>
          <a:lstStyle/>
          <a:p>
            <a:endParaRPr lang="en-US" smtClean="0"/>
          </a:p>
        </p:txBody>
      </p:sp>
    </p:spTree>
    <p:extLst>
      <p:ext uri="{BB962C8B-B14F-4D97-AF65-F5344CB8AC3E}">
        <p14:creationId xmlns:p14="http://schemas.microsoft.com/office/powerpoint/2010/main" val="197777499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z="2400" dirty="0" smtClean="0"/>
          </a:p>
        </p:txBody>
      </p:sp>
      <p:sp>
        <p:nvSpPr>
          <p:cNvPr id="270340" name="Slide Number Placeholder 3"/>
          <p:cNvSpPr txBox="1">
            <a:spLocks noGrp="1"/>
          </p:cNvSpPr>
          <p:nvPr/>
        </p:nvSpPr>
        <p:spPr bwMode="auto">
          <a:xfrm>
            <a:off x="3092325" y="9000412"/>
            <a:ext cx="688915" cy="246717"/>
          </a:xfrm>
          <a:prstGeom prst="rect">
            <a:avLst/>
          </a:prstGeom>
          <a:noFill/>
          <a:ln w="9525">
            <a:noFill/>
            <a:miter lim="800000"/>
            <a:headEnd/>
            <a:tailEnd/>
          </a:ln>
        </p:spPr>
        <p:txBody>
          <a:bodyPr lIns="45956" tIns="46569" rIns="45956" bIns="46569" anchor="b">
            <a:spAutoFit/>
          </a:bodyPr>
          <a:lstStyle/>
          <a:p>
            <a:pPr algn="ctr" defTabSz="930275"/>
            <a:fld id="{15C28DB1-9D12-46D2-85EE-9083FA58BCE8}" type="slidenum">
              <a:rPr lang="en-US" sz="1000"/>
              <a:pPr algn="ctr" defTabSz="930275"/>
              <a:t>119</a:t>
            </a:fld>
            <a:endParaRPr lang="en-US" sz="1000"/>
          </a:p>
        </p:txBody>
      </p:sp>
    </p:spTree>
    <p:extLst>
      <p:ext uri="{BB962C8B-B14F-4D97-AF65-F5344CB8AC3E}">
        <p14:creationId xmlns:p14="http://schemas.microsoft.com/office/powerpoint/2010/main" val="184444109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120</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4824615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121</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4234344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024188" y="8848392"/>
            <a:ext cx="675761" cy="246157"/>
          </a:xfrm>
          <a:prstGeom prst="rect">
            <a:avLst/>
          </a:prstGeom>
          <a:noFill/>
          <a:ln w="9525">
            <a:noFill/>
            <a:miter lim="800000"/>
            <a:headEnd/>
            <a:tailEnd/>
          </a:ln>
        </p:spPr>
        <p:txBody>
          <a:bodyPr lIns="44923" tIns="45522" rIns="44923" bIns="45522" anchor="b">
            <a:spAutoFit/>
          </a:bodyPr>
          <a:lstStyle/>
          <a:p>
            <a:pPr algn="ctr" defTabSz="909375"/>
            <a:fld id="{7B4316D7-5E5D-414D-8028-D6CC0CAC2BE5}" type="slidenum">
              <a:rPr lang="en-US" sz="1000"/>
              <a:pPr algn="ctr" defTabSz="909375"/>
              <a:t>122</a:t>
            </a:fld>
            <a:endParaRPr lang="en-US" sz="10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7561165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123</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7268558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82230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11</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51933891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fontAlgn="base">
              <a:spcBef>
                <a:spcPct val="0"/>
              </a:spcBef>
              <a:spcAft>
                <a:spcPct val="0"/>
              </a:spcAft>
            </a:pPr>
            <a:fld id="{F4885E1A-3F02-490A-9D99-7D92E11B3251}" type="slidenum">
              <a:rPr lang="en-US" sz="1000">
                <a:solidFill>
                  <a:srgbClr val="000000"/>
                </a:solidFill>
                <a:latin typeface="Arial" charset="0"/>
                <a:cs typeface="Arial" charset="0"/>
              </a:rPr>
              <a:pPr algn="ctr" defTabSz="931863" fontAlgn="base">
                <a:spcBef>
                  <a:spcPct val="0"/>
                </a:spcBef>
                <a:spcAft>
                  <a:spcPct val="0"/>
                </a:spcAft>
              </a:pPr>
              <a:t>125</a:t>
            </a:fld>
            <a:endParaRPr lang="en-US" sz="1000">
              <a:solidFill>
                <a:srgbClr val="000000"/>
              </a:solidFill>
              <a:latin typeface="Arial" charset="0"/>
              <a:cs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lIns="46199" tIns="46199" rIns="46199" bIns="46199"/>
          <a:lstStyle/>
          <a:p>
            <a:endParaRPr lang="en-US" smtClean="0"/>
          </a:p>
        </p:txBody>
      </p:sp>
    </p:spTree>
    <p:extLst>
      <p:ext uri="{BB962C8B-B14F-4D97-AF65-F5344CB8AC3E}">
        <p14:creationId xmlns:p14="http://schemas.microsoft.com/office/powerpoint/2010/main" val="129013471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023576" y="8848380"/>
            <a:ext cx="676988" cy="246167"/>
          </a:xfrm>
          <a:noFill/>
        </p:spPr>
        <p:txBody>
          <a:bodyPr/>
          <a:lstStyle/>
          <a:p>
            <a:fld id="{E188F4B9-AFA1-4FA4-B0F5-782B95A74519}" type="slidenum">
              <a:rPr lang="en-US" smtClean="0">
                <a:cs typeface="Arial" charset="0"/>
              </a:rPr>
              <a:pPr/>
              <a:t>126</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5526315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41" tIns="46555" rIns="45941" bIns="46555" anchor="b">
            <a:spAutoFit/>
          </a:bodyPr>
          <a:lstStyle/>
          <a:p>
            <a:pPr algn="ctr" defTabSz="930180" fontAlgn="base">
              <a:spcBef>
                <a:spcPct val="0"/>
              </a:spcBef>
              <a:spcAft>
                <a:spcPct val="0"/>
              </a:spcAft>
            </a:pPr>
            <a:fld id="{E7F16FBB-7AEE-4DA5-B0F2-DB9341F37734}" type="slidenum">
              <a:rPr lang="en-US" sz="1000">
                <a:solidFill>
                  <a:srgbClr val="000000"/>
                </a:solidFill>
                <a:latin typeface="Arial" charset="0"/>
                <a:cs typeface="Arial" charset="0"/>
              </a:rPr>
              <a:pPr algn="ctr" defTabSz="930180" fontAlgn="base">
                <a:spcBef>
                  <a:spcPct val="0"/>
                </a:spcBef>
                <a:spcAft>
                  <a:spcPct val="0"/>
                </a:spcAft>
              </a:pPr>
              <a:t>127</a:t>
            </a:fld>
            <a:endParaRPr lang="en-US" sz="1000" dirty="0">
              <a:solidFill>
                <a:srgbClr val="000000"/>
              </a:solidFill>
              <a:latin typeface="Arial" charset="0"/>
              <a:cs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6120" tIns="46120" rIns="46120" bIns="46120"/>
          <a:lstStyle/>
          <a:p>
            <a:endParaRPr lang="en-US" smtClean="0"/>
          </a:p>
        </p:txBody>
      </p:sp>
    </p:spTree>
    <p:extLst>
      <p:ext uri="{BB962C8B-B14F-4D97-AF65-F5344CB8AC3E}">
        <p14:creationId xmlns:p14="http://schemas.microsoft.com/office/powerpoint/2010/main" val="150246471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54680" y="9047163"/>
            <a:ext cx="704286" cy="247650"/>
          </a:xfrm>
          <a:prstGeom prst="rect">
            <a:avLst/>
          </a:prstGeom>
          <a:noFill/>
          <a:ln w="9525">
            <a:noFill/>
            <a:miter lim="800000"/>
            <a:headEnd/>
            <a:tailEnd/>
          </a:ln>
        </p:spPr>
        <p:txBody>
          <a:bodyPr lIns="46020" tIns="46634" rIns="46020" bIns="46634" anchor="b">
            <a:spAutoFit/>
          </a:bodyPr>
          <a:lstStyle/>
          <a:p>
            <a:pPr algn="ctr" defTabSz="933261" fontAlgn="base">
              <a:spcBef>
                <a:spcPct val="0"/>
              </a:spcBef>
              <a:spcAft>
                <a:spcPct val="0"/>
              </a:spcAft>
            </a:pPr>
            <a:fld id="{47C89156-2F8B-41D7-B79C-F708654623FD}" type="slidenum">
              <a:rPr lang="en-US" sz="1000">
                <a:solidFill>
                  <a:srgbClr val="000000"/>
                </a:solidFill>
                <a:latin typeface="Arial" charset="0"/>
                <a:cs typeface="Arial" charset="0"/>
              </a:rPr>
              <a:pPr algn="ctr" defTabSz="933261" fontAlgn="base">
                <a:spcBef>
                  <a:spcPct val="0"/>
                </a:spcBef>
                <a:spcAft>
                  <a:spcPct val="0"/>
                </a:spcAft>
              </a:pPr>
              <a:t>128</a:t>
            </a:fld>
            <a:endParaRPr lang="en-US" sz="1000">
              <a:solidFill>
                <a:srgbClr val="000000"/>
              </a:solidFill>
              <a:latin typeface="Arial" charset="0"/>
              <a:cs typeface="Arial"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99" tIns="46199" rIns="46199" bIns="46199"/>
          <a:lstStyle/>
          <a:p>
            <a:endParaRPr lang="en-US" smtClean="0"/>
          </a:p>
        </p:txBody>
      </p:sp>
    </p:spTree>
    <p:extLst>
      <p:ext uri="{BB962C8B-B14F-4D97-AF65-F5344CB8AC3E}">
        <p14:creationId xmlns:p14="http://schemas.microsoft.com/office/powerpoint/2010/main" val="21114765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53726" y="9046822"/>
            <a:ext cx="706129" cy="247989"/>
          </a:xfrm>
          <a:prstGeom prst="rect">
            <a:avLst/>
          </a:prstGeom>
          <a:noFill/>
          <a:ln w="9525">
            <a:noFill/>
            <a:miter lim="800000"/>
            <a:headEnd/>
            <a:tailEnd/>
          </a:ln>
        </p:spPr>
        <p:txBody>
          <a:bodyPr lIns="45946" tIns="46559" rIns="45946" bIns="46559" anchor="b">
            <a:spAutoFit/>
          </a:bodyPr>
          <a:lstStyle/>
          <a:p>
            <a:pPr algn="ctr" defTabSz="931670" fontAlgn="base">
              <a:spcBef>
                <a:spcPct val="0"/>
              </a:spcBef>
              <a:spcAft>
                <a:spcPct val="0"/>
              </a:spcAft>
            </a:pPr>
            <a:fld id="{E9565180-8486-4D0E-8C23-611864437D81}" type="slidenum">
              <a:rPr lang="en-US" sz="1000">
                <a:solidFill>
                  <a:srgbClr val="000000"/>
                </a:solidFill>
                <a:latin typeface="Arial" charset="0"/>
                <a:cs typeface="Arial" charset="0"/>
              </a:rPr>
              <a:pPr algn="ctr" defTabSz="931670" fontAlgn="base">
                <a:spcBef>
                  <a:spcPct val="0"/>
                </a:spcBef>
                <a:spcAft>
                  <a:spcPct val="0"/>
                </a:spcAft>
              </a:pPr>
              <a:t>130</a:t>
            </a:fld>
            <a:endParaRPr lang="en-US" sz="1000">
              <a:solidFill>
                <a:srgbClr val="000000"/>
              </a:solidFill>
              <a:latin typeface="Arial" charset="0"/>
              <a:cs typeface="Arial"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125" tIns="46125" rIns="46125" bIns="46125"/>
          <a:lstStyle/>
          <a:p>
            <a:endParaRPr lang="en-US" smtClean="0"/>
          </a:p>
        </p:txBody>
      </p:sp>
    </p:spTree>
    <p:extLst>
      <p:ext uri="{BB962C8B-B14F-4D97-AF65-F5344CB8AC3E}">
        <p14:creationId xmlns:p14="http://schemas.microsoft.com/office/powerpoint/2010/main" val="281416791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131</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5944630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5856880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134</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8934466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2633893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Tree>
    <p:extLst>
      <p:ext uri="{BB962C8B-B14F-4D97-AF65-F5344CB8AC3E}">
        <p14:creationId xmlns:p14="http://schemas.microsoft.com/office/powerpoint/2010/main" val="1917006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23576" y="9059054"/>
            <a:ext cx="676988" cy="248472"/>
          </a:xfrm>
          <a:noFill/>
        </p:spPr>
        <p:txBody>
          <a:bodyPr/>
          <a:lstStyle/>
          <a:p>
            <a:pPr defTabSz="928787"/>
            <a:fld id="{CD578EAB-D2FC-49DD-9D39-674CBBC01DF6}" type="slidenum">
              <a:rPr lang="en-US" smtClean="0"/>
              <a:pPr defTabSz="928787"/>
              <a:t>12</a:t>
            </a:fld>
            <a:endParaRPr lang="en-US" dirty="0" smtClean="0"/>
          </a:p>
        </p:txBody>
      </p:sp>
      <p:sp>
        <p:nvSpPr>
          <p:cNvPr id="7171" name="Slide Image Placeholder 1"/>
          <p:cNvSpPr>
            <a:spLocks noGrp="1" noRot="1" noChangeAspect="1" noTextEdit="1"/>
          </p:cNvSpPr>
          <p:nvPr>
            <p:ph type="sldImg"/>
          </p:nvPr>
        </p:nvSpPr>
        <p:spPr>
          <a:xfrm>
            <a:off x="1033463" y="700088"/>
            <a:ext cx="4654550" cy="3490912"/>
          </a:xfrm>
          <a:ln w="12700"/>
        </p:spPr>
      </p:sp>
      <p:sp>
        <p:nvSpPr>
          <p:cNvPr id="7172"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01495245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36735425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140</a:t>
            </a:fld>
            <a:endParaRPr lang="en-US" noProof="0" dirty="0"/>
          </a:p>
        </p:txBody>
      </p:sp>
    </p:spTree>
    <p:extLst>
      <p:ext uri="{BB962C8B-B14F-4D97-AF65-F5344CB8AC3E}">
        <p14:creationId xmlns:p14="http://schemas.microsoft.com/office/powerpoint/2010/main" val="107023366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141</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3646208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142</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9719940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143</a:t>
            </a:fld>
            <a:endParaRPr lang="en-US" dirty="0"/>
          </a:p>
        </p:txBody>
      </p:sp>
    </p:spTree>
    <p:extLst>
      <p:ext uri="{BB962C8B-B14F-4D97-AF65-F5344CB8AC3E}">
        <p14:creationId xmlns:p14="http://schemas.microsoft.com/office/powerpoint/2010/main" val="165247351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19992319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sldNum" sz="quarter" idx="5"/>
          </p:nvPr>
        </p:nvSpPr>
        <p:spPr>
          <a:xfrm>
            <a:off x="3148013" y="9034319"/>
            <a:ext cx="704850" cy="247794"/>
          </a:xfrm>
        </p:spPr>
        <p:txBody>
          <a:bodyPr/>
          <a:lstStyle/>
          <a:p>
            <a:pPr>
              <a:defRPr/>
            </a:pPr>
            <a:fld id="{22D58783-C1C7-4E11-915E-8C97468651E4}" type="slidenum">
              <a:rPr lang="en-US" smtClean="0"/>
              <a:pPr>
                <a:defRPr/>
              </a:pPr>
              <a:t>146</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9631166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147</a:t>
            </a:fld>
            <a:endParaRPr lang="en-US" dirty="0"/>
          </a:p>
        </p:txBody>
      </p:sp>
    </p:spTree>
    <p:extLst>
      <p:ext uri="{BB962C8B-B14F-4D97-AF65-F5344CB8AC3E}">
        <p14:creationId xmlns:p14="http://schemas.microsoft.com/office/powerpoint/2010/main" val="112880000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148</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3590705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149</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2726883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13</a:t>
            </a:fld>
            <a:endParaRPr lang="en-US" smtClean="0"/>
          </a:p>
        </p:txBody>
      </p:sp>
    </p:spTree>
    <p:extLst>
      <p:ext uri="{BB962C8B-B14F-4D97-AF65-F5344CB8AC3E}">
        <p14:creationId xmlns:p14="http://schemas.microsoft.com/office/powerpoint/2010/main" val="101912686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085167" y="9046822"/>
            <a:ext cx="690779" cy="247989"/>
          </a:xfrm>
        </p:spPr>
        <p:txBody>
          <a:bodyPr/>
          <a:lstStyle/>
          <a:p>
            <a:pPr>
              <a:defRPr/>
            </a:pPr>
            <a:fld id="{ECA2118D-97E9-47A6-8843-4A77375CEADF}" type="slidenum">
              <a:rPr lang="en-US" smtClean="0">
                <a:solidFill>
                  <a:srgbClr val="000000"/>
                </a:solidFill>
              </a:rPr>
              <a:pPr>
                <a:defRPr/>
              </a:pPr>
              <a:t>150</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6202927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2116472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85167" y="9046678"/>
            <a:ext cx="690779" cy="248133"/>
          </a:xfrm>
          <a:noFill/>
        </p:spPr>
        <p:txBody>
          <a:bodyPr/>
          <a:lstStyle/>
          <a:p>
            <a:pPr defTabSz="928763"/>
            <a:fld id="{C2B5FA5F-BEB6-44D3-B00D-B1810101F93B}" type="slidenum">
              <a:rPr lang="en-US">
                <a:solidFill>
                  <a:prstClr val="black"/>
                </a:solidFill>
              </a:rPr>
              <a:pPr defTabSz="928763"/>
              <a:t>152</a:t>
            </a:fld>
            <a:endParaRPr lang="en-US" dirty="0">
              <a:solidFill>
                <a:prstClr val="black"/>
              </a:solidFill>
            </a:endParaRPr>
          </a:p>
        </p:txBody>
      </p:sp>
      <p:sp>
        <p:nvSpPr>
          <p:cNvPr id="6147" name="Slide Image Placeholder 1"/>
          <p:cNvSpPr>
            <a:spLocks noGrp="1" noRot="1" noChangeAspect="1" noTextEdit="1"/>
          </p:cNvSpPr>
          <p:nvPr>
            <p:ph type="sldImg"/>
          </p:nvPr>
        </p:nvSpPr>
        <p:spPr>
          <a:xfrm>
            <a:off x="1104900" y="700088"/>
            <a:ext cx="4648200" cy="3486150"/>
          </a:xfrm>
          <a:ln w="12700"/>
        </p:spPr>
      </p:sp>
      <p:sp>
        <p:nvSpPr>
          <p:cNvPr id="6148" name="Notes Placeholder 2"/>
          <p:cNvSpPr>
            <a:spLocks noGrp="1"/>
          </p:cNvSpPr>
          <p:nvPr>
            <p:ph type="body" idx="1"/>
          </p:nvPr>
        </p:nvSpPr>
        <p:spPr>
          <a:xfrm>
            <a:off x="686422" y="4416426"/>
            <a:ext cx="5485158" cy="4181474"/>
          </a:xfrm>
          <a:noFill/>
          <a:ln/>
        </p:spPr>
        <p:txBody>
          <a:bodyPr lIns="91418" tIns="45710" rIns="91418" bIns="45710"/>
          <a:lstStyle/>
          <a:p>
            <a:endParaRPr lang="en-US" dirty="0" smtClean="0"/>
          </a:p>
        </p:txBody>
      </p:sp>
    </p:spTree>
    <p:extLst>
      <p:ext uri="{BB962C8B-B14F-4D97-AF65-F5344CB8AC3E}">
        <p14:creationId xmlns:p14="http://schemas.microsoft.com/office/powerpoint/2010/main" val="254676069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8" y="9046823"/>
            <a:ext cx="690779" cy="247989"/>
          </a:xfrm>
        </p:spPr>
        <p:txBody>
          <a:bodyPr/>
          <a:lstStyle/>
          <a:p>
            <a:pPr>
              <a:defRPr/>
            </a:pPr>
            <a:fld id="{CD8EFDAD-DD28-475D-8809-5E3173A79418}" type="slidenum">
              <a:rPr lang="en-US" smtClean="0"/>
              <a:pPr>
                <a:defRPr/>
              </a:pPr>
              <a:t>153</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0268309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8" y="9046825"/>
            <a:ext cx="690778" cy="247989"/>
          </a:xfrm>
        </p:spPr>
        <p:txBody>
          <a:bodyPr/>
          <a:lstStyle/>
          <a:p>
            <a:pPr>
              <a:defRPr/>
            </a:pPr>
            <a:fld id="{205DA8A8-5777-4FA2-8084-FB24BA0FA918}" type="slidenum">
              <a:rPr lang="en-US" smtClean="0">
                <a:solidFill>
                  <a:srgbClr val="000000"/>
                </a:solidFill>
              </a:rPr>
              <a:pPr>
                <a:defRPr/>
              </a:pPr>
              <a:t>154</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8715785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a:xfrm>
            <a:off x="3085167" y="9046678"/>
            <a:ext cx="690779" cy="248133"/>
          </a:xfrm>
        </p:spPr>
        <p:txBody>
          <a:bodyPr/>
          <a:lstStyle/>
          <a:p>
            <a:pPr>
              <a:defRPr/>
            </a:pPr>
            <a:fld id="{D16B205B-5CAC-4CDE-BC3B-EC6CDB61437F}" type="slidenum">
              <a:rPr lang="en-US" smtClean="0"/>
              <a:pPr>
                <a:defRPr/>
              </a:pPr>
              <a:t>155</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2238224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20514617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85168" y="9046680"/>
            <a:ext cx="690779" cy="248133"/>
          </a:xfrm>
        </p:spPr>
        <p:txBody>
          <a:bodyPr/>
          <a:lstStyle/>
          <a:p>
            <a:pPr>
              <a:defRPr/>
            </a:pPr>
            <a:fld id="{13477895-592F-4D1B-9D08-B8F915A07ED7}" type="slidenum">
              <a:rPr lang="en-US" smtClean="0">
                <a:solidFill>
                  <a:srgbClr val="000000"/>
                </a:solidFill>
              </a:rPr>
              <a:pPr>
                <a:defRPr/>
              </a:pPr>
              <a:t>157</a:t>
            </a:fld>
            <a:endParaRPr lang="en-US" smtClean="0">
              <a:solidFill>
                <a:srgbClr val="000000"/>
              </a:solidFill>
            </a:endParaRPr>
          </a:p>
        </p:txBody>
      </p:sp>
      <p:sp>
        <p:nvSpPr>
          <p:cNvPr id="217091" name="Slide Image Placeholder 1"/>
          <p:cNvSpPr>
            <a:spLocks noGrp="1" noRot="1" noChangeAspect="1" noTextEdit="1"/>
          </p:cNvSpPr>
          <p:nvPr>
            <p:ph type="sldImg"/>
          </p:nvPr>
        </p:nvSpPr>
        <p:spPr>
          <a:xfrm>
            <a:off x="1106488" y="698500"/>
            <a:ext cx="4646612" cy="3486150"/>
          </a:xfrm>
          <a:ln w="12700"/>
        </p:spPr>
      </p:sp>
      <p:sp>
        <p:nvSpPr>
          <p:cNvPr id="217092" name="Notes Placeholder 2"/>
          <p:cNvSpPr>
            <a:spLocks noGrp="1"/>
          </p:cNvSpPr>
          <p:nvPr>
            <p:ph type="body" idx="1"/>
          </p:nvPr>
        </p:nvSpPr>
        <p:spPr>
          <a:xfrm>
            <a:off x="686114" y="4416109"/>
            <a:ext cx="5485778" cy="4182426"/>
          </a:xfrm>
          <a:noFill/>
          <a:ln/>
        </p:spPr>
        <p:txBody>
          <a:bodyPr lIns="90703" tIns="45351" rIns="90703" bIns="45351"/>
          <a:lstStyle/>
          <a:p>
            <a:endParaRPr lang="en-US" dirty="0" smtClean="0"/>
          </a:p>
        </p:txBody>
      </p:sp>
    </p:spTree>
    <p:extLst>
      <p:ext uri="{BB962C8B-B14F-4D97-AF65-F5344CB8AC3E}">
        <p14:creationId xmlns:p14="http://schemas.microsoft.com/office/powerpoint/2010/main" val="172809940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85168" y="9046680"/>
            <a:ext cx="690779" cy="248133"/>
          </a:xfrm>
        </p:spPr>
        <p:txBody>
          <a:bodyPr/>
          <a:lstStyle/>
          <a:p>
            <a:pPr>
              <a:defRPr/>
            </a:pPr>
            <a:fld id="{CA22429F-497C-4787-B0C5-F4E8A801F656}" type="slidenum">
              <a:rPr lang="en-US" smtClean="0">
                <a:solidFill>
                  <a:srgbClr val="000000"/>
                </a:solidFill>
              </a:rPr>
              <a:pPr>
                <a:defRPr/>
              </a:pPr>
              <a:t>158</a:t>
            </a:fld>
            <a:endParaRPr lang="en-US" smtClean="0">
              <a:solidFill>
                <a:srgbClr val="000000"/>
              </a:solidFill>
            </a:endParaRPr>
          </a:p>
        </p:txBody>
      </p:sp>
      <p:sp>
        <p:nvSpPr>
          <p:cNvPr id="218115" name="Slide Image Placeholder 1"/>
          <p:cNvSpPr>
            <a:spLocks noGrp="1" noRot="1" noChangeAspect="1" noTextEdit="1"/>
          </p:cNvSpPr>
          <p:nvPr>
            <p:ph type="sldImg"/>
          </p:nvPr>
        </p:nvSpPr>
        <p:spPr>
          <a:xfrm>
            <a:off x="1106488" y="698500"/>
            <a:ext cx="4646612" cy="3486150"/>
          </a:xfrm>
          <a:ln w="12700"/>
        </p:spPr>
      </p:sp>
      <p:sp>
        <p:nvSpPr>
          <p:cNvPr id="218116" name="Notes Placeholder 2"/>
          <p:cNvSpPr>
            <a:spLocks noGrp="1"/>
          </p:cNvSpPr>
          <p:nvPr>
            <p:ph type="body" idx="1"/>
          </p:nvPr>
        </p:nvSpPr>
        <p:spPr>
          <a:xfrm>
            <a:off x="686114" y="4416109"/>
            <a:ext cx="5485778" cy="4182426"/>
          </a:xfrm>
          <a:noFill/>
          <a:ln/>
        </p:spPr>
        <p:txBody>
          <a:bodyPr lIns="90703" tIns="45351" rIns="90703" bIns="45351"/>
          <a:lstStyle/>
          <a:p>
            <a:endParaRPr lang="en-US" dirty="0" smtClean="0"/>
          </a:p>
        </p:txBody>
      </p:sp>
    </p:spTree>
    <p:extLst>
      <p:ext uri="{BB962C8B-B14F-4D97-AF65-F5344CB8AC3E}">
        <p14:creationId xmlns:p14="http://schemas.microsoft.com/office/powerpoint/2010/main" val="2348280083"/>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E4A8FA2-B2A5-4D4F-8F6B-9244FB3E0104}" type="slidenum">
              <a:rPr lang="en-US" altLang="en-US" sz="1000" smtClean="0"/>
              <a:pPr>
                <a:lnSpc>
                  <a:spcPct val="100000"/>
                </a:lnSpc>
                <a:spcBef>
                  <a:spcPct val="0"/>
                </a:spcBef>
                <a:buClrTx/>
                <a:buSzTx/>
                <a:buFontTx/>
                <a:buNone/>
              </a:pPr>
              <a:t>159</a:t>
            </a:fld>
            <a:endParaRPr lang="en-US" altLang="en-US" sz="100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smtClean="0">
              <a:latin typeface="Arial" panose="020B0604020202020204" pitchFamily="34" charset="0"/>
            </a:endParaRPr>
          </a:p>
        </p:txBody>
      </p:sp>
    </p:spTree>
    <p:extLst>
      <p:ext uri="{BB962C8B-B14F-4D97-AF65-F5344CB8AC3E}">
        <p14:creationId xmlns:p14="http://schemas.microsoft.com/office/powerpoint/2010/main" val="3504239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14</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5007708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E4A8FA2-B2A5-4D4F-8F6B-9244FB3E0104}" type="slidenum">
              <a:rPr lang="en-US" altLang="en-US" sz="1000" smtClean="0"/>
              <a:pPr>
                <a:lnSpc>
                  <a:spcPct val="100000"/>
                </a:lnSpc>
                <a:spcBef>
                  <a:spcPct val="0"/>
                </a:spcBef>
                <a:buClrTx/>
                <a:buSzTx/>
                <a:buFontTx/>
                <a:buNone/>
              </a:pPr>
              <a:t>160</a:t>
            </a:fld>
            <a:endParaRPr lang="en-US" altLang="en-US" sz="100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smtClean="0">
              <a:latin typeface="Arial" panose="020B0604020202020204" pitchFamily="34" charset="0"/>
            </a:endParaRPr>
          </a:p>
        </p:txBody>
      </p:sp>
    </p:spTree>
    <p:extLst>
      <p:ext uri="{BB962C8B-B14F-4D97-AF65-F5344CB8AC3E}">
        <p14:creationId xmlns:p14="http://schemas.microsoft.com/office/powerpoint/2010/main" val="3953184375"/>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161</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5217985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52140341"/>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7171196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4F8608A-FC54-41DF-94FA-4880815BCA81}" type="slidenum">
              <a:rPr lang="en-US" altLang="en-US" sz="1200">
                <a:solidFill>
                  <a:srgbClr val="000000"/>
                </a:solidFill>
              </a:rPr>
              <a:pPr/>
              <a:t>164</a:t>
            </a:fld>
            <a:endParaRPr lang="en-US" altLang="en-US" sz="1200">
              <a:solidFill>
                <a:srgbClr val="000000"/>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67081412"/>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165</a:t>
            </a:fld>
            <a:endParaRPr lang="en-US" altLang="en-US" sz="1200">
              <a:solidFill>
                <a:srgbClr val="000000"/>
              </a:solidFill>
            </a:endParaRPr>
          </a:p>
        </p:txBody>
      </p:sp>
    </p:spTree>
    <p:extLst>
      <p:ext uri="{BB962C8B-B14F-4D97-AF65-F5344CB8AC3E}">
        <p14:creationId xmlns:p14="http://schemas.microsoft.com/office/powerpoint/2010/main" val="1864812198"/>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a:spLocks noGrp="1" noChangeArrowheads="1"/>
          </p:cNvSpPr>
          <p:nvPr>
            <p:ph type="sldNum" sz="quarter" idx="5"/>
          </p:nvPr>
        </p:nvSpPr>
        <p:spPr>
          <a:noFill/>
        </p:spPr>
        <p:txBody>
          <a:bodyPr/>
          <a:lstStyle/>
          <a:p>
            <a:fld id="{7A8646BB-B319-4F75-911D-7DF8CB868F04}" type="slidenum">
              <a:rPr lang="en-US" smtClean="0"/>
              <a:pPr/>
              <a:t>166</a:t>
            </a:fld>
            <a:endParaRPr lang="en-US" smtClean="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856755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167</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5916792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168</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94372581"/>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169</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207420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1D9C1838-327D-46D6-B97B-476B08F7A1E4}" type="slidenum">
              <a:rPr lang="en-US"/>
              <a:pPr/>
              <a:t>15</a:t>
            </a:fld>
            <a:endParaRPr lang="en-US" dirty="0"/>
          </a:p>
        </p:txBody>
      </p:sp>
      <p:sp>
        <p:nvSpPr>
          <p:cNvPr id="1966082" name="Rectangle 2"/>
          <p:cNvSpPr>
            <a:spLocks noGrp="1" noRot="1" noChangeAspect="1" noChangeArrowheads="1" noTextEdit="1"/>
          </p:cNvSpPr>
          <p:nvPr>
            <p:ph type="sldImg"/>
          </p:nvPr>
        </p:nvSpPr>
        <p:spPr>
          <a:ln/>
        </p:spPr>
      </p:sp>
      <p:sp>
        <p:nvSpPr>
          <p:cNvPr id="1966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20589568"/>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170</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187610443"/>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172</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5495094"/>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173</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8916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pPr/>
              <a:t>16</a:t>
            </a:fld>
            <a:endParaRPr 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46752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sldNum" sz="quarter" idx="5"/>
          </p:nvPr>
        </p:nvSpPr>
        <p:spPr>
          <a:xfrm>
            <a:off x="3085167" y="9046678"/>
            <a:ext cx="690779" cy="248133"/>
          </a:xfrm>
          <a:noFill/>
        </p:spPr>
        <p:txBody>
          <a:bodyPr/>
          <a:lstStyle/>
          <a:p>
            <a:pPr defTabSz="928908"/>
            <a:fld id="{FFF15467-B734-4D13-B337-6BBFA5D46509}" type="slidenum">
              <a:rPr lang="en-US" smtClean="0">
                <a:latin typeface="Arial" pitchFamily="34" charset="0"/>
              </a:rPr>
              <a:pPr defTabSz="928908"/>
              <a:t>17</a:t>
            </a:fld>
            <a:endParaRPr lang="en-US" dirty="0" smtClean="0">
              <a:latin typeface="Arial" pitchFamily="34" charset="0"/>
            </a:endParaRPr>
          </a:p>
        </p:txBody>
      </p:sp>
      <p:sp>
        <p:nvSpPr>
          <p:cNvPr id="88067" name="Rectangle 2"/>
          <p:cNvSpPr>
            <a:spLocks noGrp="1" noRot="1" noChangeAspect="1" noChangeArrowheads="1" noTextEdit="1"/>
          </p:cNvSpPr>
          <p:nvPr>
            <p:ph type="sldImg"/>
          </p:nvPr>
        </p:nvSpPr>
        <p:spPr>
          <a:xfrm>
            <a:off x="1398588" y="582613"/>
            <a:ext cx="4060825" cy="3044825"/>
          </a:xfrm>
          <a:ln/>
        </p:spPr>
      </p:sp>
      <p:sp>
        <p:nvSpPr>
          <p:cNvPr id="88068"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626346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sldNum" sz="quarter" idx="5"/>
          </p:nvPr>
        </p:nvSpPr>
        <p:spPr>
          <a:xfrm>
            <a:off x="3085167" y="9046678"/>
            <a:ext cx="690779" cy="248133"/>
          </a:xfrm>
          <a:noFill/>
        </p:spPr>
        <p:txBody>
          <a:bodyPr/>
          <a:lstStyle/>
          <a:p>
            <a:pPr defTabSz="928908"/>
            <a:fld id="{FFF15467-B734-4D13-B337-6BBFA5D46509}" type="slidenum">
              <a:rPr lang="en-US" smtClean="0">
                <a:latin typeface="Arial" pitchFamily="34" charset="0"/>
              </a:rPr>
              <a:pPr defTabSz="928908"/>
              <a:t>18</a:t>
            </a:fld>
            <a:endParaRPr lang="en-US" dirty="0" smtClean="0">
              <a:latin typeface="Arial" pitchFamily="34" charset="0"/>
            </a:endParaRPr>
          </a:p>
        </p:txBody>
      </p:sp>
      <p:sp>
        <p:nvSpPr>
          <p:cNvPr id="88067" name="Rectangle 2"/>
          <p:cNvSpPr>
            <a:spLocks noGrp="1" noRot="1" noChangeAspect="1" noChangeArrowheads="1" noTextEdit="1"/>
          </p:cNvSpPr>
          <p:nvPr>
            <p:ph type="sldImg"/>
          </p:nvPr>
        </p:nvSpPr>
        <p:spPr>
          <a:xfrm>
            <a:off x="1398588" y="582613"/>
            <a:ext cx="4060825" cy="3044825"/>
          </a:xfrm>
          <a:ln/>
        </p:spPr>
      </p:sp>
      <p:sp>
        <p:nvSpPr>
          <p:cNvPr id="88068"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505376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sldNum" sz="quarter" idx="5"/>
          </p:nvPr>
        </p:nvSpPr>
        <p:spPr>
          <a:xfrm>
            <a:off x="3085167" y="9046678"/>
            <a:ext cx="690779" cy="248133"/>
          </a:xfrm>
          <a:noFill/>
        </p:spPr>
        <p:txBody>
          <a:bodyPr/>
          <a:lstStyle/>
          <a:p>
            <a:pPr defTabSz="928908"/>
            <a:fld id="{FFF15467-B734-4D13-B337-6BBFA5D46509}" type="slidenum">
              <a:rPr lang="en-US" smtClean="0">
                <a:latin typeface="Arial" pitchFamily="34" charset="0"/>
              </a:rPr>
              <a:pPr defTabSz="928908"/>
              <a:t>19</a:t>
            </a:fld>
            <a:endParaRPr lang="en-US" dirty="0" smtClean="0">
              <a:latin typeface="Arial" pitchFamily="34" charset="0"/>
            </a:endParaRPr>
          </a:p>
        </p:txBody>
      </p:sp>
      <p:sp>
        <p:nvSpPr>
          <p:cNvPr id="88067" name="Rectangle 2"/>
          <p:cNvSpPr>
            <a:spLocks noGrp="1" noRot="1" noChangeAspect="1" noChangeArrowheads="1" noTextEdit="1"/>
          </p:cNvSpPr>
          <p:nvPr>
            <p:ph type="sldImg"/>
          </p:nvPr>
        </p:nvSpPr>
        <p:spPr>
          <a:xfrm>
            <a:off x="1398588" y="582613"/>
            <a:ext cx="4060825" cy="3044825"/>
          </a:xfrm>
          <a:ln/>
        </p:spPr>
      </p:sp>
      <p:sp>
        <p:nvSpPr>
          <p:cNvPr id="88068"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631988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52447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sldNum" sz="quarter" idx="5"/>
          </p:nvPr>
        </p:nvSpPr>
        <p:spPr>
          <a:xfrm>
            <a:off x="3085167" y="9046678"/>
            <a:ext cx="690779" cy="248133"/>
          </a:xfrm>
          <a:noFill/>
        </p:spPr>
        <p:txBody>
          <a:bodyPr/>
          <a:lstStyle/>
          <a:p>
            <a:pPr defTabSz="928908"/>
            <a:fld id="{FFF15467-B734-4D13-B337-6BBFA5D46509}" type="slidenum">
              <a:rPr lang="en-US" smtClean="0">
                <a:latin typeface="Arial" pitchFamily="34" charset="0"/>
              </a:rPr>
              <a:pPr defTabSz="928908"/>
              <a:t>20</a:t>
            </a:fld>
            <a:endParaRPr lang="en-US" dirty="0" smtClean="0">
              <a:latin typeface="Arial" pitchFamily="34" charset="0"/>
            </a:endParaRPr>
          </a:p>
        </p:txBody>
      </p:sp>
      <p:sp>
        <p:nvSpPr>
          <p:cNvPr id="88067" name="Rectangle 2"/>
          <p:cNvSpPr>
            <a:spLocks noGrp="1" noRot="1" noChangeAspect="1" noChangeArrowheads="1" noTextEdit="1"/>
          </p:cNvSpPr>
          <p:nvPr>
            <p:ph type="sldImg"/>
          </p:nvPr>
        </p:nvSpPr>
        <p:spPr>
          <a:xfrm>
            <a:off x="1398588" y="582613"/>
            <a:ext cx="4060825" cy="3044825"/>
          </a:xfrm>
          <a:ln/>
        </p:spPr>
      </p:sp>
      <p:sp>
        <p:nvSpPr>
          <p:cNvPr id="88068"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896925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21</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95457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992449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24</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5161" tIns="45161" rIns="45161" bIns="45161"/>
          <a:lstStyle/>
          <a:p>
            <a:endParaRPr lang="en-US" smtClean="0">
              <a:latin typeface="Arial" pitchFamily="34" charset="0"/>
            </a:endParaRPr>
          </a:p>
        </p:txBody>
      </p:sp>
    </p:spTree>
    <p:extLst>
      <p:ext uri="{BB962C8B-B14F-4D97-AF65-F5344CB8AC3E}">
        <p14:creationId xmlns:p14="http://schemas.microsoft.com/office/powerpoint/2010/main" val="2724425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4426818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26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7718997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27</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909141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083611" y="9046822"/>
            <a:ext cx="693890" cy="247989"/>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28</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37018646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4514" y="9047163"/>
            <a:ext cx="692150" cy="247650"/>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29</a:t>
            </a:fld>
            <a:endParaRPr lang="en-US" sz="1000"/>
          </a:p>
        </p:txBody>
      </p:sp>
      <p:sp>
        <p:nvSpPr>
          <p:cNvPr id="94211" name="Rectangle 2"/>
          <p:cNvSpPr>
            <a:spLocks noGrp="1" noRot="1" noChangeAspect="1" noChangeArrowheads="1" noTextEdit="1"/>
          </p:cNvSpPr>
          <p:nvPr>
            <p:ph type="sldImg"/>
          </p:nvPr>
        </p:nvSpPr>
        <p:spPr>
          <a:xfrm>
            <a:off x="1400175" y="582613"/>
            <a:ext cx="4057650" cy="3044825"/>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extLst>
      <p:ext uri="{BB962C8B-B14F-4D97-AF65-F5344CB8AC3E}">
        <p14:creationId xmlns:p14="http://schemas.microsoft.com/office/powerpoint/2010/main" val="356488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056359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18763748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31</a:t>
            </a:fld>
            <a:endParaRPr lang="en-US" smtClean="0"/>
          </a:p>
        </p:txBody>
      </p:sp>
    </p:spTree>
    <p:extLst>
      <p:ext uri="{BB962C8B-B14F-4D97-AF65-F5344CB8AC3E}">
        <p14:creationId xmlns:p14="http://schemas.microsoft.com/office/powerpoint/2010/main" val="33953363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832">
              <a:defRPr>
                <a:solidFill>
                  <a:schemeClr val="tx1"/>
                </a:solidFill>
                <a:latin typeface="Arial" panose="020B0604020202020204" pitchFamily="34" charset="0"/>
                <a:cs typeface="Arial" panose="020B0604020202020204" pitchFamily="34" charset="0"/>
              </a:defRPr>
            </a:lvl1pPr>
            <a:lvl2pPr marL="727422" indent="-279778" defTabSz="910832">
              <a:defRPr>
                <a:solidFill>
                  <a:schemeClr val="tx1"/>
                </a:solidFill>
                <a:latin typeface="Arial" panose="020B0604020202020204" pitchFamily="34" charset="0"/>
                <a:cs typeface="Arial" panose="020B0604020202020204" pitchFamily="34" charset="0"/>
              </a:defRPr>
            </a:lvl2pPr>
            <a:lvl3pPr marL="1119111" indent="-223822" defTabSz="910832">
              <a:defRPr>
                <a:solidFill>
                  <a:schemeClr val="tx1"/>
                </a:solidFill>
                <a:latin typeface="Arial" panose="020B0604020202020204" pitchFamily="34" charset="0"/>
                <a:cs typeface="Arial" panose="020B0604020202020204" pitchFamily="34" charset="0"/>
              </a:defRPr>
            </a:lvl3pPr>
            <a:lvl4pPr marL="1566756" indent="-223822" defTabSz="910832">
              <a:defRPr>
                <a:solidFill>
                  <a:schemeClr val="tx1"/>
                </a:solidFill>
                <a:latin typeface="Arial" panose="020B0604020202020204" pitchFamily="34" charset="0"/>
                <a:cs typeface="Arial" panose="020B0604020202020204" pitchFamily="34" charset="0"/>
              </a:defRPr>
            </a:lvl4pPr>
            <a:lvl5pPr marL="2014400" indent="-223822" defTabSz="910832">
              <a:defRPr>
                <a:solidFill>
                  <a:schemeClr val="tx1"/>
                </a:solidFill>
                <a:latin typeface="Arial" panose="020B0604020202020204" pitchFamily="34" charset="0"/>
                <a:cs typeface="Arial" panose="020B0604020202020204" pitchFamily="34" charset="0"/>
              </a:defRPr>
            </a:lvl5pPr>
            <a:lvl6pPr marL="2462045"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09689"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7334"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04978"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19F311-31B5-4DFA-A883-1DAC86264FD0}" type="slidenum">
              <a:rPr lang="en-US" smtClean="0"/>
              <a:pPr/>
              <a:t>32</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2436808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33</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987173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85167" y="9047042"/>
            <a:ext cx="690779"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34</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3577136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871883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851842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953278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6C16CFD7-27EF-44EF-A68B-2C1547EF33F3}" type="slidenum">
              <a:rPr lang="en-US" smtClean="0">
                <a:solidFill>
                  <a:srgbClr val="000000"/>
                </a:solidFill>
              </a:rPr>
              <a:pPr>
                <a:defRPr/>
              </a:pPr>
              <a:t>39</a:t>
            </a:fld>
            <a:endParaRPr lang="en-US" dirty="0" smtClean="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485347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a:spLocks noGrp="1" noChangeArrowheads="1"/>
          </p:cNvSpPr>
          <p:nvPr>
            <p:ph type="sldNum" sz="quarter" idx="5"/>
          </p:nvPr>
        </p:nvSpPr>
        <p:spPr>
          <a:noFill/>
        </p:spPr>
        <p:txBody>
          <a:bodyPr/>
          <a:lstStyle/>
          <a:p>
            <a:fld id="{7A8646BB-B319-4F75-911D-7DF8CB868F04}" type="slidenum">
              <a:rPr lang="en-US" smtClean="0"/>
              <a:pPr/>
              <a:t>48</a:t>
            </a:fld>
            <a:endParaRPr lang="en-US" smtClean="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91245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49</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546984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solidFill>
                  <a:srgbClr val="000000"/>
                </a:solidFill>
              </a:rPr>
              <a:pPr/>
              <a:t>4</a:t>
            </a:fld>
            <a:endParaRPr lang="en-US" smtClean="0">
              <a:solidFill>
                <a:srgbClr val="000000"/>
              </a:solidFill>
            </a:endParaRPr>
          </a:p>
        </p:txBody>
      </p:sp>
    </p:spTree>
    <p:extLst>
      <p:ext uri="{BB962C8B-B14F-4D97-AF65-F5344CB8AC3E}">
        <p14:creationId xmlns:p14="http://schemas.microsoft.com/office/powerpoint/2010/main" val="24480643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50</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87306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51</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868924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52</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035770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53</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512600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578702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55</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798586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56</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601056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4031431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027950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80540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5</a:t>
            </a:fld>
            <a:endParaRPr lang="en-US" smtClean="0"/>
          </a:p>
        </p:txBody>
      </p:sp>
    </p:spTree>
    <p:extLst>
      <p:ext uri="{BB962C8B-B14F-4D97-AF65-F5344CB8AC3E}">
        <p14:creationId xmlns:p14="http://schemas.microsoft.com/office/powerpoint/2010/main" val="20462740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231791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8054052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63</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160606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sldNum" sz="quarter" idx="5"/>
          </p:nvPr>
        </p:nvSpPr>
        <p:spPr>
          <a:xfrm>
            <a:off x="3022935" y="9059539"/>
            <a:ext cx="678332" cy="2479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E5A31CDB-2F51-446C-9F5C-F906A36CD1F6}" type="slidenum">
              <a:rPr lang="en-US" altLang="en-US" smtClean="0">
                <a:solidFill>
                  <a:srgbClr val="000000"/>
                </a:solidFill>
              </a:rPr>
              <a:pPr/>
              <a:t>64</a:t>
            </a:fld>
            <a:endParaRPr lang="en-US" altLang="en-US" smtClean="0">
              <a:solidFill>
                <a:srgbClr val="000000"/>
              </a:solidFill>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z="2400" smtClean="0">
              <a:latin typeface="Arial" panose="020B0604020202020204" pitchFamily="34" charset="0"/>
            </a:endParaRPr>
          </a:p>
        </p:txBody>
      </p:sp>
    </p:spTree>
    <p:extLst>
      <p:ext uri="{BB962C8B-B14F-4D97-AF65-F5344CB8AC3E}">
        <p14:creationId xmlns:p14="http://schemas.microsoft.com/office/powerpoint/2010/main" val="40477387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3"/>
          <p:cNvSpPr>
            <a:spLocks noGrp="1" noChangeArrowheads="1"/>
          </p:cNvSpPr>
          <p:nvPr>
            <p:ph type="sldNum" sz="quarter" idx="5"/>
          </p:nvPr>
        </p:nvSpPr>
        <p:spPr>
          <a:noFill/>
        </p:spPr>
        <p:txBody>
          <a:bodyPr/>
          <a:lstStyle/>
          <a:p>
            <a:fld id="{E5CF3DC5-9D80-49B2-8931-DE4031AA81CF}" type="slidenum">
              <a:rPr lang="en-US" smtClean="0"/>
              <a:pPr/>
              <a:t>65</a:t>
            </a:fld>
            <a:endParaRPr lang="en-US"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134722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66</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0808819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67</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046006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68</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157703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69</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39346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085167" y="9045399"/>
            <a:ext cx="690778" cy="249412"/>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71</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91095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906154"/>
            <a:ext cx="662271" cy="247794"/>
          </a:xfrm>
          <a:noFill/>
        </p:spPr>
        <p:txBody>
          <a:bodyPr/>
          <a:lstStyle/>
          <a:p>
            <a:pPr defTabSz="911229"/>
            <a:fld id="{BC4CED26-30FC-40B3-942B-401B2AAF5079}" type="slidenum">
              <a:rPr lang="en-US" smtClean="0"/>
              <a:pPr defTabSz="911229"/>
              <a:t>6</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073379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72</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3496342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73</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8568619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74</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959275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75</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0947216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76</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5303691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77</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dirty="0" smtClean="0"/>
          </a:p>
        </p:txBody>
      </p:sp>
    </p:spTree>
    <p:extLst>
      <p:ext uri="{BB962C8B-B14F-4D97-AF65-F5344CB8AC3E}">
        <p14:creationId xmlns:p14="http://schemas.microsoft.com/office/powerpoint/2010/main" val="33372251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023576" y="8848380"/>
            <a:ext cx="676988" cy="246167"/>
          </a:xfrm>
        </p:spPr>
        <p:txBody>
          <a:bodyPr/>
          <a:lstStyle/>
          <a:p>
            <a:pPr defTabSz="909375">
              <a:defRPr/>
            </a:pPr>
            <a:fld id="{3711D1C8-0BB5-4546-B0DE-9FAB346B6C05}" type="slidenum">
              <a:rPr lang="en-US" smtClean="0"/>
              <a:pPr defTabSz="909375">
                <a:defRPr/>
              </a:pPr>
              <a:t>78</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397330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80</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66452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9012726"/>
            <a:ext cx="681271" cy="247055"/>
          </a:xfrm>
        </p:spPr>
        <p:txBody>
          <a:bodyPr/>
          <a:lstStyle/>
          <a:p>
            <a:pPr defTabSz="928688">
              <a:defRPr/>
            </a:pPr>
            <a:fld id="{30B1B221-73F5-4062-9EC5-65201ECCFD86}" type="slidenum">
              <a:rPr lang="en-US" smtClean="0"/>
              <a:pPr defTabSz="928688">
                <a:defRPr/>
              </a:pPr>
              <a:t>81</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75100871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63022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7</a:t>
            </a:fld>
            <a:endParaRPr lang="en-US" smtClean="0"/>
          </a:p>
        </p:txBody>
      </p:sp>
    </p:spTree>
    <p:extLst>
      <p:ext uri="{BB962C8B-B14F-4D97-AF65-F5344CB8AC3E}">
        <p14:creationId xmlns:p14="http://schemas.microsoft.com/office/powerpoint/2010/main" val="228028247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90766" y="9000269"/>
            <a:ext cx="692032" cy="246860"/>
          </a:xfrm>
          <a:noFill/>
        </p:spPr>
        <p:txBody>
          <a:bodyPr/>
          <a:lstStyle/>
          <a:p>
            <a:pPr defTabSz="928787"/>
            <a:fld id="{30532359-0848-4907-AD08-97107569C8AF}" type="slidenum">
              <a:rPr lang="en-US" smtClean="0"/>
              <a:pPr defTabSz="928787"/>
              <a:t>83</a:t>
            </a:fld>
            <a:endParaRPr lang="en-US" dirty="0" smtClean="0"/>
          </a:p>
        </p:txBody>
      </p:sp>
      <p:sp>
        <p:nvSpPr>
          <p:cNvPr id="6147" name="Slide Image Placeholder 1"/>
          <p:cNvSpPr>
            <a:spLocks noGrp="1" noRot="1" noChangeAspect="1" noTextEdit="1"/>
          </p:cNvSpPr>
          <p:nvPr>
            <p:ph type="sldImg"/>
          </p:nvPr>
        </p:nvSpPr>
        <p:spPr>
          <a:xfrm>
            <a:off x="1123950" y="695325"/>
            <a:ext cx="4622800" cy="3467100"/>
          </a:xfrm>
          <a:ln w="12700"/>
        </p:spPr>
      </p:sp>
      <p:sp>
        <p:nvSpPr>
          <p:cNvPr id="6148"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83716579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90766" y="9000269"/>
            <a:ext cx="692032" cy="246860"/>
          </a:xfrm>
          <a:noFill/>
        </p:spPr>
        <p:txBody>
          <a:bodyPr/>
          <a:lstStyle/>
          <a:p>
            <a:pPr defTabSz="928787"/>
            <a:fld id="{5363ED84-0AC9-4C9B-ACEC-9A440EC97352}" type="slidenum">
              <a:rPr lang="en-US" smtClean="0"/>
              <a:pPr defTabSz="928787"/>
              <a:t>84</a:t>
            </a:fld>
            <a:endParaRPr lang="en-US" dirty="0" smtClean="0"/>
          </a:p>
        </p:txBody>
      </p:sp>
      <p:sp>
        <p:nvSpPr>
          <p:cNvPr id="7171" name="Slide Image Placeholder 1"/>
          <p:cNvSpPr>
            <a:spLocks noGrp="1" noRot="1" noChangeAspect="1" noTextEdit="1"/>
          </p:cNvSpPr>
          <p:nvPr>
            <p:ph type="sldImg"/>
          </p:nvPr>
        </p:nvSpPr>
        <p:spPr>
          <a:xfrm>
            <a:off x="1123950" y="695325"/>
            <a:ext cx="4622800" cy="3467100"/>
          </a:xfrm>
          <a:ln w="12700"/>
        </p:spPr>
      </p:sp>
      <p:sp>
        <p:nvSpPr>
          <p:cNvPr id="7172"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42749420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26E3E4-F212-49E4-9AB9-DC573DC8C484}" type="slidenum">
              <a:rPr lang="en-US" smtClean="0"/>
              <a:pPr>
                <a:defRPr/>
              </a:pPr>
              <a:t>85</a:t>
            </a:fld>
            <a:endParaRPr lang="en-US"/>
          </a:p>
        </p:txBody>
      </p:sp>
    </p:spTree>
    <p:extLst>
      <p:ext uri="{BB962C8B-B14F-4D97-AF65-F5344CB8AC3E}">
        <p14:creationId xmlns:p14="http://schemas.microsoft.com/office/powerpoint/2010/main" val="293350446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976845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090766" y="9000412"/>
            <a:ext cx="692032" cy="246717"/>
          </a:xfrm>
        </p:spPr>
        <p:txBody>
          <a:bodyPr/>
          <a:lstStyle/>
          <a:p>
            <a:pPr>
              <a:defRPr/>
            </a:pPr>
            <a:fld id="{922E83D1-EE4F-414B-BA5F-15D01CA178D1}" type="slidenum">
              <a:rPr lang="en-US" smtClean="0"/>
              <a:pPr>
                <a:defRPr/>
              </a:pPr>
              <a:t>87</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8324094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88</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extLst>
      <p:ext uri="{BB962C8B-B14F-4D97-AF65-F5344CB8AC3E}">
        <p14:creationId xmlns:p14="http://schemas.microsoft.com/office/powerpoint/2010/main" val="191842472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89</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9258548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90</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9184955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91701" y="9000751"/>
            <a:ext cx="690226" cy="246380"/>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91</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22517913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p:txBody>
          <a:bodyPr/>
          <a:lstStyle/>
          <a:p>
            <a:pPr defTabSz="930193">
              <a:defRPr/>
            </a:pPr>
            <a:fld id="{E5409AED-8BE0-498A-A844-77320E98B757}" type="slidenum">
              <a:rPr lang="en-US" smtClean="0"/>
              <a:pPr defTabSz="930193">
                <a:defRPr/>
              </a:pPr>
              <a:t>92</a:t>
            </a:fld>
            <a:endParaRPr lang="en-US" dirty="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309002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18099" y="8895078"/>
            <a:ext cx="675761" cy="246366"/>
          </a:xfrm>
        </p:spPr>
        <p:txBody>
          <a:bodyPr/>
          <a:lstStyle/>
          <a:p>
            <a:pPr defTabSz="909710">
              <a:defRPr/>
            </a:pPr>
            <a:fld id="{5858BD08-603D-48F8-9A20-C039EB7A66EE}" type="slidenum">
              <a:rPr lang="en-US" smtClean="0">
                <a:solidFill>
                  <a:srgbClr val="000000"/>
                </a:solidFill>
              </a:rPr>
              <a:pPr defTabSz="909710">
                <a:defRPr/>
              </a:pPr>
              <a:t>8</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62417291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8283722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46" tIns="46559" rIns="45946" bIns="46559" anchor="b">
            <a:spAutoFit/>
          </a:bodyPr>
          <a:lstStyle/>
          <a:p>
            <a:pPr algn="ctr" defTabSz="928688" fontAlgn="base">
              <a:spcBef>
                <a:spcPct val="0"/>
              </a:spcBef>
              <a:spcAft>
                <a:spcPct val="0"/>
              </a:spcAft>
            </a:pPr>
            <a:fld id="{732837C3-E1F0-46B3-994A-60E0A783194F}" type="slidenum">
              <a:rPr lang="en-US" sz="1000">
                <a:solidFill>
                  <a:srgbClr val="000000"/>
                </a:solidFill>
                <a:latin typeface="Arial" charset="0"/>
                <a:cs typeface="Arial" charset="0"/>
              </a:rPr>
              <a:pPr algn="ctr" defTabSz="928688" fontAlgn="base">
                <a:spcBef>
                  <a:spcPct val="0"/>
                </a:spcBef>
                <a:spcAft>
                  <a:spcPct val="0"/>
                </a:spcAft>
              </a:pPr>
              <a:t>94</a:t>
            </a:fld>
            <a:endParaRPr lang="en-US" sz="1000">
              <a:solidFill>
                <a:srgbClr val="000000"/>
              </a:solidFill>
              <a:latin typeface="Arial" charset="0"/>
              <a:cs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a:buFont typeface="Wingdings" pitchFamily="2" charset="2"/>
              <a:buNone/>
            </a:pPr>
            <a:endParaRPr lang="en-US" sz="2400" smtClean="0"/>
          </a:p>
        </p:txBody>
      </p:sp>
    </p:spTree>
    <p:extLst>
      <p:ext uri="{BB962C8B-B14F-4D97-AF65-F5344CB8AC3E}">
        <p14:creationId xmlns:p14="http://schemas.microsoft.com/office/powerpoint/2010/main" val="209009203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txBox="1">
            <a:spLocks noGrp="1" noChangeArrowheads="1"/>
          </p:cNvSpPr>
          <p:nvPr/>
        </p:nvSpPr>
        <p:spPr bwMode="auto">
          <a:xfrm>
            <a:off x="3090766" y="9000412"/>
            <a:ext cx="692032" cy="246717"/>
          </a:xfrm>
          <a:prstGeom prst="rect">
            <a:avLst/>
          </a:prstGeom>
          <a:noFill/>
          <a:ln w="9525">
            <a:noFill/>
            <a:miter lim="800000"/>
            <a:headEnd/>
            <a:tailEnd/>
          </a:ln>
        </p:spPr>
        <p:txBody>
          <a:bodyPr lIns="45882" tIns="46494" rIns="45882" bIns="46494" anchor="b">
            <a:spAutoFit/>
          </a:bodyPr>
          <a:lstStyle/>
          <a:p>
            <a:pPr algn="ctr" defTabSz="930275"/>
            <a:fld id="{9147EEA4-1C7C-4C10-AE99-ECAAB11F4287}" type="slidenum">
              <a:rPr lang="en-US" sz="1000"/>
              <a:pPr algn="ctr" defTabSz="930275"/>
              <a:t>95</a:t>
            </a:fld>
            <a:endParaRPr lang="en-US" sz="1000"/>
          </a:p>
        </p:txBody>
      </p:sp>
      <p:sp>
        <p:nvSpPr>
          <p:cNvPr id="272387"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buNone/>
              <a:defRPr/>
            </a:pPr>
            <a:endParaRPr lang="en-US" dirty="0" smtClean="0"/>
          </a:p>
        </p:txBody>
      </p:sp>
    </p:spTree>
    <p:extLst>
      <p:ext uri="{BB962C8B-B14F-4D97-AF65-F5344CB8AC3E}">
        <p14:creationId xmlns:p14="http://schemas.microsoft.com/office/powerpoint/2010/main" val="111446564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46" tIns="46559" rIns="45946" bIns="46559" anchor="b">
            <a:spAutoFit/>
          </a:bodyPr>
          <a:lstStyle/>
          <a:p>
            <a:pPr algn="ctr" defTabSz="928688"/>
            <a:fld id="{324A1447-8C1B-40F6-B95A-86064C4AA679}" type="slidenum">
              <a:rPr lang="en-US" sz="1000"/>
              <a:pPr algn="ctr" defTabSz="928688"/>
              <a:t>96</a:t>
            </a:fld>
            <a:endParaRPr lang="en-US" sz="10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7606047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4049241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3"/>
          <p:cNvSpPr>
            <a:spLocks noGrp="1" noChangeArrowheads="1"/>
          </p:cNvSpPr>
          <p:nvPr>
            <p:ph type="sldNum" sz="quarter" idx="5"/>
          </p:nvPr>
        </p:nvSpPr>
        <p:spPr/>
        <p:txBody>
          <a:bodyPr/>
          <a:lstStyle/>
          <a:p>
            <a:pPr>
              <a:defRPr/>
            </a:pPr>
            <a:fld id="{C648A442-6509-4029-9674-B030FA2A056F}" type="slidenum">
              <a:rPr lang="en-US" smtClean="0"/>
              <a:pPr>
                <a:defRPr/>
              </a:pPr>
              <a:t>98</a:t>
            </a:fld>
            <a:endParaRPr lang="en-US" smtClean="0"/>
          </a:p>
        </p:txBody>
      </p:sp>
      <p:sp>
        <p:nvSpPr>
          <p:cNvPr id="274435" name="Rectangle 4"/>
          <p:cNvSpPr>
            <a:spLocks noGrp="1" noRot="1" noChangeAspect="1" noChangeArrowheads="1" noTextEdit="1"/>
          </p:cNvSpPr>
          <p:nvPr>
            <p:ph type="sldImg"/>
          </p:nvPr>
        </p:nvSpPr>
        <p:spPr>
          <a:ln/>
        </p:spPr>
      </p:sp>
      <p:sp>
        <p:nvSpPr>
          <p:cNvPr id="274436"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3939854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99</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476826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29065" y="8802998"/>
            <a:ext cx="678217" cy="244895"/>
          </a:xfrm>
          <a:prstGeom prst="rect">
            <a:avLst/>
          </a:prstGeom>
          <a:noFill/>
          <a:ln w="9525">
            <a:noFill/>
            <a:miter lim="800000"/>
            <a:headEnd/>
            <a:tailEnd/>
          </a:ln>
        </p:spPr>
        <p:txBody>
          <a:bodyPr lIns="44923" tIns="45522" rIns="44923" bIns="45522" anchor="b">
            <a:spAutoFit/>
          </a:bodyPr>
          <a:lstStyle/>
          <a:p>
            <a:pPr algn="ctr" defTabSz="910832"/>
            <a:fld id="{2B7B4AF2-885E-4590-9F62-EC63C2F56F96}" type="slidenum">
              <a:rPr lang="en-US" sz="1000"/>
              <a:pPr algn="ctr" defTabSz="910832"/>
              <a:t>100</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304757262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52136" y="8988116"/>
            <a:ext cx="709310" cy="246380"/>
          </a:xfrm>
        </p:spPr>
        <p:txBody>
          <a:bodyPr/>
          <a:lstStyle/>
          <a:p>
            <a:pPr defTabSz="928688">
              <a:defRPr/>
            </a:pPr>
            <a:fld id="{30B1B221-73F5-4062-9EC5-65201ECCFD86}" type="slidenum">
              <a:rPr lang="en-US" smtClean="0"/>
              <a:pPr defTabSz="928688">
                <a:defRPr/>
              </a:pPr>
              <a:t>101</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80060649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102</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1221522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5426263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9207" y="9000412"/>
            <a:ext cx="695150" cy="246717"/>
          </a:xfrm>
        </p:spPr>
        <p:txBody>
          <a:bodyPr/>
          <a:lstStyle/>
          <a:p>
            <a:pPr defTabSz="928688">
              <a:defRPr/>
            </a:pPr>
            <a:fld id="{30B1B221-73F5-4062-9EC5-65201ECCFD86}" type="slidenum">
              <a:rPr lang="en-US" smtClean="0"/>
              <a:pPr defTabSz="928688">
                <a:defRPr/>
              </a:pPr>
              <a:t>103</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24197546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090766" y="8998831"/>
            <a:ext cx="692032" cy="248298"/>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104</a:t>
            </a:fld>
            <a:endParaRPr lang="en-US" sz="1000"/>
          </a:p>
        </p:txBody>
      </p:sp>
      <p:sp>
        <p:nvSpPr>
          <p:cNvPr id="97283" name="Rectangle 2"/>
          <p:cNvSpPr>
            <a:spLocks noGrp="1" noRot="1" noChangeAspect="1" noChangeArrowheads="1" noTextEdit="1"/>
          </p:cNvSpPr>
          <p:nvPr>
            <p:ph type="sldImg"/>
          </p:nvPr>
        </p:nvSpPr>
        <p:spPr>
          <a:xfrm>
            <a:off x="1082675" y="684213"/>
            <a:ext cx="4652963" cy="3490912"/>
          </a:xfrm>
          <a:ln/>
        </p:spPr>
      </p:sp>
      <p:sp>
        <p:nvSpPr>
          <p:cNvPr id="97284" name="Rectangle 3"/>
          <p:cNvSpPr>
            <a:spLocks noGrp="1" noChangeArrowheads="1"/>
          </p:cNvSpPr>
          <p:nvPr>
            <p:ph type="body" idx="1"/>
          </p:nvPr>
        </p:nvSpPr>
        <p:spPr>
          <a:xfrm>
            <a:off x="899330" y="4402943"/>
            <a:ext cx="5023468" cy="4175204"/>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25861162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105</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567805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106</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9995983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029676" y="8803018"/>
            <a:ext cx="676988" cy="244877"/>
          </a:xfrm>
          <a:prstGeom prst="rect">
            <a:avLst/>
          </a:prstGeom>
          <a:noFill/>
          <a:ln w="9525">
            <a:noFill/>
            <a:miter lim="800000"/>
            <a:headEnd/>
            <a:tailEnd/>
          </a:ln>
        </p:spPr>
        <p:txBody>
          <a:bodyPr lIns="44913" tIns="45513" rIns="44913" bIns="45513" anchor="b">
            <a:spAutoFit/>
          </a:bodyPr>
          <a:lstStyle/>
          <a:p>
            <a:pPr algn="ctr" defTabSz="909375"/>
            <a:fld id="{E7F16FBB-7AEE-4DA5-B0F2-DB9341F37734}" type="slidenum">
              <a:rPr lang="en-US" sz="1000"/>
              <a:pPr algn="ctr" defTabSz="909375"/>
              <a:t>107</a:t>
            </a:fld>
            <a:endParaRPr lang="en-US" sz="10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75249620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29980" y="8802860"/>
            <a:ext cx="676446" cy="245034"/>
          </a:xfrm>
          <a:prstGeom prst="rect">
            <a:avLst/>
          </a:prstGeom>
          <a:noFill/>
          <a:ln w="9525">
            <a:noFill/>
            <a:miter lim="800000"/>
            <a:headEnd/>
            <a:tailEnd/>
          </a:ln>
        </p:spPr>
        <p:txBody>
          <a:bodyPr lIns="44991" tIns="45591" rIns="44991" bIns="45591" anchor="b">
            <a:spAutoFit/>
          </a:bodyPr>
          <a:lstStyle/>
          <a:p>
            <a:pPr algn="ctr" defTabSz="912387"/>
            <a:fld id="{47C89156-2F8B-41D7-B79C-F708654623FD}" type="slidenum">
              <a:rPr lang="en-US" sz="1000"/>
              <a:pPr algn="ctr" defTabSz="912387"/>
              <a:t>108</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5166" tIns="45166" rIns="45166" bIns="45166"/>
          <a:lstStyle/>
          <a:p>
            <a:endParaRPr lang="en-US" smtClean="0"/>
          </a:p>
        </p:txBody>
      </p:sp>
    </p:spTree>
    <p:extLst>
      <p:ext uri="{BB962C8B-B14F-4D97-AF65-F5344CB8AC3E}">
        <p14:creationId xmlns:p14="http://schemas.microsoft.com/office/powerpoint/2010/main" val="342912091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109</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8693324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53726" y="9046822"/>
            <a:ext cx="706129" cy="247989"/>
          </a:xfrm>
          <a:prstGeom prst="rect">
            <a:avLst/>
          </a:prstGeom>
          <a:noFill/>
          <a:ln w="9525">
            <a:noFill/>
            <a:miter lim="800000"/>
            <a:headEnd/>
            <a:tailEnd/>
          </a:ln>
        </p:spPr>
        <p:txBody>
          <a:bodyPr lIns="45946" tIns="46559" rIns="45946" bIns="46559" anchor="b">
            <a:spAutoFit/>
          </a:bodyPr>
          <a:lstStyle/>
          <a:p>
            <a:pPr algn="ctr" defTabSz="931670" fontAlgn="base">
              <a:spcBef>
                <a:spcPct val="0"/>
              </a:spcBef>
              <a:spcAft>
                <a:spcPct val="0"/>
              </a:spcAft>
            </a:pPr>
            <a:fld id="{E9565180-8486-4D0E-8C23-611864437D81}" type="slidenum">
              <a:rPr lang="en-US" sz="1000">
                <a:solidFill>
                  <a:srgbClr val="000000"/>
                </a:solidFill>
                <a:latin typeface="Arial" charset="0"/>
                <a:cs typeface="Arial" charset="0"/>
              </a:rPr>
              <a:pPr algn="ctr" defTabSz="931670" fontAlgn="base">
                <a:spcBef>
                  <a:spcPct val="0"/>
                </a:spcBef>
                <a:spcAft>
                  <a:spcPct val="0"/>
                </a:spcAft>
              </a:pPr>
              <a:t>112</a:t>
            </a:fld>
            <a:endParaRPr lang="en-US" sz="1000">
              <a:solidFill>
                <a:srgbClr val="000000"/>
              </a:solidFill>
              <a:latin typeface="Arial" charset="0"/>
              <a:cs typeface="Arial"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125" tIns="46125" rIns="46125" bIns="46125"/>
          <a:lstStyle/>
          <a:p>
            <a:endParaRPr lang="en-US" smtClean="0"/>
          </a:p>
        </p:txBody>
      </p:sp>
    </p:spTree>
    <p:extLst>
      <p:ext uri="{BB962C8B-B14F-4D97-AF65-F5344CB8AC3E}">
        <p14:creationId xmlns:p14="http://schemas.microsoft.com/office/powerpoint/2010/main" val="404217831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113</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0167761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txBox="1">
            <a:spLocks noGrp="1" noChangeArrowheads="1"/>
          </p:cNvSpPr>
          <p:nvPr/>
        </p:nvSpPr>
        <p:spPr bwMode="auto">
          <a:xfrm>
            <a:off x="3029676" y="8803010"/>
            <a:ext cx="676988" cy="244885"/>
          </a:xfrm>
          <a:prstGeom prst="rect">
            <a:avLst/>
          </a:prstGeom>
          <a:noFill/>
          <a:ln w="9525">
            <a:noFill/>
            <a:miter lim="800000"/>
            <a:headEnd/>
            <a:tailEnd/>
          </a:ln>
        </p:spPr>
        <p:txBody>
          <a:bodyPr lIns="44918" tIns="45517" rIns="44918" bIns="45517" anchor="b">
            <a:spAutoFit/>
          </a:bodyPr>
          <a:lstStyle/>
          <a:p>
            <a:pPr algn="ctr" defTabSz="909375"/>
            <a:fld id="{E50E95F2-1135-4372-9204-625316A33F45}" type="slidenum">
              <a:rPr lang="en-US" sz="1000"/>
              <a:pPr algn="ctr" defTabSz="909375"/>
              <a:t>114</a:t>
            </a:fld>
            <a:endParaRPr lang="en-US" sz="10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166497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95000"/>
                    <a:lumOff val="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1"/>
          </p:nvPr>
        </p:nvSpPr>
        <p:spPr>
          <a:xfrm>
            <a:off x="247650" y="6638924"/>
            <a:ext cx="3495675" cy="219075"/>
          </a:xfrm>
        </p:spPr>
        <p:txBody>
          <a:bodyPr anchor="ctr"/>
          <a:lstStyle>
            <a:lvl1pPr marL="0" indent="0">
              <a:buNone/>
              <a:defRPr sz="900"/>
            </a:lvl1pPr>
            <a:lvl2pPr marL="0" indent="0">
              <a:buNone/>
              <a:defRPr sz="900"/>
            </a:lvl2pPr>
            <a:lvl3pPr marL="914400" indent="0">
              <a:buNone/>
              <a:defRPr sz="900"/>
            </a:lvl3pPr>
            <a:lvl4pPr marL="1257300" indent="0">
              <a:buNone/>
              <a:defRPr sz="900"/>
            </a:lvl4pPr>
            <a:lvl5pPr marL="1828800" indent="0">
              <a:buNone/>
              <a:defRPr sz="900"/>
            </a:lvl5pPr>
          </a:lstStyle>
          <a:p>
            <a:pPr lvl="0"/>
            <a:r>
              <a:rPr lang="en-US" smtClean="0"/>
              <a:t>Click to edit Master text styles</a:t>
            </a:r>
          </a:p>
        </p:txBody>
      </p:sp>
    </p:spTree>
    <p:extLst>
      <p:ext uri="{BB962C8B-B14F-4D97-AF65-F5344CB8AC3E}">
        <p14:creationId xmlns:p14="http://schemas.microsoft.com/office/powerpoint/2010/main" val="27246323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43" r:id="rId13"/>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7.xml"/><Relationship Id="rId1" Type="http://schemas.openxmlformats.org/officeDocument/2006/relationships/vmlDrawing" Target="../drawings/vmlDrawing71.vml"/><Relationship Id="rId6" Type="http://schemas.openxmlformats.org/officeDocument/2006/relationships/hyperlink" Target="http://www.census.gov/construction/c30/c30index.html" TargetMode="External"/><Relationship Id="rId5" Type="http://schemas.openxmlformats.org/officeDocument/2006/relationships/image" Target="../media/image88.emf"/><Relationship Id="rId4" Type="http://schemas.openxmlformats.org/officeDocument/2006/relationships/oleObject" Target="../embeddings/oleObject72.bin"/></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6.xml"/><Relationship Id="rId1" Type="http://schemas.openxmlformats.org/officeDocument/2006/relationships/vmlDrawing" Target="../drawings/vmlDrawing72.vml"/><Relationship Id="rId6" Type="http://schemas.openxmlformats.org/officeDocument/2006/relationships/hyperlink" Target="http://www.census.gov/construction/c30/c30index.html" TargetMode="External"/><Relationship Id="rId5" Type="http://schemas.openxmlformats.org/officeDocument/2006/relationships/image" Target="../media/image89.emf"/><Relationship Id="rId4" Type="http://schemas.openxmlformats.org/officeDocument/2006/relationships/oleObject" Target="../embeddings/oleObject73.bin"/></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6.xml"/><Relationship Id="rId1" Type="http://schemas.openxmlformats.org/officeDocument/2006/relationships/vmlDrawing" Target="../drawings/vmlDrawing73.vml"/><Relationship Id="rId6" Type="http://schemas.openxmlformats.org/officeDocument/2006/relationships/hyperlink" Target="http://www.census.gov/construction/c30/c30index.html" TargetMode="External"/><Relationship Id="rId5" Type="http://schemas.openxmlformats.org/officeDocument/2006/relationships/image" Target="../media/image90.emf"/><Relationship Id="rId4" Type="http://schemas.openxmlformats.org/officeDocument/2006/relationships/oleObject" Target="../embeddings/oleObject74.bin"/></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6.xml"/><Relationship Id="rId1" Type="http://schemas.openxmlformats.org/officeDocument/2006/relationships/vmlDrawing" Target="../drawings/vmlDrawing74.vml"/><Relationship Id="rId6" Type="http://schemas.openxmlformats.org/officeDocument/2006/relationships/hyperlink" Target="http://www.census.gov/construction/c30/c30index.html" TargetMode="External"/><Relationship Id="rId5" Type="http://schemas.openxmlformats.org/officeDocument/2006/relationships/image" Target="../media/image91.emf"/><Relationship Id="rId4" Type="http://schemas.openxmlformats.org/officeDocument/2006/relationships/oleObject" Target="../embeddings/oleObject75.bin"/></Relationships>
</file>

<file path=ppt/slides/_rels/slide104.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6.xml"/><Relationship Id="rId1" Type="http://schemas.openxmlformats.org/officeDocument/2006/relationships/vmlDrawing" Target="../drawings/vmlDrawing75.vml"/><Relationship Id="rId6" Type="http://schemas.openxmlformats.org/officeDocument/2006/relationships/hyperlink" Target="http://www.census.gov/construction/c30/historical_data.html" TargetMode="External"/><Relationship Id="rId5" Type="http://schemas.openxmlformats.org/officeDocument/2006/relationships/image" Target="../media/image93.emf"/><Relationship Id="rId4" Type="http://schemas.openxmlformats.org/officeDocument/2006/relationships/oleObject" Target="../embeddings/oleObject76.bin"/></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6.xml"/><Relationship Id="rId1" Type="http://schemas.openxmlformats.org/officeDocument/2006/relationships/vmlDrawing" Target="../drawings/vmlDrawing76.vml"/><Relationship Id="rId5" Type="http://schemas.openxmlformats.org/officeDocument/2006/relationships/image" Target="../media/image80.emf"/><Relationship Id="rId4" Type="http://schemas.openxmlformats.org/officeDocument/2006/relationships/oleObject" Target="../embeddings/oleObject77.bin"/></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7.xml"/><Relationship Id="rId1" Type="http://schemas.openxmlformats.org/officeDocument/2006/relationships/vmlDrawing" Target="../drawings/vmlDrawing77.vml"/><Relationship Id="rId6" Type="http://schemas.openxmlformats.org/officeDocument/2006/relationships/image" Target="../media/image94.emf"/><Relationship Id="rId5" Type="http://schemas.openxmlformats.org/officeDocument/2006/relationships/oleObject" Target="../embeddings/oleObject78.bin"/><Relationship Id="rId4" Type="http://schemas.openxmlformats.org/officeDocument/2006/relationships/hyperlink" Target="http://data.bls.gov/" TargetMode="Externa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7.xml"/><Relationship Id="rId1" Type="http://schemas.openxmlformats.org/officeDocument/2006/relationships/vmlDrawing" Target="../drawings/vmlDrawing78.vml"/><Relationship Id="rId5" Type="http://schemas.openxmlformats.org/officeDocument/2006/relationships/image" Target="../media/image95.emf"/><Relationship Id="rId4" Type="http://schemas.openxmlformats.org/officeDocument/2006/relationships/oleObject" Target="../embeddings/oleObject79.bin"/></Relationships>
</file>

<file path=ppt/slides/_rels/slide10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6.xml"/><Relationship Id="rId1" Type="http://schemas.openxmlformats.org/officeDocument/2006/relationships/vmlDrawing" Target="../drawings/vmlDrawing79.vml"/><Relationship Id="rId4" Type="http://schemas.openxmlformats.org/officeDocument/2006/relationships/image" Target="../media/image96.emf"/></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6.xml"/><Relationship Id="rId1" Type="http://schemas.openxmlformats.org/officeDocument/2006/relationships/vmlDrawing" Target="../drawings/vmlDrawing80.vml"/><Relationship Id="rId4" Type="http://schemas.openxmlformats.org/officeDocument/2006/relationships/image" Target="../media/image97.emf"/></Relationships>
</file>

<file path=ppt/slides/_rels/slide112.xml.rels><?xml version="1.0" encoding="UTF-8" standalone="yes"?>
<Relationships xmlns="http://schemas.openxmlformats.org/package/2006/relationships"><Relationship Id="rId3" Type="http://schemas.openxmlformats.org/officeDocument/2006/relationships/hyperlink" Target="http://data.bls.gov/" TargetMode="External"/><Relationship Id="rId2" Type="http://schemas.openxmlformats.org/officeDocument/2006/relationships/notesSlide" Target="../notesSlides/notesSlide97.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7.xml"/><Relationship Id="rId1" Type="http://schemas.openxmlformats.org/officeDocument/2006/relationships/vmlDrawing" Target="../drawings/vmlDrawing81.vml"/><Relationship Id="rId6" Type="http://schemas.openxmlformats.org/officeDocument/2006/relationships/hyperlink" Target="http://www.census.gov/manufacturing/m3/" TargetMode="External"/><Relationship Id="rId5" Type="http://schemas.openxmlformats.org/officeDocument/2006/relationships/image" Target="../media/image98.emf"/><Relationship Id="rId4" Type="http://schemas.openxmlformats.org/officeDocument/2006/relationships/oleObject" Target="../embeddings/oleObject82.bin"/></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6.xml"/><Relationship Id="rId1" Type="http://schemas.openxmlformats.org/officeDocument/2006/relationships/vmlDrawing" Target="../drawings/vmlDrawing82.vml"/><Relationship Id="rId6" Type="http://schemas.openxmlformats.org/officeDocument/2006/relationships/hyperlink" Target="http://www.census.gov/manufacturing/m3/" TargetMode="External"/><Relationship Id="rId5" Type="http://schemas.openxmlformats.org/officeDocument/2006/relationships/image" Target="../media/image99.emf"/><Relationship Id="rId4" Type="http://schemas.openxmlformats.org/officeDocument/2006/relationships/oleObject" Target="../embeddings/oleObject83.bin"/></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7.xml"/><Relationship Id="rId1" Type="http://schemas.openxmlformats.org/officeDocument/2006/relationships/vmlDrawing" Target="../drawings/vmlDrawing83.vml"/><Relationship Id="rId6" Type="http://schemas.openxmlformats.org/officeDocument/2006/relationships/hyperlink" Target="http://data.bls.gov/" TargetMode="External"/><Relationship Id="rId5" Type="http://schemas.openxmlformats.org/officeDocument/2006/relationships/image" Target="../media/image100.emf"/><Relationship Id="rId4" Type="http://schemas.openxmlformats.org/officeDocument/2006/relationships/oleObject" Target="../embeddings/oleObject84.bin"/></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6.xml"/><Relationship Id="rId1" Type="http://schemas.openxmlformats.org/officeDocument/2006/relationships/vmlDrawing" Target="../drawings/vmlDrawing84.vml"/><Relationship Id="rId6" Type="http://schemas.openxmlformats.org/officeDocument/2006/relationships/hyperlink" Target="http://www.ism.ws/ismreport/mfgrob.cfm" TargetMode="External"/><Relationship Id="rId5" Type="http://schemas.openxmlformats.org/officeDocument/2006/relationships/image" Target="../media/image101.emf"/><Relationship Id="rId4" Type="http://schemas.openxmlformats.org/officeDocument/2006/relationships/oleObject" Target="../embeddings/oleObject85.bin"/></Relationships>
</file>

<file path=ppt/slides/_rels/slide1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3.xml"/><Relationship Id="rId1" Type="http://schemas.openxmlformats.org/officeDocument/2006/relationships/slideLayout" Target="../slideLayouts/slideLayout7.xml"/><Relationship Id="rId4" Type="http://schemas.openxmlformats.org/officeDocument/2006/relationships/hyperlink" Target="http://www.federalreserve.gov/releases/g17/ipdisk/ip_sa.txt" TargetMode="Externa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04.xml"/><Relationship Id="rId7" Type="http://schemas.openxmlformats.org/officeDocument/2006/relationships/hyperlink" Target="http://www.federalreserve.gov/releases/g17/Current/default.htm" TargetMode="External"/><Relationship Id="rId2" Type="http://schemas.openxmlformats.org/officeDocument/2006/relationships/slideLayout" Target="../slideLayouts/slideLayout7.xml"/><Relationship Id="rId1" Type="http://schemas.openxmlformats.org/officeDocument/2006/relationships/vmlDrawing" Target="../drawings/vmlDrawing85.vml"/><Relationship Id="rId6" Type="http://schemas.openxmlformats.org/officeDocument/2006/relationships/image" Target="../media/image102.emf"/><Relationship Id="rId5" Type="http://schemas.openxmlformats.org/officeDocument/2006/relationships/oleObject" Target="../embeddings/oleObject86.bin"/><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embeddings/oleObject10.bin"/></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6.xml"/><Relationship Id="rId1" Type="http://schemas.openxmlformats.org/officeDocument/2006/relationships/vmlDrawing" Target="../drawings/vmlDrawing86.vml"/><Relationship Id="rId5" Type="http://schemas.openxmlformats.org/officeDocument/2006/relationships/image" Target="../media/image103.emf"/><Relationship Id="rId4" Type="http://schemas.openxmlformats.org/officeDocument/2006/relationships/oleObject" Target="../embeddings/oleObject87.bin"/></Relationships>
</file>

<file path=ppt/slides/_rels/slide1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7.xml"/><Relationship Id="rId1" Type="http://schemas.openxmlformats.org/officeDocument/2006/relationships/vmlDrawing" Target="../drawings/vmlDrawing87.vml"/><Relationship Id="rId5" Type="http://schemas.openxmlformats.org/officeDocument/2006/relationships/image" Target="../media/image104.emf"/><Relationship Id="rId4" Type="http://schemas.openxmlformats.org/officeDocument/2006/relationships/oleObject" Target="../embeddings/oleObject88.bin"/></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6.xml"/><Relationship Id="rId1" Type="http://schemas.openxmlformats.org/officeDocument/2006/relationships/vmlDrawing" Target="../drawings/vmlDrawing88.vml"/><Relationship Id="rId5" Type="http://schemas.openxmlformats.org/officeDocument/2006/relationships/image" Target="../media/image105.emf"/><Relationship Id="rId4" Type="http://schemas.openxmlformats.org/officeDocument/2006/relationships/oleObject" Target="../embeddings/oleObject89.bin"/></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6.xml"/><Relationship Id="rId1" Type="http://schemas.openxmlformats.org/officeDocument/2006/relationships/vmlDrawing" Target="../drawings/vmlDrawing89.vml"/><Relationship Id="rId6" Type="http://schemas.openxmlformats.org/officeDocument/2006/relationships/hyperlink" Target="http://www.bls.gov/ces/home.htm" TargetMode="External"/><Relationship Id="rId5" Type="http://schemas.openxmlformats.org/officeDocument/2006/relationships/image" Target="../media/image106.emf"/><Relationship Id="rId4" Type="http://schemas.openxmlformats.org/officeDocument/2006/relationships/oleObject" Target="../embeddings/oleObject90.bin"/></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7.xml"/><Relationship Id="rId1" Type="http://schemas.openxmlformats.org/officeDocument/2006/relationships/vmlDrawing" Target="../drawings/vmlDrawing90.vml"/><Relationship Id="rId6" Type="http://schemas.openxmlformats.org/officeDocument/2006/relationships/image" Target="../media/image107.emf"/><Relationship Id="rId5" Type="http://schemas.openxmlformats.org/officeDocument/2006/relationships/oleObject" Target="../embeddings/oleObject91.bin"/><Relationship Id="rId4" Type="http://schemas.openxmlformats.org/officeDocument/2006/relationships/hyperlink" Target="http://research.stlouisfed.org/fred2/series/WASCUR" TargetMode="External"/></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6.xml"/><Relationship Id="rId1" Type="http://schemas.openxmlformats.org/officeDocument/2006/relationships/vmlDrawing" Target="../drawings/vmlDrawing91.vml"/><Relationship Id="rId6" Type="http://schemas.openxmlformats.org/officeDocument/2006/relationships/hyperlink" Target="http://research.stlouisfed.org/fred2/series/WASCUR" TargetMode="External"/><Relationship Id="rId5" Type="http://schemas.openxmlformats.org/officeDocument/2006/relationships/image" Target="../media/image108.emf"/><Relationship Id="rId4" Type="http://schemas.openxmlformats.org/officeDocument/2006/relationships/oleObject" Target="../embeddings/oleObject92.bin"/></Relationships>
</file>

<file path=ppt/slides/_rels/slide127.xml.rels><?xml version="1.0" encoding="UTF-8" standalone="yes"?>
<Relationships xmlns="http://schemas.openxmlformats.org/package/2006/relationships"><Relationship Id="rId3" Type="http://schemas.openxmlformats.org/officeDocument/2006/relationships/hyperlink" Target="http://data.bls.gov/" TargetMode="External"/><Relationship Id="rId2" Type="http://schemas.openxmlformats.org/officeDocument/2006/relationships/notesSlide" Target="../notesSlides/notesSlide112.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12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hyperlink" Target="http://data.bls.gov/" TargetMode="External"/><Relationship Id="rId2" Type="http://schemas.openxmlformats.org/officeDocument/2006/relationships/chart" Target="../charts/chart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14.png"/></Relationships>
</file>

<file path=ppt/slides/_rels/slide130.xml.rels><?xml version="1.0" encoding="UTF-8" standalone="yes"?>
<Relationships xmlns="http://schemas.openxmlformats.org/package/2006/relationships"><Relationship Id="rId3" Type="http://schemas.openxmlformats.org/officeDocument/2006/relationships/hyperlink" Target="http://data.bls.gov/" TargetMode="External"/><Relationship Id="rId2" Type="http://schemas.openxmlformats.org/officeDocument/2006/relationships/notesSlide" Target="../notesSlides/notesSlide114.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1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6.xml"/><Relationship Id="rId1" Type="http://schemas.openxmlformats.org/officeDocument/2006/relationships/vmlDrawing" Target="../drawings/vmlDrawing92.vml"/><Relationship Id="rId5" Type="http://schemas.openxmlformats.org/officeDocument/2006/relationships/image" Target="../media/image109.emf"/><Relationship Id="rId4" Type="http://schemas.openxmlformats.org/officeDocument/2006/relationships/oleObject" Target="../embeddings/oleObject93.bin"/></Relationships>
</file>

<file path=ppt/slides/_rels/slide13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notesSlide" Target="../notesSlides/notesSlide117.xml"/><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8.xml"/><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6.xml"/><Relationship Id="rId1" Type="http://schemas.openxmlformats.org/officeDocument/2006/relationships/vmlDrawing" Target="../drawings/vmlDrawing93.vml"/><Relationship Id="rId6" Type="http://schemas.openxmlformats.org/officeDocument/2006/relationships/image" Target="../media/image111.emf"/><Relationship Id="rId5" Type="http://schemas.openxmlformats.org/officeDocument/2006/relationships/oleObject" Target="../embeddings/Microsoft_Excel_97-2003_Worksheet9.xls"/><Relationship Id="rId4" Type="http://schemas.openxmlformats.org/officeDocument/2006/relationships/oleObject" Target="../embeddings/oleObject94.bin"/></Relationships>
</file>

<file path=ppt/slides/_rels/slide137.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Layout" Target="../slideLayouts/slideLayout7.xml"/><Relationship Id="rId1" Type="http://schemas.openxmlformats.org/officeDocument/2006/relationships/vmlDrawing" Target="../drawings/vmlDrawing94.vml"/><Relationship Id="rId4" Type="http://schemas.openxmlformats.org/officeDocument/2006/relationships/image" Target="../media/image112.emf"/></Relationships>
</file>

<file path=ppt/slides/_rels/slide138.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7.xml"/><Relationship Id="rId1" Type="http://schemas.openxmlformats.org/officeDocument/2006/relationships/vmlDrawing" Target="../drawings/vmlDrawing95.vml"/><Relationship Id="rId4" Type="http://schemas.openxmlformats.org/officeDocument/2006/relationships/image" Target="../media/image113.emf"/></Relationships>
</file>

<file path=ppt/slides/_rels/slide13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20.xml"/><Relationship Id="rId1" Type="http://schemas.openxmlformats.org/officeDocument/2006/relationships/slideLayout" Target="../slideLayouts/slideLayout6.xml"/><Relationship Id="rId4" Type="http://schemas.openxmlformats.org/officeDocument/2006/relationships/hyperlink" Target="http://www.cms.gov/Research-Statistics-Data-and-Systems/Statistics-Trends-and-Reports/NationalHealthExpendData/NationalHealthAccountsProjected.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www.cms.gov/Research-Statistics-Data-and-Systems/Statistics-Trends-and-Reports/NationalHealthExpendData/NationalHealthAccountsProjected.html" TargetMode="External"/><Relationship Id="rId2" Type="http://schemas.openxmlformats.org/officeDocument/2006/relationships/tags" Target="../tags/tag9.xml"/><Relationship Id="rId1" Type="http://schemas.openxmlformats.org/officeDocument/2006/relationships/vmlDrawing" Target="../drawings/vmlDrawing96.vml"/><Relationship Id="rId6" Type="http://schemas.openxmlformats.org/officeDocument/2006/relationships/image" Target="../media/image114.emf"/><Relationship Id="rId5" Type="http://schemas.openxmlformats.org/officeDocument/2006/relationships/oleObject" Target="../embeddings/oleObject97.bin"/><Relationship Id="rId4" Type="http://schemas.openxmlformats.org/officeDocument/2006/relationships/notesSlide" Target="../notesSlides/notesSlide121.xml"/></Relationships>
</file>

<file path=ppt/slides/_rels/slide1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7.xml"/><Relationship Id="rId1" Type="http://schemas.openxmlformats.org/officeDocument/2006/relationships/vmlDrawing" Target="../drawings/vmlDrawing97.vml"/><Relationship Id="rId6" Type="http://schemas.openxmlformats.org/officeDocument/2006/relationships/hyperlink" Target="http://www.cms.gov/Research-Statistics-Data-and-Systems/Statistics-Trends-and-Reports/NationalHealthExpendData/NationalHealthAccountsProjected.html" TargetMode="External"/><Relationship Id="rId5" Type="http://schemas.openxmlformats.org/officeDocument/2006/relationships/image" Target="../media/image115.emf"/><Relationship Id="rId4" Type="http://schemas.openxmlformats.org/officeDocument/2006/relationships/oleObject" Target="../embeddings/oleObject98.bin"/></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44.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2.xml"/><Relationship Id="rId1" Type="http://schemas.openxmlformats.org/officeDocument/2006/relationships/vmlDrawing" Target="../drawings/vmlDrawing98.vml"/><Relationship Id="rId4" Type="http://schemas.openxmlformats.org/officeDocument/2006/relationships/image" Target="../media/image116.emf"/></Relationships>
</file>

<file path=ppt/slides/_rels/slide14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25.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7.xml"/><Relationship Id="rId1" Type="http://schemas.openxmlformats.org/officeDocument/2006/relationships/vmlDrawing" Target="../drawings/vmlDrawing99.vml"/><Relationship Id="rId5" Type="http://schemas.openxmlformats.org/officeDocument/2006/relationships/image" Target="../media/image117.emf"/><Relationship Id="rId4" Type="http://schemas.openxmlformats.org/officeDocument/2006/relationships/oleObject" Target="../embeddings/oleObject100.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15.emf"/><Relationship Id="rId4" Type="http://schemas.openxmlformats.org/officeDocument/2006/relationships/oleObject" Target="../embeddings/oleObject11.bin"/></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6.xml"/><Relationship Id="rId1" Type="http://schemas.openxmlformats.org/officeDocument/2006/relationships/vmlDrawing" Target="../drawings/vmlDrawing100.vml"/><Relationship Id="rId5" Type="http://schemas.openxmlformats.org/officeDocument/2006/relationships/image" Target="../media/image118.emf"/><Relationship Id="rId4" Type="http://schemas.openxmlformats.org/officeDocument/2006/relationships/oleObject" Target="../embeddings/oleObject101.bin"/></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6.xml"/><Relationship Id="rId1" Type="http://schemas.openxmlformats.org/officeDocument/2006/relationships/vmlDrawing" Target="../drawings/vmlDrawing101.vml"/><Relationship Id="rId5" Type="http://schemas.openxmlformats.org/officeDocument/2006/relationships/image" Target="../media/image119.emf"/><Relationship Id="rId4" Type="http://schemas.openxmlformats.org/officeDocument/2006/relationships/oleObject" Target="../embeddings/oleObject102.bin"/></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7.xml"/><Relationship Id="rId1" Type="http://schemas.openxmlformats.org/officeDocument/2006/relationships/vmlDrawing" Target="../drawings/vmlDrawing102.vml"/><Relationship Id="rId5" Type="http://schemas.openxmlformats.org/officeDocument/2006/relationships/image" Target="../media/image120.emf"/><Relationship Id="rId4" Type="http://schemas.openxmlformats.org/officeDocument/2006/relationships/oleObject" Target="../embeddings/oleObject103.bin"/></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6.xml"/><Relationship Id="rId1" Type="http://schemas.openxmlformats.org/officeDocument/2006/relationships/vmlDrawing" Target="../drawings/vmlDrawing103.vml"/><Relationship Id="rId5" Type="http://schemas.openxmlformats.org/officeDocument/2006/relationships/image" Target="../media/image121.emf"/><Relationship Id="rId4" Type="http://schemas.openxmlformats.org/officeDocument/2006/relationships/oleObject" Target="../embeddings/oleObject104.bin"/></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6.xml"/><Relationship Id="rId1" Type="http://schemas.openxmlformats.org/officeDocument/2006/relationships/vmlDrawing" Target="../drawings/vmlDrawing104.vml"/><Relationship Id="rId5" Type="http://schemas.openxmlformats.org/officeDocument/2006/relationships/image" Target="../media/image122.emf"/><Relationship Id="rId4" Type="http://schemas.openxmlformats.org/officeDocument/2006/relationships/oleObject" Target="../embeddings/oleObject105.bin"/></Relationships>
</file>

<file path=ppt/slides/_rels/slide15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6.xml"/><Relationship Id="rId1" Type="http://schemas.openxmlformats.org/officeDocument/2006/relationships/vmlDrawing" Target="../drawings/vmlDrawing105.vml"/><Relationship Id="rId6" Type="http://schemas.openxmlformats.org/officeDocument/2006/relationships/hyperlink" Target="http://www.fema.gov/disasters" TargetMode="External"/><Relationship Id="rId5" Type="http://schemas.openxmlformats.org/officeDocument/2006/relationships/image" Target="../media/image123.emf"/><Relationship Id="rId4" Type="http://schemas.openxmlformats.org/officeDocument/2006/relationships/oleObject" Target="../embeddings/oleObject106.bin"/></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7.xml"/><Relationship Id="rId1" Type="http://schemas.openxmlformats.org/officeDocument/2006/relationships/vmlDrawing" Target="../drawings/vmlDrawing106.vml"/><Relationship Id="rId6" Type="http://schemas.openxmlformats.org/officeDocument/2006/relationships/hyperlink" Target="http://www.fema.gov/news/disaster_totals_annual.fema" TargetMode="External"/><Relationship Id="rId5" Type="http://schemas.openxmlformats.org/officeDocument/2006/relationships/image" Target="../media/image124.emf"/><Relationship Id="rId4" Type="http://schemas.openxmlformats.org/officeDocument/2006/relationships/oleObject" Target="../embeddings/oleObject107.bin"/></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7.xml"/><Relationship Id="rId1" Type="http://schemas.openxmlformats.org/officeDocument/2006/relationships/vmlDrawing" Target="../drawings/vmlDrawing107.vml"/><Relationship Id="rId6" Type="http://schemas.openxmlformats.org/officeDocument/2006/relationships/hyperlink" Target="http://www.fema.gov/news/disaster_totals_annual.fema" TargetMode="External"/><Relationship Id="rId5" Type="http://schemas.openxmlformats.org/officeDocument/2006/relationships/image" Target="../media/image125.emf"/><Relationship Id="rId4" Type="http://schemas.openxmlformats.org/officeDocument/2006/relationships/oleObject" Target="../embeddings/oleObject108.bin"/></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7.xml"/><Relationship Id="rId1" Type="http://schemas.openxmlformats.org/officeDocument/2006/relationships/vmlDrawing" Target="../drawings/vmlDrawing108.vml"/><Relationship Id="rId5" Type="http://schemas.openxmlformats.org/officeDocument/2006/relationships/image" Target="../media/image126.emf"/><Relationship Id="rId4" Type="http://schemas.openxmlformats.org/officeDocument/2006/relationships/oleObject" Target="../embeddings/oleObject109.bin"/></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7.xml"/><Relationship Id="rId1" Type="http://schemas.openxmlformats.org/officeDocument/2006/relationships/vmlDrawing" Target="../drawings/vmlDrawing109.vml"/><Relationship Id="rId5" Type="http://schemas.openxmlformats.org/officeDocument/2006/relationships/image" Target="../media/image127.emf"/><Relationship Id="rId4" Type="http://schemas.openxmlformats.org/officeDocument/2006/relationships/oleObject" Target="../embeddings/oleObject110.bin"/></Relationships>
</file>

<file path=ppt/slides/_rels/slide16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8" Type="http://schemas.openxmlformats.org/officeDocument/2006/relationships/image" Target="../media/image131.jpeg"/><Relationship Id="rId13" Type="http://schemas.openxmlformats.org/officeDocument/2006/relationships/image" Target="../media/image136.png"/><Relationship Id="rId3" Type="http://schemas.openxmlformats.org/officeDocument/2006/relationships/notesSlide" Target="../notesSlides/notesSlide142.xml"/><Relationship Id="rId7" Type="http://schemas.openxmlformats.org/officeDocument/2006/relationships/image" Target="../media/image130.jpeg"/><Relationship Id="rId12" Type="http://schemas.openxmlformats.org/officeDocument/2006/relationships/image" Target="../media/image135.png"/><Relationship Id="rId2" Type="http://schemas.openxmlformats.org/officeDocument/2006/relationships/slideLayout" Target="../slideLayouts/slideLayout6.xml"/><Relationship Id="rId1" Type="http://schemas.openxmlformats.org/officeDocument/2006/relationships/vmlDrawing" Target="../drawings/vmlDrawing110.vml"/><Relationship Id="rId6" Type="http://schemas.openxmlformats.org/officeDocument/2006/relationships/image" Target="../media/image129.jpeg"/><Relationship Id="rId11" Type="http://schemas.openxmlformats.org/officeDocument/2006/relationships/image" Target="../media/image134.jpeg"/><Relationship Id="rId5" Type="http://schemas.openxmlformats.org/officeDocument/2006/relationships/image" Target="../media/image128.emf"/><Relationship Id="rId10" Type="http://schemas.openxmlformats.org/officeDocument/2006/relationships/image" Target="../media/image133.jpeg"/><Relationship Id="rId4" Type="http://schemas.openxmlformats.org/officeDocument/2006/relationships/oleObject" Target="../embeddings/oleObject111.bin"/><Relationship Id="rId9" Type="http://schemas.openxmlformats.org/officeDocument/2006/relationships/image" Target="../media/image132.jpeg"/></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6.xml"/><Relationship Id="rId1" Type="http://schemas.openxmlformats.org/officeDocument/2006/relationships/vmlDrawing" Target="../drawings/vmlDrawing111.vml"/><Relationship Id="rId5" Type="http://schemas.openxmlformats.org/officeDocument/2006/relationships/image" Target="../media/image137.emf"/><Relationship Id="rId4" Type="http://schemas.openxmlformats.org/officeDocument/2006/relationships/oleObject" Target="../embeddings/oleObject112.bin"/></Relationships>
</file>

<file path=ppt/slides/_rels/slide16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45.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6.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146.xml"/><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6.xml"/><Relationship Id="rId1" Type="http://schemas.openxmlformats.org/officeDocument/2006/relationships/vmlDrawing" Target="../drawings/vmlDrawing112.vml"/><Relationship Id="rId5" Type="http://schemas.openxmlformats.org/officeDocument/2006/relationships/image" Target="../media/image139.emf"/><Relationship Id="rId4" Type="http://schemas.openxmlformats.org/officeDocument/2006/relationships/oleObject" Target="../embeddings/oleObject113.bin"/></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7.xml"/><Relationship Id="rId1" Type="http://schemas.openxmlformats.org/officeDocument/2006/relationships/vmlDrawing" Target="../drawings/vmlDrawing113.vml"/><Relationship Id="rId5" Type="http://schemas.openxmlformats.org/officeDocument/2006/relationships/image" Target="../media/image140.emf"/><Relationship Id="rId4" Type="http://schemas.openxmlformats.org/officeDocument/2006/relationships/oleObject" Target="../embeddings/oleObject114.bin"/></Relationships>
</file>

<file path=ppt/slides/_rels/slide17.xml.rels><?xml version="1.0" encoding="UTF-8" standalone="yes"?>
<Relationships xmlns="http://schemas.openxmlformats.org/package/2006/relationships"><Relationship Id="rId3" Type="http://schemas.openxmlformats.org/officeDocument/2006/relationships/hyperlink" Target="http://www.cbo.gov/publication/49866"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7.xml"/><Relationship Id="rId1" Type="http://schemas.openxmlformats.org/officeDocument/2006/relationships/vmlDrawing" Target="../drawings/vmlDrawing114.vml"/><Relationship Id="rId5" Type="http://schemas.openxmlformats.org/officeDocument/2006/relationships/image" Target="../media/image141.emf"/><Relationship Id="rId4" Type="http://schemas.openxmlformats.org/officeDocument/2006/relationships/oleObject" Target="../embeddings/oleObject115.bin"/></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5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17.emf"/><Relationship Id="rId4" Type="http://schemas.openxmlformats.org/officeDocument/2006/relationships/oleObject" Target="../embeddings/oleObject12.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18.emf"/><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image" Target="../media/image19.emf"/><Relationship Id="rId4" Type="http://schemas.openxmlformats.org/officeDocument/2006/relationships/oleObject" Target="../embeddings/oleObject14.bin"/></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0.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21.emf"/><Relationship Id="rId4" Type="http://schemas.openxmlformats.org/officeDocument/2006/relationships/oleObject" Target="../embeddings/oleObject16.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22.emf"/><Relationship Id="rId5" Type="http://schemas.openxmlformats.org/officeDocument/2006/relationships/oleObject" Target="../embeddings/oleObject17.bin"/><Relationship Id="rId4" Type="http://schemas.openxmlformats.org/officeDocument/2006/relationships/hyperlink" Target="http://www.federalreserve.gov/releases/h15/data.htm"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23.emf"/><Relationship Id="rId4" Type="http://schemas.openxmlformats.org/officeDocument/2006/relationships/oleObject" Target="../embeddings/oleObject18.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19.vml"/><Relationship Id="rId5" Type="http://schemas.openxmlformats.org/officeDocument/2006/relationships/image" Target="../media/image24.emf"/><Relationship Id="rId4" Type="http://schemas.openxmlformats.org/officeDocument/2006/relationships/oleObject" Target="../embeddings/oleObject19.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image" Target="../media/image25.emf"/><Relationship Id="rId4" Type="http://schemas.openxmlformats.org/officeDocument/2006/relationships/oleObject" Target="../embeddings/oleObject20.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26.emf"/><Relationship Id="rId4" Type="http://schemas.openxmlformats.org/officeDocument/2006/relationships/oleObject" Target="../embeddings/oleObject21.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27.emf"/><Relationship Id="rId4" Type="http://schemas.openxmlformats.org/officeDocument/2006/relationships/oleObject" Target="../embeddings/oleObject22.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28.emf"/><Relationship Id="rId4" Type="http://schemas.openxmlformats.org/officeDocument/2006/relationships/oleObject" Target="../embeddings/oleObject23.bin"/></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pages.stern.nyu.edu/~adamodar/New_Home_Page/datafile/histretSP.html" TargetMode="External"/><Relationship Id="rId2" Type="http://schemas.openxmlformats.org/officeDocument/2006/relationships/tags" Target="../tags/tag7.xml"/><Relationship Id="rId1" Type="http://schemas.openxmlformats.org/officeDocument/2006/relationships/vmlDrawing" Target="../drawings/vmlDrawing24.vml"/><Relationship Id="rId6" Type="http://schemas.openxmlformats.org/officeDocument/2006/relationships/image" Target="../media/image29.emf"/><Relationship Id="rId5" Type="http://schemas.openxmlformats.org/officeDocument/2006/relationships/oleObject" Target="../embeddings/oleObject24.bin"/><Relationship Id="rId4"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xml"/><Relationship Id="rId1" Type="http://schemas.openxmlformats.org/officeDocument/2006/relationships/vmlDrawing" Target="../drawings/vmlDrawing25.vml"/><Relationship Id="rId6" Type="http://schemas.openxmlformats.org/officeDocument/2006/relationships/image" Target="../media/image30.emf"/><Relationship Id="rId5" Type="http://schemas.openxmlformats.org/officeDocument/2006/relationships/oleObject" Target="../embeddings/oleObject25.bin"/><Relationship Id="rId4"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image" Target="../media/image31.emf"/><Relationship Id="rId4" Type="http://schemas.openxmlformats.org/officeDocument/2006/relationships/oleObject" Target="../embeddings/oleObject26.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image" Target="../media/image32.emf"/><Relationship Id="rId4" Type="http://schemas.openxmlformats.org/officeDocument/2006/relationships/oleObject" Target="../embeddings/oleObject27.bin"/></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6.xml"/><Relationship Id="rId1" Type="http://schemas.openxmlformats.org/officeDocument/2006/relationships/vmlDrawing" Target="../drawings/vmlDrawing28.vml"/><Relationship Id="rId5" Type="http://schemas.openxmlformats.org/officeDocument/2006/relationships/image" Target="../media/image34.png"/><Relationship Id="rId4" Type="http://schemas.openxmlformats.org/officeDocument/2006/relationships/oleObject" Target="../embeddings/Microsoft_Excel_97-2003_Worksheet1.xls"/></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6.xml"/><Relationship Id="rId1" Type="http://schemas.openxmlformats.org/officeDocument/2006/relationships/vmlDrawing" Target="../drawings/vmlDrawing29.vml"/><Relationship Id="rId5" Type="http://schemas.openxmlformats.org/officeDocument/2006/relationships/image" Target="../media/image35.png"/><Relationship Id="rId4" Type="http://schemas.openxmlformats.org/officeDocument/2006/relationships/oleObject" Target="../embeddings/Microsoft_Excel_97-2003_Worksheet2.xls"/></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6.xml"/><Relationship Id="rId1" Type="http://schemas.openxmlformats.org/officeDocument/2006/relationships/vmlDrawing" Target="../drawings/vmlDrawing30.vml"/><Relationship Id="rId5" Type="http://schemas.openxmlformats.org/officeDocument/2006/relationships/image" Target="../media/image36.png"/><Relationship Id="rId4" Type="http://schemas.openxmlformats.org/officeDocument/2006/relationships/oleObject" Target="../embeddings/Microsoft_Excel_97-2003_Worksheet3.xls"/></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31.vml"/><Relationship Id="rId5" Type="http://schemas.openxmlformats.org/officeDocument/2006/relationships/image" Target="../media/image37.png"/><Relationship Id="rId4" Type="http://schemas.openxmlformats.org/officeDocument/2006/relationships/oleObject" Target="../embeddings/Microsoft_Excel_97-2003_Worksheet4.xls"/></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32.vml"/><Relationship Id="rId5" Type="http://schemas.openxmlformats.org/officeDocument/2006/relationships/image" Target="../media/image38.png"/><Relationship Id="rId4" Type="http://schemas.openxmlformats.org/officeDocument/2006/relationships/oleObject" Target="../embeddings/Microsoft_Excel_97-2003_Worksheet5.xls"/></Relationships>
</file>

<file path=ppt/slides/_rels/slide4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oleObject" Target="../embeddings/oleObject33.bin"/><Relationship Id="rId7" Type="http://schemas.openxmlformats.org/officeDocument/2006/relationships/oleObject" Target="../embeddings/Microsoft_Excel_97-2003_Worksheet7.xls"/><Relationship Id="rId2" Type="http://schemas.openxmlformats.org/officeDocument/2006/relationships/slideLayout" Target="../slideLayouts/slideLayout6.xml"/><Relationship Id="rId1" Type="http://schemas.openxmlformats.org/officeDocument/2006/relationships/vmlDrawing" Target="../drawings/vmlDrawing33.vml"/><Relationship Id="rId6" Type="http://schemas.openxmlformats.org/officeDocument/2006/relationships/oleObject" Target="../embeddings/oleObject34.bin"/><Relationship Id="rId5" Type="http://schemas.openxmlformats.org/officeDocument/2006/relationships/image" Target="../media/image39.png"/><Relationship Id="rId4" Type="http://schemas.openxmlformats.org/officeDocument/2006/relationships/oleObject" Target="../embeddings/Microsoft_Excel_97-2003_Worksheet6.xls"/></Relationships>
</file>

<file path=ppt/slides/_rels/slide4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34.vml"/><Relationship Id="rId5" Type="http://schemas.openxmlformats.org/officeDocument/2006/relationships/image" Target="../media/image42.emf"/><Relationship Id="rId4" Type="http://schemas.openxmlformats.org/officeDocument/2006/relationships/oleObject" Target="../embeddings/oleObject35.bin"/></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vmlDrawing" Target="../drawings/vmlDrawing35.vml"/><Relationship Id="rId5" Type="http://schemas.openxmlformats.org/officeDocument/2006/relationships/image" Target="../media/image47.emf"/><Relationship Id="rId4" Type="http://schemas.openxmlformats.org/officeDocument/2006/relationships/oleObject" Target="../embeddings/oleObject36.bin"/></Relationships>
</file>

<file path=ppt/slides/_rels/slide5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vmlDrawing" Target="../drawings/vmlDrawing36.vml"/><Relationship Id="rId5" Type="http://schemas.openxmlformats.org/officeDocument/2006/relationships/image" Target="../media/image48.emf"/><Relationship Id="rId4" Type="http://schemas.openxmlformats.org/officeDocument/2006/relationships/oleObject" Target="../embeddings/oleObject37.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vmlDrawing" Target="../drawings/vmlDrawing37.vml"/><Relationship Id="rId5" Type="http://schemas.openxmlformats.org/officeDocument/2006/relationships/image" Target="../media/image49.emf"/><Relationship Id="rId4" Type="http://schemas.openxmlformats.org/officeDocument/2006/relationships/oleObject" Target="../embeddings/oleObject38.bin"/></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12.xml"/><Relationship Id="rId1" Type="http://schemas.openxmlformats.org/officeDocument/2006/relationships/vmlDrawing" Target="../drawings/vmlDrawing38.vml"/><Relationship Id="rId4" Type="http://schemas.openxmlformats.org/officeDocument/2006/relationships/image" Target="../media/image50.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vmlDrawing" Target="../drawings/vmlDrawing39.vml"/><Relationship Id="rId5" Type="http://schemas.openxmlformats.org/officeDocument/2006/relationships/image" Target="../media/image51.emf"/><Relationship Id="rId4" Type="http://schemas.openxmlformats.org/officeDocument/2006/relationships/oleObject" Target="../embeddings/oleObject40.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vmlDrawing" Target="../drawings/vmlDrawing40.vml"/><Relationship Id="rId5" Type="http://schemas.openxmlformats.org/officeDocument/2006/relationships/image" Target="../media/image52.emf"/><Relationship Id="rId4" Type="http://schemas.openxmlformats.org/officeDocument/2006/relationships/oleObject" Target="../embeddings/oleObject41.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vmlDrawing" Target="../drawings/vmlDrawing41.vml"/><Relationship Id="rId5" Type="http://schemas.openxmlformats.org/officeDocument/2006/relationships/image" Target="../media/image53.emf"/><Relationship Id="rId4" Type="http://schemas.openxmlformats.org/officeDocument/2006/relationships/oleObject" Target="../embeddings/oleObject42.bin"/></Relationships>
</file>

<file path=ppt/slides/_rels/slide6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vmlDrawing" Target="../drawings/vmlDrawing42.vml"/><Relationship Id="rId5" Type="http://schemas.openxmlformats.org/officeDocument/2006/relationships/image" Target="../media/image54.emf"/><Relationship Id="rId4" Type="http://schemas.openxmlformats.org/officeDocument/2006/relationships/oleObject" Target="../embeddings/oleObject43.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vmlDrawing" Target="../drawings/vmlDrawing43.vml"/><Relationship Id="rId5" Type="http://schemas.openxmlformats.org/officeDocument/2006/relationships/image" Target="../media/image55.emf"/><Relationship Id="rId4" Type="http://schemas.openxmlformats.org/officeDocument/2006/relationships/oleObject" Target="../embeddings/oleObject44.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vmlDrawing" Target="../drawings/vmlDrawing44.vml"/><Relationship Id="rId5" Type="http://schemas.openxmlformats.org/officeDocument/2006/relationships/image" Target="../media/image56.emf"/><Relationship Id="rId4" Type="http://schemas.openxmlformats.org/officeDocument/2006/relationships/oleObject" Target="../embeddings/oleObject45.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vmlDrawing" Target="../drawings/vmlDrawing45.vml"/><Relationship Id="rId5" Type="http://schemas.openxmlformats.org/officeDocument/2006/relationships/image" Target="../media/image57.emf"/><Relationship Id="rId4" Type="http://schemas.openxmlformats.org/officeDocument/2006/relationships/oleObject" Target="../embeddings/oleObject46.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vmlDrawing" Target="../drawings/vmlDrawing46.vml"/><Relationship Id="rId6" Type="http://schemas.openxmlformats.org/officeDocument/2006/relationships/image" Target="../media/image59.png"/><Relationship Id="rId5" Type="http://schemas.openxmlformats.org/officeDocument/2006/relationships/image" Target="../media/image58.emf"/><Relationship Id="rId4" Type="http://schemas.openxmlformats.org/officeDocument/2006/relationships/oleObject" Target="../embeddings/oleObject47.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vmlDrawing" Target="../drawings/vmlDrawing47.vml"/><Relationship Id="rId5" Type="http://schemas.openxmlformats.org/officeDocument/2006/relationships/image" Target="../media/image60.emf"/><Relationship Id="rId4" Type="http://schemas.openxmlformats.org/officeDocument/2006/relationships/oleObject" Target="../embeddings/oleObject48.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oleObject" Target="../embeddings/oleObject5.bin"/><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12.xml"/><Relationship Id="rId1" Type="http://schemas.openxmlformats.org/officeDocument/2006/relationships/vmlDrawing" Target="../drawings/vmlDrawing48.vml"/><Relationship Id="rId4" Type="http://schemas.openxmlformats.org/officeDocument/2006/relationships/image" Target="../media/image61.emf"/></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vmlDrawing" Target="../drawings/vmlDrawing49.vml"/><Relationship Id="rId5" Type="http://schemas.openxmlformats.org/officeDocument/2006/relationships/image" Target="../media/image62.emf"/><Relationship Id="rId4" Type="http://schemas.openxmlformats.org/officeDocument/2006/relationships/oleObject" Target="../embeddings/oleObject50.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vmlDrawing" Target="../drawings/vmlDrawing50.vml"/><Relationship Id="rId5" Type="http://schemas.openxmlformats.org/officeDocument/2006/relationships/image" Target="../media/image63.emf"/><Relationship Id="rId4" Type="http://schemas.openxmlformats.org/officeDocument/2006/relationships/oleObject" Target="../embeddings/oleObject51.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vmlDrawing" Target="../drawings/vmlDrawing51.vml"/><Relationship Id="rId5" Type="http://schemas.openxmlformats.org/officeDocument/2006/relationships/image" Target="../media/image64.emf"/><Relationship Id="rId4" Type="http://schemas.openxmlformats.org/officeDocument/2006/relationships/oleObject" Target="../embeddings/oleObject52.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vmlDrawing" Target="../drawings/vmlDrawing52.vml"/><Relationship Id="rId5" Type="http://schemas.openxmlformats.org/officeDocument/2006/relationships/image" Target="../media/image65.emf"/><Relationship Id="rId4" Type="http://schemas.openxmlformats.org/officeDocument/2006/relationships/oleObject" Target="../embeddings/oleObject53.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vmlDrawing" Target="../drawings/vmlDrawing53.vml"/><Relationship Id="rId5" Type="http://schemas.openxmlformats.org/officeDocument/2006/relationships/image" Target="../media/image66.emf"/><Relationship Id="rId4" Type="http://schemas.openxmlformats.org/officeDocument/2006/relationships/oleObject" Target="../embeddings/oleObject54.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vmlDrawing" Target="../drawings/vmlDrawing54.vml"/><Relationship Id="rId5" Type="http://schemas.openxmlformats.org/officeDocument/2006/relationships/image" Target="../media/image67.emf"/><Relationship Id="rId4" Type="http://schemas.openxmlformats.org/officeDocument/2006/relationships/oleObject" Target="../embeddings/oleObject55.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vmlDrawing" Target="../drawings/vmlDrawing55.vml"/><Relationship Id="rId5" Type="http://schemas.openxmlformats.org/officeDocument/2006/relationships/image" Target="../media/image68.emf"/><Relationship Id="rId4" Type="http://schemas.openxmlformats.org/officeDocument/2006/relationships/oleObject" Target="../embeddings/oleObject56.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vmlDrawing" Target="../drawings/vmlDrawing56.vml"/><Relationship Id="rId5" Type="http://schemas.openxmlformats.org/officeDocument/2006/relationships/image" Target="../media/image69.emf"/><Relationship Id="rId4" Type="http://schemas.openxmlformats.org/officeDocument/2006/relationships/oleObject" Target="../embeddings/oleObject57.bin"/></Relationships>
</file>

<file path=ppt/slides/_rels/slide7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vmlDrawing" Target="../drawings/vmlDrawing6.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6.xml"/><Relationship Id="rId1" Type="http://schemas.openxmlformats.org/officeDocument/2006/relationships/vmlDrawing" Target="../drawings/vmlDrawing57.vml"/><Relationship Id="rId5" Type="http://schemas.openxmlformats.org/officeDocument/2006/relationships/image" Target="../media/image71.emf"/><Relationship Id="rId4" Type="http://schemas.openxmlformats.org/officeDocument/2006/relationships/oleObject" Target="../embeddings/oleObject58.bin"/></Relationships>
</file>

<file path=ppt/slides/_rels/slide82.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69.xml"/><Relationship Id="rId1" Type="http://schemas.openxmlformats.org/officeDocument/2006/relationships/slideLayout" Target="../slideLayouts/slideLayout6.xml"/><Relationship Id="rId4" Type="http://schemas.openxmlformats.org/officeDocument/2006/relationships/image" Target="../media/image72.jp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7.xml"/><Relationship Id="rId1" Type="http://schemas.openxmlformats.org/officeDocument/2006/relationships/vmlDrawing" Target="../drawings/vmlDrawing58.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73.emf"/><Relationship Id="rId4" Type="http://schemas.openxmlformats.org/officeDocument/2006/relationships/oleObject" Target="../embeddings/oleObject59.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7.xml"/><Relationship Id="rId1" Type="http://schemas.openxmlformats.org/officeDocument/2006/relationships/vmlDrawing" Target="../drawings/vmlDrawing59.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74.emf"/><Relationship Id="rId4" Type="http://schemas.openxmlformats.org/officeDocument/2006/relationships/oleObject" Target="../embeddings/oleObject60.bin"/></Relationships>
</file>

<file path=ppt/slides/_rels/slide8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hyperlink" Target="http://www.bea.gov/newsreleases/regional/gdp_state/gsp_newsrelease.htm" TargetMode="Externa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6.xml"/><Relationship Id="rId1" Type="http://schemas.openxmlformats.org/officeDocument/2006/relationships/vmlDrawing" Target="../drawings/vmlDrawing60.vml"/><Relationship Id="rId5" Type="http://schemas.openxmlformats.org/officeDocument/2006/relationships/image" Target="../media/image76.emf"/><Relationship Id="rId4" Type="http://schemas.openxmlformats.org/officeDocument/2006/relationships/oleObject" Target="../embeddings/oleObject61.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6.xml"/><Relationship Id="rId1" Type="http://schemas.openxmlformats.org/officeDocument/2006/relationships/vmlDrawing" Target="../drawings/vmlDrawing61.vml"/><Relationship Id="rId5" Type="http://schemas.openxmlformats.org/officeDocument/2006/relationships/image" Target="../media/image77.emf"/><Relationship Id="rId4" Type="http://schemas.openxmlformats.org/officeDocument/2006/relationships/oleObject" Target="../embeddings/oleObject62.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vmlDrawing" Target="../drawings/vmlDrawing62.vml"/><Relationship Id="rId5" Type="http://schemas.openxmlformats.org/officeDocument/2006/relationships/image" Target="../media/image78.emf"/><Relationship Id="rId4" Type="http://schemas.openxmlformats.org/officeDocument/2006/relationships/oleObject" Target="../embeddings/oleObject63.bin"/></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6.xml"/><Relationship Id="rId1" Type="http://schemas.openxmlformats.org/officeDocument/2006/relationships/vmlDrawing" Target="../drawings/vmlDrawing63.vml"/><Relationship Id="rId5" Type="http://schemas.openxmlformats.org/officeDocument/2006/relationships/image" Target="../media/image79.emf"/><Relationship Id="rId4" Type="http://schemas.openxmlformats.org/officeDocument/2006/relationships/oleObject" Target="../embeddings/oleObject64.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xml"/><Relationship Id="rId1" Type="http://schemas.openxmlformats.org/officeDocument/2006/relationships/vmlDrawing" Target="../drawings/vmlDrawing64.vml"/><Relationship Id="rId5" Type="http://schemas.openxmlformats.org/officeDocument/2006/relationships/image" Target="../media/image80.emf"/><Relationship Id="rId4" Type="http://schemas.openxmlformats.org/officeDocument/2006/relationships/oleObject" Target="../embeddings/oleObject65.bin"/></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7.xml"/><Relationship Id="rId1" Type="http://schemas.openxmlformats.org/officeDocument/2006/relationships/vmlDrawing" Target="../drawings/vmlDrawing65.vml"/><Relationship Id="rId6" Type="http://schemas.openxmlformats.org/officeDocument/2006/relationships/image" Target="../media/image81.emf"/><Relationship Id="rId5" Type="http://schemas.openxmlformats.org/officeDocument/2006/relationships/oleObject" Target="../embeddings/oleObject66.bin"/><Relationship Id="rId4" Type="http://schemas.openxmlformats.org/officeDocument/2006/relationships/hyperlink" Target="http://www.federalreserve.gov/releases/h15/data.htm" TargetMode="Externa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vmlDrawing" Target="../drawings/vmlDrawing66.vml"/><Relationship Id="rId6" Type="http://schemas.openxmlformats.org/officeDocument/2006/relationships/image" Target="../media/image82.png"/><Relationship Id="rId5" Type="http://schemas.openxmlformats.org/officeDocument/2006/relationships/oleObject" Target="../embeddings/Microsoft_Excel_97-2003_Worksheet8.xls"/><Relationship Id="rId4" Type="http://schemas.openxmlformats.org/officeDocument/2006/relationships/oleObject" Target="../embeddings/oleObject67.bin"/></Relationships>
</file>

<file path=ppt/slides/_rels/slide93.xml.rels><?xml version="1.0" encoding="UTF-8" standalone="yes"?>
<Relationships xmlns="http://schemas.openxmlformats.org/package/2006/relationships"><Relationship Id="rId3" Type="http://schemas.openxmlformats.org/officeDocument/2006/relationships/hyperlink" Target="http://www.advisorperspectives.com/dshort/charts/indicators/Sentiment.html?NFIB-optimism-index.gif" TargetMode="External"/><Relationship Id="rId2" Type="http://schemas.openxmlformats.org/officeDocument/2006/relationships/notesSlide" Target="../notesSlides/notesSlide80.xml"/><Relationship Id="rId1" Type="http://schemas.openxmlformats.org/officeDocument/2006/relationships/slideLayout" Target="../slideLayouts/slideLayout6.xml"/><Relationship Id="rId4" Type="http://schemas.openxmlformats.org/officeDocument/2006/relationships/image" Target="../media/image83.gif"/></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7.xml"/><Relationship Id="rId1" Type="http://schemas.openxmlformats.org/officeDocument/2006/relationships/vmlDrawing" Target="../drawings/vmlDrawing67.vml"/><Relationship Id="rId6" Type="http://schemas.openxmlformats.org/officeDocument/2006/relationships/hyperlink" Target="http://www.uscourts.gov/uscourts/Statistics/BankruptcyStatistics/BankruptcyFilings/2013/0913_f2q.pdf" TargetMode="External"/><Relationship Id="rId5" Type="http://schemas.openxmlformats.org/officeDocument/2006/relationships/image" Target="../media/image84.emf"/><Relationship Id="rId4" Type="http://schemas.openxmlformats.org/officeDocument/2006/relationships/oleObject" Target="../embeddings/oleObject68.bin"/></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2.xml"/><Relationship Id="rId7" Type="http://schemas.openxmlformats.org/officeDocument/2006/relationships/hyperlink" Target="http://news.uscourts.gov/" TargetMode="External"/><Relationship Id="rId2" Type="http://schemas.openxmlformats.org/officeDocument/2006/relationships/slideLayout" Target="../slideLayouts/slideLayout7.xml"/><Relationship Id="rId1" Type="http://schemas.openxmlformats.org/officeDocument/2006/relationships/vmlDrawing" Target="../drawings/vmlDrawing68.vml"/><Relationship Id="rId6" Type="http://schemas.openxmlformats.org/officeDocument/2006/relationships/hyperlink" Target="http://www.abiworld.org/AM/AMTemplate.cfm?Section=Home&amp;TEMPLATE=/CM/ContentDisplay.cfm&amp;CONTENTID=61633" TargetMode="External"/><Relationship Id="rId5" Type="http://schemas.openxmlformats.org/officeDocument/2006/relationships/image" Target="../media/image85.emf"/><Relationship Id="rId4" Type="http://schemas.openxmlformats.org/officeDocument/2006/relationships/oleObject" Target="../embeddings/oleObject69.bin"/></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7.xml"/><Relationship Id="rId1" Type="http://schemas.openxmlformats.org/officeDocument/2006/relationships/vmlDrawing" Target="../drawings/vmlDrawing69.vml"/><Relationship Id="rId6" Type="http://schemas.openxmlformats.org/officeDocument/2006/relationships/hyperlink" Target="http://www.bls.gov/news.release/cewbd.t08.htm" TargetMode="External"/><Relationship Id="rId5" Type="http://schemas.openxmlformats.org/officeDocument/2006/relationships/image" Target="../media/image86.emf"/><Relationship Id="rId4" Type="http://schemas.openxmlformats.org/officeDocument/2006/relationships/oleObject" Target="../embeddings/oleObject70.bin"/></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6.xml"/><Relationship Id="rId1" Type="http://schemas.openxmlformats.org/officeDocument/2006/relationships/vmlDrawing" Target="../drawings/vmlDrawing70.vml"/><Relationship Id="rId6" Type="http://schemas.openxmlformats.org/officeDocument/2006/relationships/hyperlink" Target="http://www.ism.ws/ismreport/nonmfgrob.cfm" TargetMode="External"/><Relationship Id="rId5" Type="http://schemas.openxmlformats.org/officeDocument/2006/relationships/image" Target="../media/image87.emf"/><Relationship Id="rId4" Type="http://schemas.openxmlformats.org/officeDocument/2006/relationships/oleObject" Target="../embeddings/oleObject71.bin"/></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130811"/>
            <a:ext cx="9104313" cy="2289858"/>
          </a:xfrm>
          <a:ln/>
        </p:spPr>
        <p:txBody>
          <a:bodyPr/>
          <a:lstStyle/>
          <a:p>
            <a:r>
              <a:rPr lang="en-US" sz="4400" dirty="0" smtClean="0"/>
              <a:t>Overview &amp; Outlook for the      Commercial P/C              Insurance Industry:</a:t>
            </a:r>
            <a:br>
              <a:rPr lang="en-US" sz="4400" dirty="0" smtClean="0"/>
            </a:br>
            <a:r>
              <a:rPr lang="en-US" sz="3600" i="1" dirty="0" smtClean="0"/>
              <a:t>Trends, Challenges &amp; Opportunities</a:t>
            </a:r>
            <a:endParaRPr lang="en-US" sz="3400" i="1" dirty="0">
              <a:solidFill>
                <a:srgbClr val="00B0F0"/>
              </a:solidFill>
            </a:endParaRPr>
          </a:p>
        </p:txBody>
      </p:sp>
      <p:sp>
        <p:nvSpPr>
          <p:cNvPr id="94211" name="Rectangle 3"/>
          <p:cNvSpPr>
            <a:spLocks noGrp="1" noChangeArrowheads="1"/>
          </p:cNvSpPr>
          <p:nvPr>
            <p:ph type="subTitle" idx="1"/>
          </p:nvPr>
        </p:nvSpPr>
        <p:spPr>
          <a:xfrm>
            <a:off x="191729" y="4548259"/>
            <a:ext cx="8952271" cy="889474"/>
          </a:xfrm>
        </p:spPr>
        <p:txBody>
          <a:bodyPr/>
          <a:lstStyle/>
          <a:p>
            <a:pPr>
              <a:lnSpc>
                <a:spcPct val="80000"/>
              </a:lnSpc>
            </a:pPr>
            <a:r>
              <a:rPr lang="en-US" sz="2800" dirty="0" smtClean="0"/>
              <a:t>January 30, 2015</a:t>
            </a:r>
          </a:p>
          <a:p>
            <a:pPr>
              <a:lnSpc>
                <a:spcPct val="80000"/>
              </a:lnSpc>
            </a:pPr>
            <a:r>
              <a:rPr lang="en-US" sz="2800" dirty="0" smtClean="0"/>
              <a:t>Download </a:t>
            </a:r>
            <a:r>
              <a:rPr lang="en-US" sz="2800" smtClean="0"/>
              <a:t>at </a:t>
            </a:r>
            <a:r>
              <a:rPr lang="en-US" sz="2800" smtClean="0">
                <a:hlinkClick r:id="rId3"/>
              </a:rPr>
              <a:t>www.iii.org/presentations</a:t>
            </a:r>
            <a:r>
              <a:rPr lang="en-US" sz="2800" smtClean="0"/>
              <a:t> </a:t>
            </a:r>
            <a:endParaRPr lang="en-US" sz="2800" dirty="0" smtClean="0"/>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extLst>
      <p:ext uri="{BB962C8B-B14F-4D97-AF65-F5344CB8AC3E}">
        <p14:creationId xmlns:p14="http://schemas.microsoft.com/office/powerpoint/2010/main" val="283009340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10</a:t>
            </a:fld>
            <a:endParaRPr lang="en-US" smtClean="0"/>
          </a:p>
        </p:txBody>
      </p:sp>
      <p:sp>
        <p:nvSpPr>
          <p:cNvPr id="1028" name="Rectangle 2"/>
          <p:cNvSpPr>
            <a:spLocks noGrp="1" noChangeArrowheads="1"/>
          </p:cNvSpPr>
          <p:nvPr>
            <p:ph type="title" idx="4294967295"/>
          </p:nvPr>
        </p:nvSpPr>
        <p:spPr>
          <a:xfrm>
            <a:off x="0" y="101599"/>
            <a:ext cx="8686800" cy="862157"/>
          </a:xfrm>
        </p:spPr>
        <p:txBody>
          <a:bodyPr lIns="92075" tIns="46038" rIns="92075" bIns="46038" anchor="b"/>
          <a:lstStyle/>
          <a:p>
            <a:r>
              <a:rPr lang="en-US" sz="2600" dirty="0" smtClean="0"/>
              <a:t>Return on Net Worth (RNW) All Lines:</a:t>
            </a:r>
            <a:br>
              <a:rPr lang="en-US" sz="2600" dirty="0" smtClean="0"/>
            </a:br>
            <a:r>
              <a:rPr lang="en-US" sz="2600" dirty="0" smtClean="0"/>
              <a:t>2004-2013 Average</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339237374"/>
              </p:ext>
            </p:extLst>
          </p:nvPr>
        </p:nvGraphicFramePr>
        <p:xfrm>
          <a:off x="1588" y="1539875"/>
          <a:ext cx="9140825" cy="4727575"/>
        </p:xfrm>
        <a:graphic>
          <a:graphicData uri="http://schemas.openxmlformats.org/presentationml/2006/ole">
            <mc:AlternateContent xmlns:mc="http://schemas.openxmlformats.org/markup-compatibility/2006">
              <mc:Choice xmlns:v="urn:schemas-microsoft-com:vml" Requires="v">
                <p:oleObj spid="_x0000_s28095539" name="Chart" r:id="rId4" imgW="8820230" imgH="4562424" progId="MSGraph.Chart.8">
                  <p:embed followColorScheme="full"/>
                </p:oleObj>
              </mc:Choice>
              <mc:Fallback>
                <p:oleObj name="Chart" r:id="rId4" imgW="8820230" imgH="4562424" progId="MSGraph.Chart.8">
                  <p:embed followColorScheme="full"/>
                  <p:pic>
                    <p:nvPicPr>
                      <p:cNvPr id="0" name=""/>
                      <p:cNvPicPr>
                        <a:picLocks noChangeAspect="1" noChangeArrowheads="1"/>
                      </p:cNvPicPr>
                      <p:nvPr/>
                    </p:nvPicPr>
                    <p:blipFill>
                      <a:blip r:embed="rId5"/>
                      <a:srcRect/>
                      <a:stretch>
                        <a:fillRect/>
                      </a:stretch>
                    </p:blipFill>
                    <p:spPr bwMode="auto">
                      <a:xfrm>
                        <a:off x="1588" y="1539875"/>
                        <a:ext cx="9140825" cy="472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2504144" y="1150937"/>
            <a:ext cx="3170903" cy="1179871"/>
          </a:xfrm>
          <a:prstGeom prst="wedgeRectCallout">
            <a:avLst>
              <a:gd name="adj1" fmla="val -36857"/>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Commercial lines have tended to be more profitable than personal lines over the past decade</a:t>
            </a:r>
            <a:endParaRPr lang="en-US" sz="1600" b="1" dirty="0">
              <a:solidFill>
                <a:srgbClr val="FFFFFF"/>
              </a:solidFill>
            </a:endParaRPr>
          </a:p>
        </p:txBody>
      </p:sp>
    </p:spTree>
    <p:extLst>
      <p:ext uri="{BB962C8B-B14F-4D97-AF65-F5344CB8AC3E}">
        <p14:creationId xmlns:p14="http://schemas.microsoft.com/office/powerpoint/2010/main" val="19735256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100</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2003-2014*</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extLst/>
          </p:nvPr>
        </p:nvGraphicFramePr>
        <p:xfrm>
          <a:off x="184867" y="1873767"/>
          <a:ext cx="8537575" cy="3832412"/>
        </p:xfrm>
        <a:graphic>
          <a:graphicData uri="http://schemas.openxmlformats.org/presentationml/2006/ole">
            <mc:AlternateContent xmlns:mc="http://schemas.openxmlformats.org/markup-compatibility/2006">
              <mc:Choice xmlns:v="urn:schemas-microsoft-com:vml" Requires="v">
                <p:oleObj spid="_x0000_s28093491" name="Chart" r:id="rId4" imgW="8772688" imgH="3305046" progId="MSGraph.Chart.8">
                  <p:embed followColorScheme="full"/>
                </p:oleObj>
              </mc:Choice>
              <mc:Fallback>
                <p:oleObj name="Chart" r:id="rId4" imgW="8772688" imgH="3305046" progId="MSGraph.Chart.8">
                  <p:embed followColorScheme="full"/>
                  <p:pic>
                    <p:nvPicPr>
                      <p:cNvPr id="0" name=""/>
                      <p:cNvPicPr>
                        <a:picLocks noChangeArrowheads="1"/>
                      </p:cNvPicPr>
                      <p:nvPr/>
                    </p:nvPicPr>
                    <p:blipFill>
                      <a:blip r:embed="rId5"/>
                      <a:srcRect/>
                      <a:stretch>
                        <a:fillRect/>
                      </a:stretch>
                    </p:blipFill>
                    <p:spPr bwMode="auto">
                      <a:xfrm>
                        <a:off x="184867" y="1873767"/>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750748" y="3707033"/>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2728794" y="2683755"/>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4489"/>
              <a:gd name="adj2" fmla="val 11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798129" y="1772111"/>
            <a:ext cx="1734093" cy="1089211"/>
          </a:xfrm>
          <a:prstGeom prst="wedgeRectCallout">
            <a:avLst>
              <a:gd name="adj1" fmla="val 13981"/>
              <a:gd name="adj2" fmla="val 11238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818581" y="1071716"/>
            <a:ext cx="2158271" cy="1631298"/>
          </a:xfrm>
          <a:prstGeom prst="wedgeRectCallout">
            <a:avLst>
              <a:gd name="adj1" fmla="val 22667"/>
              <a:gd name="adj2" fmla="val 70066"/>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2014: Value of new </a:t>
            </a:r>
            <a:r>
              <a:rPr lang="en-US" sz="1600" b="1" dirty="0" err="1" smtClean="0">
                <a:solidFill>
                  <a:schemeClr val="bg1"/>
                </a:solidFill>
              </a:rPr>
              <a:t>pvt.</a:t>
            </a:r>
            <a:r>
              <a:rPr lang="en-US" sz="1600" b="1" dirty="0" smtClean="0">
                <a:solidFill>
                  <a:schemeClr val="bg1"/>
                </a:solidFill>
              </a:rPr>
              <a:t> construction hits $697.7B as of Nov. 2014, up 39% from the 2010 trough but still 25%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100</a:t>
            </a:fld>
            <a:endParaRPr lang="en-US"/>
          </a:p>
        </p:txBody>
      </p:sp>
      <p:sp>
        <p:nvSpPr>
          <p:cNvPr id="20" name="TextBox 10"/>
          <p:cNvSpPr txBox="1">
            <a:spLocks noChangeArrowheads="1"/>
          </p:cNvSpPr>
          <p:nvPr/>
        </p:nvSpPr>
        <p:spPr bwMode="auto">
          <a:xfrm>
            <a:off x="5362694"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394172"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284496" y="3412804"/>
            <a:ext cx="889000" cy="307777"/>
          </a:xfrm>
          <a:prstGeom prst="rect">
            <a:avLst/>
          </a:prstGeom>
          <a:noFill/>
          <a:ln w="9525">
            <a:noFill/>
            <a:miter lim="800000"/>
            <a:headEnd/>
            <a:tailEnd/>
          </a:ln>
        </p:spPr>
        <p:txBody>
          <a:bodyPr>
            <a:spAutoFit/>
          </a:bodyPr>
          <a:lstStyle/>
          <a:p>
            <a:pPr algn="ctr"/>
            <a:r>
              <a:rPr lang="en-US" sz="1400" b="1" dirty="0" smtClean="0"/>
              <a:t>$333.3</a:t>
            </a:r>
            <a:endParaRPr lang="en-US" sz="1400" b="1" dirty="0"/>
          </a:p>
        </p:txBody>
      </p:sp>
      <p:sp>
        <p:nvSpPr>
          <p:cNvPr id="23" name="TextBox 10"/>
          <p:cNvSpPr txBox="1">
            <a:spLocks noChangeArrowheads="1"/>
          </p:cNvSpPr>
          <p:nvPr/>
        </p:nvSpPr>
        <p:spPr bwMode="auto">
          <a:xfrm>
            <a:off x="8289414" y="4528762"/>
            <a:ext cx="889000" cy="307777"/>
          </a:xfrm>
          <a:prstGeom prst="rect">
            <a:avLst/>
          </a:prstGeom>
          <a:noFill/>
          <a:ln w="9525">
            <a:noFill/>
            <a:miter lim="800000"/>
            <a:headEnd/>
            <a:tailEnd/>
          </a:ln>
        </p:spPr>
        <p:txBody>
          <a:bodyPr>
            <a:spAutoFit/>
          </a:bodyPr>
          <a:lstStyle/>
          <a:p>
            <a:pPr algn="ctr"/>
            <a:r>
              <a:rPr lang="en-US" sz="1400" b="1" dirty="0" smtClean="0"/>
              <a:t>$351.7</a:t>
            </a:r>
            <a:endParaRPr lang="en-US" sz="1400" b="1" dirty="0"/>
          </a:p>
        </p:txBody>
      </p:sp>
      <p:sp>
        <p:nvSpPr>
          <p:cNvPr id="24" name="Rectangle 5"/>
          <p:cNvSpPr>
            <a:spLocks noChangeArrowheads="1"/>
          </p:cNvSpPr>
          <p:nvPr/>
        </p:nvSpPr>
        <p:spPr bwMode="auto">
          <a:xfrm>
            <a:off x="-1" y="6449415"/>
            <a:ext cx="8423031"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*2014 figure is a seasonally adjusted annual rate as of November.</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a:t>
            </a:r>
            <a:r>
              <a:rPr lang="en-US" sz="1100" dirty="0">
                <a:hlinkClick r:id="rId6"/>
              </a:rPr>
              <a:t>http://www.census.gov/construction/c30/c30index.html</a:t>
            </a:r>
            <a:r>
              <a:rPr lang="en-US" sz="1100" dirty="0"/>
              <a:t> ; </a:t>
            </a:r>
            <a:r>
              <a:rPr lang="en-US" sz="1100" dirty="0" smtClean="0"/>
              <a:t>Insurance Information Institute. </a:t>
            </a:r>
            <a:endParaRPr lang="en-US" sz="1100" dirty="0"/>
          </a:p>
        </p:txBody>
      </p:sp>
    </p:spTree>
    <p:extLst>
      <p:ext uri="{BB962C8B-B14F-4D97-AF65-F5344CB8AC3E}">
        <p14:creationId xmlns:p14="http://schemas.microsoft.com/office/powerpoint/2010/main" val="17539621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101</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Nov. 2014 vs. Nov. 2013*</a:t>
            </a:r>
          </a:p>
        </p:txBody>
      </p:sp>
      <p:graphicFrame>
        <p:nvGraphicFramePr>
          <p:cNvPr id="66562" name="Object 4"/>
          <p:cNvGraphicFramePr>
            <a:graphicFrameLocks noChangeAspect="1"/>
          </p:cNvGraphicFramePr>
          <p:nvPr>
            <p:extLst/>
          </p:nvPr>
        </p:nvGraphicFramePr>
        <p:xfrm>
          <a:off x="39687" y="1613592"/>
          <a:ext cx="8867775" cy="3771900"/>
        </p:xfrm>
        <a:graphic>
          <a:graphicData uri="http://schemas.openxmlformats.org/presentationml/2006/ole">
            <mc:AlternateContent xmlns:mc="http://schemas.openxmlformats.org/markup-compatibility/2006">
              <mc:Choice xmlns:v="urn:schemas-microsoft-com:vml" Requires="v">
                <p:oleObj spid="_x0000_s28094515" name="Chart" r:id="rId4" imgW="8534284" imgH="3771784" progId="MSGraph.Chart.8">
                  <p:embed followColorScheme="full"/>
                </p:oleObj>
              </mc:Choice>
              <mc:Fallback>
                <p:oleObj name="Chart" r:id="rId4" imgW="8534284" imgH="3771784" progId="MSGraph.Chart.8">
                  <p:embed followColorScheme="full"/>
                  <p:pic>
                    <p:nvPicPr>
                      <p:cNvPr id="0" name=""/>
                      <p:cNvPicPr>
                        <a:picLocks noChangeAspect="1" noChangeArrowheads="1"/>
                      </p:cNvPicPr>
                      <p:nvPr/>
                    </p:nvPicPr>
                    <p:blipFill>
                      <a:blip r:embed="rId5"/>
                      <a:srcRect/>
                      <a:stretch>
                        <a:fillRect/>
                      </a:stretch>
                    </p:blipFill>
                    <p:spPr bwMode="gray">
                      <a:xfrm>
                        <a:off x="39687" y="1613592"/>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But Growth In the Private Sector Slowed in Late 2014 While Picking in the State/Local Sector Government Sector as Budget Woes Ease in Some Jurisdictions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016752" y="3691917"/>
            <a:ext cx="2656417" cy="914398"/>
          </a:xfrm>
          <a:prstGeom prst="wedgeRectCallout">
            <a:avLst>
              <a:gd name="adj1" fmla="val 21655"/>
              <a:gd name="adj2" fmla="val -11068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up in the residential and nonresidential segments </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+2.0%</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+3.2%</a:t>
            </a:r>
            <a:endParaRPr lang="en-US" sz="2400" b="1" u="sng" dirty="0">
              <a:solidFill>
                <a:srgbClr val="225A7A"/>
              </a:solidFill>
            </a:endParaRPr>
          </a:p>
        </p:txBody>
      </p:sp>
      <p:sp>
        <p:nvSpPr>
          <p:cNvPr id="12" name="AutoShape 9"/>
          <p:cNvSpPr>
            <a:spLocks noChangeArrowheads="1"/>
          </p:cNvSpPr>
          <p:nvPr/>
        </p:nvSpPr>
        <p:spPr bwMode="blackWhite">
          <a:xfrm>
            <a:off x="4726048" y="3471552"/>
            <a:ext cx="2030261" cy="1152402"/>
          </a:xfrm>
          <a:prstGeom prst="wedgeRectCallout">
            <a:avLst>
              <a:gd name="adj1" fmla="val 37263"/>
              <a:gd name="adj2" fmla="val -855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finally beginning to pick up after years of decline</a:t>
            </a:r>
            <a:endParaRPr lang="en-US" sz="1400" b="1" dirty="0">
              <a:solidFill>
                <a:schemeClr val="bg1"/>
              </a:solidFill>
            </a:endParaRPr>
          </a:p>
        </p:txBody>
      </p:sp>
      <p:sp>
        <p:nvSpPr>
          <p:cNvPr id="2" name="Oval 1"/>
          <p:cNvSpPr/>
          <p:nvPr/>
        </p:nvSpPr>
        <p:spPr>
          <a:xfrm>
            <a:off x="6259293" y="1221647"/>
            <a:ext cx="2286000" cy="79494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80139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102</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Nov. 2014 vs. Nov.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1690266019"/>
              </p:ext>
            </p:extLst>
          </p:nvPr>
        </p:nvGraphicFramePr>
        <p:xfrm>
          <a:off x="0" y="1830023"/>
          <a:ext cx="8867775" cy="3771900"/>
        </p:xfrm>
        <a:graphic>
          <a:graphicData uri="http://schemas.openxmlformats.org/presentationml/2006/ole">
            <mc:AlternateContent xmlns:mc="http://schemas.openxmlformats.org/markup-compatibility/2006">
              <mc:Choice xmlns:v="urn:schemas-microsoft-com:vml" Requires="v">
                <p:oleObj spid="_x0000_s27857148" name="Chart" r:id="rId4" imgW="8534284" imgH="3771784" progId="MSGraph.Chart.8">
                  <p:embed followColorScheme="full"/>
                </p:oleObj>
              </mc:Choice>
              <mc:Fallback>
                <p:oleObj name="Chart" r:id="rId4" imgW="8534284" imgH="3771784" progId="MSGraph.Chart.8">
                  <p:embed followColorScheme="full"/>
                  <p:pic>
                    <p:nvPicPr>
                      <p:cNvPr id="0" name=""/>
                      <p:cNvPicPr>
                        <a:picLocks noChangeAspect="1" noChangeArrowheads="1"/>
                      </p:cNvPicPr>
                      <p:nvPr/>
                    </p:nvPicPr>
                    <p:blipFill>
                      <a:blip r:embed="rId5"/>
                      <a:srcRect/>
                      <a:stretch>
                        <a:fillRect/>
                      </a:stretch>
                    </p:blipFill>
                    <p:spPr bwMode="gray">
                      <a:xfrm>
                        <a:off x="0" y="1830023"/>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Many Segments, Including the Key Residential Construction Sector; Bodes Well for the Remainder of 2014</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4027251" y="1086514"/>
            <a:ext cx="3971440" cy="1121666"/>
          </a:xfrm>
          <a:prstGeom prst="wedgeRectCallout">
            <a:avLst>
              <a:gd name="adj1" fmla="val -54287"/>
              <a:gd name="adj2" fmla="val 3977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Manufacturing, Office and Lodging segments, Private sector construction activity continues to  rising after plunging during the “Great Recession.”</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0" name="Rectangle 7"/>
          <p:cNvSpPr>
            <a:spLocks noChangeArrowheads="1"/>
          </p:cNvSpPr>
          <p:nvPr/>
        </p:nvSpPr>
        <p:spPr bwMode="grayWhite">
          <a:xfrm>
            <a:off x="1721795" y="3054484"/>
            <a:ext cx="579263" cy="865762"/>
          </a:xfrm>
          <a:prstGeom prst="rect">
            <a:avLst/>
          </a:prstGeom>
          <a:noFill/>
          <a:ln w="57150">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28468273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par>
                                <p:cTn id="13" presetID="16" presetClass="entr" presetSubtype="26"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barn(in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0"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103</a:t>
            </a:fld>
            <a:endParaRPr lang="en-US" smtClean="0"/>
          </a:p>
        </p:txBody>
      </p:sp>
      <p:sp>
        <p:nvSpPr>
          <p:cNvPr id="66566" name="Rectangle 11"/>
          <p:cNvSpPr>
            <a:spLocks noGrp="1" noChangeArrowheads="1"/>
          </p:cNvSpPr>
          <p:nvPr>
            <p:ph type="title"/>
          </p:nvPr>
        </p:nvSpPr>
        <p:spPr/>
        <p:txBody>
          <a:bodyPr/>
          <a:lstStyle/>
          <a:p>
            <a:r>
              <a:rPr lang="en-US" sz="2800" dirty="0" smtClean="0"/>
              <a:t>Value of Public Construction Put in Place, by Segment,  Nov. 2014 vs. Nov.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1486387721"/>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7858169" name="Chart" r:id="rId4" imgW="8534284" imgH="3771784" progId="MSGraph.Chart.8">
                  <p:embed followColorScheme="full"/>
                </p:oleObj>
              </mc:Choice>
              <mc:Fallback>
                <p:oleObj name="Chart" r:id="rId4" imgW="8534284" imgH="3771784"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50825" y="5480844"/>
            <a:ext cx="8445500"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Beginning to Recover from its Long Contraction which Will Drive Demand in Many Commercial Insurance Lines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1" name="AutoShape 9"/>
          <p:cNvSpPr>
            <a:spLocks noChangeArrowheads="1"/>
          </p:cNvSpPr>
          <p:nvPr/>
        </p:nvSpPr>
        <p:spPr bwMode="blackWhite">
          <a:xfrm>
            <a:off x="1288023" y="1291664"/>
            <a:ext cx="3716596" cy="914398"/>
          </a:xfrm>
          <a:prstGeom prst="wedgeRectCallout">
            <a:avLst>
              <a:gd name="adj1" fmla="val -1287"/>
              <a:gd name="adj2" fmla="val 1122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down substantially in many segments, a situation that will likely persist, dragging on public entity risk exposures</a:t>
            </a:r>
            <a:endParaRPr lang="en-US" sz="1400" b="1" dirty="0">
              <a:solidFill>
                <a:schemeClr val="bg1"/>
              </a:solidFill>
            </a:endParaRPr>
          </a:p>
        </p:txBody>
      </p:sp>
      <p:sp>
        <p:nvSpPr>
          <p:cNvPr id="10" name="AutoShape 7"/>
          <p:cNvSpPr>
            <a:spLocks noChangeArrowheads="1"/>
          </p:cNvSpPr>
          <p:nvPr/>
        </p:nvSpPr>
        <p:spPr bwMode="blackWhite">
          <a:xfrm>
            <a:off x="5087566" y="1159668"/>
            <a:ext cx="3101867" cy="903289"/>
          </a:xfrm>
          <a:prstGeom prst="wedgeRectCallout">
            <a:avLst>
              <a:gd name="adj1" fmla="val 55876"/>
              <a:gd name="adj2" fmla="val 1122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Amusement &amp; Recreation, Sewage &amp; Waste Disposal and Conservation projects lead public sector construction</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32828724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104</a:t>
            </a:fld>
            <a:endParaRPr lang="en-US" sz="900"/>
          </a:p>
        </p:txBody>
      </p:sp>
      <p:sp>
        <p:nvSpPr>
          <p:cNvPr id="437250" name="Rectangle 2"/>
          <p:cNvSpPr>
            <a:spLocks noGrp="1" noChangeArrowheads="1"/>
          </p:cNvSpPr>
          <p:nvPr>
            <p:ph type="title" idx="4294967295"/>
          </p:nvPr>
        </p:nvSpPr>
        <p:spPr>
          <a:xfrm>
            <a:off x="-13448" y="337110"/>
            <a:ext cx="8243047" cy="581025"/>
          </a:xfrm>
        </p:spPr>
        <p:txBody>
          <a:bodyPr lIns="92075" tIns="46038" rIns="92075" bIns="46038" anchor="b"/>
          <a:lstStyle/>
          <a:p>
            <a:pPr>
              <a:lnSpc>
                <a:spcPct val="85000"/>
              </a:lnSpc>
            </a:pPr>
            <a:r>
              <a:rPr lang="en-US" dirty="0" smtClean="0"/>
              <a:t>Real (Inflation-Adjusted) </a:t>
            </a:r>
            <a:br>
              <a:rPr lang="en-US" dirty="0" smtClean="0"/>
            </a:br>
            <a:r>
              <a:rPr lang="en-US" dirty="0" smtClean="0"/>
              <a:t>Nonresidential Construction, 2000-2014*</a:t>
            </a:r>
            <a:endParaRPr lang="en-US" dirty="0" smtClean="0">
              <a:solidFill>
                <a:srgbClr val="28688C"/>
              </a:solidFill>
            </a:endParaRPr>
          </a:p>
        </p:txBody>
      </p:sp>
      <p:sp>
        <p:nvSpPr>
          <p:cNvPr id="9" name="Text Box 5"/>
          <p:cNvSpPr txBox="1">
            <a:spLocks noChangeArrowheads="1"/>
          </p:cNvSpPr>
          <p:nvPr/>
        </p:nvSpPr>
        <p:spPr bwMode="auto">
          <a:xfrm>
            <a:off x="85725" y="6318161"/>
            <a:ext cx="8754035" cy="516168"/>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100" dirty="0" smtClean="0"/>
              <a:t>*Through Q1 2014.</a:t>
            </a:r>
          </a:p>
          <a:p>
            <a:pPr eaLnBrk="0" hangingPunct="0">
              <a:spcBef>
                <a:spcPct val="50000"/>
              </a:spcBef>
              <a:buClr>
                <a:srgbClr val="FF3300"/>
              </a:buClr>
              <a:buFont typeface="Wingdings" pitchFamily="2" charset="2"/>
              <a:buNone/>
            </a:pPr>
            <a:r>
              <a:rPr lang="en-US" sz="1100" dirty="0" smtClean="0"/>
              <a:t>Source</a:t>
            </a:r>
            <a:r>
              <a:rPr lang="en-US" sz="1100" dirty="0"/>
              <a:t>: </a:t>
            </a:r>
            <a:r>
              <a:rPr lang="en-US" sz="1100" dirty="0" smtClean="0"/>
              <a:t> US Dept. of Commerce; Wells Fargo Securities (June 6, 2014 research report).</a:t>
            </a:r>
            <a:endParaRPr lang="en-US" sz="1100" dirty="0"/>
          </a:p>
        </p:txBody>
      </p:sp>
      <p:pic>
        <p:nvPicPr>
          <p:cNvPr id="2" name="Picture 1"/>
          <p:cNvPicPr>
            <a:picLocks noChangeAspect="1"/>
          </p:cNvPicPr>
          <p:nvPr/>
        </p:nvPicPr>
        <p:blipFill>
          <a:blip r:embed="rId3"/>
          <a:stretch>
            <a:fillRect/>
          </a:stretch>
        </p:blipFill>
        <p:spPr>
          <a:xfrm>
            <a:off x="134714" y="1553810"/>
            <a:ext cx="6723288" cy="4723669"/>
          </a:xfrm>
          <a:prstGeom prst="rect">
            <a:avLst/>
          </a:prstGeom>
        </p:spPr>
      </p:pic>
      <p:sp>
        <p:nvSpPr>
          <p:cNvPr id="10" name="AutoShape 13"/>
          <p:cNvSpPr>
            <a:spLocks noChangeArrowheads="1"/>
          </p:cNvSpPr>
          <p:nvPr/>
        </p:nvSpPr>
        <p:spPr bwMode="blackWhite">
          <a:xfrm>
            <a:off x="6853234" y="1763228"/>
            <a:ext cx="2252668" cy="2222994"/>
          </a:xfrm>
          <a:prstGeom prst="wedgeRectCallout">
            <a:avLst>
              <a:gd name="adj1" fmla="val -74958"/>
              <a:gd name="adj2" fmla="val 215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Construction activity has generally been positive since late 2010 but has occasionally be erratic. Forecast is for slowing improving growth</a:t>
            </a:r>
            <a:endParaRPr lang="en-US" sz="1600" b="1" dirty="0">
              <a:solidFill>
                <a:schemeClr val="bg1"/>
              </a:solidFill>
            </a:endParaRPr>
          </a:p>
        </p:txBody>
      </p:sp>
      <p:sp>
        <p:nvSpPr>
          <p:cNvPr id="12" name="Rectangle 5"/>
          <p:cNvSpPr>
            <a:spLocks noChangeArrowheads="1"/>
          </p:cNvSpPr>
          <p:nvPr/>
        </p:nvSpPr>
        <p:spPr bwMode="black">
          <a:xfrm>
            <a:off x="331788" y="1125641"/>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(Bar = CAGR; Line = Y/Y Growth Rate)</a:t>
            </a:r>
            <a:endParaRPr lang="en-US" sz="1600" b="1" dirty="0">
              <a:solidFill>
                <a:srgbClr val="225A7A"/>
              </a:solidFill>
            </a:endParaRPr>
          </a:p>
        </p:txBody>
      </p:sp>
    </p:spTree>
    <p:extLst>
      <p:ext uri="{BB962C8B-B14F-4D97-AF65-F5344CB8AC3E}">
        <p14:creationId xmlns:p14="http://schemas.microsoft.com/office/powerpoint/2010/main" val="236980817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0"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105</a:t>
            </a:fld>
            <a:endParaRPr lang="en-US"/>
          </a:p>
        </p:txBody>
      </p:sp>
      <p:graphicFrame>
        <p:nvGraphicFramePr>
          <p:cNvPr id="1936387" name="Object 3"/>
          <p:cNvGraphicFramePr>
            <a:graphicFrameLocks noChangeAspect="1"/>
          </p:cNvGraphicFramePr>
          <p:nvPr>
            <p:extLst>
              <p:ext uri="{D42A27DB-BD31-4B8C-83A1-F6EECF244321}">
                <p14:modId xmlns:p14="http://schemas.microsoft.com/office/powerpoint/2010/main" val="1035318176"/>
              </p:ext>
            </p:extLst>
          </p:nvPr>
        </p:nvGraphicFramePr>
        <p:xfrm>
          <a:off x="381000" y="1831256"/>
          <a:ext cx="8296275" cy="3752850"/>
        </p:xfrm>
        <a:graphic>
          <a:graphicData uri="http://schemas.openxmlformats.org/presentationml/2006/ole">
            <mc:AlternateContent xmlns:mc="http://schemas.openxmlformats.org/markup-compatibility/2006">
              <mc:Choice xmlns:v="urn:schemas-microsoft-com:vml" Requires="v">
                <p:oleObj spid="_x0000_s27988102" name="Chart" r:id="rId4" imgW="8277142" imgH="3762401" progId="MSGraph.Chart.8">
                  <p:embed followColorScheme="full"/>
                </p:oleObj>
              </mc:Choice>
              <mc:Fallback>
                <p:oleObj name="Chart" r:id="rId4" imgW="8277142" imgH="3762401" progId="MSGraph.Chart.8">
                  <p:embed followColorScheme="full"/>
                  <p:pic>
                    <p:nvPicPr>
                      <p:cNvPr id="0" name=""/>
                      <p:cNvPicPr>
                        <a:picLocks noChangeAspect="1" noChangeArrowheads="1"/>
                      </p:cNvPicPr>
                      <p:nvPr/>
                    </p:nvPicPr>
                    <p:blipFill>
                      <a:blip r:embed="rId5"/>
                      <a:srcRect/>
                      <a:stretch>
                        <a:fillRect/>
                      </a:stretch>
                    </p:blipFill>
                    <p:spPr bwMode="gray">
                      <a:xfrm>
                        <a:off x="381000" y="183125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545394"/>
            <a:ext cx="8220075" cy="87507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Government Construction Spending Peaked in 2009, Helped by Stimulus Spending, but Contracted As State/Local Governments Grappled with Deficits and Federal Sequestration</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Value of New Federal,</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State and Local Government </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Construction: 2003-2014*</a:t>
            </a:r>
          </a:p>
        </p:txBody>
      </p:sp>
      <p:sp>
        <p:nvSpPr>
          <p:cNvPr id="12" name="Rectangle 5"/>
          <p:cNvSpPr>
            <a:spLocks noChangeArrowheads="1"/>
          </p:cNvSpPr>
          <p:nvPr/>
        </p:nvSpPr>
        <p:spPr bwMode="auto">
          <a:xfrm>
            <a:off x="-1" y="6449415"/>
            <a:ext cx="8601075"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*2014 figure is a seasonally adjusted annual rate as of November; </a:t>
            </a:r>
            <a:r>
              <a:rPr lang="en-US" sz="1100" dirty="0">
                <a:hlinkClick r:id="rId6"/>
              </a:rPr>
              <a:t>http://</a:t>
            </a:r>
            <a:r>
              <a:rPr lang="en-US" sz="1100" dirty="0" smtClean="0">
                <a:hlinkClick r:id="rId6"/>
              </a:rPr>
              <a:t>www.census.gov/construction/c30/historical_data.html</a:t>
            </a:r>
            <a:r>
              <a:rPr lang="en-US" sz="1100" dirty="0" smtClean="0"/>
              <a:t> </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AutoShape 8"/>
          <p:cNvSpPr>
            <a:spLocks noChangeArrowheads="1"/>
          </p:cNvSpPr>
          <p:nvPr/>
        </p:nvSpPr>
        <p:spPr bwMode="blackWhite">
          <a:xfrm>
            <a:off x="1661653" y="1111045"/>
            <a:ext cx="1950402" cy="1141989"/>
          </a:xfrm>
          <a:prstGeom prst="wedgeRectCallout">
            <a:avLst>
              <a:gd name="adj1" fmla="val 112510"/>
              <a:gd name="adj2" fmla="val 3822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Construction across all levels of government peaked at $314.9B in 2009</a:t>
            </a:r>
            <a:endParaRPr lang="en-US" sz="1600" b="1" dirty="0">
              <a:solidFill>
                <a:schemeClr val="bg1"/>
              </a:solidFill>
            </a:endParaRPr>
          </a:p>
        </p:txBody>
      </p:sp>
      <p:sp>
        <p:nvSpPr>
          <p:cNvPr id="14" name="AutoShape 8"/>
          <p:cNvSpPr>
            <a:spLocks noChangeArrowheads="1"/>
          </p:cNvSpPr>
          <p:nvPr/>
        </p:nvSpPr>
        <p:spPr bwMode="blackWhite">
          <a:xfrm>
            <a:off x="5496128" y="1091380"/>
            <a:ext cx="3420431" cy="1019086"/>
          </a:xfrm>
          <a:prstGeom prst="wedgeRectCallout">
            <a:avLst>
              <a:gd name="adj1" fmla="val 27495"/>
              <a:gd name="adj2" fmla="val 7752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u="sng" dirty="0" smtClean="0">
                <a:solidFill>
                  <a:schemeClr val="bg1"/>
                </a:solidFill>
              </a:rPr>
              <a:t>Austerity Reigns</a:t>
            </a:r>
            <a:r>
              <a:rPr lang="en-US" sz="1600" b="1" dirty="0" smtClean="0">
                <a:solidFill>
                  <a:schemeClr val="bg1"/>
                </a:solidFill>
              </a:rPr>
              <a:t> </a:t>
            </a:r>
          </a:p>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Govt. construction MAY be turning a corner; still down $37.6B or 11.9% since 2009 peak</a:t>
            </a:r>
            <a:endParaRPr lang="en-US" sz="1600" b="1" dirty="0">
              <a:solidFill>
                <a:schemeClr val="bg1"/>
              </a:solidFill>
            </a:endParaRPr>
          </a:p>
        </p:txBody>
      </p:sp>
    </p:spTree>
    <p:extLst>
      <p:ext uri="{BB962C8B-B14F-4D97-AF65-F5344CB8AC3E}">
        <p14:creationId xmlns:p14="http://schemas.microsoft.com/office/powerpoint/2010/main" val="18282001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4"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106</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1990-2020F</a:t>
            </a:r>
          </a:p>
        </p:txBody>
      </p:sp>
      <p:graphicFrame>
        <p:nvGraphicFramePr>
          <p:cNvPr id="38914" name="Object 4"/>
          <p:cNvGraphicFramePr>
            <a:graphicFrameLocks noChangeAspect="1"/>
          </p:cNvGraphicFramePr>
          <p:nvPr>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8096558" name="Chart" r:id="rId4" imgW="3135799" imgH="1638439" progId="MSGraph.Chart.8">
                  <p:embed followColorScheme="full"/>
                </p:oleObj>
              </mc:Choice>
              <mc:Fallback>
                <p:oleObj name="Chart" r:id="rId4" imgW="3135799" imgH="1638439"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(1/15 and 10/14);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388079" y="1091381"/>
            <a:ext cx="3313470" cy="1101213"/>
          </a:xfrm>
          <a:prstGeom prst="wedgeRectCallout">
            <a:avLst>
              <a:gd name="adj1" fmla="val 7230"/>
              <a:gd name="adj2" fmla="val 999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23696351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ECB0FDB-F106-4775-B3AE-80BA2F902B30}" type="slidenum">
              <a:rPr lang="en-US" sz="900"/>
              <a:pPr algn="r" eaLnBrk="0" hangingPunct="0">
                <a:lnSpc>
                  <a:spcPct val="85000"/>
                </a:lnSpc>
                <a:spcBef>
                  <a:spcPct val="20000"/>
                </a:spcBef>
              </a:pPr>
              <a:t>107</a:t>
            </a:fld>
            <a:endParaRPr lang="en-US" sz="900"/>
          </a:p>
        </p:txBody>
      </p:sp>
      <p:sp>
        <p:nvSpPr>
          <p:cNvPr id="19462" name="Rectangle 7"/>
          <p:cNvSpPr>
            <a:spLocks noGrp="1" noChangeArrowheads="1"/>
          </p:cNvSpPr>
          <p:nvPr>
            <p:ph type="title" idx="4294967295"/>
          </p:nvPr>
        </p:nvSpPr>
        <p:spPr>
          <a:xfrm>
            <a:off x="450850" y="103188"/>
            <a:ext cx="7400925" cy="860425"/>
          </a:xfrm>
        </p:spPr>
        <p:txBody>
          <a:bodyPr/>
          <a:lstStyle/>
          <a:p>
            <a:r>
              <a:rPr lang="en-US" sz="3200" dirty="0" smtClean="0"/>
              <a:t>Construction Employment,</a:t>
            </a:r>
            <a:br>
              <a:rPr lang="en-US" sz="3200" dirty="0" smtClean="0"/>
            </a:br>
            <a:r>
              <a:rPr lang="en-US" sz="3200" dirty="0" smtClean="0"/>
              <a:t>Jan. 2010—December 2014</a:t>
            </a:r>
            <a:r>
              <a:rPr lang="en-US" dirty="0" smtClean="0"/>
              <a:t>*</a:t>
            </a:r>
          </a:p>
        </p:txBody>
      </p:sp>
      <p:sp>
        <p:nvSpPr>
          <p:cNvPr id="19463" name="Text Box 5"/>
          <p:cNvSpPr txBox="1">
            <a:spLocks noChangeArrowheads="1"/>
          </p:cNvSpPr>
          <p:nvPr/>
        </p:nvSpPr>
        <p:spPr bwMode="auto">
          <a:xfrm>
            <a:off x="85725" y="6462713"/>
            <a:ext cx="8580438" cy="46831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4"/>
              </a:rPr>
              <a:t>http://data.bls.gov</a:t>
            </a:r>
            <a:r>
              <a:rPr lang="en-US" sz="1100" dirty="0"/>
              <a:t>; Insurance Information Institute.</a:t>
            </a:r>
          </a:p>
        </p:txBody>
      </p:sp>
      <p:graphicFrame>
        <p:nvGraphicFramePr>
          <p:cNvPr id="19458" name="Object 8"/>
          <p:cNvGraphicFramePr>
            <a:graphicFrameLocks noChangeAspect="1"/>
          </p:cNvGraphicFramePr>
          <p:nvPr>
            <p:extLst>
              <p:ext uri="{D42A27DB-BD31-4B8C-83A1-F6EECF244321}">
                <p14:modId xmlns:p14="http://schemas.microsoft.com/office/powerpoint/2010/main" val="1569159174"/>
              </p:ext>
            </p:extLst>
          </p:nvPr>
        </p:nvGraphicFramePr>
        <p:xfrm>
          <a:off x="261593" y="1172818"/>
          <a:ext cx="8499475" cy="4838700"/>
        </p:xfrm>
        <a:graphic>
          <a:graphicData uri="http://schemas.openxmlformats.org/presentationml/2006/ole">
            <mc:AlternateContent xmlns:mc="http://schemas.openxmlformats.org/markup-compatibility/2006">
              <mc:Choice xmlns:v="urn:schemas-microsoft-com:vml" Requires="v">
                <p:oleObj spid="_x0000_s27990151" name="Chart" r:id="rId5" imgW="8343770" imgH="4381358" progId="MSGraph.Chart.8">
                  <p:embed followColorScheme="full"/>
                </p:oleObj>
              </mc:Choice>
              <mc:Fallback>
                <p:oleObj name="Chart" r:id="rId5" imgW="8343770" imgH="4381358" progId="MSGraph.Chart.8">
                  <p:embed followColorScheme="full"/>
                  <p:pic>
                    <p:nvPicPr>
                      <p:cNvPr id="0" name=""/>
                      <p:cNvPicPr>
                        <a:picLocks noChangeAspect="1" noChangeArrowheads="1"/>
                      </p:cNvPicPr>
                      <p:nvPr/>
                    </p:nvPicPr>
                    <p:blipFill>
                      <a:blip r:embed="rId6"/>
                      <a:srcRect/>
                      <a:stretch>
                        <a:fillRect/>
                      </a:stretch>
                    </p:blipFill>
                    <p:spPr bwMode="gray">
                      <a:xfrm>
                        <a:off x="261593" y="1172818"/>
                        <a:ext cx="849947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339134" y="1154114"/>
            <a:ext cx="3141663" cy="1065213"/>
          </a:xfrm>
          <a:prstGeom prst="wedgeRectCallout">
            <a:avLst>
              <a:gd name="adj1" fmla="val 111689"/>
              <a:gd name="adj2" fmla="val -1163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Construction  employment is </a:t>
            </a:r>
            <a:r>
              <a:rPr lang="en-US" b="1" dirty="0" smtClean="0">
                <a:solidFill>
                  <a:schemeClr val="bg1"/>
                </a:solidFill>
              </a:rPr>
              <a:t>+731,000 </a:t>
            </a:r>
            <a:r>
              <a:rPr lang="en-US" b="1" dirty="0">
                <a:solidFill>
                  <a:schemeClr val="bg1"/>
                </a:solidFill>
              </a:rPr>
              <a:t>above</a:t>
            </a:r>
            <a:br>
              <a:rPr lang="en-US" b="1" dirty="0">
                <a:solidFill>
                  <a:schemeClr val="bg1"/>
                </a:solidFill>
              </a:rPr>
            </a:br>
            <a:r>
              <a:rPr lang="en-US" b="1" dirty="0">
                <a:solidFill>
                  <a:schemeClr val="bg1"/>
                </a:solidFill>
              </a:rPr>
              <a:t>Jan. 2011 </a:t>
            </a:r>
            <a:r>
              <a:rPr lang="en-US" b="1" dirty="0" smtClean="0">
                <a:solidFill>
                  <a:schemeClr val="bg1"/>
                </a:solidFill>
              </a:rPr>
              <a:t>(+13.4%) trough</a:t>
            </a:r>
            <a:endParaRPr lang="en-US" b="1" dirty="0">
              <a:solidFill>
                <a:schemeClr val="bg1"/>
              </a:solidFill>
              <a:latin typeface="Arial" pitchFamily="34" charset="0"/>
            </a:endParaRPr>
          </a:p>
        </p:txBody>
      </p:sp>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6"/>
          <p:cNvSpPr>
            <a:spLocks noChangeArrowheads="1"/>
          </p:cNvSpPr>
          <p:nvPr/>
        </p:nvSpPr>
        <p:spPr bwMode="blackWhite">
          <a:xfrm>
            <a:off x="85725" y="5901359"/>
            <a:ext cx="8963025"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Construction and manufacturing employment constitute 1/3 of all WC payroll exposure.</a:t>
            </a:r>
            <a:endParaRPr lang="en-US" sz="1650" b="1" dirty="0">
              <a:solidFill>
                <a:srgbClr val="FFFFFF"/>
              </a:solidFill>
            </a:endParaRPr>
          </a:p>
        </p:txBody>
      </p:sp>
    </p:spTree>
    <p:extLst>
      <p:ext uri="{BB962C8B-B14F-4D97-AF65-F5344CB8AC3E}">
        <p14:creationId xmlns:p14="http://schemas.microsoft.com/office/powerpoint/2010/main" val="29108295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108</a:t>
            </a:fld>
            <a:endParaRPr lang="en-US" sz="900"/>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2003–December 2014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extLst>
              <p:ext uri="{D42A27DB-BD31-4B8C-83A1-F6EECF244321}">
                <p14:modId xmlns:p14="http://schemas.microsoft.com/office/powerpoint/2010/main" val="1029735016"/>
              </p:ext>
            </p:extLst>
          </p:nvPr>
        </p:nvGraphicFramePr>
        <p:xfrm>
          <a:off x="463550" y="1248694"/>
          <a:ext cx="8404225" cy="4666226"/>
        </p:xfrm>
        <a:graphic>
          <a:graphicData uri="http://schemas.openxmlformats.org/presentationml/2006/ole">
            <mc:AlternateContent xmlns:mc="http://schemas.openxmlformats.org/markup-compatibility/2006">
              <mc:Choice xmlns:v="urn:schemas-microsoft-com:vml" Requires="v">
                <p:oleObj spid="_x0000_s27991175" name="Chart" r:id="rId4" imgW="8343770" imgH="4381358" progId="MSGraph.Chart.8">
                  <p:embed followColorScheme="full"/>
                </p:oleObj>
              </mc:Choice>
              <mc:Fallback>
                <p:oleObj name="Chart" r:id="rId4" imgW="8343770" imgH="4381358" progId="MSGraph.Chart.8">
                  <p:embed followColorScheme="full"/>
                  <p:pic>
                    <p:nvPicPr>
                      <p:cNvPr id="0" name=""/>
                      <p:cNvPicPr>
                        <a:picLocks noChangeAspect="1" noChangeArrowheads="1"/>
                      </p:cNvPicPr>
                      <p:nvPr/>
                    </p:nvPicPr>
                    <p:blipFill>
                      <a:blip r:embed="rId5"/>
                      <a:srcRect/>
                      <a:stretch>
                        <a:fillRect/>
                      </a:stretch>
                    </p:blipFill>
                    <p:spPr bwMode="auto">
                      <a:xfrm>
                        <a:off x="463550" y="1248694"/>
                        <a:ext cx="8404225" cy="4666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493364" y="3222059"/>
            <a:ext cx="2838450" cy="809625"/>
          </a:xfrm>
          <a:prstGeom prst="wedgeRectCallout">
            <a:avLst>
              <a:gd name="adj1" fmla="val 70834"/>
              <a:gd name="adj2" fmla="val -4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16200000">
            <a:off x="8366015" y="3618142"/>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Could Be a Growth Leader in 2014 as the Housing Market,  Private Investment and Govt. Spending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1895136" y="4074257"/>
            <a:ext cx="2427441" cy="1141058"/>
          </a:xfrm>
          <a:prstGeom prst="wedgeRectCallout">
            <a:avLst>
              <a:gd name="adj1" fmla="val 131293"/>
              <a:gd name="adj2" fmla="val 1646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108</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36768"/>
              <a:gd name="adj2" fmla="val 15767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Dec. 2014 totaled 6.166 million, an increase of 731,000 jobs or 13.4% from the Jan. 2011 trough</a:t>
            </a:r>
            <a:endParaRPr lang="en-US" sz="1200" b="1" dirty="0">
              <a:solidFill>
                <a:schemeClr val="bg1"/>
              </a:solidFill>
            </a:endParaRPr>
          </a:p>
        </p:txBody>
      </p:sp>
      <p:sp>
        <p:nvSpPr>
          <p:cNvPr id="17" name="AutoShape 14"/>
          <p:cNvSpPr>
            <a:spLocks noChangeArrowheads="1"/>
          </p:cNvSpPr>
          <p:nvPr/>
        </p:nvSpPr>
        <p:spPr bwMode="blackWhite">
          <a:xfrm>
            <a:off x="5585032" y="2492474"/>
            <a:ext cx="2139746" cy="1539210"/>
          </a:xfrm>
          <a:prstGeom prst="wedgeRectCallout">
            <a:avLst>
              <a:gd name="adj1" fmla="val 78056"/>
              <a:gd name="adj2" fmla="val 40299"/>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Gap between pre-recession construction peak and today: 1.56 million jobs</a:t>
            </a:r>
            <a:endParaRPr lang="en-US" b="1" dirty="0">
              <a:solidFill>
                <a:schemeClr val="bg1"/>
              </a:solidFill>
            </a:endParaRPr>
          </a:p>
        </p:txBody>
      </p:sp>
    </p:spTree>
    <p:extLst>
      <p:ext uri="{BB962C8B-B14F-4D97-AF65-F5344CB8AC3E}">
        <p14:creationId xmlns:p14="http://schemas.microsoft.com/office/powerpoint/2010/main" val="39284086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5500"/>
                            </p:stCondLst>
                            <p:childTnLst>
                              <p:par>
                                <p:cTn id="28" presetID="22" presetClass="entr" presetSubtype="2" fill="hold" grpId="0" nodeType="afterEffect">
                                  <p:stCondLst>
                                    <p:cond delay="1000"/>
                                  </p:stCondLst>
                                  <p:childTnLst>
                                    <p:set>
                                      <p:cBhvr>
                                        <p:cTn id="29" dur="1" fill="hold">
                                          <p:stCondLst>
                                            <p:cond delay="0"/>
                                          </p:stCondLst>
                                        </p:cTn>
                                        <p:tgtEl>
                                          <p:spTgt spid="17"/>
                                        </p:tgtEl>
                                        <p:attrNameLst>
                                          <p:attrName>style.visibility</p:attrName>
                                        </p:attrNameLst>
                                      </p:cBhvr>
                                      <p:to>
                                        <p:strVal val="visible"/>
                                      </p:to>
                                    </p:set>
                                    <p:animEffect transition="in" filter="wipe(right)">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P spid="17"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ENERGY SECTOR: OIL &amp; GAS INDUSTRY FUTURE IS BRIGHT</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109</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412962" y="4086788"/>
            <a:ext cx="8257612"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US Is Becoming an Energy Powerhouse but Fall in Prices Will Have Negative Impact</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109</a:t>
            </a:fld>
            <a:endParaRPr lang="en-US"/>
          </a:p>
        </p:txBody>
      </p:sp>
    </p:spTree>
    <p:extLst>
      <p:ext uri="{BB962C8B-B14F-4D97-AF65-F5344CB8AC3E}">
        <p14:creationId xmlns:p14="http://schemas.microsoft.com/office/powerpoint/2010/main" val="10350223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11</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RNW All Lines by State, 2004-2013 Average:</a:t>
            </a:r>
            <a:br>
              <a:rPr lang="en-US" sz="2600" dirty="0" smtClean="0"/>
            </a:br>
            <a:r>
              <a:rPr lang="en-US" sz="2600" dirty="0" smtClean="0"/>
              <a:t>Highest 25 States</a:t>
            </a:r>
          </a:p>
        </p:txBody>
      </p:sp>
      <p:graphicFrame>
        <p:nvGraphicFramePr>
          <p:cNvPr id="1026" name="Object 3"/>
          <p:cNvGraphicFramePr>
            <a:graphicFrameLocks noGrp="1" noChangeAspect="1"/>
          </p:cNvGraphicFramePr>
          <p:nvPr>
            <p:ph idx="4294967295"/>
            <p:extLst/>
          </p:nvPr>
        </p:nvGraphicFramePr>
        <p:xfrm>
          <a:off x="1588" y="1539875"/>
          <a:ext cx="9140825" cy="4727575"/>
        </p:xfrm>
        <a:graphic>
          <a:graphicData uri="http://schemas.openxmlformats.org/presentationml/2006/ole">
            <mc:AlternateContent xmlns:mc="http://schemas.openxmlformats.org/markup-compatibility/2006">
              <mc:Choice xmlns:v="urn:schemas-microsoft-com:vml" Requires="v">
                <p:oleObj spid="_x0000_s28091445" name="Chart" r:id="rId4" imgW="8820230" imgH="4562424" progId="MSGraph.Chart.8">
                  <p:embed followColorScheme="full"/>
                </p:oleObj>
              </mc:Choice>
              <mc:Fallback>
                <p:oleObj name="Chart" r:id="rId4" imgW="8820230" imgH="4562424" progId="MSGraph.Chart.8">
                  <p:embed followColorScheme="full"/>
                  <p:pic>
                    <p:nvPicPr>
                      <p:cNvPr id="0" name=""/>
                      <p:cNvPicPr>
                        <a:picLocks noChangeAspect="1" noChangeArrowheads="1"/>
                      </p:cNvPicPr>
                      <p:nvPr/>
                    </p:nvPicPr>
                    <p:blipFill>
                      <a:blip r:embed="rId5"/>
                      <a:srcRect/>
                      <a:stretch>
                        <a:fillRect/>
                      </a:stretch>
                    </p:blipFill>
                    <p:spPr bwMode="auto">
                      <a:xfrm>
                        <a:off x="1588" y="1539875"/>
                        <a:ext cx="9140825" cy="472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9"/>
          <p:cNvSpPr>
            <a:spLocks noChangeArrowheads="1"/>
          </p:cNvSpPr>
          <p:nvPr/>
        </p:nvSpPr>
        <p:spPr bwMode="blackWhite">
          <a:xfrm>
            <a:off x="1746762" y="1391971"/>
            <a:ext cx="3170903" cy="1179871"/>
          </a:xfrm>
          <a:prstGeom prst="wedgeRectCallout">
            <a:avLst>
              <a:gd name="adj1" fmla="val -36857"/>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most profitable states over the past decade are widely distributed geographically, though none are in the Gulf region</a:t>
            </a:r>
            <a:endParaRPr lang="en-US" sz="1600" b="1" dirty="0">
              <a:solidFill>
                <a:srgbClr val="FFFFFF"/>
              </a:solidFill>
            </a:endParaRPr>
          </a:p>
        </p:txBody>
      </p:sp>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8" name="Text Box 6"/>
          <p:cNvSpPr txBox="1">
            <a:spLocks noChangeArrowheads="1"/>
          </p:cNvSpPr>
          <p:nvPr/>
        </p:nvSpPr>
        <p:spPr bwMode="blackWhite">
          <a:xfrm>
            <a:off x="5132141" y="1814605"/>
            <a:ext cx="3797383" cy="1514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Profitability Benchmark: All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7.9%</a:t>
            </a:r>
            <a:endParaRPr lang="en-US" sz="1600" b="1" dirty="0">
              <a:solidFill>
                <a:schemeClr val="bg1"/>
              </a:solidFill>
              <a:cs typeface="+mn-cs"/>
            </a:endParaRPr>
          </a:p>
        </p:txBody>
      </p:sp>
    </p:spTree>
    <p:extLst>
      <p:ext uri="{BB962C8B-B14F-4D97-AF65-F5344CB8AC3E}">
        <p14:creationId xmlns:p14="http://schemas.microsoft.com/office/powerpoint/2010/main" val="2512370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ext uri="{D42A27DB-BD31-4B8C-83A1-F6EECF244321}">
                <p14:modId xmlns:p14="http://schemas.microsoft.com/office/powerpoint/2010/main" val="3852842779"/>
              </p:ext>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7883757" name="Chart" r:id="rId3" imgW="8201144" imgH="5381561" progId="MSGraph.Chart.8">
                  <p:embed followColorScheme="full"/>
                </p:oleObj>
              </mc:Choice>
              <mc:Fallback>
                <p:oleObj name="Chart" r:id="rId3" imgW="8201144" imgH="5381561"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Crude Oil Production</a:t>
            </a:r>
            <a:r>
              <a:rPr lang="en-US" sz="3200" dirty="0" smtClean="0"/>
              <a:t>, 2005-2016P</a:t>
            </a:r>
            <a:endParaRPr lang="en-US" dirty="0" smtClean="0"/>
          </a:p>
        </p:txBody>
      </p:sp>
      <p:sp>
        <p:nvSpPr>
          <p:cNvPr id="37892" name="Text Box 4"/>
          <p:cNvSpPr txBox="1">
            <a:spLocks noChangeArrowheads="1"/>
          </p:cNvSpPr>
          <p:nvPr/>
        </p:nvSpPr>
        <p:spPr bwMode="auto">
          <a:xfrm>
            <a:off x="125628" y="6520248"/>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(January 15, 2015)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Millions of Barrels per Day</a:t>
            </a:r>
            <a:endParaRPr lang="en-US" b="1" dirty="0">
              <a:solidFill>
                <a:srgbClr val="225A7A"/>
              </a:solidFill>
            </a:endParaRPr>
          </a:p>
        </p:txBody>
      </p:sp>
      <p:sp>
        <p:nvSpPr>
          <p:cNvPr id="7" name="AutoShape 13"/>
          <p:cNvSpPr>
            <a:spLocks noChangeArrowheads="1"/>
          </p:cNvSpPr>
          <p:nvPr/>
        </p:nvSpPr>
        <p:spPr bwMode="blackWhite">
          <a:xfrm>
            <a:off x="2214563" y="1684080"/>
            <a:ext cx="2915572" cy="1563330"/>
          </a:xfrm>
          <a:prstGeom prst="wedgeRectCallout">
            <a:avLst>
              <a:gd name="adj1" fmla="val 152194"/>
              <a:gd name="adj2" fmla="val -2579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Crude oil production in the U.S. is expected to increase by 90.6% from 2008 through 2016</a:t>
            </a:r>
            <a:r>
              <a:rPr lang="en-US" sz="1600" b="1" i="1" dirty="0" smtClean="0">
                <a:solidFill>
                  <a:schemeClr val="bg1"/>
                </a:solidFill>
              </a:rPr>
              <a:t>—and could overtake Saudi Arabia as the world’s largest oil producer</a:t>
            </a:r>
            <a:endParaRPr lang="en-US" sz="1600" b="1" i="1" dirty="0">
              <a:solidFill>
                <a:schemeClr val="bg1"/>
              </a:solidFill>
            </a:endParaRPr>
          </a:p>
        </p:txBody>
      </p:sp>
    </p:spTree>
    <p:extLst>
      <p:ext uri="{BB962C8B-B14F-4D97-AF65-F5344CB8AC3E}">
        <p14:creationId xmlns:p14="http://schemas.microsoft.com/office/powerpoint/2010/main" val="38452989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7882732" name="Chart" r:id="rId3" imgW="8210522" imgH="5362500" progId="MSGraph.Chart.8">
                  <p:embed followColorScheme="full"/>
                </p:oleObj>
              </mc:Choice>
              <mc:Fallback>
                <p:oleObj name="Chart" r:id="rId3" imgW="8210522" imgH="5362500"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Natural Gas Production</a:t>
            </a:r>
            <a:r>
              <a:rPr lang="en-US" sz="3200" dirty="0" smtClean="0"/>
              <a:t>, 2000-2013</a:t>
            </a:r>
            <a:endParaRPr lang="en-US" dirty="0" smtClean="0"/>
          </a:p>
        </p:txBody>
      </p:sp>
      <p:sp>
        <p:nvSpPr>
          <p:cNvPr id="37892" name="Text Box 4"/>
          <p:cNvSpPr txBox="1">
            <a:spLocks noChangeArrowheads="1"/>
          </p:cNvSpPr>
          <p:nvPr/>
        </p:nvSpPr>
        <p:spPr bwMode="auto">
          <a:xfrm>
            <a:off x="76200" y="6553200"/>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(April 8, 2014)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Trillions of Cubic Ft. per Year</a:t>
            </a:r>
            <a:endParaRPr lang="en-US" b="1" dirty="0">
              <a:solidFill>
                <a:srgbClr val="225A7A"/>
              </a:solidFill>
            </a:endParaRPr>
          </a:p>
        </p:txBody>
      </p:sp>
      <p:sp>
        <p:nvSpPr>
          <p:cNvPr id="7" name="AutoShape 13"/>
          <p:cNvSpPr>
            <a:spLocks noChangeArrowheads="1"/>
          </p:cNvSpPr>
          <p:nvPr/>
        </p:nvSpPr>
        <p:spPr bwMode="blackWhite">
          <a:xfrm>
            <a:off x="3014664" y="4308388"/>
            <a:ext cx="4211304" cy="1471699"/>
          </a:xfrm>
          <a:prstGeom prst="wedgeRectCallout">
            <a:avLst>
              <a:gd name="adj1" fmla="val 79914"/>
              <a:gd name="adj2" fmla="val -14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rPr>
              <a:t>The U.S. is already the world’s largest natural gas producer—recently overtaking Russia.  This is a potent driver of commercial insurance exposures</a:t>
            </a:r>
            <a:endParaRPr lang="en-US" sz="2000" b="1" i="1" dirty="0">
              <a:solidFill>
                <a:schemeClr val="bg1"/>
              </a:solidFill>
            </a:endParaRPr>
          </a:p>
        </p:txBody>
      </p:sp>
    </p:spTree>
    <p:extLst>
      <p:ext uri="{BB962C8B-B14F-4D97-AF65-F5344CB8AC3E}">
        <p14:creationId xmlns:p14="http://schemas.microsoft.com/office/powerpoint/2010/main" val="15884751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2304D1B2-FCFB-47FF-9729-B56EB152D928}"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112</a:t>
            </a:fld>
            <a:endParaRPr lang="en-US" sz="900">
              <a:solidFill>
                <a:srgbClr val="000000"/>
              </a:solidFill>
              <a:latin typeface="Arial" charset="0"/>
              <a:cs typeface="Arial" charset="0"/>
            </a:endParaRPr>
          </a:p>
        </p:txBody>
      </p:sp>
      <p:sp>
        <p:nvSpPr>
          <p:cNvPr id="11270" name="Rectangle 7"/>
          <p:cNvSpPr>
            <a:spLocks noGrp="1" noChangeArrowheads="1"/>
          </p:cNvSpPr>
          <p:nvPr>
            <p:ph type="title" idx="4294967295"/>
          </p:nvPr>
        </p:nvSpPr>
        <p:spPr>
          <a:xfrm>
            <a:off x="450850" y="102933"/>
            <a:ext cx="7400925" cy="860425"/>
          </a:xfrm>
        </p:spPr>
        <p:txBody>
          <a:bodyPr/>
          <a:lstStyle/>
          <a:p>
            <a:r>
              <a:rPr lang="en-US" dirty="0" smtClean="0"/>
              <a:t>Employment in Oil &amp; Gas Extraction,</a:t>
            </a:r>
            <a:br>
              <a:rPr lang="en-US" dirty="0" smtClean="0"/>
            </a:br>
            <a:r>
              <a:rPr lang="en-US" dirty="0" smtClean="0"/>
              <a:t>Jan. 2010—Dec. </a:t>
            </a:r>
            <a:r>
              <a:rPr lang="en-US" dirty="0"/>
              <a:t>2014</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*Seasonally </a:t>
            </a:r>
            <a:r>
              <a:rPr lang="en-US" sz="1100" dirty="0">
                <a:solidFill>
                  <a:srgbClr val="000000"/>
                </a:solidFill>
                <a:latin typeface="Arial" charset="0"/>
                <a:cs typeface="Arial" charset="0"/>
              </a:rPr>
              <a:t>adjusted</a:t>
            </a:r>
          </a:p>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US Bureau of Labor </a:t>
            </a:r>
            <a:r>
              <a:rPr lang="en-US" sz="1100" dirty="0" smtClean="0">
                <a:solidFill>
                  <a:srgbClr val="000000"/>
                </a:solidFill>
                <a:latin typeface="Arial" charset="0"/>
                <a:cs typeface="Arial" charset="0"/>
              </a:rPr>
              <a:t>Statistics at </a:t>
            </a:r>
            <a:r>
              <a:rPr lang="en-US" sz="1100" dirty="0" smtClean="0">
                <a:solidFill>
                  <a:srgbClr val="000000"/>
                </a:solidFill>
                <a:latin typeface="Arial" charset="0"/>
                <a:cs typeface="Arial" charset="0"/>
                <a:hlinkClick r:id="rId3"/>
              </a:rPr>
              <a:t>http://data.bls.gov</a:t>
            </a:r>
            <a:r>
              <a:rPr lang="en-US" sz="1100" dirty="0" smtClean="0">
                <a:solidFill>
                  <a:srgbClr val="000000"/>
                </a:solidFill>
                <a:latin typeface="Arial" charset="0"/>
                <a:cs typeface="Arial" charset="0"/>
              </a:rPr>
              <a:t>;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 name="Object 8"/>
          <p:cNvGraphicFramePr>
            <a:graphicFrameLocks noChangeAspect="1"/>
          </p:cNvGraphicFramePr>
          <p:nvPr>
            <p:extLst/>
          </p:nvPr>
        </p:nvGraphicFramePr>
        <p:xfrm>
          <a:off x="272026" y="1742145"/>
          <a:ext cx="8398899" cy="4737100"/>
        </p:xfrm>
        <a:graphic>
          <a:graphicData uri="http://schemas.openxmlformats.org/drawingml/2006/chart">
            <c:chart xmlns:c="http://schemas.openxmlformats.org/drawingml/2006/chart" xmlns:r="http://schemas.openxmlformats.org/officeDocument/2006/relationships" r:id="rId4"/>
          </a:graphicData>
        </a:graphic>
      </p:graphicFrame>
      <p:sp>
        <p:nvSpPr>
          <p:cNvPr id="8" name="AutoShape 7"/>
          <p:cNvSpPr>
            <a:spLocks noChangeArrowheads="1"/>
          </p:cNvSpPr>
          <p:nvPr/>
        </p:nvSpPr>
        <p:spPr bwMode="blackWhite">
          <a:xfrm>
            <a:off x="1428442" y="1117583"/>
            <a:ext cx="3549445" cy="1691146"/>
          </a:xfrm>
          <a:prstGeom prst="wedgeRectCallout">
            <a:avLst>
              <a:gd name="adj1" fmla="val 31955"/>
              <a:gd name="adj2" fmla="val 35077"/>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defRPr/>
            </a:pPr>
            <a:r>
              <a:rPr lang="en-US" b="1" dirty="0" smtClean="0">
                <a:solidFill>
                  <a:srgbClr val="FFFFFF"/>
                </a:solidFill>
                <a:latin typeface="Arial" charset="0"/>
                <a:cs typeface="Arial" charset="0"/>
              </a:rPr>
              <a:t>Oil and gas extraction employment is up 37.7% since Jan. 2010 as the energy sector booms.  (Previous boom in 1979-81, employment peak at 267,000 in March 1982.)</a:t>
            </a:r>
            <a:endParaRPr lang="en-US" b="1" dirty="0">
              <a:solidFill>
                <a:srgbClr val="FFFFFF"/>
              </a:solidFill>
              <a:latin typeface="Arial" pitchFamily="34" charset="0"/>
              <a:cs typeface="Arial" charset="0"/>
            </a:endParaRPr>
          </a:p>
        </p:txBody>
      </p:sp>
      <p:sp>
        <p:nvSpPr>
          <p:cNvPr id="9" name="Rectangle 7"/>
          <p:cNvSpPr>
            <a:spLocks noChangeArrowheads="1"/>
          </p:cNvSpPr>
          <p:nvPr/>
        </p:nvSpPr>
        <p:spPr bwMode="black">
          <a:xfrm>
            <a:off x="221226" y="1565002"/>
            <a:ext cx="805526" cy="221599"/>
          </a:xfrm>
          <a:prstGeom prst="rect">
            <a:avLst/>
          </a:prstGeom>
          <a:noFill/>
          <a:ln w="9525" algn="ctr">
            <a:noFill/>
            <a:miter lim="800000"/>
            <a:headEnd/>
            <a:tailEnd/>
          </a:ln>
        </p:spPr>
        <p:txBody>
          <a:bodyPr wrap="square"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(000)</a:t>
            </a:r>
            <a:endParaRPr lang="en-US" sz="1600" b="1" dirty="0">
              <a:solidFill>
                <a:srgbClr val="225A7A"/>
              </a:solidFill>
              <a:latin typeface="Arial" charset="0"/>
              <a:cs typeface="Arial" charset="0"/>
            </a:endParaRPr>
          </a:p>
        </p:txBody>
      </p:sp>
      <p:sp>
        <p:nvSpPr>
          <p:cNvPr id="11" name="AutoShape 7"/>
          <p:cNvSpPr>
            <a:spLocks noChangeArrowheads="1"/>
          </p:cNvSpPr>
          <p:nvPr/>
        </p:nvSpPr>
        <p:spPr bwMode="blackWhite">
          <a:xfrm>
            <a:off x="5325498" y="1117583"/>
            <a:ext cx="2859036" cy="572196"/>
          </a:xfrm>
          <a:prstGeom prst="wedgeRectCallout">
            <a:avLst>
              <a:gd name="adj1" fmla="val 60129"/>
              <a:gd name="adj2" fmla="val 5591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Highest employment in this sector since July 1986.</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3350388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MANUFACTURING SECTOR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113</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243191" y="4086788"/>
            <a:ext cx="8427383" cy="2308324"/>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U.S. Is Experiencing a Mini Manufacturing Renaissance That Is Benefitting the US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113</a:t>
            </a:fld>
            <a:endParaRPr lang="en-US"/>
          </a:p>
        </p:txBody>
      </p:sp>
    </p:spTree>
    <p:extLst>
      <p:ext uri="{BB962C8B-B14F-4D97-AF65-F5344CB8AC3E}">
        <p14:creationId xmlns:p14="http://schemas.microsoft.com/office/powerpoint/2010/main" val="226759041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4CF365C-A4C7-4257-845A-69DF68F9C436}" type="slidenum">
              <a:rPr lang="en-US" sz="900"/>
              <a:pPr algn="r" eaLnBrk="0" hangingPunct="0">
                <a:lnSpc>
                  <a:spcPct val="85000"/>
                </a:lnSpc>
                <a:spcBef>
                  <a:spcPct val="20000"/>
                </a:spcBef>
              </a:pPr>
              <a:t>114</a:t>
            </a:fld>
            <a:endParaRPr lang="en-US" sz="900"/>
          </a:p>
        </p:txBody>
      </p:sp>
      <p:graphicFrame>
        <p:nvGraphicFramePr>
          <p:cNvPr id="9218" name="Object 3"/>
          <p:cNvGraphicFramePr>
            <a:graphicFrameLocks/>
          </p:cNvGraphicFramePr>
          <p:nvPr>
            <p:extLst>
              <p:ext uri="{D42A27DB-BD31-4B8C-83A1-F6EECF244321}">
                <p14:modId xmlns:p14="http://schemas.microsoft.com/office/powerpoint/2010/main" val="2800928057"/>
              </p:ext>
            </p:extLst>
          </p:nvPr>
        </p:nvGraphicFramePr>
        <p:xfrm>
          <a:off x="336550" y="1047750"/>
          <a:ext cx="8597900" cy="4343400"/>
        </p:xfrm>
        <a:graphic>
          <a:graphicData uri="http://schemas.openxmlformats.org/presentationml/2006/ole">
            <mc:AlternateContent xmlns:mc="http://schemas.openxmlformats.org/markup-compatibility/2006">
              <mc:Choice xmlns:v="urn:schemas-microsoft-com:vml" Requires="v">
                <p:oleObj spid="_x0000_s27994244" name="Chart" r:id="rId4" imgW="8286858" imgH="4010192" progId="MSGraph.Chart.8">
                  <p:embed followColorScheme="full"/>
                </p:oleObj>
              </mc:Choice>
              <mc:Fallback>
                <p:oleObj name="Chart" r:id="rId4" imgW="8286858" imgH="4010192" progId="MSGraph.Chart.8">
                  <p:embed followColorScheme="full"/>
                  <p:pic>
                    <p:nvPicPr>
                      <p:cNvPr id="0" name=""/>
                      <p:cNvPicPr preferRelativeResize="0">
                        <a:picLocks noChangeArrowheads="1"/>
                      </p:cNvPicPr>
                      <p:nvPr/>
                    </p:nvPicPr>
                    <p:blipFill>
                      <a:blip r:embed="rId5"/>
                      <a:srcRect/>
                      <a:stretch>
                        <a:fillRect/>
                      </a:stretch>
                    </p:blipFill>
                    <p:spPr bwMode="auto">
                      <a:xfrm>
                        <a:off x="336550" y="1047750"/>
                        <a:ext cx="85979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22" name="Rectangle 2"/>
          <p:cNvSpPr>
            <a:spLocks noGrp="1" noChangeArrowheads="1"/>
          </p:cNvSpPr>
          <p:nvPr>
            <p:ph type="title" idx="4294967295"/>
          </p:nvPr>
        </p:nvSpPr>
        <p:spPr>
          <a:xfrm>
            <a:off x="523875" y="131763"/>
            <a:ext cx="7219950" cy="860425"/>
          </a:xfrm>
        </p:spPr>
        <p:txBody>
          <a:bodyPr/>
          <a:lstStyle/>
          <a:p>
            <a:r>
              <a:rPr lang="en-US" dirty="0" smtClean="0"/>
              <a:t>Dollar Value* of Manufacturers’ Shipments </a:t>
            </a:r>
            <a:r>
              <a:rPr lang="en-US" sz="2000" dirty="0" smtClean="0"/>
              <a:t>Monthly, Jan. 1992—November 2014</a:t>
            </a:r>
          </a:p>
        </p:txBody>
      </p:sp>
      <p:sp>
        <p:nvSpPr>
          <p:cNvPr id="9223" name="Rectangle 4"/>
          <p:cNvSpPr>
            <a:spLocks noChangeArrowheads="1"/>
          </p:cNvSpPr>
          <p:nvPr/>
        </p:nvSpPr>
        <p:spPr bwMode="auto">
          <a:xfrm>
            <a:off x="-147638" y="6430963"/>
            <a:ext cx="9090026"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 Seasonally adjusted; Data </a:t>
            </a:r>
            <a:r>
              <a:rPr lang="en-US" sz="1100" dirty="0"/>
              <a:t>published </a:t>
            </a:r>
            <a:r>
              <a:rPr lang="en-US" sz="1100" dirty="0" smtClean="0"/>
              <a:t>Jan. </a:t>
            </a:r>
            <a:r>
              <a:rPr lang="en-US" sz="1100" dirty="0"/>
              <a:t>6</a:t>
            </a:r>
            <a:r>
              <a:rPr lang="en-US" sz="1100" dirty="0" smtClean="0"/>
              <a:t>, 2015.</a:t>
            </a:r>
            <a:r>
              <a:rPr lang="en-US" sz="1100" dirty="0"/>
              <a:t/>
            </a:r>
            <a:br>
              <a:rPr lang="en-US" sz="1100" dirty="0"/>
            </a:br>
            <a:r>
              <a:rPr lang="en-US" sz="1100" dirty="0"/>
              <a:t>Source: U.S. Census Bureau, </a:t>
            </a:r>
            <a:r>
              <a:rPr lang="en-US" sz="1100" i="1" dirty="0"/>
              <a:t>Full Report on Manufacturers’ Shipments, Inventories, and Orders, </a:t>
            </a:r>
            <a:r>
              <a:rPr lang="en-US" sz="1100" dirty="0">
                <a:hlinkClick r:id="rId6"/>
              </a:rPr>
              <a:t>http://www.census.gov/manufacturing/m3/</a:t>
            </a:r>
            <a:r>
              <a:rPr lang="en-US" sz="1100" dirty="0"/>
              <a:t> </a:t>
            </a:r>
          </a:p>
        </p:txBody>
      </p:sp>
      <p:sp>
        <p:nvSpPr>
          <p:cNvPr id="2129925" name="Rectangle 5"/>
          <p:cNvSpPr>
            <a:spLocks noChangeArrowheads="1"/>
          </p:cNvSpPr>
          <p:nvPr/>
        </p:nvSpPr>
        <p:spPr bwMode="blackWhite">
          <a:xfrm>
            <a:off x="44244" y="5367338"/>
            <a:ext cx="9026525" cy="10080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700" b="1" dirty="0">
                <a:solidFill>
                  <a:schemeClr val="bg1"/>
                </a:solidFill>
              </a:rPr>
              <a:t>Monthly shipments in </a:t>
            </a:r>
            <a:r>
              <a:rPr lang="en-US" sz="1700" b="1" dirty="0" smtClean="0">
                <a:solidFill>
                  <a:schemeClr val="bg1"/>
                </a:solidFill>
              </a:rPr>
              <a:t>Nov. 2014  </a:t>
            </a:r>
            <a:r>
              <a:rPr lang="en-US" sz="1700" b="1" dirty="0">
                <a:solidFill>
                  <a:schemeClr val="bg1"/>
                </a:solidFill>
              </a:rPr>
              <a:t>exceeded the pre-crisis (July 2008) </a:t>
            </a:r>
            <a:r>
              <a:rPr lang="en-US" sz="1700" b="1" dirty="0" smtClean="0">
                <a:solidFill>
                  <a:schemeClr val="bg1"/>
                </a:solidFill>
              </a:rPr>
              <a:t>peak but has declined in recent months. </a:t>
            </a:r>
            <a:r>
              <a:rPr lang="en-US" sz="1700" b="1" dirty="0">
                <a:solidFill>
                  <a:schemeClr val="bg1"/>
                </a:solidFill>
              </a:rPr>
              <a:t>Manufacturing is energy-intensive and growth leads to gains in many commercial exposures: WC, Commercial Auto, Marine, Property, and various Liability </a:t>
            </a:r>
            <a:r>
              <a:rPr lang="en-US" sz="1700" b="1" dirty="0" err="1">
                <a:solidFill>
                  <a:schemeClr val="bg1"/>
                </a:solidFill>
              </a:rPr>
              <a:t>Coverages</a:t>
            </a:r>
            <a:r>
              <a:rPr lang="en-US" sz="1700" b="1" dirty="0">
                <a:solidFill>
                  <a:schemeClr val="bg1"/>
                </a:solidFill>
              </a:rPr>
              <a:t>.</a:t>
            </a:r>
            <a:endParaRPr lang="en-US" sz="1700" b="1" dirty="0">
              <a:solidFill>
                <a:srgbClr val="FFFFFF"/>
              </a:solidFill>
            </a:endParaRPr>
          </a:p>
        </p:txBody>
      </p:sp>
      <p:sp>
        <p:nvSpPr>
          <p:cNvPr id="9225" name="Rectangle 8"/>
          <p:cNvSpPr>
            <a:spLocks noChangeArrowheads="1"/>
          </p:cNvSpPr>
          <p:nvPr/>
        </p:nvSpPr>
        <p:spPr bwMode="black">
          <a:xfrm>
            <a:off x="347663" y="11191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1B33BDB-253A-4F22-A4CE-99B94C858058}" type="slidenum">
              <a:rPr lang="en-US" smtClean="0"/>
              <a:pPr>
                <a:defRPr/>
              </a:pPr>
              <a:t>114</a:t>
            </a:fld>
            <a:endParaRPr lang="en-US"/>
          </a:p>
        </p:txBody>
      </p:sp>
      <p:sp>
        <p:nvSpPr>
          <p:cNvPr id="15" name="AutoShape 5"/>
          <p:cNvSpPr>
            <a:spLocks noChangeArrowheads="1"/>
          </p:cNvSpPr>
          <p:nvPr/>
        </p:nvSpPr>
        <p:spPr bwMode="blackWhite">
          <a:xfrm>
            <a:off x="2087418" y="1173163"/>
            <a:ext cx="3484707" cy="914400"/>
          </a:xfrm>
          <a:prstGeom prst="wedgeRectCallout">
            <a:avLst>
              <a:gd name="adj1" fmla="val 130462"/>
              <a:gd name="adj2" fmla="val -2028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The value of Manufacturing Shipments in </a:t>
            </a:r>
            <a:r>
              <a:rPr lang="en-US" sz="1600" b="1" dirty="0" smtClean="0">
                <a:solidFill>
                  <a:schemeClr val="bg1"/>
                </a:solidFill>
              </a:rPr>
              <a:t>Nov. 2014 </a:t>
            </a:r>
            <a:r>
              <a:rPr lang="en-US" sz="1600" b="1" dirty="0">
                <a:solidFill>
                  <a:schemeClr val="bg1"/>
                </a:solidFill>
              </a:rPr>
              <a:t>was </a:t>
            </a:r>
            <a:r>
              <a:rPr lang="en-US" sz="1600" b="1" dirty="0" smtClean="0">
                <a:solidFill>
                  <a:schemeClr val="bg1"/>
                </a:solidFill>
              </a:rPr>
              <a:t>$495.7B—down slightly since the July 2014 record high of $508.1B</a:t>
            </a:r>
            <a:endParaRPr lang="en-US" sz="1600" b="1" dirty="0">
              <a:solidFill>
                <a:schemeClr val="bg1"/>
              </a:solidFill>
            </a:endParaRPr>
          </a:p>
        </p:txBody>
      </p:sp>
    </p:spTree>
    <p:extLst>
      <p:ext uri="{BB962C8B-B14F-4D97-AF65-F5344CB8AC3E}">
        <p14:creationId xmlns:p14="http://schemas.microsoft.com/office/powerpoint/2010/main" val="25210712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5"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115</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2014 vs.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4008106358"/>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7993220" name="Chart" r:id="rId4" imgW="8534284" imgH="3771784" progId="MSGraph.Chart.8">
                  <p:embed followColorScheme="full"/>
                </p:oleObj>
              </mc:Choice>
              <mc:Fallback>
                <p:oleObj name="Chart" r:id="rId4" imgW="8534284" imgH="3771784"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Expanding—Albeit  Slowly—Across a Number of Sectors that Will Contribute to Growth in Insurable Exposures Including: WC, Commercial Property, Commercial Auto and Many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205948" y="3535291"/>
            <a:ext cx="2411972" cy="769233"/>
          </a:xfrm>
          <a:prstGeom prst="wedgeRectCallout">
            <a:avLst>
              <a:gd name="adj1" fmla="val 5346"/>
              <a:gd name="adj2" fmla="val -8566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durable goods is stronger than nondurables in 2014</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November 2014 to the same period in 2013.</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6"/>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+4.8%</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+0.5%</a:t>
            </a:r>
            <a:endParaRPr lang="en-US" sz="2400" b="1" u="sng" dirty="0">
              <a:solidFill>
                <a:srgbClr val="225A7A"/>
              </a:solidFill>
            </a:endParaRPr>
          </a:p>
        </p:txBody>
      </p:sp>
    </p:spTree>
    <p:extLst>
      <p:ext uri="{BB962C8B-B14F-4D97-AF65-F5344CB8AC3E}">
        <p14:creationId xmlns:p14="http://schemas.microsoft.com/office/powerpoint/2010/main" val="25745506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04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04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60BACC6-EA7C-415D-9B9D-FADEB79FAE5F}" type="slidenum">
              <a:rPr lang="en-US" sz="900"/>
              <a:pPr algn="r" eaLnBrk="0" hangingPunct="0">
                <a:lnSpc>
                  <a:spcPct val="85000"/>
                </a:lnSpc>
                <a:spcBef>
                  <a:spcPct val="20000"/>
                </a:spcBef>
              </a:pPr>
              <a:t>116</a:t>
            </a:fld>
            <a:endParaRPr lang="en-US" sz="900"/>
          </a:p>
        </p:txBody>
      </p:sp>
      <p:sp>
        <p:nvSpPr>
          <p:cNvPr id="20486" name="Rectangle 7"/>
          <p:cNvSpPr>
            <a:spLocks noGrp="1" noChangeArrowheads="1"/>
          </p:cNvSpPr>
          <p:nvPr>
            <p:ph type="title" idx="4294967295"/>
          </p:nvPr>
        </p:nvSpPr>
        <p:spPr>
          <a:xfrm>
            <a:off x="450850" y="93663"/>
            <a:ext cx="7400925" cy="860425"/>
          </a:xfrm>
        </p:spPr>
        <p:txBody>
          <a:bodyPr/>
          <a:lstStyle/>
          <a:p>
            <a:r>
              <a:rPr lang="en-US" sz="3200" dirty="0" smtClean="0"/>
              <a:t>Manufacturing Employment,</a:t>
            </a:r>
            <a:br>
              <a:rPr lang="en-US" sz="3200" dirty="0" smtClean="0"/>
            </a:br>
            <a:r>
              <a:rPr lang="en-US" sz="3200" dirty="0" smtClean="0"/>
              <a:t>Jan. 2010—December 2014</a:t>
            </a:r>
            <a:r>
              <a:rPr lang="en-US" dirty="0" smtClean="0"/>
              <a:t>*</a:t>
            </a:r>
          </a:p>
        </p:txBody>
      </p:sp>
      <p:graphicFrame>
        <p:nvGraphicFramePr>
          <p:cNvPr id="20482" name="Object 8"/>
          <p:cNvGraphicFramePr>
            <a:graphicFrameLocks noChangeAspect="1"/>
          </p:cNvGraphicFramePr>
          <p:nvPr>
            <p:extLst>
              <p:ext uri="{D42A27DB-BD31-4B8C-83A1-F6EECF244321}">
                <p14:modId xmlns:p14="http://schemas.microsoft.com/office/powerpoint/2010/main" val="2782434715"/>
              </p:ext>
            </p:extLst>
          </p:nvPr>
        </p:nvGraphicFramePr>
        <p:xfrm>
          <a:off x="360363" y="1252538"/>
          <a:ext cx="8501062" cy="4452937"/>
        </p:xfrm>
        <a:graphic>
          <a:graphicData uri="http://schemas.openxmlformats.org/presentationml/2006/ole">
            <mc:AlternateContent xmlns:mc="http://schemas.openxmlformats.org/markup-compatibility/2006">
              <mc:Choice xmlns:v="urn:schemas-microsoft-com:vml" Requires="v">
                <p:oleObj spid="_x0000_s27995268" name="Chart" r:id="rId4" imgW="8343770" imgH="4381358" progId="MSGraph.Chart.8">
                  <p:embed followColorScheme="full"/>
                </p:oleObj>
              </mc:Choice>
              <mc:Fallback>
                <p:oleObj name="Chart" r:id="rId4" imgW="8343770" imgH="4381358" progId="MSGraph.Chart.8">
                  <p:embed followColorScheme="full"/>
                  <p:pic>
                    <p:nvPicPr>
                      <p:cNvPr id="0" name=""/>
                      <p:cNvPicPr>
                        <a:picLocks noChangeAspect="1" noChangeArrowheads="1"/>
                      </p:cNvPicPr>
                      <p:nvPr/>
                    </p:nvPicPr>
                    <p:blipFill>
                      <a:blip r:embed="rId5"/>
                      <a:srcRect/>
                      <a:stretch>
                        <a:fillRect/>
                      </a:stretch>
                    </p:blipFill>
                    <p:spPr bwMode="gray">
                      <a:xfrm>
                        <a:off x="360363" y="1252538"/>
                        <a:ext cx="8501062" cy="445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57188" y="5715000"/>
            <a:ext cx="8369300" cy="625475"/>
          </a:xfrm>
          <a:prstGeom prst="wedgeRectCallout">
            <a:avLst>
              <a:gd name="adj1" fmla="val 27963"/>
              <a:gd name="adj2" fmla="val 31949"/>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pPr>
            <a:r>
              <a:rPr lang="en-US" b="1">
                <a:solidFill>
                  <a:schemeClr val="bg1"/>
                </a:solidFill>
              </a:rPr>
              <a:t>Manufacturing employment is a surprising source of strength in the economy.  Employment in the sector is at a multi-year high.</a:t>
            </a:r>
          </a:p>
        </p:txBody>
      </p:sp>
      <p:sp>
        <p:nvSpPr>
          <p:cNvPr id="20488" name="Text Box 5"/>
          <p:cNvSpPr txBox="1">
            <a:spLocks noChangeArrowheads="1"/>
          </p:cNvSpPr>
          <p:nvPr/>
        </p:nvSpPr>
        <p:spPr bwMode="auto">
          <a:xfrm>
            <a:off x="-58738" y="6433859"/>
            <a:ext cx="8724901"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p>
          <a:p>
            <a:pPr eaLnBrk="0" hangingPunct="0">
              <a:lnSpc>
                <a:spcPct val="85000"/>
              </a:lnSpc>
              <a:spcBef>
                <a:spcPct val="25000"/>
              </a:spcBef>
              <a:buClr>
                <a:schemeClr val="accent2"/>
              </a:buClr>
              <a:buFont typeface="Wingdings" pitchFamily="2" charset="2"/>
              <a:buNone/>
            </a:pPr>
            <a:r>
              <a:rPr lang="en-US" sz="1100" dirty="0" smtClean="0"/>
              <a:t> Sources</a:t>
            </a:r>
            <a:r>
              <a:rPr lang="en-US" sz="1100" dirty="0"/>
              <a:t>: US Bureau of Labor Statistics at </a:t>
            </a:r>
            <a:r>
              <a:rPr lang="en-US" sz="1100" dirty="0">
                <a:hlinkClick r:id="rId6"/>
              </a:rPr>
              <a:t>http://data.bls.gov</a:t>
            </a:r>
            <a:r>
              <a:rPr lang="en-US" sz="1100" dirty="0"/>
              <a:t>; Insurance Information Institute.</a:t>
            </a:r>
          </a:p>
        </p:txBody>
      </p:sp>
      <p:sp>
        <p:nvSpPr>
          <p:cNvPr id="20489" name="Rectangle 7"/>
          <p:cNvSpPr>
            <a:spLocks noChangeArrowheads="1"/>
          </p:cNvSpPr>
          <p:nvPr/>
        </p:nvSpPr>
        <p:spPr bwMode="black">
          <a:xfrm>
            <a:off x="152400" y="1122363"/>
            <a:ext cx="1508125"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10" name="AutoShape 7"/>
          <p:cNvSpPr>
            <a:spLocks noChangeArrowheads="1"/>
          </p:cNvSpPr>
          <p:nvPr/>
        </p:nvSpPr>
        <p:spPr bwMode="blackWhite">
          <a:xfrm>
            <a:off x="1400169" y="1152525"/>
            <a:ext cx="2828932" cy="1347788"/>
          </a:xfrm>
          <a:prstGeom prst="wedgeRectCallout">
            <a:avLst>
              <a:gd name="adj1" fmla="val 40751"/>
              <a:gd name="adj2" fmla="val 83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Since Jan 2010, manufacturing employment is up </a:t>
            </a:r>
            <a:r>
              <a:rPr lang="en-US" b="1" dirty="0" smtClean="0">
                <a:solidFill>
                  <a:schemeClr val="bg1"/>
                </a:solidFill>
              </a:rPr>
              <a:t>(+877,000 </a:t>
            </a:r>
            <a:r>
              <a:rPr lang="en-US" b="1" dirty="0">
                <a:solidFill>
                  <a:schemeClr val="bg1"/>
                </a:solidFill>
              </a:rPr>
              <a:t>or </a:t>
            </a:r>
            <a:r>
              <a:rPr lang="en-US" b="1" dirty="0" smtClean="0">
                <a:solidFill>
                  <a:schemeClr val="bg1"/>
                </a:solidFill>
              </a:rPr>
              <a:t>+7.7%)</a:t>
            </a:r>
            <a:r>
              <a:rPr lang="en-US" b="1" dirty="0">
                <a:solidFill>
                  <a:schemeClr val="bg1"/>
                </a:solidFill>
              </a:rPr>
              <a:t/>
            </a:r>
            <a:br>
              <a:rPr lang="en-US" b="1" dirty="0">
                <a:solidFill>
                  <a:schemeClr val="bg1"/>
                </a:solidFill>
              </a:rPr>
            </a:br>
            <a:r>
              <a:rPr lang="en-US" b="1" dirty="0">
                <a:solidFill>
                  <a:schemeClr val="bg1"/>
                </a:solidFill>
              </a:rPr>
              <a:t>and still growing.</a:t>
            </a:r>
            <a:endParaRPr lang="en-US" b="1" dirty="0">
              <a:solidFill>
                <a:schemeClr val="bg1"/>
              </a:solidFill>
              <a:latin typeface="Arial" pitchFamily="34" charset="0"/>
            </a:endParaRPr>
          </a:p>
        </p:txBody>
      </p:sp>
    </p:spTree>
    <p:extLst>
      <p:ext uri="{BB962C8B-B14F-4D97-AF65-F5344CB8AC3E}">
        <p14:creationId xmlns:p14="http://schemas.microsoft.com/office/powerpoint/2010/main" val="9722359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1308952273"/>
              </p:ext>
            </p:extLst>
          </p:nvPr>
        </p:nvGraphicFramePr>
        <p:xfrm>
          <a:off x="103236" y="1397000"/>
          <a:ext cx="8775700" cy="4087813"/>
        </p:xfrm>
        <a:graphic>
          <a:graphicData uri="http://schemas.openxmlformats.org/presentationml/2006/ole">
            <mc:AlternateContent xmlns:mc="http://schemas.openxmlformats.org/markup-compatibility/2006">
              <mc:Choice xmlns:v="urn:schemas-microsoft-com:vml" Requires="v">
                <p:oleObj spid="_x0000_s27996291" name="Chart" r:id="rId4" imgW="8582173" imgH="4114800" progId="MSGraph.Chart.8">
                  <p:embed followColorScheme="full"/>
                </p:oleObj>
              </mc:Choice>
              <mc:Fallback>
                <p:oleObj name="Chart" r:id="rId4" imgW="8582173" imgH="4114800" progId="MSGraph.Chart.8">
                  <p:embed followColorScheme="full"/>
                  <p:pic>
                    <p:nvPicPr>
                      <p:cNvPr id="0" name=""/>
                      <p:cNvPicPr preferRelativeResize="0">
                        <a:picLocks noChangeArrowheads="1"/>
                      </p:cNvPicPr>
                      <p:nvPr/>
                    </p:nvPicPr>
                    <p:blipFill>
                      <a:blip r:embed="rId5"/>
                      <a:srcRect/>
                      <a:stretch>
                        <a:fillRect/>
                      </a:stretch>
                    </p:blipFill>
                    <p:spPr bwMode="gray">
                      <a:xfrm>
                        <a:off x="103236"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December 2014</a:t>
            </a:r>
            <a:endParaRPr lang="en-US" sz="1600" b="1" dirty="0">
              <a:solidFill>
                <a:srgbClr val="225A7A"/>
              </a:solidFill>
            </a:endParaRPr>
          </a:p>
        </p:txBody>
      </p:sp>
      <p:sp>
        <p:nvSpPr>
          <p:cNvPr id="10" name="Rectangle 7"/>
          <p:cNvSpPr>
            <a:spLocks noChangeArrowheads="1"/>
          </p:cNvSpPr>
          <p:nvPr/>
        </p:nvSpPr>
        <p:spPr bwMode="blackWhite">
          <a:xfrm>
            <a:off x="545691" y="5562600"/>
            <a:ext cx="8065198"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58 of the 60 months from Jan. 2010 through Dec. 2014.  Pace of recovery has been uneven due to economic turbulence in the U.S., Europe and China.</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3881337" y="3861729"/>
            <a:ext cx="3064654" cy="757084"/>
          </a:xfrm>
          <a:prstGeom prst="wedgeRectCallout">
            <a:avLst>
              <a:gd name="adj1" fmla="val 103726"/>
              <a:gd name="adj2" fmla="val -9461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continued to expand throughout 2014</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117</a:t>
            </a:fld>
            <a:endParaRPr lang="en-US"/>
          </a:p>
        </p:txBody>
      </p:sp>
    </p:spTree>
    <p:extLst>
      <p:ext uri="{BB962C8B-B14F-4D97-AF65-F5344CB8AC3E}">
        <p14:creationId xmlns:p14="http://schemas.microsoft.com/office/powerpoint/2010/main" val="16721338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447675" y="1397000"/>
          <a:ext cx="8382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E524E1F3-4F6E-4FA8-9113-C51FC343ED7E}"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118</a:t>
            </a:fld>
            <a:endParaRPr lang="en-US" sz="900">
              <a:solidFill>
                <a:srgbClr val="000000"/>
              </a:solidFill>
              <a:latin typeface="Arial" charset="0"/>
              <a:cs typeface="Arial" charset="0"/>
            </a:endParaRPr>
          </a:p>
        </p:txBody>
      </p:sp>
      <p:sp>
        <p:nvSpPr>
          <p:cNvPr id="8198" name="Rectangle 7"/>
          <p:cNvSpPr>
            <a:spLocks noGrp="1" noChangeArrowheads="1"/>
          </p:cNvSpPr>
          <p:nvPr>
            <p:ph type="title" idx="4294967295"/>
          </p:nvPr>
        </p:nvSpPr>
        <p:spPr>
          <a:xfrm>
            <a:off x="565150" y="147638"/>
            <a:ext cx="7332854" cy="860425"/>
          </a:xfrm>
        </p:spPr>
        <p:txBody>
          <a:bodyPr/>
          <a:lstStyle/>
          <a:p>
            <a:r>
              <a:rPr lang="en-US" sz="2800" dirty="0" smtClean="0"/>
              <a:t>Index of Total Industrial Production:*</a:t>
            </a:r>
            <a:br>
              <a:rPr lang="en-US" sz="2800" dirty="0" smtClean="0"/>
            </a:br>
            <a:r>
              <a:rPr lang="en-US" sz="2800" dirty="0" smtClean="0"/>
              <a:t>A Near Peak as of December 2014</a:t>
            </a:r>
          </a:p>
        </p:txBody>
      </p:sp>
      <p:sp>
        <p:nvSpPr>
          <p:cNvPr id="8199"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*Monthly, seasonally adjusted, through </a:t>
            </a:r>
            <a:r>
              <a:rPr lang="en-US" sz="1100" dirty="0" smtClean="0">
                <a:solidFill>
                  <a:srgbClr val="000000"/>
                </a:solidFill>
                <a:latin typeface="Arial" charset="0"/>
                <a:cs typeface="Arial" charset="0"/>
              </a:rPr>
              <a:t>December 2014 </a:t>
            </a:r>
            <a:r>
              <a:rPr lang="en-US" sz="1100" dirty="0">
                <a:solidFill>
                  <a:srgbClr val="000000"/>
                </a:solidFill>
                <a:latin typeface="Arial" charset="0"/>
                <a:cs typeface="Arial" charset="0"/>
              </a:rPr>
              <a:t>(which is preliminary). Index based on year 2007 = 100</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Federal Reserve Board at </a:t>
            </a:r>
            <a:r>
              <a:rPr lang="en-US" sz="1100" dirty="0">
                <a:solidFill>
                  <a:srgbClr val="000000"/>
                </a:solidFill>
                <a:latin typeface="Arial" charset="0"/>
                <a:cs typeface="Arial" charset="0"/>
                <a:hlinkClick r:id="rId4"/>
              </a:rPr>
              <a:t>http://www.federalreserve.gov/releases/g17/ipdisk/ip_sa.txt</a:t>
            </a:r>
            <a:r>
              <a:rPr lang="en-US" sz="1100" dirty="0">
                <a:solidFill>
                  <a:srgbClr val="000000"/>
                </a:solidFill>
                <a:latin typeface="Arial" charset="0"/>
                <a:cs typeface="Arial" charset="0"/>
              </a:rPr>
              <a:t> .  </a:t>
            </a:r>
            <a:br>
              <a:rPr lang="en-US" sz="1100" dirty="0">
                <a:solidFill>
                  <a:srgbClr val="000000"/>
                </a:solidFill>
                <a:latin typeface="Arial" charset="0"/>
                <a:cs typeface="Arial" charset="0"/>
              </a:rPr>
            </a:br>
            <a:r>
              <a:rPr lang="en-US" sz="1100" dirty="0">
                <a:solidFill>
                  <a:srgbClr val="000000"/>
                </a:solidFill>
                <a:latin typeface="Arial" charset="0"/>
                <a:cs typeface="Arial" charset="0"/>
              </a:rPr>
              <a:t>National Bureau of Economic Research (recession dates); 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sp>
        <p:nvSpPr>
          <p:cNvPr id="9" name="AutoShape 38"/>
          <p:cNvSpPr>
            <a:spLocks noChangeArrowheads="1"/>
          </p:cNvSpPr>
          <p:nvPr/>
        </p:nvSpPr>
        <p:spPr bwMode="blackWhite">
          <a:xfrm>
            <a:off x="4973933" y="3370263"/>
            <a:ext cx="1754305" cy="1052512"/>
          </a:xfrm>
          <a:prstGeom prst="wedgeRectCallout">
            <a:avLst>
              <a:gd name="adj1" fmla="val 32273"/>
              <a:gd name="adj2" fmla="val -1668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Peak at 100.82 in December 2007 (officially  the 1</a:t>
            </a:r>
            <a:r>
              <a:rPr lang="en-US" sz="1400" b="1" baseline="30000">
                <a:solidFill>
                  <a:srgbClr val="FFFFFF"/>
                </a:solidFill>
                <a:latin typeface="Arial" charset="0"/>
                <a:cs typeface="Arial" charset="0"/>
              </a:rPr>
              <a:t>st</a:t>
            </a:r>
            <a:r>
              <a:rPr lang="en-US" sz="1400" b="1">
                <a:solidFill>
                  <a:srgbClr val="FFFFFF"/>
                </a:solidFill>
                <a:latin typeface="Arial" charset="0"/>
                <a:cs typeface="Arial" charset="0"/>
              </a:rPr>
              <a:t> month of the Great Recession)</a:t>
            </a:r>
          </a:p>
        </p:txBody>
      </p:sp>
      <p:sp>
        <p:nvSpPr>
          <p:cNvPr id="8201" name="Rectangle 4"/>
          <p:cNvSpPr>
            <a:spLocks noChangeArrowheads="1"/>
          </p:cNvSpPr>
          <p:nvPr/>
        </p:nvSpPr>
        <p:spPr bwMode="blackWhite">
          <a:xfrm>
            <a:off x="357188" y="5516563"/>
            <a:ext cx="8472487" cy="7223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latin typeface="Arial" charset="0"/>
                <a:cs typeface="Arial" charset="0"/>
              </a:rPr>
              <a:t>Insurance exposures for industrial production will continue growing in </a:t>
            </a:r>
            <a:r>
              <a:rPr lang="en-US" sz="1600" b="1" dirty="0" smtClean="0">
                <a:solidFill>
                  <a:srgbClr val="FFFFFF"/>
                </a:solidFill>
                <a:latin typeface="Arial" charset="0"/>
                <a:cs typeface="Arial" charset="0"/>
              </a:rPr>
              <a:t>2015, </a:t>
            </a:r>
            <a:r>
              <a:rPr lang="en-US" sz="1600" b="1" dirty="0">
                <a:solidFill>
                  <a:srgbClr val="FFFFFF"/>
                </a:solidFill>
                <a:latin typeface="Arial" charset="0"/>
                <a:cs typeface="Arial" charset="0"/>
              </a:rPr>
              <a:t>and commercial insurance premium volume with them. </a:t>
            </a:r>
            <a:r>
              <a:rPr lang="en-US" sz="1600" b="1" dirty="0" smtClean="0">
                <a:solidFill>
                  <a:srgbClr val="FFFFFF"/>
                </a:solidFill>
                <a:latin typeface="Arial" charset="0"/>
                <a:cs typeface="Arial" charset="0"/>
              </a:rPr>
              <a:t>Y-o-Y </a:t>
            </a:r>
            <a:r>
              <a:rPr lang="en-US" sz="1600" b="1" dirty="0">
                <a:solidFill>
                  <a:srgbClr val="FFFFFF"/>
                </a:solidFill>
                <a:latin typeface="Arial" charset="0"/>
                <a:cs typeface="Arial" charset="0"/>
              </a:rPr>
              <a:t>growth to </a:t>
            </a:r>
            <a:r>
              <a:rPr lang="en-US" sz="1600" b="1" dirty="0" smtClean="0">
                <a:solidFill>
                  <a:srgbClr val="FFFFFF"/>
                </a:solidFill>
                <a:latin typeface="Arial" charset="0"/>
                <a:cs typeface="Arial" charset="0"/>
              </a:rPr>
              <a:t>December 2014 </a:t>
            </a:r>
            <a:r>
              <a:rPr lang="en-US" sz="1600" b="1" dirty="0">
                <a:solidFill>
                  <a:srgbClr val="FFFFFF"/>
                </a:solidFill>
                <a:latin typeface="Arial" charset="0"/>
                <a:cs typeface="Arial" charset="0"/>
              </a:rPr>
              <a:t>was </a:t>
            </a:r>
            <a:r>
              <a:rPr lang="en-US" sz="1600" b="1" dirty="0" smtClean="0">
                <a:solidFill>
                  <a:srgbClr val="FFFFFF"/>
                </a:solidFill>
                <a:latin typeface="Arial" charset="0"/>
                <a:cs typeface="Arial" charset="0"/>
              </a:rPr>
              <a:t>4.6%. </a:t>
            </a:r>
            <a:r>
              <a:rPr lang="en-US" sz="1600" b="1" dirty="0">
                <a:solidFill>
                  <a:srgbClr val="FFFFFF"/>
                </a:solidFill>
                <a:latin typeface="Arial" charset="0"/>
                <a:cs typeface="Arial" charset="0"/>
              </a:rPr>
              <a:t>Both production and premium volume growth for </a:t>
            </a:r>
            <a:r>
              <a:rPr lang="en-US" sz="1600" b="1" dirty="0" smtClean="0">
                <a:solidFill>
                  <a:srgbClr val="FFFFFF"/>
                </a:solidFill>
                <a:latin typeface="Arial" charset="0"/>
                <a:cs typeface="Arial" charset="0"/>
              </a:rPr>
              <a:t>2015 </a:t>
            </a:r>
            <a:r>
              <a:rPr lang="en-US" sz="1600" b="1" dirty="0">
                <a:solidFill>
                  <a:srgbClr val="FFFFFF"/>
                </a:solidFill>
                <a:latin typeface="Arial" charset="0"/>
                <a:cs typeface="Arial" charset="0"/>
              </a:rPr>
              <a:t>should exceed this.</a:t>
            </a:r>
          </a:p>
        </p:txBody>
      </p:sp>
      <p:sp>
        <p:nvSpPr>
          <p:cNvPr id="12" name="Date Placeholder 11"/>
          <p:cNvSpPr>
            <a:spLocks noGrp="1"/>
          </p:cNvSpPr>
          <p:nvPr>
            <p:ph type="dt" sz="quarter" idx="10"/>
          </p:nvPr>
        </p:nvSpPr>
        <p:spPr/>
        <p:txBody>
          <a:bodyPr/>
          <a:lstStyle/>
          <a:p>
            <a:pPr>
              <a:defRPr/>
            </a:pPr>
            <a:r>
              <a:rPr lang="en-US">
                <a:solidFill>
                  <a:srgbClr val="FFFFFF"/>
                </a:solidFill>
              </a:rPr>
              <a:t>12/01/09 - 9pm</a:t>
            </a:r>
          </a:p>
        </p:txBody>
      </p:sp>
      <p:sp>
        <p:nvSpPr>
          <p:cNvPr id="13" name="Slide Number Placeholder 12"/>
          <p:cNvSpPr>
            <a:spLocks noGrp="1"/>
          </p:cNvSpPr>
          <p:nvPr>
            <p:ph type="sldNum" sz="quarter" idx="12"/>
          </p:nvPr>
        </p:nvSpPr>
        <p:spPr/>
        <p:txBody>
          <a:bodyPr/>
          <a:lstStyle/>
          <a:p>
            <a:pPr>
              <a:defRPr/>
            </a:pPr>
            <a:fld id="{2842E5D0-DDC1-427B-9B51-3D78018024B9}" type="slidenum">
              <a:rPr lang="en-US" smtClean="0">
                <a:solidFill>
                  <a:srgbClr val="000000"/>
                </a:solidFill>
              </a:rPr>
              <a:pPr>
                <a:defRPr/>
              </a:pPr>
              <a:t>118</a:t>
            </a:fld>
            <a:endParaRPr lang="en-US">
              <a:solidFill>
                <a:srgbClr val="000000"/>
              </a:solidFill>
            </a:endParaRPr>
          </a:p>
        </p:txBody>
      </p:sp>
      <p:sp>
        <p:nvSpPr>
          <p:cNvPr id="15" name="AutoShape 38"/>
          <p:cNvSpPr>
            <a:spLocks noChangeArrowheads="1"/>
          </p:cNvSpPr>
          <p:nvPr/>
        </p:nvSpPr>
        <p:spPr bwMode="blackWhite">
          <a:xfrm>
            <a:off x="7281862" y="3134519"/>
            <a:ext cx="1543050" cy="762000"/>
          </a:xfrm>
          <a:prstGeom prst="wedgeRectCallout">
            <a:avLst>
              <a:gd name="adj1" fmla="val 31529"/>
              <a:gd name="adj2" fmla="val -1971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December 2014 Index </a:t>
            </a:r>
            <a:r>
              <a:rPr lang="en-US" sz="1400" b="1" dirty="0">
                <a:solidFill>
                  <a:srgbClr val="FFFFFF"/>
                </a:solidFill>
                <a:latin typeface="Arial" charset="0"/>
                <a:cs typeface="Arial" charset="0"/>
              </a:rPr>
              <a:t>at </a:t>
            </a:r>
            <a:r>
              <a:rPr lang="en-US" sz="1400" b="1" dirty="0" smtClean="0">
                <a:solidFill>
                  <a:srgbClr val="FFFFFF"/>
                </a:solidFill>
                <a:latin typeface="Arial" charset="0"/>
                <a:cs typeface="Arial" charset="0"/>
              </a:rPr>
              <a:t>106.5</a:t>
            </a:r>
            <a:endParaRPr lang="en-US" sz="1400" b="1" dirty="0">
              <a:solidFill>
                <a:srgbClr val="FFFFFF"/>
              </a:solidFill>
              <a:latin typeface="Arial" charset="0"/>
              <a:cs typeface="Arial" charset="0"/>
            </a:endParaRPr>
          </a:p>
        </p:txBody>
      </p:sp>
      <p:sp>
        <p:nvSpPr>
          <p:cNvPr id="16" name="AutoShape 7"/>
          <p:cNvSpPr>
            <a:spLocks noChangeArrowheads="1"/>
          </p:cNvSpPr>
          <p:nvPr/>
        </p:nvSpPr>
        <p:spPr bwMode="blackWhite">
          <a:xfrm>
            <a:off x="1230999" y="1323801"/>
            <a:ext cx="2102226" cy="1058587"/>
          </a:xfrm>
          <a:prstGeom prst="wedgeRectCallout">
            <a:avLst>
              <a:gd name="adj1" fmla="val -48653"/>
              <a:gd name="adj2" fmla="val 1881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Many economists expect business investment to rise in 2015</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922341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2000"/>
                            </p:stCondLst>
                            <p:childTnLst>
                              <p:par>
                                <p:cTn id="13" presetID="22" presetClass="entr" presetSubtype="4"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3899542690"/>
              </p:ext>
            </p:extLst>
          </p:nvPr>
        </p:nvGraphicFramePr>
        <p:xfrm>
          <a:off x="202046" y="1457325"/>
          <a:ext cx="8839200" cy="5083175"/>
        </p:xfrm>
        <a:graphic>
          <a:graphicData uri="http://schemas.openxmlformats.org/presentationml/2006/ole">
            <mc:AlternateContent xmlns:mc="http://schemas.openxmlformats.org/markup-compatibility/2006">
              <mc:Choice xmlns:v="urn:schemas-microsoft-com:vml" Requires="v">
                <p:oleObj spid="_x0000_s27998338" name="Chart" r:id="rId5" imgW="8153255" imgH="5372177" progId="MSGraph.Chart.8">
                  <p:embed followColorScheme="full"/>
                </p:oleObj>
              </mc:Choice>
              <mc:Fallback>
                <p:oleObj name="Chart" r:id="rId5" imgW="8153255" imgH="5372177" progId="MSGraph.Chart.8">
                  <p:embed followColorScheme="full"/>
                  <p:pic>
                    <p:nvPicPr>
                      <p:cNvPr id="0" name=""/>
                      <p:cNvPicPr>
                        <a:picLocks noChangeAspect="1" noChangeArrowheads="1"/>
                      </p:cNvPicPr>
                      <p:nvPr/>
                    </p:nvPicPr>
                    <p:blipFill>
                      <a:blip r:embed="rId6"/>
                      <a:srcRect/>
                      <a:stretch>
                        <a:fillRect/>
                      </a:stretch>
                    </p:blipFill>
                    <p:spPr bwMode="auto">
                      <a:xfrm>
                        <a:off x="202046" y="1457325"/>
                        <a:ext cx="8839200" cy="50831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smtClean="0"/>
              <a:t>Recovery in Capacity Utilization is a Positive Sign for Commercial Exposures</a:t>
            </a:r>
          </a:p>
        </p:txBody>
      </p:sp>
      <p:sp>
        <p:nvSpPr>
          <p:cNvPr id="6380548" name="Rectangle 4"/>
          <p:cNvSpPr>
            <a:spLocks noChangeArrowheads="1"/>
          </p:cNvSpPr>
          <p:nvPr/>
        </p:nvSpPr>
        <p:spPr bwMode="auto">
          <a:xfrm>
            <a:off x="406400" y="6400800"/>
            <a:ext cx="7721600" cy="260350"/>
          </a:xfrm>
          <a:prstGeom prst="rect">
            <a:avLst/>
          </a:prstGeom>
          <a:noFill/>
          <a:ln w="9525">
            <a:noFill/>
            <a:miter lim="800000"/>
            <a:headEnd/>
            <a:tailEnd/>
          </a:ln>
        </p:spPr>
        <p:txBody>
          <a:bodyPr lIns="92075" tIns="46038" rIns="92075" bIns="46038">
            <a:spAutoFit/>
          </a:bodyPr>
          <a:lstStyle/>
          <a:p>
            <a:pPr eaLnBrk="0" hangingPunct="0"/>
            <a:r>
              <a:rPr lang="en-US" sz="1100" dirty="0"/>
              <a:t>Source:  Federal Reserve Board statistical releases at  </a:t>
            </a:r>
            <a:r>
              <a:rPr lang="en-US" sz="1100" dirty="0">
                <a:hlinkClick r:id="rId7"/>
              </a:rPr>
              <a:t>http://www.federalreserve.gov/releases/g17/Current/default.htm</a:t>
            </a:r>
            <a:r>
              <a:rPr lang="en-US" sz="1100" dirty="0"/>
              <a:t>. </a:t>
            </a:r>
          </a:p>
        </p:txBody>
      </p:sp>
      <p:sp>
        <p:nvSpPr>
          <p:cNvPr id="69637"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39"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97F9AB6A-6234-45E3-9680-BB6E9594E6F2}" type="slidenum">
              <a:rPr lang="en-US" sz="1400"/>
              <a:pPr algn="r" eaLnBrk="0" hangingPunct="0"/>
              <a:t>119</a:t>
            </a:fld>
            <a:endParaRPr lang="en-US" sz="1400"/>
          </a:p>
        </p:txBody>
      </p:sp>
      <p:sp>
        <p:nvSpPr>
          <p:cNvPr id="69640" name="Text Box 10"/>
          <p:cNvSpPr txBox="1">
            <a:spLocks noChangeArrowheads="1"/>
          </p:cNvSpPr>
          <p:nvPr/>
        </p:nvSpPr>
        <p:spPr bwMode="auto">
          <a:xfrm>
            <a:off x="0" y="1292225"/>
            <a:ext cx="2864224" cy="308419"/>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400" b="1" dirty="0"/>
              <a:t>Percent of Industrial Capacity</a:t>
            </a:r>
          </a:p>
        </p:txBody>
      </p:sp>
      <p:sp>
        <p:nvSpPr>
          <p:cNvPr id="69641" name="AutoShape 5"/>
          <p:cNvSpPr>
            <a:spLocks noChangeArrowheads="1"/>
          </p:cNvSpPr>
          <p:nvPr/>
        </p:nvSpPr>
        <p:spPr bwMode="auto">
          <a:xfrm>
            <a:off x="1545705" y="1875706"/>
            <a:ext cx="1371600" cy="381000"/>
          </a:xfrm>
          <a:prstGeom prst="wedgeRectCallout">
            <a:avLst>
              <a:gd name="adj1" fmla="val 95117"/>
              <a:gd name="adj2" fmla="val 1262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16200000">
            <a:off x="4370377" y="1861813"/>
            <a:ext cx="504850" cy="637307"/>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3" name="AutoShape 5"/>
          <p:cNvSpPr>
            <a:spLocks noChangeArrowheads="1"/>
          </p:cNvSpPr>
          <p:nvPr/>
        </p:nvSpPr>
        <p:spPr bwMode="auto">
          <a:xfrm>
            <a:off x="1079500" y="4851400"/>
            <a:ext cx="1600200" cy="504825"/>
          </a:xfrm>
          <a:prstGeom prst="wedgeRectCallout">
            <a:avLst>
              <a:gd name="adj1" fmla="val -41468"/>
              <a:gd name="adj2" fmla="val -208806"/>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69644" name="Rectangle 8"/>
          <p:cNvSpPr>
            <a:spLocks noChangeArrowheads="1"/>
          </p:cNvSpPr>
          <p:nvPr/>
        </p:nvSpPr>
        <p:spPr bwMode="auto">
          <a:xfrm>
            <a:off x="965659" y="2676525"/>
            <a:ext cx="597669"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5" name="AutoShape 5"/>
          <p:cNvSpPr>
            <a:spLocks noChangeArrowheads="1"/>
          </p:cNvSpPr>
          <p:nvPr/>
        </p:nvSpPr>
        <p:spPr bwMode="auto">
          <a:xfrm>
            <a:off x="4045063" y="1107461"/>
            <a:ext cx="1752600" cy="330200"/>
          </a:xfrm>
          <a:prstGeom prst="wedgeRectCallout">
            <a:avLst>
              <a:gd name="adj1" fmla="val -9785"/>
              <a:gd name="adj2" fmla="val 16807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a:solidFill>
                  <a:schemeClr val="bg1"/>
                </a:solidFill>
              </a:rPr>
              <a:t>“Full Capacity”</a:t>
            </a:r>
          </a:p>
        </p:txBody>
      </p:sp>
      <p:sp>
        <p:nvSpPr>
          <p:cNvPr id="69647" name="AutoShape 5"/>
          <p:cNvSpPr>
            <a:spLocks noChangeArrowheads="1"/>
          </p:cNvSpPr>
          <p:nvPr/>
        </p:nvSpPr>
        <p:spPr bwMode="auto">
          <a:xfrm>
            <a:off x="6390970" y="1111048"/>
            <a:ext cx="2416380" cy="806242"/>
          </a:xfrm>
          <a:prstGeom prst="wedgeRectCallout">
            <a:avLst>
              <a:gd name="adj1" fmla="val 48264"/>
              <a:gd name="adj2" fmla="val 80722"/>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dirty="0"/>
              <a:t>The US operated at </a:t>
            </a:r>
            <a:r>
              <a:rPr lang="en-US" sz="1200" b="1" dirty="0" smtClean="0"/>
              <a:t>79.7% </a:t>
            </a:r>
            <a:r>
              <a:rPr lang="en-US" sz="1200" b="1" dirty="0"/>
              <a:t>of industrial capacity in </a:t>
            </a:r>
            <a:r>
              <a:rPr lang="en-US" sz="1200" b="1" dirty="0" smtClean="0"/>
              <a:t>Dec. 2014, well above </a:t>
            </a:r>
            <a:r>
              <a:rPr lang="en-US" sz="1200" b="1" dirty="0"/>
              <a:t>the June 2009 low of </a:t>
            </a:r>
            <a:r>
              <a:rPr lang="en-US" sz="1200" b="1" dirty="0" smtClean="0"/>
              <a:t>66.9% but is still below pre-recession levels.</a:t>
            </a:r>
            <a:endParaRPr lang="en-US" sz="1200" b="1" dirty="0"/>
          </a:p>
        </p:txBody>
      </p:sp>
      <p:sp>
        <p:nvSpPr>
          <p:cNvPr id="69649" name="Rectangle 8"/>
          <p:cNvSpPr>
            <a:spLocks noChangeArrowheads="1"/>
          </p:cNvSpPr>
          <p:nvPr/>
        </p:nvSpPr>
        <p:spPr bwMode="auto">
          <a:xfrm>
            <a:off x="4870429" y="2432892"/>
            <a:ext cx="911358" cy="3451254"/>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Rectangle 8"/>
          <p:cNvSpPr>
            <a:spLocks noChangeArrowheads="1"/>
          </p:cNvSpPr>
          <p:nvPr/>
        </p:nvSpPr>
        <p:spPr bwMode="black">
          <a:xfrm>
            <a:off x="159404" y="106567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March 2001 </a:t>
            </a:r>
            <a:r>
              <a:rPr lang="en-US" sz="1600" b="1" dirty="0">
                <a:solidFill>
                  <a:srgbClr val="225A7A"/>
                </a:solidFill>
              </a:rPr>
              <a:t>through </a:t>
            </a:r>
            <a:r>
              <a:rPr lang="en-US" sz="1600" b="1" dirty="0" smtClean="0">
                <a:solidFill>
                  <a:srgbClr val="225A7A"/>
                </a:solidFill>
              </a:rPr>
              <a:t>Dec. 2014</a:t>
            </a:r>
            <a:endParaRPr lang="en-US" sz="1600" b="1" dirty="0">
              <a:solidFill>
                <a:srgbClr val="225A7A"/>
              </a:solidFill>
            </a:endParaRPr>
          </a:p>
        </p:txBody>
      </p:sp>
      <p:sp>
        <p:nvSpPr>
          <p:cNvPr id="19" name="Date Placeholder 18"/>
          <p:cNvSpPr>
            <a:spLocks noGrp="1"/>
          </p:cNvSpPr>
          <p:nvPr>
            <p:ph type="dt" sz="half" idx="10"/>
          </p:nvPr>
        </p:nvSpPr>
        <p:spPr/>
        <p:txBody>
          <a:bodyPr/>
          <a:lstStyle/>
          <a:p>
            <a:pPr>
              <a:defRPr/>
            </a:pPr>
            <a:r>
              <a:rPr lang="en-US" smtClean="0"/>
              <a:t>12/01/09 - 9pm</a:t>
            </a:r>
            <a:endParaRPr lang="en-US"/>
          </a:p>
        </p:txBody>
      </p:sp>
      <p:sp>
        <p:nvSpPr>
          <p:cNvPr id="20" name="Slide Number Placeholder 19"/>
          <p:cNvSpPr>
            <a:spLocks noGrp="1"/>
          </p:cNvSpPr>
          <p:nvPr>
            <p:ph type="sldNum" sz="quarter" idx="12"/>
          </p:nvPr>
        </p:nvSpPr>
        <p:spPr/>
        <p:txBody>
          <a:bodyPr/>
          <a:lstStyle/>
          <a:p>
            <a:pPr>
              <a:defRPr/>
            </a:pPr>
            <a:fld id="{79649112-2361-4913-9798-B6AEBB59A8D4}" type="slidenum">
              <a:rPr lang="en-US" smtClean="0"/>
              <a:pPr>
                <a:defRPr/>
              </a:pPr>
              <a:t>119</a:t>
            </a:fld>
            <a:endParaRPr lang="en-US"/>
          </a:p>
        </p:txBody>
      </p:sp>
      <p:sp>
        <p:nvSpPr>
          <p:cNvPr id="22" name="AutoShape 5"/>
          <p:cNvSpPr>
            <a:spLocks noChangeArrowheads="1"/>
          </p:cNvSpPr>
          <p:nvPr/>
        </p:nvSpPr>
        <p:spPr bwMode="auto">
          <a:xfrm>
            <a:off x="3284677" y="5264360"/>
            <a:ext cx="2063750" cy="393700"/>
          </a:xfrm>
          <a:prstGeom prst="wedgeRectCallout">
            <a:avLst>
              <a:gd name="adj1" fmla="val 61365"/>
              <a:gd name="adj2" fmla="val -118337"/>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dirty="0" smtClean="0">
                <a:solidFill>
                  <a:schemeClr val="bg1"/>
                </a:solidFill>
              </a:rPr>
              <a:t>December </a:t>
            </a:r>
            <a:r>
              <a:rPr lang="en-US" sz="1400" b="1" dirty="0">
                <a:solidFill>
                  <a:schemeClr val="bg1"/>
                </a:solidFill>
              </a:rPr>
              <a:t>2007-</a:t>
            </a:r>
            <a:br>
              <a:rPr lang="en-US" sz="1400" b="1" dirty="0">
                <a:solidFill>
                  <a:schemeClr val="bg1"/>
                </a:solidFill>
              </a:rPr>
            </a:br>
            <a:r>
              <a:rPr lang="en-US" sz="1400" b="1" dirty="0">
                <a:solidFill>
                  <a:schemeClr val="bg1"/>
                </a:solidFill>
              </a:rPr>
              <a:t>June 2009 Recession</a:t>
            </a:r>
          </a:p>
        </p:txBody>
      </p:sp>
      <p:sp>
        <p:nvSpPr>
          <p:cNvPr id="23" name="AutoShape 38"/>
          <p:cNvSpPr>
            <a:spLocks noChangeArrowheads="1"/>
          </p:cNvSpPr>
          <p:nvPr/>
        </p:nvSpPr>
        <p:spPr bwMode="blackWhite">
          <a:xfrm>
            <a:off x="1899635" y="3585738"/>
            <a:ext cx="3109913"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Tree>
    <p:extLst>
      <p:ext uri="{BB962C8B-B14F-4D97-AF65-F5344CB8AC3E}">
        <p14:creationId xmlns:p14="http://schemas.microsoft.com/office/powerpoint/2010/main" val="121705537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380546"/>
                                        </p:tgtEl>
                                        <p:attrNameLst>
                                          <p:attrName>style.visibility</p:attrName>
                                        </p:attrNameLst>
                                      </p:cBhvr>
                                      <p:to>
                                        <p:strVal val="visible"/>
                                      </p:to>
                                    </p:set>
                                    <p:animEffect transition="in" filter="wipe(left)">
                                      <p:cBhvr>
                                        <p:cTn id="13" dur="500"/>
                                        <p:tgtEl>
                                          <p:spTgt spid="6380546"/>
                                        </p:tgtEl>
                                      </p:cBhvr>
                                    </p:animEffect>
                                  </p:childTnLst>
                                  <p:subTnLst>
                                    <p:audio>
                                      <p:cMediaNode>
                                        <p:cTn display="0" masterRel="sameClick">
                                          <p:stCondLst>
                                            <p:cond evt="begin" delay="0">
                                              <p:tn val="11"/>
                                            </p:cond>
                                          </p:stCondLst>
                                          <p:endCondLst>
                                            <p:cond evt="onStopAudio" delay="0">
                                              <p:tgtEl>
                                                <p:sldTgt/>
                                              </p:tgtEl>
                                            </p:cond>
                                          </p:endCondLst>
                                        </p:cTn>
                                        <p:tgtEl>
                                          <p:sndTgt r:embed="rId4" name="PROJCTOR.WAV"/>
                                        </p:tgtEl>
                                      </p:cMediaNode>
                                    </p:audio>
                                  </p:sub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6380548"/>
                                        </p:tgtEl>
                                        <p:attrNameLst>
                                          <p:attrName>style.visibility</p:attrName>
                                        </p:attrNameLst>
                                      </p:cBhvr>
                                      <p:to>
                                        <p:strVal val="visible"/>
                                      </p:to>
                                    </p:set>
                                    <p:animEffect transition="in" filter="blinds(horizontal)">
                                      <p:cBhvr>
                                        <p:cTn id="17" dur="500"/>
                                        <p:tgtEl>
                                          <p:spTgt spid="6380548"/>
                                        </p:tgtEl>
                                      </p:cBhvr>
                                    </p:animEffect>
                                  </p:childTnLst>
                                </p:cTn>
                              </p:par>
                            </p:childTnLst>
                          </p:cTn>
                        </p:par>
                        <p:par>
                          <p:cTn id="18" fill="hold">
                            <p:stCondLst>
                              <p:cond delay="1000"/>
                            </p:stCondLst>
                            <p:childTnLst>
                              <p:par>
                                <p:cTn id="19" presetID="17" presetClass="entr" presetSubtype="4" fill="hold" grpId="0" nodeType="afterEffect">
                                  <p:stCondLst>
                                    <p:cond delay="1000"/>
                                  </p:stCondLst>
                                  <p:childTnLst>
                                    <p:set>
                                      <p:cBhvr>
                                        <p:cTn id="20" dur="1" fill="hold">
                                          <p:stCondLst>
                                            <p:cond delay="0"/>
                                          </p:stCondLst>
                                        </p:cTn>
                                        <p:tgtEl>
                                          <p:spTgt spid="375816"/>
                                        </p:tgtEl>
                                        <p:attrNameLst>
                                          <p:attrName>style.visibility</p:attrName>
                                        </p:attrNameLst>
                                      </p:cBhvr>
                                      <p:to>
                                        <p:strVal val="visible"/>
                                      </p:to>
                                    </p:set>
                                    <p:anim calcmode="lin" valueType="num">
                                      <p:cBhvr>
                                        <p:cTn id="21" dur="500" fill="hold"/>
                                        <p:tgtEl>
                                          <p:spTgt spid="375816"/>
                                        </p:tgtEl>
                                        <p:attrNameLst>
                                          <p:attrName>ppt_x</p:attrName>
                                        </p:attrNameLst>
                                      </p:cBhvr>
                                      <p:tavLst>
                                        <p:tav tm="0">
                                          <p:val>
                                            <p:strVal val="#ppt_x"/>
                                          </p:val>
                                        </p:tav>
                                        <p:tav tm="100000">
                                          <p:val>
                                            <p:strVal val="#ppt_x"/>
                                          </p:val>
                                        </p:tav>
                                      </p:tavLst>
                                    </p:anim>
                                    <p:anim calcmode="lin" valueType="num">
                                      <p:cBhvr>
                                        <p:cTn id="22" dur="500" fill="hold"/>
                                        <p:tgtEl>
                                          <p:spTgt spid="375816"/>
                                        </p:tgtEl>
                                        <p:attrNameLst>
                                          <p:attrName>ppt_y</p:attrName>
                                        </p:attrNameLst>
                                      </p:cBhvr>
                                      <p:tavLst>
                                        <p:tav tm="0">
                                          <p:val>
                                            <p:strVal val="#ppt_y+#ppt_h/2"/>
                                          </p:val>
                                        </p:tav>
                                        <p:tav tm="100000">
                                          <p:val>
                                            <p:strVal val="#ppt_y"/>
                                          </p:val>
                                        </p:tav>
                                      </p:tavLst>
                                    </p:anim>
                                    <p:anim calcmode="lin" valueType="num">
                                      <p:cBhvr>
                                        <p:cTn id="23" dur="500" fill="hold"/>
                                        <p:tgtEl>
                                          <p:spTgt spid="375816"/>
                                        </p:tgtEl>
                                        <p:attrNameLst>
                                          <p:attrName>ppt_w</p:attrName>
                                        </p:attrNameLst>
                                      </p:cBhvr>
                                      <p:tavLst>
                                        <p:tav tm="0">
                                          <p:val>
                                            <p:strVal val="#ppt_w"/>
                                          </p:val>
                                        </p:tav>
                                        <p:tav tm="100000">
                                          <p:val>
                                            <p:strVal val="#ppt_w"/>
                                          </p:val>
                                        </p:tav>
                                      </p:tavLst>
                                    </p:anim>
                                    <p:anim calcmode="lin" valueType="num">
                                      <p:cBhvr>
                                        <p:cTn id="24" dur="500" fill="hold"/>
                                        <p:tgtEl>
                                          <p:spTgt spid="375816"/>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8" fill="hold" grpId="0" nodeType="afterEffect">
                                  <p:stCondLst>
                                    <p:cond delay="50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0547" grpId="0" autoUpdateAnimBg="0"/>
      <p:bldP spid="6380548" grpId="0" autoUpdateAnimBg="0"/>
      <p:bldP spid="375816"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12</a:t>
            </a:fld>
            <a:endParaRPr lang="en-US" smtClean="0"/>
          </a:p>
        </p:txBody>
      </p:sp>
      <p:graphicFrame>
        <p:nvGraphicFramePr>
          <p:cNvPr id="2050" name="Object 3"/>
          <p:cNvGraphicFramePr>
            <a:graphicFrameLocks noGrp="1" noChangeAspect="1"/>
          </p:cNvGraphicFramePr>
          <p:nvPr>
            <p:ph idx="4294967295"/>
            <p:extLst/>
          </p:nvPr>
        </p:nvGraphicFramePr>
        <p:xfrm>
          <a:off x="1588" y="1804988"/>
          <a:ext cx="9140825" cy="4727575"/>
        </p:xfrm>
        <a:graphic>
          <a:graphicData uri="http://schemas.openxmlformats.org/presentationml/2006/ole">
            <mc:AlternateContent xmlns:mc="http://schemas.openxmlformats.org/markup-compatibility/2006">
              <mc:Choice xmlns:v="urn:schemas-microsoft-com:vml" Requires="v">
                <p:oleObj spid="_x0000_s28092468" name="Chart" r:id="rId4" imgW="8820230" imgH="4562424" progId="MSGraph.Chart.8">
                  <p:embed followColorScheme="full"/>
                </p:oleObj>
              </mc:Choice>
              <mc:Fallback>
                <p:oleObj name="Chart" r:id="rId4" imgW="8820230" imgH="4562424" progId="MSGraph.Chart.8">
                  <p:embed followColorScheme="full"/>
                  <p:pic>
                    <p:nvPicPr>
                      <p:cNvPr id="0" name=""/>
                      <p:cNvPicPr>
                        <a:picLocks noChangeAspect="1" noChangeArrowheads="1"/>
                      </p:cNvPicPr>
                      <p:nvPr/>
                    </p:nvPicPr>
                    <p:blipFill>
                      <a:blip r:embed="rId5"/>
                      <a:srcRect/>
                      <a:stretch>
                        <a:fillRect/>
                      </a:stretch>
                    </p:blipFill>
                    <p:spPr bwMode="auto">
                      <a:xfrm>
                        <a:off x="1588" y="1804988"/>
                        <a:ext cx="9140825" cy="472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dirty="0">
                <a:solidFill>
                  <a:schemeClr val="accent1"/>
                </a:solidFill>
              </a:rPr>
              <a:t>RNW All Lines by State, </a:t>
            </a:r>
            <a:r>
              <a:rPr lang="en-US" sz="2600" b="1" dirty="0" smtClean="0">
                <a:solidFill>
                  <a:schemeClr val="accent1"/>
                </a:solidFill>
              </a:rPr>
              <a:t>2004-2013 </a:t>
            </a:r>
            <a:r>
              <a:rPr lang="en-US" sz="2600" b="1" dirty="0">
                <a:solidFill>
                  <a:schemeClr val="accent1"/>
                </a:solidFill>
              </a:rPr>
              <a:t>Average: </a:t>
            </a:r>
          </a:p>
          <a:p>
            <a:pPr eaLnBrk="0" hangingPunct="0"/>
            <a:r>
              <a:rPr lang="en-US" sz="2600" b="1" dirty="0">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4301612" y="4100051"/>
            <a:ext cx="3170903" cy="1179871"/>
          </a:xfrm>
          <a:prstGeom prst="wedgeRectCallout">
            <a:avLst>
              <a:gd name="adj1" fmla="val 66975"/>
              <a:gd name="adj2" fmla="val -31272"/>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a:t>
            </a:r>
            <a:endParaRPr lang="en-US" b="1" dirty="0">
              <a:solidFill>
                <a:srgbClr val="FFFFFF"/>
              </a:solidFill>
            </a:endParaRPr>
          </a:p>
        </p:txBody>
      </p:sp>
    </p:spTree>
    <p:extLst>
      <p:ext uri="{BB962C8B-B14F-4D97-AF65-F5344CB8AC3E}">
        <p14:creationId xmlns:p14="http://schemas.microsoft.com/office/powerpoint/2010/main" val="28731977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120</a:t>
            </a:fld>
            <a:endParaRPr lang="en-US" smtClean="0">
              <a:solidFill>
                <a:srgbClr val="000000"/>
              </a:solidFill>
            </a:endParaRPr>
          </a:p>
        </p:txBody>
      </p:sp>
      <p:graphicFrame>
        <p:nvGraphicFramePr>
          <p:cNvPr id="5122" name="Object 2"/>
          <p:cNvGraphicFramePr>
            <a:graphicFrameLocks/>
          </p:cNvGraphicFramePr>
          <p:nvPr>
            <p:extLst/>
          </p:nvPr>
        </p:nvGraphicFramePr>
        <p:xfrm>
          <a:off x="248478" y="1697895"/>
          <a:ext cx="8708015" cy="4676775"/>
        </p:xfrm>
        <a:graphic>
          <a:graphicData uri="http://schemas.openxmlformats.org/presentationml/2006/ole">
            <mc:AlternateContent xmlns:mc="http://schemas.openxmlformats.org/markup-compatibility/2006">
              <mc:Choice xmlns:v="urn:schemas-microsoft-com:vml" Requires="v">
                <p:oleObj spid="_x0000_s28100643" name="Chart" r:id="rId4" imgW="8705713" imgH="4572154" progId="MSGraph.Chart.8">
                  <p:embed followColorScheme="full"/>
                </p:oleObj>
              </mc:Choice>
              <mc:Fallback>
                <p:oleObj name="Chart" r:id="rId4" imgW="8705713" imgH="4572154" progId="MSGraph.Chart.8">
                  <p:embed followColorScheme="full"/>
                  <p:pic>
                    <p:nvPicPr>
                      <p:cNvPr id="0" name=""/>
                      <p:cNvPicPr>
                        <a:picLocks noChangeArrowheads="1"/>
                      </p:cNvPicPr>
                      <p:nvPr/>
                    </p:nvPicPr>
                    <p:blipFill>
                      <a:blip r:embed="rId5"/>
                      <a:srcRect/>
                      <a:stretch>
                        <a:fillRect/>
                      </a:stretch>
                    </p:blipFill>
                    <p:spPr bwMode="auto">
                      <a:xfrm>
                        <a:off x="248478" y="1697895"/>
                        <a:ext cx="8708015"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78709" y="132021"/>
            <a:ext cx="7661363" cy="860425"/>
          </a:xfrm>
        </p:spPr>
        <p:txBody>
          <a:bodyPr/>
          <a:lstStyle/>
          <a:p>
            <a:r>
              <a:rPr lang="en-US" sz="2200" dirty="0" smtClean="0"/>
              <a:t>Business Fixed Investment is Forecast to Grow Steadily in 2015-16, Fueling Commercial Exposure Growth</a:t>
            </a:r>
          </a:p>
        </p:txBody>
      </p:sp>
      <p:sp>
        <p:nvSpPr>
          <p:cNvPr id="1969158" name="AutoShape 6"/>
          <p:cNvSpPr>
            <a:spLocks noChangeArrowheads="1"/>
          </p:cNvSpPr>
          <p:nvPr/>
        </p:nvSpPr>
        <p:spPr bwMode="blackWhite">
          <a:xfrm>
            <a:off x="4896960" y="1135463"/>
            <a:ext cx="4059533" cy="1386673"/>
          </a:xfrm>
          <a:prstGeom prst="wedgeRectCallout">
            <a:avLst>
              <a:gd name="adj1" fmla="val 3842"/>
              <a:gd name="adj2" fmla="val 910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Business investment will drive commercial property and liability insurance exposures and should drive employment and WC payroll exposures as well (with a lag)</a:t>
            </a:r>
            <a:endParaRPr lang="en-US" b="1" dirty="0">
              <a:solidFill>
                <a:srgbClr val="FFFFFF"/>
              </a:solidFill>
              <a:latin typeface="Arial" charset="0"/>
              <a:cs typeface="Arial" charset="0"/>
            </a:endParaRPr>
          </a:p>
        </p:txBody>
      </p:sp>
      <p:sp>
        <p:nvSpPr>
          <p:cNvPr id="5126" name="TextBox 9"/>
          <p:cNvSpPr txBox="1">
            <a:spLocks noChangeArrowheads="1"/>
          </p:cNvSpPr>
          <p:nvPr/>
        </p:nvSpPr>
        <p:spPr bwMode="auto">
          <a:xfrm>
            <a:off x="285439" y="6374670"/>
            <a:ext cx="7310851" cy="276999"/>
          </a:xfrm>
          <a:prstGeom prst="rect">
            <a:avLst/>
          </a:prstGeom>
          <a:noFill/>
          <a:ln w="9525">
            <a:noFill/>
            <a:miter lim="800000"/>
            <a:headEnd/>
            <a:tailEnd/>
          </a:ln>
        </p:spPr>
        <p:txBody>
          <a:bodyPr wrap="square">
            <a:spAutoFit/>
          </a:bodyPr>
          <a:lstStyle/>
          <a:p>
            <a:pPr fontAlgn="base">
              <a:spcBef>
                <a:spcPct val="0"/>
              </a:spcBef>
              <a:spcAft>
                <a:spcPct val="0"/>
              </a:spcAft>
            </a:pPr>
            <a:r>
              <a:rPr lang="en-US" sz="1200" dirty="0" smtClean="0">
                <a:solidFill>
                  <a:srgbClr val="000000"/>
                </a:solidFill>
                <a:latin typeface="Arial" charset="0"/>
                <a:cs typeface="Arial" charset="0"/>
              </a:rPr>
              <a:t>Sources: Wells Fargo Economic Group; Insurance Information Institute.</a:t>
            </a:r>
            <a:endParaRPr lang="en-US" sz="1200" dirty="0">
              <a:solidFill>
                <a:srgbClr val="000000"/>
              </a:solidFill>
              <a:latin typeface="Arial" charset="0"/>
              <a:cs typeface="Arial" charset="0"/>
            </a:endParaRPr>
          </a:p>
        </p:txBody>
      </p:sp>
      <p:sp>
        <p:nvSpPr>
          <p:cNvPr id="2" name="TextBox 1"/>
          <p:cNvSpPr txBox="1"/>
          <p:nvPr/>
        </p:nvSpPr>
        <p:spPr>
          <a:xfrm>
            <a:off x="127897" y="1768511"/>
            <a:ext cx="977421" cy="584775"/>
          </a:xfrm>
          <a:prstGeom prst="rect">
            <a:avLst/>
          </a:prstGeom>
          <a:noFill/>
        </p:spPr>
        <p:txBody>
          <a:bodyPr wrap="square" rtlCol="0">
            <a:spAutoFit/>
          </a:bodyPr>
          <a:lstStyle/>
          <a:p>
            <a:pPr fontAlgn="base">
              <a:spcBef>
                <a:spcPct val="0"/>
              </a:spcBef>
              <a:spcAft>
                <a:spcPct val="0"/>
              </a:spcAft>
            </a:pPr>
            <a:r>
              <a:rPr lang="en-US" sz="1600" dirty="0" smtClean="0">
                <a:solidFill>
                  <a:srgbClr val="000000"/>
                </a:solidFill>
                <a:latin typeface="Arial" charset="0"/>
                <a:cs typeface="Arial" charset="0"/>
              </a:rPr>
              <a:t>Growth Rate</a:t>
            </a:r>
            <a:endParaRPr lang="en-US" sz="1600" dirty="0">
              <a:solidFill>
                <a:srgbClr val="000000"/>
              </a:solidFill>
              <a:latin typeface="Arial" charset="0"/>
              <a:cs typeface="Arial" charset="0"/>
            </a:endParaRPr>
          </a:p>
        </p:txBody>
      </p:sp>
    </p:spTree>
    <p:extLst>
      <p:ext uri="{BB962C8B-B14F-4D97-AF65-F5344CB8AC3E}">
        <p14:creationId xmlns:p14="http://schemas.microsoft.com/office/powerpoint/2010/main" val="37252401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121</a:t>
            </a:fld>
            <a:endParaRPr lang="en-US" sz="900">
              <a:solidFill>
                <a:schemeClr val="bg1"/>
              </a:solidFill>
            </a:endParaRPr>
          </a:p>
        </p:txBody>
      </p:sp>
      <p:pic>
        <p:nvPicPr>
          <p:cNvPr id="15462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a:solidFill>
                  <a:srgbClr val="FFFFFF"/>
                </a:solidFill>
              </a:rPr>
              <a:t>Labor Market Trends</a:t>
            </a:r>
            <a:endParaRPr lang="en-US" sz="4000" b="1" i="1">
              <a:solidFill>
                <a:srgbClr val="FFFFFF"/>
              </a:solidFill>
            </a:endParaRPr>
          </a:p>
        </p:txBody>
      </p:sp>
      <p:sp>
        <p:nvSpPr>
          <p:cNvPr id="1940487" name="Rectangle 7"/>
          <p:cNvSpPr>
            <a:spLocks noChangeArrowheads="1"/>
          </p:cNvSpPr>
          <p:nvPr/>
        </p:nvSpPr>
        <p:spPr bwMode="auto">
          <a:xfrm>
            <a:off x="228600" y="4052888"/>
            <a:ext cx="8601075" cy="208597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Massive Job Losses Sapped the Economy and Commercial/Personal  Lines Exposure, But Trend </a:t>
            </a:r>
            <a:r>
              <a:rPr lang="en-US" sz="3600" b="1" dirty="0" smtClean="0">
                <a:solidFill>
                  <a:srgbClr val="225A7A"/>
                </a:solidFill>
              </a:rPr>
              <a:t>Has Greatly Improved</a:t>
            </a:r>
            <a:endParaRPr lang="en-US" sz="36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122</a:t>
            </a:fld>
            <a:endParaRPr lang="en-US" sz="900"/>
          </a:p>
        </p:txBody>
      </p:sp>
      <p:sp>
        <p:nvSpPr>
          <p:cNvPr id="17414" name="Rectangle 2"/>
          <p:cNvSpPr>
            <a:spLocks noGrp="1" noChangeArrowheads="1"/>
          </p:cNvSpPr>
          <p:nvPr>
            <p:ph type="title" idx="4294967295"/>
          </p:nvPr>
        </p:nvSpPr>
        <p:spPr>
          <a:xfrm>
            <a:off x="649288" y="161925"/>
            <a:ext cx="6867525" cy="836613"/>
          </a:xfrm>
        </p:spPr>
        <p:txBody>
          <a:bodyPr/>
          <a:lstStyle/>
          <a:p>
            <a:r>
              <a:rPr lang="en-US" sz="2800" dirty="0" smtClean="0"/>
              <a:t>Unemployment and Underemployment Rates: Still Too High, But Falling</a:t>
            </a:r>
          </a:p>
        </p:txBody>
      </p:sp>
      <p:graphicFrame>
        <p:nvGraphicFramePr>
          <p:cNvPr id="17410" name="Object 2"/>
          <p:cNvGraphicFramePr>
            <a:graphicFrameLocks noGrp="1"/>
          </p:cNvGraphicFramePr>
          <p:nvPr>
            <p:ph idx="4294967295"/>
            <p:extLst/>
          </p:nvPr>
        </p:nvGraphicFramePr>
        <p:xfrm>
          <a:off x="112713" y="1350963"/>
          <a:ext cx="6864350" cy="4718050"/>
        </p:xfrm>
        <a:graphic>
          <a:graphicData uri="http://schemas.openxmlformats.org/presentationml/2006/ole">
            <mc:AlternateContent xmlns:mc="http://schemas.openxmlformats.org/markup-compatibility/2006">
              <mc:Choice xmlns:v="urn:schemas-microsoft-com:vml" Requires="v">
                <p:oleObj spid="_x0000_s28101663" name="Chart" r:id="rId4" imgW="7096230" imgH="4876942" progId="MSGraph.Chart.8">
                  <p:embed followColorScheme="full"/>
                </p:oleObj>
              </mc:Choice>
              <mc:Fallback>
                <p:oleObj name="Chart" r:id="rId4" imgW="7096230" imgH="4876942" progId="MSGraph.Chart.8">
                  <p:embed followColorScheme="full"/>
                  <p:pic>
                    <p:nvPicPr>
                      <p:cNvPr id="0" name=""/>
                      <p:cNvPicPr>
                        <a:picLocks noGrp="1" noChangeArrowheads="1"/>
                      </p:cNvPicPr>
                      <p:nvPr/>
                    </p:nvPicPr>
                    <p:blipFill>
                      <a:blip r:embed="rId5"/>
                      <a:srcRect/>
                      <a:stretch>
                        <a:fillRect/>
                      </a:stretch>
                    </p:blipFill>
                    <p:spPr bwMode="auto">
                      <a:xfrm>
                        <a:off x="112713" y="1350963"/>
                        <a:ext cx="6864350"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2775" name="AutoShape 7"/>
          <p:cNvSpPr>
            <a:spLocks noChangeArrowheads="1"/>
          </p:cNvSpPr>
          <p:nvPr/>
        </p:nvSpPr>
        <p:spPr bwMode="blackWhite">
          <a:xfrm>
            <a:off x="7275919" y="4154488"/>
            <a:ext cx="1692275" cy="1252537"/>
          </a:xfrm>
          <a:prstGeom prst="wedgeRectCallout">
            <a:avLst>
              <a:gd name="adj1" fmla="val -76204"/>
              <a:gd name="adj2" fmla="val -21137"/>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“Headline” unemployment was </a:t>
            </a:r>
            <a:r>
              <a:rPr lang="en-US" sz="1400" b="1" dirty="0" smtClean="0">
                <a:solidFill>
                  <a:schemeClr val="bg1"/>
                </a:solidFill>
                <a:cs typeface="+mn-cs"/>
              </a:rPr>
              <a:t>5.6% </a:t>
            </a:r>
            <a:r>
              <a:rPr lang="en-US" sz="1400" b="1" dirty="0">
                <a:solidFill>
                  <a:schemeClr val="bg1"/>
                </a:solidFill>
                <a:cs typeface="+mn-cs"/>
              </a:rPr>
              <a:t>in </a:t>
            </a:r>
            <a:r>
              <a:rPr lang="en-US" sz="1400" b="1" dirty="0" smtClean="0">
                <a:solidFill>
                  <a:schemeClr val="bg1"/>
                </a:solidFill>
                <a:cs typeface="+mn-cs"/>
              </a:rPr>
              <a:t>Dec.</a:t>
            </a:r>
            <a:r>
              <a:rPr lang="en-US" sz="1400" b="1" dirty="0" smtClean="0">
                <a:solidFill>
                  <a:schemeClr val="bg1"/>
                </a:solidFill>
              </a:rPr>
              <a:t> </a:t>
            </a:r>
            <a:r>
              <a:rPr lang="en-US" sz="1400" b="1" dirty="0" smtClean="0">
                <a:solidFill>
                  <a:schemeClr val="bg1"/>
                </a:solidFill>
                <a:cs typeface="+mn-cs"/>
              </a:rPr>
              <a:t>2014.</a:t>
            </a:r>
            <a:r>
              <a:rPr lang="en-US" sz="1400" b="1" dirty="0" smtClean="0">
                <a:solidFill>
                  <a:schemeClr val="bg1"/>
                </a:solidFill>
              </a:rPr>
              <a:t> 4.5% </a:t>
            </a:r>
            <a:r>
              <a:rPr lang="en-US" sz="1400" b="1" dirty="0">
                <a:solidFill>
                  <a:schemeClr val="bg1"/>
                </a:solidFill>
              </a:rPr>
              <a:t>to </a:t>
            </a:r>
            <a:r>
              <a:rPr lang="en-US" sz="1400" b="1" dirty="0" smtClean="0">
                <a:solidFill>
                  <a:schemeClr val="bg1"/>
                </a:solidFill>
              </a:rPr>
              <a:t>5.5% </a:t>
            </a:r>
            <a:r>
              <a:rPr lang="en-US" sz="1400" b="1" dirty="0">
                <a:solidFill>
                  <a:schemeClr val="bg1"/>
                </a:solidFill>
              </a:rPr>
              <a:t>is “normal.”</a:t>
            </a:r>
            <a:endParaRPr lang="en-US" sz="1400" b="1" dirty="0">
              <a:solidFill>
                <a:schemeClr val="bg1"/>
              </a:solidFill>
              <a:cs typeface="+mn-cs"/>
            </a:endParaRPr>
          </a:p>
        </p:txBody>
      </p:sp>
      <p:sp>
        <p:nvSpPr>
          <p:cNvPr id="17416"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Insurance Information Institute.</a:t>
            </a:r>
          </a:p>
        </p:txBody>
      </p:sp>
      <p:sp>
        <p:nvSpPr>
          <p:cNvPr id="17418" name="Rectangle 11"/>
          <p:cNvSpPr>
            <a:spLocks noChangeArrowheads="1"/>
          </p:cNvSpPr>
          <p:nvPr/>
        </p:nvSpPr>
        <p:spPr bwMode="black">
          <a:xfrm>
            <a:off x="223838" y="1042988"/>
            <a:ext cx="39116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December 2014, </a:t>
            </a:r>
            <a:r>
              <a:rPr lang="en-US" sz="1600" b="1" dirty="0">
                <a:solidFill>
                  <a:srgbClr val="225A7A"/>
                </a:solidFill>
              </a:rPr>
              <a:t>Seasonally Adjusted (%)</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Stubbornly high unemployment and underemployment constrain overall economic growth, but the job market is now clearly improving.</a:t>
            </a: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698A961A-58BF-498B-852A-4E152ACAA0C1}" type="slidenum">
              <a:rPr lang="en-US" smtClean="0"/>
              <a:pPr>
                <a:defRPr/>
              </a:pPr>
              <a:t>122</a:t>
            </a:fld>
            <a:endParaRPr lang="en-US"/>
          </a:p>
        </p:txBody>
      </p:sp>
      <p:sp>
        <p:nvSpPr>
          <p:cNvPr id="17" name="AutoShape 38"/>
          <p:cNvSpPr>
            <a:spLocks noChangeArrowheads="1"/>
          </p:cNvSpPr>
          <p:nvPr/>
        </p:nvSpPr>
        <p:spPr bwMode="blackWhite">
          <a:xfrm>
            <a:off x="7259638" y="1411288"/>
            <a:ext cx="1639887" cy="1666875"/>
          </a:xfrm>
          <a:prstGeom prst="wedgeRectCallout">
            <a:avLst>
              <a:gd name="adj1" fmla="val -71691"/>
              <a:gd name="adj2" fmla="val 4196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went 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11.2% </a:t>
            </a:r>
            <a:r>
              <a:rPr lang="en-US" sz="1400" b="1" dirty="0">
                <a:solidFill>
                  <a:schemeClr val="bg1"/>
                </a:solidFill>
                <a:cs typeface="+mn-cs"/>
              </a:rPr>
              <a:t>in </a:t>
            </a:r>
            <a:r>
              <a:rPr lang="en-US" sz="1400" b="1" dirty="0" smtClean="0">
                <a:solidFill>
                  <a:schemeClr val="bg1"/>
                </a:solidFill>
                <a:cs typeface="+mn-cs"/>
              </a:rPr>
              <a:t>Oct. 2014.</a:t>
            </a:r>
            <a:r>
              <a:rPr lang="en-US" sz="1400" b="1" dirty="0">
                <a:solidFill>
                  <a:schemeClr val="bg1"/>
                </a:solidFill>
                <a:cs typeface="+mn-cs"/>
              </a:rPr>
              <a:t/>
            </a:r>
            <a:br>
              <a:rPr lang="en-US" sz="1400" b="1" dirty="0">
                <a:solidFill>
                  <a:schemeClr val="bg1"/>
                </a:solidFill>
                <a:cs typeface="+mn-cs"/>
              </a:rPr>
            </a:br>
            <a:r>
              <a:rPr lang="en-US" sz="1400" b="1" dirty="0">
                <a:solidFill>
                  <a:schemeClr val="bg1"/>
                </a:solidFill>
                <a:cs typeface="+mn-cs"/>
              </a:rPr>
              <a:t>8% to 10% is “normal.”</a:t>
            </a:r>
          </a:p>
        </p:txBody>
      </p:sp>
    </p:spTree>
    <p:extLst>
      <p:ext uri="{BB962C8B-B14F-4D97-AF65-F5344CB8AC3E}">
        <p14:creationId xmlns:p14="http://schemas.microsoft.com/office/powerpoint/2010/main" val="17928433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7072775"/>
                                        </p:tgtEl>
                                        <p:attrNameLst>
                                          <p:attrName>style.visibility</p:attrName>
                                        </p:attrNameLst>
                                      </p:cBhvr>
                                      <p:to>
                                        <p:strVal val="visible"/>
                                      </p:to>
                                    </p:set>
                                    <p:animEffect transition="in" filter="wipe(right)">
                                      <p:cBhvr>
                                        <p:cTn id="7" dur="500"/>
                                        <p:tgtEl>
                                          <p:spTgt spid="7072775"/>
                                        </p:tgtEl>
                                      </p:cBhvr>
                                    </p:animEffect>
                                  </p:childTnLst>
                                </p:cTn>
                              </p:par>
                            </p:childTnLst>
                          </p:cTn>
                        </p:par>
                        <p:par>
                          <p:cTn id="8" fill="hold">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14" grpId="0" animBg="1"/>
      <p:bldP spid="17" grpId="0" animBg="1"/>
    </p:bld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123</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Grp="1" noChangeAspect="1"/>
          </p:cNvGraphicFramePr>
          <p:nvPr>
            <p:ph type="chart" idx="4294967295"/>
            <p:extLst/>
          </p:nvPr>
        </p:nvGraphicFramePr>
        <p:xfrm>
          <a:off x="239713" y="1844675"/>
          <a:ext cx="8550275" cy="4440238"/>
        </p:xfrm>
        <a:graphic>
          <a:graphicData uri="http://schemas.openxmlformats.org/presentationml/2006/ole">
            <mc:AlternateContent xmlns:mc="http://schemas.openxmlformats.org/markup-compatibility/2006">
              <mc:Choice xmlns:v="urn:schemas-microsoft-com:vml" Requires="v">
                <p:oleObj spid="_x0000_s28102687" name="Chart" r:id="rId4" imgW="8238970" imgH="4276751" progId="MSGraph.Chart.8">
                  <p:embed followColorScheme="full"/>
                </p:oleObj>
              </mc:Choice>
              <mc:Fallback>
                <p:oleObj name="Chart" r:id="rId4" imgW="8238970" imgH="4276751" progId="MSGraph.Chart.8">
                  <p:embed followColorScheme="full"/>
                  <p:pic>
                    <p:nvPicPr>
                      <p:cNvPr id="0" name=""/>
                      <p:cNvPicPr>
                        <a:picLocks noChangeAspect="1" noChangeArrowheads="1"/>
                      </p:cNvPicPr>
                      <p:nvPr/>
                    </p:nvPicPr>
                    <p:blipFill>
                      <a:blip r:embed="rId5"/>
                      <a:srcRect/>
                      <a:stretch>
                        <a:fillRect/>
                      </a:stretch>
                    </p:blipFill>
                    <p:spPr bwMode="auto">
                      <a:xfrm>
                        <a:off x="239713" y="1844675"/>
                        <a:ext cx="8550275" cy="4440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5417237" y="1055410"/>
            <a:ext cx="2568942" cy="1511944"/>
          </a:xfrm>
          <a:prstGeom prst="wedgeRectCallout">
            <a:avLst>
              <a:gd name="adj1" fmla="val -137546"/>
              <a:gd name="adj2" fmla="val 15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a:t>
            </a:r>
            <a:r>
              <a:rPr lang="en-US" sz="1600" b="1" dirty="0" smtClean="0">
                <a:solidFill>
                  <a:schemeClr val="bg1"/>
                </a:solidFill>
                <a:cs typeface="+mn-cs"/>
              </a:rPr>
              <a:t>WC’s </a:t>
            </a:r>
            <a:r>
              <a:rPr lang="en-US" sz="1600" b="1" dirty="0">
                <a:solidFill>
                  <a:schemeClr val="bg1"/>
                </a:solidFill>
                <a:cs typeface="+mn-cs"/>
              </a:rPr>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(1/15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2016:Q4F</a:t>
            </a:r>
            <a:r>
              <a:rPr lang="en-US" sz="1600" b="1" dirty="0">
                <a:solidFill>
                  <a:srgbClr val="225A7A"/>
                </a:solidFill>
              </a:rPr>
              <a:t>*</a:t>
            </a:r>
          </a:p>
        </p:txBody>
      </p:sp>
      <p:sp>
        <p:nvSpPr>
          <p:cNvPr id="12" name="AutoShape 7"/>
          <p:cNvSpPr>
            <a:spLocks noChangeArrowheads="1"/>
          </p:cNvSpPr>
          <p:nvPr/>
        </p:nvSpPr>
        <p:spPr bwMode="blackWhite">
          <a:xfrm>
            <a:off x="2952301" y="3895669"/>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modestly downwards. Optimistic scenarios put the unemployment as low as 5.0% by Q4 of 2015.</a:t>
            </a:r>
            <a:endParaRPr lang="en-US" sz="1400" b="1" dirty="0">
              <a:cs typeface="+mn-cs"/>
            </a:endParaRPr>
          </a:p>
        </p:txBody>
      </p:sp>
      <p:sp>
        <p:nvSpPr>
          <p:cNvPr id="13" name="AutoShape 5"/>
          <p:cNvSpPr>
            <a:spLocks noChangeArrowheads="1"/>
          </p:cNvSpPr>
          <p:nvPr/>
        </p:nvSpPr>
        <p:spPr bwMode="blackWhite">
          <a:xfrm>
            <a:off x="6727352" y="2828869"/>
            <a:ext cx="2155582" cy="1066800"/>
          </a:xfrm>
          <a:prstGeom prst="wedgeRectCallout">
            <a:avLst>
              <a:gd name="adj1" fmla="val 4078"/>
              <a:gd name="adj2" fmla="val 929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downwards </a:t>
            </a:r>
            <a:r>
              <a:rPr lang="en-US" sz="1600" b="1" dirty="0">
                <a:solidFill>
                  <a:schemeClr val="bg1"/>
                </a:solidFill>
                <a:cs typeface="+mn-cs"/>
              </a:rPr>
              <a:t>for </a:t>
            </a:r>
            <a:r>
              <a:rPr lang="en-US" sz="1600" b="1" dirty="0" smtClean="0">
                <a:solidFill>
                  <a:schemeClr val="bg1"/>
                </a:solidFill>
                <a:cs typeface="+mn-cs"/>
              </a:rPr>
              <a:t>2015/16</a:t>
            </a:r>
            <a:endParaRPr lang="en-US" sz="1600" b="1" dirty="0">
              <a:solidFill>
                <a:schemeClr val="bg1"/>
              </a:solidFill>
              <a:cs typeface="+mn-cs"/>
            </a:endParaRPr>
          </a:p>
        </p:txBody>
      </p:sp>
    </p:spTree>
    <p:extLst>
      <p:ext uri="{BB962C8B-B14F-4D97-AF65-F5344CB8AC3E}">
        <p14:creationId xmlns:p14="http://schemas.microsoft.com/office/powerpoint/2010/main" val="38661805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nvPr>
        </p:nvGraphicFramePr>
        <p:xfrm>
          <a:off x="333375" y="1397000"/>
          <a:ext cx="8523288" cy="4087813"/>
        </p:xfrm>
        <a:graphic>
          <a:graphicData uri="http://schemas.openxmlformats.org/presentationml/2006/ole">
            <mc:AlternateContent xmlns:mc="http://schemas.openxmlformats.org/markup-compatibility/2006">
              <mc:Choice xmlns:v="urn:schemas-microsoft-com:vml" Requires="v">
                <p:oleObj spid="_x0000_s28103711" name="Chart" r:id="rId4" imgW="8582173" imgH="4114800" progId="MSGraph.Chart.8">
                  <p:embed followColorScheme="full"/>
                </p:oleObj>
              </mc:Choice>
              <mc:Fallback>
                <p:oleObj name="Chart" r:id="rId4" imgW="8582173" imgH="4114800" progId="MSGraph.Chart.8">
                  <p:embed followColorScheme="full"/>
                  <p:pic>
                    <p:nvPicPr>
                      <p:cNvPr id="0" name=""/>
                      <p:cNvPicPr preferRelativeResize="0">
                        <a:picLocks noChangeArrowheads="1"/>
                      </p:cNvPicPr>
                      <p:nvPr/>
                    </p:nvPicPr>
                    <p:blipFill>
                      <a:blip r:embed="rId5"/>
                      <a:srcRect/>
                      <a:stretch>
                        <a:fillRect/>
                      </a:stretch>
                    </p:blipFill>
                    <p:spPr bwMode="gray">
                      <a:xfrm>
                        <a:off x="333375" y="1397000"/>
                        <a:ext cx="8523288"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Dec. 2014 (Thousands, Seasonally Adjusted)</a:t>
            </a:r>
            <a:endParaRPr lang="en-US" sz="1600" b="1" dirty="0">
              <a:solidFill>
                <a:srgbClr val="225A7A"/>
              </a:solidFill>
            </a:endParaRP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11.20 million </a:t>
            </a:r>
            <a:r>
              <a:rPr lang="en-US" b="1" dirty="0">
                <a:solidFill>
                  <a:srgbClr val="FFFFFF"/>
                </a:solidFill>
              </a:rPr>
              <a:t>Jobs Since Jan. 2010 After Having </a:t>
            </a:r>
            <a:r>
              <a:rPr lang="en-US" b="1" dirty="0" smtClean="0">
                <a:solidFill>
                  <a:srgbClr val="FFFFFF"/>
                </a:solidFill>
              </a:rPr>
              <a:t>Shed 5.01 </a:t>
            </a:r>
            <a:r>
              <a:rPr lang="en-US" b="1" dirty="0">
                <a:solidFill>
                  <a:srgbClr val="FFFFFF"/>
                </a:solidFill>
              </a:rPr>
              <a:t>Million Jobs in 2009 and </a:t>
            </a:r>
            <a:r>
              <a:rPr lang="en-US" b="1" dirty="0" smtClean="0">
                <a:solidFill>
                  <a:srgbClr val="FFFFFF"/>
                </a:solidFill>
              </a:rPr>
              <a:t>3.76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45091" y="657551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2" name="AutoShape 5"/>
          <p:cNvSpPr>
            <a:spLocks noChangeArrowheads="1"/>
          </p:cNvSpPr>
          <p:nvPr/>
        </p:nvSpPr>
        <p:spPr bwMode="blackWhite">
          <a:xfrm>
            <a:off x="1042001" y="4055784"/>
            <a:ext cx="1715738" cy="841375"/>
          </a:xfrm>
          <a:prstGeom prst="wedgeRectCallout">
            <a:avLst>
              <a:gd name="adj1" fmla="val 56494"/>
              <a:gd name="adj2" fmla="val -197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a:solidFill>
                  <a:schemeClr val="bg1"/>
                </a:solidFill>
              </a:rPr>
              <a:t>Monthly </a:t>
            </a:r>
            <a:r>
              <a:rPr lang="en-US" sz="1200" b="1" dirty="0" smtClean="0">
                <a:solidFill>
                  <a:schemeClr val="bg1"/>
                </a:solidFill>
              </a:rPr>
              <a:t>losses </a:t>
            </a:r>
            <a:r>
              <a:rPr lang="en-US" sz="1200" b="1" dirty="0">
                <a:solidFill>
                  <a:schemeClr val="bg1"/>
                </a:solidFill>
              </a:rPr>
              <a:t>in   Dec. 08–Mar. 09 </a:t>
            </a:r>
            <a:r>
              <a:rPr lang="en-US" sz="1200" b="1" dirty="0" smtClean="0">
                <a:solidFill>
                  <a:schemeClr val="bg1"/>
                </a:solidFill>
              </a:rPr>
              <a:t>were </a:t>
            </a:r>
            <a:r>
              <a:rPr lang="en-US" sz="1200" b="1" dirty="0">
                <a:solidFill>
                  <a:schemeClr val="bg1"/>
                </a:solidFill>
              </a:rPr>
              <a:t>the </a:t>
            </a:r>
            <a:r>
              <a:rPr lang="en-US" sz="1200" b="1" dirty="0" smtClean="0">
                <a:solidFill>
                  <a:schemeClr val="bg1"/>
                </a:solidFill>
              </a:rPr>
              <a:t>largest </a:t>
            </a:r>
            <a:r>
              <a:rPr lang="en-US" sz="1200" b="1" dirty="0">
                <a:solidFill>
                  <a:schemeClr val="bg1"/>
                </a:solidFill>
              </a:rPr>
              <a:t>in the </a:t>
            </a:r>
            <a:br>
              <a:rPr lang="en-US" sz="1200" b="1" dirty="0">
                <a:solidFill>
                  <a:schemeClr val="bg1"/>
                </a:solidFill>
              </a:rPr>
            </a:br>
            <a:r>
              <a:rPr lang="en-US" sz="1200" b="1" dirty="0" smtClean="0">
                <a:solidFill>
                  <a:schemeClr val="bg1"/>
                </a:solidFill>
              </a:rPr>
              <a:t>post-WW </a:t>
            </a:r>
            <a:r>
              <a:rPr lang="en-US" sz="1200" b="1" dirty="0">
                <a:solidFill>
                  <a:schemeClr val="bg1"/>
                </a:solidFill>
              </a:rPr>
              <a:t>II </a:t>
            </a:r>
            <a:r>
              <a:rPr lang="en-US" sz="1200" b="1" dirty="0" smtClean="0">
                <a:solidFill>
                  <a:schemeClr val="bg1"/>
                </a:solidFill>
              </a:rPr>
              <a:t>period</a:t>
            </a:r>
            <a:endParaRPr lang="en-US" sz="1200" b="1" dirty="0">
              <a:solidFill>
                <a:schemeClr val="bg1"/>
              </a:solidFill>
            </a:endParaRPr>
          </a:p>
        </p:txBody>
      </p:sp>
      <p:sp>
        <p:nvSpPr>
          <p:cNvPr id="14" name="AutoShape 7"/>
          <p:cNvSpPr>
            <a:spLocks noChangeArrowheads="1"/>
          </p:cNvSpPr>
          <p:nvPr/>
        </p:nvSpPr>
        <p:spPr bwMode="blackWhite">
          <a:xfrm>
            <a:off x="6897840" y="3113295"/>
            <a:ext cx="1927072" cy="1634987"/>
          </a:xfrm>
          <a:prstGeom prst="wedgeRectCallout">
            <a:avLst>
              <a:gd name="adj1" fmla="val 49658"/>
              <a:gd name="adj2" fmla="val -6454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240,000 </a:t>
            </a:r>
            <a:r>
              <a:rPr lang="en-US" sz="1400" b="1" dirty="0">
                <a:cs typeface="+mn-cs"/>
              </a:rPr>
              <a:t>private sector jobs were created in </a:t>
            </a:r>
            <a:r>
              <a:rPr lang="en-US" sz="1400" b="1" dirty="0" smtClean="0">
                <a:cs typeface="+mn-cs"/>
              </a:rPr>
              <a:t>Dec.  </a:t>
            </a:r>
            <a:r>
              <a:rPr lang="en-US" sz="1400" b="1" i="1" dirty="0" smtClean="0">
                <a:solidFill>
                  <a:srgbClr val="FF0000"/>
                </a:solidFill>
                <a:cs typeface="+mn-cs"/>
              </a:rPr>
              <a:t>In March 2014, the last of the private jobs lost in the Great Recession were recovered </a:t>
            </a:r>
            <a:endParaRPr lang="en-US" sz="1400" b="1" i="1" dirty="0">
              <a:solidFill>
                <a:srgbClr val="FF0000"/>
              </a:solidFill>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124</a:t>
            </a:fld>
            <a:endParaRPr lang="en-US"/>
          </a:p>
        </p:txBody>
      </p:sp>
      <p:sp>
        <p:nvSpPr>
          <p:cNvPr id="13" name="Text Box 17"/>
          <p:cNvSpPr txBox="1">
            <a:spLocks noChangeArrowheads="1"/>
          </p:cNvSpPr>
          <p:nvPr/>
        </p:nvSpPr>
        <p:spPr bwMode="auto">
          <a:xfrm>
            <a:off x="4517219" y="3363287"/>
            <a:ext cx="1897627" cy="138499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endParaRPr lang="en-US" sz="1400" b="1" dirty="0" smtClean="0">
              <a:solidFill>
                <a:schemeClr val="bg1"/>
              </a:solidFill>
            </a:endParaRPr>
          </a:p>
          <a:p>
            <a:pPr algn="ctr">
              <a:defRPr/>
            </a:pPr>
            <a:r>
              <a:rPr lang="en-US" sz="1400" b="1" dirty="0" smtClean="0">
                <a:solidFill>
                  <a:schemeClr val="bg1"/>
                </a:solidFill>
              </a:rPr>
              <a:t>2014: 2.861 Mill</a:t>
            </a:r>
          </a:p>
          <a:p>
            <a:pPr algn="ctr">
              <a:defRPr/>
            </a:pPr>
            <a:r>
              <a:rPr lang="en-US" sz="1400" b="1" dirty="0" smtClean="0">
                <a:solidFill>
                  <a:schemeClr val="bg1"/>
                </a:solidFill>
              </a:rPr>
              <a:t>2013: 2.368 Mill</a:t>
            </a:r>
          </a:p>
          <a:p>
            <a:pPr algn="ctr">
              <a:defRPr/>
            </a:pPr>
            <a:r>
              <a:rPr lang="en-US" sz="1400" b="1" dirty="0" smtClean="0">
                <a:solidFill>
                  <a:schemeClr val="bg1"/>
                </a:solidFill>
              </a:rPr>
              <a:t>2012: 2.294 Mill</a:t>
            </a:r>
          </a:p>
          <a:p>
            <a:pPr algn="ctr">
              <a:defRPr/>
            </a:pPr>
            <a:r>
              <a:rPr lang="en-US" sz="1400" b="1" dirty="0" smtClean="0">
                <a:solidFill>
                  <a:schemeClr val="bg1"/>
                </a:solidFill>
              </a:rPr>
              <a:t>2011: 2.400 Mill</a:t>
            </a:r>
          </a:p>
          <a:p>
            <a:pPr algn="ctr">
              <a:defRPr/>
            </a:pPr>
            <a:r>
              <a:rPr lang="en-US" sz="1400" b="1" dirty="0" smtClean="0">
                <a:solidFill>
                  <a:schemeClr val="bg1"/>
                </a:solidFill>
              </a:rPr>
              <a:t>2010: 1.277 Mill</a:t>
            </a:r>
          </a:p>
        </p:txBody>
      </p:sp>
      <p:sp>
        <p:nvSpPr>
          <p:cNvPr id="15" name="AutoShape 7"/>
          <p:cNvSpPr>
            <a:spLocks noChangeArrowheads="1"/>
          </p:cNvSpPr>
          <p:nvPr/>
        </p:nvSpPr>
        <p:spPr bwMode="blackWhite">
          <a:xfrm>
            <a:off x="6970829" y="1100253"/>
            <a:ext cx="1563324" cy="844394"/>
          </a:xfrm>
          <a:prstGeom prst="wedgeRectCallout">
            <a:avLst>
              <a:gd name="adj1" fmla="val 67144"/>
              <a:gd name="adj2" fmla="val 5916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2,861,000 jobs were created in 2014</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7149137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par>
                          <p:cTn id="17" fill="hold">
                            <p:stCondLst>
                              <p:cond delay="2500"/>
                            </p:stCondLst>
                            <p:childTnLst>
                              <p:par>
                                <p:cTn id="18" presetID="22" presetClass="entr" presetSubtype="4" fill="hold" grpId="0" nodeType="afterEffect">
                                  <p:stCondLst>
                                    <p:cond delay="70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215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215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64B8F494-C266-4838-98BC-027360AC27AA}"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125</a:t>
            </a:fld>
            <a:endParaRPr lang="en-US" sz="900">
              <a:solidFill>
                <a:srgbClr val="000000"/>
              </a:solidFill>
              <a:latin typeface="Arial" charset="0"/>
              <a:cs typeface="Arial" charset="0"/>
            </a:endParaRPr>
          </a:p>
        </p:txBody>
      </p:sp>
      <p:sp>
        <p:nvSpPr>
          <p:cNvPr id="21510"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2005–2014:Q3</a:t>
            </a:r>
          </a:p>
        </p:txBody>
      </p:sp>
      <p:sp>
        <p:nvSpPr>
          <p:cNvPr id="21511"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Note: Recession indicated by gray shaded column. Data are seasonally adjusted annual rates.</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t>
            </a:r>
            <a:r>
              <a:rPr lang="en-US" sz="1100" dirty="0">
                <a:solidFill>
                  <a:srgbClr val="000000"/>
                </a:solidFill>
                <a:latin typeface="Arial" charset="0"/>
                <a:cs typeface="Arial" charset="0"/>
                <a:hlinkClick r:id="rId4"/>
              </a:rPr>
              <a:t>http://research.stlouisfed.org/fred2/series/WASCUR</a:t>
            </a:r>
            <a:r>
              <a:rPr lang="en-US" sz="1100" dirty="0">
                <a:solidFill>
                  <a:srgbClr val="000000"/>
                </a:solidFill>
                <a:latin typeface="Arial" charset="0"/>
                <a:cs typeface="Arial" charset="0"/>
              </a:rPr>
              <a:t>; National Bureau of Economic Research (recession dates); Insurance Information Institute.</a:t>
            </a:r>
          </a:p>
        </p:txBody>
      </p:sp>
      <p:sp>
        <p:nvSpPr>
          <p:cNvPr id="21512"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Billions</a:t>
            </a:r>
          </a:p>
        </p:txBody>
      </p:sp>
      <p:graphicFrame>
        <p:nvGraphicFramePr>
          <p:cNvPr id="21506" name="Object 8"/>
          <p:cNvGraphicFramePr>
            <a:graphicFrameLocks noChangeAspect="1"/>
          </p:cNvGraphicFramePr>
          <p:nvPr>
            <p:extLst/>
          </p:nvPr>
        </p:nvGraphicFramePr>
        <p:xfrm>
          <a:off x="352425" y="1187450"/>
          <a:ext cx="8535988" cy="4838700"/>
        </p:xfrm>
        <a:graphic>
          <a:graphicData uri="http://schemas.openxmlformats.org/presentationml/2006/ole">
            <mc:AlternateContent xmlns:mc="http://schemas.openxmlformats.org/markup-compatibility/2006">
              <mc:Choice xmlns:v="urn:schemas-microsoft-com:vml" Requires="v">
                <p:oleObj spid="_x0000_s28104735" name="Chart" r:id="rId5" imgW="8343770" imgH="4381358" progId="MSGraph.Chart.8">
                  <p:embed followColorScheme="full"/>
                </p:oleObj>
              </mc:Choice>
              <mc:Fallback>
                <p:oleObj name="Chart" r:id="rId5" imgW="8343770" imgH="4381358" progId="MSGraph.Chart.8">
                  <p:embed followColorScheme="full"/>
                  <p:pic>
                    <p:nvPicPr>
                      <p:cNvPr id="0" name=""/>
                      <p:cNvPicPr>
                        <a:picLocks noChangeAspect="1" noChangeArrowheads="1"/>
                      </p:cNvPicPr>
                      <p:nvPr/>
                    </p:nvPicPr>
                    <p:blipFill>
                      <a:blip r:embed="rId6"/>
                      <a:srcRect/>
                      <a:stretch>
                        <a:fillRect/>
                      </a:stretch>
                    </p:blipFill>
                    <p:spPr bwMode="gray">
                      <a:xfrm>
                        <a:off x="352425" y="1187450"/>
                        <a:ext cx="8535988"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14"/>
          <p:cNvSpPr>
            <a:spLocks noChangeArrowheads="1"/>
          </p:cNvSpPr>
          <p:nvPr/>
        </p:nvSpPr>
        <p:spPr bwMode="blackWhite">
          <a:xfrm>
            <a:off x="1563688" y="1852613"/>
            <a:ext cx="2182812" cy="611187"/>
          </a:xfrm>
          <a:prstGeom prst="wedgeRectCallout">
            <a:avLst>
              <a:gd name="adj1" fmla="val 58081"/>
              <a:gd name="adj2" fmla="val 2005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Prior Peak was 2008:Q3 at $6.54 trillion</a:t>
            </a:r>
          </a:p>
        </p:txBody>
      </p:sp>
      <p:sp>
        <p:nvSpPr>
          <p:cNvPr id="12" name="AutoShape 14"/>
          <p:cNvSpPr>
            <a:spLocks noChangeArrowheads="1"/>
          </p:cNvSpPr>
          <p:nvPr/>
        </p:nvSpPr>
        <p:spPr bwMode="blackWhite">
          <a:xfrm>
            <a:off x="2632075" y="4431321"/>
            <a:ext cx="2419350" cy="727459"/>
          </a:xfrm>
          <a:prstGeom prst="wedgeRectCallout">
            <a:avLst>
              <a:gd name="adj1" fmla="val 22944"/>
              <a:gd name="adj2" fmla="val -9531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Recent trough (2009:Q1) was $6.23 trillion, down 5.3% from prior peak</a:t>
            </a:r>
          </a:p>
        </p:txBody>
      </p:sp>
      <p:sp>
        <p:nvSpPr>
          <p:cNvPr id="14" name="AutoShape 14"/>
          <p:cNvSpPr>
            <a:spLocks noChangeArrowheads="1"/>
          </p:cNvSpPr>
          <p:nvPr/>
        </p:nvSpPr>
        <p:spPr bwMode="blackWhite">
          <a:xfrm>
            <a:off x="5903913" y="4009292"/>
            <a:ext cx="2932112" cy="1069121"/>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u="sng" dirty="0">
                <a:solidFill>
                  <a:srgbClr val="FFFFFF"/>
                </a:solidFill>
                <a:latin typeface="Arial" charset="0"/>
                <a:cs typeface="Arial" charset="0"/>
              </a:rPr>
              <a:t>Growth rates</a:t>
            </a:r>
            <a:br>
              <a:rPr lang="en-US" sz="1400" b="1" u="sng" dirty="0">
                <a:solidFill>
                  <a:srgbClr val="FFFFFF"/>
                </a:solidFill>
                <a:latin typeface="Arial" charset="0"/>
                <a:cs typeface="Arial" charset="0"/>
              </a:rPr>
            </a:br>
            <a:r>
              <a:rPr lang="en-US" sz="1400" b="1" dirty="0" smtClean="0">
                <a:solidFill>
                  <a:srgbClr val="FFFFFF"/>
                </a:solidFill>
                <a:latin typeface="Arial" charset="0"/>
                <a:cs typeface="Arial" charset="0"/>
              </a:rPr>
              <a:t>2011:Q3 </a:t>
            </a:r>
            <a:r>
              <a:rPr lang="en-US" sz="1400" b="1" dirty="0">
                <a:solidFill>
                  <a:srgbClr val="FFFFFF"/>
                </a:solidFill>
                <a:latin typeface="Arial" charset="0"/>
                <a:cs typeface="Arial" charset="0"/>
              </a:rPr>
              <a:t>over </a:t>
            </a:r>
            <a:r>
              <a:rPr lang="en-US" sz="1400" b="1" dirty="0" smtClean="0">
                <a:solidFill>
                  <a:srgbClr val="FFFFFF"/>
                </a:solidFill>
                <a:latin typeface="Arial" charset="0"/>
                <a:cs typeface="Arial" charset="0"/>
              </a:rPr>
              <a:t>2010:Q3: 4.1%</a:t>
            </a:r>
            <a:r>
              <a:rPr lang="en-US" sz="1400" b="1" dirty="0">
                <a:solidFill>
                  <a:srgbClr val="FFFFFF"/>
                </a:solidFill>
                <a:latin typeface="Arial" charset="0"/>
                <a:cs typeface="Arial" charset="0"/>
              </a:rPr>
              <a:t/>
            </a:r>
            <a:br>
              <a:rPr lang="en-US" sz="1400" b="1" dirty="0">
                <a:solidFill>
                  <a:srgbClr val="FFFFFF"/>
                </a:solidFill>
                <a:latin typeface="Arial" charset="0"/>
                <a:cs typeface="Arial" charset="0"/>
              </a:rPr>
            </a:br>
            <a:r>
              <a:rPr lang="en-US" sz="1400" b="1" dirty="0" smtClean="0">
                <a:solidFill>
                  <a:srgbClr val="FFFFFF"/>
                </a:solidFill>
                <a:latin typeface="Arial" charset="0"/>
                <a:cs typeface="Arial" charset="0"/>
              </a:rPr>
              <a:t>2012:Q3 </a:t>
            </a:r>
            <a:r>
              <a:rPr lang="en-US" sz="1400" b="1" dirty="0">
                <a:solidFill>
                  <a:srgbClr val="FFFFFF"/>
                </a:solidFill>
                <a:latin typeface="Arial" charset="0"/>
                <a:cs typeface="Arial" charset="0"/>
              </a:rPr>
              <a:t>over </a:t>
            </a:r>
            <a:r>
              <a:rPr lang="en-US" sz="1400" b="1" dirty="0" smtClean="0">
                <a:solidFill>
                  <a:srgbClr val="FFFFFF"/>
                </a:solidFill>
                <a:latin typeface="Arial" charset="0"/>
                <a:cs typeface="Arial" charset="0"/>
              </a:rPr>
              <a:t>2011:Q3: 3.2%</a:t>
            </a:r>
            <a:r>
              <a:rPr lang="en-US" sz="1400" b="1" dirty="0">
                <a:solidFill>
                  <a:srgbClr val="FFFFFF"/>
                </a:solidFill>
                <a:latin typeface="Arial" charset="0"/>
                <a:cs typeface="Arial" charset="0"/>
              </a:rPr>
              <a:t/>
            </a:r>
            <a:br>
              <a:rPr lang="en-US" sz="1400" b="1" dirty="0">
                <a:solidFill>
                  <a:srgbClr val="FFFFFF"/>
                </a:solidFill>
                <a:latin typeface="Arial" charset="0"/>
                <a:cs typeface="Arial" charset="0"/>
              </a:rPr>
            </a:br>
            <a:r>
              <a:rPr lang="en-US" sz="1400" b="1" dirty="0">
                <a:solidFill>
                  <a:srgbClr val="FFFFFF"/>
                </a:solidFill>
                <a:latin typeface="Arial" charset="0"/>
                <a:cs typeface="Arial" charset="0"/>
              </a:rPr>
              <a:t>2013:Q3 over 2012:Q3: 3.6</a:t>
            </a:r>
            <a:r>
              <a:rPr lang="en-US" sz="1400" b="1" dirty="0" smtClean="0">
                <a:solidFill>
                  <a:srgbClr val="FFFFFF"/>
                </a:solidFill>
                <a:latin typeface="Arial" charset="0"/>
                <a:cs typeface="Arial" charset="0"/>
              </a:rPr>
              <a:t>%</a:t>
            </a:r>
            <a:br>
              <a:rPr lang="en-US" sz="1400" b="1" dirty="0" smtClean="0">
                <a:solidFill>
                  <a:srgbClr val="FFFFFF"/>
                </a:solidFill>
                <a:latin typeface="Arial" charset="0"/>
                <a:cs typeface="Arial" charset="0"/>
              </a:rPr>
            </a:br>
            <a:r>
              <a:rPr lang="en-US" sz="1400" b="1" dirty="0" smtClean="0">
                <a:solidFill>
                  <a:srgbClr val="FF6801"/>
                </a:solidFill>
                <a:latin typeface="Arial" charset="0"/>
                <a:cs typeface="Arial" charset="0"/>
              </a:rPr>
              <a:t>2014:Q3 over 2013:Q3: 4.4%</a:t>
            </a:r>
            <a:endParaRPr lang="en-US" sz="1400" b="1" dirty="0">
              <a:solidFill>
                <a:srgbClr val="FF6801"/>
              </a:solidFill>
              <a:latin typeface="Arial" charset="0"/>
              <a:cs typeface="Arial" charset="0"/>
            </a:endParaRPr>
          </a:p>
        </p:txBody>
      </p:sp>
      <p:sp>
        <p:nvSpPr>
          <p:cNvPr id="15" name="Date Placeholder 14"/>
          <p:cNvSpPr>
            <a:spLocks noGrp="1"/>
          </p:cNvSpPr>
          <p:nvPr>
            <p:ph type="dt" sz="quarter" idx="10"/>
          </p:nvPr>
        </p:nvSpPr>
        <p:spPr/>
        <p:txBody>
          <a:bodyPr/>
          <a:lstStyle/>
          <a:p>
            <a:pPr>
              <a:defRPr/>
            </a:pPr>
            <a:r>
              <a:rPr lang="en-US">
                <a:solidFill>
                  <a:srgbClr val="FFFFFF"/>
                </a:solidFill>
              </a:rPr>
              <a:t>12/01/09 - 9pm</a:t>
            </a:r>
          </a:p>
        </p:txBody>
      </p:sp>
      <p:sp>
        <p:nvSpPr>
          <p:cNvPr id="16" name="Slide Number Placeholder 15"/>
          <p:cNvSpPr>
            <a:spLocks noGrp="1"/>
          </p:cNvSpPr>
          <p:nvPr>
            <p:ph type="sldNum" sz="quarter" idx="12"/>
          </p:nvPr>
        </p:nvSpPr>
        <p:spPr/>
        <p:txBody>
          <a:bodyPr/>
          <a:lstStyle/>
          <a:p>
            <a:pPr>
              <a:defRPr/>
            </a:pPr>
            <a:fld id="{844D38D4-1791-45C5-BC8A-A655EF7D362E}" type="slidenum">
              <a:rPr lang="en-US" smtClean="0">
                <a:solidFill>
                  <a:srgbClr val="000000"/>
                </a:solidFill>
              </a:rPr>
              <a:pPr>
                <a:defRPr/>
              </a:pPr>
              <a:t>125</a:t>
            </a:fld>
            <a:endParaRPr lang="en-US">
              <a:solidFill>
                <a:srgbClr val="000000"/>
              </a:solidFill>
            </a:endParaRPr>
          </a:p>
        </p:txBody>
      </p:sp>
      <p:sp>
        <p:nvSpPr>
          <p:cNvPr id="17" name="AutoShape 14"/>
          <p:cNvSpPr>
            <a:spLocks noChangeArrowheads="1"/>
          </p:cNvSpPr>
          <p:nvPr/>
        </p:nvSpPr>
        <p:spPr bwMode="blackWhite">
          <a:xfrm>
            <a:off x="5104302" y="1306966"/>
            <a:ext cx="2557000" cy="1091293"/>
          </a:xfrm>
          <a:prstGeom prst="wedgeRectCallout">
            <a:avLst>
              <a:gd name="adj1" fmla="val 90019"/>
              <a:gd name="adj2" fmla="val -779"/>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2014:Q3) </a:t>
            </a:r>
            <a:r>
              <a:rPr lang="en-US" b="1" dirty="0">
                <a:solidFill>
                  <a:schemeClr val="bg1"/>
                </a:solidFill>
              </a:rPr>
              <a:t>was </a:t>
            </a:r>
            <a:r>
              <a:rPr lang="en-US" b="1" dirty="0" smtClean="0">
                <a:solidFill>
                  <a:schemeClr val="bg1"/>
                </a:solidFill>
              </a:rPr>
              <a:t>$7.46 trillion</a:t>
            </a:r>
            <a:r>
              <a:rPr lang="en-US" b="1" dirty="0">
                <a:solidFill>
                  <a:schemeClr val="bg1"/>
                </a:solidFill>
              </a:rPr>
              <a:t>, a new </a:t>
            </a:r>
            <a:r>
              <a:rPr lang="en-US" b="1" dirty="0" smtClean="0">
                <a:solidFill>
                  <a:schemeClr val="bg1"/>
                </a:solidFill>
              </a:rPr>
              <a:t>peak--$1.21 trillion above 2009 trough</a:t>
            </a:r>
            <a:endParaRPr lang="en-US" b="1" dirty="0">
              <a:solidFill>
                <a:schemeClr val="bg1"/>
              </a:solidFill>
            </a:endParaRPr>
          </a:p>
        </p:txBody>
      </p:sp>
    </p:spTree>
    <p:extLst>
      <p:ext uri="{BB962C8B-B14F-4D97-AF65-F5344CB8AC3E}">
        <p14:creationId xmlns:p14="http://schemas.microsoft.com/office/powerpoint/2010/main" val="39187828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wipe(right)">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7"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extLst/>
          </p:nvPr>
        </p:nvGraphicFramePr>
        <p:xfrm>
          <a:off x="444500" y="1336263"/>
          <a:ext cx="8401050" cy="4191000"/>
        </p:xfrm>
        <a:graphic>
          <a:graphicData uri="http://schemas.openxmlformats.org/presentationml/2006/ole">
            <mc:AlternateContent xmlns:mc="http://schemas.openxmlformats.org/markup-compatibility/2006">
              <mc:Choice xmlns:v="urn:schemas-microsoft-com:vml" Requires="v">
                <p:oleObj spid="_x0000_s28105759" name="Chart" r:id="rId4" imgW="8410745" imgH="3581336" progId="MSGraph.Chart.8">
                  <p:embed followColorScheme="full"/>
                </p:oleObj>
              </mc:Choice>
              <mc:Fallback>
                <p:oleObj name="Chart" r:id="rId4" imgW="8410745" imgH="3581336" progId="MSGraph.Chart.8">
                  <p:embed followColorScheme="full"/>
                  <p:pic>
                    <p:nvPicPr>
                      <p:cNvPr id="0" name=""/>
                      <p:cNvPicPr>
                        <a:picLocks noChangeAspect="1" noChangeArrowheads="1"/>
                      </p:cNvPicPr>
                      <p:nvPr/>
                    </p:nvPicPr>
                    <p:blipFill>
                      <a:blip r:embed="rId5"/>
                      <a:srcRect/>
                      <a:stretch>
                        <a:fillRect/>
                      </a:stretch>
                    </p:blipFill>
                    <p:spPr bwMode="gray">
                      <a:xfrm>
                        <a:off x="444500" y="1336263"/>
                        <a:ext cx="840105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126</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1990-2014P</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2014 are I.I.I</a:t>
            </a:r>
            <a:r>
              <a:rPr lang="en-US" sz="1100" dirty="0"/>
              <a:t>. </a:t>
            </a:r>
            <a:r>
              <a:rPr lang="en-US" sz="1100" dirty="0" smtClean="0"/>
              <a:t>estimates..</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6"/>
              </a:rPr>
              <a:t>http://research.stlouisfed.org/fred2/series/WASCUR</a:t>
            </a:r>
            <a:r>
              <a:rPr lang="en-US" sz="1100" dirty="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Gains Suggest </a:t>
            </a:r>
            <a:r>
              <a:rPr lang="en-US" b="1" dirty="0">
                <a:solidFill>
                  <a:srgbClr val="FFFFFF"/>
                </a:solidFill>
              </a:rPr>
              <a:t>WC NWP </a:t>
            </a:r>
            <a:r>
              <a:rPr lang="en-US" b="1" dirty="0" smtClean="0">
                <a:solidFill>
                  <a:srgbClr val="FFFFFF"/>
                </a:solidFill>
              </a:rPr>
              <a:t>Will </a:t>
            </a:r>
            <a:r>
              <a:rPr lang="en-US" b="1" dirty="0">
                <a:solidFill>
                  <a:srgbClr val="FFFFFF"/>
                </a:solidFill>
              </a:rPr>
              <a:t>G</a:t>
            </a:r>
            <a:r>
              <a:rPr lang="en-US" b="1" dirty="0" smtClean="0">
                <a:solidFill>
                  <a:srgbClr val="FFFFFF"/>
                </a:solidFill>
              </a:rPr>
              <a:t>row </a:t>
            </a:r>
            <a:r>
              <a:rPr lang="en-US" b="1" dirty="0">
                <a:solidFill>
                  <a:srgbClr val="FFFFFF"/>
                </a:solidFill>
              </a:rPr>
              <a:t>A</a:t>
            </a:r>
            <a:r>
              <a:rPr lang="en-US" b="1" dirty="0" smtClean="0">
                <a:solidFill>
                  <a:srgbClr val="FFFFFF"/>
                </a:solidFill>
              </a:rPr>
              <a:t>gain </a:t>
            </a:r>
            <a:r>
              <a:rPr lang="en-US" b="1" dirty="0">
                <a:solidFill>
                  <a:srgbClr val="FFFFFF"/>
                </a:solidFill>
              </a:rPr>
              <a:t>in </a:t>
            </a:r>
            <a:r>
              <a:rPr lang="en-US" b="1" dirty="0" smtClean="0">
                <a:solidFill>
                  <a:srgbClr val="FFFFFF"/>
                </a:solidFill>
              </a:rPr>
              <a:t>2015</a:t>
            </a:r>
            <a:endParaRPr lang="en-US" b="1" dirty="0">
              <a:solidFill>
                <a:srgbClr val="FFFFFF"/>
              </a:solidFill>
            </a:endParaRPr>
          </a:p>
        </p:txBody>
      </p:sp>
      <p:sp>
        <p:nvSpPr>
          <p:cNvPr id="14346" name="Text Box 7"/>
          <p:cNvSpPr txBox="1">
            <a:spLocks noChangeArrowheads="1"/>
          </p:cNvSpPr>
          <p:nvPr/>
        </p:nvSpPr>
        <p:spPr bwMode="auto">
          <a:xfrm>
            <a:off x="1254331"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7/90-3/91</a:t>
            </a:r>
          </a:p>
        </p:txBody>
      </p:sp>
      <p:sp>
        <p:nvSpPr>
          <p:cNvPr id="14347" name="Text Box 10"/>
          <p:cNvSpPr txBox="1">
            <a:spLocks noChangeArrowheads="1"/>
          </p:cNvSpPr>
          <p:nvPr/>
        </p:nvSpPr>
        <p:spPr bwMode="auto">
          <a:xfrm>
            <a:off x="4317297"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38957"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402446"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250984"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137391"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59913"/>
              <a:gd name="adj2" fmla="val -5222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4513997" y="3430182"/>
            <a:ext cx="1882775" cy="1366837"/>
          </a:xfrm>
          <a:prstGeom prst="wedgeRectCallout">
            <a:avLst>
              <a:gd name="adj1" fmla="val 75206"/>
              <a:gd name="adj2" fmla="val -221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Tree>
    <p:extLst>
      <p:ext uri="{BB962C8B-B14F-4D97-AF65-F5344CB8AC3E}">
        <p14:creationId xmlns:p14="http://schemas.microsoft.com/office/powerpoint/2010/main" val="22307681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11817"/>
                                        </p:tgtEl>
                                        <p:attrNameLst>
                                          <p:attrName>style.visibility</p:attrName>
                                        </p:attrNameLst>
                                      </p:cBhvr>
                                      <p:to>
                                        <p:strVal val="visible"/>
                                      </p:to>
                                    </p:set>
                                    <p:animEffect transition="in" filter="wipe(left)">
                                      <p:cBhvr>
                                        <p:cTn id="7" dur="1000"/>
                                        <p:tgtEl>
                                          <p:spTgt spid="19118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911817"/>
                                        </p:tgtEl>
                                        <p:attrNameLst>
                                          <p:attrName>style.visibility</p:attrName>
                                        </p:attrNameLst>
                                      </p:cBhvr>
                                      <p:to>
                                        <p:strVal val="visible"/>
                                      </p:to>
                                    </p:set>
                                    <p:animEffect transition="in" filter="wipe(left)">
                                      <p:cBhvr>
                                        <p:cTn id="12" dur="1000"/>
                                        <p:tgtEl>
                                          <p:spTgt spid="1911817"/>
                                        </p:tgtEl>
                                      </p:cBhvr>
                                    </p:animEffect>
                                  </p:childTnLst>
                                </p:cTn>
                              </p:par>
                            </p:childTnLst>
                          </p:cTn>
                        </p:par>
                        <p:par>
                          <p:cTn id="13" fill="hold">
                            <p:stCondLst>
                              <p:cond delay="1500"/>
                            </p:stCondLst>
                            <p:childTnLst>
                              <p:par>
                                <p:cTn id="14" presetID="23" presetClass="entr" presetSubtype="16" fill="hold" grpId="0" nodeType="afterEffect">
                                  <p:stCondLst>
                                    <p:cond delay="500"/>
                                  </p:stCondLst>
                                  <p:childTnLst>
                                    <p:set>
                                      <p:cBhvr>
                                        <p:cTn id="15" dur="1" fill="hold">
                                          <p:stCondLst>
                                            <p:cond delay="0"/>
                                          </p:stCondLst>
                                        </p:cTn>
                                        <p:tgtEl>
                                          <p:spTgt spid="1911821"/>
                                        </p:tgtEl>
                                        <p:attrNameLst>
                                          <p:attrName>style.visibility</p:attrName>
                                        </p:attrNameLst>
                                      </p:cBhvr>
                                      <p:to>
                                        <p:strVal val="visible"/>
                                      </p:to>
                                    </p:set>
                                    <p:anim calcmode="lin" valueType="num">
                                      <p:cBhvr>
                                        <p:cTn id="16" dur="500" fill="hold"/>
                                        <p:tgtEl>
                                          <p:spTgt spid="1911821"/>
                                        </p:tgtEl>
                                        <p:attrNameLst>
                                          <p:attrName>ppt_w</p:attrName>
                                        </p:attrNameLst>
                                      </p:cBhvr>
                                      <p:tavLst>
                                        <p:tav tm="0">
                                          <p:val>
                                            <p:fltVal val="0"/>
                                          </p:val>
                                        </p:tav>
                                        <p:tav tm="100000">
                                          <p:val>
                                            <p:strVal val="#ppt_w"/>
                                          </p:val>
                                        </p:tav>
                                      </p:tavLst>
                                    </p:anim>
                                    <p:anim calcmode="lin" valueType="num">
                                      <p:cBhvr>
                                        <p:cTn id="17" dur="500" fill="hold"/>
                                        <p:tgtEl>
                                          <p:spTgt spid="1911821"/>
                                        </p:tgtEl>
                                        <p:attrNameLst>
                                          <p:attrName>ppt_h</p:attrName>
                                        </p:attrNameLst>
                                      </p:cBhvr>
                                      <p:tavLst>
                                        <p:tav tm="0">
                                          <p:val>
                                            <p:fltVal val="0"/>
                                          </p:val>
                                        </p:tav>
                                        <p:tav tm="100000">
                                          <p:val>
                                            <p:strVal val="#ppt_h"/>
                                          </p:val>
                                        </p:tav>
                                      </p:tavLst>
                                    </p:anim>
                                  </p:childTnLst>
                                </p:cTn>
                              </p:par>
                            </p:childTnLst>
                          </p:cTn>
                        </p:par>
                        <p:par>
                          <p:cTn id="18" fill="hold">
                            <p:stCondLst>
                              <p:cond delay="2500"/>
                            </p:stCondLst>
                            <p:childTnLst>
                              <p:par>
                                <p:cTn id="19" presetID="22" presetClass="entr" presetSubtype="2" fill="hold" grpId="0" nodeType="afterEffect">
                                  <p:stCondLst>
                                    <p:cond delay="100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par>
                          <p:cTn id="22" fill="hold">
                            <p:stCondLst>
                              <p:cond delay="4000"/>
                            </p:stCondLst>
                            <p:childTnLst>
                              <p:par>
                                <p:cTn id="23" presetID="22" presetClass="entr" presetSubtype="8" fill="hold" grpId="0" nodeType="afterEffect">
                                  <p:stCondLst>
                                    <p:cond delay="5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FECB0FDB-F106-4775-B3AE-80BA2F902B30}"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127</a:t>
            </a:fld>
            <a:endParaRPr lang="en-US" sz="900">
              <a:solidFill>
                <a:srgbClr val="000000"/>
              </a:solidFill>
              <a:latin typeface="Arial" charset="0"/>
              <a:cs typeface="Arial" charset="0"/>
            </a:endParaRPr>
          </a:p>
        </p:txBody>
      </p:sp>
      <p:sp>
        <p:nvSpPr>
          <p:cNvPr id="19462" name="Rectangle 7"/>
          <p:cNvSpPr>
            <a:spLocks noGrp="1" noChangeArrowheads="1"/>
          </p:cNvSpPr>
          <p:nvPr>
            <p:ph type="title" idx="4294967295"/>
          </p:nvPr>
        </p:nvSpPr>
        <p:spPr>
          <a:xfrm>
            <a:off x="450850" y="103188"/>
            <a:ext cx="7400925" cy="860425"/>
          </a:xfrm>
        </p:spPr>
        <p:txBody>
          <a:bodyPr/>
          <a:lstStyle/>
          <a:p>
            <a:r>
              <a:rPr lang="en-US" sz="3200" dirty="0" smtClean="0"/>
              <a:t>Construction Employment,</a:t>
            </a:r>
            <a:br>
              <a:rPr lang="en-US" sz="3200" dirty="0" smtClean="0"/>
            </a:br>
            <a:r>
              <a:rPr lang="en-US" sz="3200" dirty="0" smtClean="0"/>
              <a:t>Jan. 2010—December 2014</a:t>
            </a:r>
            <a:r>
              <a:rPr lang="en-US" dirty="0" smtClean="0"/>
              <a:t>*</a:t>
            </a:r>
          </a:p>
        </p:txBody>
      </p:sp>
      <p:sp>
        <p:nvSpPr>
          <p:cNvPr id="19463" name="Text Box 5"/>
          <p:cNvSpPr txBox="1">
            <a:spLocks noChangeArrowheads="1"/>
          </p:cNvSpPr>
          <p:nvPr/>
        </p:nvSpPr>
        <p:spPr bwMode="auto">
          <a:xfrm>
            <a:off x="-58738" y="6462713"/>
            <a:ext cx="8724901" cy="468312"/>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*Seasonally adjusted; </a:t>
            </a:r>
            <a:r>
              <a:rPr lang="en-US" sz="1100" dirty="0" smtClean="0">
                <a:solidFill>
                  <a:srgbClr val="000000"/>
                </a:solidFill>
                <a:latin typeface="Arial" charset="0"/>
                <a:cs typeface="Arial" charset="0"/>
              </a:rPr>
              <a:t>Dec </a:t>
            </a:r>
            <a:r>
              <a:rPr lang="en-US" sz="1100" dirty="0">
                <a:solidFill>
                  <a:srgbClr val="000000"/>
                </a:solidFill>
                <a:latin typeface="Arial" charset="0"/>
                <a:cs typeface="Arial" charset="0"/>
              </a:rPr>
              <a:t>and Nov </a:t>
            </a:r>
            <a:r>
              <a:rPr lang="en-US" sz="1100" dirty="0" smtClean="0">
                <a:solidFill>
                  <a:srgbClr val="000000"/>
                </a:solidFill>
                <a:latin typeface="Arial" charset="0"/>
                <a:cs typeface="Arial" charset="0"/>
              </a:rPr>
              <a:t>2014 </a:t>
            </a:r>
            <a:r>
              <a:rPr lang="en-US" sz="1100" dirty="0">
                <a:solidFill>
                  <a:srgbClr val="000000"/>
                </a:solidFill>
                <a:latin typeface="Arial" charset="0"/>
                <a:cs typeface="Arial" charset="0"/>
              </a:rPr>
              <a:t>are preliminary</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US Bureau of Labor Statistics at </a:t>
            </a:r>
            <a:r>
              <a:rPr lang="en-US" sz="1100" dirty="0">
                <a:solidFill>
                  <a:srgbClr val="000000"/>
                </a:solidFill>
                <a:latin typeface="Arial" charset="0"/>
                <a:cs typeface="Arial" charset="0"/>
                <a:hlinkClick r:id="rId3"/>
              </a:rPr>
              <a:t>http://data.bls.gov</a:t>
            </a:r>
            <a:r>
              <a:rPr lang="en-US" sz="1100" dirty="0">
                <a:solidFill>
                  <a:srgbClr val="000000"/>
                </a:solidFill>
                <a:latin typeface="Arial" charset="0"/>
                <a:cs typeface="Arial" charset="0"/>
              </a:rPr>
              <a:t>; Insurance Information Institute.</a:t>
            </a:r>
          </a:p>
        </p:txBody>
      </p:sp>
      <p:graphicFrame>
        <p:nvGraphicFramePr>
          <p:cNvPr id="2" name="Object 8"/>
          <p:cNvGraphicFramePr>
            <a:graphicFrameLocks noChangeAspect="1"/>
          </p:cNvGraphicFramePr>
          <p:nvPr>
            <p:extLst/>
          </p:nvPr>
        </p:nvGraphicFramePr>
        <p:xfrm>
          <a:off x="85725" y="1314657"/>
          <a:ext cx="8779979" cy="4862636"/>
        </p:xfrm>
        <a:graphic>
          <a:graphicData uri="http://schemas.openxmlformats.org/drawingml/2006/chart">
            <c:chart xmlns:c="http://schemas.openxmlformats.org/drawingml/2006/chart" xmlns:r="http://schemas.openxmlformats.org/officeDocument/2006/relationships" r:id="rId4"/>
          </a:graphicData>
        </a:graphic>
      </p:graphicFrame>
      <p:sp>
        <p:nvSpPr>
          <p:cNvPr id="8" name="AutoShape 7"/>
          <p:cNvSpPr>
            <a:spLocks noChangeArrowheads="1"/>
          </p:cNvSpPr>
          <p:nvPr/>
        </p:nvSpPr>
        <p:spPr bwMode="blackWhite">
          <a:xfrm>
            <a:off x="3782839" y="1142351"/>
            <a:ext cx="3141663" cy="894531"/>
          </a:xfrm>
          <a:prstGeom prst="wedgeRectCallout">
            <a:avLst>
              <a:gd name="adj1" fmla="val 100320"/>
              <a:gd name="adj2" fmla="val -237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defRPr/>
            </a:pPr>
            <a:r>
              <a:rPr lang="en-US" b="1" dirty="0">
                <a:solidFill>
                  <a:srgbClr val="FFFFFF"/>
                </a:solidFill>
                <a:latin typeface="Arial" charset="0"/>
                <a:cs typeface="Arial" charset="0"/>
              </a:rPr>
              <a:t>Construction  employment is </a:t>
            </a:r>
            <a:r>
              <a:rPr lang="en-US" b="1" dirty="0" smtClean="0">
                <a:solidFill>
                  <a:srgbClr val="FFFFFF"/>
                </a:solidFill>
                <a:latin typeface="Arial" charset="0"/>
                <a:cs typeface="Arial" charset="0"/>
              </a:rPr>
              <a:t>+734,000 </a:t>
            </a:r>
            <a:r>
              <a:rPr lang="en-US" b="1" dirty="0">
                <a:solidFill>
                  <a:srgbClr val="FFFFFF"/>
                </a:solidFill>
                <a:latin typeface="Arial" charset="0"/>
                <a:cs typeface="Arial" charset="0"/>
              </a:rPr>
              <a:t>above</a:t>
            </a:r>
            <a:br>
              <a:rPr lang="en-US" b="1" dirty="0">
                <a:solidFill>
                  <a:srgbClr val="FFFFFF"/>
                </a:solidFill>
                <a:latin typeface="Arial" charset="0"/>
                <a:cs typeface="Arial" charset="0"/>
              </a:rPr>
            </a:br>
            <a:r>
              <a:rPr lang="en-US" b="1" dirty="0">
                <a:solidFill>
                  <a:srgbClr val="FFFFFF"/>
                </a:solidFill>
                <a:latin typeface="Arial" charset="0"/>
                <a:cs typeface="Arial" charset="0"/>
              </a:rPr>
              <a:t>Jan. 2011 </a:t>
            </a:r>
            <a:r>
              <a:rPr lang="en-US" b="1" dirty="0" smtClean="0">
                <a:solidFill>
                  <a:srgbClr val="FFFFFF"/>
                </a:solidFill>
                <a:latin typeface="Arial" charset="0"/>
                <a:cs typeface="Arial" charset="0"/>
              </a:rPr>
              <a:t>(+13.5%).</a:t>
            </a:r>
            <a:endParaRPr lang="en-US" b="1" dirty="0">
              <a:solidFill>
                <a:srgbClr val="FFFFFF"/>
              </a:solidFill>
              <a:latin typeface="Arial" pitchFamily="34" charset="0"/>
              <a:cs typeface="Arial" charset="0"/>
            </a:endParaRPr>
          </a:p>
        </p:txBody>
      </p:sp>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(Thousands)</a:t>
            </a:r>
          </a:p>
        </p:txBody>
      </p:sp>
      <p:sp>
        <p:nvSpPr>
          <p:cNvPr id="10" name="Rectangle 6"/>
          <p:cNvSpPr>
            <a:spLocks noChangeArrowheads="1"/>
          </p:cNvSpPr>
          <p:nvPr/>
        </p:nvSpPr>
        <p:spPr bwMode="blackWhite">
          <a:xfrm>
            <a:off x="218662" y="5901359"/>
            <a:ext cx="8647042"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1650" b="1" dirty="0" smtClean="0">
                <a:solidFill>
                  <a:srgbClr val="FFFFFF"/>
                </a:solidFill>
                <a:latin typeface="Arial" charset="0"/>
                <a:cs typeface="Arial" charset="0"/>
              </a:rPr>
              <a:t>Construction and manufacturing employment constitute 1/3 of all workers comp payroll exposure.</a:t>
            </a:r>
            <a:endParaRPr lang="en-US" sz="1650" b="1" dirty="0">
              <a:solidFill>
                <a:srgbClr val="FFFFFF"/>
              </a:solidFill>
              <a:latin typeface="Arial" charset="0"/>
              <a:cs typeface="Arial" charset="0"/>
            </a:endParaRPr>
          </a:p>
        </p:txBody>
      </p:sp>
    </p:spTree>
    <p:extLst>
      <p:ext uri="{BB962C8B-B14F-4D97-AF65-F5344CB8AC3E}">
        <p14:creationId xmlns:p14="http://schemas.microsoft.com/office/powerpoint/2010/main" val="29673709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02D49CA0-B047-4B42-9E08-5BCAF29776AF}"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128</a:t>
            </a:fld>
            <a:endParaRPr lang="en-US" sz="900">
              <a:solidFill>
                <a:srgbClr val="000000"/>
              </a:solidFill>
              <a:latin typeface="Arial" charset="0"/>
              <a:cs typeface="Arial" charset="0"/>
            </a:endParaRPr>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2003–December 2014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Note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Recession </a:t>
            </a:r>
            <a:r>
              <a:rPr lang="en-US" sz="1100" dirty="0">
                <a:solidFill>
                  <a:srgbClr val="000000"/>
                </a:solidFill>
                <a:latin typeface="Arial" charset="0"/>
                <a:cs typeface="Arial" charset="0"/>
              </a:rPr>
              <a:t>indicated by gray shaded </a:t>
            </a:r>
            <a:r>
              <a:rPr lang="en-US" sz="1100" dirty="0" smtClean="0">
                <a:solidFill>
                  <a:srgbClr val="000000"/>
                </a:solidFill>
                <a:latin typeface="Arial" charset="0"/>
                <a:cs typeface="Arial" charset="0"/>
              </a:rPr>
              <a:t>column.</a:t>
            </a: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t>
            </a:r>
            <a:r>
              <a:rPr lang="en-US" sz="1100" dirty="0" smtClean="0">
                <a:solidFill>
                  <a:srgbClr val="000000"/>
                </a:solidFill>
                <a:latin typeface="Arial" charset="0"/>
                <a:cs typeface="Arial" charset="0"/>
              </a:rPr>
              <a:t>U.S. Bureau of Labor Statistics;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 name="Object 8"/>
          <p:cNvGraphicFramePr>
            <a:graphicFrameLocks noChangeAspect="1"/>
          </p:cNvGraphicFramePr>
          <p:nvPr>
            <p:extLst/>
          </p:nvPr>
        </p:nvGraphicFramePr>
        <p:xfrm>
          <a:off x="514350" y="1299494"/>
          <a:ext cx="8302625" cy="4564626"/>
        </p:xfrm>
        <a:graphic>
          <a:graphicData uri="http://schemas.openxmlformats.org/drawingml/2006/chart">
            <c:chart xmlns:c="http://schemas.openxmlformats.org/drawingml/2006/chart" xmlns:r="http://schemas.openxmlformats.org/officeDocument/2006/relationships" r:id="rId3"/>
          </a:graphicData>
        </a:graphic>
      </p:graphicFrame>
      <p:sp>
        <p:nvSpPr>
          <p:cNvPr id="9" name="AutoShape 38"/>
          <p:cNvSpPr>
            <a:spLocks noChangeArrowheads="1"/>
          </p:cNvSpPr>
          <p:nvPr/>
        </p:nvSpPr>
        <p:spPr bwMode="blackWhite">
          <a:xfrm>
            <a:off x="1179006" y="3848839"/>
            <a:ext cx="2838450" cy="809625"/>
          </a:xfrm>
          <a:prstGeom prst="wedgeRectCallout">
            <a:avLst>
              <a:gd name="adj1" fmla="val 80956"/>
              <a:gd name="adj2" fmla="val -9500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The “Great Recession” and housing bust destroyed 2.3 million constructions jobs</a:t>
            </a:r>
            <a:endParaRPr lang="en-US" sz="1400" b="1" dirty="0">
              <a:solidFill>
                <a:srgbClr val="FFFFFF"/>
              </a:solidFill>
              <a:latin typeface="Arial" charset="0"/>
              <a:cs typeface="Arial"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The Construction Sector Could Be a Growth Leader in 2015 as the Housing Market,  Private Investment and Govt. Spending Recover.</a:t>
            </a:r>
            <a:endParaRPr lang="en-US" sz="1600" b="1" dirty="0">
              <a:solidFill>
                <a:srgbClr val="FFFFFF"/>
              </a:solidFill>
              <a:latin typeface="Arial" charset="0"/>
              <a:cs typeface="Arial" charset="0"/>
            </a:endParaRPr>
          </a:p>
        </p:txBody>
      </p:sp>
      <p:sp>
        <p:nvSpPr>
          <p:cNvPr id="11" name="AutoShape 38"/>
          <p:cNvSpPr>
            <a:spLocks noChangeArrowheads="1"/>
          </p:cNvSpPr>
          <p:nvPr/>
        </p:nvSpPr>
        <p:spPr bwMode="blackWhite">
          <a:xfrm>
            <a:off x="5855398" y="1069328"/>
            <a:ext cx="2022510" cy="1626011"/>
          </a:xfrm>
          <a:prstGeom prst="wedgeRectCallout">
            <a:avLst>
              <a:gd name="adj1" fmla="val -26565"/>
              <a:gd name="adj2" fmla="val 13387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Construction employment troughed at 5.435 million in Jan. 2011, after a loss of 2.291 million jobs, a 29.7% plunge from the April 2006 peak</a:t>
            </a:r>
            <a:endParaRPr lang="en-US" sz="14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solidFill>
                  <a:srgbClr val="000000"/>
                </a:solidFill>
              </a:rPr>
              <a:pPr>
                <a:defRPr/>
              </a:pPr>
              <a:t>128</a:t>
            </a:fld>
            <a:endParaRPr lang="en-US">
              <a:solidFill>
                <a:srgbClr val="000000"/>
              </a:solidFill>
            </a:endParaRPr>
          </a:p>
        </p:txBody>
      </p:sp>
      <p:sp>
        <p:nvSpPr>
          <p:cNvPr id="14" name="AutoShape 38"/>
          <p:cNvSpPr>
            <a:spLocks noChangeArrowheads="1"/>
          </p:cNvSpPr>
          <p:nvPr/>
        </p:nvSpPr>
        <p:spPr bwMode="blackWhite">
          <a:xfrm>
            <a:off x="2598231" y="2431130"/>
            <a:ext cx="1885760" cy="844429"/>
          </a:xfrm>
          <a:prstGeom prst="wedgeRectCallout">
            <a:avLst>
              <a:gd name="adj1" fmla="val -15131"/>
              <a:gd name="adj2" fmla="val -1159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Construction employment peaked at 7.726 million in April 2006</a:t>
            </a:r>
            <a:endParaRPr lang="en-US" sz="1400" b="1" dirty="0">
              <a:solidFill>
                <a:srgbClr val="FFFFFF"/>
              </a:solidFill>
              <a:latin typeface="Arial" charset="0"/>
              <a:cs typeface="Arial" charset="0"/>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400" b="1" dirty="0" smtClean="0">
                <a:solidFill>
                  <a:srgbClr val="225A7A"/>
                </a:solidFill>
                <a:latin typeface="Arial" charset="0"/>
                <a:cs typeface="Arial" charset="0"/>
              </a:rPr>
              <a:t>(Thousands)</a:t>
            </a:r>
            <a:endParaRPr lang="en-US" sz="1400" b="1" dirty="0">
              <a:solidFill>
                <a:srgbClr val="225A7A"/>
              </a:solidFill>
              <a:latin typeface="Arial" charset="0"/>
              <a:cs typeface="Arial" charset="0"/>
            </a:endParaRPr>
          </a:p>
        </p:txBody>
      </p:sp>
      <p:sp>
        <p:nvSpPr>
          <p:cNvPr id="16" name="Rectangle 7"/>
          <p:cNvSpPr>
            <a:spLocks noChangeArrowheads="1"/>
          </p:cNvSpPr>
          <p:nvPr/>
        </p:nvSpPr>
        <p:spPr bwMode="grayWhite">
          <a:xfrm>
            <a:off x="5604643" y="3268135"/>
            <a:ext cx="3220269" cy="1307632"/>
          </a:xfrm>
          <a:prstGeom prst="rect">
            <a:avLst/>
          </a:prstGeom>
          <a:noFill/>
          <a:ln w="28575">
            <a:solidFill>
              <a:schemeClr val="folHlink"/>
            </a:solidFill>
            <a:miter lim="800000"/>
            <a:headEnd/>
            <a:tailEnd/>
          </a:ln>
        </p:spPr>
        <p:txBody>
          <a:bodyPr wrap="none" anchor="ctr"/>
          <a:lstStyle/>
          <a:p>
            <a:pPr fontAlgn="base">
              <a:spcBef>
                <a:spcPct val="0"/>
              </a:spcBef>
              <a:spcAft>
                <a:spcPct val="0"/>
              </a:spcAft>
            </a:pPr>
            <a:endParaRPr lang="en-US" altLang="en-US">
              <a:solidFill>
                <a:srgbClr val="000000"/>
              </a:solidFill>
              <a:latin typeface="Arial" charset="0"/>
              <a:cs typeface="Arial" charset="0"/>
            </a:endParaRPr>
          </a:p>
        </p:txBody>
      </p:sp>
    </p:spTree>
    <p:extLst>
      <p:ext uri="{BB962C8B-B14F-4D97-AF65-F5344CB8AC3E}">
        <p14:creationId xmlns:p14="http://schemas.microsoft.com/office/powerpoint/2010/main" val="37675643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2000"/>
                            </p:stCondLst>
                            <p:childTnLst>
                              <p:par>
                                <p:cTn id="13" presetID="22" presetClass="entr" presetSubtype="8" fill="hold" grpId="0" nodeType="afterEffect">
                                  <p:stCondLst>
                                    <p:cond delay="50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par>
                                <p:cTn id="16" presetID="16" presetClass="entr" presetSubtype="26" fill="hold" grpId="0" nodeType="withEffect">
                                  <p:stCondLst>
                                    <p:cond delay="1000"/>
                                  </p:stCondLst>
                                  <p:childTnLst>
                                    <p:set>
                                      <p:cBhvr>
                                        <p:cTn id="17" dur="1" fill="hold">
                                          <p:stCondLst>
                                            <p:cond delay="0"/>
                                          </p:stCondLst>
                                        </p:cTn>
                                        <p:tgtEl>
                                          <p:spTgt spid="16"/>
                                        </p:tgtEl>
                                        <p:attrNameLst>
                                          <p:attrName>style.visibility</p:attrName>
                                        </p:attrNameLst>
                                      </p:cBhvr>
                                      <p:to>
                                        <p:strVal val="visible"/>
                                      </p:to>
                                    </p:set>
                                    <p:animEffect transition="in" filter="barn(inHorizontal)">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P spid="16"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Manufacturing Employment,</a:t>
            </a:r>
            <a:br>
              <a:rPr lang="en-US" sz="2800" dirty="0"/>
            </a:br>
            <a:r>
              <a:rPr lang="en-US" sz="2800" dirty="0" smtClean="0"/>
              <a:t>January 2010—December </a:t>
            </a:r>
            <a:r>
              <a:rPr lang="en-US" sz="2800" dirty="0"/>
              <a:t>2014</a:t>
            </a:r>
            <a:r>
              <a:rPr lang="en-US" dirty="0"/>
              <a:t>*</a:t>
            </a:r>
          </a:p>
        </p:txBody>
      </p:sp>
      <p:graphicFrame>
        <p:nvGraphicFramePr>
          <p:cNvPr id="9" name="Chart Placeholder 8"/>
          <p:cNvGraphicFramePr>
            <a:graphicFrameLocks noGrp="1"/>
          </p:cNvGraphicFramePr>
          <p:nvPr>
            <p:ph type="chart" idx="1"/>
            <p:extLst/>
          </p:nvPr>
        </p:nvGraphicFramePr>
        <p:xfrm>
          <a:off x="447675" y="1324770"/>
          <a:ext cx="8153400" cy="4483178"/>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smtClean="0">
                <a:solidFill>
                  <a:srgbClr val="FFFFFF"/>
                </a:solidFill>
              </a:rPr>
              <a:t>eSlide – P6466 – The Financial Crisis and the Future of the P/C</a:t>
            </a: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5895C1BF-3A24-4476-A929-6D473A339484}" type="slidenum">
              <a:rPr lang="en-US" smtClean="0">
                <a:solidFill>
                  <a:srgbClr val="000000"/>
                </a:solidFill>
              </a:rPr>
              <a:pPr>
                <a:defRPr/>
              </a:pPr>
              <a:t>129</a:t>
            </a:fld>
            <a:endParaRPr lang="en-US">
              <a:solidFill>
                <a:srgbClr val="000000"/>
              </a:solidFill>
            </a:endParaRPr>
          </a:p>
        </p:txBody>
      </p:sp>
      <p:sp>
        <p:nvSpPr>
          <p:cNvPr id="10" name="TextBox 9"/>
          <p:cNvSpPr txBox="1"/>
          <p:nvPr/>
        </p:nvSpPr>
        <p:spPr>
          <a:xfrm>
            <a:off x="298450" y="1094800"/>
            <a:ext cx="1139825" cy="584775"/>
          </a:xfrm>
          <a:prstGeom prst="rect">
            <a:avLst/>
          </a:prstGeom>
          <a:noFill/>
        </p:spPr>
        <p:txBody>
          <a:bodyPr wrap="square" rtlCol="0">
            <a:spAutoFit/>
          </a:bodyPr>
          <a:lstStyle/>
          <a:p>
            <a:pPr fontAlgn="base">
              <a:spcBef>
                <a:spcPct val="0"/>
              </a:spcBef>
              <a:spcAft>
                <a:spcPct val="0"/>
              </a:spcAft>
            </a:pPr>
            <a:r>
              <a:rPr lang="en-US" sz="1400" dirty="0" smtClean="0">
                <a:solidFill>
                  <a:srgbClr val="000000"/>
                </a:solidFill>
                <a:latin typeface="Arial" charset="0"/>
                <a:cs typeface="Arial" charset="0"/>
              </a:rPr>
              <a:t>Thousands</a:t>
            </a:r>
          </a:p>
          <a:p>
            <a:pPr fontAlgn="base">
              <a:spcBef>
                <a:spcPct val="0"/>
              </a:spcBef>
              <a:spcAft>
                <a:spcPct val="0"/>
              </a:spcAft>
            </a:pPr>
            <a:endParaRPr lang="en-US" dirty="0">
              <a:solidFill>
                <a:srgbClr val="000000"/>
              </a:solidFill>
              <a:latin typeface="Arial" charset="0"/>
              <a:cs typeface="Arial" charset="0"/>
            </a:endParaRPr>
          </a:p>
        </p:txBody>
      </p:sp>
      <p:sp>
        <p:nvSpPr>
          <p:cNvPr id="11" name="AutoShape 7"/>
          <p:cNvSpPr>
            <a:spLocks noChangeArrowheads="1"/>
          </p:cNvSpPr>
          <p:nvPr/>
        </p:nvSpPr>
        <p:spPr bwMode="blackWhite">
          <a:xfrm>
            <a:off x="1600200" y="1152525"/>
            <a:ext cx="3956538" cy="1054100"/>
          </a:xfrm>
          <a:prstGeom prst="wedgeRectCallout">
            <a:avLst>
              <a:gd name="adj1" fmla="val 40751"/>
              <a:gd name="adj2" fmla="val 83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defRPr/>
            </a:pPr>
            <a:r>
              <a:rPr lang="en-US" b="1" dirty="0" smtClean="0">
                <a:solidFill>
                  <a:srgbClr val="FFFFFF"/>
                </a:solidFill>
                <a:latin typeface="Arial" charset="0"/>
                <a:cs typeface="Arial" charset="0"/>
              </a:rPr>
              <a:t>In the past 5 years (from January 2010) manufacturing </a:t>
            </a:r>
            <a:r>
              <a:rPr lang="en-US" b="1" dirty="0">
                <a:solidFill>
                  <a:srgbClr val="FFFFFF"/>
                </a:solidFill>
                <a:latin typeface="Arial" charset="0"/>
                <a:cs typeface="Arial" charset="0"/>
              </a:rPr>
              <a:t>employment is up </a:t>
            </a:r>
            <a:r>
              <a:rPr lang="en-US" b="1" dirty="0" smtClean="0">
                <a:solidFill>
                  <a:srgbClr val="FFFFFF"/>
                </a:solidFill>
                <a:latin typeface="Arial" charset="0"/>
                <a:cs typeface="Arial" charset="0"/>
              </a:rPr>
              <a:t>(+877,000 </a:t>
            </a:r>
            <a:r>
              <a:rPr lang="en-US" b="1" dirty="0">
                <a:solidFill>
                  <a:srgbClr val="FFFFFF"/>
                </a:solidFill>
                <a:latin typeface="Arial" charset="0"/>
                <a:cs typeface="Arial" charset="0"/>
              </a:rPr>
              <a:t>or </a:t>
            </a:r>
            <a:r>
              <a:rPr lang="en-US" b="1" dirty="0" smtClean="0">
                <a:solidFill>
                  <a:srgbClr val="FFFFFF"/>
                </a:solidFill>
                <a:latin typeface="Arial" charset="0"/>
                <a:cs typeface="Arial" charset="0"/>
              </a:rPr>
              <a:t>+7.7%)</a:t>
            </a:r>
            <a:r>
              <a:rPr lang="en-US" b="1" dirty="0">
                <a:solidFill>
                  <a:srgbClr val="FFFFFF"/>
                </a:solidFill>
                <a:latin typeface="Arial" charset="0"/>
                <a:cs typeface="Arial" charset="0"/>
              </a:rPr>
              <a:t/>
            </a:r>
            <a:br>
              <a:rPr lang="en-US" b="1" dirty="0">
                <a:solidFill>
                  <a:srgbClr val="FFFFFF"/>
                </a:solidFill>
                <a:latin typeface="Arial" charset="0"/>
                <a:cs typeface="Arial" charset="0"/>
              </a:rPr>
            </a:br>
            <a:r>
              <a:rPr lang="en-US" b="1" dirty="0">
                <a:solidFill>
                  <a:srgbClr val="FFFFFF"/>
                </a:solidFill>
                <a:latin typeface="Arial" charset="0"/>
                <a:cs typeface="Arial" charset="0"/>
              </a:rPr>
              <a:t>and still growing.</a:t>
            </a:r>
            <a:endParaRPr lang="en-US" b="1" dirty="0">
              <a:solidFill>
                <a:srgbClr val="FFFFFF"/>
              </a:solidFill>
              <a:latin typeface="Arial" pitchFamily="34" charset="0"/>
              <a:cs typeface="Arial" charset="0"/>
            </a:endParaRPr>
          </a:p>
        </p:txBody>
      </p:sp>
      <p:sp>
        <p:nvSpPr>
          <p:cNvPr id="12" name="AutoShape 7"/>
          <p:cNvSpPr>
            <a:spLocks noChangeArrowheads="1"/>
          </p:cNvSpPr>
          <p:nvPr/>
        </p:nvSpPr>
        <p:spPr bwMode="blackWhite">
          <a:xfrm>
            <a:off x="455612" y="5807075"/>
            <a:ext cx="8369300" cy="625475"/>
          </a:xfrm>
          <a:prstGeom prst="wedgeRectCallout">
            <a:avLst>
              <a:gd name="adj1" fmla="val 27963"/>
              <a:gd name="adj2" fmla="val 31949"/>
            </a:avLst>
          </a:prstGeom>
          <a:solidFill>
            <a:schemeClr val="accent2"/>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pPr>
            <a:r>
              <a:rPr lang="en-US" b="1" dirty="0">
                <a:solidFill>
                  <a:srgbClr val="FFFFFF"/>
                </a:solidFill>
                <a:latin typeface="Arial" charset="0"/>
                <a:cs typeface="Arial" charset="0"/>
              </a:rPr>
              <a:t>Manufacturing employment is a surprising source of strength in the economy.  Employment in the sector is at a multi-year high.</a:t>
            </a:r>
          </a:p>
        </p:txBody>
      </p:sp>
      <p:sp>
        <p:nvSpPr>
          <p:cNvPr id="13" name="Text Box 5"/>
          <p:cNvSpPr txBox="1">
            <a:spLocks noChangeArrowheads="1"/>
          </p:cNvSpPr>
          <p:nvPr/>
        </p:nvSpPr>
        <p:spPr bwMode="auto">
          <a:xfrm>
            <a:off x="-58738" y="6462713"/>
            <a:ext cx="8724901" cy="468312"/>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*Seasonally adjusted; Dec and Nov 2013 are preliminary</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US Bureau of Labor Statistics at </a:t>
            </a:r>
            <a:r>
              <a:rPr lang="en-US" sz="1100" dirty="0">
                <a:solidFill>
                  <a:srgbClr val="000000"/>
                </a:solidFill>
                <a:latin typeface="Arial" charset="0"/>
                <a:cs typeface="Arial" charset="0"/>
                <a:hlinkClick r:id="rId3"/>
              </a:rPr>
              <a:t>http://data.bls.gov</a:t>
            </a:r>
            <a:r>
              <a:rPr lang="en-US" sz="1100" dirty="0">
                <a:solidFill>
                  <a:srgbClr val="000000"/>
                </a:solidFill>
                <a:latin typeface="Arial" charset="0"/>
                <a:cs typeface="Arial" charset="0"/>
              </a:rPr>
              <a:t>; Insurance Information Institute.</a:t>
            </a:r>
          </a:p>
        </p:txBody>
      </p:sp>
    </p:spTree>
    <p:extLst>
      <p:ext uri="{BB962C8B-B14F-4D97-AF65-F5344CB8AC3E}">
        <p14:creationId xmlns:p14="http://schemas.microsoft.com/office/powerpoint/2010/main" val="414747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244272" y="6263007"/>
            <a:ext cx="8640966"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A.M. Best; Barclays research for estimates.</a:t>
            </a:r>
            <a:endParaRPr lang="en-US" sz="1100" dirty="0">
              <a:solidFill>
                <a:srgbClr val="000000"/>
              </a:solidFill>
            </a:endParaRPr>
          </a:p>
        </p:txBody>
      </p:sp>
      <p:sp>
        <p:nvSpPr>
          <p:cNvPr id="16408" name="Rectangle 7"/>
          <p:cNvSpPr>
            <a:spLocks noChangeArrowheads="1"/>
          </p:cNvSpPr>
          <p:nvPr/>
        </p:nvSpPr>
        <p:spPr bwMode="black">
          <a:xfrm>
            <a:off x="244272" y="179086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Reserve Change</a:t>
            </a:r>
            <a:endParaRPr lang="en-US" sz="1600" b="1" dirty="0">
              <a:solidFill>
                <a:srgbClr val="225A7A"/>
              </a:solidFill>
            </a:endParaRPr>
          </a:p>
        </p:txBody>
      </p:sp>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P/C Insurance Loss Reserve Development, 1992 – 2016E*</a:t>
            </a:r>
          </a:p>
        </p:txBody>
      </p:sp>
      <p:pic>
        <p:nvPicPr>
          <p:cNvPr id="3" name="Picture 2"/>
          <p:cNvPicPr>
            <a:picLocks noChangeAspect="1"/>
          </p:cNvPicPr>
          <p:nvPr/>
        </p:nvPicPr>
        <p:blipFill>
          <a:blip r:embed="rId4"/>
          <a:stretch>
            <a:fillRect/>
          </a:stretch>
        </p:blipFill>
        <p:spPr>
          <a:xfrm>
            <a:off x="251326" y="2343011"/>
            <a:ext cx="7984044" cy="3739677"/>
          </a:xfrm>
          <a:prstGeom prst="rect">
            <a:avLst/>
          </a:prstGeom>
        </p:spPr>
      </p:pic>
      <p:sp>
        <p:nvSpPr>
          <p:cNvPr id="10" name="AutoShape 6"/>
          <p:cNvSpPr>
            <a:spLocks noChangeArrowheads="1"/>
          </p:cNvSpPr>
          <p:nvPr/>
        </p:nvSpPr>
        <p:spPr bwMode="blackWhite">
          <a:xfrm>
            <a:off x="4017818" y="1120017"/>
            <a:ext cx="3805381" cy="1336855"/>
          </a:xfrm>
          <a:prstGeom prst="wedgeRectCallout">
            <a:avLst>
              <a:gd name="adj1" fmla="val 31939"/>
              <a:gd name="adj2" fmla="val 1479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Reserve releases are expected to gradually taper off, but will continue to benefit the bottom line and combined ratio through at least 2016</a:t>
            </a:r>
            <a:endParaRPr lang="en-US" b="1" dirty="0">
              <a:solidFill>
                <a:schemeClr val="bg1"/>
              </a:solidFill>
              <a:cs typeface="+mn-cs"/>
            </a:endParaRPr>
          </a:p>
        </p:txBody>
      </p:sp>
    </p:spTree>
    <p:custDataLst>
      <p:tags r:id="rId1"/>
    </p:custDataLst>
    <p:extLst>
      <p:ext uri="{BB962C8B-B14F-4D97-AF65-F5344CB8AC3E}">
        <p14:creationId xmlns:p14="http://schemas.microsoft.com/office/powerpoint/2010/main" val="1065065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2304D1B2-FCFB-47FF-9729-B56EB152D928}"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130</a:t>
            </a:fld>
            <a:endParaRPr lang="en-US" sz="900">
              <a:solidFill>
                <a:srgbClr val="000000"/>
              </a:solidFill>
              <a:latin typeface="Arial" charset="0"/>
              <a:cs typeface="Arial" charset="0"/>
            </a:endParaRPr>
          </a:p>
        </p:txBody>
      </p:sp>
      <p:sp>
        <p:nvSpPr>
          <p:cNvPr id="11270" name="Rectangle 7"/>
          <p:cNvSpPr>
            <a:spLocks noGrp="1" noChangeArrowheads="1"/>
          </p:cNvSpPr>
          <p:nvPr>
            <p:ph type="title" idx="4294967295"/>
          </p:nvPr>
        </p:nvSpPr>
        <p:spPr>
          <a:xfrm>
            <a:off x="450850" y="102933"/>
            <a:ext cx="7400925" cy="860425"/>
          </a:xfrm>
        </p:spPr>
        <p:txBody>
          <a:bodyPr/>
          <a:lstStyle/>
          <a:p>
            <a:r>
              <a:rPr lang="en-US" dirty="0" smtClean="0"/>
              <a:t>Employment in Oil &amp; Gas Extraction,</a:t>
            </a:r>
            <a:br>
              <a:rPr lang="en-US" dirty="0" smtClean="0"/>
            </a:br>
            <a:r>
              <a:rPr lang="en-US" dirty="0" smtClean="0"/>
              <a:t>Jan. 2010—Dec. </a:t>
            </a:r>
            <a:r>
              <a:rPr lang="en-US" dirty="0"/>
              <a:t>2014</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*Seasonally </a:t>
            </a:r>
            <a:r>
              <a:rPr lang="en-US" sz="1100" dirty="0">
                <a:solidFill>
                  <a:srgbClr val="000000"/>
                </a:solidFill>
                <a:latin typeface="Arial" charset="0"/>
                <a:cs typeface="Arial" charset="0"/>
              </a:rPr>
              <a:t>adjusted</a:t>
            </a:r>
          </a:p>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US Bureau of Labor </a:t>
            </a:r>
            <a:r>
              <a:rPr lang="en-US" sz="1100" dirty="0" smtClean="0">
                <a:solidFill>
                  <a:srgbClr val="000000"/>
                </a:solidFill>
                <a:latin typeface="Arial" charset="0"/>
                <a:cs typeface="Arial" charset="0"/>
              </a:rPr>
              <a:t>Statistics at </a:t>
            </a:r>
            <a:r>
              <a:rPr lang="en-US" sz="1100" dirty="0" smtClean="0">
                <a:solidFill>
                  <a:srgbClr val="000000"/>
                </a:solidFill>
                <a:latin typeface="Arial" charset="0"/>
                <a:cs typeface="Arial" charset="0"/>
                <a:hlinkClick r:id="rId3"/>
              </a:rPr>
              <a:t>http://data.bls.gov</a:t>
            </a:r>
            <a:r>
              <a:rPr lang="en-US" sz="1100" dirty="0" smtClean="0">
                <a:solidFill>
                  <a:srgbClr val="000000"/>
                </a:solidFill>
                <a:latin typeface="Arial" charset="0"/>
                <a:cs typeface="Arial" charset="0"/>
              </a:rPr>
              <a:t>;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 name="Object 8"/>
          <p:cNvGraphicFramePr>
            <a:graphicFrameLocks noChangeAspect="1"/>
          </p:cNvGraphicFramePr>
          <p:nvPr>
            <p:extLst/>
          </p:nvPr>
        </p:nvGraphicFramePr>
        <p:xfrm>
          <a:off x="272026" y="1742145"/>
          <a:ext cx="8398899" cy="4737100"/>
        </p:xfrm>
        <a:graphic>
          <a:graphicData uri="http://schemas.openxmlformats.org/drawingml/2006/chart">
            <c:chart xmlns:c="http://schemas.openxmlformats.org/drawingml/2006/chart" xmlns:r="http://schemas.openxmlformats.org/officeDocument/2006/relationships" r:id="rId4"/>
          </a:graphicData>
        </a:graphic>
      </p:graphicFrame>
      <p:sp>
        <p:nvSpPr>
          <p:cNvPr id="8" name="AutoShape 7"/>
          <p:cNvSpPr>
            <a:spLocks noChangeArrowheads="1"/>
          </p:cNvSpPr>
          <p:nvPr/>
        </p:nvSpPr>
        <p:spPr bwMode="blackWhite">
          <a:xfrm>
            <a:off x="1428442" y="1117583"/>
            <a:ext cx="3549445" cy="1691146"/>
          </a:xfrm>
          <a:prstGeom prst="wedgeRectCallout">
            <a:avLst>
              <a:gd name="adj1" fmla="val 31955"/>
              <a:gd name="adj2" fmla="val 35077"/>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defRPr/>
            </a:pPr>
            <a:r>
              <a:rPr lang="en-US" b="1" dirty="0" smtClean="0">
                <a:solidFill>
                  <a:srgbClr val="FFFFFF"/>
                </a:solidFill>
                <a:latin typeface="Arial" charset="0"/>
                <a:cs typeface="Arial" charset="0"/>
              </a:rPr>
              <a:t>Oil and gas extraction employment is up 37.7% since Jan. 2010 as the energy sector booms.  (Previous boom in 1979-81, employment peak at 267,000 in March 1982.)</a:t>
            </a:r>
            <a:endParaRPr lang="en-US" b="1" dirty="0">
              <a:solidFill>
                <a:srgbClr val="FFFFFF"/>
              </a:solidFill>
              <a:latin typeface="Arial" pitchFamily="34" charset="0"/>
              <a:cs typeface="Arial" charset="0"/>
            </a:endParaRPr>
          </a:p>
        </p:txBody>
      </p:sp>
      <p:sp>
        <p:nvSpPr>
          <p:cNvPr id="9" name="Rectangle 7"/>
          <p:cNvSpPr>
            <a:spLocks noChangeArrowheads="1"/>
          </p:cNvSpPr>
          <p:nvPr/>
        </p:nvSpPr>
        <p:spPr bwMode="black">
          <a:xfrm>
            <a:off x="221226" y="1565002"/>
            <a:ext cx="805526" cy="221599"/>
          </a:xfrm>
          <a:prstGeom prst="rect">
            <a:avLst/>
          </a:prstGeom>
          <a:noFill/>
          <a:ln w="9525" algn="ctr">
            <a:noFill/>
            <a:miter lim="800000"/>
            <a:headEnd/>
            <a:tailEnd/>
          </a:ln>
        </p:spPr>
        <p:txBody>
          <a:bodyPr wrap="square"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(000)</a:t>
            </a:r>
            <a:endParaRPr lang="en-US" sz="1600" b="1" dirty="0">
              <a:solidFill>
                <a:srgbClr val="225A7A"/>
              </a:solidFill>
              <a:latin typeface="Arial" charset="0"/>
              <a:cs typeface="Arial" charset="0"/>
            </a:endParaRPr>
          </a:p>
        </p:txBody>
      </p:sp>
      <p:sp>
        <p:nvSpPr>
          <p:cNvPr id="11" name="AutoShape 7"/>
          <p:cNvSpPr>
            <a:spLocks noChangeArrowheads="1"/>
          </p:cNvSpPr>
          <p:nvPr/>
        </p:nvSpPr>
        <p:spPr bwMode="blackWhite">
          <a:xfrm>
            <a:off x="5325498" y="1117583"/>
            <a:ext cx="2859036" cy="572196"/>
          </a:xfrm>
          <a:prstGeom prst="wedgeRectCallout">
            <a:avLst>
              <a:gd name="adj1" fmla="val 60129"/>
              <a:gd name="adj2" fmla="val 5591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Highest employment in this sector since July 1986.</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5080259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131</a:t>
            </a:fld>
            <a:endParaRPr lang="en-US" sz="900">
              <a:solidFill>
                <a:schemeClr val="bg1"/>
              </a:solidFill>
            </a:endParaRPr>
          </a:p>
        </p:txBody>
      </p:sp>
      <p:pic>
        <p:nvPicPr>
          <p:cNvPr id="11571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9787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dirty="0" smtClean="0">
                <a:solidFill>
                  <a:srgbClr val="225A7A"/>
                </a:solidFill>
              </a:rPr>
              <a:t>Workers Comp Results Have Improved Substantially in Recent Years</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131</a:t>
            </a:fld>
            <a:endParaRPr lang="en-US"/>
          </a:p>
        </p:txBody>
      </p:sp>
    </p:spTree>
    <p:extLst>
      <p:ext uri="{BB962C8B-B14F-4D97-AF65-F5344CB8AC3E}">
        <p14:creationId xmlns:p14="http://schemas.microsoft.com/office/powerpoint/2010/main" val="258323574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1994–2014E</a:t>
            </a:r>
            <a:endParaRPr lang="en-US" baseline="30000" dirty="0" smtClean="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106782" name="Chart" r:id="rId4" imgW="8420114" imgH="3657446" progId="MSGraph.Chart.8">
                  <p:embed followColorScheme="full"/>
                </p:oleObj>
              </mc:Choice>
              <mc:Fallback>
                <p:oleObj name="Chart" r:id="rId4" imgW="8420114" imgH="3657446"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(2010-2014F) and are for private carriers only;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132</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30431535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Third Consecutive Year of Increase</a:t>
            </a:r>
            <a:br>
              <a:rPr lang="en-US" dirty="0" smtClean="0">
                <a:cs typeface="Arial" charset="0"/>
              </a:rPr>
            </a:br>
            <a:r>
              <a:rPr lang="en-US" sz="800" dirty="0" smtClean="0">
                <a:cs typeface="Arial" charset="0"/>
              </a:rPr>
              <a:t/>
            </a:r>
            <a:br>
              <a:rPr lang="en-US" sz="800" dirty="0" smtClean="0">
                <a:cs typeface="Arial" charset="0"/>
              </a:rPr>
            </a:br>
            <a:r>
              <a:rPr lang="en-US" sz="1600" dirty="0" smtClean="0">
                <a:solidFill>
                  <a:schemeClr val="tx1"/>
                </a:solidFill>
                <a:cs typeface="Arial" charset="0"/>
              </a:rPr>
              <a:t>Net Written Premium</a:t>
            </a:r>
          </a:p>
        </p:txBody>
      </p:sp>
      <p:graphicFrame>
        <p:nvGraphicFramePr>
          <p:cNvPr id="5" name="Content Placeholder 4"/>
          <p:cNvGraphicFramePr>
            <a:graphicFrameLocks noGrp="1"/>
          </p:cNvGraphicFramePr>
          <p:nvPr>
            <p:ph idx="1"/>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133</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77887"/>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a:t>
            </a:r>
            <a:r>
              <a:rPr lang="en-US" sz="1000" dirty="0" smtClean="0"/>
              <a:t>1990–2013p Private </a:t>
            </a:r>
            <a:r>
              <a:rPr lang="en-US" sz="1000" dirty="0"/>
              <a:t>Carriers, </a:t>
            </a:r>
            <a:r>
              <a:rPr lang="en-US" sz="1000" dirty="0" smtClean="0"/>
              <a:t>Annual Statement Data, NCCI.</a:t>
            </a:r>
            <a:endParaRPr lang="en-US" sz="1000" dirty="0"/>
          </a:p>
          <a:p>
            <a:pPr eaLnBrk="0" hangingPunct="0">
              <a:tabLst>
                <a:tab pos="512763" algn="l"/>
              </a:tabLst>
            </a:pPr>
            <a:r>
              <a:rPr lang="en-US" sz="1000" dirty="0"/>
              <a:t>	</a:t>
            </a:r>
            <a:r>
              <a:rPr lang="en-US" sz="1000" dirty="0" smtClean="0"/>
              <a:t>1996–2013p </a:t>
            </a:r>
            <a:r>
              <a:rPr lang="en-US" sz="1000" dirty="0"/>
              <a:t>State Funds: AZ, CA, CO, HI, ID, KY, LA, MD, MO, MT, NM, OK, OR, RI, TX, UT Annual Statements</a:t>
            </a:r>
          </a:p>
          <a:p>
            <a:pPr eaLnBrk="0" hangingPunct="0">
              <a:tabLst>
                <a:tab pos="512763" algn="l"/>
              </a:tabLst>
            </a:pPr>
            <a:r>
              <a:rPr lang="en-US" sz="1000" dirty="0"/>
              <a:t>State Funds available for 1996 and subsequent</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42253782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134</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2013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2013 Growth = +5.4%</a:t>
            </a:r>
            <a:endParaRPr lang="en-US" sz="16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white):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2" name="Picture 1"/>
          <p:cNvPicPr>
            <a:picLocks noChangeAspect="1"/>
          </p:cNvPicPr>
          <p:nvPr/>
        </p:nvPicPr>
        <p:blipFill>
          <a:blip r:embed="rId3"/>
          <a:stretch>
            <a:fillRect/>
          </a:stretch>
        </p:blipFill>
        <p:spPr>
          <a:xfrm>
            <a:off x="219600" y="1971681"/>
            <a:ext cx="8072492" cy="4226550"/>
          </a:xfrm>
          <a:prstGeom prst="rect">
            <a:avLst/>
          </a:prstGeom>
        </p:spPr>
      </p:pic>
      <p:sp>
        <p:nvSpPr>
          <p:cNvPr id="10" name="Text Box 17"/>
          <p:cNvSpPr txBox="1">
            <a:spLocks noChangeArrowheads="1"/>
          </p:cNvSpPr>
          <p:nvPr/>
        </p:nvSpPr>
        <p:spPr bwMode="auto">
          <a:xfrm>
            <a:off x="3131565" y="1376285"/>
            <a:ext cx="5510986" cy="64633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While growth rates varied widely, all states experienced positive growth in 2013</a:t>
            </a:r>
            <a:endParaRPr lang="en-US"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689410022"/>
      </p:ext>
    </p:extLst>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Workers Compensation Lost-Time </a:t>
            </a:r>
            <a:br>
              <a:rPr lang="en-US" dirty="0" smtClean="0"/>
            </a:br>
            <a:r>
              <a:rPr lang="en-US" dirty="0" smtClean="0"/>
              <a:t>Claim Frequency Declined in 2013</a:t>
            </a:r>
            <a:r>
              <a:rPr lang="en-US" sz="800" dirty="0"/>
              <a:t/>
            </a:r>
            <a:br>
              <a:rPr lang="en-US" sz="800" dirty="0"/>
            </a:br>
            <a:r>
              <a:rPr lang="en-US" sz="800" dirty="0"/>
              <a:t/>
            </a:r>
            <a:br>
              <a:rPr lang="en-US" sz="800" dirty="0"/>
            </a:br>
            <a:r>
              <a:rPr lang="en-US" sz="1600" dirty="0">
                <a:solidFill>
                  <a:schemeClr val="tx1"/>
                </a:solidFill>
                <a:latin typeface="Arial" pitchFamily="34" charset="0"/>
              </a:rPr>
              <a:t>Lost-Time Claims</a:t>
            </a: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135</a:t>
            </a:fld>
            <a:endParaRPr lang="en-US" dirty="0"/>
          </a:p>
        </p:txBody>
      </p:sp>
      <p:graphicFrame>
        <p:nvGraphicFramePr>
          <p:cNvPr id="5" name="Content Placeholder 4"/>
          <p:cNvGraphicFramePr>
            <a:graphicFrameLocks noGrp="1"/>
          </p:cNvGraphicFramePr>
          <p:nvPr>
            <p:ph idx="4294967295"/>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78656" y="5683339"/>
            <a:ext cx="8213725" cy="1169507"/>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latin typeface="Arial" charset="0"/>
              <a:cs typeface="Arial" charset="0"/>
            </a:endParaRPr>
          </a:p>
          <a:p>
            <a:pPr>
              <a:tabLst>
                <a:tab pos="515695" algn="l"/>
              </a:tabLst>
            </a:pPr>
            <a:r>
              <a:rPr lang="en-US" sz="1000" dirty="0" smtClean="0">
                <a:latin typeface="Arial" charset="0"/>
                <a:cs typeface="Arial" charset="0"/>
              </a:rPr>
              <a:t>*Adjustments primarily due to significant audit activity.</a:t>
            </a:r>
          </a:p>
          <a:p>
            <a:pPr>
              <a:tabLst>
                <a:tab pos="515695" algn="l"/>
              </a:tabLst>
            </a:pPr>
            <a:r>
              <a:rPr lang="en-US" sz="1000" dirty="0" smtClean="0">
                <a:latin typeface="Arial" charset="0"/>
                <a:cs typeface="Arial" charset="0"/>
              </a:rPr>
              <a:t>2013p</a:t>
            </a:r>
            <a:r>
              <a:rPr lang="en-US" sz="1000" dirty="0">
                <a:latin typeface="Arial" charset="0"/>
                <a:cs typeface="Arial" charset="0"/>
              </a:rPr>
              <a:t>: Preliminary based on data valued as of </a:t>
            </a:r>
            <a:r>
              <a:rPr lang="en-US" sz="1000" dirty="0" smtClean="0">
                <a:latin typeface="Arial" charset="0"/>
                <a:cs typeface="Arial" charset="0"/>
              </a:rPr>
              <a:t>12/31/2013</a:t>
            </a:r>
            <a:endParaRPr lang="en-US" sz="1000" dirty="0">
              <a:latin typeface="Arial" charset="0"/>
              <a:cs typeface="Arial" charset="0"/>
            </a:endParaRPr>
          </a:p>
          <a:p>
            <a:pPr>
              <a:tabLst>
                <a:tab pos="515695" algn="l"/>
              </a:tabLst>
            </a:pPr>
            <a:r>
              <a:rPr lang="en-US" sz="1000" dirty="0" smtClean="0">
                <a:latin typeface="Arial" charset="0"/>
                <a:cs typeface="Arial" charset="0"/>
              </a:rPr>
              <a:t>1991–2012: </a:t>
            </a:r>
            <a:r>
              <a:rPr lang="en-US" sz="1000" dirty="0">
                <a:latin typeface="Arial" charset="0"/>
                <a:cs typeface="Arial" charset="0"/>
              </a:rPr>
              <a:t>Based on data through </a:t>
            </a:r>
            <a:r>
              <a:rPr lang="en-US" sz="1000" dirty="0" smtClean="0">
                <a:latin typeface="Arial" charset="0"/>
                <a:cs typeface="Arial" charset="0"/>
              </a:rPr>
              <a:t>12/31/2012, </a:t>
            </a:r>
            <a:r>
              <a:rPr lang="en-US" sz="1000" dirty="0">
                <a:latin typeface="Arial" charset="0"/>
                <a:cs typeface="Arial" charset="0"/>
              </a:rPr>
              <a:t>developed to ultimate</a:t>
            </a:r>
          </a:p>
          <a:p>
            <a:pPr>
              <a:tabLst>
                <a:tab pos="515695" algn="l"/>
              </a:tabLst>
            </a:pPr>
            <a:r>
              <a:rPr lang="en-US" sz="1000" dirty="0">
                <a:latin typeface="Arial" charset="0"/>
                <a:cs typeface="Arial" charset="0"/>
              </a:rPr>
              <a:t>Based on the states where NCCI provides ratemaking services, including state funds; excludes high deductible </a:t>
            </a:r>
            <a:r>
              <a:rPr lang="en-US" sz="1000" dirty="0" smtClean="0">
                <a:latin typeface="Arial" charset="0"/>
                <a:cs typeface="Arial" charset="0"/>
              </a:rPr>
              <a:t>policies</a:t>
            </a:r>
            <a:endParaRPr lang="en-US" sz="1000" dirty="0">
              <a:latin typeface="Arial" charset="0"/>
              <a:cs typeface="Arial" charset="0"/>
            </a:endParaRPr>
          </a:p>
          <a:p>
            <a:pPr>
              <a:tabLst>
                <a:tab pos="515695" algn="l"/>
              </a:tabLst>
            </a:pPr>
            <a:r>
              <a:rPr lang="en-US" sz="1000" dirty="0">
                <a:latin typeface="Arial" charset="0"/>
                <a:cs typeface="Arial" charset="0"/>
              </a:rPr>
              <a:t>Frequency is the number of lost-time claims per $1M pure premium at current wage and voluntary loss cost </a:t>
            </a:r>
            <a:r>
              <a:rPr lang="en-US" sz="1000" dirty="0" smtClean="0">
                <a:latin typeface="Arial" charset="0"/>
                <a:cs typeface="Arial" charset="0"/>
              </a:rPr>
              <a:t>level</a:t>
            </a:r>
          </a:p>
          <a:p>
            <a:pPr>
              <a:tabLst>
                <a:tab pos="515695" algn="l"/>
              </a:tabLst>
            </a:pPr>
            <a:r>
              <a:rPr lang="en-US" sz="1000" dirty="0" smtClean="0"/>
              <a:t>Source: NCCI.</a:t>
            </a:r>
            <a:endParaRPr lang="en-US" sz="1000" dirty="0">
              <a:latin typeface="Arial" charset="0"/>
              <a:cs typeface="Arial" charset="0"/>
            </a:endParaRPr>
          </a:p>
        </p:txBody>
      </p:sp>
      <p:sp>
        <p:nvSpPr>
          <p:cNvPr id="10" name="Text Box 3"/>
          <p:cNvSpPr txBox="1">
            <a:spLocks noChangeArrowheads="1"/>
          </p:cNvSpPr>
          <p:nvPr/>
        </p:nvSpPr>
        <p:spPr bwMode="auto">
          <a:xfrm>
            <a:off x="3998912" y="1595836"/>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latin typeface="Arial" charset="0"/>
              </a:rPr>
              <a:t>Cumulative Change of –</a:t>
            </a:r>
            <a:r>
              <a:rPr lang="en-US" sz="1400" b="1" dirty="0" smtClean="0">
                <a:latin typeface="Arial" charset="0"/>
              </a:rPr>
              <a:t>55.4%</a:t>
            </a:r>
            <a:endParaRPr lang="en-US" sz="1400" b="1" dirty="0">
              <a:latin typeface="Arial" charset="0"/>
            </a:endParaRPr>
          </a:p>
          <a:p>
            <a:pPr algn="ctr" eaLnBrk="0" hangingPunct="0"/>
            <a:r>
              <a:rPr lang="en-US" sz="1400" b="1" dirty="0">
                <a:latin typeface="Arial" charset="0"/>
              </a:rPr>
              <a:t>(</a:t>
            </a:r>
            <a:r>
              <a:rPr lang="en-US" sz="1400" b="1" dirty="0" smtClean="0">
                <a:latin typeface="Arial" charset="0"/>
              </a:rPr>
              <a:t>1991–2011 </a:t>
            </a:r>
            <a:r>
              <a:rPr lang="en-US" sz="1400" b="1" dirty="0">
                <a:latin typeface="Arial" charset="0"/>
              </a:rPr>
              <a:t>adj.)</a:t>
            </a:r>
            <a:endParaRPr lang="en-US" sz="1400" b="1" dirty="0">
              <a:solidFill>
                <a:schemeClr val="bg2"/>
              </a:solidFill>
              <a:latin typeface="Arial" charset="0"/>
            </a:endParaRPr>
          </a:p>
        </p:txBody>
      </p:sp>
    </p:spTree>
    <p:extLst>
      <p:ext uri="{BB962C8B-B14F-4D97-AF65-F5344CB8AC3E}">
        <p14:creationId xmlns:p14="http://schemas.microsoft.com/office/powerpoint/2010/main" val="250410278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smtClean="0"/>
              <a:t>Workers Compensation Medical Severity</a:t>
            </a:r>
            <a:br>
              <a:rPr lang="en-US" dirty="0" smtClean="0"/>
            </a:br>
            <a:r>
              <a:rPr lang="en-US" dirty="0" smtClean="0"/>
              <a:t>Moderate Increase in 2013</a:t>
            </a:r>
            <a:endParaRPr lang="en-US" sz="1600" dirty="0" smtClean="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136</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87591"/>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extLst/>
          </p:nvPr>
        </p:nvGraphicFramePr>
        <p:xfrm>
          <a:off x="64831" y="1541616"/>
          <a:ext cx="8907463" cy="4687888"/>
        </p:xfrm>
        <a:graphic>
          <a:graphicData uri="http://schemas.openxmlformats.org/presentationml/2006/ole">
            <mc:AlternateContent xmlns:mc="http://schemas.openxmlformats.org/markup-compatibility/2006">
              <mc:Choice xmlns:v="urn:schemas-microsoft-com:vml" Requires="v">
                <p:oleObj spid="_x0000_s27954386" name="Worksheet" r:id="rId5" imgW="8772538" imgH="4867172" progId="Excel.Sheet.8">
                  <p:embed/>
                </p:oleObj>
              </mc:Choice>
              <mc:Fallback>
                <p:oleObj name="Worksheet" r:id="rId5" imgW="8772538" imgH="4867172" progId="Excel.Sheet.8">
                  <p:embed/>
                  <p:pic>
                    <p:nvPicPr>
                      <p:cNvPr id="0" name=""/>
                      <p:cNvPicPr>
                        <a:picLocks noChangeArrowheads="1"/>
                      </p:cNvPicPr>
                      <p:nvPr/>
                    </p:nvPicPr>
                    <p:blipFill>
                      <a:blip r:embed="rId6"/>
                      <a:srcRect/>
                      <a:stretch>
                        <a:fillRect/>
                      </a:stretch>
                    </p:blipFill>
                    <p:spPr bwMode="auto">
                      <a:xfrm>
                        <a:off x="64831" y="1541616"/>
                        <a:ext cx="8907463" cy="4687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2013p</a:t>
            </a:r>
            <a:r>
              <a:rPr lang="en-US" sz="1000" dirty="0"/>
              <a:t>: Preliminary based on data valued as of </a:t>
            </a:r>
            <a:r>
              <a:rPr lang="en-US" sz="1000" dirty="0" smtClean="0"/>
              <a:t>12/31/2013.</a:t>
            </a:r>
            <a:endParaRPr lang="en-US" sz="1000" dirty="0"/>
          </a:p>
          <a:p>
            <a:r>
              <a:rPr lang="en-US" sz="1000" dirty="0" smtClean="0"/>
              <a:t>1991-2012: </a:t>
            </a:r>
            <a:r>
              <a:rPr lang="en-US" sz="1000" dirty="0"/>
              <a:t>Based on data through </a:t>
            </a:r>
            <a:r>
              <a:rPr lang="en-US" sz="1000" dirty="0" smtClean="0"/>
              <a:t>12/31/2012,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2137097" name="Text Box 8"/>
          <p:cNvSpPr txBox="1">
            <a:spLocks noChangeArrowheads="1"/>
          </p:cNvSpPr>
          <p:nvPr/>
        </p:nvSpPr>
        <p:spPr bwMode="auto">
          <a:xfrm>
            <a:off x="616155" y="3174847"/>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256%</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1991-2013p</a:t>
            </a:r>
            <a:r>
              <a:rPr lang="en-US" sz="2000" b="1" dirty="0">
                <a:solidFill>
                  <a:srgbClr val="3333FF"/>
                </a:solidFill>
              </a:rPr>
              <a:t>)</a:t>
            </a:r>
          </a:p>
        </p:txBody>
      </p:sp>
      <p:sp>
        <p:nvSpPr>
          <p:cNvPr id="11" name="Text Box 4"/>
          <p:cNvSpPr txBox="1">
            <a:spLocks noChangeArrowheads="1"/>
          </p:cNvSpPr>
          <p:nvPr/>
        </p:nvSpPr>
        <p:spPr bwMode="auto">
          <a:xfrm>
            <a:off x="684162" y="2206420"/>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dirty="0"/>
              <a:t>Annual Change 1991–1993:	</a:t>
            </a:r>
            <a:r>
              <a:rPr lang="en-US" sz="1400" b="1" dirty="0"/>
              <a:t>+1.9%</a:t>
            </a:r>
          </a:p>
          <a:p>
            <a:pPr eaLnBrk="0" hangingPunct="0">
              <a:tabLst>
                <a:tab pos="2459038" algn="l"/>
              </a:tabLst>
            </a:pPr>
            <a:r>
              <a:rPr lang="en-US" sz="1400" dirty="0"/>
              <a:t>Annual Change 1994–2001:	</a:t>
            </a:r>
            <a:r>
              <a:rPr lang="en-US" sz="1400" b="1" dirty="0"/>
              <a:t>+8.9%</a:t>
            </a:r>
          </a:p>
          <a:p>
            <a:pPr eaLnBrk="0" hangingPunct="0">
              <a:tabLst>
                <a:tab pos="2459038" algn="l"/>
              </a:tabLst>
            </a:pPr>
            <a:r>
              <a:rPr lang="en-US" sz="1400" dirty="0"/>
              <a:t>Annual Change </a:t>
            </a:r>
            <a:r>
              <a:rPr lang="en-US" sz="1400" dirty="0" smtClean="0"/>
              <a:t>2002–2013:</a:t>
            </a:r>
            <a:r>
              <a:rPr lang="en-US" sz="1400" dirty="0"/>
              <a:t>	</a:t>
            </a:r>
            <a:r>
              <a:rPr lang="en-US" sz="1400" b="1" dirty="0" smtClean="0"/>
              <a:t>+5.2%</a:t>
            </a:r>
            <a:endParaRPr lang="en-US" sz="1400" b="1" dirty="0"/>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Tree>
    <p:extLst>
      <p:ext uri="{BB962C8B-B14F-4D97-AF65-F5344CB8AC3E}">
        <p14:creationId xmlns:p14="http://schemas.microsoft.com/office/powerpoint/2010/main" val="94914290"/>
      </p:ext>
    </p:extLst>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0" y="1162050"/>
          <a:ext cx="8977313" cy="5695950"/>
        </p:xfrm>
        <a:graphic>
          <a:graphicData uri="http://schemas.openxmlformats.org/presentationml/2006/ole">
            <mc:AlternateContent xmlns:mc="http://schemas.openxmlformats.org/markup-compatibility/2006">
              <mc:Choice xmlns:v="urn:schemas-microsoft-com:vml" Requires="v">
                <p:oleObj spid="_x0000_s28004479" name="Chart" r:id="rId3" imgW="8658208" imgH="5505515" progId="MSGraph.Chart.8">
                  <p:embed followColorScheme="full"/>
                </p:oleObj>
              </mc:Choice>
              <mc:Fallback>
                <p:oleObj name="Chart" r:id="rId3" imgW="8658208" imgH="5505515" progId="MSGraph.Chart.8">
                  <p:embed followColorScheme="full"/>
                  <p:pic>
                    <p:nvPicPr>
                      <p:cNvPr id="0" name=""/>
                      <p:cNvPicPr>
                        <a:picLocks noChangeAspect="1" noChangeArrowheads="1"/>
                      </p:cNvPicPr>
                      <p:nvPr/>
                    </p:nvPicPr>
                    <p:blipFill>
                      <a:blip r:embed="rId4"/>
                      <a:srcRect/>
                      <a:stretch>
                        <a:fillRect/>
                      </a:stretch>
                    </p:blipFill>
                    <p:spPr bwMode="auto">
                      <a:xfrm>
                        <a:off x="0"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WC Medical Severity Generally Outpaces the Medical CPI Rate</a:t>
            </a:r>
            <a:endParaRPr lang="en-US" sz="2100" dirty="0" smtClean="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7" name="AutoShape 7"/>
          <p:cNvSpPr>
            <a:spLocks noChangeArrowheads="1"/>
          </p:cNvSpPr>
          <p:nvPr/>
        </p:nvSpPr>
        <p:spPr bwMode="blackWhite">
          <a:xfrm>
            <a:off x="4454013" y="1669948"/>
            <a:ext cx="4301204" cy="1235484"/>
          </a:xfrm>
          <a:prstGeom prst="wedgeRectCallout">
            <a:avLst>
              <a:gd name="adj1" fmla="val 42756"/>
              <a:gd name="adj2" fmla="val 171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Average annual increase in WC medical severity form 1995 through </a:t>
            </a:r>
            <a:r>
              <a:rPr lang="en-US" sz="1600" b="1" dirty="0" smtClean="0">
                <a:solidFill>
                  <a:schemeClr val="bg1"/>
                </a:solidFill>
              </a:rPr>
              <a:t>2011 </a:t>
            </a:r>
            <a:r>
              <a:rPr lang="en-US" sz="1600" b="1" dirty="0">
                <a:solidFill>
                  <a:schemeClr val="bg1"/>
                </a:solidFill>
              </a:rPr>
              <a:t>was </a:t>
            </a:r>
            <a:r>
              <a:rPr lang="en-US" sz="1600" b="1" dirty="0" smtClean="0">
                <a:solidFill>
                  <a:schemeClr val="bg1"/>
                </a:solidFill>
              </a:rPr>
              <a:t>well above </a:t>
            </a:r>
            <a:r>
              <a:rPr lang="en-US" sz="1600" b="1" dirty="0">
                <a:solidFill>
                  <a:schemeClr val="bg1"/>
                </a:solidFill>
              </a:rPr>
              <a:t>the medical CPI </a:t>
            </a:r>
            <a:r>
              <a:rPr lang="en-US" sz="1600" b="1" dirty="0" smtClean="0">
                <a:solidFill>
                  <a:schemeClr val="bg1"/>
                </a:solidFill>
              </a:rPr>
              <a:t>(6.8% </a:t>
            </a:r>
            <a:r>
              <a:rPr lang="en-US" sz="1600" b="1" dirty="0">
                <a:solidFill>
                  <a:schemeClr val="bg1"/>
                </a:solidFill>
              </a:rPr>
              <a:t>vs. </a:t>
            </a:r>
            <a:r>
              <a:rPr lang="en-US" sz="1600" b="1" dirty="0" smtClean="0">
                <a:solidFill>
                  <a:schemeClr val="bg1"/>
                </a:solidFill>
              </a:rPr>
              <a:t>3.8%), but the gap is narrowing. </a:t>
            </a:r>
            <a:endParaRPr lang="en-US" sz="1600" b="1" dirty="0">
              <a:solidFill>
                <a:schemeClr val="bg1"/>
              </a:solidFill>
            </a:endParaRPr>
          </a:p>
        </p:txBody>
      </p:sp>
    </p:spTree>
    <p:extLst>
      <p:ext uri="{BB962C8B-B14F-4D97-AF65-F5344CB8AC3E}">
        <p14:creationId xmlns:p14="http://schemas.microsoft.com/office/powerpoint/2010/main" val="58949575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Lst>
  </p:timing>
</p:sld>
</file>

<file path=ppt/slides/slide13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34644" y="1162050"/>
          <a:ext cx="8977313" cy="5695950"/>
        </p:xfrm>
        <a:graphic>
          <a:graphicData uri="http://schemas.openxmlformats.org/presentationml/2006/ole">
            <mc:AlternateContent xmlns:mc="http://schemas.openxmlformats.org/markup-compatibility/2006">
              <mc:Choice xmlns:v="urn:schemas-microsoft-com:vml" Requires="v">
                <p:oleObj spid="_x0000_s28005503" name="Chart" r:id="rId3" imgW="8658208" imgH="5524428" progId="MSGraph.Chart.8">
                  <p:embed followColorScheme="full"/>
                </p:oleObj>
              </mc:Choice>
              <mc:Fallback>
                <p:oleObj name="Chart" r:id="rId3" imgW="8658208" imgH="5524428" progId="MSGraph.Chart.8">
                  <p:embed followColorScheme="full"/>
                  <p:pic>
                    <p:nvPicPr>
                      <p:cNvPr id="0" name=""/>
                      <p:cNvPicPr>
                        <a:picLocks noChangeAspect="1" noChangeArrowheads="1"/>
                      </p:cNvPicPr>
                      <p:nvPr/>
                    </p:nvPicPr>
                    <p:blipFill>
                      <a:blip r:embed="rId4"/>
                      <a:srcRect/>
                      <a:stretch>
                        <a:fillRect/>
                      </a:stretch>
                    </p:blipFill>
                    <p:spPr bwMode="auto">
                      <a:xfrm>
                        <a:off x="-34644"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Medical Cost Inflation vs. Overall CPI, 1995 – 2014*</a:t>
            </a:r>
            <a:endParaRPr lang="en-US" sz="2100" dirty="0" smtClean="0"/>
          </a:p>
        </p:txBody>
      </p:sp>
      <p:sp>
        <p:nvSpPr>
          <p:cNvPr id="53252" name="Rectangle 4"/>
          <p:cNvSpPr>
            <a:spLocks noChangeArrowheads="1"/>
          </p:cNvSpPr>
          <p:nvPr/>
        </p:nvSpPr>
        <p:spPr bwMode="auto">
          <a:xfrm>
            <a:off x="0" y="6338886"/>
            <a:ext cx="6881692" cy="431529"/>
          </a:xfrm>
          <a:prstGeom prst="rect">
            <a:avLst/>
          </a:prstGeom>
          <a:noFill/>
          <a:ln w="9525">
            <a:noFill/>
            <a:miter lim="800000"/>
            <a:headEnd/>
            <a:tailEnd/>
          </a:ln>
        </p:spPr>
        <p:txBody>
          <a:bodyPr wrap="none" lIns="92075" tIns="46038" rIns="92075" bIns="46038">
            <a:spAutoFit/>
          </a:bodyPr>
          <a:lstStyle/>
          <a:p>
            <a:pPr eaLnBrk="0" hangingPunct="0"/>
            <a:r>
              <a:rPr lang="en-US" sz="1100" dirty="0" smtClean="0"/>
              <a:t>*July 2014 compared to July 2013.</a:t>
            </a:r>
          </a:p>
          <a:p>
            <a:pPr eaLnBrk="0" hangingPunct="0"/>
            <a:r>
              <a:rPr lang="en-US" sz="1100" dirty="0" smtClean="0"/>
              <a:t>Sources</a:t>
            </a:r>
            <a:r>
              <a:rPr lang="en-US" sz="1100" dirty="0"/>
              <a:t>: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8" name="Text Box 17"/>
          <p:cNvSpPr txBox="1">
            <a:spLocks noChangeArrowheads="1"/>
          </p:cNvSpPr>
          <p:nvPr/>
        </p:nvSpPr>
        <p:spPr bwMode="auto">
          <a:xfrm>
            <a:off x="1598612" y="4192207"/>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Average Annual Growth Average</a:t>
            </a:r>
            <a:r>
              <a:rPr lang="en-US" b="1" u="sng" dirty="0" smtClean="0">
                <a:solidFill>
                  <a:srgbClr val="FFFFFF"/>
                </a:solidFill>
              </a:rPr>
              <a:t> 1995 – 2013</a:t>
            </a:r>
          </a:p>
          <a:p>
            <a:pPr algn="ctr" fontAlgn="base">
              <a:spcBef>
                <a:spcPct val="0"/>
              </a:spcBef>
              <a:spcAft>
                <a:spcPct val="0"/>
              </a:spcAft>
            </a:pPr>
            <a:r>
              <a:rPr lang="en-US" b="1" dirty="0" smtClean="0">
                <a:solidFill>
                  <a:srgbClr val="FFFFFF"/>
                </a:solidFill>
                <a:latin typeface="Arial" charset="0"/>
                <a:cs typeface="Arial" charset="0"/>
              </a:rPr>
              <a:t>Healthcare: 3.8%</a:t>
            </a:r>
          </a:p>
          <a:p>
            <a:pPr algn="ctr" fontAlgn="base">
              <a:spcBef>
                <a:spcPct val="0"/>
              </a:spcBef>
              <a:spcAft>
                <a:spcPct val="0"/>
              </a:spcAft>
            </a:pPr>
            <a:r>
              <a:rPr lang="en-US" b="1" dirty="0" smtClean="0">
                <a:solidFill>
                  <a:srgbClr val="FFFFFF"/>
                </a:solidFill>
              </a:rPr>
              <a:t>Total Nonfarm: 2.4%</a:t>
            </a:r>
            <a:endParaRPr lang="en-US" b="1" dirty="0">
              <a:solidFill>
                <a:srgbClr val="FFFFFF"/>
              </a:solidFill>
              <a:latin typeface="Arial" charset="0"/>
              <a:cs typeface="Arial" charset="0"/>
            </a:endParaRPr>
          </a:p>
        </p:txBody>
      </p:sp>
      <p:sp>
        <p:nvSpPr>
          <p:cNvPr id="9" name="AutoShape 8"/>
          <p:cNvSpPr>
            <a:spLocks noChangeArrowheads="1"/>
          </p:cNvSpPr>
          <p:nvPr/>
        </p:nvSpPr>
        <p:spPr bwMode="blackWhite">
          <a:xfrm>
            <a:off x="5503081" y="1073150"/>
            <a:ext cx="3471862" cy="788987"/>
          </a:xfrm>
          <a:prstGeom prst="wedgeRectCallout">
            <a:avLst>
              <a:gd name="adj1" fmla="val 42801"/>
              <a:gd name="adj2" fmla="val 1992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Though moderating, medical inflation will continue to exceed inflation in the overall economy</a:t>
            </a:r>
            <a:endParaRPr lang="en-US" sz="16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16451063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9"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U.S. Health Care Expenditures,</a:t>
            </a:r>
            <a:br>
              <a:rPr lang="en-US" dirty="0" smtClean="0"/>
            </a:br>
            <a:r>
              <a:rPr lang="en-US" dirty="0" smtClean="0"/>
              <a:t>1965–2022F</a:t>
            </a:r>
          </a:p>
        </p:txBody>
      </p:sp>
      <p:graphicFrame>
        <p:nvGraphicFramePr>
          <p:cNvPr id="2" name="Object 3"/>
          <p:cNvGraphicFramePr>
            <a:graphicFrameLocks noGrp="1"/>
          </p:cNvGraphicFramePr>
          <p:nvPr>
            <p:ph idx="4294967295"/>
            <p:extLst/>
          </p:nvPr>
        </p:nvGraphicFramePr>
        <p:xfrm>
          <a:off x="395288" y="1595343"/>
          <a:ext cx="8464550"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321541" name="Rectangle 5"/>
          <p:cNvSpPr>
            <a:spLocks noChangeArrowheads="1"/>
          </p:cNvSpPr>
          <p:nvPr/>
        </p:nvSpPr>
        <p:spPr bwMode="blackWhite">
          <a:xfrm>
            <a:off x="762000" y="5609968"/>
            <a:ext cx="7750776" cy="77778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U.S. health care expenditures have been on a relentless climb for most of the past half century, far outstripping population growth, inflation of GDP growth</a:t>
            </a:r>
            <a:endParaRPr lang="en-US" b="1" dirty="0">
              <a:solidFill>
                <a:srgbClr val="FFFFFF"/>
              </a:solidFill>
              <a:latin typeface="Arial" charset="0"/>
              <a:cs typeface="Arial" charset="0"/>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139</a:t>
            </a:fld>
            <a:endParaRPr lang="en-US"/>
          </a:p>
        </p:txBody>
      </p:sp>
      <p:sp>
        <p:nvSpPr>
          <p:cNvPr id="10" name="AutoShape 8"/>
          <p:cNvSpPr>
            <a:spLocks noChangeArrowheads="1"/>
          </p:cNvSpPr>
          <p:nvPr/>
        </p:nvSpPr>
        <p:spPr bwMode="blackWhite">
          <a:xfrm>
            <a:off x="1959542" y="1326592"/>
            <a:ext cx="3436373" cy="2071516"/>
          </a:xfrm>
          <a:prstGeom prst="wedgeRectCallout">
            <a:avLst>
              <a:gd name="adj1" fmla="val 110410"/>
              <a:gd name="adj2" fmla="val 2793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From 1965 through 2013, US  health care expenditures had increased by 69 fold.  Population growth over the same period increased by a factor of just 1.6.  By 2022, health spending will have increased 119 fold.</a:t>
            </a:r>
            <a:endParaRPr lang="en-US" b="1" i="1" dirty="0">
              <a:solidFill>
                <a:schemeClr val="bg1"/>
              </a:solidFill>
              <a:cs typeface="+mn-cs"/>
            </a:endParaRPr>
          </a:p>
        </p:txBody>
      </p:sp>
      <p:sp>
        <p:nvSpPr>
          <p:cNvPr id="11"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Billions</a:t>
            </a:r>
            <a:endParaRPr lang="en-US" sz="1600" b="1" dirty="0">
              <a:solidFill>
                <a:srgbClr val="225A7A"/>
              </a:solidFill>
              <a:latin typeface="Arial" charset="0"/>
              <a:cs typeface="Arial" charset="0"/>
            </a:endParaRPr>
          </a:p>
        </p:txBody>
      </p:sp>
      <p:sp>
        <p:nvSpPr>
          <p:cNvPr id="12" name="Rectangle 4"/>
          <p:cNvSpPr>
            <a:spLocks noChangeArrowheads="1"/>
          </p:cNvSpPr>
          <p:nvPr/>
        </p:nvSpPr>
        <p:spPr bwMode="auto">
          <a:xfrm>
            <a:off x="0" y="6387748"/>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4"/>
              </a:rPr>
              <a:t>http://</a:t>
            </a:r>
            <a:r>
              <a:rPr lang="en-US" sz="1050" dirty="0" smtClean="0">
                <a:solidFill>
                  <a:srgbClr val="000000"/>
                </a:solidFill>
                <a:hlinkClick r:id="rId4"/>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Tree>
    <p:extLst>
      <p:ext uri="{BB962C8B-B14F-4D97-AF65-F5344CB8AC3E}">
        <p14:creationId xmlns:p14="http://schemas.microsoft.com/office/powerpoint/2010/main" val="16975953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14</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440348" y="2353488"/>
            <a:ext cx="7981950" cy="143306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Top Insurance Issues:</a:t>
            </a:r>
          </a:p>
          <a:p>
            <a:pPr algn="ctr" defTabSz="114300" fontAlgn="base">
              <a:lnSpc>
                <a:spcPct val="95000"/>
              </a:lnSpc>
              <a:spcBef>
                <a:spcPct val="25000"/>
              </a:spcBef>
              <a:spcAft>
                <a:spcPct val="0"/>
              </a:spcAft>
            </a:pPr>
            <a:r>
              <a:rPr lang="en-US" sz="4200" b="1" i="1" dirty="0" smtClean="0">
                <a:solidFill>
                  <a:srgbClr val="FFFFFF"/>
                </a:solidFill>
                <a:latin typeface="Arial" charset="0"/>
                <a:cs typeface="Arial" charset="0"/>
              </a:rPr>
              <a:t>What’s Hot, What’s Not</a:t>
            </a:r>
            <a:endParaRPr lang="en-US" sz="4200" b="1" i="1" dirty="0">
              <a:solidFill>
                <a:srgbClr val="FFFFFF"/>
              </a:solidFill>
              <a:latin typeface="Arial" charset="0"/>
              <a:cs typeface="Arial" charset="0"/>
            </a:endParaRPr>
          </a:p>
        </p:txBody>
      </p:sp>
      <p:sp>
        <p:nvSpPr>
          <p:cNvPr id="2152456" name="Rectangle 8"/>
          <p:cNvSpPr>
            <a:spLocks noChangeArrowheads="1"/>
          </p:cNvSpPr>
          <p:nvPr/>
        </p:nvSpPr>
        <p:spPr bwMode="auto">
          <a:xfrm>
            <a:off x="388835" y="4047272"/>
            <a:ext cx="8356804" cy="2462213"/>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No Dominant Even in 2014, but Some Key Commercial Lines Issues Spiked</a:t>
            </a:r>
            <a:endParaRPr lang="en-US" sz="4000" b="1" dirty="0">
              <a:solidFill>
                <a:srgbClr val="225A7A"/>
              </a:solidFill>
            </a:endParaRP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FF0000"/>
                </a:solidFill>
              </a:rPr>
              <a:t>Terrorism, TRIA &amp; Cyber</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a:t>
            </a:fld>
            <a:endParaRPr lang="en-US"/>
          </a:p>
        </p:txBody>
      </p:sp>
    </p:spTree>
    <p:extLst>
      <p:ext uri="{BB962C8B-B14F-4D97-AF65-F5344CB8AC3E}">
        <p14:creationId xmlns:p14="http://schemas.microsoft.com/office/powerpoint/2010/main" val="26708524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8006527" name="Chart" r:id="rId5" imgW="8258192" imgH="5514972" progId="MSGraph.Chart.8">
                  <p:embed followColorScheme="full"/>
                </p:oleObj>
              </mc:Choice>
              <mc:Fallback>
                <p:oleObj name="Chart" r:id="rId5" imgW="8258192" imgH="5514972" progId="MSGraph.Chart.8">
                  <p:embed followColorScheme="full"/>
                  <p:pic>
                    <p:nvPicPr>
                      <p:cNvPr id="0" name=""/>
                      <p:cNvPicPr>
                        <a:picLocks noChangeAspect="1" noChangeArrowheads="1"/>
                      </p:cNvPicPr>
                      <p:nvPr/>
                    </p:nvPicPr>
                    <p:blipFill>
                      <a:blip r:embed="rId6"/>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National Health Care Expenditures as a Share of GDP, 1965 – 2022F*</a:t>
            </a:r>
          </a:p>
        </p:txBody>
      </p:sp>
      <p:sp>
        <p:nvSpPr>
          <p:cNvPr id="5547012" name="Rectangle 4"/>
          <p:cNvSpPr>
            <a:spLocks noChangeArrowheads="1"/>
          </p:cNvSpPr>
          <p:nvPr/>
        </p:nvSpPr>
        <p:spPr bwMode="auto">
          <a:xfrm>
            <a:off x="0" y="6350677"/>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7"/>
              </a:rPr>
              <a:t>http://</a:t>
            </a:r>
            <a:r>
              <a:rPr lang="en-US" sz="1050" dirty="0" smtClean="0">
                <a:solidFill>
                  <a:srgbClr val="000000"/>
                </a:solidFill>
                <a:hlinkClick r:id="rId7"/>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
        <p:nvSpPr>
          <p:cNvPr id="5547022" name="Rectangle 14"/>
          <p:cNvSpPr>
            <a:spLocks noChangeArrowheads="1"/>
          </p:cNvSpPr>
          <p:nvPr/>
        </p:nvSpPr>
        <p:spPr bwMode="auto">
          <a:xfrm>
            <a:off x="785255" y="4554934"/>
            <a:ext cx="174532" cy="231437"/>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693139" y="3922763"/>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872238" y="4967326"/>
            <a:ext cx="942171" cy="668338"/>
          </a:xfrm>
          <a:prstGeom prst="wedgeRectCallout">
            <a:avLst>
              <a:gd name="adj1" fmla="val -38958"/>
              <a:gd name="adj2" fmla="val -65994"/>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1965 5.8%</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959787" y="1513108"/>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Health care expenditures as a share of GDP rose from 5.8% in 1965 to 18.0% in 2013 and are expected to reach 19.9% of GDP by 2022</a:t>
            </a:r>
            <a:endParaRPr lang="en-US" b="1" dirty="0">
              <a:solidFill>
                <a:srgbClr val="FFFFFF"/>
              </a:solidFill>
              <a:latin typeface="Arial" charset="0"/>
              <a:cs typeface="Arial" charset="0"/>
            </a:endParaRP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of GDP</a:t>
            </a:r>
            <a:endParaRPr lang="en-US" sz="1600" b="1" dirty="0">
              <a:solidFill>
                <a:srgbClr val="225A7A"/>
              </a:solidFill>
              <a:latin typeface="Arial" charset="0"/>
              <a:cs typeface="Arial" charset="0"/>
            </a:endParaRPr>
          </a:p>
        </p:txBody>
      </p:sp>
      <p:sp>
        <p:nvSpPr>
          <p:cNvPr id="29" name="AutoShape 8"/>
          <p:cNvSpPr>
            <a:spLocks noChangeArrowheads="1"/>
          </p:cNvSpPr>
          <p:nvPr/>
        </p:nvSpPr>
        <p:spPr bwMode="blackWhite">
          <a:xfrm>
            <a:off x="7925724" y="2037097"/>
            <a:ext cx="1189703" cy="659324"/>
          </a:xfrm>
          <a:prstGeom prst="wedgeRectCallout">
            <a:avLst>
              <a:gd name="adj1" fmla="val 11784"/>
              <a:gd name="adj2" fmla="val -9289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2022 19.9%</a:t>
            </a:r>
            <a:endParaRPr lang="en-US" b="1" dirty="0">
              <a:solidFill>
                <a:srgbClr val="FFFFFF"/>
              </a:solidFill>
              <a:latin typeface="Arial" pitchFamily="34" charset="0"/>
              <a:cs typeface="Arial" pitchFamily="34" charset="0"/>
            </a:endParaRPr>
          </a:p>
        </p:txBody>
      </p:sp>
      <p:sp>
        <p:nvSpPr>
          <p:cNvPr id="31" name="PPTShape_1"/>
          <p:cNvSpPr>
            <a:spLocks noChangeArrowheads="1"/>
          </p:cNvSpPr>
          <p:nvPr/>
        </p:nvSpPr>
        <p:spPr bwMode="auto">
          <a:xfrm>
            <a:off x="2199034" y="445441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1980: 9.2%</a:t>
            </a:r>
            <a:endParaRPr lang="en-US" sz="1200" dirty="0">
              <a:solidFill>
                <a:srgbClr val="FFFFFF"/>
              </a:solidFill>
              <a:latin typeface="Arial" charset="0"/>
              <a:cs typeface="Arial" charset="0"/>
            </a:endParaRPr>
          </a:p>
        </p:txBody>
      </p:sp>
      <p:sp>
        <p:nvSpPr>
          <p:cNvPr id="32" name="Rectangle 15"/>
          <p:cNvSpPr>
            <a:spLocks noChangeArrowheads="1"/>
          </p:cNvSpPr>
          <p:nvPr/>
        </p:nvSpPr>
        <p:spPr bwMode="auto">
          <a:xfrm>
            <a:off x="4183076" y="3116990"/>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3" name="PPTShape_1"/>
          <p:cNvSpPr>
            <a:spLocks noChangeArrowheads="1"/>
          </p:cNvSpPr>
          <p:nvPr/>
        </p:nvSpPr>
        <p:spPr bwMode="auto">
          <a:xfrm>
            <a:off x="3711987" y="3663544"/>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1990: 12.5%</a:t>
            </a:r>
            <a:endParaRPr lang="en-US" sz="1200" dirty="0">
              <a:solidFill>
                <a:srgbClr val="FFFFFF"/>
              </a:solidFill>
              <a:latin typeface="Arial" charset="0"/>
              <a:cs typeface="Arial" charset="0"/>
            </a:endParaRPr>
          </a:p>
        </p:txBody>
      </p:sp>
      <p:sp>
        <p:nvSpPr>
          <p:cNvPr id="34" name="Rectangle 15"/>
          <p:cNvSpPr>
            <a:spLocks noChangeArrowheads="1"/>
          </p:cNvSpPr>
          <p:nvPr/>
        </p:nvSpPr>
        <p:spPr bwMode="auto">
          <a:xfrm>
            <a:off x="5544283" y="282913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5" name="PPTShape_1"/>
          <p:cNvSpPr>
            <a:spLocks noChangeArrowheads="1"/>
          </p:cNvSpPr>
          <p:nvPr/>
        </p:nvSpPr>
        <p:spPr bwMode="auto">
          <a:xfrm>
            <a:off x="5092000" y="335876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2000: 13.8%</a:t>
            </a:r>
            <a:endParaRPr lang="en-US" sz="1200" dirty="0">
              <a:solidFill>
                <a:srgbClr val="FFFFFF"/>
              </a:solidFill>
              <a:latin typeface="Arial" charset="0"/>
              <a:cs typeface="Arial" charset="0"/>
            </a:endParaRPr>
          </a:p>
        </p:txBody>
      </p:sp>
      <p:sp>
        <p:nvSpPr>
          <p:cNvPr id="36" name="Rectangle 15"/>
          <p:cNvSpPr>
            <a:spLocks noChangeArrowheads="1"/>
          </p:cNvSpPr>
          <p:nvPr/>
        </p:nvSpPr>
        <p:spPr bwMode="auto">
          <a:xfrm>
            <a:off x="6903329" y="192577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7" name="PPTShape_1"/>
          <p:cNvSpPr>
            <a:spLocks noChangeArrowheads="1"/>
          </p:cNvSpPr>
          <p:nvPr/>
        </p:nvSpPr>
        <p:spPr bwMode="auto">
          <a:xfrm>
            <a:off x="6274549" y="2553706"/>
            <a:ext cx="942171" cy="573144"/>
          </a:xfrm>
          <a:prstGeom prst="wedgeRectCallout">
            <a:avLst>
              <a:gd name="adj1" fmla="val 24023"/>
              <a:gd name="adj2" fmla="val -123701"/>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2010: 17.9%</a:t>
            </a:r>
            <a:endParaRPr lang="en-US" sz="1200" dirty="0">
              <a:solidFill>
                <a:srgbClr val="FFFFFF"/>
              </a:solidFill>
              <a:latin typeface="Arial" charset="0"/>
              <a:cs typeface="Arial" charset="0"/>
            </a:endParaRPr>
          </a:p>
        </p:txBody>
      </p:sp>
      <p:sp>
        <p:nvSpPr>
          <p:cNvPr id="38" name="Rectangle 15"/>
          <p:cNvSpPr>
            <a:spLocks noChangeArrowheads="1"/>
          </p:cNvSpPr>
          <p:nvPr/>
        </p:nvSpPr>
        <p:spPr bwMode="auto">
          <a:xfrm>
            <a:off x="8520575" y="1505006"/>
            <a:ext cx="147312" cy="181036"/>
          </a:xfrm>
          <a:prstGeom prst="rect">
            <a:avLst/>
          </a:prstGeom>
          <a:noFill/>
          <a:ln w="38100">
            <a:solidFill>
              <a:srgbClr val="FFC0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9" name="AutoShape 8"/>
          <p:cNvSpPr>
            <a:spLocks noChangeArrowheads="1"/>
          </p:cNvSpPr>
          <p:nvPr/>
        </p:nvSpPr>
        <p:spPr bwMode="blackWhite">
          <a:xfrm>
            <a:off x="6821670" y="3922763"/>
            <a:ext cx="2178996" cy="1712901"/>
          </a:xfrm>
          <a:prstGeom prst="wedgeRectCallout">
            <a:avLst>
              <a:gd name="adj1" fmla="val -26428"/>
              <a:gd name="adj2" fmla="val -1575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Since 2009, heath expenditures as a % of GDP have flattened out at about 18%--the question is why and will it last?</a:t>
            </a:r>
            <a:endParaRPr lang="en-US" sz="1600" b="1" dirty="0">
              <a:solidFill>
                <a:srgbClr val="FFFFFF"/>
              </a:solidFill>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791528822"/>
      </p:ext>
    </p:extLst>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141</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474690" y="2079878"/>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The Affordable Care Act &amp; Implications for                P/C Insurance</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141</a:t>
            </a:fld>
            <a:endParaRPr lang="en-US"/>
          </a:p>
        </p:txBody>
      </p:sp>
      <p:sp>
        <p:nvSpPr>
          <p:cNvPr id="10" name="Rectangle 8"/>
          <p:cNvSpPr>
            <a:spLocks noChangeArrowheads="1"/>
          </p:cNvSpPr>
          <p:nvPr/>
        </p:nvSpPr>
        <p:spPr bwMode="auto">
          <a:xfrm>
            <a:off x="268626" y="4679661"/>
            <a:ext cx="8424611" cy="1588127"/>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The ACA Is Now Being Fully Implemented; Consequences for P/C Insurance Are Yet to Be Determined</a:t>
            </a:r>
            <a:endParaRPr lang="en-US" sz="3600" b="1" dirty="0">
              <a:solidFill>
                <a:srgbClr val="225A7A"/>
              </a:solidFill>
              <a:latin typeface="Arial" charset="0"/>
              <a:cs typeface="Arial" charset="0"/>
            </a:endParaRPr>
          </a:p>
        </p:txBody>
      </p:sp>
    </p:spTree>
    <p:extLst>
      <p:ext uri="{BB962C8B-B14F-4D97-AF65-F5344CB8AC3E}">
        <p14:creationId xmlns:p14="http://schemas.microsoft.com/office/powerpoint/2010/main" val="240495772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4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142</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Projected Number of People with No Health Insurance, 2013—2022*</a:t>
            </a:r>
          </a:p>
        </p:txBody>
      </p:sp>
      <p:graphicFrame>
        <p:nvGraphicFramePr>
          <p:cNvPr id="39938" name="Object 3"/>
          <p:cNvGraphicFramePr>
            <a:graphicFrameLocks noChangeAspect="1"/>
          </p:cNvGraphicFramePr>
          <p:nvPr/>
        </p:nvGraphicFramePr>
        <p:xfrm>
          <a:off x="258548" y="1948029"/>
          <a:ext cx="8445500" cy="3497262"/>
        </p:xfrm>
        <a:graphic>
          <a:graphicData uri="http://schemas.openxmlformats.org/presentationml/2006/ole">
            <mc:AlternateContent xmlns:mc="http://schemas.openxmlformats.org/markup-compatibility/2006">
              <mc:Choice xmlns:v="urn:schemas-microsoft-com:vml" Requires="v">
                <p:oleObj spid="_x0000_s28026992" name="Chart" r:id="rId4" imgW="8543899" imgH="3552866" progId="MSGraph.Chart.8">
                  <p:embed followColorScheme="full"/>
                </p:oleObj>
              </mc:Choice>
              <mc:Fallback>
                <p:oleObj name="Chart" r:id="rId4" imgW="8543899" imgH="3552866" progId="MSGraph.Chart.8">
                  <p:embed followColorScheme="full"/>
                  <p:pic>
                    <p:nvPicPr>
                      <p:cNvPr id="0" name=""/>
                      <p:cNvPicPr>
                        <a:picLocks noChangeAspect="1" noChangeArrowheads="1"/>
                      </p:cNvPicPr>
                      <p:nvPr/>
                    </p:nvPicPr>
                    <p:blipFill>
                      <a:blip r:embed="rId5"/>
                      <a:srcRect/>
                      <a:stretch>
                        <a:fillRect/>
                      </a:stretch>
                    </p:blipFill>
                    <p:spPr bwMode="gray">
                      <a:xfrm>
                        <a:off x="258548" y="1948029"/>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Millions</a:t>
            </a:r>
            <a:endParaRPr lang="en-US" sz="1600" b="1" dirty="0">
              <a:solidFill>
                <a:srgbClr val="225A7A"/>
              </a:solidFill>
            </a:endParaRPr>
          </a:p>
        </p:txBody>
      </p:sp>
      <p:sp>
        <p:nvSpPr>
          <p:cNvPr id="2116614" name="Rectangle 6"/>
          <p:cNvSpPr>
            <a:spLocks noChangeArrowheads="1"/>
          </p:cNvSpPr>
          <p:nvPr/>
        </p:nvSpPr>
        <p:spPr bwMode="blackWhite">
          <a:xfrm>
            <a:off x="1085851" y="5257797"/>
            <a:ext cx="7089962"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projected decline in the uninsured population is very sensitive to the enrollment rate under the Affordable Care Act</a:t>
            </a:r>
            <a:endParaRPr lang="en-US" b="1" dirty="0">
              <a:solidFill>
                <a:srgbClr val="FFFFFF"/>
              </a:solidFill>
            </a:endParaRPr>
          </a:p>
        </p:txBody>
      </p:sp>
      <p:sp>
        <p:nvSpPr>
          <p:cNvPr id="11" name="AutoShape 8"/>
          <p:cNvSpPr>
            <a:spLocks noChangeArrowheads="1"/>
          </p:cNvSpPr>
          <p:nvPr/>
        </p:nvSpPr>
        <p:spPr bwMode="blackWhite">
          <a:xfrm>
            <a:off x="4286250" y="1148453"/>
            <a:ext cx="3315313" cy="1336786"/>
          </a:xfrm>
          <a:prstGeom prst="wedgeRectCallout">
            <a:avLst>
              <a:gd name="adj1" fmla="val -19123"/>
              <a:gd name="adj2" fmla="val 1032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By 2018 the number of people under age 65 without insurance is expected to drop by 25 million (~45%)</a:t>
            </a:r>
            <a:endParaRPr lang="en-US"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142</a:t>
            </a:fld>
            <a:endParaRPr lang="en-US"/>
          </a:p>
        </p:txBody>
      </p:sp>
      <p:sp>
        <p:nvSpPr>
          <p:cNvPr id="14" name="Rectangle 4"/>
          <p:cNvSpPr>
            <a:spLocks noChangeArrowheads="1"/>
          </p:cNvSpPr>
          <p:nvPr/>
        </p:nvSpPr>
        <p:spPr bwMode="auto">
          <a:xfrm>
            <a:off x="0" y="6244868"/>
            <a:ext cx="9144000" cy="577723"/>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*Under age 65.</a:t>
            </a:r>
          </a:p>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6"/>
              </a:rPr>
              <a:t>http://</a:t>
            </a:r>
            <a:r>
              <a:rPr lang="en-US" sz="1050" dirty="0" smtClean="0">
                <a:solidFill>
                  <a:srgbClr val="000000"/>
                </a:solidFill>
                <a:hlinkClick r:id="rId6"/>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Tree>
    <p:extLst>
      <p:ext uri="{BB962C8B-B14F-4D97-AF65-F5344CB8AC3E}">
        <p14:creationId xmlns:p14="http://schemas.microsoft.com/office/powerpoint/2010/main" val="7832340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57"/>
          <p:cNvGraphicFramePr>
            <a:graphicFrameLocks noGrp="1"/>
          </p:cNvGraphicFramePr>
          <p:nvPr>
            <p:ph/>
            <p:extLst/>
          </p:nvPr>
        </p:nvGraphicFramePr>
        <p:xfrm>
          <a:off x="366690" y="1073280"/>
          <a:ext cx="8261352" cy="5526486"/>
        </p:xfrm>
        <a:graphic>
          <a:graphicData uri="http://schemas.openxmlformats.org/drawingml/2006/table">
            <a:tbl>
              <a:tblPr>
                <a:effectLst/>
              </a:tblPr>
              <a:tblGrid>
                <a:gridCol w="2489201"/>
                <a:gridCol w="2372932"/>
                <a:gridCol w="3399219"/>
              </a:tblGrid>
              <a:tr h="631906">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Issue</a:t>
                      </a:r>
                    </a:p>
                  </a:txBody>
                  <a:tcPr marT="91440" anchor="b"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Concern</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Contravening Argument</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r>
              <a:tr h="461777">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Surge in People Covered by Health Insurance</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System is overwhelmed</a:t>
                      </a:r>
                    </a:p>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MD shortage</a:t>
                      </a:r>
                    </a:p>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Patient care adversely impacted</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Over time, people will have access to preventative care, improving the general health of the population</a:t>
                      </a:r>
                    </a:p>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Greater use of PA’s, etc.</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Electronic Health Records</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Cost</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Computerization of patient data could help flag issues and improve risk management and improve patient outcomes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Claim Shifting</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Provider/patient may prefer claim handled via WC system</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Reduction in uninsured population reduces shifting</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 Reimbursement Rates</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Cuts in MC  reimbursement rates could makes docs less willing to take WC claims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Impact would be short-lived.  All MC-linked states already boost WC reimbursements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1" name="Rectangle 3"/>
          <p:cNvSpPr>
            <a:spLocks noChangeArrowheads="1"/>
          </p:cNvSpPr>
          <p:nvPr/>
        </p:nvSpPr>
        <p:spPr bwMode="auto">
          <a:xfrm>
            <a:off x="2" y="6554583"/>
            <a:ext cx="3500436"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a:t>
            </a:r>
            <a:r>
              <a:rPr lang="en-US" sz="1000" dirty="0" smtClean="0">
                <a:solidFill>
                  <a:schemeClr val="accent4">
                    <a:lumMod val="75000"/>
                  </a:schemeClr>
                </a:solidFill>
              </a:rPr>
              <a:t>Insurance Information Institute research; WCRI.</a:t>
            </a:r>
            <a:endParaRPr lang="en-US" sz="1000" i="1" dirty="0">
              <a:solidFill>
                <a:schemeClr val="accent4">
                  <a:lumMod val="75000"/>
                </a:schemeClr>
              </a:solidFill>
              <a:latin typeface="Arial" charset="0"/>
              <a:cs typeface="Arial" charset="0"/>
            </a:endParaRPr>
          </a:p>
        </p:txBody>
      </p:sp>
      <p:sp>
        <p:nvSpPr>
          <p:cNvPr id="9" name="TextBox 8"/>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143</a:t>
            </a:fld>
            <a:endParaRPr lang="en-US" sz="1000" dirty="0">
              <a:solidFill>
                <a:schemeClr val="accent4">
                  <a:lumMod val="75000"/>
                </a:schemeClr>
              </a:solidFill>
              <a:latin typeface="+mn-lt"/>
            </a:endParaRPr>
          </a:p>
        </p:txBody>
      </p:sp>
      <p:sp>
        <p:nvSpPr>
          <p:cNvPr id="8" name="Title 7"/>
          <p:cNvSpPr txBox="1">
            <a:spLocks/>
          </p:cNvSpPr>
          <p:nvPr/>
        </p:nvSpPr>
        <p:spPr bwMode="black">
          <a:xfrm>
            <a:off x="231752" y="73740"/>
            <a:ext cx="7525899"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noProof="0" dirty="0" smtClean="0">
                <a:solidFill>
                  <a:srgbClr val="225A7A"/>
                </a:solidFill>
                <a:latin typeface="Arial"/>
                <a:cs typeface="Arial"/>
              </a:rPr>
              <a:t>A Few Potential Impacts of </a:t>
            </a:r>
            <a:r>
              <a:rPr lang="en-US" sz="3000" b="1" noProof="0" dirty="0" err="1" smtClean="0">
                <a:solidFill>
                  <a:srgbClr val="225A7A"/>
                </a:solidFill>
                <a:latin typeface="Arial"/>
                <a:cs typeface="Arial"/>
              </a:rPr>
              <a:t>th</a:t>
            </a:r>
            <a:r>
              <a:rPr lang="en-US" sz="3000" b="1" dirty="0" smtClean="0">
                <a:solidFill>
                  <a:srgbClr val="225A7A"/>
                </a:solidFill>
                <a:latin typeface="Arial"/>
                <a:cs typeface="Arial"/>
              </a:rPr>
              <a:t>e ACA on  Workers Compensation</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ustDataLst>
      <p:tags r:id="rId1"/>
    </p:custDataLst>
    <p:extLst>
      <p:ext uri="{BB962C8B-B14F-4D97-AF65-F5344CB8AC3E}">
        <p14:creationId xmlns:p14="http://schemas.microsoft.com/office/powerpoint/2010/main" val="305685484"/>
      </p:ext>
    </p:extLst>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11300" name="Object 4"/>
          <p:cNvGraphicFramePr>
            <a:graphicFrameLocks noGrp="1" noChangeAspect="1"/>
          </p:cNvGraphicFramePr>
          <p:nvPr>
            <p:ph idx="1"/>
            <p:extLst/>
          </p:nvPr>
        </p:nvGraphicFramePr>
        <p:xfrm>
          <a:off x="0" y="3637618"/>
          <a:ext cx="9075738" cy="2813963"/>
        </p:xfrm>
        <a:graphic>
          <a:graphicData uri="http://schemas.openxmlformats.org/presentationml/2006/ole">
            <mc:AlternateContent xmlns:mc="http://schemas.openxmlformats.org/markup-compatibility/2006">
              <mc:Choice xmlns:v="urn:schemas-microsoft-com:vml" Requires="v">
                <p:oleObj spid="_x0000_s28028016" name="Chart" r:id="rId3" imgW="9058406" imgH="3333680" progId="MSGraph.Chart.8">
                  <p:embed followColorScheme="full"/>
                </p:oleObj>
              </mc:Choice>
              <mc:Fallback>
                <p:oleObj name="Chart" r:id="rId3" imgW="9058406" imgH="3333680" progId="MSGraph.Chart.8">
                  <p:embed followColorScheme="full"/>
                  <p:pic>
                    <p:nvPicPr>
                      <p:cNvPr id="0" name=""/>
                      <p:cNvPicPr>
                        <a:picLocks noChangeAspect="1" noChangeArrowheads="1"/>
                      </p:cNvPicPr>
                      <p:nvPr/>
                    </p:nvPicPr>
                    <p:blipFill>
                      <a:blip r:embed="rId4"/>
                      <a:srcRect/>
                      <a:stretch>
                        <a:fillRect/>
                      </a:stretch>
                    </p:blipFill>
                    <p:spPr bwMode="gray">
                      <a:xfrm>
                        <a:off x="0" y="3637618"/>
                        <a:ext cx="9075738" cy="2813963"/>
                      </a:xfrm>
                      <a:prstGeom prst="rect">
                        <a:avLst/>
                      </a:prstGeom>
                    </p:spPr>
                  </p:pic>
                </p:oleObj>
              </mc:Fallback>
            </mc:AlternateContent>
          </a:graphicData>
        </a:graphic>
      </p:graphicFrame>
      <p:sp>
        <p:nvSpPr>
          <p:cNvPr id="311298" name="Text Box 2"/>
          <p:cNvSpPr txBox="1">
            <a:spLocks noChangeArrowheads="1"/>
          </p:cNvSpPr>
          <p:nvPr/>
        </p:nvSpPr>
        <p:spPr bwMode="auto">
          <a:xfrm>
            <a:off x="146050" y="1014416"/>
            <a:ext cx="899795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3838" indent="-223838">
              <a:defRPr>
                <a:solidFill>
                  <a:schemeClr val="tx1"/>
                </a:solidFill>
                <a:latin typeface="Arial" charset="0"/>
              </a:defRPr>
            </a:lvl1pPr>
            <a:lvl2pPr marL="685800" indent="-231775">
              <a:defRPr>
                <a:solidFill>
                  <a:schemeClr val="tx1"/>
                </a:solidFill>
                <a:latin typeface="Arial" charset="0"/>
              </a:defRPr>
            </a:lvl2pPr>
            <a:lvl3pPr marL="1143000" indent="-228600">
              <a:defRPr>
                <a:solidFill>
                  <a:schemeClr val="tx1"/>
                </a:solidFill>
                <a:latin typeface="Arial" charset="0"/>
              </a:defRPr>
            </a:lvl3pPr>
            <a:lvl4pPr marL="1492250" indent="-23495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l" eaLnBrk="1" hangingPunct="1">
              <a:spcBef>
                <a:spcPct val="50000"/>
              </a:spcBef>
              <a:buFont typeface="Arial" charset="0"/>
              <a:buChar char="●"/>
            </a:pPr>
            <a:r>
              <a:rPr lang="en-US" sz="1400" dirty="0" smtClean="0"/>
              <a:t>WC rates often tied to Medicare but can change for reasons independent of this link </a:t>
            </a:r>
          </a:p>
          <a:p>
            <a:pPr algn="l" eaLnBrk="1" hangingPunct="1">
              <a:spcBef>
                <a:spcPct val="50000"/>
              </a:spcBef>
              <a:buFont typeface="Arial" charset="0"/>
              <a:buChar char="●"/>
            </a:pPr>
            <a:r>
              <a:rPr lang="en-US" sz="1400" dirty="0" smtClean="0"/>
              <a:t>There </a:t>
            </a:r>
            <a:r>
              <a:rPr lang="en-US" sz="1400" dirty="0"/>
              <a:t>could be both positive and negative effects of a cut in Medicare rates on WC performance in states which tie reimbursement to Medicare </a:t>
            </a:r>
          </a:p>
          <a:p>
            <a:pPr lvl="1" algn="l" eaLnBrk="1" hangingPunct="1">
              <a:spcBef>
                <a:spcPct val="50000"/>
              </a:spcBef>
              <a:buFont typeface="Arial" charset="0"/>
              <a:buChar char="–"/>
            </a:pPr>
            <a:r>
              <a:rPr lang="en-US" sz="1400" dirty="0"/>
              <a:t>WC reimbursement rates would go down</a:t>
            </a:r>
          </a:p>
          <a:p>
            <a:pPr lvl="1" algn="l" eaLnBrk="1" hangingPunct="1">
              <a:spcBef>
                <a:spcPct val="50000"/>
              </a:spcBef>
              <a:buFont typeface="Arial" charset="0"/>
              <a:buChar char="–"/>
            </a:pPr>
            <a:r>
              <a:rPr lang="en-US" sz="1400" dirty="0"/>
              <a:t>Doctors may be unwilling to see WC patients: </a:t>
            </a:r>
          </a:p>
          <a:p>
            <a:pPr lvl="2" algn="l" eaLnBrk="1" hangingPunct="1">
              <a:spcBef>
                <a:spcPct val="50000"/>
              </a:spcBef>
              <a:buFont typeface="Wingdings" pitchFamily="2" charset="2"/>
              <a:buChar char="Ø"/>
            </a:pPr>
            <a:r>
              <a:rPr lang="en-US" sz="1400" dirty="0"/>
              <a:t>64% of Dr.’s surveyed said they would stop accepting new Medicare patients if planned rate cuts go through; some of these same doctors may also refuse WC patients if WC rates also decrease</a:t>
            </a:r>
          </a:p>
          <a:p>
            <a:pPr algn="l" eaLnBrk="1" hangingPunct="1">
              <a:spcBef>
                <a:spcPct val="50000"/>
              </a:spcBef>
              <a:buFont typeface="Arial" charset="0"/>
              <a:buChar char="●"/>
            </a:pPr>
            <a:r>
              <a:rPr lang="en-US" sz="1400" dirty="0"/>
              <a:t>These effects would likely be short lived</a:t>
            </a:r>
          </a:p>
          <a:p>
            <a:pPr lvl="1" algn="l" eaLnBrk="1" hangingPunct="1">
              <a:spcBef>
                <a:spcPct val="50000"/>
              </a:spcBef>
              <a:buFont typeface="Arial" charset="0"/>
              <a:buChar char="–"/>
            </a:pPr>
            <a:r>
              <a:rPr lang="en-US" sz="1400" dirty="0"/>
              <a:t>All states which tie their fee schedules to Medicare already increase the Medicare rates to set WC rates, so any drop in the Medicare rates would likely be soon offset by a higher WC adjustment </a:t>
            </a:r>
          </a:p>
        </p:txBody>
      </p:sp>
      <p:sp>
        <p:nvSpPr>
          <p:cNvPr id="311299" name="Rectangle 3"/>
          <p:cNvSpPr>
            <a:spLocks noGrp="1" noChangeArrowheads="1"/>
          </p:cNvSpPr>
          <p:nvPr>
            <p:ph type="title"/>
          </p:nvPr>
        </p:nvSpPr>
        <p:spPr>
          <a:xfrm>
            <a:off x="146050" y="392894"/>
            <a:ext cx="8034338" cy="355600"/>
          </a:xfrm>
        </p:spPr>
        <p:txBody>
          <a:bodyPr/>
          <a:lstStyle/>
          <a:p>
            <a:r>
              <a:rPr lang="en-US" sz="2800" dirty="0" smtClean="0"/>
              <a:t>ACA Impact on WC May Occur via Changes    in Rates Set by State </a:t>
            </a:r>
            <a:r>
              <a:rPr lang="en-US" sz="2800" dirty="0"/>
              <a:t>R</a:t>
            </a:r>
            <a:r>
              <a:rPr lang="en-US" sz="2800" dirty="0" smtClean="0"/>
              <a:t>egulators</a:t>
            </a:r>
            <a:br>
              <a:rPr lang="en-US" sz="2800" dirty="0" smtClean="0"/>
            </a:br>
            <a:endParaRPr lang="en-US" sz="1200" b="0" dirty="0"/>
          </a:p>
        </p:txBody>
      </p:sp>
      <p:sp>
        <p:nvSpPr>
          <p:cNvPr id="311301" name="Text Box 5"/>
          <p:cNvSpPr txBox="1">
            <a:spLocks noChangeArrowheads="1"/>
          </p:cNvSpPr>
          <p:nvPr/>
        </p:nvSpPr>
        <p:spPr bwMode="auto">
          <a:xfrm>
            <a:off x="2063345" y="3846649"/>
            <a:ext cx="5331636" cy="783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91" tIns="45044" rIns="91591" bIns="45044">
            <a:spAutoFit/>
          </a:bodyPr>
          <a:lstStyle/>
          <a:p>
            <a:pPr algn="ctr" eaLnBrk="1" hangingPunct="1">
              <a:spcBef>
                <a:spcPct val="50000"/>
              </a:spcBef>
              <a:buFont typeface="Arial" charset="0"/>
              <a:buNone/>
            </a:pPr>
            <a:r>
              <a:rPr lang="en-US" b="1" dirty="0"/>
              <a:t>WC </a:t>
            </a:r>
            <a:r>
              <a:rPr lang="en-US" b="1" dirty="0" smtClean="0"/>
              <a:t>Maximum </a:t>
            </a:r>
            <a:r>
              <a:rPr lang="en-US" b="1" dirty="0"/>
              <a:t>A</a:t>
            </a:r>
            <a:r>
              <a:rPr lang="en-US" b="1" dirty="0" smtClean="0"/>
              <a:t>llowable </a:t>
            </a:r>
            <a:r>
              <a:rPr lang="en-US" b="1" dirty="0"/>
              <a:t>R</a:t>
            </a:r>
            <a:r>
              <a:rPr lang="en-US" b="1" dirty="0" smtClean="0"/>
              <a:t>eimbursement </a:t>
            </a:r>
            <a:r>
              <a:rPr lang="en-US" b="1" dirty="0"/>
              <a:t>R</a:t>
            </a:r>
            <a:r>
              <a:rPr lang="en-US" b="1" dirty="0" smtClean="0"/>
              <a:t>ates</a:t>
            </a:r>
          </a:p>
          <a:p>
            <a:pPr algn="ctr" eaLnBrk="1" hangingPunct="1">
              <a:spcBef>
                <a:spcPct val="50000"/>
              </a:spcBef>
              <a:buFont typeface="Arial" charset="0"/>
              <a:buNone/>
            </a:pPr>
            <a:r>
              <a:rPr lang="en-US" b="1" dirty="0" smtClean="0"/>
              <a:t> </a:t>
            </a:r>
            <a:r>
              <a:rPr lang="en-US" b="1" u="sng" dirty="0"/>
              <a:t>as </a:t>
            </a:r>
            <a:r>
              <a:rPr lang="en-US" b="1" u="sng" dirty="0" smtClean="0"/>
              <a:t>Percentage </a:t>
            </a:r>
            <a:r>
              <a:rPr lang="en-US" b="1" u="sng" dirty="0"/>
              <a:t>of Medicare</a:t>
            </a:r>
          </a:p>
        </p:txBody>
      </p:sp>
      <p:sp>
        <p:nvSpPr>
          <p:cNvPr id="311302" name="Text Box 6"/>
          <p:cNvSpPr txBox="1">
            <a:spLocks noChangeArrowheads="1"/>
          </p:cNvSpPr>
          <p:nvPr/>
        </p:nvSpPr>
        <p:spPr bwMode="auto">
          <a:xfrm>
            <a:off x="-14288" y="6444489"/>
            <a:ext cx="4779963" cy="327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85000"/>
              </a:lnSpc>
            </a:pPr>
            <a:r>
              <a:rPr lang="en-US" sz="900" dirty="0"/>
              <a:t>SOURCE: NCCI Annual Issues Symposium 2009, Medicare’s Impact on Workers’ Compensation, AMA: “Physicians’ reactions to the Medicare physician payment </a:t>
            </a:r>
            <a:r>
              <a:rPr lang="en-US" sz="900" dirty="0" smtClean="0"/>
              <a:t>cuts.”</a:t>
            </a:r>
            <a:endParaRPr lang="en-US" sz="900" dirty="0"/>
          </a:p>
        </p:txBody>
      </p:sp>
      <p:sp>
        <p:nvSpPr>
          <p:cNvPr id="311303" name="Rectangle 7"/>
          <p:cNvSpPr>
            <a:spLocks noChangeArrowheads="1"/>
          </p:cNvSpPr>
          <p:nvPr/>
        </p:nvSpPr>
        <p:spPr bwMode="gray">
          <a:xfrm>
            <a:off x="838457" y="4697605"/>
            <a:ext cx="152400" cy="152400"/>
          </a:xfrm>
          <a:prstGeom prst="rect">
            <a:avLst/>
          </a:prstGeom>
          <a:solidFill>
            <a:srgbClr val="5F5F5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91" tIns="45044" rIns="91591" bIns="45044" anchor="ctr">
            <a:spAutoFit/>
          </a:bodyPr>
          <a:lstStyle/>
          <a:p>
            <a:endParaRPr lang="en-US"/>
          </a:p>
        </p:txBody>
      </p:sp>
      <p:sp>
        <p:nvSpPr>
          <p:cNvPr id="311304" name="Text Box 8"/>
          <p:cNvSpPr txBox="1">
            <a:spLocks noChangeArrowheads="1"/>
          </p:cNvSpPr>
          <p:nvPr/>
        </p:nvSpPr>
        <p:spPr bwMode="gray">
          <a:xfrm>
            <a:off x="990857" y="4647530"/>
            <a:ext cx="1743091" cy="2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91" tIns="45044" rIns="91591" bIns="45044">
            <a:spAutoFit/>
          </a:bodyPr>
          <a:lstStyle/>
          <a:p>
            <a:pPr eaLnBrk="1" hangingPunct="1">
              <a:spcBef>
                <a:spcPct val="50000"/>
              </a:spcBef>
              <a:buFont typeface="Arial" charset="0"/>
              <a:buNone/>
            </a:pPr>
            <a:r>
              <a:rPr lang="en-US" sz="1050" dirty="0"/>
              <a:t>WC rates tied to Medicare</a:t>
            </a:r>
          </a:p>
        </p:txBody>
      </p:sp>
      <p:sp>
        <p:nvSpPr>
          <p:cNvPr id="311305" name="Rectangle 9"/>
          <p:cNvSpPr>
            <a:spLocks noChangeArrowheads="1"/>
          </p:cNvSpPr>
          <p:nvPr/>
        </p:nvSpPr>
        <p:spPr bwMode="gray">
          <a:xfrm>
            <a:off x="827345" y="4984289"/>
            <a:ext cx="152400" cy="152400"/>
          </a:xfrm>
          <a:prstGeom prst="rect">
            <a:avLst/>
          </a:prstGeom>
          <a:solidFill>
            <a:schemeClr val="bg1"/>
          </a:solidFill>
          <a:ln w="9525" algn="ctr">
            <a:solidFill>
              <a:schemeClr val="tx1"/>
            </a:solidFill>
            <a:miter lim="800000"/>
            <a:headEnd/>
            <a:tailEnd/>
          </a:ln>
          <a:effectLst/>
        </p:spPr>
        <p:txBody>
          <a:bodyPr wrap="none" lIns="91591" tIns="45044" rIns="91591" bIns="45044" anchor="ctr">
            <a:spAutoFit/>
          </a:bodyPr>
          <a:lstStyle/>
          <a:p>
            <a:endParaRPr lang="en-US"/>
          </a:p>
        </p:txBody>
      </p:sp>
      <p:sp>
        <p:nvSpPr>
          <p:cNvPr id="311306" name="Text Box 10"/>
          <p:cNvSpPr txBox="1">
            <a:spLocks noChangeArrowheads="1"/>
          </p:cNvSpPr>
          <p:nvPr/>
        </p:nvSpPr>
        <p:spPr bwMode="gray">
          <a:xfrm>
            <a:off x="990857" y="4961927"/>
            <a:ext cx="1988350" cy="2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91" tIns="45044" rIns="91591" bIns="45044">
            <a:spAutoFit/>
          </a:bodyPr>
          <a:lstStyle/>
          <a:p>
            <a:pPr eaLnBrk="1" hangingPunct="1">
              <a:spcBef>
                <a:spcPct val="50000"/>
              </a:spcBef>
              <a:buFont typeface="Arial" charset="0"/>
              <a:buNone/>
            </a:pPr>
            <a:r>
              <a:rPr lang="en-US" sz="1050" dirty="0"/>
              <a:t>WC rates </a:t>
            </a:r>
            <a:r>
              <a:rPr lang="en-US" sz="1050" b="1" u="sng" dirty="0"/>
              <a:t>not</a:t>
            </a:r>
            <a:r>
              <a:rPr lang="en-US" sz="1050" dirty="0"/>
              <a:t> tied to Medicare</a:t>
            </a:r>
          </a:p>
        </p:txBody>
      </p:sp>
    </p:spTree>
    <p:extLst>
      <p:ext uri="{BB962C8B-B14F-4D97-AF65-F5344CB8AC3E}">
        <p14:creationId xmlns:p14="http://schemas.microsoft.com/office/powerpoint/2010/main" val="2223473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bwMode="auto">
          <a:xfrm>
            <a:off x="5699332" y="1194343"/>
            <a:ext cx="3337883" cy="4912008"/>
          </a:xfrm>
          <a:prstGeom prst="rect">
            <a:avLst/>
          </a:prstGeom>
          <a:solidFill>
            <a:schemeClr val="accent3">
              <a:lumMod val="40000"/>
              <a:lumOff val="60000"/>
            </a:schemeClr>
          </a:solidFill>
          <a:ln w="9525">
            <a:noFill/>
            <a:miter lim="800000"/>
            <a:headEnd/>
            <a:tailEnd/>
          </a:ln>
          <a:effectLs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algn="ctr"/>
            <a:endParaRPr lang="en-US" sz="1400" b="0" i="1" u="sng" dirty="0"/>
          </a:p>
        </p:txBody>
      </p:sp>
      <p:sp>
        <p:nvSpPr>
          <p:cNvPr id="2" name="Title 1"/>
          <p:cNvSpPr>
            <a:spLocks noGrp="1"/>
          </p:cNvSpPr>
          <p:nvPr>
            <p:ph type="title"/>
          </p:nvPr>
        </p:nvSpPr>
        <p:spPr>
          <a:xfrm>
            <a:off x="249098" y="228727"/>
            <a:ext cx="8763585" cy="430887"/>
          </a:xfrm>
        </p:spPr>
        <p:txBody>
          <a:bodyPr/>
          <a:lstStyle/>
          <a:p>
            <a:r>
              <a:rPr lang="en-US" sz="2800" b="1" dirty="0" smtClean="0">
                <a:solidFill>
                  <a:schemeClr val="bg2">
                    <a:lumMod val="50000"/>
                  </a:schemeClr>
                </a:solidFill>
              </a:rPr>
              <a:t>PPACA May </a:t>
            </a:r>
            <a:r>
              <a:rPr lang="en-US" sz="2800" dirty="0" smtClean="0">
                <a:solidFill>
                  <a:schemeClr val="bg2">
                    <a:lumMod val="50000"/>
                  </a:schemeClr>
                </a:solidFill>
              </a:rPr>
              <a:t>Have Distinct Impacts on WC Depending on </a:t>
            </a:r>
            <a:r>
              <a:rPr lang="en-US" sz="2800" b="1" dirty="0" smtClean="0">
                <a:solidFill>
                  <a:schemeClr val="bg2">
                    <a:lumMod val="50000"/>
                  </a:schemeClr>
                </a:solidFill>
              </a:rPr>
              <a:t> </a:t>
            </a:r>
            <a:r>
              <a:rPr lang="en-US" sz="2800" dirty="0" smtClean="0">
                <a:solidFill>
                  <a:schemeClr val="bg2">
                    <a:lumMod val="50000"/>
                  </a:schemeClr>
                </a:solidFill>
              </a:rPr>
              <a:t>C</a:t>
            </a:r>
            <a:r>
              <a:rPr lang="en-US" sz="2800" b="1" dirty="0" smtClean="0">
                <a:solidFill>
                  <a:schemeClr val="bg2">
                    <a:lumMod val="50000"/>
                  </a:schemeClr>
                </a:solidFill>
              </a:rPr>
              <a:t>laim Frequency/Severity</a:t>
            </a:r>
            <a:endParaRPr lang="en-US" sz="2800" b="1" dirty="0">
              <a:solidFill>
                <a:schemeClr val="bg2">
                  <a:lumMod val="50000"/>
                </a:schemeClr>
              </a:solidFill>
            </a:endParaRPr>
          </a:p>
        </p:txBody>
      </p:sp>
      <p:graphicFrame>
        <p:nvGraphicFramePr>
          <p:cNvPr id="7" name="Content Placeholder 6"/>
          <p:cNvGraphicFramePr>
            <a:graphicFrameLocks noGrp="1"/>
          </p:cNvGraphicFramePr>
          <p:nvPr>
            <p:ph sz="quarter" idx="11"/>
            <p:extLst/>
          </p:nvPr>
        </p:nvGraphicFramePr>
        <p:xfrm>
          <a:off x="-99420" y="1462938"/>
          <a:ext cx="3423972" cy="4918513"/>
        </p:xfrm>
        <a:graphic>
          <a:graphicData uri="http://schemas.openxmlformats.org/drawingml/2006/chart">
            <c:chart xmlns:c="http://schemas.openxmlformats.org/drawingml/2006/chart" xmlns:r="http://schemas.openxmlformats.org/officeDocument/2006/relationships" r:id="rId3"/>
          </a:graphicData>
        </a:graphic>
      </p:graphicFrame>
      <p:sp>
        <p:nvSpPr>
          <p:cNvPr id="5" name="AutoShape 2" descr="http://www.google.com/url?sa=i&amp;source=images&amp;cd=&amp;docid=INjMsbocp4Lw9M&amp;tbnid=SSvr7UmxSXijDM:&amp;ved=0CAUQjBwwAA&amp;url=http%3A%2F%2Fthumbs.dreamstime.com%2Fx%2Fblack-cadillac-7316909.jpg&amp;ei=06E4Uo-QEaTg2QXj8oCQDw&amp;psig=AFQjCNG9iMAEAow9hyZciCeas9jcrKSvmQ&amp;ust=1379529555439678"/>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0" name="Straight Connector 9"/>
          <p:cNvCxnSpPr/>
          <p:nvPr/>
        </p:nvCxnSpPr>
        <p:spPr bwMode="auto">
          <a:xfrm>
            <a:off x="130138" y="1068469"/>
            <a:ext cx="8907077" cy="0"/>
          </a:xfrm>
          <a:prstGeom prst="line">
            <a:avLst/>
          </a:prstGeom>
          <a:noFill/>
          <a:ln w="12700" cap="flat" cmpd="sng" algn="ctr">
            <a:solidFill>
              <a:schemeClr val="tx1"/>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itle 1"/>
          <p:cNvSpPr txBox="1">
            <a:spLocks/>
          </p:cNvSpPr>
          <p:nvPr/>
        </p:nvSpPr>
        <p:spPr bwMode="auto">
          <a:xfrm>
            <a:off x="2856808" y="1903258"/>
            <a:ext cx="1398905" cy="30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algn="ctr"/>
            <a:r>
              <a:rPr lang="en-US" sz="1400" dirty="0" smtClean="0"/>
              <a:t>High Volume, Low Severity</a:t>
            </a:r>
            <a:endParaRPr lang="en-US" sz="1400" dirty="0"/>
          </a:p>
        </p:txBody>
      </p:sp>
      <p:sp>
        <p:nvSpPr>
          <p:cNvPr id="13" name="Title 1"/>
          <p:cNvSpPr txBox="1">
            <a:spLocks/>
          </p:cNvSpPr>
          <p:nvPr/>
        </p:nvSpPr>
        <p:spPr bwMode="auto">
          <a:xfrm>
            <a:off x="2856808" y="3514620"/>
            <a:ext cx="1398905" cy="30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algn="ctr"/>
            <a:r>
              <a:rPr lang="en-US" sz="1400" dirty="0" smtClean="0"/>
              <a:t>Complicated</a:t>
            </a:r>
            <a:endParaRPr lang="en-US" sz="1400" dirty="0"/>
          </a:p>
        </p:txBody>
      </p:sp>
      <p:sp>
        <p:nvSpPr>
          <p:cNvPr id="14" name="Title 1"/>
          <p:cNvSpPr txBox="1">
            <a:spLocks/>
          </p:cNvSpPr>
          <p:nvPr/>
        </p:nvSpPr>
        <p:spPr bwMode="auto">
          <a:xfrm>
            <a:off x="2856808" y="5019415"/>
            <a:ext cx="1398905" cy="30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algn="ctr"/>
            <a:r>
              <a:rPr lang="en-US" sz="1400" dirty="0" smtClean="0"/>
              <a:t>Catastrophic Injuries</a:t>
            </a:r>
            <a:endParaRPr lang="en-US" sz="1400" dirty="0"/>
          </a:p>
        </p:txBody>
      </p:sp>
      <p:cxnSp>
        <p:nvCxnSpPr>
          <p:cNvPr id="16" name="Straight Connector 15"/>
          <p:cNvCxnSpPr/>
          <p:nvPr/>
        </p:nvCxnSpPr>
        <p:spPr bwMode="auto">
          <a:xfrm>
            <a:off x="2872573" y="3028005"/>
            <a:ext cx="2826759" cy="0"/>
          </a:xfrm>
          <a:prstGeom prst="line">
            <a:avLst/>
          </a:prstGeom>
          <a:noFill/>
          <a:ln w="12700" cap="flat" cmpd="sng" algn="ctr">
            <a:solidFill>
              <a:srgbClr val="666666"/>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2872573" y="4453391"/>
            <a:ext cx="6031220" cy="0"/>
          </a:xfrm>
          <a:prstGeom prst="line">
            <a:avLst/>
          </a:prstGeom>
          <a:noFill/>
          <a:ln w="12700" cap="flat" cmpd="sng" algn="ctr">
            <a:solidFill>
              <a:srgbClr val="666666"/>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itle 1"/>
          <p:cNvSpPr txBox="1">
            <a:spLocks/>
          </p:cNvSpPr>
          <p:nvPr/>
        </p:nvSpPr>
        <p:spPr bwMode="auto">
          <a:xfrm>
            <a:off x="5848409" y="1252904"/>
            <a:ext cx="3145743" cy="742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285750" indent="-285750">
              <a:lnSpc>
                <a:spcPts val="1700"/>
              </a:lnSpc>
              <a:buFont typeface="Arial" pitchFamily="34" charset="0"/>
              <a:buChar char="•"/>
            </a:pPr>
            <a:r>
              <a:rPr lang="en-US" sz="1200" dirty="0" smtClean="0"/>
              <a:t>Expanded coverage may shift some small claims to the health insurance system </a:t>
            </a:r>
            <a:r>
              <a:rPr lang="en-US" sz="1200" dirty="0" smtClean="0">
                <a:solidFill>
                  <a:schemeClr val="accent1">
                    <a:lumMod val="50000"/>
                  </a:schemeClr>
                </a:solidFill>
              </a:rPr>
              <a:t>(+)</a:t>
            </a:r>
          </a:p>
          <a:p>
            <a:pPr marL="285750" indent="-285750">
              <a:lnSpc>
                <a:spcPts val="1700"/>
              </a:lnSpc>
              <a:buFont typeface="Arial" pitchFamily="34" charset="0"/>
              <a:buChar char="•"/>
            </a:pPr>
            <a:endParaRPr lang="en-US" sz="1200" dirty="0" smtClean="0">
              <a:solidFill>
                <a:schemeClr val="accent1">
                  <a:lumMod val="50000"/>
                </a:schemeClr>
              </a:solidFill>
            </a:endParaRPr>
          </a:p>
          <a:p>
            <a:pPr marL="285750" indent="-285750">
              <a:lnSpc>
                <a:spcPts val="1700"/>
              </a:lnSpc>
              <a:buFont typeface="Arial" pitchFamily="34" charset="0"/>
              <a:buChar char="•"/>
            </a:pPr>
            <a:r>
              <a:rPr lang="en-US" sz="1200" dirty="0" smtClean="0"/>
              <a:t>Physician access problems could lead to indemnity increases and may bleed into the complicated cases </a:t>
            </a:r>
            <a:r>
              <a:rPr lang="en-US" sz="1200" dirty="0" smtClean="0">
                <a:solidFill>
                  <a:srgbClr val="FF0000"/>
                </a:solidFill>
              </a:rPr>
              <a:t>(-)</a:t>
            </a:r>
            <a:endParaRPr lang="en-US" sz="1200" dirty="0">
              <a:solidFill>
                <a:srgbClr val="FF0000"/>
              </a:solidFill>
            </a:endParaRPr>
          </a:p>
        </p:txBody>
      </p:sp>
      <p:sp>
        <p:nvSpPr>
          <p:cNvPr id="21" name="Title 1"/>
          <p:cNvSpPr txBox="1">
            <a:spLocks/>
          </p:cNvSpPr>
          <p:nvPr/>
        </p:nvSpPr>
        <p:spPr bwMode="auto">
          <a:xfrm>
            <a:off x="5858066" y="3014592"/>
            <a:ext cx="3326463" cy="1023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285750" indent="-285750">
              <a:lnSpc>
                <a:spcPts val="1600"/>
              </a:lnSpc>
              <a:buFont typeface="Arial" pitchFamily="34" charset="0"/>
              <a:buChar char="•"/>
            </a:pPr>
            <a:r>
              <a:rPr lang="en-US" sz="1200" dirty="0" smtClean="0"/>
              <a:t>Preventative care and early record keeping decreases WC comorbidities </a:t>
            </a:r>
            <a:r>
              <a:rPr lang="en-US" sz="1200" dirty="0" smtClean="0">
                <a:solidFill>
                  <a:schemeClr val="accent1">
                    <a:lumMod val="50000"/>
                  </a:schemeClr>
                </a:solidFill>
              </a:rPr>
              <a:t>(+)</a:t>
            </a:r>
          </a:p>
          <a:p>
            <a:pPr marL="285750" indent="-285750">
              <a:lnSpc>
                <a:spcPts val="1600"/>
              </a:lnSpc>
              <a:buFont typeface="Arial" pitchFamily="34" charset="0"/>
              <a:buChar char="•"/>
            </a:pPr>
            <a:endParaRPr lang="en-US" sz="1200" dirty="0" smtClean="0">
              <a:solidFill>
                <a:schemeClr val="accent1">
                  <a:lumMod val="50000"/>
                </a:schemeClr>
              </a:solidFill>
            </a:endParaRPr>
          </a:p>
          <a:p>
            <a:pPr marL="285750" indent="-285750">
              <a:lnSpc>
                <a:spcPts val="1600"/>
              </a:lnSpc>
              <a:buFont typeface="Arial" pitchFamily="34" charset="0"/>
              <a:buChar char="•"/>
            </a:pPr>
            <a:r>
              <a:rPr lang="en-US" sz="1200" dirty="0" smtClean="0"/>
              <a:t>Soft tissue treatments, a large portion of “slow burn claims,” may decrease in cost </a:t>
            </a:r>
            <a:r>
              <a:rPr lang="en-US" sz="1200" dirty="0" smtClean="0">
                <a:solidFill>
                  <a:schemeClr val="accent1">
                    <a:lumMod val="50000"/>
                  </a:schemeClr>
                </a:solidFill>
              </a:rPr>
              <a:t>(+)</a:t>
            </a:r>
          </a:p>
        </p:txBody>
      </p:sp>
      <p:sp>
        <p:nvSpPr>
          <p:cNvPr id="23" name="Title 1"/>
          <p:cNvSpPr txBox="1">
            <a:spLocks/>
          </p:cNvSpPr>
          <p:nvPr/>
        </p:nvSpPr>
        <p:spPr bwMode="auto">
          <a:xfrm>
            <a:off x="5906919" y="5060003"/>
            <a:ext cx="2820601" cy="38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285750" indent="-285750">
              <a:buFont typeface="Arial" pitchFamily="34" charset="0"/>
              <a:buChar char="•"/>
            </a:pPr>
            <a:r>
              <a:rPr lang="en-US" sz="1200" dirty="0" smtClean="0"/>
              <a:t>No significant impacts</a:t>
            </a:r>
            <a:endParaRPr lang="en-US" sz="1200" dirty="0"/>
          </a:p>
        </p:txBody>
      </p:sp>
      <p:sp>
        <p:nvSpPr>
          <p:cNvPr id="28" name="Title 1"/>
          <p:cNvSpPr txBox="1">
            <a:spLocks/>
          </p:cNvSpPr>
          <p:nvPr/>
        </p:nvSpPr>
        <p:spPr bwMode="auto">
          <a:xfrm>
            <a:off x="4212759" y="1950592"/>
            <a:ext cx="1470807" cy="41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r>
              <a:rPr lang="en-US" sz="1200" b="0" i="1" dirty="0" smtClean="0"/>
              <a:t>Ex: med only, quick to settle, &lt;25K</a:t>
            </a:r>
            <a:endParaRPr lang="en-US" sz="1200" b="0" i="1" dirty="0"/>
          </a:p>
        </p:txBody>
      </p:sp>
      <p:sp>
        <p:nvSpPr>
          <p:cNvPr id="30" name="Title 1"/>
          <p:cNvSpPr txBox="1">
            <a:spLocks/>
          </p:cNvSpPr>
          <p:nvPr/>
        </p:nvSpPr>
        <p:spPr bwMode="auto">
          <a:xfrm>
            <a:off x="4212759" y="3440594"/>
            <a:ext cx="1470807" cy="41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r>
              <a:rPr lang="en-US" sz="1200" b="0" i="1" dirty="0" smtClean="0"/>
              <a:t>Ex: back pain claims, very litigious</a:t>
            </a:r>
            <a:endParaRPr lang="en-US" sz="1200" b="0" i="1" dirty="0"/>
          </a:p>
        </p:txBody>
      </p:sp>
      <p:sp>
        <p:nvSpPr>
          <p:cNvPr id="31" name="Title 1"/>
          <p:cNvSpPr txBox="1">
            <a:spLocks/>
          </p:cNvSpPr>
          <p:nvPr/>
        </p:nvSpPr>
        <p:spPr bwMode="auto">
          <a:xfrm>
            <a:off x="4208830" y="5049398"/>
            <a:ext cx="1617888" cy="41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r>
              <a:rPr lang="en-US" sz="1200" b="0" i="1" dirty="0" smtClean="0"/>
              <a:t>Ex: spinal cord injury, multiple trauma claims</a:t>
            </a:r>
            <a:endParaRPr lang="en-US" sz="1200" b="0" i="1" dirty="0"/>
          </a:p>
        </p:txBody>
      </p:sp>
      <p:sp>
        <p:nvSpPr>
          <p:cNvPr id="35" name="Rectangle 34"/>
          <p:cNvSpPr/>
          <p:nvPr/>
        </p:nvSpPr>
        <p:spPr>
          <a:xfrm>
            <a:off x="6414969" y="1053700"/>
            <a:ext cx="1992340" cy="307777"/>
          </a:xfrm>
          <a:prstGeom prst="rect">
            <a:avLst/>
          </a:prstGeom>
          <a:solidFill>
            <a:schemeClr val="bg1"/>
          </a:solidFill>
        </p:spPr>
        <p:txBody>
          <a:bodyPr wrap="square">
            <a:spAutoFit/>
          </a:bodyPr>
          <a:lstStyle/>
          <a:p>
            <a:r>
              <a:rPr lang="en-US" sz="1400" b="1" i="1" u="sng" dirty="0" smtClean="0"/>
              <a:t>Potential ACA </a:t>
            </a:r>
            <a:r>
              <a:rPr lang="en-US" sz="1400" b="1" i="1" u="sng" dirty="0"/>
              <a:t>Impact</a:t>
            </a:r>
          </a:p>
        </p:txBody>
      </p:sp>
      <p:sp>
        <p:nvSpPr>
          <p:cNvPr id="24" name="Content Placeholder 3"/>
          <p:cNvSpPr>
            <a:spLocks noGrp="1"/>
          </p:cNvSpPr>
          <p:nvPr>
            <p:ph sz="quarter" idx="11"/>
          </p:nvPr>
        </p:nvSpPr>
        <p:spPr>
          <a:xfrm>
            <a:off x="91293" y="6639107"/>
            <a:ext cx="8316016" cy="45719"/>
          </a:xfrm>
        </p:spPr>
        <p:txBody>
          <a:bodyPr/>
          <a:lstStyle/>
          <a:p>
            <a:r>
              <a:rPr lang="en-US" sz="1050" i="1" dirty="0" smtClean="0">
                <a:solidFill>
                  <a:srgbClr val="666666"/>
                </a:solidFill>
              </a:rPr>
              <a:t>SOURCE: </a:t>
            </a:r>
            <a:r>
              <a:rPr lang="en-US" sz="1050" dirty="0" smtClean="0"/>
              <a:t>Christopher </a:t>
            </a:r>
            <a:r>
              <a:rPr lang="en-US" sz="1050" dirty="0" err="1"/>
              <a:t>Cunniff</a:t>
            </a:r>
            <a:r>
              <a:rPr lang="en-US" sz="1050" dirty="0"/>
              <a:t>, FCAS, </a:t>
            </a:r>
            <a:r>
              <a:rPr lang="en-US" sz="1050" i="1" dirty="0" smtClean="0"/>
              <a:t>Impacts of Healthcare Reform on Workers Compensation.</a:t>
            </a:r>
            <a:endParaRPr lang="en-US" sz="1050" dirty="0"/>
          </a:p>
          <a:p>
            <a:endParaRPr lang="en-US" sz="1050" i="1" dirty="0">
              <a:solidFill>
                <a:srgbClr val="666666"/>
              </a:solidFill>
            </a:endParaRPr>
          </a:p>
        </p:txBody>
      </p:sp>
      <p:sp>
        <p:nvSpPr>
          <p:cNvPr id="25" name="Title 1"/>
          <p:cNvSpPr txBox="1">
            <a:spLocks/>
          </p:cNvSpPr>
          <p:nvPr/>
        </p:nvSpPr>
        <p:spPr bwMode="auto">
          <a:xfrm>
            <a:off x="148681" y="1071759"/>
            <a:ext cx="5417228" cy="45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r>
              <a:rPr lang="en-US" sz="1400" dirty="0">
                <a:solidFill>
                  <a:srgbClr val="225A7A"/>
                </a:solidFill>
              </a:rPr>
              <a:t>Industry Portfolio by Claim Type</a:t>
            </a:r>
          </a:p>
          <a:p>
            <a:r>
              <a:rPr lang="en-US" sz="1200" b="0" dirty="0">
                <a:solidFill>
                  <a:srgbClr val="225A7A"/>
                </a:solidFill>
              </a:rPr>
              <a:t>(</a:t>
            </a:r>
            <a:r>
              <a:rPr lang="en-US" sz="1100" i="1" dirty="0">
                <a:solidFill>
                  <a:srgbClr val="225A7A"/>
                </a:solidFill>
              </a:rPr>
              <a:t>Relative Volume by Claim Frequency &amp; Paid Dollars)</a:t>
            </a:r>
          </a:p>
        </p:txBody>
      </p:sp>
    </p:spTree>
    <p:extLst>
      <p:ext uri="{BB962C8B-B14F-4D97-AF65-F5344CB8AC3E}">
        <p14:creationId xmlns:p14="http://schemas.microsoft.com/office/powerpoint/2010/main" val="2928127623"/>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7282" name="Rectangle 105"/>
          <p:cNvSpPr>
            <a:spLocks noGrp="1" noChangeArrowheads="1"/>
          </p:cNvSpPr>
          <p:nvPr>
            <p:ph type="dt" sz="quarter" idx="10"/>
          </p:nvPr>
        </p:nvSpPr>
        <p:spPr/>
        <p:txBody>
          <a:bodyPr/>
          <a:lstStyle/>
          <a:p>
            <a:pPr>
              <a:defRPr/>
            </a:pPr>
            <a:r>
              <a:rPr lang="en-US"/>
              <a:t>12/01/09 - 9pm</a:t>
            </a:r>
          </a:p>
        </p:txBody>
      </p:sp>
      <p:sp>
        <p:nvSpPr>
          <p:cNvPr id="97283"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97284" name="Rectangle 110"/>
          <p:cNvSpPr>
            <a:spLocks noGrp="1" noChangeArrowheads="1"/>
          </p:cNvSpPr>
          <p:nvPr>
            <p:ph type="sldNum" sz="quarter" idx="12"/>
          </p:nvPr>
        </p:nvSpPr>
        <p:spPr/>
        <p:txBody>
          <a:bodyPr/>
          <a:lstStyle/>
          <a:p>
            <a:pPr>
              <a:defRPr/>
            </a:pPr>
            <a:fld id="{4AB53FF3-CEA7-4C26-B826-C66BAA9B7D75}" type="slidenum">
              <a:rPr lang="en-US" smtClean="0"/>
              <a:pPr>
                <a:defRPr/>
              </a:pPr>
              <a:t>146</a:t>
            </a:fld>
            <a:endParaRPr lang="en-US" smtClean="0"/>
          </a:p>
        </p:txBody>
      </p:sp>
      <p:sp>
        <p:nvSpPr>
          <p:cNvPr id="19461" name="Rectangle 2"/>
          <p:cNvSpPr>
            <a:spLocks noGrp="1" noChangeArrowheads="1"/>
          </p:cNvSpPr>
          <p:nvPr>
            <p:ph type="title"/>
          </p:nvPr>
        </p:nvSpPr>
        <p:spPr>
          <a:xfrm>
            <a:off x="573088" y="296863"/>
            <a:ext cx="6931025" cy="630237"/>
          </a:xfrm>
        </p:spPr>
        <p:txBody>
          <a:bodyPr/>
          <a:lstStyle/>
          <a:p>
            <a:r>
              <a:rPr lang="en-US" smtClean="0"/>
              <a:t>Possible Effects on Workers Comp</a:t>
            </a:r>
          </a:p>
        </p:txBody>
      </p:sp>
      <p:sp>
        <p:nvSpPr>
          <p:cNvPr id="1922051" name="Rectangle 3"/>
          <p:cNvSpPr>
            <a:spLocks noGrp="1" noChangeArrowheads="1"/>
          </p:cNvSpPr>
          <p:nvPr>
            <p:ph type="body" idx="1"/>
          </p:nvPr>
        </p:nvSpPr>
        <p:spPr>
          <a:xfrm>
            <a:off x="663575" y="1073150"/>
            <a:ext cx="7948613" cy="5519738"/>
          </a:xfrm>
        </p:spPr>
        <p:txBody>
          <a:bodyPr/>
          <a:lstStyle/>
          <a:p>
            <a:pPr marL="342900" indent="-342900">
              <a:lnSpc>
                <a:spcPct val="100000"/>
              </a:lnSpc>
              <a:spcBef>
                <a:spcPct val="50000"/>
              </a:spcBef>
              <a:buFont typeface="Verdana" pitchFamily="34" charset="0"/>
              <a:buAutoNum type="arabicPeriod"/>
              <a:defRPr/>
            </a:pPr>
            <a:r>
              <a:rPr lang="en-US" b="1" dirty="0" smtClean="0"/>
              <a:t>Could slow the growth in WC medical care costs</a:t>
            </a:r>
          </a:p>
          <a:p>
            <a:pPr marL="749300" lvl="1" indent="-342900">
              <a:lnSpc>
                <a:spcPct val="100000"/>
              </a:lnSpc>
              <a:buFont typeface="Wingdings" pitchFamily="2" charset="2"/>
              <a:buChar char="§"/>
              <a:defRPr/>
            </a:pPr>
            <a:r>
              <a:rPr lang="en-US" sz="2000" dirty="0" smtClean="0"/>
              <a:t>IPAB recommendations and PCORI reports, plus Medicare changes, could have beneficial effects on cost and treatment effectiveness</a:t>
            </a:r>
          </a:p>
          <a:p>
            <a:pPr marL="342900" indent="-342900">
              <a:lnSpc>
                <a:spcPct val="100000"/>
              </a:lnSpc>
              <a:spcBef>
                <a:spcPct val="50000"/>
              </a:spcBef>
              <a:buFont typeface="Verdana" pitchFamily="34" charset="0"/>
              <a:buAutoNum type="arabicPeriod"/>
              <a:defRPr/>
            </a:pPr>
            <a:r>
              <a:rPr lang="en-US" b="1" dirty="0" smtClean="0"/>
              <a:t>Could ACA be first step in federal regulation of insurance products and markets?</a:t>
            </a:r>
          </a:p>
          <a:p>
            <a:pPr marL="685800" lvl="1" indent="-342900">
              <a:lnSpc>
                <a:spcPct val="100000"/>
              </a:lnSpc>
              <a:buFont typeface="Wingdings" pitchFamily="2" charset="2"/>
              <a:buChar char="§"/>
              <a:defRPr/>
            </a:pPr>
            <a:r>
              <a:rPr lang="en-US" sz="2000" dirty="0" smtClean="0"/>
              <a:t>Will regulation like that requiring products to be priced to meet Medical Loss Ratios be applied to WC?</a:t>
            </a:r>
          </a:p>
          <a:p>
            <a:pPr marL="685800" lvl="1" indent="-342900">
              <a:lnSpc>
                <a:spcPct val="100000"/>
              </a:lnSpc>
              <a:buFont typeface="Wingdings" pitchFamily="2" charset="2"/>
              <a:buChar char="§"/>
              <a:defRPr/>
            </a:pPr>
            <a:r>
              <a:rPr lang="en-US" sz="2000" dirty="0" smtClean="0"/>
              <a:t>Will cost-control mechanisms such as the Independent Payment Advisory Board be developed for WC?</a:t>
            </a:r>
          </a:p>
          <a:p>
            <a:pPr marL="685800" lvl="1" indent="-342900">
              <a:lnSpc>
                <a:spcPct val="100000"/>
              </a:lnSpc>
              <a:buFont typeface="Wingdings" pitchFamily="2" charset="2"/>
              <a:buChar char="§"/>
              <a:defRPr/>
            </a:pPr>
            <a:r>
              <a:rPr lang="en-US" sz="2000" dirty="0" smtClean="0"/>
              <a:t>Will WC insurers lose their limited exemption from anti-trust laws that they have had under McCarran-Ferguson since 1945?</a:t>
            </a:r>
          </a:p>
        </p:txBody>
      </p:sp>
    </p:spTree>
    <p:extLst>
      <p:ext uri="{BB962C8B-B14F-4D97-AF65-F5344CB8AC3E}">
        <p14:creationId xmlns:p14="http://schemas.microsoft.com/office/powerpoint/2010/main" val="10946776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Group 57"/>
          <p:cNvGraphicFramePr>
            <a:graphicFrameLocks noGrp="1"/>
          </p:cNvGraphicFramePr>
          <p:nvPr>
            <p:ph/>
          </p:nvPr>
        </p:nvGraphicFramePr>
        <p:xfrm>
          <a:off x="482599" y="1060598"/>
          <a:ext cx="8261352" cy="5408122"/>
        </p:xfrm>
        <a:graphic>
          <a:graphicData uri="http://schemas.openxmlformats.org/drawingml/2006/table">
            <a:tbl>
              <a:tblPr>
                <a:effectLst/>
              </a:tblPr>
              <a:tblGrid>
                <a:gridCol w="2489201"/>
                <a:gridCol w="2343150"/>
                <a:gridCol w="3429001"/>
              </a:tblGrid>
              <a:tr h="631906">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Issue</a:t>
                      </a:r>
                    </a:p>
                  </a:txBody>
                  <a:tcPr marT="91440" anchor="b"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Concern</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Contravening Argument</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Surge in People Covered by Health Insurance</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System is overwhelmed</a:t>
                      </a:r>
                    </a:p>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Doctors spend less time on patients</a:t>
                      </a:r>
                    </a:p>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Patient care adversely impacted</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Over time, people will have access to preventative care, improving the general health of the population</a:t>
                      </a:r>
                    </a:p>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People are receiving care already via suboptimal channels</a:t>
                      </a:r>
                    </a:p>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Less use of ERs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Electronic Health Records</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Digitization could create a treasure trove of data for plaintiff attorneys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Computerization of patient data could help flag issues and improve risk management and improve patient outcomes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MPL Claim Severity</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More large verdicts will </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ACA will help contain system costs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1" name="Rectangle 3"/>
          <p:cNvSpPr>
            <a:spLocks noChangeArrowheads="1"/>
          </p:cNvSpPr>
          <p:nvPr/>
        </p:nvSpPr>
        <p:spPr bwMode="auto">
          <a:xfrm>
            <a:off x="2" y="6554583"/>
            <a:ext cx="3500436"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a:t>
            </a:r>
            <a:r>
              <a:rPr lang="en-US" sz="1000" dirty="0" smtClean="0">
                <a:solidFill>
                  <a:schemeClr val="accent4">
                    <a:lumMod val="75000"/>
                  </a:schemeClr>
                </a:solidFill>
              </a:rPr>
              <a:t>Insurance Information Institute research.</a:t>
            </a:r>
            <a:endParaRPr lang="en-US" sz="1000" i="1" dirty="0">
              <a:solidFill>
                <a:schemeClr val="accent4">
                  <a:lumMod val="75000"/>
                </a:schemeClr>
              </a:solidFill>
              <a:latin typeface="Arial" charset="0"/>
              <a:cs typeface="Arial" charset="0"/>
            </a:endParaRPr>
          </a:p>
        </p:txBody>
      </p:sp>
      <p:sp>
        <p:nvSpPr>
          <p:cNvPr id="9" name="TextBox 8"/>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147</a:t>
            </a:fld>
            <a:endParaRPr lang="en-US" sz="1000" dirty="0">
              <a:solidFill>
                <a:schemeClr val="accent4">
                  <a:lumMod val="75000"/>
                </a:schemeClr>
              </a:solidFill>
              <a:latin typeface="+mn-lt"/>
            </a:endParaRPr>
          </a:p>
        </p:txBody>
      </p:sp>
      <p:sp>
        <p:nvSpPr>
          <p:cNvPr id="8" name="Title 7"/>
          <p:cNvSpPr txBox="1">
            <a:spLocks/>
          </p:cNvSpPr>
          <p:nvPr/>
        </p:nvSpPr>
        <p:spPr bwMode="black">
          <a:xfrm>
            <a:off x="231752" y="73740"/>
            <a:ext cx="7525899"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noProof="0" dirty="0" smtClean="0">
                <a:solidFill>
                  <a:srgbClr val="225A7A"/>
                </a:solidFill>
                <a:latin typeface="Arial"/>
                <a:cs typeface="Arial"/>
              </a:rPr>
              <a:t>Potential Impacts of </a:t>
            </a:r>
            <a:r>
              <a:rPr lang="en-US" sz="3000" b="1" noProof="0" dirty="0" err="1" smtClean="0">
                <a:solidFill>
                  <a:srgbClr val="225A7A"/>
                </a:solidFill>
                <a:latin typeface="Arial"/>
                <a:cs typeface="Arial"/>
              </a:rPr>
              <a:t>th</a:t>
            </a:r>
            <a:r>
              <a:rPr lang="en-US" sz="3000" b="1" dirty="0" smtClean="0">
                <a:solidFill>
                  <a:srgbClr val="225A7A"/>
                </a:solidFill>
                <a:latin typeface="Arial"/>
                <a:cs typeface="Arial"/>
              </a:rPr>
              <a:t>e ACA on    Medical Professional Liability</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ustDataLst>
      <p:tags r:id="rId1"/>
    </p:custDataLst>
    <p:extLst>
      <p:ext uri="{BB962C8B-B14F-4D97-AF65-F5344CB8AC3E}">
        <p14:creationId xmlns:p14="http://schemas.microsoft.com/office/powerpoint/2010/main" val="1745633933"/>
      </p:ext>
    </p:extLst>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148</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5"/>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U.S. Insured Catastrophe Loss Update</a:t>
            </a:r>
          </a:p>
        </p:txBody>
      </p:sp>
      <p:sp>
        <p:nvSpPr>
          <p:cNvPr id="7" name="TextBox 5"/>
          <p:cNvSpPr txBox="1">
            <a:spLocks noChangeArrowheads="1"/>
          </p:cNvSpPr>
          <p:nvPr/>
        </p:nvSpPr>
        <p:spPr bwMode="auto">
          <a:xfrm>
            <a:off x="245297" y="4517420"/>
            <a:ext cx="8643879" cy="1569660"/>
          </a:xfrm>
          <a:prstGeom prst="rect">
            <a:avLst/>
          </a:prstGeom>
          <a:noFill/>
          <a:ln w="9525">
            <a:noFill/>
            <a:miter lim="800000"/>
            <a:headEnd/>
            <a:tailEnd/>
          </a:ln>
        </p:spPr>
        <p:txBody>
          <a:bodyPr wrap="square">
            <a:spAutoFit/>
          </a:bodyPr>
          <a:lstStyle/>
          <a:p>
            <a:pPr algn="ctr"/>
            <a:r>
              <a:rPr lang="en-US" sz="3200" b="1" dirty="0" smtClean="0">
                <a:solidFill>
                  <a:srgbClr val="225A7A"/>
                </a:solidFill>
              </a:rPr>
              <a:t>2014 Experiencing Below Average CAT Activity Following a Welcome Respite in 2013 from Very High CAT Losses in 2011/12</a:t>
            </a:r>
            <a:endParaRPr lang="en-US" sz="3200" b="1" i="1" dirty="0">
              <a:solidFill>
                <a:srgbClr val="FF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148</a:t>
            </a:fld>
            <a:endParaRPr lang="en-US"/>
          </a:p>
        </p:txBody>
      </p:sp>
    </p:spTree>
    <p:extLst>
      <p:ext uri="{BB962C8B-B14F-4D97-AF65-F5344CB8AC3E}">
        <p14:creationId xmlns:p14="http://schemas.microsoft.com/office/powerpoint/2010/main" val="83842329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149</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28107805" name="Chart" r:id="rId4" imgW="8544001" imgH="3552838" progId="MSGraph.Chart.8">
                  <p:embed followColorScheme="full"/>
                </p:oleObj>
              </mc:Choice>
              <mc:Fallback>
                <p:oleObj name="Chart" r:id="rId4" imgW="8544001" imgH="3552838" progId="MSGraph.Chart.8">
                  <p:embed followColorScheme="full"/>
                  <p:pic>
                    <p:nvPicPr>
                      <p:cNvPr id="0" name=""/>
                      <p:cNvPicPr>
                        <a:picLocks noChangeAspect="1" noChangeArrowheads="1"/>
                      </p:cNvPicPr>
                      <p:nvPr/>
                    </p:nvPicPr>
                    <p:blipFill>
                      <a:blip r:embed="rId5"/>
                      <a:srcRect/>
                      <a:stretch>
                        <a:fillRect/>
                      </a:stretch>
                    </p:blipFill>
                    <p:spPr bwMode="gray">
                      <a:xfrm>
                        <a:off x="215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12/31/14.</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  Insurance Information Institute.</a:t>
            </a:r>
          </a:p>
        </p:txBody>
      </p:sp>
      <p:sp>
        <p:nvSpPr>
          <p:cNvPr id="2120710" name="Rectangle 6"/>
          <p:cNvSpPr>
            <a:spLocks noChangeArrowheads="1"/>
          </p:cNvSpPr>
          <p:nvPr/>
        </p:nvSpPr>
        <p:spPr bwMode="blackWhite">
          <a:xfrm>
            <a:off x="206476" y="4872039"/>
            <a:ext cx="6465787" cy="11797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2013 Was a Welcome Respite from 2012, the 3</a:t>
            </a:r>
            <a:r>
              <a:rPr lang="en-US" sz="2000" b="1" baseline="30000" dirty="0" smtClean="0">
                <a:solidFill>
                  <a:srgbClr val="FFFFFF"/>
                </a:solidFill>
              </a:rPr>
              <a:t>rd</a:t>
            </a:r>
            <a:r>
              <a:rPr lang="en-US" sz="2000" b="1" dirty="0" smtClean="0">
                <a:solidFill>
                  <a:srgbClr val="FFFFFF"/>
                </a:solidFill>
              </a:rPr>
              <a:t> Costliest Year for Insured </a:t>
            </a:r>
            <a:r>
              <a:rPr lang="en-US" sz="2000" b="1" dirty="0">
                <a:solidFill>
                  <a:srgbClr val="FFFFFF"/>
                </a:solidFill>
              </a:rPr>
              <a:t>D</a:t>
            </a:r>
            <a:r>
              <a:rPr lang="en-US" sz="2000" b="1" dirty="0" smtClean="0">
                <a:solidFill>
                  <a:srgbClr val="FFFFFF"/>
                </a:solidFill>
              </a:rPr>
              <a:t>isaster </a:t>
            </a:r>
            <a:r>
              <a:rPr lang="en-US" sz="2000" b="1" dirty="0">
                <a:solidFill>
                  <a:srgbClr val="FFFFFF"/>
                </a:solidFill>
              </a:rPr>
              <a:t>L</a:t>
            </a:r>
            <a:r>
              <a:rPr lang="en-US" sz="2000" b="1" dirty="0" smtClean="0">
                <a:solidFill>
                  <a:srgbClr val="FFFFFF"/>
                </a:solidFill>
              </a:rPr>
              <a:t>osses in US History.  Longer-term Trend is for more—not fewer—Costly Events</a:t>
            </a:r>
            <a:endParaRPr lang="en-US" sz="2000" b="1" i="1" dirty="0">
              <a:solidFill>
                <a:srgbClr val="FFFFFF"/>
              </a:solidFill>
            </a:endParaRPr>
          </a:p>
        </p:txBody>
      </p:sp>
      <p:sp>
        <p:nvSpPr>
          <p:cNvPr id="2120711" name="AutoShape 7"/>
          <p:cNvSpPr>
            <a:spLocks noChangeArrowheads="1"/>
          </p:cNvSpPr>
          <p:nvPr/>
        </p:nvSpPr>
        <p:spPr bwMode="blackWhite">
          <a:xfrm>
            <a:off x="6548284" y="1399642"/>
            <a:ext cx="2271251" cy="965657"/>
          </a:xfrm>
          <a:prstGeom prst="wedgeRectCallout">
            <a:avLst>
              <a:gd name="adj1" fmla="val 15506"/>
              <a:gd name="adj2" fmla="val 7576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3</a:t>
            </a:r>
            <a:r>
              <a:rPr lang="en-US" sz="1400" b="1" baseline="30000" dirty="0" smtClean="0">
                <a:solidFill>
                  <a:srgbClr val="FFFFFF"/>
                </a:solidFill>
                <a:latin typeface="Arial" pitchFamily="34" charset="0"/>
                <a:cs typeface="Arial" pitchFamily="34" charset="0"/>
              </a:rPr>
              <a:t>rd</a:t>
            </a:r>
            <a:r>
              <a:rPr lang="en-US" sz="1400" b="1" dirty="0" smtClean="0">
                <a:solidFill>
                  <a:srgbClr val="FFFFFF"/>
                </a:solidFill>
                <a:latin typeface="Arial" pitchFamily="34" charset="0"/>
                <a:cs typeface="Arial" pitchFamily="34" charset="0"/>
              </a:rPr>
              <a:t>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189654" y="5061187"/>
            <a:ext cx="1717675" cy="1004887"/>
          </a:xfrm>
          <a:prstGeom prst="wedgeRectCallout">
            <a:avLst>
              <a:gd name="adj1" fmla="val 33248"/>
              <a:gd name="adj2" fmla="val -684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$15.3 billion in insured CAT losses estimated for 2014</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$ 2013)</a:t>
            </a:r>
            <a:endParaRPr lang="en-US" sz="1600" b="1" dirty="0">
              <a:solidFill>
                <a:srgbClr val="225A7A"/>
              </a:solidFill>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149</a:t>
            </a:fld>
            <a:endParaRPr lang="en-US"/>
          </a:p>
        </p:txBody>
      </p:sp>
    </p:spTree>
    <p:extLst>
      <p:ext uri="{BB962C8B-B14F-4D97-AF65-F5344CB8AC3E}">
        <p14:creationId xmlns:p14="http://schemas.microsoft.com/office/powerpoint/2010/main" val="18623371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5058" name="Rectangle 2"/>
          <p:cNvSpPr>
            <a:spLocks noGrp="1" noChangeArrowheads="1"/>
          </p:cNvSpPr>
          <p:nvPr>
            <p:ph type="title"/>
          </p:nvPr>
        </p:nvSpPr>
        <p:spPr/>
        <p:txBody>
          <a:bodyPr/>
          <a:lstStyle/>
          <a:p>
            <a:r>
              <a:rPr lang="en-US" sz="2800" dirty="0" smtClean="0"/>
              <a:t>I.I.I. Media Index, P/C, 2014 vs 2013</a:t>
            </a:r>
            <a:r>
              <a:rPr lang="en-US" dirty="0" smtClean="0"/>
              <a:t/>
            </a:r>
            <a:br>
              <a:rPr lang="en-US" dirty="0" smtClean="0"/>
            </a:br>
            <a:r>
              <a:rPr lang="en-US" sz="1600" dirty="0" smtClean="0"/>
              <a:t>Percent increase/decrease from previous year</a:t>
            </a:r>
          </a:p>
        </p:txBody>
      </p:sp>
      <p:graphicFrame>
        <p:nvGraphicFramePr>
          <p:cNvPr id="1965059" name="Object 3"/>
          <p:cNvGraphicFramePr>
            <a:graphicFrameLocks noChangeAspect="1"/>
          </p:cNvGraphicFramePr>
          <p:nvPr>
            <p:extLst/>
          </p:nvPr>
        </p:nvGraphicFramePr>
        <p:xfrm>
          <a:off x="199215" y="1676400"/>
          <a:ext cx="8575675" cy="4876800"/>
        </p:xfrm>
        <a:graphic>
          <a:graphicData uri="http://schemas.openxmlformats.org/presentationml/2006/ole">
            <mc:AlternateContent xmlns:mc="http://schemas.openxmlformats.org/markup-compatibility/2006">
              <mc:Choice xmlns:v="urn:schemas-microsoft-com:vml" Requires="v">
                <p:oleObj spid="_x0000_s28126225" name="Chart" r:id="rId4" imgW="5289580" imgH="2806792" progId="MSGraph.Chart.8">
                  <p:embed followColorScheme="full"/>
                </p:oleObj>
              </mc:Choice>
              <mc:Fallback>
                <p:oleObj name="Chart" r:id="rId4" imgW="5289580" imgH="2806792" progId="MSGraph.Chart.8">
                  <p:embed followColorScheme="full"/>
                  <p:pic>
                    <p:nvPicPr>
                      <p:cNvPr id="0" name=""/>
                      <p:cNvPicPr>
                        <a:picLocks noChangeAspect="1" noChangeArrowheads="1"/>
                      </p:cNvPicPr>
                      <p:nvPr/>
                    </p:nvPicPr>
                    <p:blipFill>
                      <a:blip r:embed="rId5"/>
                      <a:srcRect/>
                      <a:stretch>
                        <a:fillRect/>
                      </a:stretch>
                    </p:blipFill>
                    <p:spPr bwMode="gray">
                      <a:xfrm>
                        <a:off x="199215" y="1676400"/>
                        <a:ext cx="8575675" cy="4876800"/>
                      </a:xfrm>
                      <a:prstGeom prst="rect">
                        <a:avLst/>
                      </a:prstGeom>
                      <a:noFill/>
                      <a:ln>
                        <a:solidFill>
                          <a:schemeClr val="bg1"/>
                        </a:solidFill>
                      </a:ln>
                      <a:extLst/>
                    </p:spPr>
                  </p:pic>
                </p:oleObj>
              </mc:Fallback>
            </mc:AlternateContent>
          </a:graphicData>
        </a:graphic>
      </p:graphicFrame>
      <p:sp>
        <p:nvSpPr>
          <p:cNvPr id="11" name="Text Box 537"/>
          <p:cNvSpPr txBox="1">
            <a:spLocks noChangeArrowheads="1"/>
          </p:cNvSpPr>
          <p:nvPr/>
        </p:nvSpPr>
        <p:spPr bwMode="auto">
          <a:xfrm>
            <a:off x="0" y="6489890"/>
            <a:ext cx="7612063" cy="282385"/>
          </a:xfrm>
          <a:prstGeom prst="rect">
            <a:avLst/>
          </a:prstGeom>
          <a:noFill/>
          <a:ln w="9525" algn="ctr">
            <a:noFill/>
            <a:miter lim="800000"/>
            <a:headEnd/>
            <a:tailEnd/>
          </a:ln>
          <a:effectLst/>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rPr>
              <a:t>Source:  Insurance Information Institute based on a search of Lexis/Nexis.  </a:t>
            </a:r>
          </a:p>
        </p:txBody>
      </p:sp>
      <p:sp>
        <p:nvSpPr>
          <p:cNvPr id="10" name="Slide Number Placeholder 9"/>
          <p:cNvSpPr>
            <a:spLocks noGrp="1"/>
          </p:cNvSpPr>
          <p:nvPr>
            <p:ph type="sldNum" sz="quarter" idx="12"/>
          </p:nvPr>
        </p:nvSpPr>
        <p:spPr/>
        <p:txBody>
          <a:bodyPr/>
          <a:lstStyle/>
          <a:p>
            <a:fld id="{4F2CD5A0-F3D7-470E-A7CB-2F50B237745B}" type="slidenum">
              <a:rPr lang="en-US" smtClean="0">
                <a:solidFill>
                  <a:srgbClr val="000000"/>
                </a:solidFill>
              </a:rPr>
              <a:pPr/>
              <a:t>15</a:t>
            </a:fld>
            <a:endParaRPr lang="en-US" dirty="0">
              <a:solidFill>
                <a:srgbClr val="000000"/>
              </a:solidFill>
            </a:endParaRPr>
          </a:p>
        </p:txBody>
      </p:sp>
      <p:sp>
        <p:nvSpPr>
          <p:cNvPr id="6" name="AutoShape 7"/>
          <p:cNvSpPr>
            <a:spLocks noChangeArrowheads="1"/>
          </p:cNvSpPr>
          <p:nvPr/>
        </p:nvSpPr>
        <p:spPr bwMode="blackWhite">
          <a:xfrm>
            <a:off x="3279913" y="1162879"/>
            <a:ext cx="5117112" cy="1550503"/>
          </a:xfrm>
          <a:prstGeom prst="wedgeRectCallout">
            <a:avLst>
              <a:gd name="adj1" fmla="val -95835"/>
              <a:gd name="adj2" fmla="val -3989"/>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Terrorism, Cyber, Autonomous/Driverless Vehicles and Aviation insurance issues experienced the sharpest increase in media attention.  Year-ago leaders included Flood Insurance and Gun Liability; Hurricanes, Tornadoes and Wildfires faded</a:t>
            </a:r>
            <a:endParaRPr lang="en-US" b="1" dirty="0">
              <a:solidFill>
                <a:srgbClr val="FFFFFF"/>
              </a:solidFill>
              <a:latin typeface="Arial" pitchFamily="34" charset="0"/>
              <a:cs typeface="Arial" pitchFamily="34" charset="0"/>
            </a:endParaRPr>
          </a:p>
        </p:txBody>
      </p:sp>
      <p:sp>
        <p:nvSpPr>
          <p:cNvPr id="2" name="Down Arrow 1"/>
          <p:cNvSpPr/>
          <p:nvPr/>
        </p:nvSpPr>
        <p:spPr>
          <a:xfrm>
            <a:off x="7783322" y="3061182"/>
            <a:ext cx="129209" cy="37768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7450884" y="3061182"/>
            <a:ext cx="129209" cy="37768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8126204" y="3055815"/>
            <a:ext cx="129209" cy="37768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7"/>
          <p:cNvSpPr txBox="1">
            <a:spLocks noChangeArrowheads="1"/>
          </p:cNvSpPr>
          <p:nvPr/>
        </p:nvSpPr>
        <p:spPr bwMode="auto">
          <a:xfrm>
            <a:off x="1067489" y="3638337"/>
            <a:ext cx="4623095" cy="954107"/>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dirty="0" smtClean="0">
                <a:solidFill>
                  <a:srgbClr val="FFFFFF"/>
                </a:solidFill>
              </a:rPr>
              <a:t>Coverage of Epidemics/Pandemics and insurance increased 85,000% due the Ebola scare.  I.I.I. members uniformly directed media to us.  WC was the principal issue, along with business interruption.</a:t>
            </a:r>
            <a:endParaRPr lang="en-US" sz="1400" b="1" dirty="0">
              <a:solidFill>
                <a:srgbClr val="FFFFFF"/>
              </a:solidFill>
            </a:endParaRPr>
          </a:p>
        </p:txBody>
      </p:sp>
    </p:spTree>
    <p:extLst>
      <p:ext uri="{BB962C8B-B14F-4D97-AF65-F5344CB8AC3E}">
        <p14:creationId xmlns:p14="http://schemas.microsoft.com/office/powerpoint/2010/main" val="29243716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150</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2013*</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*2010s represent 2010-2013.</a:t>
            </a:r>
          </a:p>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(1960-2011); A.M. Best (2012E)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8108829" name="Chart" r:id="rId4" imgW="8572457" imgH="3743286" progId="MSGraph.Chart.8">
                  <p:embed followColorScheme="full"/>
                </p:oleObj>
              </mc:Choice>
              <mc:Fallback>
                <p:oleObj name="Chart" r:id="rId4" imgW="8572457" imgH="3743286" progId="MSGraph.Chart.8">
                  <p:embed followColorScheme="full"/>
                  <p:pic>
                    <p:nvPicPr>
                      <p:cNvPr id="0" name=""/>
                      <p:cNvPicPr>
                        <a:picLocks noChangeAspect="1" noChangeArrowheads="1"/>
                      </p:cNvPicPr>
                      <p:nvPr/>
                    </p:nvPicPr>
                    <p:blipFill>
                      <a:blip r:embed="rId5"/>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6.1E*</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875936" cy="766916"/>
          </a:xfrm>
          <a:prstGeom prst="wedgeRectCallout">
            <a:avLst>
              <a:gd name="adj1" fmla="val 57755"/>
              <a:gd name="adj2" fmla="val 408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2012</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4436246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extLst/>
          </p:nvPr>
        </p:nvGraphicFramePr>
        <p:xfrm>
          <a:off x="250723" y="1587500"/>
          <a:ext cx="8686799" cy="3663950"/>
        </p:xfrm>
        <a:graphic>
          <a:graphicData uri="http://schemas.openxmlformats.org/presentationml/2006/ole">
            <mc:AlternateContent xmlns:mc="http://schemas.openxmlformats.org/markup-compatibility/2006">
              <mc:Choice xmlns:v="urn:schemas-microsoft-com:vml" Requires="v">
                <p:oleObj spid="_x0000_s28109853" name="Chart" r:id="rId4" imgW="8439201" imgH="3648062" progId="MSGraph.Chart.8">
                  <p:embed followColorScheme="full"/>
                </p:oleObj>
              </mc:Choice>
              <mc:Fallback>
                <p:oleObj name="Chart" r:id="rId4" imgW="8439201" imgH="3648062" progId="MSGraph.Chart.8">
                  <p:embed followColorScheme="full"/>
                  <p:pic>
                    <p:nvPicPr>
                      <p:cNvPr id="0" name=""/>
                      <p:cNvPicPr>
                        <a:picLocks noChangeArrowheads="1"/>
                      </p:cNvPicPr>
                      <p:nvPr/>
                    </p:nvPicPr>
                    <p:blipFill>
                      <a:blip r:embed="rId5"/>
                      <a:srcRect/>
                      <a:stretch>
                        <a:fillRect/>
                      </a:stretch>
                    </p:blipFill>
                    <p:spPr bwMode="auto">
                      <a:xfrm>
                        <a:off x="250723"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5" y="5338763"/>
            <a:ext cx="7404100"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Losses but Lower CATs Helped 2013.  </a:t>
            </a:r>
            <a:r>
              <a:rPr lang="en-US" b="1" dirty="0">
                <a:solidFill>
                  <a:srgbClr val="FFFFFF"/>
                </a:solidFill>
              </a:rPr>
              <a:t>Extreme Regional Variation Can Be Expected Due to Local Catastrophe Loss Activity</a:t>
            </a:r>
          </a:p>
        </p:txBody>
      </p:sp>
      <p:sp>
        <p:nvSpPr>
          <p:cNvPr id="54277"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1990-2013); Insurance Information </a:t>
            </a:r>
            <a:r>
              <a:rPr lang="en-US" sz="1100" dirty="0"/>
              <a:t>Institute (</a:t>
            </a:r>
            <a:r>
              <a:rPr lang="en-US" sz="1100" dirty="0" smtClean="0"/>
              <a:t>2014E-2015F</a:t>
            </a:r>
            <a:r>
              <a:rPr lang="en-US" sz="1100" dirty="0"/>
              <a:t>).</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151</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Tree>
    <p:extLst>
      <p:ext uri="{BB962C8B-B14F-4D97-AF65-F5344CB8AC3E}">
        <p14:creationId xmlns:p14="http://schemas.microsoft.com/office/powerpoint/2010/main" val="18026550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1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07B60A3C-7945-48ED-8FB7-EBC2B54C404D}" type="slidenum">
              <a:rPr lang="en-US" smtClean="0">
                <a:solidFill>
                  <a:srgbClr val="000000"/>
                </a:solidFill>
              </a:rPr>
              <a:pPr/>
              <a:t>152</a:t>
            </a:fld>
            <a:endParaRPr lang="en-US" smtClean="0">
              <a:solidFill>
                <a:srgbClr val="000000"/>
              </a:solidFill>
            </a:endParaRPr>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3200" dirty="0" smtClean="0"/>
              <a:t>Top 8 States for Insured</a:t>
            </a:r>
            <a:br>
              <a:rPr lang="en-US" sz="3200" dirty="0" smtClean="0"/>
            </a:br>
            <a:r>
              <a:rPr lang="en-US" sz="3200" dirty="0" smtClean="0"/>
              <a:t>Catastrophe Losses, 2013</a:t>
            </a:r>
          </a:p>
        </p:txBody>
      </p:sp>
      <p:graphicFrame>
        <p:nvGraphicFramePr>
          <p:cNvPr id="1026" name="Object 3"/>
          <p:cNvGraphicFramePr>
            <a:graphicFrameLocks noGrp="1" noChangeAspect="1"/>
          </p:cNvGraphicFramePr>
          <p:nvPr>
            <p:ph idx="4294967295"/>
            <p:extLst/>
          </p:nvPr>
        </p:nvGraphicFramePr>
        <p:xfrm>
          <a:off x="0" y="1704975"/>
          <a:ext cx="9144000" cy="4749800"/>
        </p:xfrm>
        <a:graphic>
          <a:graphicData uri="http://schemas.openxmlformats.org/presentationml/2006/ole">
            <mc:AlternateContent xmlns:mc="http://schemas.openxmlformats.org/markup-compatibility/2006">
              <mc:Choice xmlns:v="urn:schemas-microsoft-com:vml" Requires="v">
                <p:oleObj spid="_x0000_s28110877" name="Chart" r:id="rId4" imgW="8820230" imgH="4581538" progId="MSGraph.Chart.8">
                  <p:embed followColorScheme="full"/>
                </p:oleObj>
              </mc:Choice>
              <mc:Fallback>
                <p:oleObj name="Chart" r:id="rId4" imgW="8820230" imgH="4581538" progId="MSGraph.Chart.8">
                  <p:embed followColorScheme="full"/>
                  <p:pic>
                    <p:nvPicPr>
                      <p:cNvPr id="0" name=""/>
                      <p:cNvPicPr>
                        <a:picLocks noChangeAspect="1" noChangeArrowheads="1"/>
                      </p:cNvPicPr>
                      <p:nvPr/>
                    </p:nvPicPr>
                    <p:blipFill>
                      <a:blip r:embed="rId5"/>
                      <a:srcRect/>
                      <a:stretch>
                        <a:fillRect/>
                      </a:stretch>
                    </p:blipFill>
                    <p:spPr bwMode="auto">
                      <a:xfrm>
                        <a:off x="0" y="1704975"/>
                        <a:ext cx="9144000"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387608"/>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endParaRPr lang="en-US" sz="1000" dirty="0" smtClean="0">
              <a:latin typeface="Arial" pitchFamily="34" charset="0"/>
              <a:cs typeface="Arial" pitchFamily="34" charset="0"/>
            </a:endParaRPr>
          </a:p>
          <a:p>
            <a:pPr eaLnBrk="0" fontAlgn="base" hangingPunct="0">
              <a:lnSpc>
                <a:spcPct val="70000"/>
              </a:lnSpc>
              <a:spcBef>
                <a:spcPct val="50000"/>
              </a:spcBef>
              <a:spcAft>
                <a:spcPct val="0"/>
              </a:spcAft>
              <a:buClr>
                <a:srgbClr val="FF3300"/>
              </a:buClr>
              <a:buFont typeface="Wingdings" pitchFamily="2" charset="2"/>
              <a:buNone/>
            </a:pPr>
            <a:r>
              <a:rPr lang="en-US" sz="1000" dirty="0" smtClean="0">
                <a:latin typeface="Arial" pitchFamily="34" charset="0"/>
                <a:cs typeface="Arial" pitchFamily="34" charset="0"/>
              </a:rPr>
              <a:t>Source</a:t>
            </a:r>
            <a:r>
              <a:rPr lang="en-US" sz="1000" dirty="0">
                <a:latin typeface="Arial" pitchFamily="34" charset="0"/>
                <a:cs typeface="Arial" pitchFamily="34" charset="0"/>
              </a:rPr>
              <a:t>: The Property Claim Services (PCS) unit of ISO, a </a:t>
            </a:r>
            <a:r>
              <a:rPr lang="en-US" sz="1000" dirty="0" err="1">
                <a:latin typeface="Arial" pitchFamily="34" charset="0"/>
                <a:cs typeface="Arial" pitchFamily="34" charset="0"/>
              </a:rPr>
              <a:t>Verisk</a:t>
            </a:r>
            <a:r>
              <a:rPr lang="en-US" sz="1000" dirty="0">
                <a:latin typeface="Arial" pitchFamily="34" charset="0"/>
                <a:cs typeface="Arial" pitchFamily="34" charset="0"/>
              </a:rPr>
              <a:t> Analytics company.</a:t>
            </a:r>
            <a:r>
              <a:rPr lang="en-US" sz="1000" dirty="0" smtClean="0">
                <a:latin typeface="Arial" pitchFamily="34" charset="0"/>
                <a:cs typeface="Arial" pitchFamily="34" charset="0"/>
              </a:rPr>
              <a:t> </a:t>
            </a:r>
            <a:r>
              <a:rPr lang="en-US" sz="1000" dirty="0">
                <a:solidFill>
                  <a:srgbClr val="000000"/>
                </a:solidFill>
                <a:latin typeface="Arial" pitchFamily="34" charset="0"/>
                <a:cs typeface="Arial" pitchFamily="34" charset="0"/>
              </a:rPr>
              <a:t>		</a:t>
            </a:r>
          </a:p>
        </p:txBody>
      </p:sp>
      <p:sp>
        <p:nvSpPr>
          <p:cNvPr id="6"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Millions</a:t>
            </a:r>
            <a:endParaRPr lang="en-US" sz="1600" b="1" dirty="0">
              <a:solidFill>
                <a:srgbClr val="225A7A"/>
              </a:solidFill>
              <a:latin typeface="Arial" charset="0"/>
              <a:cs typeface="Arial" charset="0"/>
            </a:endParaRPr>
          </a:p>
        </p:txBody>
      </p:sp>
      <p:sp>
        <p:nvSpPr>
          <p:cNvPr id="7" name="AutoShape 8"/>
          <p:cNvSpPr>
            <a:spLocks noChangeArrowheads="1"/>
          </p:cNvSpPr>
          <p:nvPr/>
        </p:nvSpPr>
        <p:spPr bwMode="blackWhite">
          <a:xfrm>
            <a:off x="3533642" y="1377156"/>
            <a:ext cx="2753516" cy="1336896"/>
          </a:xfrm>
          <a:prstGeom prst="wedgeRectCallout">
            <a:avLst>
              <a:gd name="adj1" fmla="val -101747"/>
              <a:gd name="adj2" fmla="val 3196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Oklahoma led the US with nearly $2 billion in insured CAT losses in 2013</a:t>
            </a:r>
            <a:endParaRPr lang="en-US" sz="20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2376631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153</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1994–2013</a:t>
            </a:r>
            <a:r>
              <a:rPr lang="en-US" baseline="30000" dirty="0" smtClean="0"/>
              <a:t>1</a:t>
            </a:r>
          </a:p>
        </p:txBody>
      </p:sp>
      <p:graphicFrame>
        <p:nvGraphicFramePr>
          <p:cNvPr id="6151176" name="Object 8"/>
          <p:cNvGraphicFramePr>
            <a:graphicFrameLocks noGrp="1"/>
          </p:cNvGraphicFramePr>
          <p:nvPr>
            <p:ph idx="4294967295"/>
            <p:extLst/>
          </p:nvPr>
        </p:nvGraphicFramePr>
        <p:xfrm>
          <a:off x="2159000" y="1584325"/>
          <a:ext cx="4486275" cy="3695700"/>
        </p:xfrm>
        <a:graphic>
          <a:graphicData uri="http://schemas.openxmlformats.org/presentationml/2006/ole">
            <mc:AlternateContent xmlns:mc="http://schemas.openxmlformats.org/markup-compatibility/2006">
              <mc:Choice xmlns:v="urn:schemas-microsoft-com:vml" Requires="v">
                <p:oleObj spid="_x0000_s28111901" name="Chart" r:id="rId4" imgW="4486286" imgH="3695674" progId="MSGraph.Chart.8">
                  <p:embed followColorScheme="full"/>
                </p:oleObj>
              </mc:Choice>
              <mc:Fallback>
                <p:oleObj name="Chart" r:id="rId4" imgW="4486286" imgH="3695674" progId="MSGraph.Chart.8">
                  <p:embed followColorScheme="full"/>
                  <p:pic>
                    <p:nvPicPr>
                      <p:cNvPr id="0" name=""/>
                      <p:cNvPicPr preferRelativeResize="0">
                        <a:picLocks noGrp="1" noChangeArrowheads="1"/>
                      </p:cNvPicPr>
                      <p:nvPr/>
                    </p:nvPicPr>
                    <p:blipFill>
                      <a:blip r:embed="rId5"/>
                      <a:srcRect/>
                      <a:stretch>
                        <a:fillRect/>
                      </a:stretch>
                    </p:blipFill>
                    <p:spPr bwMode="gray">
                      <a:xfrm>
                        <a:off x="2159000"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a:t>
            </a:r>
            <a:r>
              <a:rPr lang="en-US" sz="1100" dirty="0" smtClean="0"/>
              <a:t>2013 </a:t>
            </a:r>
            <a:r>
              <a:rPr lang="en-US" sz="1100" dirty="0"/>
              <a:t>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159.1</a:t>
            </a:r>
            <a:endParaRPr lang="en-US" sz="1400" dirty="0"/>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$5.5</a:t>
            </a:r>
            <a:endParaRPr lang="en-US" sz="1400" dirty="0"/>
          </a:p>
        </p:txBody>
      </p:sp>
      <p:sp>
        <p:nvSpPr>
          <p:cNvPr id="33803" name="Rectangle 11"/>
          <p:cNvSpPr>
            <a:spLocks noChangeArrowheads="1"/>
          </p:cNvSpPr>
          <p:nvPr/>
        </p:nvSpPr>
        <p:spPr bwMode="gray">
          <a:xfrm>
            <a:off x="1547813" y="476034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Events Involving Tornadoes </a:t>
            </a:r>
            <a:r>
              <a:rPr lang="en-US" sz="1400" dirty="0"/>
              <a:t>(2), $</a:t>
            </a:r>
            <a:r>
              <a:rPr lang="en-US" sz="1400" dirty="0" smtClean="0"/>
              <a:t>139.3</a:t>
            </a:r>
            <a:endParaRPr lang="en-US" sz="1400" dirty="0"/>
          </a:p>
        </p:txBody>
      </p:sp>
      <p:sp>
        <p:nvSpPr>
          <p:cNvPr id="33804" name="Rectangle 13"/>
          <p:cNvSpPr>
            <a:spLocks noChangeArrowheads="1"/>
          </p:cNvSpPr>
          <p:nvPr/>
        </p:nvSpPr>
        <p:spPr bwMode="gray">
          <a:xfrm>
            <a:off x="737266" y="285647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$24.7</a:t>
            </a:r>
            <a:endParaRPr lang="en-US" sz="1400" i="1" dirty="0"/>
          </a:p>
        </p:txBody>
      </p:sp>
      <p:sp>
        <p:nvSpPr>
          <p:cNvPr id="33805" name="Rectangle 14"/>
          <p:cNvSpPr>
            <a:spLocks noChangeArrowheads="1"/>
          </p:cNvSpPr>
          <p:nvPr/>
        </p:nvSpPr>
        <p:spPr bwMode="gray">
          <a:xfrm>
            <a:off x="1831309" y="2119439"/>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24.8</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18.4</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14.6</a:t>
            </a:r>
            <a:endParaRPr lang="en-US" sz="1400" dirty="0"/>
          </a:p>
        </p:txBody>
      </p:sp>
      <p:sp>
        <p:nvSpPr>
          <p:cNvPr id="33808" name="Freeform 2"/>
          <p:cNvSpPr>
            <a:spLocks/>
          </p:cNvSpPr>
          <p:nvPr/>
        </p:nvSpPr>
        <p:spPr bwMode="gray">
          <a:xfrm>
            <a:off x="4608767" y="1489742"/>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$0.2</a:t>
            </a:r>
            <a:endParaRPr lang="en-US" sz="1400" dirty="0"/>
          </a:p>
        </p:txBody>
      </p:sp>
      <p:sp>
        <p:nvSpPr>
          <p:cNvPr id="33810" name="Freeform 2"/>
          <p:cNvSpPr>
            <a:spLocks/>
          </p:cNvSpPr>
          <p:nvPr/>
        </p:nvSpPr>
        <p:spPr bwMode="gray">
          <a:xfrm rot="5400000">
            <a:off x="3577432" y="1141746"/>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1993-2012 totaled $386.7B, an average of $19.3B per year or $1.6B per month</a:t>
            </a:r>
            <a:endParaRPr lang="en-US" sz="2000" b="1" dirty="0">
              <a:solidFill>
                <a:srgbClr val="FFFFFF"/>
              </a:solidFill>
            </a:endParaRPr>
          </a:p>
        </p:txBody>
      </p:sp>
    </p:spTree>
    <p:extLst>
      <p:ext uri="{BB962C8B-B14F-4D97-AF65-F5344CB8AC3E}">
        <p14:creationId xmlns:p14="http://schemas.microsoft.com/office/powerpoint/2010/main" val="17021287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154</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extLst/>
          </p:nvPr>
        </p:nvGraphicFramePr>
        <p:xfrm>
          <a:off x="40341" y="2176463"/>
          <a:ext cx="8964613" cy="3348037"/>
        </p:xfrm>
        <a:graphic>
          <a:graphicData uri="http://schemas.openxmlformats.org/presentationml/2006/ole">
            <mc:AlternateContent xmlns:mc="http://schemas.openxmlformats.org/markup-compatibility/2006">
              <mc:Choice xmlns:v="urn:schemas-microsoft-com:vml" Requires="v">
                <p:oleObj spid="_x0000_s28112925" name="Chart" r:id="rId4" imgW="8420114" imgH="3371773" progId="MSGraph.Chart.8">
                  <p:embed followColorScheme="full"/>
                </p:oleObj>
              </mc:Choice>
              <mc:Fallback>
                <p:oleObj name="Chart" r:id="rId4" imgW="8420114" imgH="3371773" progId="MSGraph.Chart.8">
                  <p:embed followColorScheme="full"/>
                  <p:pic>
                    <p:nvPicPr>
                      <p:cNvPr id="0" name=""/>
                      <p:cNvPicPr>
                        <a:picLocks noChangeAspect="1" noChangeArrowheads="1"/>
                      </p:cNvPicPr>
                      <p:nvPr/>
                    </p:nvPicPr>
                    <p:blipFill>
                      <a:blip r:embed="rId5"/>
                      <a:srcRect/>
                      <a:stretch>
                        <a:fillRect/>
                      </a:stretch>
                    </p:blipFill>
                    <p:spPr bwMode="gray">
                      <a:xfrm>
                        <a:off x="40341" y="217646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5165"/>
              <a:gd name="adj2" fmla="val 8104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err="1" smtClean="0">
                <a:solidFill>
                  <a:srgbClr val="FFFFFF"/>
                </a:solidFill>
              </a:rPr>
              <a:t>Superstorm</a:t>
            </a:r>
            <a:r>
              <a:rPr lang="en-US" sz="2400" b="1" dirty="0" smtClean="0">
                <a:solidFill>
                  <a:srgbClr val="FFFFFF"/>
                </a:solidFill>
              </a:rPr>
              <a:t> Sandy in 2012 was the last mega-CAT to hit the US</a:t>
            </a:r>
            <a:endParaRPr lang="en-US" sz="24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4454005" y="5327341"/>
            <a:ext cx="4409769"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Over the Past Decade</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434380"/>
            <a:ext cx="9144001" cy="46859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smtClean="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2013 dollars using the CPI.</a:t>
            </a:r>
            <a:endParaRPr lang="en-US" sz="1100" dirty="0">
              <a:solidFill>
                <a:srgbClr val="000000"/>
              </a:solidFill>
              <a:latin typeface="Arial" charset="0"/>
              <a:cs typeface="Arial" charset="0"/>
            </a:endParaRPr>
          </a:p>
        </p:txBody>
      </p:sp>
    </p:spTree>
    <p:extLst>
      <p:ext uri="{BB962C8B-B14F-4D97-AF65-F5344CB8AC3E}">
        <p14:creationId xmlns:p14="http://schemas.microsoft.com/office/powerpoint/2010/main" val="17516672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2200"/>
                            </p:stCondLst>
                            <p:childTnLst>
                              <p:par>
                                <p:cTn id="17" presetID="23" presetClass="entr" presetSubtype="16"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1" grpId="0" animBg="1"/>
      <p:bldP spid="12" grpId="0" animBg="1"/>
      <p:bldP spid="14" grpId="0" animBg="1"/>
    </p:bldLst>
  </p:timing>
</p:sld>
</file>

<file path=ppt/slides/slide15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155</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4"/>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Federal Disaster Declarations Patterns: 1953-2014</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155</a:t>
            </a:fld>
            <a:endParaRPr lang="en-US"/>
          </a:p>
        </p:txBody>
      </p:sp>
      <p:sp>
        <p:nvSpPr>
          <p:cNvPr id="10" name="Rectangle 8"/>
          <p:cNvSpPr>
            <a:spLocks noChangeArrowheads="1"/>
          </p:cNvSpPr>
          <p:nvPr/>
        </p:nvSpPr>
        <p:spPr bwMode="auto">
          <a:xfrm>
            <a:off x="576158" y="4499145"/>
            <a:ext cx="8008373" cy="10895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Disaster Declarations Set New Records in Recent Years</a:t>
            </a:r>
            <a:endParaRPr lang="en-US" sz="3600" b="1" dirty="0">
              <a:solidFill>
                <a:srgbClr val="225A7A"/>
              </a:solidFill>
              <a:latin typeface="Arial" charset="0"/>
              <a:cs typeface="Arial" charset="0"/>
            </a:endParaRPr>
          </a:p>
        </p:txBody>
      </p:sp>
    </p:spTree>
    <p:extLst>
      <p:ext uri="{BB962C8B-B14F-4D97-AF65-F5344CB8AC3E}">
        <p14:creationId xmlns:p14="http://schemas.microsoft.com/office/powerpoint/2010/main" val="347183207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28600" y="90488"/>
            <a:ext cx="7400925" cy="860425"/>
          </a:xfrm>
        </p:spPr>
        <p:txBody>
          <a:bodyPr/>
          <a:lstStyle/>
          <a:p>
            <a:r>
              <a:rPr lang="en-US" dirty="0" smtClean="0"/>
              <a:t>Number of Federal Major Disaster Declarations, 1953-2014*</a:t>
            </a:r>
          </a:p>
        </p:txBody>
      </p:sp>
      <p:graphicFrame>
        <p:nvGraphicFramePr>
          <p:cNvPr id="34818" name="Object 3"/>
          <p:cNvGraphicFramePr>
            <a:graphicFrameLocks noGrp="1"/>
          </p:cNvGraphicFramePr>
          <p:nvPr>
            <p:ph idx="4294967295"/>
            <p:extLst/>
          </p:nvPr>
        </p:nvGraphicFramePr>
        <p:xfrm>
          <a:off x="207963" y="1300163"/>
          <a:ext cx="8559800" cy="4068762"/>
        </p:xfrm>
        <a:graphic>
          <a:graphicData uri="http://schemas.openxmlformats.org/presentationml/2006/ole">
            <mc:AlternateContent xmlns:mc="http://schemas.openxmlformats.org/markup-compatibility/2006">
              <mc:Choice xmlns:v="urn:schemas-microsoft-com:vml" Requires="v">
                <p:oleObj spid="_x0000_s28113949" name="Chart" r:id="rId4" imgW="8600912" imgH="4086302" progId="MSGraph.Chart.8">
                  <p:embed followColorScheme="full"/>
                </p:oleObj>
              </mc:Choice>
              <mc:Fallback>
                <p:oleObj name="Chart" r:id="rId4" imgW="8600912" imgH="4086302" progId="MSGraph.Chart.8">
                  <p:embed followColorScheme="full"/>
                  <p:pic>
                    <p:nvPicPr>
                      <p:cNvPr id="0" name=""/>
                      <p:cNvPicPr preferRelativeResize="0">
                        <a:picLocks noChangeArrowheads="1"/>
                      </p:cNvPicPr>
                      <p:nvPr/>
                    </p:nvPicPr>
                    <p:blipFill>
                      <a:blip r:embed="rId5"/>
                      <a:srcRect/>
                      <a:stretch>
                        <a:fillRect/>
                      </a:stretch>
                    </p:blipFill>
                    <p:spPr bwMode="gray">
                      <a:xfrm>
                        <a:off x="207963" y="1300163"/>
                        <a:ext cx="8559800" cy="4068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0" name="Rectangle 4"/>
          <p:cNvSpPr>
            <a:spLocks noChangeArrowheads="1"/>
          </p:cNvSpPr>
          <p:nvPr/>
        </p:nvSpPr>
        <p:spPr bwMode="auto">
          <a:xfrm>
            <a:off x="0" y="6113295"/>
            <a:ext cx="8214852" cy="79868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*Through </a:t>
            </a:r>
            <a:r>
              <a:rPr lang="en-US" sz="1100" dirty="0" smtClean="0">
                <a:solidFill>
                  <a:srgbClr val="000000"/>
                </a:solidFill>
              </a:rPr>
              <a:t>December 31</a:t>
            </a:r>
            <a:r>
              <a:rPr lang="en-US" sz="1100" dirty="0" smtClean="0">
                <a:solidFill>
                  <a:srgbClr val="000000"/>
                </a:solidFill>
                <a:latin typeface="Arial" charset="0"/>
                <a:cs typeface="Arial" charset="0"/>
              </a:rPr>
              <a:t>, 2014.</a:t>
            </a: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a:solidFill>
                  <a:srgbClr val="000000"/>
                </a:solidFill>
                <a:latin typeface="Arial" charset="0"/>
                <a:cs typeface="Arial" charset="0"/>
              </a:rPr>
              <a:t>Source: Federal Emergency Management </a:t>
            </a:r>
            <a:r>
              <a:rPr lang="en-US" sz="1100" dirty="0" smtClean="0">
                <a:solidFill>
                  <a:srgbClr val="000000"/>
                </a:solidFill>
              </a:rPr>
              <a:t>Administration; </a:t>
            </a:r>
            <a:r>
              <a:rPr lang="en-US" sz="1100" dirty="0" smtClean="0">
                <a:solidFill>
                  <a:srgbClr val="000000"/>
                </a:solidFill>
                <a:hlinkClick r:id="rId6"/>
              </a:rPr>
              <a:t>http://www.fema.gov/disasters</a:t>
            </a:r>
            <a:r>
              <a:rPr lang="en-US" sz="1100" dirty="0" smtClean="0">
                <a:solidFill>
                  <a:srgbClr val="000000"/>
                </a:solidFill>
              </a:rPr>
              <a:t>;  </a:t>
            </a:r>
            <a:r>
              <a:rPr lang="en-US" sz="1100" dirty="0">
                <a:solidFill>
                  <a:srgbClr val="000000"/>
                </a:solidFill>
                <a:latin typeface="Arial" charset="0"/>
                <a:cs typeface="Arial" charset="0"/>
              </a:rPr>
              <a:t>Insurance Information Institute.</a:t>
            </a:r>
          </a:p>
        </p:txBody>
      </p:sp>
      <p:sp>
        <p:nvSpPr>
          <p:cNvPr id="321541" name="Rectangle 5"/>
          <p:cNvSpPr>
            <a:spLocks noChangeArrowheads="1"/>
          </p:cNvSpPr>
          <p:nvPr/>
        </p:nvSpPr>
        <p:spPr bwMode="blackWhite">
          <a:xfrm>
            <a:off x="353960" y="5592812"/>
            <a:ext cx="860435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The Number of Federal Disaster Declarations Is </a:t>
            </a:r>
            <a:r>
              <a:rPr lang="en-US" b="1" dirty="0" smtClean="0">
                <a:solidFill>
                  <a:srgbClr val="FFFFFF"/>
                </a:solidFill>
                <a:latin typeface="Arial" charset="0"/>
                <a:cs typeface="Arial" charset="0"/>
              </a:rPr>
              <a:t>Rising and Set New Records in 2010 </a:t>
            </a:r>
            <a:r>
              <a:rPr lang="en-US" b="1" i="1" dirty="0" smtClean="0">
                <a:solidFill>
                  <a:srgbClr val="FFFFFF"/>
                </a:solidFill>
                <a:latin typeface="Arial" charset="0"/>
                <a:cs typeface="Arial" charset="0"/>
              </a:rPr>
              <a:t>and</a:t>
            </a:r>
            <a:r>
              <a:rPr lang="en-US" b="1" dirty="0" smtClean="0">
                <a:solidFill>
                  <a:srgbClr val="FFFFFF"/>
                </a:solidFill>
                <a:latin typeface="Arial" charset="0"/>
                <a:cs typeface="Arial" charset="0"/>
              </a:rPr>
              <a:t> 2011</a:t>
            </a:r>
            <a:r>
              <a:rPr lang="en-US" b="1" dirty="0" smtClean="0">
                <a:solidFill>
                  <a:srgbClr val="FFFFFF"/>
                </a:solidFill>
              </a:rPr>
              <a:t> Before Dropping in 2012-2014</a:t>
            </a:r>
            <a:endParaRPr lang="en-US" b="1" dirty="0">
              <a:solidFill>
                <a:srgbClr val="FFFFFF"/>
              </a:solidFill>
              <a:latin typeface="Arial" charset="0"/>
              <a:cs typeface="Arial" charset="0"/>
            </a:endParaRPr>
          </a:p>
        </p:txBody>
      </p:sp>
      <p:sp>
        <p:nvSpPr>
          <p:cNvPr id="7" name="AutoShape 7"/>
          <p:cNvSpPr>
            <a:spLocks noChangeArrowheads="1"/>
          </p:cNvSpPr>
          <p:nvPr/>
        </p:nvSpPr>
        <p:spPr bwMode="blackWhite">
          <a:xfrm>
            <a:off x="3529269" y="1191582"/>
            <a:ext cx="3667944" cy="1256651"/>
          </a:xfrm>
          <a:prstGeom prst="wedgeRectCallout">
            <a:avLst>
              <a:gd name="adj1" fmla="val 72007"/>
              <a:gd name="adj2" fmla="val 23721"/>
            </a:avLst>
          </a:prstGeom>
          <a:gradFill rotWithShape="1">
            <a:gsLst>
              <a:gs pos="0">
                <a:schemeClr val="tx2">
                  <a:alpha val="42000"/>
                </a:schemeClr>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The number of federal disaster declarations </a:t>
            </a:r>
            <a:r>
              <a:rPr lang="en-US" b="1" dirty="0" smtClean="0">
                <a:solidFill>
                  <a:srgbClr val="FFFFFF"/>
                </a:solidFill>
                <a:latin typeface="Arial" charset="0"/>
                <a:cs typeface="Arial" charset="0"/>
              </a:rPr>
              <a:t>set a </a:t>
            </a:r>
            <a:r>
              <a:rPr lang="en-US" b="1" dirty="0">
                <a:solidFill>
                  <a:srgbClr val="FFFFFF"/>
                </a:solidFill>
                <a:latin typeface="Arial" charset="0"/>
                <a:cs typeface="Arial" charset="0"/>
              </a:rPr>
              <a:t>new record in 2011, </a:t>
            </a:r>
            <a:r>
              <a:rPr lang="en-US" b="1" dirty="0" smtClean="0">
                <a:solidFill>
                  <a:srgbClr val="FFFFFF"/>
                </a:solidFill>
                <a:latin typeface="Arial" charset="0"/>
                <a:cs typeface="Arial" charset="0"/>
              </a:rPr>
              <a:t>with 99, shattering 2010’s record 81 declarations.</a:t>
            </a:r>
            <a:endParaRPr lang="en-US" b="1" dirty="0">
              <a:solidFill>
                <a:srgbClr val="FFFFFF"/>
              </a:solidFill>
              <a:latin typeface="Arial" charset="0"/>
              <a:cs typeface="Arial" charset="0"/>
            </a:endParaRPr>
          </a:p>
        </p:txBody>
      </p:sp>
      <p:cxnSp>
        <p:nvCxnSpPr>
          <p:cNvPr id="9" name="Straight Connector 8"/>
          <p:cNvCxnSpPr/>
          <p:nvPr/>
        </p:nvCxnSpPr>
        <p:spPr>
          <a:xfrm flipV="1">
            <a:off x="725488" y="3978840"/>
            <a:ext cx="8081962" cy="41275"/>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AutoShape 7"/>
          <p:cNvSpPr>
            <a:spLocks noChangeArrowheads="1"/>
          </p:cNvSpPr>
          <p:nvPr/>
        </p:nvSpPr>
        <p:spPr bwMode="blackWhite">
          <a:xfrm>
            <a:off x="880190" y="1209675"/>
            <a:ext cx="2165350" cy="1924050"/>
          </a:xfrm>
          <a:prstGeom prst="wedgeRectCallout">
            <a:avLst>
              <a:gd name="adj1" fmla="val -27185"/>
              <a:gd name="adj2" fmla="val 928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There have been </a:t>
            </a:r>
            <a:r>
              <a:rPr lang="en-US" sz="1400" b="1" dirty="0" smtClean="0">
                <a:solidFill>
                  <a:srgbClr val="FFFFFF"/>
                </a:solidFill>
                <a:latin typeface="Arial" charset="0"/>
                <a:cs typeface="Arial" charset="0"/>
              </a:rPr>
              <a:t>2,180 </a:t>
            </a:r>
            <a:r>
              <a:rPr lang="en-US" sz="1400" b="1" dirty="0">
                <a:solidFill>
                  <a:srgbClr val="FFFFFF"/>
                </a:solidFill>
                <a:latin typeface="Arial" charset="0"/>
                <a:cs typeface="Arial" charset="0"/>
              </a:rPr>
              <a:t>federal disaster declarations since 1953.  The average number of declarations per year is </a:t>
            </a:r>
            <a:r>
              <a:rPr lang="en-US" sz="1400" b="1" dirty="0" smtClean="0">
                <a:solidFill>
                  <a:srgbClr val="FFFFFF"/>
                </a:solidFill>
                <a:latin typeface="Arial" charset="0"/>
                <a:cs typeface="Arial" charset="0"/>
              </a:rPr>
              <a:t>35 </a:t>
            </a:r>
            <a:r>
              <a:rPr lang="en-US" sz="1400" b="1" dirty="0">
                <a:solidFill>
                  <a:srgbClr val="FFFFFF"/>
                </a:solidFill>
                <a:latin typeface="Arial" charset="0"/>
                <a:cs typeface="Arial" charset="0"/>
              </a:rPr>
              <a:t>from </a:t>
            </a:r>
            <a:r>
              <a:rPr lang="en-US" sz="1400" b="1" dirty="0" smtClean="0">
                <a:solidFill>
                  <a:srgbClr val="FFFFFF"/>
                </a:solidFill>
                <a:latin typeface="Arial" charset="0"/>
                <a:cs typeface="Arial" charset="0"/>
              </a:rPr>
              <a:t>1953-2013, </a:t>
            </a:r>
            <a:r>
              <a:rPr lang="en-US" sz="1400" b="1" dirty="0">
                <a:solidFill>
                  <a:srgbClr val="FFFFFF"/>
                </a:solidFill>
                <a:latin typeface="Arial" charset="0"/>
                <a:cs typeface="Arial" charset="0"/>
              </a:rPr>
              <a:t>though </a:t>
            </a:r>
            <a:r>
              <a:rPr lang="en-US" sz="1400" b="1" dirty="0" smtClean="0">
                <a:solidFill>
                  <a:srgbClr val="FFFFFF"/>
                </a:solidFill>
                <a:latin typeface="Arial" charset="0"/>
                <a:cs typeface="Arial" charset="0"/>
              </a:rPr>
              <a:t>there </a:t>
            </a:r>
            <a:r>
              <a:rPr lang="en-US" sz="1400" b="1" dirty="0">
                <a:solidFill>
                  <a:srgbClr val="FFFFFF"/>
                </a:solidFill>
                <a:latin typeface="Arial" charset="0"/>
                <a:cs typeface="Arial" charset="0"/>
              </a:rPr>
              <a:t>few haven’t been recorded since 1995.</a:t>
            </a:r>
          </a:p>
        </p:txBody>
      </p:sp>
      <p:sp>
        <p:nvSpPr>
          <p:cNvPr id="10" name="AutoShape 7"/>
          <p:cNvSpPr>
            <a:spLocks noChangeArrowheads="1"/>
          </p:cNvSpPr>
          <p:nvPr/>
        </p:nvSpPr>
        <p:spPr bwMode="blackWhite">
          <a:xfrm>
            <a:off x="5561349" y="4332156"/>
            <a:ext cx="2685175" cy="601371"/>
          </a:xfrm>
          <a:prstGeom prst="wedgeRectCallout">
            <a:avLst>
              <a:gd name="adj1" fmla="val 63458"/>
              <a:gd name="adj2" fmla="val 311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54 </a:t>
            </a:r>
            <a:r>
              <a:rPr lang="en-US" sz="1600" b="1" dirty="0" smtClean="0">
                <a:solidFill>
                  <a:srgbClr val="FFFFFF"/>
                </a:solidFill>
                <a:latin typeface="Arial" charset="0"/>
                <a:cs typeface="Arial" charset="0"/>
              </a:rPr>
              <a:t>federal disasters were declared </a:t>
            </a:r>
            <a:r>
              <a:rPr lang="en-US" sz="1600" b="1" dirty="0" smtClean="0">
                <a:solidFill>
                  <a:srgbClr val="FFFFFF"/>
                </a:solidFill>
              </a:rPr>
              <a:t>i</a:t>
            </a:r>
            <a:r>
              <a:rPr lang="en-US" sz="1600" b="1" dirty="0" smtClean="0">
                <a:solidFill>
                  <a:srgbClr val="FFFFFF"/>
                </a:solidFill>
                <a:latin typeface="Arial" charset="0"/>
                <a:cs typeface="Arial" charset="0"/>
              </a:rPr>
              <a:t>n 2014*</a:t>
            </a:r>
            <a:endParaRPr lang="en-US" sz="16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103D1549-189B-430A-BC2E-B6FA9183E25C}" type="slidenum">
              <a:rPr lang="en-US" smtClean="0"/>
              <a:pPr>
                <a:defRPr/>
              </a:pPr>
              <a:t>156</a:t>
            </a:fld>
            <a:endParaRPr lang="en-US"/>
          </a:p>
        </p:txBody>
      </p:sp>
    </p:spTree>
    <p:extLst>
      <p:ext uri="{BB962C8B-B14F-4D97-AF65-F5344CB8AC3E}">
        <p14:creationId xmlns:p14="http://schemas.microsoft.com/office/powerpoint/2010/main" val="40180613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36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7" grpId="0" animBg="1"/>
      <p:bldP spid="11" grpId="0" animBg="1"/>
      <p:bldP spid="10" grpId="0" animBg="1"/>
    </p:bldLst>
  </p:timing>
</p:sld>
</file>

<file path=ppt/slides/slide1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p:txBody>
          <a:bodyPr/>
          <a:lstStyle/>
          <a:p>
            <a:pPr>
              <a:defRPr/>
            </a:pPr>
            <a:fld id="{2FED0B32-072D-409A-B530-B21CB09A71EC}" type="slidenum">
              <a:rPr lang="en-US" smtClean="0">
                <a:solidFill>
                  <a:srgbClr val="000000"/>
                </a:solidFill>
              </a:rPr>
              <a:pPr>
                <a:defRPr/>
              </a:pPr>
              <a:t>157</a:t>
            </a:fld>
            <a:endParaRPr lang="en-US" smtClean="0">
              <a:solidFill>
                <a:srgbClr val="000000"/>
              </a:solidFill>
            </a:endParaRPr>
          </a:p>
        </p:txBody>
      </p:sp>
      <p:sp>
        <p:nvSpPr>
          <p:cNvPr id="35844" name="Rectangle 2"/>
          <p:cNvSpPr>
            <a:spLocks noGrp="1" noChangeArrowheads="1"/>
          </p:cNvSpPr>
          <p:nvPr>
            <p:ph type="title" idx="4294967295"/>
          </p:nvPr>
        </p:nvSpPr>
        <p:spPr>
          <a:xfrm>
            <a:off x="152400" y="-123825"/>
            <a:ext cx="8686801" cy="1143000"/>
          </a:xfrm>
        </p:spPr>
        <p:txBody>
          <a:bodyPr lIns="92075" tIns="46038" rIns="92075" bIns="46038" anchor="b"/>
          <a:lstStyle/>
          <a:p>
            <a:r>
              <a:rPr lang="en-US" dirty="0" smtClean="0"/>
              <a:t>Federal Disasters Declarations by State, </a:t>
            </a:r>
            <a:br>
              <a:rPr lang="en-US" dirty="0" smtClean="0"/>
            </a:br>
            <a:r>
              <a:rPr lang="en-US" dirty="0" smtClean="0"/>
              <a:t>1953 – 2014: Highest 25 States*</a:t>
            </a:r>
          </a:p>
        </p:txBody>
      </p:sp>
      <p:graphicFrame>
        <p:nvGraphicFramePr>
          <p:cNvPr id="35842" name="Object 3"/>
          <p:cNvGraphicFramePr>
            <a:graphicFrameLocks noGrp="1" noChangeAspect="1"/>
          </p:cNvGraphicFramePr>
          <p:nvPr>
            <p:ph idx="4294967295"/>
            <p:extLst/>
          </p:nvPr>
        </p:nvGraphicFramePr>
        <p:xfrm>
          <a:off x="36513" y="1854812"/>
          <a:ext cx="9075737" cy="4705350"/>
        </p:xfrm>
        <a:graphic>
          <a:graphicData uri="http://schemas.openxmlformats.org/presentationml/2006/ole">
            <mc:AlternateContent xmlns:mc="http://schemas.openxmlformats.org/markup-compatibility/2006">
              <mc:Choice xmlns:v="urn:schemas-microsoft-com:vml" Requires="v">
                <p:oleObj spid="_x0000_s28114973" name="Chart" r:id="rId4" imgW="8820230" imgH="4572154" progId="MSGraph.Chart.8">
                  <p:embed followColorScheme="full"/>
                </p:oleObj>
              </mc:Choice>
              <mc:Fallback>
                <p:oleObj name="Chart" r:id="rId4" imgW="8820230" imgH="4572154" progId="MSGraph.Chart.8">
                  <p:embed followColorScheme="full"/>
                  <p:pic>
                    <p:nvPicPr>
                      <p:cNvPr id="0" name=""/>
                      <p:cNvPicPr>
                        <a:picLocks noChangeAspect="1" noChangeArrowheads="1"/>
                      </p:cNvPicPr>
                      <p:nvPr/>
                    </p:nvPicPr>
                    <p:blipFill>
                      <a:blip r:embed="rId5"/>
                      <a:srcRect/>
                      <a:stretch>
                        <a:fillRect/>
                      </a:stretch>
                    </p:blipFill>
                    <p:spPr bwMode="auto">
                      <a:xfrm>
                        <a:off x="36513" y="1854812"/>
                        <a:ext cx="9075737" cy="4705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7"/>
          <p:cNvSpPr>
            <a:spLocks noChangeArrowheads="1"/>
          </p:cNvSpPr>
          <p:nvPr/>
        </p:nvSpPr>
        <p:spPr bwMode="blackWhite">
          <a:xfrm>
            <a:off x="3348318" y="1430338"/>
            <a:ext cx="3366807" cy="1608697"/>
          </a:xfrm>
          <a:prstGeom prst="wedgeRectCallout">
            <a:avLst>
              <a:gd name="adj1" fmla="val -97447"/>
              <a:gd name="adj2" fmla="val 1935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a:t>
            </a:r>
            <a:r>
              <a:rPr lang="en-US" b="1" dirty="0" smtClean="0">
                <a:solidFill>
                  <a:srgbClr val="FFFFFF"/>
                </a:solidFill>
                <a:latin typeface="Arial" charset="0"/>
                <a:cs typeface="Arial" charset="0"/>
              </a:rPr>
              <a:t>past 60 years, </a:t>
            </a:r>
            <a:r>
              <a:rPr lang="en-US" b="1" dirty="0" smtClean="0">
                <a:solidFill>
                  <a:srgbClr val="FFFFFF"/>
                </a:solidFill>
              </a:rPr>
              <a:t>Texas</a:t>
            </a:r>
            <a:r>
              <a:rPr lang="en-US" b="1" dirty="0" smtClean="0">
                <a:solidFill>
                  <a:srgbClr val="FFFFFF"/>
                </a:solidFill>
                <a:latin typeface="Arial" charset="0"/>
                <a:cs typeface="Arial" charset="0"/>
              </a:rPr>
              <a:t> has had the highest </a:t>
            </a:r>
            <a:r>
              <a:rPr lang="en-US" b="1" dirty="0">
                <a:solidFill>
                  <a:srgbClr val="FFFFFF"/>
                </a:solidFill>
                <a:latin typeface="Arial" charset="0"/>
                <a:cs typeface="Arial" charset="0"/>
              </a:rPr>
              <a:t>number of Federal Disaster </a:t>
            </a:r>
            <a:r>
              <a:rPr lang="en-US" b="1" dirty="0" smtClean="0">
                <a:solidFill>
                  <a:srgbClr val="FFFFFF"/>
                </a:solidFill>
                <a:latin typeface="Arial" charset="0"/>
                <a:cs typeface="Arial" charset="0"/>
              </a:rPr>
              <a:t>Declarations</a:t>
            </a:r>
            <a:endParaRPr lang="en-US" b="1" dirty="0">
              <a:solidFill>
                <a:srgbClr val="FFFFFF"/>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December 31, 2014</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16755724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p:txBody>
          <a:bodyPr/>
          <a:lstStyle/>
          <a:p>
            <a:pPr>
              <a:defRPr/>
            </a:pPr>
            <a:fld id="{9DB28C07-2B9F-4138-A2C4-BE11C1A53A4D}" type="slidenum">
              <a:rPr lang="en-US" smtClean="0">
                <a:solidFill>
                  <a:srgbClr val="000000"/>
                </a:solidFill>
              </a:rPr>
              <a:pPr>
                <a:defRPr/>
              </a:pPr>
              <a:t>158</a:t>
            </a:fld>
            <a:endParaRPr lang="en-US" smtClean="0">
              <a:solidFill>
                <a:srgbClr val="000000"/>
              </a:solidFill>
            </a:endParaRPr>
          </a:p>
        </p:txBody>
      </p:sp>
      <p:sp>
        <p:nvSpPr>
          <p:cNvPr id="36868" name="Rectangle 2"/>
          <p:cNvSpPr>
            <a:spLocks noGrp="1" noChangeArrowheads="1"/>
          </p:cNvSpPr>
          <p:nvPr>
            <p:ph type="title" idx="4294967295"/>
          </p:nvPr>
        </p:nvSpPr>
        <p:spPr>
          <a:xfrm>
            <a:off x="152400" y="-123825"/>
            <a:ext cx="8686800" cy="1143000"/>
          </a:xfrm>
        </p:spPr>
        <p:txBody>
          <a:bodyPr lIns="92075" tIns="46038" rIns="92075" bIns="46038" anchor="b"/>
          <a:lstStyle/>
          <a:p>
            <a:r>
              <a:rPr lang="en-US" dirty="0" smtClean="0"/>
              <a:t>Federal Disasters Declarations by State, </a:t>
            </a:r>
            <a:br>
              <a:rPr lang="en-US" dirty="0" smtClean="0"/>
            </a:br>
            <a:r>
              <a:rPr lang="en-US" dirty="0" smtClean="0"/>
              <a:t>1953 – 2014: Lowest 25 States*</a:t>
            </a:r>
          </a:p>
        </p:txBody>
      </p:sp>
      <p:graphicFrame>
        <p:nvGraphicFramePr>
          <p:cNvPr id="36866" name="Object 3"/>
          <p:cNvGraphicFramePr>
            <a:graphicFrameLocks noGrp="1" noChangeAspect="1"/>
          </p:cNvGraphicFramePr>
          <p:nvPr>
            <p:ph idx="4294967295"/>
            <p:extLst/>
          </p:nvPr>
        </p:nvGraphicFramePr>
        <p:xfrm>
          <a:off x="26988" y="1790700"/>
          <a:ext cx="9051925" cy="4713288"/>
        </p:xfrm>
        <a:graphic>
          <a:graphicData uri="http://schemas.openxmlformats.org/presentationml/2006/ole">
            <mc:AlternateContent xmlns:mc="http://schemas.openxmlformats.org/markup-compatibility/2006">
              <mc:Choice xmlns:v="urn:schemas-microsoft-com:vml" Requires="v">
                <p:oleObj spid="_x0000_s28115997" name="Chart" r:id="rId4" imgW="8820230" imgH="4590921" progId="MSGraph.Chart.8">
                  <p:embed followColorScheme="full"/>
                </p:oleObj>
              </mc:Choice>
              <mc:Fallback>
                <p:oleObj name="Chart" r:id="rId4" imgW="8820230" imgH="4590921" progId="MSGraph.Chart.8">
                  <p:embed followColorScheme="full"/>
                  <p:pic>
                    <p:nvPicPr>
                      <p:cNvPr id="0" name=""/>
                      <p:cNvPicPr>
                        <a:picLocks noChangeAspect="1" noChangeArrowheads="1"/>
                      </p:cNvPicPr>
                      <p:nvPr/>
                    </p:nvPicPr>
                    <p:blipFill>
                      <a:blip r:embed="rId5"/>
                      <a:srcRect/>
                      <a:stretch>
                        <a:fillRect/>
                      </a:stretch>
                    </p:blipFill>
                    <p:spPr bwMode="auto">
                      <a:xfrm>
                        <a:off x="26988" y="1790700"/>
                        <a:ext cx="9051925" cy="4713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5462543" y="1527019"/>
            <a:ext cx="2784475" cy="1626534"/>
          </a:xfrm>
          <a:prstGeom prst="wedgeRectCallout">
            <a:avLst>
              <a:gd name="adj1" fmla="val 60027"/>
              <a:gd name="adj2" fmla="val 158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past </a:t>
            </a:r>
            <a:r>
              <a:rPr lang="en-US" b="1" dirty="0" smtClean="0">
                <a:solidFill>
                  <a:srgbClr val="FFFFFF"/>
                </a:solidFill>
                <a:latin typeface="Arial" charset="0"/>
                <a:cs typeface="Arial" charset="0"/>
              </a:rPr>
              <a:t>60 years, Wyoming  and Rhode Island had the fewest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10"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December 31, 2014</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271471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56FDE7A-220C-4524-92A0-0389C83E5601}" type="slidenum">
              <a:rPr lang="en-US" altLang="en-US" sz="900" smtClean="0"/>
              <a:pPr>
                <a:lnSpc>
                  <a:spcPct val="85000"/>
                </a:lnSpc>
                <a:spcBef>
                  <a:spcPct val="20000"/>
                </a:spcBef>
                <a:buClrTx/>
                <a:buFontTx/>
                <a:buNone/>
              </a:pPr>
              <a:t>159</a:t>
            </a:fld>
            <a:endParaRPr lang="en-US" altLang="en-US" sz="90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dirty="0" smtClean="0">
                <a:latin typeface="Arial" panose="020B0604020202020204" pitchFamily="34" charset="0"/>
              </a:rPr>
              <a:t>Natural Hazard Risk Scores, 2014</a:t>
            </a:r>
            <a:br>
              <a:rPr lang="en-US" altLang="en-US" dirty="0" smtClean="0">
                <a:latin typeface="Arial" panose="020B0604020202020204" pitchFamily="34" charset="0"/>
              </a:rPr>
            </a:br>
            <a:r>
              <a:rPr lang="en-US" altLang="en-US" dirty="0" smtClean="0">
                <a:latin typeface="Arial" panose="020B0604020202020204" pitchFamily="34" charset="0"/>
              </a:rPr>
              <a:t>Highest 25 States*</a:t>
            </a:r>
          </a:p>
        </p:txBody>
      </p:sp>
      <p:graphicFrame>
        <p:nvGraphicFramePr>
          <p:cNvPr id="5124" name="Object 3"/>
          <p:cNvGraphicFramePr>
            <a:graphicFrameLocks noGrp="1" noChangeAspect="1"/>
          </p:cNvGraphicFramePr>
          <p:nvPr>
            <p:ph idx="4294967295"/>
            <p:extLst/>
          </p:nvPr>
        </p:nvGraphicFramePr>
        <p:xfrm>
          <a:off x="25400" y="1397000"/>
          <a:ext cx="9140825" cy="4730750"/>
        </p:xfrm>
        <a:graphic>
          <a:graphicData uri="http://schemas.openxmlformats.org/presentationml/2006/ole">
            <mc:AlternateContent xmlns:mc="http://schemas.openxmlformats.org/markup-compatibility/2006">
              <mc:Choice xmlns:v="urn:schemas-microsoft-com:vml" Requires="v">
                <p:oleObj spid="_x0000_s28117021" name="Chart" r:id="rId4" imgW="8820230" imgH="4562424" progId="MSGraph.Chart.8">
                  <p:embed followColorScheme="full"/>
                </p:oleObj>
              </mc:Choice>
              <mc:Fallback>
                <p:oleObj name="Chart" r:id="rId4" imgW="8820230" imgH="4562424" progId="MSGraph.Chart.8">
                  <p:embed followColorScheme="full"/>
                  <p:pic>
                    <p:nvPicPr>
                      <p:cNvPr id="0" name=""/>
                      <p:cNvPicPr>
                        <a:picLocks noChangeAspect="1" noChangeArrowheads="1"/>
                      </p:cNvPicPr>
                      <p:nvPr/>
                    </p:nvPicPr>
                    <p:blipFill>
                      <a:blip r:embed="rId5"/>
                      <a:srcRect/>
                      <a:stretch>
                        <a:fillRect/>
                      </a:stretch>
                    </p:blipFill>
                    <p:spPr bwMode="auto">
                      <a:xfrm>
                        <a:off x="25400" y="1397000"/>
                        <a:ext cx="914082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 Box 4"/>
          <p:cNvSpPr txBox="1">
            <a:spLocks noChangeArrowheads="1"/>
          </p:cNvSpPr>
          <p:nvPr/>
        </p:nvSpPr>
        <p:spPr bwMode="auto">
          <a:xfrm>
            <a:off x="28576" y="5895963"/>
            <a:ext cx="9017000" cy="93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0000"/>
              </a:lnSpc>
              <a:spcBef>
                <a:spcPct val="50000"/>
              </a:spcBef>
              <a:buClr>
                <a:srgbClr val="FF3300"/>
              </a:buClr>
              <a:buFont typeface="Wingdings" panose="05000000000000000000" pitchFamily="2" charset="2"/>
              <a:buNone/>
            </a:pPr>
            <a:r>
              <a:rPr lang="en-US" altLang="en-US" sz="1100" dirty="0" smtClean="0"/>
              <a:t>Note: Score is based on data on 9 natural hazards: flood, wildfire, tornado, storm surge, earthquake, straight-line wind, hurricane, wind, hail and sinkhole.</a:t>
            </a:r>
          </a:p>
          <a:p>
            <a:pPr>
              <a:lnSpc>
                <a:spcPct val="80000"/>
              </a:lnSpc>
              <a:spcBef>
                <a:spcPct val="50000"/>
              </a:spcBef>
              <a:buClr>
                <a:srgbClr val="FF3300"/>
              </a:buClr>
              <a:buFont typeface="Wingdings" panose="05000000000000000000" pitchFamily="2" charset="2"/>
              <a:buNone/>
            </a:pPr>
            <a:r>
              <a:rPr lang="en-US" altLang="en-US" sz="1100" dirty="0" smtClean="0"/>
              <a:t>*Analysis Includes DC.  Excludes Alaska and Hawaii due to limited natural hazard risk data.</a:t>
            </a:r>
            <a:endParaRPr lang="en-US" altLang="en-US" sz="1100" dirty="0"/>
          </a:p>
          <a:p>
            <a:pPr>
              <a:lnSpc>
                <a:spcPct val="80000"/>
              </a:lnSpc>
              <a:spcBef>
                <a:spcPct val="50000"/>
              </a:spcBef>
              <a:buClr>
                <a:srgbClr val="FF3300"/>
              </a:buClr>
              <a:buFont typeface="Wingdings" panose="05000000000000000000" pitchFamily="2" charset="2"/>
              <a:buNone/>
            </a:pPr>
            <a:r>
              <a:rPr lang="en-US" altLang="en-US" sz="1100" dirty="0"/>
              <a:t>Sources: </a:t>
            </a:r>
            <a:r>
              <a:rPr lang="en-US" altLang="en-US" sz="1100" dirty="0" err="1" smtClean="0"/>
              <a:t>CoreLogic</a:t>
            </a:r>
            <a:r>
              <a:rPr lang="en-US" altLang="en-US" sz="1100" dirty="0" smtClean="0"/>
              <a:t> release </a:t>
            </a:r>
            <a:r>
              <a:rPr lang="en-US" altLang="en-US" sz="1100" i="1" dirty="0" smtClean="0"/>
              <a:t>“</a:t>
            </a:r>
            <a:r>
              <a:rPr lang="en-US" altLang="en-US" sz="1100" i="1" dirty="0" err="1" smtClean="0"/>
              <a:t>CoreLogic</a:t>
            </a:r>
            <a:r>
              <a:rPr lang="en-US" altLang="en-US" sz="1100" i="1" dirty="0" smtClean="0"/>
              <a:t> Identifies US States at Highest Risk of Property Damage Loss from Natural Hazards,”</a:t>
            </a:r>
            <a:r>
              <a:rPr lang="en-US" altLang="en-US" sz="1100" dirty="0" smtClean="0"/>
              <a:t> Sept. 10, 2014; </a:t>
            </a:r>
            <a:r>
              <a:rPr lang="en-US" altLang="en-US" sz="1100" dirty="0"/>
              <a:t>Insurance Information Institute.		</a:t>
            </a:r>
          </a:p>
        </p:txBody>
      </p:sp>
      <p:sp>
        <p:nvSpPr>
          <p:cNvPr id="7" name="AutoShape 6"/>
          <p:cNvSpPr>
            <a:spLocks noChangeArrowheads="1"/>
          </p:cNvSpPr>
          <p:nvPr/>
        </p:nvSpPr>
        <p:spPr bwMode="blackWhite">
          <a:xfrm>
            <a:off x="3687764" y="1268407"/>
            <a:ext cx="3098800" cy="1090618"/>
          </a:xfrm>
          <a:prstGeom prst="wedgeRectCallout">
            <a:avLst>
              <a:gd name="adj1" fmla="val -119128"/>
              <a:gd name="adj2" fmla="val 59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b="1" dirty="0" smtClean="0">
                <a:solidFill>
                  <a:schemeClr val="bg1"/>
                </a:solidFill>
              </a:rPr>
              <a:t>Florida received the  highest Natural Hazard Risk Score</a:t>
            </a:r>
            <a:endParaRPr lang="en-US" b="1" dirty="0">
              <a:solidFill>
                <a:schemeClr val="bg1"/>
              </a:solidFill>
            </a:endParaRPr>
          </a:p>
        </p:txBody>
      </p:sp>
    </p:spTree>
    <p:extLst>
      <p:ext uri="{BB962C8B-B14F-4D97-AF65-F5344CB8AC3E}">
        <p14:creationId xmlns:p14="http://schemas.microsoft.com/office/powerpoint/2010/main" val="39525909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chemeClr val="bg1"/>
                </a:solidFill>
              </a:rPr>
              <a:pPr algn="r" eaLnBrk="0" hangingPunct="0">
                <a:lnSpc>
                  <a:spcPct val="85000"/>
                </a:lnSpc>
                <a:spcBef>
                  <a:spcPct val="20000"/>
                </a:spcBef>
              </a:pPr>
              <a:t>16</a:t>
            </a:fld>
            <a:endParaRPr lang="en-US" sz="900">
              <a:solidFill>
                <a:schemeClr val="bg1"/>
              </a:solidFill>
            </a:endParaRPr>
          </a:p>
        </p:txBody>
      </p:sp>
      <p:pic>
        <p:nvPicPr>
          <p:cNvPr id="3076"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407805" y="2334406"/>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smtClean="0">
                <a:solidFill>
                  <a:schemeClr val="bg1"/>
                </a:solidFill>
                <a:latin typeface="Arial "/>
              </a:rPr>
              <a:t>TERRORISM &amp; TRIA LAPSE</a:t>
            </a:r>
          </a:p>
        </p:txBody>
      </p:sp>
      <p:sp>
        <p:nvSpPr>
          <p:cNvPr id="6" name="Rectangle 8"/>
          <p:cNvSpPr>
            <a:spLocks noChangeArrowheads="1"/>
          </p:cNvSpPr>
          <p:nvPr/>
        </p:nvSpPr>
        <p:spPr bwMode="auto">
          <a:xfrm>
            <a:off x="159026" y="3905344"/>
            <a:ext cx="8776252" cy="2462213"/>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panose="020B0604020202020204" pitchFamily="34" charset="0"/>
                <a:cs typeface="Arial" panose="020B0604020202020204" pitchFamily="34" charset="0"/>
              </a:rPr>
              <a:t>Reauthorization Was a Major Industry Effort Over the Past    Few Years</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FF0000"/>
                </a:solidFill>
                <a:latin typeface="Arial" panose="020B0604020202020204" pitchFamily="34" charset="0"/>
                <a:cs typeface="Arial" panose="020B0604020202020204" pitchFamily="34" charset="0"/>
              </a:rPr>
              <a:t>Outline of New TRIA Structure</a:t>
            </a:r>
            <a:endParaRPr lang="en-US" sz="4000" b="1"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9346597"/>
      </p:ext>
    </p:extLst>
  </p:cSld>
  <p:clrMapOvr>
    <a:masterClrMapping/>
  </p:clrMapOvr>
  <p:transition>
    <p:zoom dir="in"/>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56FDE7A-220C-4524-92A0-0389C83E5601}" type="slidenum">
              <a:rPr lang="en-US" altLang="en-US" sz="900" smtClean="0"/>
              <a:pPr>
                <a:lnSpc>
                  <a:spcPct val="85000"/>
                </a:lnSpc>
                <a:spcBef>
                  <a:spcPct val="20000"/>
                </a:spcBef>
                <a:buClrTx/>
                <a:buFontTx/>
                <a:buNone/>
              </a:pPr>
              <a:t>160</a:t>
            </a:fld>
            <a:endParaRPr lang="en-US" altLang="en-US" sz="90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dirty="0" smtClean="0">
                <a:latin typeface="Arial" panose="020B0604020202020204" pitchFamily="34" charset="0"/>
              </a:rPr>
              <a:t>Natural Hazard Risk Scores, 2014</a:t>
            </a:r>
            <a:br>
              <a:rPr lang="en-US" altLang="en-US" dirty="0" smtClean="0">
                <a:latin typeface="Arial" panose="020B0604020202020204" pitchFamily="34" charset="0"/>
              </a:rPr>
            </a:br>
            <a:r>
              <a:rPr lang="en-US" altLang="en-US" dirty="0" smtClean="0">
                <a:latin typeface="Arial" panose="020B0604020202020204" pitchFamily="34" charset="0"/>
              </a:rPr>
              <a:t>Bottom 24 States*</a:t>
            </a:r>
          </a:p>
        </p:txBody>
      </p:sp>
      <p:graphicFrame>
        <p:nvGraphicFramePr>
          <p:cNvPr id="5124" name="Object 3"/>
          <p:cNvGraphicFramePr>
            <a:graphicFrameLocks noGrp="1" noChangeAspect="1"/>
          </p:cNvGraphicFramePr>
          <p:nvPr>
            <p:ph idx="4294967295"/>
            <p:extLst/>
          </p:nvPr>
        </p:nvGraphicFramePr>
        <p:xfrm>
          <a:off x="11113" y="1439863"/>
          <a:ext cx="9140825" cy="4730750"/>
        </p:xfrm>
        <a:graphic>
          <a:graphicData uri="http://schemas.openxmlformats.org/presentationml/2006/ole">
            <mc:AlternateContent xmlns:mc="http://schemas.openxmlformats.org/markup-compatibility/2006">
              <mc:Choice xmlns:v="urn:schemas-microsoft-com:vml" Requires="v">
                <p:oleObj spid="_x0000_s28118045" name="Chart" r:id="rId4" imgW="8820230" imgH="4562424" progId="MSGraph.Chart.8">
                  <p:embed followColorScheme="full"/>
                </p:oleObj>
              </mc:Choice>
              <mc:Fallback>
                <p:oleObj name="Chart" r:id="rId4" imgW="8820230" imgH="4562424" progId="MSGraph.Chart.8">
                  <p:embed followColorScheme="full"/>
                  <p:pic>
                    <p:nvPicPr>
                      <p:cNvPr id="0" name=""/>
                      <p:cNvPicPr>
                        <a:picLocks noChangeAspect="1" noChangeArrowheads="1"/>
                      </p:cNvPicPr>
                      <p:nvPr/>
                    </p:nvPicPr>
                    <p:blipFill>
                      <a:blip r:embed="rId5"/>
                      <a:srcRect/>
                      <a:stretch>
                        <a:fillRect/>
                      </a:stretch>
                    </p:blipFill>
                    <p:spPr bwMode="auto">
                      <a:xfrm>
                        <a:off x="11113" y="1439863"/>
                        <a:ext cx="914082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 Box 4"/>
          <p:cNvSpPr txBox="1">
            <a:spLocks noChangeArrowheads="1"/>
          </p:cNvSpPr>
          <p:nvPr/>
        </p:nvSpPr>
        <p:spPr bwMode="auto">
          <a:xfrm>
            <a:off x="28576" y="5895963"/>
            <a:ext cx="9017000" cy="93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0000"/>
              </a:lnSpc>
              <a:spcBef>
                <a:spcPct val="50000"/>
              </a:spcBef>
              <a:buClr>
                <a:srgbClr val="FF3300"/>
              </a:buClr>
              <a:buFont typeface="Wingdings" panose="05000000000000000000" pitchFamily="2" charset="2"/>
              <a:buNone/>
            </a:pPr>
            <a:r>
              <a:rPr lang="en-US" altLang="en-US" sz="1100" dirty="0" smtClean="0"/>
              <a:t>Note: Score is based on data on 9 natural hazards: flood, wildfire, tornado, storm surge, earthquake, straight-line wind, hurricane, wind, hail and sinkhole.</a:t>
            </a:r>
          </a:p>
          <a:p>
            <a:pPr>
              <a:lnSpc>
                <a:spcPct val="80000"/>
              </a:lnSpc>
              <a:spcBef>
                <a:spcPct val="50000"/>
              </a:spcBef>
              <a:buClr>
                <a:srgbClr val="FF3300"/>
              </a:buClr>
              <a:buFont typeface="Wingdings" panose="05000000000000000000" pitchFamily="2" charset="2"/>
              <a:buNone/>
            </a:pPr>
            <a:r>
              <a:rPr lang="en-US" altLang="en-US" sz="1100" dirty="0" smtClean="0"/>
              <a:t>*Analysis Includes DC.  Excludes Alaska and Hawaii due to limited natural hazard risk data.</a:t>
            </a:r>
            <a:endParaRPr lang="en-US" altLang="en-US" sz="1100" dirty="0"/>
          </a:p>
          <a:p>
            <a:pPr>
              <a:lnSpc>
                <a:spcPct val="80000"/>
              </a:lnSpc>
              <a:spcBef>
                <a:spcPct val="50000"/>
              </a:spcBef>
              <a:buClr>
                <a:srgbClr val="FF3300"/>
              </a:buClr>
              <a:buFont typeface="Wingdings" panose="05000000000000000000" pitchFamily="2" charset="2"/>
              <a:buNone/>
            </a:pPr>
            <a:r>
              <a:rPr lang="en-US" altLang="en-US" sz="1100" dirty="0"/>
              <a:t>Sources: </a:t>
            </a:r>
            <a:r>
              <a:rPr lang="en-US" altLang="en-US" sz="1100" dirty="0" err="1" smtClean="0"/>
              <a:t>CoreLogic</a:t>
            </a:r>
            <a:r>
              <a:rPr lang="en-US" altLang="en-US" sz="1100" dirty="0" smtClean="0"/>
              <a:t> release </a:t>
            </a:r>
            <a:r>
              <a:rPr lang="en-US" altLang="en-US" sz="1100" i="1" dirty="0" smtClean="0"/>
              <a:t>“</a:t>
            </a:r>
            <a:r>
              <a:rPr lang="en-US" altLang="en-US" sz="1100" i="1" dirty="0" err="1" smtClean="0"/>
              <a:t>CoreLogic</a:t>
            </a:r>
            <a:r>
              <a:rPr lang="en-US" altLang="en-US" sz="1100" i="1" dirty="0" smtClean="0"/>
              <a:t> Identifies US States at Highest Risk of Property Damage Loss from Natural Hazards,”</a:t>
            </a:r>
            <a:r>
              <a:rPr lang="en-US" altLang="en-US" sz="1100" dirty="0" smtClean="0"/>
              <a:t> Sept. 10, 2014; </a:t>
            </a:r>
            <a:r>
              <a:rPr lang="en-US" altLang="en-US" sz="1100" dirty="0"/>
              <a:t>Insurance Information Institute.		</a:t>
            </a:r>
          </a:p>
        </p:txBody>
      </p:sp>
      <p:sp>
        <p:nvSpPr>
          <p:cNvPr id="10" name="AutoShape 6"/>
          <p:cNvSpPr>
            <a:spLocks noChangeArrowheads="1"/>
          </p:cNvSpPr>
          <p:nvPr/>
        </p:nvSpPr>
        <p:spPr bwMode="blackWhite">
          <a:xfrm>
            <a:off x="4887913" y="1396995"/>
            <a:ext cx="3495675" cy="1090618"/>
          </a:xfrm>
          <a:prstGeom prst="wedgeRectCallout">
            <a:avLst>
              <a:gd name="adj1" fmla="val 49704"/>
              <a:gd name="adj2" fmla="val 1528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b="1" dirty="0" smtClean="0">
                <a:solidFill>
                  <a:schemeClr val="bg1"/>
                </a:solidFill>
              </a:rPr>
              <a:t>Michigan and West Virginia received the lowest Natural Hazard Risk Score</a:t>
            </a:r>
            <a:endParaRPr lang="en-US" b="1" dirty="0">
              <a:solidFill>
                <a:schemeClr val="bg1"/>
              </a:solidFill>
            </a:endParaRPr>
          </a:p>
        </p:txBody>
      </p:sp>
    </p:spTree>
    <p:extLst>
      <p:ext uri="{BB962C8B-B14F-4D97-AF65-F5344CB8AC3E}">
        <p14:creationId xmlns:p14="http://schemas.microsoft.com/office/powerpoint/2010/main" val="32458264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61706" y="2070714"/>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CYBER RISK &amp;                     CYBER INSURANCE</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161</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218940" y="3865546"/>
            <a:ext cx="8667481" cy="2597634"/>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latin typeface="Arial "/>
              </a:rPr>
              <a:t>Cyber Risk is a Rapidly Emerging Exposure for Businesses Large and Small in Every Industry</a:t>
            </a:r>
          </a:p>
          <a:p>
            <a:pPr marL="292100" indent="-292100" algn="ctr" eaLnBrk="0" hangingPunct="0">
              <a:lnSpc>
                <a:spcPct val="90000"/>
              </a:lnSpc>
              <a:spcBef>
                <a:spcPct val="25000"/>
              </a:spcBef>
              <a:buClr>
                <a:schemeClr val="accent2"/>
              </a:buClr>
              <a:buFont typeface="Wingdings" pitchFamily="2" charset="2"/>
              <a:buNone/>
            </a:pPr>
            <a:r>
              <a:rPr lang="en-US" sz="3200" b="1" i="1" dirty="0" smtClean="0">
                <a:solidFill>
                  <a:srgbClr val="C00000"/>
                </a:solidFill>
                <a:latin typeface="Arial "/>
              </a:rPr>
              <a:t>Rapidly Increasing Interest from Businesses, Media &amp; Public Policymakers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161</a:t>
            </a:fld>
            <a:endParaRPr lang="en-US"/>
          </a:p>
        </p:txBody>
      </p:sp>
    </p:spTree>
    <p:extLst>
      <p:ext uri="{BB962C8B-B14F-4D97-AF65-F5344CB8AC3E}">
        <p14:creationId xmlns:p14="http://schemas.microsoft.com/office/powerpoint/2010/main" val="247783973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60350" y="90488"/>
            <a:ext cx="7550150" cy="860425"/>
          </a:xfrm>
        </p:spPr>
        <p:txBody>
          <a:bodyPr/>
          <a:lstStyle/>
          <a:p>
            <a:r>
              <a:rPr lang="en-US" altLang="en-US" dirty="0" smtClean="0">
                <a:latin typeface="Arial" panose="020B0604020202020204" pitchFamily="34" charset="0"/>
                <a:ea typeface="ＭＳ Ｐゴシック" panose="020B0600070205080204" pitchFamily="34" charset="-128"/>
              </a:rPr>
              <a:t>Data Breaches 2005-2014,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a:lnSpc>
                <a:spcPct val="90000"/>
              </a:lnSpc>
              <a:spcBef>
                <a:spcPct val="20000"/>
              </a:spcBef>
              <a:defRPr/>
            </a:pPr>
            <a:r>
              <a:rPr lang="en-US" sz="1600" b="1">
                <a:solidFill>
                  <a:srgbClr val="225A7A"/>
                </a:solidFill>
                <a:latin typeface="Arial" charset="0"/>
                <a:ea typeface="+mn-ea"/>
                <a:cs typeface="Arial" pitchFamily="34" charset="0"/>
              </a:rPr>
              <a:t># Data Breaches/Millions of Records Exposed</a:t>
            </a:r>
          </a:p>
        </p:txBody>
      </p:sp>
      <p:sp>
        <p:nvSpPr>
          <p:cNvPr id="1029" name="Rectangle 4"/>
          <p:cNvSpPr>
            <a:spLocks noChangeArrowheads="1"/>
          </p:cNvSpPr>
          <p:nvPr/>
        </p:nvSpPr>
        <p:spPr bwMode="auto">
          <a:xfrm>
            <a:off x="0" y="6415088"/>
            <a:ext cx="9144000" cy="442912"/>
          </a:xfrm>
          <a:prstGeom prst="rect">
            <a:avLst/>
          </a:prstGeom>
          <a:noFill/>
          <a:ln w="9525">
            <a:noFill/>
            <a:miter lim="800000"/>
            <a:headEnd/>
            <a:tailEnd/>
          </a:ln>
        </p:spPr>
        <p:txBody>
          <a:bodyPr lIns="365760" tIns="0" rIns="0" bIns="137160" anchor="b">
            <a:spAutoFit/>
          </a:bodyPr>
          <a:lstStyle/>
          <a:p>
            <a:pPr marL="133350" indent="-133350">
              <a:lnSpc>
                <a:spcPct val="90000"/>
              </a:lnSpc>
              <a:buClr>
                <a:srgbClr val="FF6801"/>
              </a:buClr>
              <a:buFont typeface="Wingdings" pitchFamily="2" charset="2"/>
              <a:buNone/>
              <a:tabLst>
                <a:tab pos="112713" algn="r"/>
              </a:tabLst>
              <a:defRPr/>
            </a:pPr>
            <a:r>
              <a:rPr lang="en-US" sz="1100" dirty="0">
                <a:solidFill>
                  <a:srgbClr val="000000"/>
                </a:solidFill>
                <a:latin typeface="Arial" charset="0"/>
                <a:ea typeface="+mn-ea"/>
                <a:cs typeface="Arial" pitchFamily="34" charset="0"/>
              </a:rPr>
              <a:t>*	 </a:t>
            </a:r>
            <a:r>
              <a:rPr lang="en-US" sz="1100" dirty="0" smtClean="0">
                <a:solidFill>
                  <a:srgbClr val="000000"/>
                </a:solidFill>
                <a:latin typeface="Arial" charset="0"/>
                <a:ea typeface="+mn-ea"/>
                <a:cs typeface="Arial" pitchFamily="34" charset="0"/>
              </a:rPr>
              <a:t>2014 </a:t>
            </a:r>
            <a:r>
              <a:rPr lang="en-US" sz="1100" dirty="0">
                <a:solidFill>
                  <a:srgbClr val="000000"/>
                </a:solidFill>
                <a:latin typeface="Arial" charset="0"/>
                <a:ea typeface="+mn-ea"/>
                <a:cs typeface="Arial" pitchFamily="34" charset="0"/>
              </a:rPr>
              <a:t>figures as of Jan. </a:t>
            </a:r>
            <a:r>
              <a:rPr lang="en-US" sz="1100" dirty="0" smtClean="0">
                <a:solidFill>
                  <a:srgbClr val="000000"/>
                </a:solidFill>
                <a:latin typeface="Arial" charset="0"/>
                <a:ea typeface="+mn-ea"/>
                <a:cs typeface="Arial" pitchFamily="34" charset="0"/>
              </a:rPr>
              <a:t>12, </a:t>
            </a:r>
            <a:r>
              <a:rPr lang="en-US" sz="1100" dirty="0">
                <a:solidFill>
                  <a:srgbClr val="000000"/>
                </a:solidFill>
                <a:latin typeface="Arial" charset="0"/>
                <a:ea typeface="+mn-ea"/>
                <a:cs typeface="Arial" pitchFamily="34" charset="0"/>
              </a:rPr>
              <a:t>2014 from the </a:t>
            </a:r>
            <a:r>
              <a:rPr lang="en-US" sz="1100" dirty="0" smtClean="0">
                <a:solidFill>
                  <a:srgbClr val="000000"/>
                </a:solidFill>
                <a:latin typeface="Arial" charset="0"/>
                <a:ea typeface="+mn-ea"/>
                <a:cs typeface="Arial" pitchFamily="34" charset="0"/>
              </a:rPr>
              <a:t>ITRC.</a:t>
            </a:r>
            <a:endParaRPr lang="en-US" sz="1100" dirty="0">
              <a:solidFill>
                <a:srgbClr val="000000"/>
              </a:solidFill>
              <a:latin typeface="Arial" charset="0"/>
              <a:ea typeface="+mn-ea"/>
              <a:cs typeface="Arial" pitchFamily="34" charset="0"/>
            </a:endParaRPr>
          </a:p>
          <a:p>
            <a:pPr marL="133350" indent="-133350">
              <a:lnSpc>
                <a:spcPct val="90000"/>
              </a:lnSpc>
              <a:buClr>
                <a:srgbClr val="FF6801"/>
              </a:buClr>
              <a:buFont typeface="Wingdings" pitchFamily="2" charset="2"/>
              <a:buNone/>
              <a:tabLst>
                <a:tab pos="112713" algn="r"/>
              </a:tabLst>
              <a:defRPr/>
            </a:pPr>
            <a:r>
              <a:rPr lang="en-US" sz="1100" dirty="0">
                <a:solidFill>
                  <a:srgbClr val="000000"/>
                </a:solidFill>
                <a:latin typeface="Arial" charset="0"/>
                <a:ea typeface="+mn-ea"/>
                <a:cs typeface="Arial" pitchFamily="34" charset="0"/>
              </a:rPr>
              <a:t>	Source: Identity Theft Resource Center.</a:t>
            </a:r>
          </a:p>
        </p:txBody>
      </p:sp>
      <p:graphicFrame>
        <p:nvGraphicFramePr>
          <p:cNvPr id="39941" name="Object 2"/>
          <p:cNvGraphicFramePr>
            <a:graphicFrameLocks/>
          </p:cNvGraphicFramePr>
          <p:nvPr>
            <p:extLst/>
          </p:nvPr>
        </p:nvGraphicFramePr>
        <p:xfrm>
          <a:off x="279400" y="1333500"/>
          <a:ext cx="8597900" cy="4203700"/>
        </p:xfrm>
        <a:graphic>
          <a:graphicData uri="http://schemas.openxmlformats.org/presentationml/2006/ole">
            <mc:AlternateContent xmlns:mc="http://schemas.openxmlformats.org/markup-compatibility/2006">
              <mc:Choice xmlns:v="urn:schemas-microsoft-com:vml" Requires="v">
                <p:oleObj spid="_x0000_s28122140" name="Chart" r:id="rId4" imgW="8600912" imgH="4114800" progId="MSGraph.Chart.8">
                  <p:embed followColorScheme="full"/>
                </p:oleObj>
              </mc:Choice>
              <mc:Fallback>
                <p:oleObj name="Chart" r:id="rId4" imgW="8600912" imgH="4114800" progId="MSGraph.Chart.8">
                  <p:embed followColorScheme="full"/>
                  <p:pic>
                    <p:nvPicPr>
                      <p:cNvPr id="0" name=""/>
                      <p:cNvPicPr>
                        <a:picLocks noChangeArrowheads="1"/>
                      </p:cNvPicPr>
                      <p:nvPr/>
                    </p:nvPicPr>
                    <p:blipFill>
                      <a:blip r:embed="rId5"/>
                      <a:srcRect/>
                      <a:stretch>
                        <a:fillRect/>
                      </a:stretch>
                    </p:blipFill>
                    <p:spPr bwMode="gray">
                      <a:xfrm>
                        <a:off x="279400" y="133350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688262"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1" hangingPunct="1">
              <a:lnSpc>
                <a:spcPct val="95000"/>
              </a:lnSpc>
              <a:spcBef>
                <a:spcPct val="25000"/>
              </a:spcBef>
              <a:defRPr/>
            </a:pPr>
            <a:r>
              <a:rPr lang="en-US" sz="1800" b="1" dirty="0">
                <a:solidFill>
                  <a:srgbClr val="FFFFFF"/>
                </a:solidFill>
                <a:latin typeface="Arial" charset="0"/>
                <a:ea typeface="+mn-ea"/>
                <a:cs typeface="Arial" pitchFamily="34" charset="0"/>
              </a:rPr>
              <a:t>The Total Number of Data Breaches </a:t>
            </a:r>
            <a:r>
              <a:rPr lang="en-US" sz="1800" b="1" dirty="0" smtClean="0">
                <a:solidFill>
                  <a:srgbClr val="FFFFFF"/>
                </a:solidFill>
                <a:latin typeface="Arial" charset="0"/>
                <a:ea typeface="+mn-ea"/>
                <a:cs typeface="Arial" pitchFamily="34" charset="0"/>
              </a:rPr>
              <a:t>Rose 28% While the Number of Records Exposed Was Relatively Flat (-2.6%)</a:t>
            </a:r>
            <a:endParaRPr lang="en-US" sz="1800" b="1" dirty="0">
              <a:solidFill>
                <a:srgbClr val="FFFFFF"/>
              </a:solidFill>
              <a:latin typeface="Arial" charset="0"/>
              <a:ea typeface="+mn-ea"/>
              <a:cs typeface="Arial" pitchFamily="34" charset="0"/>
            </a:endParaRPr>
          </a:p>
        </p:txBody>
      </p:sp>
      <p:sp>
        <p:nvSpPr>
          <p:cNvPr id="1031" name="Rectangle 3"/>
          <p:cNvSpPr>
            <a:spLocks noChangeArrowheads="1"/>
          </p:cNvSpPr>
          <p:nvPr/>
        </p:nvSpPr>
        <p:spPr bwMode="black">
          <a:xfrm>
            <a:off x="8225632" y="1154113"/>
            <a:ext cx="769937" cy="222250"/>
          </a:xfrm>
          <a:prstGeom prst="rect">
            <a:avLst/>
          </a:prstGeom>
          <a:noFill/>
          <a:ln w="9525" algn="ctr">
            <a:noFill/>
            <a:miter lim="800000"/>
            <a:headEnd/>
            <a:tailEnd/>
          </a:ln>
        </p:spPr>
        <p:txBody>
          <a:bodyPr lIns="0" tIns="0" rIns="0" bIns="0">
            <a:spAutoFit/>
          </a:bodyPr>
          <a:lstStyle/>
          <a:p>
            <a:pPr defTabSz="114300">
              <a:lnSpc>
                <a:spcPct val="90000"/>
              </a:lnSpc>
              <a:spcBef>
                <a:spcPct val="20000"/>
              </a:spcBef>
              <a:defRPr/>
            </a:pPr>
            <a:r>
              <a:rPr lang="en-US" sz="1600" b="1" dirty="0">
                <a:solidFill>
                  <a:srgbClr val="225A7A"/>
                </a:solidFill>
                <a:latin typeface="Arial" charset="0"/>
                <a:ea typeface="+mn-ea"/>
                <a:cs typeface="Arial" pitchFamily="34" charset="0"/>
              </a:rPr>
              <a:t>Millions</a:t>
            </a:r>
          </a:p>
        </p:txBody>
      </p:sp>
      <p:pic>
        <p:nvPicPr>
          <p:cNvPr id="39944" name="Picture 4" descr="https://encrypted-tbn0.gstatic.com/images?q=tbn:ANd9GcSh6ORZLNYgoUo4jcSKlBVamg_OKlcLZwHcqkIqZ8NpxyY1NNE7T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775324" y="1100931"/>
            <a:ext cx="10493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6" descr="https://encrypted-tbn1.gstatic.com/images?q=tbn:ANd9GcSeBgsNxlNaQIhvKEG6z6qkYkA8aIc98ml1fT6fbfbB6_gf_WFu"/>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79500" y="15192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8" descr="https://encrypted-tbn0.gstatic.com/images?q=tbn:ANd9GcQswUNxtm-FcMeh3nX4EITVp8NZi2OlgrArnWSxjDiwVJkZkjs1"/>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713251" y="2315370"/>
            <a:ext cx="100965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10" descr="https://encrypted-tbn3.gstatic.com/images?q=tbn:ANd9GcQQYQry84VkOscN14W7uWSbNYgA4h5yOSJcox3_n1S2VCbgIUvO"/>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28688" y="2608263"/>
            <a:ext cx="15811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12" descr="https://encrypted-tbn1.gstatic.com/images?q=tbn:ANd9GcTBNSV9fdPqbt6bFgA0SHemOBcksTgGGfjPEWEDbknzuRlfGouJ"/>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263775" y="1470025"/>
            <a:ext cx="854075"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9" name="Picture 1"/>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900862" y="1103529"/>
            <a:ext cx="66198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0" name="Picture 2"/>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203532" y="2090737"/>
            <a:ext cx="18018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1" name="TextBox 4"/>
          <p:cNvSpPr txBox="1">
            <a:spLocks noChangeArrowheads="1"/>
          </p:cNvSpPr>
          <p:nvPr/>
        </p:nvSpPr>
        <p:spPr bwMode="auto">
          <a:xfrm>
            <a:off x="8382000" y="6107113"/>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3AEF8B38-25CF-4EB6-8541-98ABE8722141}" type="slidenum">
              <a:rPr lang="en-US" altLang="en-US" sz="1200"/>
              <a:pPr algn="r"/>
              <a:t>162</a:t>
            </a:fld>
            <a:endParaRPr lang="en-US" altLang="en-US" sz="1800"/>
          </a:p>
        </p:txBody>
      </p:sp>
      <p:pic>
        <p:nvPicPr>
          <p:cNvPr id="2" name="Picture 1"/>
          <p:cNvPicPr>
            <a:picLocks noChangeAspect="1"/>
          </p:cNvPicPr>
          <p:nvPr/>
        </p:nvPicPr>
        <p:blipFill rotWithShape="1">
          <a:blip r:embed="rId13" cstate="screen">
            <a:extLst>
              <a:ext uri="{28A0092B-C50C-407E-A947-70E740481C1C}">
                <a14:useLocalDpi xmlns:a14="http://schemas.microsoft.com/office/drawing/2010/main"/>
              </a:ext>
            </a:extLst>
          </a:blip>
          <a:srcRect l="-1" t="36631" r="-9371" b="38519"/>
          <a:stretch/>
        </p:blipFill>
        <p:spPr>
          <a:xfrm>
            <a:off x="5068386" y="1173163"/>
            <a:ext cx="1036052" cy="257453"/>
          </a:xfrm>
          <a:prstGeom prst="rect">
            <a:avLst/>
          </a:prstGeom>
        </p:spPr>
      </p:pic>
    </p:spTree>
    <p:extLst>
      <p:ext uri="{BB962C8B-B14F-4D97-AF65-F5344CB8AC3E}">
        <p14:creationId xmlns:p14="http://schemas.microsoft.com/office/powerpoint/2010/main" val="17816330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60350" y="90488"/>
            <a:ext cx="7550150" cy="860425"/>
          </a:xfrm>
        </p:spPr>
        <p:txBody>
          <a:bodyPr/>
          <a:lstStyle/>
          <a:p>
            <a:r>
              <a:rPr lang="en-US" altLang="en-US" smtClean="0">
                <a:latin typeface="Arial" panose="020B0604020202020204" pitchFamily="34" charset="0"/>
                <a:ea typeface="ＭＳ Ｐゴシック" panose="020B0600070205080204" pitchFamily="34" charset="-128"/>
              </a:rPr>
              <a:t>Worldwide Cybersecurity Spending, 2011- 2016F </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a:lnSpc>
                <a:spcPct val="90000"/>
              </a:lnSpc>
              <a:spcBef>
                <a:spcPct val="20000"/>
              </a:spcBef>
              <a:defRPr/>
            </a:pPr>
            <a:r>
              <a:rPr lang="en-US" sz="1600" b="1" dirty="0">
                <a:solidFill>
                  <a:srgbClr val="225A7A"/>
                </a:solidFill>
                <a:latin typeface="Arial" charset="0"/>
                <a:ea typeface="+mn-ea"/>
                <a:cs typeface="Arial" pitchFamily="34" charset="0"/>
              </a:rPr>
              <a:t>($ Billions)</a:t>
            </a:r>
          </a:p>
        </p:txBody>
      </p:sp>
      <p:graphicFrame>
        <p:nvGraphicFramePr>
          <p:cNvPr id="41988" name="Object 2"/>
          <p:cNvGraphicFramePr>
            <a:graphicFrameLocks/>
          </p:cNvGraphicFramePr>
          <p:nvPr>
            <p:extLst/>
          </p:nvPr>
        </p:nvGraphicFramePr>
        <p:xfrm>
          <a:off x="260350" y="1336675"/>
          <a:ext cx="8597900" cy="4203700"/>
        </p:xfrm>
        <a:graphic>
          <a:graphicData uri="http://schemas.openxmlformats.org/presentationml/2006/ole">
            <mc:AlternateContent xmlns:mc="http://schemas.openxmlformats.org/markup-compatibility/2006">
              <mc:Choice xmlns:v="urn:schemas-microsoft-com:vml" Requires="v">
                <p:oleObj spid="_x0000_s28123164" name="Chart" r:id="rId4" imgW="8600912" imgH="4114800" progId="MSGraph.Chart.8">
                  <p:embed followColorScheme="full"/>
                </p:oleObj>
              </mc:Choice>
              <mc:Fallback>
                <p:oleObj name="Chart" r:id="rId4" imgW="8600912" imgH="4114800" progId="MSGraph.Chart.8">
                  <p:embed followColorScheme="full"/>
                  <p:pic>
                    <p:nvPicPr>
                      <p:cNvPr id="0" name=""/>
                      <p:cNvPicPr>
                        <a:picLocks noChangeArrowheads="1"/>
                      </p:cNvPicPr>
                      <p:nvPr/>
                    </p:nvPicPr>
                    <p:blipFill>
                      <a:blip r:embed="rId5"/>
                      <a:srcRect/>
                      <a:stretch>
                        <a:fillRect/>
                      </a:stretch>
                    </p:blipFill>
                    <p:spPr bwMode="gray">
                      <a:xfrm>
                        <a:off x="260350" y="1336675"/>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501650" y="5699125"/>
            <a:ext cx="7796213"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5000"/>
              </a:lnSpc>
              <a:spcBef>
                <a:spcPct val="25000"/>
              </a:spcBef>
            </a:pPr>
            <a:r>
              <a:rPr lang="en-US" altLang="en-US" sz="1800" b="1">
                <a:solidFill>
                  <a:srgbClr val="FFFFFF"/>
                </a:solidFill>
                <a:cs typeface="Arial" panose="020B0604020202020204" pitchFamily="34" charset="0"/>
              </a:rPr>
              <a:t>Cybersecurity Spending Is Rising Sharply, Up by About 8%+ Annually through 2016—a Projected Increase of $12.1 Billion from 2014 to 2016</a:t>
            </a:r>
          </a:p>
        </p:txBody>
      </p:sp>
      <p:sp>
        <p:nvSpPr>
          <p:cNvPr id="15" name="AutoShape 5"/>
          <p:cNvSpPr>
            <a:spLocks noChangeArrowheads="1"/>
          </p:cNvSpPr>
          <p:nvPr/>
        </p:nvSpPr>
        <p:spPr bwMode="blackWhite">
          <a:xfrm>
            <a:off x="4092575" y="3687763"/>
            <a:ext cx="3717925" cy="806450"/>
          </a:xfrm>
          <a:prstGeom prst="wedgeRectCallout">
            <a:avLst>
              <a:gd name="adj1" fmla="val -13250"/>
              <a:gd name="adj2" fmla="val -1096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a:solidFill>
                  <a:srgbClr val="FFFFFF"/>
                </a:solidFill>
                <a:latin typeface="Arial" charset="0"/>
                <a:ea typeface="+mn-ea"/>
                <a:cs typeface="Arial" charset="0"/>
              </a:rPr>
              <a:t>Cybersecurity spending </a:t>
            </a:r>
            <a:r>
              <a:rPr lang="en-US" sz="1600" b="1" dirty="0" smtClean="0">
                <a:solidFill>
                  <a:srgbClr val="FFFFFF"/>
                </a:solidFill>
                <a:latin typeface="Arial" charset="0"/>
                <a:ea typeface="+mn-ea"/>
                <a:cs typeface="Arial" charset="0"/>
              </a:rPr>
              <a:t>increased </a:t>
            </a:r>
            <a:r>
              <a:rPr lang="en-US" sz="1600" b="1" dirty="0">
                <a:solidFill>
                  <a:srgbClr val="FFFFFF"/>
                </a:solidFill>
                <a:latin typeface="Arial" charset="0"/>
                <a:ea typeface="+mn-ea"/>
                <a:cs typeface="Arial" charset="0"/>
              </a:rPr>
              <a:t>by </a:t>
            </a:r>
            <a:r>
              <a:rPr lang="en-US" sz="1600" b="1" dirty="0" smtClean="0">
                <a:solidFill>
                  <a:srgbClr val="FFFFFF"/>
                </a:solidFill>
                <a:latin typeface="Arial" charset="0"/>
                <a:ea typeface="+mn-ea"/>
                <a:cs typeface="Arial" charset="0"/>
              </a:rPr>
              <a:t>an estimated $5.2B </a:t>
            </a:r>
            <a:r>
              <a:rPr lang="en-US" sz="1600" b="1" dirty="0">
                <a:solidFill>
                  <a:srgbClr val="FFFFFF"/>
                </a:solidFill>
                <a:latin typeface="Arial" charset="0"/>
                <a:ea typeface="+mn-ea"/>
                <a:cs typeface="Arial" charset="0"/>
              </a:rPr>
              <a:t>in 2014, $5.8B in 2015 and $6.3B in 2016</a:t>
            </a:r>
          </a:p>
        </p:txBody>
      </p:sp>
      <p:sp>
        <p:nvSpPr>
          <p:cNvPr id="41991" name="Rectangle 4"/>
          <p:cNvSpPr>
            <a:spLocks noChangeArrowheads="1"/>
          </p:cNvSpPr>
          <p:nvPr/>
        </p:nvSpPr>
        <p:spPr bwMode="auto">
          <a:xfrm>
            <a:off x="0" y="6581775"/>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tabLst>
                <a:tab pos="112713" algn="r"/>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112713" algn="r"/>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112713" algn="r"/>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112713" algn="r"/>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112713" algn="r"/>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buClr>
                <a:srgbClr val="FF6801"/>
              </a:buClr>
              <a:buFont typeface="Wingdings" panose="05000000000000000000" pitchFamily="2" charset="2"/>
              <a:buNone/>
            </a:pPr>
            <a:r>
              <a:rPr lang="en-US" altLang="en-US" sz="1000">
                <a:solidFill>
                  <a:srgbClr val="000000"/>
                </a:solidFill>
                <a:cs typeface="Arial" panose="020B0604020202020204" pitchFamily="34" charset="0"/>
              </a:rPr>
              <a:t>	Source: Gartner Group; Insurance Information Institute; Adapted from </a:t>
            </a:r>
            <a:r>
              <a:rPr lang="en-US" altLang="en-US" sz="1000" i="1">
                <a:solidFill>
                  <a:srgbClr val="000000"/>
                </a:solidFill>
                <a:cs typeface="Arial" panose="020B0604020202020204" pitchFamily="34" charset="0"/>
              </a:rPr>
              <a:t>Wall Street Journal</a:t>
            </a:r>
            <a:r>
              <a:rPr lang="en-US" altLang="en-US" sz="1000">
                <a:solidFill>
                  <a:srgbClr val="000000"/>
                </a:solidFill>
                <a:cs typeface="Arial" panose="020B0604020202020204" pitchFamily="34" charset="0"/>
              </a:rPr>
              <a:t>: “Financial Firms Boost Cybersecurity Funds,” Nov. 17, 2014.</a:t>
            </a:r>
          </a:p>
        </p:txBody>
      </p:sp>
      <p:sp>
        <p:nvSpPr>
          <p:cNvPr id="41992" name="TextBox 4"/>
          <p:cNvSpPr txBox="1">
            <a:spLocks noChangeArrowheads="1"/>
          </p:cNvSpPr>
          <p:nvPr/>
        </p:nvSpPr>
        <p:spPr bwMode="auto">
          <a:xfrm>
            <a:off x="8382000" y="6107113"/>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B299D7D1-5BFD-459E-81CF-D751E3E56F22}" type="slidenum">
              <a:rPr lang="en-US" altLang="en-US" sz="1200"/>
              <a:pPr algn="r"/>
              <a:t>163</a:t>
            </a:fld>
            <a:endParaRPr lang="en-US" altLang="en-US" sz="1800"/>
          </a:p>
        </p:txBody>
      </p:sp>
    </p:spTree>
    <p:extLst>
      <p:ext uri="{BB962C8B-B14F-4D97-AF65-F5344CB8AC3E}">
        <p14:creationId xmlns:p14="http://schemas.microsoft.com/office/powerpoint/2010/main" val="38157906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1" fill="hold" grpId="0" nodeType="afterEffect">
                                  <p:stCondLst>
                                    <p:cond delay="70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15"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smtClean="0">
                <a:solidFill>
                  <a:srgbClr val="FFFFFF"/>
                </a:solidFill>
              </a:rPr>
              <a:t>12/01/09 - 9pm</a:t>
            </a:r>
          </a:p>
        </p:txBody>
      </p:sp>
      <p:sp>
        <p:nvSpPr>
          <p:cNvPr id="6861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FFFFFF"/>
                </a:solidFill>
              </a:rPr>
              <a:t>eSlide – P6466 – The Financial Crisis and the Future of the P/C</a:t>
            </a:r>
          </a:p>
        </p:txBody>
      </p:sp>
      <p:sp>
        <p:nvSpPr>
          <p:cNvPr id="68612" name="Rectangle 2"/>
          <p:cNvSpPr>
            <a:spLocks noGrp="1" noChangeArrowheads="1"/>
          </p:cNvSpPr>
          <p:nvPr>
            <p:ph type="title"/>
          </p:nvPr>
        </p:nvSpPr>
        <p:spPr/>
        <p:txBody>
          <a:bodyPr/>
          <a:lstStyle/>
          <a:p>
            <a:r>
              <a:rPr lang="en-US" altLang="en-US" smtClean="0">
                <a:latin typeface="Arial" panose="020B0604020202020204" pitchFamily="34" charset="0"/>
                <a:ea typeface="ＭＳ Ｐゴシック" panose="020B0600070205080204" pitchFamily="34" charset="-128"/>
              </a:rPr>
              <a:t>Data/Privacy Breach:</a:t>
            </a:r>
            <a:br>
              <a:rPr lang="en-US" altLang="en-US" smtClean="0">
                <a:latin typeface="Arial" panose="020B0604020202020204" pitchFamily="34" charset="0"/>
                <a:ea typeface="ＭＳ Ｐゴシック" panose="020B0600070205080204" pitchFamily="34" charset="-128"/>
              </a:rPr>
            </a:br>
            <a:r>
              <a:rPr lang="en-US" altLang="en-US" smtClean="0">
                <a:latin typeface="Arial" panose="020B0604020202020204" pitchFamily="34" charset="0"/>
                <a:ea typeface="ＭＳ Ｐゴシック" panose="020B0600070205080204" pitchFamily="34" charset="-128"/>
              </a:rPr>
              <a:t>Many Potential Costs Can Be Insured</a:t>
            </a:r>
          </a:p>
        </p:txBody>
      </p:sp>
      <p:sp>
        <p:nvSpPr>
          <p:cNvPr id="11" name="Rectangle 6"/>
          <p:cNvSpPr>
            <a:spLocks noChangeArrowheads="1"/>
          </p:cNvSpPr>
          <p:nvPr/>
        </p:nvSpPr>
        <p:spPr bwMode="auto">
          <a:xfrm>
            <a:off x="-201613" y="6429375"/>
            <a:ext cx="7569201" cy="468313"/>
          </a:xfrm>
          <a:prstGeom prst="rect">
            <a:avLst/>
          </a:prstGeom>
          <a:noFill/>
          <a:ln w="9525">
            <a:noFill/>
            <a:miter lim="800000"/>
            <a:headEnd/>
            <a:tailEnd/>
          </a:ln>
        </p:spPr>
        <p:txBody>
          <a:bodyPr lIns="365760" tIns="0" rIns="0" bIns="137160" anchor="b">
            <a:spAutoFit/>
          </a:bodyPr>
          <a:lstStyle/>
          <a:p>
            <a:pPr>
              <a:lnSpc>
                <a:spcPct val="85000"/>
              </a:lnSpc>
              <a:spcBef>
                <a:spcPct val="25000"/>
              </a:spcBef>
              <a:buClr>
                <a:srgbClr val="FF6801"/>
              </a:buClr>
              <a:buFont typeface="Wingdings" pitchFamily="2" charset="2"/>
              <a:buNone/>
              <a:defRPr/>
            </a:pPr>
            <a:endParaRPr lang="en-US" sz="1100" dirty="0">
              <a:solidFill>
                <a:srgbClr val="000000"/>
              </a:solidFill>
              <a:latin typeface="Arial" charset="0"/>
              <a:ea typeface="+mn-ea"/>
              <a:cs typeface="Arial" charset="0"/>
            </a:endParaRPr>
          </a:p>
          <a:p>
            <a:pPr>
              <a:lnSpc>
                <a:spcPct val="85000"/>
              </a:lnSpc>
              <a:spcBef>
                <a:spcPct val="25000"/>
              </a:spcBef>
              <a:buClr>
                <a:srgbClr val="FF6801"/>
              </a:buClr>
              <a:buFont typeface="Wingdings" pitchFamily="2" charset="2"/>
              <a:buNone/>
              <a:defRPr/>
            </a:pPr>
            <a:r>
              <a:rPr lang="en-US" sz="1100" dirty="0">
                <a:solidFill>
                  <a:srgbClr val="000000"/>
                </a:solidFill>
                <a:latin typeface="Arial" charset="0"/>
                <a:ea typeface="+mn-ea"/>
                <a:cs typeface="Arial" charset="0"/>
              </a:rPr>
              <a:t>Source: Zurich Insurance;  Insurance Information Institute</a:t>
            </a:r>
          </a:p>
        </p:txBody>
      </p:sp>
      <p:graphicFrame>
        <p:nvGraphicFramePr>
          <p:cNvPr id="3" name="Diagram 2"/>
          <p:cNvGraphicFramePr/>
          <p:nvPr/>
        </p:nvGraphicFramePr>
        <p:xfrm>
          <a:off x="871539" y="1227613"/>
          <a:ext cx="7286624" cy="4980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ed Rectangle 1"/>
          <p:cNvSpPr/>
          <p:nvPr/>
        </p:nvSpPr>
        <p:spPr>
          <a:xfrm>
            <a:off x="1143000" y="4786313"/>
            <a:ext cx="1824038" cy="8826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solidFill>
                  <a:srgbClr val="FFFFFF"/>
                </a:solidFill>
              </a:rPr>
              <a:t>Forensic costs to discover cause</a:t>
            </a:r>
          </a:p>
        </p:txBody>
      </p:sp>
      <p:cxnSp>
        <p:nvCxnSpPr>
          <p:cNvPr id="5" name="Straight Connector 4"/>
          <p:cNvCxnSpPr/>
          <p:nvPr/>
        </p:nvCxnSpPr>
        <p:spPr>
          <a:xfrm flipV="1">
            <a:off x="2843213" y="4357688"/>
            <a:ext cx="885825" cy="42862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8617" name="TextBox 4"/>
          <p:cNvSpPr txBox="1">
            <a:spLocks noChangeArrowheads="1"/>
          </p:cNvSpPr>
          <p:nvPr/>
        </p:nvSpPr>
        <p:spPr bwMode="auto">
          <a:xfrm>
            <a:off x="8596313"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E606A481-C36E-4059-9632-DCF5118F4A44}" type="slidenum">
              <a:rPr lang="en-US" altLang="en-US" sz="1200"/>
              <a:pPr algn="r"/>
              <a:t>164</a:t>
            </a:fld>
            <a:endParaRPr lang="en-US" altLang="en-US" sz="1800"/>
          </a:p>
        </p:txBody>
      </p:sp>
    </p:spTree>
    <p:extLst>
      <p:ext uri="{BB962C8B-B14F-4D97-AF65-F5344CB8AC3E}">
        <p14:creationId xmlns:p14="http://schemas.microsoft.com/office/powerpoint/2010/main" val="2630516983"/>
      </p:ext>
    </p:extLst>
  </p:cSld>
  <p:clrMapOvr>
    <a:masterClrMapping/>
  </p:clrMapOvr>
  <p:transition>
    <p:wipe dir="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0" y="6554788"/>
            <a:ext cx="3500438" cy="246062"/>
          </a:xfrm>
          <a:prstGeom prst="rect">
            <a:avLst/>
          </a:prstGeom>
          <a:noFill/>
          <a:ln w="9525" algn="ctr">
            <a:noFill/>
            <a:miter lim="800000"/>
            <a:headEnd/>
            <a:tailEnd/>
          </a:ln>
        </p:spPr>
        <p:txBody>
          <a:bodyPr anchor="ctr">
            <a:spAutoFit/>
          </a:bodyPr>
          <a:lstStyle/>
          <a:p>
            <a:pPr eaLnBrk="1" hangingPunct="1">
              <a:defRPr/>
            </a:pPr>
            <a:r>
              <a:rPr lang="en-US" sz="1000" dirty="0">
                <a:solidFill>
                  <a:srgbClr val="000000">
                    <a:lumMod val="75000"/>
                  </a:srgbClr>
                </a:solidFill>
                <a:latin typeface="Arial" charset="0"/>
                <a:ea typeface="+mn-ea"/>
                <a:cs typeface="Arial" charset="0"/>
              </a:rPr>
              <a:t>Source: Insurance Information Institute research.</a:t>
            </a:r>
            <a:endParaRPr lang="en-US" sz="1000" i="1" dirty="0">
              <a:solidFill>
                <a:srgbClr val="000000">
                  <a:lumMod val="75000"/>
                </a:srgbClr>
              </a:solidFill>
              <a:latin typeface="Arial" charset="0"/>
              <a:ea typeface="+mn-ea"/>
              <a:cs typeface="Arial" charset="0"/>
            </a:endParaRPr>
          </a:p>
        </p:txBody>
      </p:sp>
      <p:sp>
        <p:nvSpPr>
          <p:cNvPr id="62467" name="Title 1"/>
          <p:cNvSpPr>
            <a:spLocks noGrp="1"/>
          </p:cNvSpPr>
          <p:nvPr>
            <p:ph type="title"/>
          </p:nvPr>
        </p:nvSpPr>
        <p:spPr>
          <a:xfrm>
            <a:off x="0" y="61913"/>
            <a:ext cx="7858125" cy="860425"/>
          </a:xfrm>
        </p:spPr>
        <p:txBody>
          <a:bodyPr/>
          <a:lstStyle/>
          <a:p>
            <a:r>
              <a:rPr lang="en-US" altLang="en-US" smtClean="0">
                <a:latin typeface="Arial" panose="020B0604020202020204" pitchFamily="34" charset="0"/>
                <a:ea typeface="ＭＳ Ｐゴシック" panose="020B0600070205080204" pitchFamily="34" charset="-128"/>
              </a:rPr>
              <a:t>The Three Basic Elements of Cyber Coverage: Prevention, Transfer, Response</a:t>
            </a:r>
          </a:p>
        </p:txBody>
      </p:sp>
      <p:graphicFrame>
        <p:nvGraphicFramePr>
          <p:cNvPr id="4" name="Diagram 3"/>
          <p:cNvGraphicFramePr/>
          <p:nvPr/>
        </p:nvGraphicFramePr>
        <p:xfrm>
          <a:off x="556176" y="1325563"/>
          <a:ext cx="785848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 Box 17"/>
          <p:cNvSpPr txBox="1">
            <a:spLocks noChangeArrowheads="1"/>
          </p:cNvSpPr>
          <p:nvPr/>
        </p:nvSpPr>
        <p:spPr bwMode="auto">
          <a:xfrm>
            <a:off x="1728788" y="4546600"/>
            <a:ext cx="5486400" cy="1631950"/>
          </a:xfrm>
          <a:prstGeom prst="rect">
            <a:avLst/>
          </a:prstGeom>
          <a:solidFill>
            <a:srgbClr val="28688C"/>
          </a:solidFill>
          <a:ln>
            <a:noFill/>
          </a:ln>
          <a:extLst>
            <a:ext uri="{91240B29-F687-4f45-9708-019B960494DF}"/>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2000" b="1" dirty="0" smtClean="0">
                <a:solidFill>
                  <a:srgbClr val="FFFFFF"/>
                </a:solidFill>
                <a:ea typeface="+mn-ea"/>
              </a:rPr>
              <a:t>Cyber risk management today involves three essential components, each designed to reduce, mitigate or avoid loss.  An increasing number of cyber risk products offered by insurers today provide all three.</a:t>
            </a:r>
            <a:endParaRPr lang="en-US" sz="2000" b="1" dirty="0">
              <a:solidFill>
                <a:srgbClr val="FFFFFF"/>
              </a:solidFill>
              <a:ea typeface="+mn-ea"/>
            </a:endParaRPr>
          </a:p>
        </p:txBody>
      </p:sp>
      <p:sp>
        <p:nvSpPr>
          <p:cNvPr id="62470" name="TextBox 4"/>
          <p:cNvSpPr txBox="1">
            <a:spLocks noChangeArrowheads="1"/>
          </p:cNvSpPr>
          <p:nvPr/>
        </p:nvSpPr>
        <p:spPr bwMode="auto">
          <a:xfrm>
            <a:off x="8534400"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1200"/>
              <a:pPr algn="r"/>
              <a:t>165</a:t>
            </a:fld>
            <a:endParaRPr lang="en-US" altLang="en-US" sz="1800"/>
          </a:p>
        </p:txBody>
      </p:sp>
    </p:spTree>
    <p:custDataLst>
      <p:tags r:id="rId1"/>
    </p:custDataLst>
    <p:extLst>
      <p:ext uri="{BB962C8B-B14F-4D97-AF65-F5344CB8AC3E}">
        <p14:creationId xmlns:p14="http://schemas.microsoft.com/office/powerpoint/2010/main" val="1223508782"/>
      </p:ext>
    </p:extLst>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5"/>
          <p:cNvSpPr>
            <a:spLocks noGrp="1" noChangeArrowheads="1"/>
          </p:cNvSpPr>
          <p:nvPr>
            <p:ph type="dt" sz="quarter" idx="10"/>
          </p:nvPr>
        </p:nvSpPr>
        <p:spPr>
          <a:noFill/>
        </p:spPr>
        <p:txBody>
          <a:bodyPr/>
          <a:lstStyle/>
          <a:p>
            <a:r>
              <a:rPr lang="en-US" smtClean="0"/>
              <a:t>12/01/09 - 9pm</a:t>
            </a:r>
          </a:p>
        </p:txBody>
      </p:sp>
      <p:sp>
        <p:nvSpPr>
          <p:cNvPr id="11267"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268" name="Rectangle 110"/>
          <p:cNvSpPr>
            <a:spLocks noGrp="1" noChangeArrowheads="1"/>
          </p:cNvSpPr>
          <p:nvPr>
            <p:ph type="sldNum" sz="quarter" idx="12"/>
          </p:nvPr>
        </p:nvSpPr>
        <p:spPr>
          <a:noFill/>
        </p:spPr>
        <p:txBody>
          <a:bodyPr/>
          <a:lstStyle/>
          <a:p>
            <a:fld id="{CE588EF0-0E3C-4A09-A53A-6DFC514A5652}" type="slidenum">
              <a:rPr lang="en-US" smtClean="0"/>
              <a:pPr/>
              <a:t>166</a:t>
            </a:fld>
            <a:endParaRPr lang="en-US" smtClean="0"/>
          </a:p>
        </p:txBody>
      </p:sp>
      <p:sp>
        <p:nvSpPr>
          <p:cNvPr id="11269" name="Rectangle 2"/>
          <p:cNvSpPr>
            <a:spLocks noGrp="1" noChangeArrowheads="1"/>
          </p:cNvSpPr>
          <p:nvPr>
            <p:ph type="title"/>
          </p:nvPr>
        </p:nvSpPr>
        <p:spPr>
          <a:xfrm>
            <a:off x="122746" y="109324"/>
            <a:ext cx="7913671" cy="860425"/>
          </a:xfrm>
        </p:spPr>
        <p:txBody>
          <a:bodyPr/>
          <a:lstStyle/>
          <a:p>
            <a:r>
              <a:rPr lang="en-US" dirty="0" smtClean="0"/>
              <a:t>I.I.I. Released its Second Cyber Report in 2014: </a:t>
            </a:r>
            <a:r>
              <a:rPr lang="en-US" i="1" dirty="0" smtClean="0"/>
              <a:t>Cyber Risk: The Growing Threat</a:t>
            </a:r>
            <a:endParaRPr lang="en-US" sz="2400" i="1" dirty="0" smtClean="0"/>
          </a:p>
        </p:txBody>
      </p:sp>
      <p:sp>
        <p:nvSpPr>
          <p:cNvPr id="11" name="Rectangle 3"/>
          <p:cNvSpPr txBox="1">
            <a:spLocks noChangeArrowheads="1"/>
          </p:cNvSpPr>
          <p:nvPr/>
        </p:nvSpPr>
        <p:spPr bwMode="auto">
          <a:xfrm>
            <a:off x="4601980" y="1169118"/>
            <a:ext cx="4542020" cy="4652962"/>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I.I.I.’s 2</a:t>
            </a:r>
            <a:r>
              <a:rPr kumimoji="0" lang="en-US" sz="1900" b="1" i="0" u="none" strike="noStrike" kern="0" cap="none" spc="0" normalizeH="0" baseline="30000" noProof="0" dirty="0" smtClean="0">
                <a:ln>
                  <a:noFill/>
                </a:ln>
                <a:solidFill>
                  <a:schemeClr val="tx1"/>
                </a:solidFill>
                <a:effectLst/>
                <a:uLnTx/>
                <a:uFillTx/>
                <a:latin typeface="Arial" panose="020B0604020202020204" pitchFamily="34" charset="0"/>
                <a:cs typeface="Arial" panose="020B0604020202020204" pitchFamily="34" charset="0"/>
              </a:rPr>
              <a:t>nd</a:t>
            </a:r>
            <a:r>
              <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report on cyber risk released June 2014</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Provides information on cyber threats and insurance market solutions</a:t>
            </a:r>
            <a:endPar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a:p>
            <a:pPr marL="292100" indent="-292100" eaLnBrk="0" hangingPunct="0">
              <a:lnSpc>
                <a:spcPct val="70000"/>
              </a:lnSpc>
              <a:spcBef>
                <a:spcPct val="100000"/>
              </a:spcBef>
              <a:buClr>
                <a:schemeClr val="accent2"/>
              </a:buClr>
              <a:buFont typeface="Wingdings" pitchFamily="2" charset="2"/>
              <a:buChar char="n"/>
            </a:pPr>
            <a:r>
              <a:rPr lang="en-US" sz="1900" b="1" kern="0" dirty="0" smtClean="0">
                <a:latin typeface="Arial" panose="020B0604020202020204" pitchFamily="34" charset="0"/>
                <a:cs typeface="Arial" panose="020B0604020202020204" pitchFamily="34" charset="0"/>
              </a:rPr>
              <a:t>Global cyber risk overview</a:t>
            </a:r>
          </a:p>
          <a:p>
            <a:pPr marL="749300" lvl="1" indent="-292100" eaLnBrk="0" hangingPunct="0">
              <a:lnSpc>
                <a:spcPct val="70000"/>
              </a:lnSpc>
              <a:spcBef>
                <a:spcPct val="100000"/>
              </a:spcBef>
              <a:buClr>
                <a:schemeClr val="accent2"/>
              </a:buClr>
              <a:buFont typeface="Wingdings" pitchFamily="2" charset="2"/>
              <a:buChar char="n"/>
            </a:pPr>
            <a:r>
              <a:rPr lang="en-US" sz="1900" b="1" kern="0" dirty="0" smtClean="0">
                <a:latin typeface="Arial" panose="020B0604020202020204" pitchFamily="34" charset="0"/>
                <a:cs typeface="Arial" panose="020B0604020202020204" pitchFamily="34" charset="0"/>
              </a:rPr>
              <a:t>Quantification of threats by type and industry</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security and cost of attacks</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terrorism</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liability</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Insurance market for cyber risk</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i="1" kern="0" dirty="0" smtClean="0">
                <a:solidFill>
                  <a:srgbClr val="C00000"/>
                </a:solidFill>
                <a:latin typeface="Arial" panose="020B0604020202020204" pitchFamily="34" charset="0"/>
                <a:cs typeface="Arial" panose="020B0604020202020204" pitchFamily="34" charset="0"/>
              </a:rPr>
              <a:t>3</a:t>
            </a:r>
            <a:r>
              <a:rPr lang="en-US" sz="1900" b="1" i="1" kern="0" baseline="30000" dirty="0" smtClean="0">
                <a:solidFill>
                  <a:srgbClr val="C00000"/>
                </a:solidFill>
                <a:latin typeface="Arial" panose="020B0604020202020204" pitchFamily="34" charset="0"/>
                <a:cs typeface="Arial" panose="020B0604020202020204" pitchFamily="34" charset="0"/>
              </a:rPr>
              <a:t>rd</a:t>
            </a:r>
            <a:r>
              <a:rPr lang="en-US" sz="1900" b="1" i="1" kern="0" dirty="0" smtClean="0">
                <a:solidFill>
                  <a:srgbClr val="C00000"/>
                </a:solidFill>
                <a:latin typeface="Arial" panose="020B0604020202020204" pitchFamily="34" charset="0"/>
                <a:cs typeface="Arial" panose="020B0604020202020204" pitchFamily="34" charset="0"/>
              </a:rPr>
              <a:t> Report in Q2 2015</a:t>
            </a:r>
          </a:p>
          <a:p>
            <a:pPr marL="749300" lvl="1" indent="-292100" eaLnBrk="0" hangingPunct="0">
              <a:lnSpc>
                <a:spcPct val="70000"/>
              </a:lnSpc>
              <a:spcBef>
                <a:spcPct val="100000"/>
              </a:spcBef>
              <a:buClr>
                <a:schemeClr val="accent2"/>
              </a:buClr>
              <a:defRPr/>
            </a:pPr>
            <a:endPar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a:off x="145255" y="1117602"/>
            <a:ext cx="4318797" cy="5523819"/>
          </a:xfrm>
          <a:prstGeom prst="rect">
            <a:avLst/>
          </a:prstGeom>
          <a:ln w="12700">
            <a:solidFill>
              <a:srgbClr val="225A7A"/>
            </a:solidFill>
          </a:ln>
        </p:spPr>
      </p:pic>
    </p:spTree>
    <p:extLst>
      <p:ext uri="{BB962C8B-B14F-4D97-AF65-F5344CB8AC3E}">
        <p14:creationId xmlns:p14="http://schemas.microsoft.com/office/powerpoint/2010/main" val="32932791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wipe(left)">
                                      <p:cBhvr>
                                        <p:cTn id="20" dur="500"/>
                                        <p:tgtEl>
                                          <p:spTgt spid="1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Effect transition="in" filter="wipe(left)">
                                      <p:cBhvr>
                                        <p:cTn id="25" dur="500"/>
                                        <p:tgtEl>
                                          <p:spTgt spid="1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xEl>
                                              <p:pRg st="5" end="5"/>
                                            </p:txEl>
                                          </p:spTgt>
                                        </p:tgtEl>
                                        <p:attrNameLst>
                                          <p:attrName>style.visibility</p:attrName>
                                        </p:attrNameLst>
                                      </p:cBhvr>
                                      <p:to>
                                        <p:strVal val="visible"/>
                                      </p:to>
                                    </p:set>
                                    <p:animEffect transition="in" filter="wipe(left)">
                                      <p:cBhvr>
                                        <p:cTn id="30" dur="500"/>
                                        <p:tgtEl>
                                          <p:spTgt spid="1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animEffect transition="in" filter="wipe(left)">
                                      <p:cBhvr>
                                        <p:cTn id="35" dur="500"/>
                                        <p:tgtEl>
                                          <p:spTgt spid="11">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
                                            <p:txEl>
                                              <p:pRg st="7" end="7"/>
                                            </p:txEl>
                                          </p:spTgt>
                                        </p:tgtEl>
                                        <p:attrNameLst>
                                          <p:attrName>style.visibility</p:attrName>
                                        </p:attrNameLst>
                                      </p:cBhvr>
                                      <p:to>
                                        <p:strVal val="visible"/>
                                      </p:to>
                                    </p:set>
                                    <p:animEffect transition="in" filter="wipe(left)">
                                      <p:cBhvr>
                                        <p:cTn id="40" dur="500"/>
                                        <p:tgtEl>
                                          <p:spTgt spid="11">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1">
                                            <p:txEl>
                                              <p:pRg st="8" end="8"/>
                                            </p:txEl>
                                          </p:spTgt>
                                        </p:tgtEl>
                                        <p:attrNameLst>
                                          <p:attrName>style.visibility</p:attrName>
                                        </p:attrNameLst>
                                      </p:cBhvr>
                                      <p:to>
                                        <p:strVal val="visible"/>
                                      </p:to>
                                    </p:set>
                                    <p:animEffect transition="in" filter="wipe(left)">
                                      <p:cBhvr>
                                        <p:cTn id="45"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16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Shifting Legal Liability &amp; </a:t>
            </a:r>
            <a:br>
              <a:rPr lang="en-US" sz="4000" smtClean="0">
                <a:solidFill>
                  <a:schemeClr val="bg1"/>
                </a:solidFill>
              </a:rPr>
            </a:br>
            <a:r>
              <a:rPr lang="en-US" sz="400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167</a:t>
            </a:fld>
            <a:endParaRPr lang="en-US" sz="900">
              <a:solidFill>
                <a:schemeClr val="bg1"/>
              </a:solidFill>
            </a:endParaRPr>
          </a:p>
        </p:txBody>
      </p:sp>
      <p:pic>
        <p:nvPicPr>
          <p:cNvPr id="144389"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Will </a:t>
            </a:r>
            <a:r>
              <a:rPr lang="en-US" sz="3800" b="1" dirty="0">
                <a:solidFill>
                  <a:srgbClr val="225A7A"/>
                </a:solidFill>
              </a:rPr>
              <a:t>the Tort Pendulum</a:t>
            </a:r>
            <a:br>
              <a:rPr lang="en-US" sz="3800" b="1" dirty="0">
                <a:solidFill>
                  <a:srgbClr val="225A7A"/>
                </a:solidFill>
              </a:rPr>
            </a:br>
            <a:r>
              <a:rPr lang="en-US" sz="3800" b="1" dirty="0" smtClean="0">
                <a:solidFill>
                  <a:srgbClr val="225A7A"/>
                </a:solidFill>
              </a:rPr>
              <a:t>Swing </a:t>
            </a:r>
            <a:r>
              <a:rPr lang="en-US" sz="3800" b="1" dirty="0">
                <a:solidFill>
                  <a:srgbClr val="225A7A"/>
                </a:solidFill>
              </a:rPr>
              <a:t>Against Insurers?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105"/>
          <p:cNvSpPr>
            <a:spLocks noGrp="1" noChangeArrowheads="1"/>
          </p:cNvSpPr>
          <p:nvPr>
            <p:ph type="dt" sz="quarter" idx="10"/>
          </p:nvPr>
        </p:nvSpPr>
        <p:spPr/>
        <p:txBody>
          <a:bodyPr/>
          <a:lstStyle/>
          <a:p>
            <a:pPr>
              <a:defRPr/>
            </a:pPr>
            <a:r>
              <a:rPr lang="en-US" smtClean="0"/>
              <a:t>12/01/09 - 9pm</a:t>
            </a:r>
          </a:p>
        </p:txBody>
      </p:sp>
      <p:sp>
        <p:nvSpPr>
          <p:cNvPr id="60421" name="Rectangle 110"/>
          <p:cNvSpPr>
            <a:spLocks noGrp="1" noChangeArrowheads="1"/>
          </p:cNvSpPr>
          <p:nvPr>
            <p:ph type="sldNum" sz="quarter" idx="12"/>
          </p:nvPr>
        </p:nvSpPr>
        <p:spPr/>
        <p:txBody>
          <a:bodyPr/>
          <a:lstStyle/>
          <a:p>
            <a:pPr>
              <a:defRPr/>
            </a:pPr>
            <a:fld id="{73AB3AF9-3C12-49F0-BEBE-033FFF75D5DB}" type="slidenum">
              <a:rPr lang="en-US" smtClean="0"/>
              <a:pPr>
                <a:defRPr/>
              </a:pPr>
              <a:t>168</a:t>
            </a:fld>
            <a:endParaRPr lang="en-US" smtClean="0"/>
          </a:p>
        </p:txBody>
      </p:sp>
      <p:sp>
        <p:nvSpPr>
          <p:cNvPr id="61446" name="Rectangle 2"/>
          <p:cNvSpPr>
            <a:spLocks noGrp="1" noChangeArrowheads="1"/>
          </p:cNvSpPr>
          <p:nvPr>
            <p:ph type="title"/>
          </p:nvPr>
        </p:nvSpPr>
        <p:spPr>
          <a:xfrm>
            <a:off x="134470" y="90488"/>
            <a:ext cx="7699375" cy="860425"/>
          </a:xfrm>
        </p:spPr>
        <p:txBody>
          <a:bodyPr/>
          <a:lstStyle/>
          <a:p>
            <a:r>
              <a:rPr lang="en-US" sz="2400" dirty="0" smtClean="0"/>
              <a:t>Over the Last Three Decades, Total Tort Costs as a % of GDP Appear Somewhat Cyclical, 1980-2013E</a:t>
            </a:r>
          </a:p>
        </p:txBody>
      </p:sp>
      <p:graphicFrame>
        <p:nvGraphicFramePr>
          <p:cNvPr id="61442" name="Object 3"/>
          <p:cNvGraphicFramePr>
            <a:graphicFrameLocks noGrp="1"/>
          </p:cNvGraphicFramePr>
          <p:nvPr>
            <p:ph type="chart" idx="4294967295"/>
          </p:nvPr>
        </p:nvGraphicFramePr>
        <p:xfrm>
          <a:off x="166688" y="1627188"/>
          <a:ext cx="8731250" cy="4532312"/>
        </p:xfrm>
        <a:graphic>
          <a:graphicData uri="http://schemas.openxmlformats.org/presentationml/2006/ole">
            <mc:AlternateContent xmlns:mc="http://schemas.openxmlformats.org/markup-compatibility/2006">
              <mc:Choice xmlns:v="urn:schemas-microsoft-com:vml" Requires="v">
                <p:oleObj spid="_x0000_s61708" name="Chart" r:id="rId4" imgW="8715311" imgH="4524357" progId="MSGraph.Chart.8">
                  <p:embed followColorScheme="full"/>
                </p:oleObj>
              </mc:Choice>
              <mc:Fallback>
                <p:oleObj name="Chart" r:id="rId4" imgW="8715311" imgH="4524357"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66688" y="1627188"/>
                        <a:ext cx="8731250" cy="453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7"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61448" name="Rectangle 5"/>
          <p:cNvSpPr>
            <a:spLocks noChangeArrowheads="1"/>
          </p:cNvSpPr>
          <p:nvPr/>
        </p:nvSpPr>
        <p:spPr bwMode="auto">
          <a:xfrm>
            <a:off x="0" y="6575425"/>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Appendix 1A</a:t>
            </a:r>
          </a:p>
        </p:txBody>
      </p:sp>
      <p:sp>
        <p:nvSpPr>
          <p:cNvPr id="1989639" name="AutoShape 7"/>
          <p:cNvSpPr>
            <a:spLocks noChangeArrowheads="1"/>
          </p:cNvSpPr>
          <p:nvPr/>
        </p:nvSpPr>
        <p:spPr bwMode="blackWhite">
          <a:xfrm>
            <a:off x="2402262" y="4775667"/>
            <a:ext cx="3864067" cy="935037"/>
          </a:xfrm>
          <a:prstGeom prst="wedgeRectCallout">
            <a:avLst>
              <a:gd name="adj1" fmla="val 71004"/>
              <a:gd name="adj2" fmla="val -341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Tort </a:t>
            </a:r>
            <a:r>
              <a:rPr lang="en-US" sz="1600" b="1" dirty="0" smtClean="0">
                <a:solidFill>
                  <a:schemeClr val="bg1"/>
                </a:solidFill>
                <a:cs typeface="+mn-cs"/>
              </a:rPr>
              <a:t>costs  in dollar terms have </a:t>
            </a:r>
            <a:r>
              <a:rPr lang="en-US" sz="1600" b="1" dirty="0">
                <a:solidFill>
                  <a:schemeClr val="bg1"/>
                </a:solidFill>
                <a:cs typeface="+mn-cs"/>
              </a:rPr>
              <a:t>r</a:t>
            </a:r>
            <a:r>
              <a:rPr lang="en-US" sz="1600" b="1" dirty="0" smtClean="0">
                <a:solidFill>
                  <a:schemeClr val="bg1"/>
                </a:solidFill>
                <a:cs typeface="+mn-cs"/>
              </a:rPr>
              <a:t>emained </a:t>
            </a:r>
            <a:r>
              <a:rPr lang="en-US" sz="1600" b="1" dirty="0">
                <a:solidFill>
                  <a:schemeClr val="bg1"/>
                </a:solidFill>
                <a:cs typeface="+mn-cs"/>
              </a:rPr>
              <a:t>h</a:t>
            </a:r>
            <a:r>
              <a:rPr lang="en-US" sz="1600" b="1" dirty="0" smtClean="0">
                <a:solidFill>
                  <a:schemeClr val="bg1"/>
                </a:solidFill>
                <a:cs typeface="+mn-cs"/>
              </a:rPr>
              <a:t>igh </a:t>
            </a:r>
            <a:r>
              <a:rPr lang="en-US" sz="1600" b="1" dirty="0">
                <a:solidFill>
                  <a:schemeClr val="bg1"/>
                </a:solidFill>
                <a:cs typeface="+mn-cs"/>
              </a:rPr>
              <a:t>but </a:t>
            </a:r>
            <a:r>
              <a:rPr lang="en-US" sz="1600" b="1" dirty="0" smtClean="0">
                <a:solidFill>
                  <a:schemeClr val="bg1"/>
                </a:solidFill>
                <a:cs typeface="+mn-cs"/>
              </a:rPr>
              <a:t>relatively </a:t>
            </a:r>
            <a:r>
              <a:rPr lang="en-US" sz="1600" b="1" dirty="0">
                <a:solidFill>
                  <a:schemeClr val="bg1"/>
                </a:solidFill>
                <a:cs typeface="+mn-cs"/>
              </a:rPr>
              <a:t>s</a:t>
            </a:r>
            <a:r>
              <a:rPr lang="en-US" sz="1600" b="1" dirty="0" smtClean="0">
                <a:solidFill>
                  <a:schemeClr val="bg1"/>
                </a:solidFill>
                <a:cs typeface="+mn-cs"/>
              </a:rPr>
              <a:t>table since </a:t>
            </a:r>
            <a:r>
              <a:rPr lang="en-US" sz="1600" b="1" dirty="0">
                <a:solidFill>
                  <a:schemeClr val="bg1"/>
                </a:solidFill>
                <a:cs typeface="+mn-cs"/>
              </a:rPr>
              <a:t>the mid-2000s</a:t>
            </a:r>
            <a:r>
              <a:rPr lang="en-US" sz="1600" b="1" dirty="0" smtClean="0">
                <a:solidFill>
                  <a:schemeClr val="bg1"/>
                </a:solidFill>
                <a:cs typeface="+mn-cs"/>
              </a:rPr>
              <a:t>., but are down   substantially as a share of GDP</a:t>
            </a:r>
            <a:endParaRPr lang="en-US" sz="1600" b="1" dirty="0">
              <a:solidFill>
                <a:schemeClr val="bg1"/>
              </a:solidFill>
              <a:cs typeface="+mn-cs"/>
            </a:endParaRPr>
          </a:p>
        </p:txBody>
      </p:sp>
      <p:sp>
        <p:nvSpPr>
          <p:cNvPr id="11" name="AutoShape 7"/>
          <p:cNvSpPr>
            <a:spLocks noChangeArrowheads="1"/>
          </p:cNvSpPr>
          <p:nvPr/>
        </p:nvSpPr>
        <p:spPr bwMode="blackWhite">
          <a:xfrm>
            <a:off x="6213363" y="2904565"/>
            <a:ext cx="1559037" cy="753035"/>
          </a:xfrm>
          <a:prstGeom prst="wedgeRectCallout">
            <a:avLst>
              <a:gd name="adj1" fmla="val 2754"/>
              <a:gd name="adj2" fmla="val 1517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Deepwater Horizon Spike in 2010</a:t>
            </a:r>
            <a:endParaRPr lang="en-US" sz="1600" b="1" dirty="0">
              <a:solidFill>
                <a:schemeClr val="bg1"/>
              </a:solidFill>
              <a:latin typeface="Arial" pitchFamily="34" charset="0"/>
              <a:cs typeface="+mn-cs"/>
            </a:endParaRPr>
          </a:p>
        </p:txBody>
      </p:sp>
      <p:sp>
        <p:nvSpPr>
          <p:cNvPr id="12" name="AutoShape 7"/>
          <p:cNvSpPr>
            <a:spLocks noChangeArrowheads="1"/>
          </p:cNvSpPr>
          <p:nvPr/>
        </p:nvSpPr>
        <p:spPr bwMode="blackWhite">
          <a:xfrm>
            <a:off x="7894246" y="4927226"/>
            <a:ext cx="1061495" cy="720538"/>
          </a:xfrm>
          <a:prstGeom prst="wedgeRectCallout">
            <a:avLst>
              <a:gd name="adj1" fmla="val -69415"/>
              <a:gd name="adj2" fmla="val -381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1.68% of GDP in 2013</a:t>
            </a:r>
            <a:endParaRPr lang="en-US" sz="1600" b="1" dirty="0">
              <a:solidFill>
                <a:schemeClr val="bg1"/>
              </a:solidFill>
              <a:latin typeface="Arial" pitchFamily="34" charset="0"/>
              <a:cs typeface="+mn-cs"/>
            </a:endParaRPr>
          </a:p>
        </p:txBody>
      </p:sp>
      <p:sp>
        <p:nvSpPr>
          <p:cNvPr id="13" name="AutoShape 7"/>
          <p:cNvSpPr>
            <a:spLocks noChangeArrowheads="1"/>
          </p:cNvSpPr>
          <p:nvPr/>
        </p:nvSpPr>
        <p:spPr bwMode="blackWhite">
          <a:xfrm>
            <a:off x="3980329" y="2094378"/>
            <a:ext cx="1456765" cy="958103"/>
          </a:xfrm>
          <a:prstGeom prst="wedgeRectCallout">
            <a:avLst>
              <a:gd name="adj1" fmla="val 68667"/>
              <a:gd name="adj2" fmla="val 396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2.21% of GDP in 2003 = pre-tort reform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3600"/>
                            </p:stCondLst>
                            <p:childTnLst>
                              <p:par>
                                <p:cTn id="17" presetID="22" presetClass="entr" presetSubtype="4" fill="hold" grpId="0" nodeType="afterEffect">
                                  <p:stCondLst>
                                    <p:cond delay="7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1" grpId="0" animBg="1"/>
      <p:bldP spid="12" grpId="0" animBg="1"/>
      <p:bldP spid="13" grpId="0" animBg="1"/>
    </p:bldLst>
  </p:timing>
</p:sld>
</file>

<file path=ppt/slides/slide1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169</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4668"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Tort Costs and the Share Retained by Risks Both Grew Rapidly from the mid-1970s to mid-2000s, When Tort Costs Began to Fall But Self-Insurance Shares Continued to Rise</a:t>
            </a:r>
            <a:endParaRPr lang="en-US" b="1" dirty="0">
              <a:solidFill>
                <a:srgbClr val="FFFFFF"/>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9" name="AutoShape 8"/>
          <p:cNvSpPr>
            <a:spLocks noChangeArrowheads="1"/>
          </p:cNvSpPr>
          <p:nvPr/>
        </p:nvSpPr>
        <p:spPr bwMode="blackWhite">
          <a:xfrm>
            <a:off x="1362633" y="2743200"/>
            <a:ext cx="1474696" cy="1873625"/>
          </a:xfrm>
          <a:prstGeom prst="wedgeRectCallout">
            <a:avLst>
              <a:gd name="adj1" fmla="val -59804"/>
              <a:gd name="adj2" fmla="val 7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Commercial Tort Costs Totaled $6.49B, 94% was insured, 6% self-(un)insured</a:t>
            </a:r>
            <a:endParaRPr lang="en-US" sz="1600" b="1" dirty="0">
              <a:solidFill>
                <a:schemeClr val="bg1"/>
              </a:solidFill>
            </a:endParaRPr>
          </a:p>
        </p:txBody>
      </p:sp>
      <p:sp>
        <p:nvSpPr>
          <p:cNvPr id="36" name="AutoShape 8"/>
          <p:cNvSpPr>
            <a:spLocks noChangeArrowheads="1"/>
          </p:cNvSpPr>
          <p:nvPr/>
        </p:nvSpPr>
        <p:spPr bwMode="blackWhite">
          <a:xfrm>
            <a:off x="2926968" y="2756648"/>
            <a:ext cx="1658479" cy="1089211"/>
          </a:xfrm>
          <a:prstGeom prst="wedgeRectCallout">
            <a:avLst>
              <a:gd name="adj1" fmla="val -13186"/>
              <a:gd name="adj2" fmla="val 9073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 $46.6B 74.5% insured, 25.5% self-(un)insured</a:t>
            </a:r>
            <a:endParaRPr lang="en-US" sz="1600" b="1" dirty="0">
              <a:solidFill>
                <a:schemeClr val="bg1"/>
              </a:solidFill>
            </a:endParaRPr>
          </a:p>
        </p:txBody>
      </p:sp>
      <p:sp>
        <p:nvSpPr>
          <p:cNvPr id="43" name="AutoShape 8"/>
          <p:cNvSpPr>
            <a:spLocks noChangeArrowheads="1"/>
          </p:cNvSpPr>
          <p:nvPr/>
        </p:nvSpPr>
        <p:spPr bwMode="blackWhite">
          <a:xfrm>
            <a:off x="4719902" y="2129122"/>
            <a:ext cx="1658479" cy="1089211"/>
          </a:xfrm>
          <a:prstGeom prst="wedgeRectCallout">
            <a:avLst>
              <a:gd name="adj1" fmla="val -5078"/>
              <a:gd name="adj2" fmla="val 8826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$83.6B 69.5% insured, 30.5% self-(un)insured</a:t>
            </a:r>
            <a:endParaRPr lang="en-US" sz="1600" b="1" dirty="0">
              <a:solidFill>
                <a:schemeClr val="bg1"/>
              </a:solidFill>
            </a:endParaRPr>
          </a:p>
        </p:txBody>
      </p:sp>
      <p:sp>
        <p:nvSpPr>
          <p:cNvPr id="44" name="AutoShape 8"/>
          <p:cNvSpPr>
            <a:spLocks noChangeArrowheads="1"/>
          </p:cNvSpPr>
          <p:nvPr/>
        </p:nvSpPr>
        <p:spPr bwMode="blackWhite">
          <a:xfrm>
            <a:off x="6459048" y="1098187"/>
            <a:ext cx="1658479" cy="1089211"/>
          </a:xfrm>
          <a:prstGeom prst="wedgeRectCallout">
            <a:avLst>
              <a:gd name="adj1" fmla="val 11139"/>
              <a:gd name="adj2" fmla="val 6974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$143.5B 66.4% insured, 33.6% self-(un)insured</a:t>
            </a:r>
            <a:endParaRPr lang="en-US" sz="1600" b="1" dirty="0">
              <a:solidFill>
                <a:schemeClr val="bg1"/>
              </a:solidFill>
            </a:endParaRPr>
          </a:p>
        </p:txBody>
      </p:sp>
      <p:sp>
        <p:nvSpPr>
          <p:cNvPr id="45" name="AutoShape 8"/>
          <p:cNvSpPr>
            <a:spLocks noChangeArrowheads="1"/>
          </p:cNvSpPr>
          <p:nvPr/>
        </p:nvSpPr>
        <p:spPr bwMode="blackWhite">
          <a:xfrm>
            <a:off x="6719024" y="4101363"/>
            <a:ext cx="1658479" cy="1089211"/>
          </a:xfrm>
          <a:prstGeom prst="wedgeRectCallout">
            <a:avLst>
              <a:gd name="adj1" fmla="val 54112"/>
              <a:gd name="adj2" fmla="val -13272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2009: $126.5B 64.4% insured, 35.6% self-(un)insured</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169</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105"/>
          <p:cNvSpPr>
            <a:spLocks noGrp="1" noChangeArrowheads="1"/>
          </p:cNvSpPr>
          <p:nvPr>
            <p:ph type="dt" sz="quarter" idx="10"/>
          </p:nvPr>
        </p:nvSpPr>
        <p:spPr>
          <a:noFill/>
        </p:spPr>
        <p:txBody>
          <a:bodyPr/>
          <a:lstStyle/>
          <a:p>
            <a:r>
              <a:rPr lang="en-US" smtClean="0">
                <a:latin typeface="Arial" pitchFamily="34" charset="0"/>
              </a:rPr>
              <a:t>12/01/09 - 9pm</a:t>
            </a:r>
          </a:p>
        </p:txBody>
      </p:sp>
      <p:sp>
        <p:nvSpPr>
          <p:cNvPr id="3076" name="Rectangle 106"/>
          <p:cNvSpPr>
            <a:spLocks noGrp="1" noChangeArrowheads="1"/>
          </p:cNvSpPr>
          <p:nvPr>
            <p:ph type="ftr" sz="quarter" idx="11"/>
          </p:nvPr>
        </p:nvSpPr>
        <p:spPr>
          <a:noFill/>
        </p:spPr>
        <p:txBody>
          <a:bodyPr/>
          <a:lstStyle/>
          <a:p>
            <a:r>
              <a:rPr lang="en-US" smtClean="0">
                <a:latin typeface="Arial" pitchFamily="34" charset="0"/>
              </a:rPr>
              <a:t>eSlide – P6466 – The Financial Crisis and the Future of the P/C</a:t>
            </a:r>
          </a:p>
        </p:txBody>
      </p:sp>
      <p:sp>
        <p:nvSpPr>
          <p:cNvPr id="3077" name="Rectangle 110"/>
          <p:cNvSpPr>
            <a:spLocks noGrp="1" noChangeArrowheads="1"/>
          </p:cNvSpPr>
          <p:nvPr>
            <p:ph type="sldNum" sz="quarter" idx="12"/>
          </p:nvPr>
        </p:nvSpPr>
        <p:spPr>
          <a:noFill/>
        </p:spPr>
        <p:txBody>
          <a:bodyPr/>
          <a:lstStyle/>
          <a:p>
            <a:fld id="{AB19D61C-75EB-4A25-93D1-A19BA1908D07}" type="slidenum">
              <a:rPr lang="en-US" smtClean="0">
                <a:latin typeface="Arial" pitchFamily="34" charset="0"/>
              </a:rPr>
              <a:pPr/>
              <a:t>17</a:t>
            </a:fld>
            <a:endParaRPr lang="en-US" smtClean="0">
              <a:latin typeface="Arial" pitchFamily="34" charset="0"/>
            </a:endParaRPr>
          </a:p>
        </p:txBody>
      </p:sp>
      <p:sp>
        <p:nvSpPr>
          <p:cNvPr id="3078" name="Rectangle 2"/>
          <p:cNvSpPr>
            <a:spLocks noGrp="1" noChangeArrowheads="1"/>
          </p:cNvSpPr>
          <p:nvPr>
            <p:ph type="title"/>
          </p:nvPr>
        </p:nvSpPr>
        <p:spPr>
          <a:xfrm>
            <a:off x="169660" y="90488"/>
            <a:ext cx="7400925" cy="860425"/>
          </a:xfrm>
        </p:spPr>
        <p:txBody>
          <a:bodyPr/>
          <a:lstStyle/>
          <a:p>
            <a:r>
              <a:rPr lang="en-US" dirty="0" smtClean="0">
                <a:latin typeface="Arial" pitchFamily="34" charset="0"/>
              </a:rPr>
              <a:t>Structure of Reauthorized TRIA Program (as of 2020)</a:t>
            </a:r>
          </a:p>
        </p:txBody>
      </p:sp>
      <p:sp>
        <p:nvSpPr>
          <p:cNvPr id="3079" name="Rectangle 3"/>
          <p:cNvSpPr>
            <a:spLocks noChangeArrowheads="1"/>
          </p:cNvSpPr>
          <p:nvPr/>
        </p:nvSpPr>
        <p:spPr bwMode="auto">
          <a:xfrm>
            <a:off x="0" y="6414803"/>
            <a:ext cx="8382000" cy="443198"/>
          </a:xfrm>
          <a:prstGeom prst="rect">
            <a:avLst/>
          </a:prstGeom>
          <a:noFill/>
          <a:ln w="9525" algn="ctr">
            <a:noFill/>
            <a:miter lim="800000"/>
            <a:headEnd/>
            <a:tailEnd/>
          </a:ln>
        </p:spPr>
        <p:txBody>
          <a:bodyPr wrap="square" lIns="365760" tIns="0" rIns="0" bIns="137160" anchor="b">
            <a:spAutoFit/>
          </a:bodyPr>
          <a:lstStyle/>
          <a:p>
            <a:pPr marL="63498" indent="-63498" eaLnBrk="0" hangingPunct="0">
              <a:lnSpc>
                <a:spcPct val="90000"/>
              </a:lnSpc>
              <a:buClr>
                <a:schemeClr val="accent2"/>
              </a:buClr>
              <a:tabLst>
                <a:tab pos="112711" algn="r"/>
              </a:tabLst>
            </a:pPr>
            <a:endParaRPr lang="en-US" sz="1100" dirty="0" smtClean="0">
              <a:latin typeface="Arial" panose="020B0604020202020204" pitchFamily="34" charset="0"/>
              <a:cs typeface="Arial" panose="020B0604020202020204" pitchFamily="34" charset="0"/>
            </a:endParaRPr>
          </a:p>
          <a:p>
            <a:pPr marL="63498" indent="-63498" eaLnBrk="0" hangingPunct="0">
              <a:lnSpc>
                <a:spcPct val="90000"/>
              </a:lnSpc>
              <a:buClr>
                <a:schemeClr val="accent2"/>
              </a:buClr>
              <a:tabLst>
                <a:tab pos="112711" algn="r"/>
              </a:tabLst>
            </a:pPr>
            <a:r>
              <a:rPr lang="en-US" sz="1100" dirty="0" smtClean="0">
                <a:latin typeface="Arial" panose="020B0604020202020204" pitchFamily="34" charset="0"/>
                <a:cs typeface="Arial" panose="020B0604020202020204" pitchFamily="34" charset="0"/>
              </a:rPr>
              <a:t>Source: Congressional Budget </a:t>
            </a:r>
            <a:r>
              <a:rPr lang="en-US" sz="1100" dirty="0">
                <a:latin typeface="Arial" panose="020B0604020202020204" pitchFamily="34" charset="0"/>
                <a:cs typeface="Arial" panose="020B0604020202020204" pitchFamily="34" charset="0"/>
              </a:rPr>
              <a:t>Office: </a:t>
            </a:r>
            <a:r>
              <a:rPr lang="en-US" sz="1100" dirty="0">
                <a:latin typeface="Arial" panose="020B0604020202020204" pitchFamily="34" charset="0"/>
                <a:cs typeface="Arial" panose="020B0604020202020204" pitchFamily="34" charset="0"/>
                <a:hlinkClick r:id="rId3"/>
              </a:rPr>
              <a:t>http://</a:t>
            </a:r>
            <a:r>
              <a:rPr lang="en-US" sz="1100" dirty="0" smtClean="0">
                <a:latin typeface="Arial" panose="020B0604020202020204" pitchFamily="34" charset="0"/>
                <a:cs typeface="Arial" panose="020B0604020202020204" pitchFamily="34" charset="0"/>
                <a:hlinkClick r:id="rId3"/>
              </a:rPr>
              <a:t>www.cbo.gov/publication/49866</a:t>
            </a:r>
            <a:r>
              <a:rPr lang="en-US" sz="1100" dirty="0" smtClean="0">
                <a:latin typeface="Arial" panose="020B0604020202020204" pitchFamily="34" charset="0"/>
                <a:cs typeface="Arial" panose="020B0604020202020204" pitchFamily="34" charset="0"/>
              </a:rPr>
              <a:t>;  Insurance </a:t>
            </a:r>
            <a:r>
              <a:rPr lang="en-US" sz="1100" dirty="0">
                <a:latin typeface="Arial" panose="020B0604020202020204" pitchFamily="34" charset="0"/>
                <a:cs typeface="Arial" panose="020B0604020202020204" pitchFamily="34" charset="0"/>
              </a:rPr>
              <a:t>Information Institute </a:t>
            </a:r>
            <a:r>
              <a:rPr lang="en-US" sz="1100" dirty="0" smtClean="0">
                <a:latin typeface="Arial" panose="020B0604020202020204" pitchFamily="34" charset="0"/>
                <a:cs typeface="Arial" panose="020B0604020202020204" pitchFamily="34" charset="0"/>
              </a:rPr>
              <a:t>research.</a:t>
            </a:r>
            <a:endParaRPr lang="en-US" sz="1100" dirty="0">
              <a:latin typeface="Arial" panose="020B0604020202020204" pitchFamily="34" charset="0"/>
              <a:cs typeface="Arial" panose="020B0604020202020204" pitchFamily="34" charset="0"/>
            </a:endParaRPr>
          </a:p>
        </p:txBody>
      </p:sp>
      <p:pic>
        <p:nvPicPr>
          <p:cNvPr id="28114948" name="Picture 4" descr="Initial Allocation of Insurance Claims in 2020 Under S. 224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5725" y="1429129"/>
            <a:ext cx="6316201" cy="4810841"/>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17"/>
          <p:cNvSpPr txBox="1">
            <a:spLocks noChangeArrowheads="1"/>
          </p:cNvSpPr>
          <p:nvPr/>
        </p:nvSpPr>
        <p:spPr bwMode="auto">
          <a:xfrm>
            <a:off x="5995073" y="1665018"/>
            <a:ext cx="3053678" cy="4247317"/>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u="sng" dirty="0" smtClean="0">
                <a:solidFill>
                  <a:srgbClr val="FFFFFF"/>
                </a:solidFill>
              </a:rPr>
              <a:t>Major Changes</a:t>
            </a:r>
          </a:p>
          <a:p>
            <a:pPr marL="285750" indent="-285750">
              <a:buFont typeface="Arial" panose="020B0604020202020204" pitchFamily="34" charset="0"/>
              <a:buChar char="•"/>
            </a:pPr>
            <a:r>
              <a:rPr lang="en-US" b="1" dirty="0" smtClean="0">
                <a:solidFill>
                  <a:srgbClr val="FFFFFF"/>
                </a:solidFill>
              </a:rPr>
              <a:t>6-Year reauthorization</a:t>
            </a:r>
          </a:p>
          <a:p>
            <a:pPr marL="285750" indent="-285750">
              <a:buFont typeface="Arial" panose="020B0604020202020204" pitchFamily="34" charset="0"/>
              <a:buChar char="•"/>
            </a:pPr>
            <a:endParaRPr lang="en-US" b="1" dirty="0" smtClean="0">
              <a:solidFill>
                <a:srgbClr val="FFFFFF"/>
              </a:solidFill>
            </a:endParaRPr>
          </a:p>
          <a:p>
            <a:pPr marL="285750" indent="-285750">
              <a:buFont typeface="Arial" panose="020B0604020202020204" pitchFamily="34" charset="0"/>
              <a:buChar char="•"/>
            </a:pPr>
            <a:r>
              <a:rPr lang="en-US" b="1" dirty="0" smtClean="0">
                <a:solidFill>
                  <a:srgbClr val="FFFFFF"/>
                </a:solidFill>
              </a:rPr>
              <a:t>Trigger rises in steps from $100MM to $200MM</a:t>
            </a:r>
          </a:p>
          <a:p>
            <a:pPr marL="285750" indent="-285750">
              <a:buFont typeface="Arial" panose="020B0604020202020204" pitchFamily="34" charset="0"/>
              <a:buChar char="•"/>
            </a:pPr>
            <a:endParaRPr lang="en-US" b="1" dirty="0" smtClean="0">
              <a:solidFill>
                <a:srgbClr val="FFFFFF"/>
              </a:solidFill>
            </a:endParaRPr>
          </a:p>
          <a:p>
            <a:pPr marL="285750" indent="-285750">
              <a:buFont typeface="Arial" panose="020B0604020202020204" pitchFamily="34" charset="0"/>
              <a:buChar char="•"/>
            </a:pPr>
            <a:r>
              <a:rPr lang="en-US" b="1" dirty="0" smtClean="0">
                <a:solidFill>
                  <a:srgbClr val="FFFFFF"/>
                </a:solidFill>
              </a:rPr>
              <a:t>Industry aggregate retention rises in steps from $27.5B to $37.5B</a:t>
            </a:r>
          </a:p>
          <a:p>
            <a:pPr marL="285750" indent="-285750">
              <a:buFont typeface="Arial" panose="020B0604020202020204" pitchFamily="34" charset="0"/>
              <a:buChar char="•"/>
            </a:pPr>
            <a:endParaRPr lang="en-US" b="1" dirty="0" smtClean="0">
              <a:solidFill>
                <a:srgbClr val="FFFFFF"/>
              </a:solidFill>
            </a:endParaRPr>
          </a:p>
          <a:p>
            <a:pPr marL="285750" indent="-285750">
              <a:buFont typeface="Arial" panose="020B0604020202020204" pitchFamily="34" charset="0"/>
              <a:buChar char="•"/>
            </a:pPr>
            <a:r>
              <a:rPr lang="en-US" b="1" dirty="0" smtClean="0">
                <a:solidFill>
                  <a:srgbClr val="FFFFFF"/>
                </a:solidFill>
              </a:rPr>
              <a:t>Industry co-share above retained losses rise in steps from 15% to 20%</a:t>
            </a:r>
          </a:p>
        </p:txBody>
      </p:sp>
      <p:sp>
        <p:nvSpPr>
          <p:cNvPr id="15" name="AutoShape 8"/>
          <p:cNvSpPr>
            <a:spLocks noChangeArrowheads="1"/>
          </p:cNvSpPr>
          <p:nvPr/>
        </p:nvSpPr>
        <p:spPr bwMode="blackWhite">
          <a:xfrm>
            <a:off x="85725" y="4142050"/>
            <a:ext cx="1579573" cy="1387075"/>
          </a:xfrm>
          <a:prstGeom prst="wedgeRectCallout">
            <a:avLst>
              <a:gd name="adj1" fmla="val 94022"/>
              <a:gd name="adj2" fmla="val 1380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latin typeface="Arial "/>
              </a:rPr>
              <a:t> Insurers required to assume materially more risk</a:t>
            </a:r>
            <a:endParaRPr lang="en-US" b="1" dirty="0">
              <a:solidFill>
                <a:srgbClr val="FFFFFF"/>
              </a:solidFill>
              <a:latin typeface="Arial "/>
            </a:endParaRPr>
          </a:p>
        </p:txBody>
      </p:sp>
    </p:spTree>
    <p:extLst>
      <p:ext uri="{BB962C8B-B14F-4D97-AF65-F5344CB8AC3E}">
        <p14:creationId xmlns:p14="http://schemas.microsoft.com/office/powerpoint/2010/main" val="1840112783"/>
      </p:ext>
    </p:extLst>
  </p:cSld>
  <p:clrMapOvr>
    <a:masterClrMapping/>
  </p:clrMapOvr>
  <p:transition>
    <p:wipe dir="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170</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7740"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Share of Tort Costs Retained by Risks Has Been Steadily Increasing for Nearly 40 Years.  This Trend Contributes Has Left Insurers With Less Control Over Pricing.</a:t>
            </a:r>
            <a:endParaRPr lang="en-US" b="1" dirty="0">
              <a:solidFill>
                <a:srgbClr val="FFFFFF"/>
              </a:solidFill>
            </a:endParaRPr>
          </a:p>
        </p:txBody>
      </p:sp>
      <p:sp>
        <p:nvSpPr>
          <p:cNvPr id="39" name="AutoShape 8"/>
          <p:cNvSpPr>
            <a:spLocks noChangeArrowheads="1"/>
          </p:cNvSpPr>
          <p:nvPr/>
        </p:nvSpPr>
        <p:spPr bwMode="blackWhite">
          <a:xfrm>
            <a:off x="1510552" y="3133164"/>
            <a:ext cx="1461248" cy="1062319"/>
          </a:xfrm>
          <a:prstGeom prst="wedgeRectCallout">
            <a:avLst>
              <a:gd name="adj1" fmla="val -60734"/>
              <a:gd name="adj2" fmla="val -12146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94% was insured, 6% self-(un)insured</a:t>
            </a:r>
            <a:endParaRPr lang="en-US" sz="1600" b="1" dirty="0">
              <a:solidFill>
                <a:schemeClr val="bg1"/>
              </a:solidFill>
            </a:endParaRPr>
          </a:p>
        </p:txBody>
      </p:sp>
      <p:sp>
        <p:nvSpPr>
          <p:cNvPr id="36" name="AutoShape 8"/>
          <p:cNvSpPr>
            <a:spLocks noChangeArrowheads="1"/>
          </p:cNvSpPr>
          <p:nvPr/>
        </p:nvSpPr>
        <p:spPr bwMode="blackWhite">
          <a:xfrm>
            <a:off x="3088334" y="3133165"/>
            <a:ext cx="1389538" cy="1089211"/>
          </a:xfrm>
          <a:prstGeom prst="wedgeRectCallout">
            <a:avLst>
              <a:gd name="adj1" fmla="val -23727"/>
              <a:gd name="adj2" fmla="val -6729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1985:74.5% insured, 25.5% self-(un)insured</a:t>
            </a:r>
            <a:endParaRPr lang="en-US" sz="1600" b="1" dirty="0">
              <a:solidFill>
                <a:schemeClr val="bg1"/>
              </a:solidFill>
            </a:endParaRPr>
          </a:p>
        </p:txBody>
      </p:sp>
      <p:sp>
        <p:nvSpPr>
          <p:cNvPr id="43" name="AutoShape 8"/>
          <p:cNvSpPr>
            <a:spLocks noChangeArrowheads="1"/>
          </p:cNvSpPr>
          <p:nvPr/>
        </p:nvSpPr>
        <p:spPr bwMode="blackWhite">
          <a:xfrm>
            <a:off x="4585431" y="3514169"/>
            <a:ext cx="1479193" cy="1089211"/>
          </a:xfrm>
          <a:prstGeom prst="wedgeRectCallout">
            <a:avLst>
              <a:gd name="adj1" fmla="val 14774"/>
              <a:gd name="adj2" fmla="val -8457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69.5% insured, 30.5% self-(un)insured</a:t>
            </a:r>
            <a:endParaRPr lang="en-US" sz="1600" b="1" dirty="0">
              <a:solidFill>
                <a:schemeClr val="bg1"/>
              </a:solidFill>
            </a:endParaRPr>
          </a:p>
        </p:txBody>
      </p:sp>
      <p:sp>
        <p:nvSpPr>
          <p:cNvPr id="44" name="AutoShape 8"/>
          <p:cNvSpPr>
            <a:spLocks noChangeArrowheads="1"/>
          </p:cNvSpPr>
          <p:nvPr/>
        </p:nvSpPr>
        <p:spPr bwMode="blackWhite">
          <a:xfrm>
            <a:off x="6230447" y="3451422"/>
            <a:ext cx="1367141" cy="1187813"/>
          </a:xfrm>
          <a:prstGeom prst="wedgeRectCallout">
            <a:avLst>
              <a:gd name="adj1" fmla="val 39392"/>
              <a:gd name="adj2" fmla="val -7223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66.4% insured, 33.6% self-(un)insured</a:t>
            </a:r>
            <a:endParaRPr lang="en-US" sz="1600" b="1" dirty="0">
              <a:solidFill>
                <a:schemeClr val="bg1"/>
              </a:solidFill>
            </a:endParaRPr>
          </a:p>
        </p:txBody>
      </p:sp>
      <p:sp>
        <p:nvSpPr>
          <p:cNvPr id="45" name="AutoShape 8"/>
          <p:cNvSpPr>
            <a:spLocks noChangeArrowheads="1"/>
          </p:cNvSpPr>
          <p:nvPr/>
        </p:nvSpPr>
        <p:spPr bwMode="blackWhite">
          <a:xfrm>
            <a:off x="5096435" y="1438836"/>
            <a:ext cx="3119717" cy="1317811"/>
          </a:xfrm>
          <a:prstGeom prst="wedgeRectCallout">
            <a:avLst>
              <a:gd name="adj1" fmla="val 57644"/>
              <a:gd name="adj2" fmla="val 103995"/>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2010: $138.1B 56.6% insured, 44.4% self-(un)insured (distorted by Deepwater Horizon event with most losses retained by BP)</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170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17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2012</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Nebraska</a:t>
            </a:r>
          </a:p>
          <a:p>
            <a:pPr marL="533400" indent="-533400">
              <a:buFontTx/>
              <a:buAutoNum type="arabicPeriod"/>
            </a:pPr>
            <a:r>
              <a:rPr lang="en-US" sz="1600" dirty="0" smtClean="0"/>
              <a:t>Wyoming</a:t>
            </a:r>
          </a:p>
          <a:p>
            <a:pPr marL="533400" indent="-533400">
              <a:buFontTx/>
              <a:buAutoNum type="arabicPeriod"/>
            </a:pPr>
            <a:r>
              <a:rPr lang="en-US" sz="1600" dirty="0" smtClean="0"/>
              <a:t>Minnesota</a:t>
            </a:r>
          </a:p>
          <a:p>
            <a:pPr marL="533400" indent="-533400">
              <a:buFontTx/>
              <a:buAutoNum type="arabicPeriod"/>
            </a:pPr>
            <a:r>
              <a:rPr lang="en-US" sz="1600" dirty="0" smtClean="0"/>
              <a:t>Kansas</a:t>
            </a:r>
          </a:p>
          <a:p>
            <a:pPr marL="533400" indent="-533400">
              <a:buFontTx/>
              <a:buAutoNum type="arabicPeriod"/>
            </a:pPr>
            <a:r>
              <a:rPr lang="en-US" sz="1600" dirty="0" smtClean="0"/>
              <a:t>Idaho</a:t>
            </a:r>
          </a:p>
          <a:p>
            <a:pPr marL="533400" indent="-533400">
              <a:buFontTx/>
              <a:buAutoNum type="arabicPeriod"/>
            </a:pPr>
            <a:r>
              <a:rPr lang="en-US" sz="1600" dirty="0" smtClean="0"/>
              <a:t>Virginia</a:t>
            </a:r>
          </a:p>
          <a:p>
            <a:pPr marL="533400" indent="-533400">
              <a:buFontTx/>
              <a:buAutoNum type="arabicPeriod"/>
            </a:pPr>
            <a:r>
              <a:rPr lang="en-US" sz="1600" dirty="0" smtClean="0"/>
              <a:t>North Dakota</a:t>
            </a:r>
          </a:p>
          <a:p>
            <a:pPr marL="533400" indent="-533400">
              <a:buFontTx/>
              <a:buAutoNum type="arabicPeriod"/>
            </a:pPr>
            <a:r>
              <a:rPr lang="en-US" sz="1600" dirty="0" smtClean="0"/>
              <a:t>Utah</a:t>
            </a:r>
          </a:p>
          <a:p>
            <a:pPr marL="533400" indent="-533400">
              <a:buFontTx/>
              <a:buAutoNum type="arabicPeriod"/>
            </a:pPr>
            <a:r>
              <a:rPr lang="en-US" sz="2000" dirty="0" smtClean="0"/>
              <a:t>Iowa</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Oklahoma</a:t>
            </a:r>
          </a:p>
          <a:p>
            <a:pPr marL="533400" indent="-533400">
              <a:buFontTx/>
              <a:buAutoNum type="arabicPeriod" startAt="41"/>
            </a:pPr>
            <a:r>
              <a:rPr lang="en-US" sz="1600" dirty="0" smtClean="0"/>
              <a:t>Alabama</a:t>
            </a:r>
          </a:p>
          <a:p>
            <a:pPr marL="533400" indent="-533400">
              <a:buFontTx/>
              <a:buAutoNum type="arabicPeriod" startAt="41"/>
            </a:pPr>
            <a:r>
              <a:rPr lang="en-US" sz="1600" dirty="0" smtClean="0"/>
              <a:t>New Mexico</a:t>
            </a:r>
          </a:p>
          <a:p>
            <a:pPr marL="533400" indent="-533400">
              <a:buFontTx/>
              <a:buAutoNum type="arabicPeriod" startAt="41"/>
            </a:pPr>
            <a:r>
              <a:rPr lang="en-US" sz="1600" dirty="0" smtClean="0"/>
              <a:t>Montana</a:t>
            </a:r>
          </a:p>
          <a:p>
            <a:pPr marL="533400" indent="-533400">
              <a:buFontTx/>
              <a:buAutoNum type="arabicPeriod" startAt="41"/>
            </a:pPr>
            <a:r>
              <a:rPr lang="en-US" sz="1600" dirty="0" smtClean="0"/>
              <a:t>Illinois</a:t>
            </a:r>
          </a:p>
          <a:p>
            <a:pPr marL="533400" indent="-533400">
              <a:buFontTx/>
              <a:buAutoNum type="arabicPeriod" startAt="41"/>
            </a:pPr>
            <a:r>
              <a:rPr lang="en-US" sz="1600" dirty="0" smtClean="0"/>
              <a:t>California</a:t>
            </a: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789738" cy="261938"/>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2012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2012</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Wyoming</a:t>
              </a:r>
            </a:p>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Idaho</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Indiana</a:t>
              </a:r>
            </a:p>
            <a:p>
              <a:pPr marL="228600" indent="-228600" eaLnBrk="0" hangingPunct="0">
                <a:lnSpc>
                  <a:spcPct val="90000"/>
                </a:lnSpc>
                <a:spcBef>
                  <a:spcPct val="25000"/>
                </a:spcBef>
                <a:buClr>
                  <a:schemeClr val="accent2"/>
                </a:buClr>
                <a:buFont typeface="Wingdings" pitchFamily="2" charset="2"/>
                <a:buChar char="n"/>
              </a:pPr>
              <a:r>
                <a:rPr lang="en-US" sz="1500" dirty="0" smtClean="0"/>
                <a:t>Colorado</a:t>
              </a:r>
            </a:p>
            <a:p>
              <a:pPr marL="228600" indent="-228600" eaLnBrk="0" hangingPunct="0">
                <a:lnSpc>
                  <a:spcPct val="90000"/>
                </a:lnSpc>
                <a:spcBef>
                  <a:spcPct val="25000"/>
                </a:spcBef>
                <a:buClr>
                  <a:schemeClr val="accent2"/>
                </a:buClr>
                <a:buFont typeface="Wingdings" pitchFamily="2" charset="2"/>
                <a:buChar char="n"/>
              </a:pPr>
              <a:r>
                <a:rPr lang="en-US" sz="1500" dirty="0" smtClean="0"/>
                <a:t>Massachusetts</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Newly Notorious</a:t>
              </a:r>
            </a:p>
          </p:txBody>
        </p:sp>
        <p:sp>
          <p:nvSpPr>
            <p:cNvPr id="145419" name="Text Box 101"/>
            <p:cNvSpPr txBox="1">
              <a:spLocks noChangeArrowheads="1"/>
            </p:cNvSpPr>
            <p:nvPr/>
          </p:nvSpPr>
          <p:spPr bwMode="auto">
            <a:xfrm>
              <a:off x="96" y="1056"/>
              <a:ext cx="1385"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Rising Above</a:t>
              </a:r>
            </a:p>
          </p:txBody>
        </p:sp>
        <p:sp>
          <p:nvSpPr>
            <p:cNvPr id="145422" name="Text Box 104"/>
            <p:cNvSpPr txBox="1">
              <a:spLocks noChangeArrowheads="1"/>
            </p:cNvSpPr>
            <p:nvPr/>
          </p:nvSpPr>
          <p:spPr bwMode="auto">
            <a:xfrm>
              <a:off x="91" y="2009"/>
              <a:ext cx="1369"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endParaRPr lang="en-US" sz="1500" dirty="0"/>
            </a:p>
          </p:txBody>
        </p:sp>
      </p:grpSp>
      <p:sp>
        <p:nvSpPr>
          <p:cNvPr id="21" name="Date Placeholder 20"/>
          <p:cNvSpPr>
            <a:spLocks noGrp="1"/>
          </p:cNvSpPr>
          <p:nvPr>
            <p:ph type="dt" sz="half" idx="10"/>
          </p:nvPr>
        </p:nvSpPr>
        <p:spPr/>
        <p:txBody>
          <a:bodyPr/>
          <a:lstStyle/>
          <a:p>
            <a:pPr>
              <a:defRPr/>
            </a:pPr>
            <a:r>
              <a:rPr lang="en-US" smtClean="0"/>
              <a:t>12/01/09 - 9pm</a:t>
            </a:r>
            <a:endParaRPr lang="en-US"/>
          </a:p>
        </p:txBody>
      </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171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172</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2012/2013</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7" name="Freeform 88"/>
          <p:cNvSpPr>
            <a:spLocks/>
          </p:cNvSpPr>
          <p:nvPr/>
        </p:nvSpPr>
        <p:spPr bwMode="auto">
          <a:xfrm>
            <a:off x="7930792" y="1927124"/>
            <a:ext cx="633105" cy="1474634"/>
          </a:xfrm>
          <a:custGeom>
            <a:avLst/>
            <a:gdLst>
              <a:gd name="T0" fmla="*/ 2147483647 w 398"/>
              <a:gd name="T1" fmla="*/ 0 h 830"/>
              <a:gd name="T2" fmla="*/ 2147483647 w 398"/>
              <a:gd name="T3" fmla="*/ 2147483647 h 830"/>
              <a:gd name="T4" fmla="*/ 0 w 398"/>
              <a:gd name="T5" fmla="*/ 2147483647 h 830"/>
              <a:gd name="T6" fmla="*/ 0 60000 65536"/>
              <a:gd name="T7" fmla="*/ 0 60000 65536"/>
              <a:gd name="T8" fmla="*/ 0 60000 65536"/>
              <a:gd name="T9" fmla="*/ 0 w 398"/>
              <a:gd name="T10" fmla="*/ 0 h 830"/>
              <a:gd name="T11" fmla="*/ 398 w 398"/>
              <a:gd name="T12" fmla="*/ 830 h 830"/>
            </a:gdLst>
            <a:ahLst/>
            <a:cxnLst>
              <a:cxn ang="T6">
                <a:pos x="T0" y="T1"/>
              </a:cxn>
              <a:cxn ang="T7">
                <a:pos x="T2" y="T3"/>
              </a:cxn>
              <a:cxn ang="T8">
                <a:pos x="T4" y="T5"/>
              </a:cxn>
            </a:cxnLst>
            <a:rect l="T9" t="T10" r="T11" b="T12"/>
            <a:pathLst>
              <a:path w="398" h="830">
                <a:moveTo>
                  <a:pt x="398" y="0"/>
                </a:moveTo>
                <a:lnTo>
                  <a:pt x="398" y="830"/>
                </a:lnTo>
                <a:lnTo>
                  <a:pt x="0" y="830"/>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County</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New York</a:t>
            </a:r>
            <a:endParaRPr lang="en-US" sz="1600" b="1" i="1" dirty="0">
              <a:solidFill>
                <a:schemeClr val="bg1"/>
              </a:solidFill>
            </a:endParaRPr>
          </a:p>
          <a:p>
            <a:pPr algn="ctr">
              <a:lnSpc>
                <a:spcPct val="90000"/>
              </a:lnSpc>
              <a:spcBef>
                <a:spcPct val="25000"/>
              </a:spcBef>
              <a:defRPr/>
            </a:pPr>
            <a:r>
              <a:rPr lang="en-US" sz="1400" b="1" dirty="0" smtClean="0">
                <a:solidFill>
                  <a:schemeClr val="bg1"/>
                </a:solidFill>
              </a:rPr>
              <a:t>Albany and NYC</a:t>
            </a:r>
            <a:endParaRPr lang="en-US" sz="1400" b="1" dirty="0">
              <a:solidFill>
                <a:schemeClr val="bg1"/>
              </a:solidFill>
            </a:endParaRPr>
          </a:p>
        </p:txBody>
      </p:sp>
      <p:grpSp>
        <p:nvGrpSpPr>
          <p:cNvPr id="8"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258"/>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400" dirty="0" smtClean="0"/>
                <a:t>Philadelphia, Pennsylvania</a:t>
              </a:r>
            </a:p>
            <a:p>
              <a:pPr marL="228600" indent="-228600" eaLnBrk="0" hangingPunct="0">
                <a:lnSpc>
                  <a:spcPct val="90000"/>
                </a:lnSpc>
                <a:spcBef>
                  <a:spcPct val="25000"/>
                </a:spcBef>
                <a:buClr>
                  <a:schemeClr val="accent2"/>
                </a:buClr>
                <a:buFont typeface="Wingdings" pitchFamily="2" charset="2"/>
                <a:buChar char="n"/>
              </a:pPr>
              <a:r>
                <a:rPr lang="en-US" sz="1400" dirty="0" smtClean="0"/>
                <a:t>South Florida</a:t>
              </a:r>
            </a:p>
            <a:p>
              <a:pPr marL="228600" indent="-228600" eaLnBrk="0" hangingPunct="0">
                <a:lnSpc>
                  <a:spcPct val="90000"/>
                </a:lnSpc>
                <a:spcBef>
                  <a:spcPct val="25000"/>
                </a:spcBef>
                <a:buClr>
                  <a:schemeClr val="accent2"/>
                </a:buClr>
                <a:buFont typeface="Wingdings" pitchFamily="2" charset="2"/>
                <a:buChar char="n"/>
              </a:pPr>
              <a:r>
                <a:rPr lang="en-US" sz="1400" dirty="0" smtClean="0"/>
                <a:t>Cook County, Illinois</a:t>
              </a:r>
            </a:p>
            <a:p>
              <a:pPr marL="228600" indent="-228600" eaLnBrk="0" hangingPunct="0">
                <a:lnSpc>
                  <a:spcPct val="90000"/>
                </a:lnSpc>
                <a:spcBef>
                  <a:spcPct val="25000"/>
                </a:spcBef>
                <a:buClr>
                  <a:schemeClr val="accent2"/>
                </a:buClr>
                <a:buFont typeface="Wingdings" pitchFamily="2" charset="2"/>
                <a:buChar char="n"/>
              </a:pPr>
              <a:r>
                <a:rPr lang="en-US" sz="1400" dirty="0" smtClean="0"/>
                <a:t>New Jersey</a:t>
              </a:r>
            </a:p>
            <a:p>
              <a:pPr marL="228600" indent="-228600" eaLnBrk="0" hangingPunct="0">
                <a:lnSpc>
                  <a:spcPct val="90000"/>
                </a:lnSpc>
                <a:spcBef>
                  <a:spcPct val="25000"/>
                </a:spcBef>
                <a:buClr>
                  <a:schemeClr val="accent2"/>
                </a:buClr>
                <a:buFont typeface="Wingdings" pitchFamily="2" charset="2"/>
                <a:buChar char="n"/>
              </a:pPr>
              <a:r>
                <a:rPr lang="en-US" sz="1400" dirty="0" smtClean="0"/>
                <a:t>Nevada</a:t>
              </a:r>
            </a:p>
            <a:p>
              <a:pPr marL="228600" indent="-228600" eaLnBrk="0" hangingPunct="0">
                <a:lnSpc>
                  <a:spcPct val="90000"/>
                </a:lnSpc>
                <a:spcBef>
                  <a:spcPct val="25000"/>
                </a:spcBef>
                <a:buClr>
                  <a:schemeClr val="accent2"/>
                </a:buClr>
                <a:buFont typeface="Wingdings" pitchFamily="2" charset="2"/>
                <a:buChar char="n"/>
              </a:pPr>
              <a:r>
                <a:rPr lang="en-US" sz="1400" dirty="0" smtClean="0"/>
                <a:t>Louisiana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359"/>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MO </a:t>
              </a:r>
              <a:r>
                <a:rPr lang="en-US" sz="1500" dirty="0"/>
                <a:t>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WA Supreme Court</a:t>
              </a:r>
              <a:endParaRPr lang="en-US" sz="1500" dirty="0"/>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7553325" y="1263650"/>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Maryland</a:t>
            </a:r>
          </a:p>
          <a:p>
            <a:pPr algn="ctr">
              <a:lnSpc>
                <a:spcPct val="90000"/>
              </a:lnSpc>
              <a:spcBef>
                <a:spcPct val="25000"/>
              </a:spcBef>
              <a:defRPr/>
            </a:pPr>
            <a:r>
              <a:rPr lang="en-US" sz="1400" b="1" dirty="0" smtClean="0">
                <a:solidFill>
                  <a:schemeClr val="bg1"/>
                </a:solidFill>
              </a:rPr>
              <a:t>Baltimore</a:t>
            </a:r>
            <a:endParaRPr lang="en-US" sz="1400" b="1" dirty="0">
              <a:solidFill>
                <a:schemeClr val="bg1"/>
              </a:solidFill>
            </a:endParaRPr>
          </a:p>
        </p:txBody>
      </p:sp>
      <p:grpSp>
        <p:nvGrpSpPr>
          <p:cNvPr id="9" name="Group 63"/>
          <p:cNvGrpSpPr>
            <a:grpSpLocks/>
          </p:cNvGrpSpPr>
          <p:nvPr/>
        </p:nvGrpSpPr>
        <p:grpSpPr bwMode="auto">
          <a:xfrm>
            <a:off x="7669878" y="3335082"/>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Download at </a:t>
            </a:r>
            <a:r>
              <a:rPr lang="en-US" sz="3600" b="1" i="1" dirty="0" smtClean="0">
                <a:solidFill>
                  <a:srgbClr val="FF000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173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105"/>
          <p:cNvSpPr>
            <a:spLocks noGrp="1" noChangeArrowheads="1"/>
          </p:cNvSpPr>
          <p:nvPr>
            <p:ph type="dt" sz="quarter" idx="10"/>
          </p:nvPr>
        </p:nvSpPr>
        <p:spPr>
          <a:noFill/>
        </p:spPr>
        <p:txBody>
          <a:bodyPr/>
          <a:lstStyle/>
          <a:p>
            <a:r>
              <a:rPr lang="en-US" smtClean="0">
                <a:latin typeface="Arial" pitchFamily="34" charset="0"/>
              </a:rPr>
              <a:t>12/01/09 - 9pm</a:t>
            </a:r>
          </a:p>
        </p:txBody>
      </p:sp>
      <p:sp>
        <p:nvSpPr>
          <p:cNvPr id="3076" name="Rectangle 106"/>
          <p:cNvSpPr>
            <a:spLocks noGrp="1" noChangeArrowheads="1"/>
          </p:cNvSpPr>
          <p:nvPr>
            <p:ph type="ftr" sz="quarter" idx="11"/>
          </p:nvPr>
        </p:nvSpPr>
        <p:spPr>
          <a:noFill/>
        </p:spPr>
        <p:txBody>
          <a:bodyPr/>
          <a:lstStyle/>
          <a:p>
            <a:r>
              <a:rPr lang="en-US" smtClean="0">
                <a:latin typeface="Arial" pitchFamily="34" charset="0"/>
              </a:rPr>
              <a:t>eSlide – P6466 – The Financial Crisis and the Future of the P/C</a:t>
            </a:r>
          </a:p>
        </p:txBody>
      </p:sp>
      <p:sp>
        <p:nvSpPr>
          <p:cNvPr id="3077" name="Rectangle 110"/>
          <p:cNvSpPr>
            <a:spLocks noGrp="1" noChangeArrowheads="1"/>
          </p:cNvSpPr>
          <p:nvPr>
            <p:ph type="sldNum" sz="quarter" idx="12"/>
          </p:nvPr>
        </p:nvSpPr>
        <p:spPr>
          <a:noFill/>
        </p:spPr>
        <p:txBody>
          <a:bodyPr/>
          <a:lstStyle/>
          <a:p>
            <a:fld id="{AB19D61C-75EB-4A25-93D1-A19BA1908D07}" type="slidenum">
              <a:rPr lang="en-US" smtClean="0">
                <a:latin typeface="Arial" pitchFamily="34" charset="0"/>
              </a:rPr>
              <a:pPr/>
              <a:t>18</a:t>
            </a:fld>
            <a:endParaRPr lang="en-US" smtClean="0">
              <a:latin typeface="Arial" pitchFamily="34" charset="0"/>
            </a:endParaRPr>
          </a:p>
        </p:txBody>
      </p:sp>
      <p:sp>
        <p:nvSpPr>
          <p:cNvPr id="3078" name="Rectangle 2"/>
          <p:cNvSpPr>
            <a:spLocks noGrp="1" noChangeArrowheads="1"/>
          </p:cNvSpPr>
          <p:nvPr>
            <p:ph type="title"/>
          </p:nvPr>
        </p:nvSpPr>
        <p:spPr>
          <a:xfrm>
            <a:off x="169660" y="90488"/>
            <a:ext cx="7400925" cy="860425"/>
          </a:xfrm>
        </p:spPr>
        <p:txBody>
          <a:bodyPr/>
          <a:lstStyle/>
          <a:p>
            <a:r>
              <a:rPr lang="en-US" dirty="0" smtClean="0">
                <a:latin typeface="Arial" pitchFamily="34" charset="0"/>
              </a:rPr>
              <a:t>Industry Aggregate Retention Under TRIA, from Inception through Extension</a:t>
            </a:r>
          </a:p>
        </p:txBody>
      </p:sp>
      <p:sp>
        <p:nvSpPr>
          <p:cNvPr id="3079" name="Rectangle 3"/>
          <p:cNvSpPr>
            <a:spLocks noChangeArrowheads="1"/>
          </p:cNvSpPr>
          <p:nvPr/>
        </p:nvSpPr>
        <p:spPr bwMode="auto">
          <a:xfrm>
            <a:off x="0" y="6414803"/>
            <a:ext cx="7569200" cy="443198"/>
          </a:xfrm>
          <a:prstGeom prst="rect">
            <a:avLst/>
          </a:prstGeom>
          <a:noFill/>
          <a:ln w="9525" algn="ctr">
            <a:noFill/>
            <a:miter lim="800000"/>
            <a:headEnd/>
            <a:tailEnd/>
          </a:ln>
        </p:spPr>
        <p:txBody>
          <a:bodyPr lIns="365760" tIns="0" rIns="0" bIns="137160" anchor="b">
            <a:spAutoFit/>
          </a:bodyPr>
          <a:lstStyle/>
          <a:p>
            <a:pPr marL="63498" indent="-63498" eaLnBrk="0" hangingPunct="0">
              <a:lnSpc>
                <a:spcPct val="90000"/>
              </a:lnSpc>
              <a:buClr>
                <a:schemeClr val="accent2"/>
              </a:buClr>
              <a:tabLst>
                <a:tab pos="112711" algn="r"/>
              </a:tabLst>
            </a:pPr>
            <a:r>
              <a:rPr lang="en-US" sz="1100" dirty="0" smtClean="0">
                <a:latin typeface="Arial" panose="020B0604020202020204" pitchFamily="34" charset="0"/>
                <a:cs typeface="Arial" panose="020B0604020202020204" pitchFamily="34" charset="0"/>
              </a:rPr>
              <a:t>*First full year of program; TRIA was signed in to law on Nov. 26, 2002, with provisions identical to those in 2003.</a:t>
            </a:r>
          </a:p>
          <a:p>
            <a:pPr marL="63498" indent="-63498" eaLnBrk="0" hangingPunct="0">
              <a:lnSpc>
                <a:spcPct val="90000"/>
              </a:lnSpc>
              <a:buClr>
                <a:schemeClr val="accent2"/>
              </a:buClr>
              <a:tabLst>
                <a:tab pos="112711" algn="r"/>
              </a:tabLst>
            </a:pPr>
            <a:r>
              <a:rPr lang="en-US" sz="1100" dirty="0" smtClean="0">
                <a:latin typeface="Arial" panose="020B0604020202020204" pitchFamily="34" charset="0"/>
                <a:cs typeface="Arial" panose="020B0604020202020204" pitchFamily="34" charset="0"/>
              </a:rPr>
              <a:t>Source: Insurance </a:t>
            </a:r>
            <a:r>
              <a:rPr lang="en-US" sz="1100" dirty="0">
                <a:latin typeface="Arial" panose="020B0604020202020204" pitchFamily="34" charset="0"/>
                <a:cs typeface="Arial" panose="020B0604020202020204" pitchFamily="34" charset="0"/>
              </a:rPr>
              <a:t>Information Institute </a:t>
            </a:r>
            <a:r>
              <a:rPr lang="en-US" sz="1100" dirty="0" smtClean="0">
                <a:latin typeface="Arial" panose="020B0604020202020204" pitchFamily="34" charset="0"/>
                <a:cs typeface="Arial" panose="020B0604020202020204" pitchFamily="34" charset="0"/>
              </a:rPr>
              <a:t>research.</a:t>
            </a:r>
            <a:endParaRPr lang="en-US" sz="1100" dirty="0">
              <a:latin typeface="Arial" panose="020B0604020202020204" pitchFamily="34" charset="0"/>
              <a:cs typeface="Arial" panose="020B0604020202020204" pitchFamily="34" charset="0"/>
            </a:endParaRPr>
          </a:p>
        </p:txBody>
      </p:sp>
      <p:graphicFrame>
        <p:nvGraphicFramePr>
          <p:cNvPr id="3074" name="Object 3"/>
          <p:cNvGraphicFramePr>
            <a:graphicFrameLocks/>
          </p:cNvGraphicFramePr>
          <p:nvPr>
            <p:extLst/>
          </p:nvPr>
        </p:nvGraphicFramePr>
        <p:xfrm>
          <a:off x="85725" y="2150082"/>
          <a:ext cx="8632825" cy="3992563"/>
        </p:xfrm>
        <a:graphic>
          <a:graphicData uri="http://schemas.openxmlformats.org/presentationml/2006/ole">
            <mc:AlternateContent xmlns:mc="http://schemas.openxmlformats.org/markup-compatibility/2006">
              <mc:Choice xmlns:v="urn:schemas-microsoft-com:vml" Requires="v">
                <p:oleObj spid="_x0000_s28127247" name="Chart" r:id="rId4" imgW="8620118" imgH="3990940" progId="MSGraph.Chart.8">
                  <p:embed followColorScheme="full"/>
                </p:oleObj>
              </mc:Choice>
              <mc:Fallback>
                <p:oleObj name="Chart" r:id="rId4" imgW="8620118" imgH="3990940" progId="MSGraph.Chart.8">
                  <p:embed followColorScheme="full"/>
                  <p:pic>
                    <p:nvPicPr>
                      <p:cNvPr id="0" name=""/>
                      <p:cNvPicPr>
                        <a:picLocks noChangeArrowheads="1"/>
                      </p:cNvPicPr>
                      <p:nvPr/>
                    </p:nvPicPr>
                    <p:blipFill>
                      <a:blip r:embed="rId5"/>
                      <a:srcRect/>
                      <a:stretch>
                        <a:fillRect/>
                      </a:stretch>
                    </p:blipFill>
                    <p:spPr bwMode="auto">
                      <a:xfrm>
                        <a:off x="85725" y="2150082"/>
                        <a:ext cx="8632825" cy="399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AutoShape 5"/>
          <p:cNvSpPr>
            <a:spLocks/>
          </p:cNvSpPr>
          <p:nvPr/>
        </p:nvSpPr>
        <p:spPr bwMode="auto">
          <a:xfrm rot="15141384">
            <a:off x="6888491" y="856582"/>
            <a:ext cx="609600" cy="2760662"/>
          </a:xfrm>
          <a:prstGeom prst="rightBrace">
            <a:avLst>
              <a:gd name="adj1" fmla="val 108729"/>
              <a:gd name="adj2" fmla="val 51981"/>
            </a:avLst>
          </a:prstGeom>
          <a:noFill/>
          <a:ln w="381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extBox 1"/>
          <p:cNvSpPr txBox="1"/>
          <p:nvPr/>
        </p:nvSpPr>
        <p:spPr>
          <a:xfrm>
            <a:off x="5853888" y="1436284"/>
            <a:ext cx="2678806" cy="400110"/>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Reauthorization</a:t>
            </a:r>
            <a:endParaRPr lang="en-US" sz="2000" b="1" dirty="0">
              <a:latin typeface="Arial" panose="020B0604020202020204" pitchFamily="34" charset="0"/>
              <a:cs typeface="Arial" panose="020B0604020202020204" pitchFamily="34" charset="0"/>
            </a:endParaRPr>
          </a:p>
        </p:txBody>
      </p:sp>
      <p:sp>
        <p:nvSpPr>
          <p:cNvPr id="11" name="Text Box 17"/>
          <p:cNvSpPr txBox="1">
            <a:spLocks noChangeArrowheads="1"/>
          </p:cNvSpPr>
          <p:nvPr/>
        </p:nvSpPr>
        <p:spPr bwMode="auto">
          <a:xfrm>
            <a:off x="1681330" y="1277759"/>
            <a:ext cx="3833031" cy="1200329"/>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The Industry Aggregate Retention Will Have Nearly Quadrupled from $10 Billion at Inception to $37.5 Billion in </a:t>
            </a:r>
            <a:r>
              <a:rPr lang="en-US" b="1" dirty="0" smtClean="0">
                <a:solidFill>
                  <a:srgbClr val="FFFFFF"/>
                </a:solidFill>
              </a:rPr>
              <a:t>2019</a:t>
            </a:r>
            <a:endParaRPr lang="en-US" b="1" dirty="0">
              <a:solidFill>
                <a:srgbClr val="FFFFFF"/>
              </a:solidFill>
            </a:endParaRPr>
          </a:p>
        </p:txBody>
      </p:sp>
      <p:sp>
        <p:nvSpPr>
          <p:cNvPr id="12" name="AutoShape 8"/>
          <p:cNvSpPr>
            <a:spLocks noChangeArrowheads="1"/>
          </p:cNvSpPr>
          <p:nvPr/>
        </p:nvSpPr>
        <p:spPr bwMode="blackWhite">
          <a:xfrm>
            <a:off x="2562896" y="4111812"/>
            <a:ext cx="2951465" cy="1211005"/>
          </a:xfrm>
          <a:prstGeom prst="wedgeRectCallout">
            <a:avLst>
              <a:gd name="adj1" fmla="val 70636"/>
              <a:gd name="adj2" fmla="val -8354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latin typeface="Arial "/>
              </a:rPr>
              <a:t> Industry aggregate retentions will rise by $2B per year from 2015 through 2019</a:t>
            </a:r>
            <a:endParaRPr lang="en-US" b="1" dirty="0">
              <a:solidFill>
                <a:srgbClr val="FFFFFF"/>
              </a:solidFill>
              <a:latin typeface="Arial "/>
            </a:endParaRPr>
          </a:p>
        </p:txBody>
      </p:sp>
      <p:sp>
        <p:nvSpPr>
          <p:cNvPr id="13" name="Rectangle 7"/>
          <p:cNvSpPr>
            <a:spLocks noChangeArrowheads="1"/>
          </p:cNvSpPr>
          <p:nvPr/>
        </p:nvSpPr>
        <p:spPr bwMode="black">
          <a:xfrm>
            <a:off x="85725" y="1801852"/>
            <a:ext cx="1023937"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Tree>
    <p:extLst>
      <p:ext uri="{BB962C8B-B14F-4D97-AF65-F5344CB8AC3E}">
        <p14:creationId xmlns:p14="http://schemas.microsoft.com/office/powerpoint/2010/main" val="10888900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105"/>
          <p:cNvSpPr>
            <a:spLocks noGrp="1" noChangeArrowheads="1"/>
          </p:cNvSpPr>
          <p:nvPr>
            <p:ph type="dt" sz="quarter" idx="10"/>
          </p:nvPr>
        </p:nvSpPr>
        <p:spPr>
          <a:noFill/>
        </p:spPr>
        <p:txBody>
          <a:bodyPr/>
          <a:lstStyle/>
          <a:p>
            <a:r>
              <a:rPr lang="en-US" smtClean="0">
                <a:latin typeface="Arial" pitchFamily="34" charset="0"/>
              </a:rPr>
              <a:t>12/01/09 - 9pm</a:t>
            </a:r>
          </a:p>
        </p:txBody>
      </p:sp>
      <p:sp>
        <p:nvSpPr>
          <p:cNvPr id="3076" name="Rectangle 106"/>
          <p:cNvSpPr>
            <a:spLocks noGrp="1" noChangeArrowheads="1"/>
          </p:cNvSpPr>
          <p:nvPr>
            <p:ph type="ftr" sz="quarter" idx="11"/>
          </p:nvPr>
        </p:nvSpPr>
        <p:spPr>
          <a:noFill/>
        </p:spPr>
        <p:txBody>
          <a:bodyPr/>
          <a:lstStyle/>
          <a:p>
            <a:r>
              <a:rPr lang="en-US" smtClean="0">
                <a:latin typeface="Arial" pitchFamily="34" charset="0"/>
              </a:rPr>
              <a:t>eSlide – P6466 – The Financial Crisis and the Future of the P/C</a:t>
            </a:r>
          </a:p>
        </p:txBody>
      </p:sp>
      <p:sp>
        <p:nvSpPr>
          <p:cNvPr id="3077" name="Rectangle 110"/>
          <p:cNvSpPr>
            <a:spLocks noGrp="1" noChangeArrowheads="1"/>
          </p:cNvSpPr>
          <p:nvPr>
            <p:ph type="sldNum" sz="quarter" idx="12"/>
          </p:nvPr>
        </p:nvSpPr>
        <p:spPr>
          <a:noFill/>
        </p:spPr>
        <p:txBody>
          <a:bodyPr/>
          <a:lstStyle/>
          <a:p>
            <a:fld id="{AB19D61C-75EB-4A25-93D1-A19BA1908D07}" type="slidenum">
              <a:rPr lang="en-US" smtClean="0">
                <a:latin typeface="Arial" pitchFamily="34" charset="0"/>
              </a:rPr>
              <a:pPr/>
              <a:t>19</a:t>
            </a:fld>
            <a:endParaRPr lang="en-US" smtClean="0">
              <a:latin typeface="Arial" pitchFamily="34" charset="0"/>
            </a:endParaRPr>
          </a:p>
        </p:txBody>
      </p:sp>
      <p:sp>
        <p:nvSpPr>
          <p:cNvPr id="3078" name="Rectangle 2"/>
          <p:cNvSpPr>
            <a:spLocks noGrp="1" noChangeArrowheads="1"/>
          </p:cNvSpPr>
          <p:nvPr>
            <p:ph type="title"/>
          </p:nvPr>
        </p:nvSpPr>
        <p:spPr>
          <a:xfrm>
            <a:off x="169660" y="90488"/>
            <a:ext cx="7400925" cy="860425"/>
          </a:xfrm>
        </p:spPr>
        <p:txBody>
          <a:bodyPr/>
          <a:lstStyle/>
          <a:p>
            <a:r>
              <a:rPr lang="en-US" dirty="0" smtClean="0">
                <a:latin typeface="Arial" pitchFamily="34" charset="0"/>
              </a:rPr>
              <a:t>TRIA Program Trigger, from Inception through Extension</a:t>
            </a:r>
          </a:p>
        </p:txBody>
      </p:sp>
      <p:sp>
        <p:nvSpPr>
          <p:cNvPr id="3079" name="Rectangle 3"/>
          <p:cNvSpPr>
            <a:spLocks noChangeArrowheads="1"/>
          </p:cNvSpPr>
          <p:nvPr/>
        </p:nvSpPr>
        <p:spPr bwMode="auto">
          <a:xfrm>
            <a:off x="0" y="6414803"/>
            <a:ext cx="7569200" cy="443198"/>
          </a:xfrm>
          <a:prstGeom prst="rect">
            <a:avLst/>
          </a:prstGeom>
          <a:noFill/>
          <a:ln w="9525" algn="ctr">
            <a:noFill/>
            <a:miter lim="800000"/>
            <a:headEnd/>
            <a:tailEnd/>
          </a:ln>
        </p:spPr>
        <p:txBody>
          <a:bodyPr lIns="365760" tIns="0" rIns="0" bIns="137160" anchor="b">
            <a:spAutoFit/>
          </a:bodyPr>
          <a:lstStyle/>
          <a:p>
            <a:pPr marL="63498" indent="-63498" eaLnBrk="0" hangingPunct="0">
              <a:lnSpc>
                <a:spcPct val="90000"/>
              </a:lnSpc>
              <a:buClr>
                <a:schemeClr val="accent2"/>
              </a:buClr>
              <a:tabLst>
                <a:tab pos="112711" algn="r"/>
              </a:tabLst>
            </a:pPr>
            <a:r>
              <a:rPr lang="en-US" sz="1100" dirty="0" smtClean="0">
                <a:latin typeface="Arial" panose="020B0604020202020204" pitchFamily="34" charset="0"/>
                <a:cs typeface="Arial" panose="020B0604020202020204" pitchFamily="34" charset="0"/>
              </a:rPr>
              <a:t>*First full year of program; TRIA was signed in to law on Nov. 26, 2002, with provisions identical to those in 2003.</a:t>
            </a:r>
          </a:p>
          <a:p>
            <a:pPr marL="63498" indent="-63498" eaLnBrk="0" hangingPunct="0">
              <a:lnSpc>
                <a:spcPct val="90000"/>
              </a:lnSpc>
              <a:buClr>
                <a:schemeClr val="accent2"/>
              </a:buClr>
              <a:tabLst>
                <a:tab pos="112711" algn="r"/>
              </a:tabLst>
            </a:pPr>
            <a:r>
              <a:rPr lang="en-US" sz="1100" dirty="0" smtClean="0">
                <a:latin typeface="Arial" panose="020B0604020202020204" pitchFamily="34" charset="0"/>
                <a:cs typeface="Arial" panose="020B0604020202020204" pitchFamily="34" charset="0"/>
              </a:rPr>
              <a:t>Source: Insurance </a:t>
            </a:r>
            <a:r>
              <a:rPr lang="en-US" sz="1100" dirty="0">
                <a:latin typeface="Arial" panose="020B0604020202020204" pitchFamily="34" charset="0"/>
                <a:cs typeface="Arial" panose="020B0604020202020204" pitchFamily="34" charset="0"/>
              </a:rPr>
              <a:t>Information Institute </a:t>
            </a:r>
            <a:r>
              <a:rPr lang="en-US" sz="1100" dirty="0" smtClean="0">
                <a:latin typeface="Arial" panose="020B0604020202020204" pitchFamily="34" charset="0"/>
                <a:cs typeface="Arial" panose="020B0604020202020204" pitchFamily="34" charset="0"/>
              </a:rPr>
              <a:t>research.</a:t>
            </a:r>
            <a:endParaRPr lang="en-US" sz="1100" dirty="0">
              <a:latin typeface="Arial" panose="020B0604020202020204" pitchFamily="34" charset="0"/>
              <a:cs typeface="Arial" panose="020B0604020202020204" pitchFamily="34" charset="0"/>
            </a:endParaRPr>
          </a:p>
        </p:txBody>
      </p:sp>
      <p:graphicFrame>
        <p:nvGraphicFramePr>
          <p:cNvPr id="3074" name="Object 3"/>
          <p:cNvGraphicFramePr>
            <a:graphicFrameLocks/>
          </p:cNvGraphicFramePr>
          <p:nvPr>
            <p:extLst/>
          </p:nvPr>
        </p:nvGraphicFramePr>
        <p:xfrm>
          <a:off x="0" y="2022131"/>
          <a:ext cx="8632825" cy="3992563"/>
        </p:xfrm>
        <a:graphic>
          <a:graphicData uri="http://schemas.openxmlformats.org/presentationml/2006/ole">
            <mc:AlternateContent xmlns:mc="http://schemas.openxmlformats.org/markup-compatibility/2006">
              <mc:Choice xmlns:v="urn:schemas-microsoft-com:vml" Requires="v">
                <p:oleObj spid="_x0000_s28128271" name="Chart" r:id="rId4" imgW="8620118" imgH="3990940" progId="MSGraph.Chart.8">
                  <p:embed followColorScheme="full"/>
                </p:oleObj>
              </mc:Choice>
              <mc:Fallback>
                <p:oleObj name="Chart" r:id="rId4" imgW="8620118" imgH="3990940" progId="MSGraph.Chart.8">
                  <p:embed followColorScheme="full"/>
                  <p:pic>
                    <p:nvPicPr>
                      <p:cNvPr id="0" name=""/>
                      <p:cNvPicPr>
                        <a:picLocks noChangeArrowheads="1"/>
                      </p:cNvPicPr>
                      <p:nvPr/>
                    </p:nvPicPr>
                    <p:blipFill>
                      <a:blip r:embed="rId5"/>
                      <a:srcRect/>
                      <a:stretch>
                        <a:fillRect/>
                      </a:stretch>
                    </p:blipFill>
                    <p:spPr bwMode="auto">
                      <a:xfrm>
                        <a:off x="0" y="2022131"/>
                        <a:ext cx="8632825" cy="399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AutoShape 5"/>
          <p:cNvSpPr>
            <a:spLocks/>
          </p:cNvSpPr>
          <p:nvPr/>
        </p:nvSpPr>
        <p:spPr bwMode="auto">
          <a:xfrm rot="14225145">
            <a:off x="6779599" y="1172302"/>
            <a:ext cx="609600" cy="2909450"/>
          </a:xfrm>
          <a:prstGeom prst="rightBrace">
            <a:avLst>
              <a:gd name="adj1" fmla="val 108729"/>
              <a:gd name="adj2" fmla="val 51981"/>
            </a:avLst>
          </a:prstGeom>
          <a:noFill/>
          <a:ln w="381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extBox 1"/>
          <p:cNvSpPr txBox="1"/>
          <p:nvPr/>
        </p:nvSpPr>
        <p:spPr>
          <a:xfrm>
            <a:off x="5535973" y="1770483"/>
            <a:ext cx="2678806" cy="400110"/>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Reauthorization</a:t>
            </a:r>
            <a:endParaRPr lang="en-US" sz="2000" b="1" dirty="0">
              <a:latin typeface="Arial" panose="020B0604020202020204" pitchFamily="34" charset="0"/>
              <a:cs typeface="Arial" panose="020B0604020202020204" pitchFamily="34" charset="0"/>
            </a:endParaRPr>
          </a:p>
        </p:txBody>
      </p:sp>
      <p:sp>
        <p:nvSpPr>
          <p:cNvPr id="11" name="Text Box 17"/>
          <p:cNvSpPr txBox="1">
            <a:spLocks noChangeArrowheads="1"/>
          </p:cNvSpPr>
          <p:nvPr/>
        </p:nvSpPr>
        <p:spPr bwMode="auto">
          <a:xfrm>
            <a:off x="1406302" y="1324207"/>
            <a:ext cx="3833031" cy="646331"/>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smtClean="0">
                <a:solidFill>
                  <a:srgbClr val="FFFFFF"/>
                </a:solidFill>
              </a:rPr>
              <a:t>The TRIA program trigger will double between 2015 and 2020</a:t>
            </a:r>
            <a:endParaRPr lang="en-US" b="1" dirty="0">
              <a:solidFill>
                <a:srgbClr val="FFFFFF"/>
              </a:solidFill>
            </a:endParaRPr>
          </a:p>
        </p:txBody>
      </p:sp>
      <p:sp>
        <p:nvSpPr>
          <p:cNvPr id="12" name="AutoShape 8"/>
          <p:cNvSpPr>
            <a:spLocks noChangeArrowheads="1"/>
          </p:cNvSpPr>
          <p:nvPr/>
        </p:nvSpPr>
        <p:spPr bwMode="blackWhite">
          <a:xfrm>
            <a:off x="2695575" y="4264563"/>
            <a:ext cx="2951465" cy="1211005"/>
          </a:xfrm>
          <a:prstGeom prst="wedgeRectCallout">
            <a:avLst>
              <a:gd name="adj1" fmla="val 82418"/>
              <a:gd name="adj2" fmla="val -3888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latin typeface="Arial "/>
              </a:rPr>
              <a:t> Program trigger will rise in steps beginning in 2016 from $100 million to $200 million by 2020</a:t>
            </a:r>
            <a:endParaRPr lang="en-US" b="1" dirty="0">
              <a:solidFill>
                <a:srgbClr val="FFFFFF"/>
              </a:solidFill>
              <a:latin typeface="Arial "/>
            </a:endParaRPr>
          </a:p>
        </p:txBody>
      </p:sp>
      <p:sp>
        <p:nvSpPr>
          <p:cNvPr id="13" name="Rectangle 7"/>
          <p:cNvSpPr>
            <a:spLocks noChangeArrowheads="1"/>
          </p:cNvSpPr>
          <p:nvPr/>
        </p:nvSpPr>
        <p:spPr bwMode="black">
          <a:xfrm>
            <a:off x="85725" y="1801852"/>
            <a:ext cx="1023937"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 Millions</a:t>
            </a:r>
            <a:endParaRPr lang="en-US" sz="1600" b="1" dirty="0">
              <a:solidFill>
                <a:srgbClr val="225A7A"/>
              </a:solidFill>
            </a:endParaRPr>
          </a:p>
        </p:txBody>
      </p:sp>
    </p:spTree>
    <p:extLst>
      <p:ext uri="{BB962C8B-B14F-4D97-AF65-F5344CB8AC3E}">
        <p14:creationId xmlns:p14="http://schemas.microsoft.com/office/powerpoint/2010/main" val="31869662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2</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rgbClr val="FFFFFF"/>
                </a:solidFill>
              </a:rPr>
              <a:t>Insurance Industry:</a:t>
            </a:r>
            <a:br>
              <a:rPr lang="en-US" sz="4000" b="1" dirty="0" smtClean="0">
                <a:solidFill>
                  <a:srgbClr val="FFFFFF"/>
                </a:solidFill>
              </a:rPr>
            </a:br>
            <a:r>
              <a:rPr lang="en-US" sz="4000" b="1" i="1" dirty="0" smtClean="0">
                <a:solidFill>
                  <a:srgbClr val="FFFFFF"/>
                </a:solidFill>
              </a:rPr>
              <a:t>Financial Update &amp; Outlook</a:t>
            </a:r>
            <a:endParaRPr lang="en-US" sz="4000" b="1" i="1" dirty="0">
              <a:solidFill>
                <a:srgbClr val="FFFFFF"/>
              </a:solidFill>
            </a:endParaRPr>
          </a:p>
        </p:txBody>
      </p:sp>
      <p:sp>
        <p:nvSpPr>
          <p:cNvPr id="1940487" name="Rectangle 7"/>
          <p:cNvSpPr>
            <a:spLocks noChangeArrowheads="1"/>
          </p:cNvSpPr>
          <p:nvPr/>
        </p:nvSpPr>
        <p:spPr bwMode="auto">
          <a:xfrm>
            <a:off x="596900" y="3952875"/>
            <a:ext cx="8020050" cy="1726627"/>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225A7A"/>
                </a:solidFill>
              </a:rPr>
              <a:t>2014 Was a Reasonably Good Year</a:t>
            </a:r>
            <a:endParaRPr lang="en-US" sz="3600" b="1" dirty="0" smtClean="0">
              <a:solidFill>
                <a:srgbClr val="225A7A"/>
              </a:solidFill>
            </a:endParaRPr>
          </a:p>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2013 Was the Industry’s </a:t>
            </a:r>
            <a:r>
              <a:rPr lang="en-US" sz="3600" b="1" dirty="0">
                <a:solidFill>
                  <a:srgbClr val="225A7A"/>
                </a:solidFill>
              </a:rPr>
              <a:t>B</a:t>
            </a:r>
            <a:r>
              <a:rPr lang="en-US" sz="3600" b="1" dirty="0" smtClean="0">
                <a:solidFill>
                  <a:srgbClr val="225A7A"/>
                </a:solidFill>
              </a:rPr>
              <a:t>est </a:t>
            </a:r>
            <a:r>
              <a:rPr lang="en-US" sz="3600" b="1" dirty="0">
                <a:solidFill>
                  <a:srgbClr val="225A7A"/>
                </a:solidFill>
              </a:rPr>
              <a:t>Y</a:t>
            </a:r>
            <a:r>
              <a:rPr lang="en-US" sz="3600" b="1" dirty="0" smtClean="0">
                <a:solidFill>
                  <a:srgbClr val="225A7A"/>
                </a:solidFill>
              </a:rPr>
              <a:t>ear</a:t>
            </a:r>
            <a:br>
              <a:rPr lang="en-US" sz="3600" b="1" dirty="0" smtClean="0">
                <a:solidFill>
                  <a:srgbClr val="225A7A"/>
                </a:solidFill>
              </a:rPr>
            </a:br>
            <a:r>
              <a:rPr lang="en-US" sz="3600" b="1" dirty="0" smtClean="0">
                <a:solidFill>
                  <a:srgbClr val="225A7A"/>
                </a:solidFill>
              </a:rPr>
              <a:t>in the Post-Crisis Era</a:t>
            </a:r>
            <a:endParaRPr lang="en-US" sz="3600" b="1" i="1" dirty="0">
              <a:solidFill>
                <a:srgbClr val="225A7A"/>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2</a:t>
            </a:fld>
            <a:endParaRPr lang="en-US"/>
          </a:p>
        </p:txBody>
      </p:sp>
    </p:spTree>
    <p:extLst>
      <p:ext uri="{BB962C8B-B14F-4D97-AF65-F5344CB8AC3E}">
        <p14:creationId xmlns:p14="http://schemas.microsoft.com/office/powerpoint/2010/main" val="302328484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105"/>
          <p:cNvSpPr>
            <a:spLocks noGrp="1" noChangeArrowheads="1"/>
          </p:cNvSpPr>
          <p:nvPr>
            <p:ph type="dt" sz="quarter" idx="10"/>
          </p:nvPr>
        </p:nvSpPr>
        <p:spPr>
          <a:noFill/>
        </p:spPr>
        <p:txBody>
          <a:bodyPr/>
          <a:lstStyle/>
          <a:p>
            <a:r>
              <a:rPr lang="en-US" smtClean="0">
                <a:latin typeface="Arial" pitchFamily="34" charset="0"/>
              </a:rPr>
              <a:t>12/01/09 - 9pm</a:t>
            </a:r>
          </a:p>
        </p:txBody>
      </p:sp>
      <p:sp>
        <p:nvSpPr>
          <p:cNvPr id="3076" name="Rectangle 106"/>
          <p:cNvSpPr>
            <a:spLocks noGrp="1" noChangeArrowheads="1"/>
          </p:cNvSpPr>
          <p:nvPr>
            <p:ph type="ftr" sz="quarter" idx="11"/>
          </p:nvPr>
        </p:nvSpPr>
        <p:spPr>
          <a:noFill/>
        </p:spPr>
        <p:txBody>
          <a:bodyPr/>
          <a:lstStyle/>
          <a:p>
            <a:r>
              <a:rPr lang="en-US" smtClean="0">
                <a:latin typeface="Arial" pitchFamily="34" charset="0"/>
              </a:rPr>
              <a:t>eSlide – P6466 – The Financial Crisis and the Future of the P/C</a:t>
            </a:r>
          </a:p>
        </p:txBody>
      </p:sp>
      <p:sp>
        <p:nvSpPr>
          <p:cNvPr id="3077" name="Rectangle 110"/>
          <p:cNvSpPr>
            <a:spLocks noGrp="1" noChangeArrowheads="1"/>
          </p:cNvSpPr>
          <p:nvPr>
            <p:ph type="sldNum" sz="quarter" idx="12"/>
          </p:nvPr>
        </p:nvSpPr>
        <p:spPr>
          <a:noFill/>
        </p:spPr>
        <p:txBody>
          <a:bodyPr/>
          <a:lstStyle/>
          <a:p>
            <a:fld id="{AB19D61C-75EB-4A25-93D1-A19BA1908D07}" type="slidenum">
              <a:rPr lang="en-US" smtClean="0">
                <a:latin typeface="Arial" pitchFamily="34" charset="0"/>
              </a:rPr>
              <a:pPr/>
              <a:t>20</a:t>
            </a:fld>
            <a:endParaRPr lang="en-US" smtClean="0">
              <a:latin typeface="Arial" pitchFamily="34" charset="0"/>
            </a:endParaRPr>
          </a:p>
        </p:txBody>
      </p:sp>
      <p:sp>
        <p:nvSpPr>
          <p:cNvPr id="3078" name="Rectangle 2"/>
          <p:cNvSpPr>
            <a:spLocks noGrp="1" noChangeArrowheads="1"/>
          </p:cNvSpPr>
          <p:nvPr>
            <p:ph type="title"/>
          </p:nvPr>
        </p:nvSpPr>
        <p:spPr>
          <a:xfrm>
            <a:off x="169660" y="90488"/>
            <a:ext cx="7400925" cy="860425"/>
          </a:xfrm>
        </p:spPr>
        <p:txBody>
          <a:bodyPr/>
          <a:lstStyle/>
          <a:p>
            <a:r>
              <a:rPr lang="en-US" dirty="0" smtClean="0">
                <a:latin typeface="Arial" pitchFamily="34" charset="0"/>
              </a:rPr>
              <a:t>Industry Co-Pay Share in Excess of Individual Retention</a:t>
            </a:r>
          </a:p>
        </p:txBody>
      </p:sp>
      <p:sp>
        <p:nvSpPr>
          <p:cNvPr id="3079" name="Rectangle 3"/>
          <p:cNvSpPr>
            <a:spLocks noChangeArrowheads="1"/>
          </p:cNvSpPr>
          <p:nvPr/>
        </p:nvSpPr>
        <p:spPr bwMode="auto">
          <a:xfrm>
            <a:off x="0" y="6414803"/>
            <a:ext cx="7569200" cy="443198"/>
          </a:xfrm>
          <a:prstGeom prst="rect">
            <a:avLst/>
          </a:prstGeom>
          <a:noFill/>
          <a:ln w="9525" algn="ctr">
            <a:noFill/>
            <a:miter lim="800000"/>
            <a:headEnd/>
            <a:tailEnd/>
          </a:ln>
        </p:spPr>
        <p:txBody>
          <a:bodyPr lIns="365760" tIns="0" rIns="0" bIns="137160" anchor="b">
            <a:spAutoFit/>
          </a:bodyPr>
          <a:lstStyle/>
          <a:p>
            <a:pPr marL="63498" indent="-63498" eaLnBrk="0" hangingPunct="0">
              <a:lnSpc>
                <a:spcPct val="90000"/>
              </a:lnSpc>
              <a:buClr>
                <a:schemeClr val="accent2"/>
              </a:buClr>
              <a:tabLst>
                <a:tab pos="112711" algn="r"/>
              </a:tabLst>
            </a:pPr>
            <a:r>
              <a:rPr lang="en-US" sz="1100" dirty="0" smtClean="0">
                <a:latin typeface="Arial" panose="020B0604020202020204" pitchFamily="34" charset="0"/>
                <a:cs typeface="Arial" panose="020B0604020202020204" pitchFamily="34" charset="0"/>
              </a:rPr>
              <a:t>*First full year of program; TRIA was signed in to law on Nov. 26, 2002, with provisions identical to those in 2003.</a:t>
            </a:r>
          </a:p>
          <a:p>
            <a:pPr marL="63498" indent="-63498" eaLnBrk="0" hangingPunct="0">
              <a:lnSpc>
                <a:spcPct val="90000"/>
              </a:lnSpc>
              <a:buClr>
                <a:schemeClr val="accent2"/>
              </a:buClr>
              <a:tabLst>
                <a:tab pos="112711" algn="r"/>
              </a:tabLst>
            </a:pPr>
            <a:r>
              <a:rPr lang="en-US" sz="1100" dirty="0" smtClean="0">
                <a:latin typeface="Arial" panose="020B0604020202020204" pitchFamily="34" charset="0"/>
                <a:cs typeface="Arial" panose="020B0604020202020204" pitchFamily="34" charset="0"/>
              </a:rPr>
              <a:t>Source: Insurance </a:t>
            </a:r>
            <a:r>
              <a:rPr lang="en-US" sz="1100" dirty="0">
                <a:latin typeface="Arial" panose="020B0604020202020204" pitchFamily="34" charset="0"/>
                <a:cs typeface="Arial" panose="020B0604020202020204" pitchFamily="34" charset="0"/>
              </a:rPr>
              <a:t>Information Institute </a:t>
            </a:r>
            <a:r>
              <a:rPr lang="en-US" sz="1100" dirty="0" smtClean="0">
                <a:latin typeface="Arial" panose="020B0604020202020204" pitchFamily="34" charset="0"/>
                <a:cs typeface="Arial" panose="020B0604020202020204" pitchFamily="34" charset="0"/>
              </a:rPr>
              <a:t>research.</a:t>
            </a:r>
            <a:endParaRPr lang="en-US" sz="1100" dirty="0">
              <a:latin typeface="Arial" panose="020B0604020202020204" pitchFamily="34" charset="0"/>
              <a:cs typeface="Arial" panose="020B0604020202020204" pitchFamily="34" charset="0"/>
            </a:endParaRPr>
          </a:p>
        </p:txBody>
      </p:sp>
      <p:graphicFrame>
        <p:nvGraphicFramePr>
          <p:cNvPr id="3074" name="Object 3"/>
          <p:cNvGraphicFramePr>
            <a:graphicFrameLocks/>
          </p:cNvGraphicFramePr>
          <p:nvPr>
            <p:extLst/>
          </p:nvPr>
        </p:nvGraphicFramePr>
        <p:xfrm>
          <a:off x="34746" y="2023451"/>
          <a:ext cx="8632825" cy="3992563"/>
        </p:xfrm>
        <a:graphic>
          <a:graphicData uri="http://schemas.openxmlformats.org/presentationml/2006/ole">
            <mc:AlternateContent xmlns:mc="http://schemas.openxmlformats.org/markup-compatibility/2006">
              <mc:Choice xmlns:v="urn:schemas-microsoft-com:vml" Requires="v">
                <p:oleObj spid="_x0000_s28129295" name="Chart" r:id="rId4" imgW="8620118" imgH="3990940" progId="MSGraph.Chart.8">
                  <p:embed followColorScheme="full"/>
                </p:oleObj>
              </mc:Choice>
              <mc:Fallback>
                <p:oleObj name="Chart" r:id="rId4" imgW="8620118" imgH="3990940" progId="MSGraph.Chart.8">
                  <p:embed followColorScheme="full"/>
                  <p:pic>
                    <p:nvPicPr>
                      <p:cNvPr id="0" name=""/>
                      <p:cNvPicPr>
                        <a:picLocks noChangeArrowheads="1"/>
                      </p:cNvPicPr>
                      <p:nvPr/>
                    </p:nvPicPr>
                    <p:blipFill>
                      <a:blip r:embed="rId5"/>
                      <a:srcRect/>
                      <a:stretch>
                        <a:fillRect/>
                      </a:stretch>
                    </p:blipFill>
                    <p:spPr bwMode="auto">
                      <a:xfrm>
                        <a:off x="34746" y="2023451"/>
                        <a:ext cx="8632825" cy="399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AutoShape 5"/>
          <p:cNvSpPr>
            <a:spLocks/>
          </p:cNvSpPr>
          <p:nvPr/>
        </p:nvSpPr>
        <p:spPr bwMode="auto">
          <a:xfrm rot="15324939">
            <a:off x="6826841" y="1094513"/>
            <a:ext cx="609600" cy="2909450"/>
          </a:xfrm>
          <a:prstGeom prst="rightBrace">
            <a:avLst>
              <a:gd name="adj1" fmla="val 108729"/>
              <a:gd name="adj2" fmla="val 51981"/>
            </a:avLst>
          </a:prstGeom>
          <a:noFill/>
          <a:ln w="381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extBox 1"/>
          <p:cNvSpPr txBox="1"/>
          <p:nvPr/>
        </p:nvSpPr>
        <p:spPr>
          <a:xfrm>
            <a:off x="5535973" y="1770483"/>
            <a:ext cx="2678806" cy="400110"/>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Reauthorization</a:t>
            </a:r>
            <a:endParaRPr lang="en-US" sz="2000" b="1" dirty="0">
              <a:latin typeface="Arial" panose="020B0604020202020204" pitchFamily="34" charset="0"/>
              <a:cs typeface="Arial" panose="020B0604020202020204" pitchFamily="34" charset="0"/>
            </a:endParaRPr>
          </a:p>
        </p:txBody>
      </p:sp>
      <p:sp>
        <p:nvSpPr>
          <p:cNvPr id="11" name="Text Box 17"/>
          <p:cNvSpPr txBox="1">
            <a:spLocks noChangeArrowheads="1"/>
          </p:cNvSpPr>
          <p:nvPr/>
        </p:nvSpPr>
        <p:spPr bwMode="auto">
          <a:xfrm>
            <a:off x="1406302" y="1324207"/>
            <a:ext cx="3833031" cy="923330"/>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smtClean="0">
                <a:solidFill>
                  <a:srgbClr val="FFFFFF"/>
                </a:solidFill>
              </a:rPr>
              <a:t>The industry co-pay share will have double by 2020 from program inception</a:t>
            </a:r>
            <a:endParaRPr lang="en-US" b="1" dirty="0">
              <a:solidFill>
                <a:srgbClr val="FFFFFF"/>
              </a:solidFill>
            </a:endParaRPr>
          </a:p>
        </p:txBody>
      </p:sp>
      <p:sp>
        <p:nvSpPr>
          <p:cNvPr id="12" name="AutoShape 8"/>
          <p:cNvSpPr>
            <a:spLocks noChangeArrowheads="1"/>
          </p:cNvSpPr>
          <p:nvPr/>
        </p:nvSpPr>
        <p:spPr bwMode="blackWhite">
          <a:xfrm>
            <a:off x="2759969" y="3978160"/>
            <a:ext cx="2951465" cy="1392965"/>
          </a:xfrm>
          <a:prstGeom prst="wedgeRectCallout">
            <a:avLst>
              <a:gd name="adj1" fmla="val 82418"/>
              <a:gd name="adj2" fmla="val -3888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latin typeface="Arial "/>
              </a:rPr>
              <a:t> Insurer co-payments in excess of their individual retentions will rise in steps beginning in 2016 from 15% to 20%</a:t>
            </a:r>
            <a:endParaRPr lang="en-US" b="1" dirty="0">
              <a:solidFill>
                <a:srgbClr val="FFFFFF"/>
              </a:solidFill>
              <a:latin typeface="Arial "/>
            </a:endParaRPr>
          </a:p>
        </p:txBody>
      </p:sp>
      <p:sp>
        <p:nvSpPr>
          <p:cNvPr id="13" name="Rectangle 7"/>
          <p:cNvSpPr>
            <a:spLocks noChangeArrowheads="1"/>
          </p:cNvSpPr>
          <p:nvPr/>
        </p:nvSpPr>
        <p:spPr bwMode="black">
          <a:xfrm>
            <a:off x="85725" y="1801852"/>
            <a:ext cx="1023937"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spTree>
    <p:extLst>
      <p:ext uri="{BB962C8B-B14F-4D97-AF65-F5344CB8AC3E}">
        <p14:creationId xmlns:p14="http://schemas.microsoft.com/office/powerpoint/2010/main" val="27178412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21</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21</a:t>
            </a:fld>
            <a:endParaRPr lang="en-US"/>
          </a:p>
        </p:txBody>
      </p:sp>
    </p:spTree>
    <p:extLst>
      <p:ext uri="{BB962C8B-B14F-4D97-AF65-F5344CB8AC3E}">
        <p14:creationId xmlns:p14="http://schemas.microsoft.com/office/powerpoint/2010/main" val="376008221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3890" name="Rectangle 2"/>
          <p:cNvSpPr>
            <a:spLocks noGrp="1" noChangeArrowheads="1"/>
          </p:cNvSpPr>
          <p:nvPr>
            <p:ph type="title"/>
          </p:nvPr>
        </p:nvSpPr>
        <p:spPr>
          <a:xfrm>
            <a:off x="228600" y="223838"/>
            <a:ext cx="8178800" cy="457200"/>
          </a:xfrm>
        </p:spPr>
        <p:txBody>
          <a:bodyPr/>
          <a:lstStyle/>
          <a:p>
            <a:r>
              <a:rPr lang="en-US" altLang="en-US" dirty="0"/>
              <a:t>Distribution of Invested Assets: P/C Insurance Industry, </a:t>
            </a:r>
            <a:r>
              <a:rPr lang="en-US" altLang="en-US" dirty="0" smtClean="0"/>
              <a:t>2013</a:t>
            </a:r>
            <a:endParaRPr lang="en-US" altLang="en-US" dirty="0"/>
          </a:p>
        </p:txBody>
      </p:sp>
      <p:graphicFrame>
        <p:nvGraphicFramePr>
          <p:cNvPr id="2853891" name="Object 3"/>
          <p:cNvGraphicFramePr>
            <a:graphicFrameLocks noGrp="1" noChangeAspect="1"/>
          </p:cNvGraphicFramePr>
          <p:nvPr>
            <p:ph idx="1"/>
            <p:extLst/>
          </p:nvPr>
        </p:nvGraphicFramePr>
        <p:xfrm>
          <a:off x="-1827213" y="1641475"/>
          <a:ext cx="11347451" cy="5673725"/>
        </p:xfrm>
        <a:graphic>
          <a:graphicData uri="http://schemas.openxmlformats.org/presentationml/2006/ole">
            <mc:AlternateContent xmlns:mc="http://schemas.openxmlformats.org/markup-compatibility/2006">
              <mc:Choice xmlns:v="urn:schemas-microsoft-com:vml" Requires="v">
                <p:oleObj spid="_x0000_s28130313" name="Chart" r:id="rId3" imgW="10820504" imgH="5410145" progId="MSGraph.Chart.8">
                  <p:embed followColorScheme="full"/>
                </p:oleObj>
              </mc:Choice>
              <mc:Fallback>
                <p:oleObj name="Chart" r:id="rId3" imgW="10820504" imgH="5410145" progId="MSGraph.Chart.8">
                  <p:embed followColorScheme="full"/>
                  <p:pic>
                    <p:nvPicPr>
                      <p:cNvPr id="0" name=""/>
                      <p:cNvPicPr>
                        <a:picLocks noChangeAspect="1" noChangeArrowheads="1"/>
                      </p:cNvPicPr>
                      <p:nvPr/>
                    </p:nvPicPr>
                    <p:blipFill>
                      <a:blip r:embed="rId4"/>
                      <a:srcRect/>
                      <a:stretch>
                        <a:fillRect/>
                      </a:stretch>
                    </p:blipFill>
                    <p:spPr bwMode="auto">
                      <a:xfrm>
                        <a:off x="-1827213" y="1641475"/>
                        <a:ext cx="11347451" cy="567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3892" name="Rectangle 4"/>
          <p:cNvSpPr>
            <a:spLocks noChangeArrowheads="1"/>
          </p:cNvSpPr>
          <p:nvPr/>
        </p:nvSpPr>
        <p:spPr bwMode="auto">
          <a:xfrm>
            <a:off x="228600" y="6264275"/>
            <a:ext cx="8712200"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buClrTx/>
              <a:buFontTx/>
              <a:buNone/>
            </a:pPr>
            <a:endParaRPr lang="en-US" altLang="en-US" sz="1400" b="1" dirty="0">
              <a:latin typeface="Arial" panose="020B0604020202020204" pitchFamily="34" charset="0"/>
            </a:endParaRPr>
          </a:p>
          <a:p>
            <a:pPr>
              <a:spcBef>
                <a:spcPct val="0"/>
              </a:spcBef>
              <a:buClrTx/>
              <a:buFontTx/>
              <a:buNone/>
            </a:pPr>
            <a:r>
              <a:rPr lang="en-US" altLang="en-US" sz="1400" b="1" dirty="0">
                <a:latin typeface="Arial" panose="020B0604020202020204" pitchFamily="34" charset="0"/>
              </a:rPr>
              <a:t>Source:  Insurance Information Institute </a:t>
            </a:r>
            <a:r>
              <a:rPr lang="en-US" altLang="en-US" sz="1400" b="1" i="1" dirty="0">
                <a:latin typeface="Arial" panose="020B0604020202020204" pitchFamily="34" charset="0"/>
              </a:rPr>
              <a:t>Fact Book </a:t>
            </a:r>
            <a:r>
              <a:rPr lang="en-US" altLang="en-US" sz="1400" b="1" i="1" dirty="0" smtClean="0">
                <a:latin typeface="Arial" panose="020B0604020202020204" pitchFamily="34" charset="0"/>
              </a:rPr>
              <a:t>2015, </a:t>
            </a:r>
            <a:r>
              <a:rPr lang="en-US" altLang="en-US" sz="1400" b="1" dirty="0">
                <a:latin typeface="Arial" panose="020B0604020202020204" pitchFamily="34" charset="0"/>
              </a:rPr>
              <a:t>A.M. Best.</a:t>
            </a:r>
          </a:p>
        </p:txBody>
      </p:sp>
      <p:sp>
        <p:nvSpPr>
          <p:cNvPr id="2853894" name="Text Box 6"/>
          <p:cNvSpPr txBox="1">
            <a:spLocks noChangeArrowheads="1"/>
          </p:cNvSpPr>
          <p:nvPr/>
        </p:nvSpPr>
        <p:spPr bwMode="auto">
          <a:xfrm>
            <a:off x="6400800" y="4254500"/>
            <a:ext cx="2133600" cy="1090613"/>
          </a:xfrm>
          <a:prstGeom prst="rect">
            <a:avLst/>
          </a:prstGeom>
          <a:solidFill>
            <a:srgbClr val="FFFF00"/>
          </a:solidFill>
          <a:ln w="12700">
            <a:solidFill>
              <a:srgbClr val="0000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buClrTx/>
              <a:buFontTx/>
              <a:buNone/>
            </a:pPr>
            <a:r>
              <a:rPr lang="en-US" altLang="en-US" sz="2400" dirty="0"/>
              <a:t>Total Invested Assets = $</a:t>
            </a:r>
            <a:r>
              <a:rPr lang="en-US" altLang="en-US" sz="2400" dirty="0" smtClean="0"/>
              <a:t>1.5 </a:t>
            </a:r>
            <a:r>
              <a:rPr lang="en-US" altLang="en-US" sz="2400" dirty="0"/>
              <a:t>Trillion</a:t>
            </a:r>
            <a:endParaRPr lang="en-US" altLang="en-US" sz="2400" i="1" dirty="0"/>
          </a:p>
        </p:txBody>
      </p:sp>
      <p:sp>
        <p:nvSpPr>
          <p:cNvPr id="2853895" name="Text Box 7"/>
          <p:cNvSpPr txBox="1">
            <a:spLocks noChangeArrowheads="1"/>
          </p:cNvSpPr>
          <p:nvPr/>
        </p:nvSpPr>
        <p:spPr bwMode="auto">
          <a:xfrm>
            <a:off x="3124200" y="1371600"/>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altLang="en-US" sz="3200" b="1"/>
              <a:t>$ Billions</a:t>
            </a:r>
          </a:p>
        </p:txBody>
      </p:sp>
    </p:spTree>
    <p:extLst>
      <p:ext uri="{BB962C8B-B14F-4D97-AF65-F5344CB8AC3E}">
        <p14:creationId xmlns:p14="http://schemas.microsoft.com/office/powerpoint/2010/main" val="3662068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853894"/>
                                        </p:tgtEl>
                                        <p:attrNameLst>
                                          <p:attrName>style.visibility</p:attrName>
                                        </p:attrNameLst>
                                      </p:cBhvr>
                                      <p:to>
                                        <p:strVal val="visible"/>
                                      </p:to>
                                    </p:set>
                                    <p:anim calcmode="lin" valueType="num">
                                      <p:cBhvr additive="base">
                                        <p:cTn id="7" dur="500" fill="hold"/>
                                        <p:tgtEl>
                                          <p:spTgt spid="2853894"/>
                                        </p:tgtEl>
                                        <p:attrNameLst>
                                          <p:attrName>ppt_x</p:attrName>
                                        </p:attrNameLst>
                                      </p:cBhvr>
                                      <p:tavLst>
                                        <p:tav tm="0">
                                          <p:val>
                                            <p:strVal val="0-#ppt_w/2"/>
                                          </p:val>
                                        </p:tav>
                                        <p:tav tm="100000">
                                          <p:val>
                                            <p:strVal val="#ppt_x"/>
                                          </p:val>
                                        </p:tav>
                                      </p:tavLst>
                                    </p:anim>
                                    <p:anim calcmode="lin" valueType="num">
                                      <p:cBhvr additive="base">
                                        <p:cTn id="8" dur="500" fill="hold"/>
                                        <p:tgtEl>
                                          <p:spTgt spid="28538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3894"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2000–2014</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2365061444"/>
              </p:ext>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050507" name="Chart" r:id="rId4" imgW="3371733" imgH="1455559" progId="MSGraph.Chart.8">
                  <p:embed followColorScheme="full"/>
                </p:oleObj>
              </mc:Choice>
              <mc:Fallback>
                <p:oleObj name="Chart" r:id="rId4" imgW="3371733" imgH="1455559"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Due </a:t>
            </a:r>
            <a:r>
              <a:rPr lang="en-US" sz="2000" b="1" dirty="0">
                <a:solidFill>
                  <a:srgbClr val="FFFFFF"/>
                </a:solidFill>
              </a:rPr>
              <a:t>to persistently low interest </a:t>
            </a:r>
            <a:r>
              <a:rPr lang="en-US" sz="2000" b="1" dirty="0" smtClean="0">
                <a:solidFill>
                  <a:srgbClr val="FFFFFF"/>
                </a:solidFill>
              </a:rPr>
              <a:t>rates,</a:t>
            </a:r>
            <a:br>
              <a:rPr lang="en-US" sz="2000" b="1" dirty="0" smtClean="0">
                <a:solidFill>
                  <a:srgbClr val="FFFFFF"/>
                </a:solidFill>
              </a:rPr>
            </a:br>
            <a:r>
              <a:rPr lang="en-US" sz="2000" b="1" dirty="0" smtClean="0">
                <a:solidFill>
                  <a:srgbClr val="FFFFFF"/>
                </a:solidFill>
              </a:rPr>
              <a:t>investment income </a:t>
            </a:r>
            <a:r>
              <a:rPr lang="en-US" sz="2000" b="1" dirty="0">
                <a:solidFill>
                  <a:srgbClr val="FFFFFF"/>
                </a:solidFill>
              </a:rPr>
              <a:t>f</a:t>
            </a:r>
            <a:r>
              <a:rPr lang="en-US" sz="2000" b="1" dirty="0" smtClean="0">
                <a:solidFill>
                  <a:srgbClr val="FFFFFF"/>
                </a:solidFill>
              </a:rPr>
              <a:t>ell in 2012, 2013 and 2014.</a:t>
            </a:r>
            <a:endParaRPr lang="en-US" sz="2000" b="1" dirty="0">
              <a:solidFill>
                <a:srgbClr val="FFFFFF"/>
              </a:solidFill>
            </a:endParaRP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        *2014 figure is estimated based on annualized data through Q3.</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425736" y="1105268"/>
            <a:ext cx="2489664" cy="795771"/>
          </a:xfrm>
          <a:prstGeom prst="wedgeRectCallout">
            <a:avLst>
              <a:gd name="adj1" fmla="val 25062"/>
              <a:gd name="adj2" fmla="val 1355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still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12558535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24</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1990–2014*</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Dec. 2014.</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a:t>
            </a:r>
            <a:r>
              <a:rPr lang="en-US" sz="1100" dirty="0" smtClean="0">
                <a:hlinkClick r:id="rId4"/>
              </a:rPr>
              <a:t>www.federalreserve.gov/releases/h15/data.htm</a:t>
            </a:r>
            <a:r>
              <a:rPr lang="en-US" sz="1100" dirty="0" smtClean="0"/>
              <a:t>. National </a:t>
            </a:r>
            <a:r>
              <a:rPr lang="en-US" sz="1100" dirty="0"/>
              <a:t>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ext uri="{D42A27DB-BD31-4B8C-83A1-F6EECF244321}">
                <p14:modId xmlns:p14="http://schemas.microsoft.com/office/powerpoint/2010/main" val="1876419337"/>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051531" name="Chart" r:id="rId5" imgW="3337612" imgH="1752739" progId="MSGraph.Chart.8">
                  <p:embed followColorScheme="full"/>
                </p:oleObj>
              </mc:Choice>
              <mc:Fallback>
                <p:oleObj name="Chart" r:id="rId5" imgW="3337612" imgH="1752739"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07675"/>
            <a:ext cx="1704975" cy="1500289"/>
          </a:xfrm>
          <a:prstGeom prst="wedgeRectCallout">
            <a:avLst>
              <a:gd name="adj1" fmla="val 26748"/>
              <a:gd name="adj2" fmla="val 12784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U.S. Treasury </a:t>
            </a:r>
            <a:r>
              <a:rPr lang="en-US" sz="1400" b="1" dirty="0" smtClean="0">
                <a:solidFill>
                  <a:schemeClr val="bg1"/>
                </a:solidFill>
              </a:rPr>
              <a:t>yields </a:t>
            </a:r>
            <a:r>
              <a:rPr lang="en-US" sz="1400" b="1" dirty="0">
                <a:solidFill>
                  <a:schemeClr val="bg1"/>
                </a:solidFill>
              </a:rPr>
              <a:t>plunged to </a:t>
            </a:r>
            <a:r>
              <a:rPr lang="en-US" sz="1400" b="1" dirty="0" smtClean="0">
                <a:solidFill>
                  <a:schemeClr val="bg1"/>
                </a:solidFill>
              </a:rPr>
              <a:t>historic lows in 2013. Longer-term yields have rebounded a bit.</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24</a:t>
            </a:fld>
            <a:endParaRPr lang="en-US"/>
          </a:p>
        </p:txBody>
      </p:sp>
      <p:sp>
        <p:nvSpPr>
          <p:cNvPr id="14" name="Rectangle 7"/>
          <p:cNvSpPr>
            <a:spLocks noChangeArrowheads="1"/>
          </p:cNvSpPr>
          <p:nvPr/>
        </p:nvSpPr>
        <p:spPr bwMode="grayWhite">
          <a:xfrm>
            <a:off x="8071337" y="3647768"/>
            <a:ext cx="845601"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30380844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Book Yield on Property/Casualty Insurance Invested Assets, 2007–2016F</a:t>
            </a:r>
            <a:endParaRPr lang="en-US" baseline="30000" dirty="0" smtClean="0"/>
          </a:p>
        </p:txBody>
      </p:sp>
      <p:graphicFrame>
        <p:nvGraphicFramePr>
          <p:cNvPr id="58370" name="Object 3"/>
          <p:cNvGraphicFramePr>
            <a:graphicFrameLocks/>
          </p:cNvGraphicFramePr>
          <p:nvPr>
            <p:extLst>
              <p:ext uri="{D42A27DB-BD31-4B8C-83A1-F6EECF244321}">
                <p14:modId xmlns:p14="http://schemas.microsoft.com/office/powerpoint/2010/main" val="4158395456"/>
              </p:ext>
            </p:extLst>
          </p:nvPr>
        </p:nvGraphicFramePr>
        <p:xfrm>
          <a:off x="225893" y="1432994"/>
          <a:ext cx="8451850" cy="3663950"/>
        </p:xfrm>
        <a:graphic>
          <a:graphicData uri="http://schemas.openxmlformats.org/presentationml/2006/ole">
            <mc:AlternateContent xmlns:mc="http://schemas.openxmlformats.org/markup-compatibility/2006">
              <mc:Choice xmlns:v="urn:schemas-microsoft-com:vml" Requires="v">
                <p:oleObj spid="_x0000_s28052555" name="Chart" r:id="rId4" imgW="3367988" imgH="1463040" progId="MSGraph.Chart.8">
                  <p:embed followColorScheme="full"/>
                </p:oleObj>
              </mc:Choice>
              <mc:Fallback>
                <p:oleObj name="Chart" r:id="rId4" imgW="3367988" imgH="1463040" progId="MSGraph.Chart.8">
                  <p:embed followColorScheme="full"/>
                  <p:pic>
                    <p:nvPicPr>
                      <p:cNvPr id="0" name=""/>
                      <p:cNvPicPr>
                        <a:picLocks noChangeArrowheads="1"/>
                      </p:cNvPicPr>
                      <p:nvPr/>
                    </p:nvPicPr>
                    <p:blipFill>
                      <a:blip r:embed="rId5"/>
                      <a:srcRect/>
                      <a:stretch>
                        <a:fillRect/>
                      </a:stretch>
                    </p:blipFill>
                    <p:spPr bwMode="auto">
                      <a:xfrm>
                        <a:off x="225893" y="143299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47663" y="5142406"/>
            <a:ext cx="8330080" cy="14644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The yield on invested assets continues to decline as returns on maturing bonds generally still exceed new money yields.  The end of the Fed’s QE program in Oct. 2014 should allow some increase in longer maturities while short term interest rate increases are unlikely until mid-to-late 2015</a:t>
            </a:r>
            <a:endParaRPr lang="en-US" sz="2000" b="1" dirty="0">
              <a:solidFill>
                <a:srgbClr val="FFFFFF"/>
              </a:solidFill>
            </a:endParaRPr>
          </a:p>
        </p:txBody>
      </p:sp>
      <p:sp>
        <p:nvSpPr>
          <p:cNvPr id="58373" name="Rectangle 5"/>
          <p:cNvSpPr>
            <a:spLocks noChangeArrowheads="1"/>
          </p:cNvSpPr>
          <p:nvPr/>
        </p:nvSpPr>
        <p:spPr bwMode="auto">
          <a:xfrm>
            <a:off x="-1" y="6606839"/>
            <a:ext cx="8915401" cy="290849"/>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Conning.</a:t>
            </a:r>
            <a:endParaRPr lang="en-US" sz="1100" dirty="0"/>
          </a:p>
        </p:txBody>
      </p:sp>
      <p:sp>
        <p:nvSpPr>
          <p:cNvPr id="58374" name="Rectangle 6"/>
          <p:cNvSpPr>
            <a:spLocks noChangeArrowheads="1"/>
          </p:cNvSpPr>
          <p:nvPr/>
        </p:nvSpPr>
        <p:spPr bwMode="black">
          <a:xfrm>
            <a:off x="347663" y="1138233"/>
            <a:ext cx="8221662" cy="2492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smtClean="0">
                <a:solidFill>
                  <a:srgbClr val="225A7A"/>
                </a:solidFill>
              </a:rPr>
              <a:t>(Percent)</a:t>
            </a:r>
            <a:endParaRPr lang="en-US" b="1" dirty="0">
              <a:solidFill>
                <a:srgbClr val="225A7A"/>
              </a:solidFill>
            </a:endParaRPr>
          </a:p>
        </p:txBody>
      </p:sp>
      <p:sp>
        <p:nvSpPr>
          <p:cNvPr id="8" name="AutoShape 7"/>
          <p:cNvSpPr>
            <a:spLocks noChangeArrowheads="1"/>
          </p:cNvSpPr>
          <p:nvPr/>
        </p:nvSpPr>
        <p:spPr bwMode="blackWhite">
          <a:xfrm>
            <a:off x="4643437" y="1432994"/>
            <a:ext cx="2857500" cy="1127306"/>
          </a:xfrm>
          <a:prstGeom prst="wedgeRectCallout">
            <a:avLst>
              <a:gd name="adj1" fmla="val 20062"/>
              <a:gd name="adj2" fmla="val 14821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latin typeface="Arial" pitchFamily="34" charset="0"/>
                <a:cs typeface="+mn-cs"/>
              </a:rPr>
              <a:t>Book yield in 2014 is down 114 BP from pre-crisis levels</a:t>
            </a:r>
            <a:endParaRPr lang="en-US" sz="2000" b="1" dirty="0">
              <a:solidFill>
                <a:schemeClr val="bg1"/>
              </a:solidFill>
              <a:latin typeface="Arial" pitchFamily="34" charset="0"/>
              <a:cs typeface="+mn-cs"/>
            </a:endParaRPr>
          </a:p>
        </p:txBody>
      </p:sp>
    </p:spTree>
    <p:extLst>
      <p:ext uri="{BB962C8B-B14F-4D97-AF65-F5344CB8AC3E}">
        <p14:creationId xmlns:p14="http://schemas.microsoft.com/office/powerpoint/2010/main" val="15671911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26</a:t>
            </a:fld>
            <a:endParaRPr lang="en-US" smtClean="0"/>
          </a:p>
        </p:txBody>
      </p:sp>
      <p:sp>
        <p:nvSpPr>
          <p:cNvPr id="66566" name="Rectangle 11"/>
          <p:cNvSpPr>
            <a:spLocks noGrp="1" noChangeArrowheads="1"/>
          </p:cNvSpPr>
          <p:nvPr>
            <p:ph type="title"/>
          </p:nvPr>
        </p:nvSpPr>
        <p:spPr/>
        <p:txBody>
          <a:bodyPr/>
          <a:lstStyle/>
          <a:p>
            <a:r>
              <a:rPr lang="en-US" dirty="0" smtClean="0"/>
              <a:t>Interest Rate Forecasts: 2015 – 2020</a:t>
            </a:r>
          </a:p>
        </p:txBody>
      </p:sp>
      <p:graphicFrame>
        <p:nvGraphicFramePr>
          <p:cNvPr id="66562" name="Object 4"/>
          <p:cNvGraphicFramePr>
            <a:graphicFrameLocks noChangeAspect="1"/>
          </p:cNvGraphicFramePr>
          <p:nvPr>
            <p:extLst>
              <p:ext uri="{D42A27DB-BD31-4B8C-83A1-F6EECF244321}">
                <p14:modId xmlns:p14="http://schemas.microsoft.com/office/powerpoint/2010/main" val="3927980281"/>
              </p:ext>
            </p:extLst>
          </p:nvPr>
        </p:nvGraphicFramePr>
        <p:xfrm>
          <a:off x="39687" y="1668667"/>
          <a:ext cx="8867775" cy="3771900"/>
        </p:xfrm>
        <a:graphic>
          <a:graphicData uri="http://schemas.openxmlformats.org/presentationml/2006/ole">
            <mc:AlternateContent xmlns:mc="http://schemas.openxmlformats.org/markup-compatibility/2006">
              <mc:Choice xmlns:v="urn:schemas-microsoft-com:vml" Requires="v">
                <p:oleObj spid="_x0000_s28053579" name="Chart" r:id="rId4" imgW="3413760" imgH="1508760" progId="MSGraph.Chart.8">
                  <p:embed followColorScheme="full"/>
                </p:oleObj>
              </mc:Choice>
              <mc:Fallback>
                <p:oleObj name="Chart" r:id="rId4" imgW="3413760" imgH="1508760" progId="MSGraph.Chart.8">
                  <p:embed followColorScheme="full"/>
                  <p:pic>
                    <p:nvPicPr>
                      <p:cNvPr id="0" name=""/>
                      <p:cNvPicPr>
                        <a:picLocks noChangeAspect="1" noChangeArrowheads="1"/>
                      </p:cNvPicPr>
                      <p:nvPr/>
                    </p:nvPicPr>
                    <p:blipFill>
                      <a:blip r:embed="rId5"/>
                      <a:srcRect/>
                      <a:stretch>
                        <a:fillRect/>
                      </a:stretch>
                    </p:blipFill>
                    <p:spPr bwMode="gray">
                      <a:xfrm>
                        <a:off x="39687" y="1668667"/>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88208" y="5594897"/>
            <a:ext cx="8760542" cy="700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A Full Normalization of Interest Rates Is Unlikely Until 2018, More than a Decade After the Onset of the Financial Crisis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Yield (%)</a:t>
            </a:r>
            <a:endParaRPr lang="en-US" sz="1600" b="1" dirty="0">
              <a:solidFill>
                <a:srgbClr val="225A7A"/>
              </a:solidFill>
            </a:endParaRPr>
          </a:p>
        </p:txBody>
      </p:sp>
      <p:sp>
        <p:nvSpPr>
          <p:cNvPr id="12" name="Rectangle 5"/>
          <p:cNvSpPr>
            <a:spLocks noChangeArrowheads="1"/>
          </p:cNvSpPr>
          <p:nvPr/>
        </p:nvSpPr>
        <p:spPr bwMode="auto">
          <a:xfrm>
            <a:off x="-1" y="6491734"/>
            <a:ext cx="8601075" cy="426271"/>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Federal Reserve Board of Governors (historical); Blue Chip Economic Indicators (1/15 for 2015 and 2016; for 2017-2020 10/14 issue); Insurance Info. Institute. </a:t>
            </a:r>
            <a:endParaRPr lang="en-US" sz="1100" dirty="0"/>
          </a:p>
        </p:txBody>
      </p:sp>
      <p:sp>
        <p:nvSpPr>
          <p:cNvPr id="13" name="Rectangle 3"/>
          <p:cNvSpPr>
            <a:spLocks noChangeArrowheads="1"/>
          </p:cNvSpPr>
          <p:nvPr/>
        </p:nvSpPr>
        <p:spPr bwMode="black">
          <a:xfrm>
            <a:off x="965068" y="141722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3-Month Treasury</a:t>
            </a:r>
            <a:endParaRPr lang="en-US" sz="2400" b="1" u="sng" dirty="0">
              <a:solidFill>
                <a:srgbClr val="225A7A"/>
              </a:solidFill>
            </a:endParaRPr>
          </a:p>
        </p:txBody>
      </p:sp>
      <p:sp>
        <p:nvSpPr>
          <p:cNvPr id="16" name="Rectangle 3"/>
          <p:cNvSpPr>
            <a:spLocks noChangeArrowheads="1"/>
          </p:cNvSpPr>
          <p:nvPr/>
        </p:nvSpPr>
        <p:spPr bwMode="black">
          <a:xfrm>
            <a:off x="5275131" y="142674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10-Year Treasury</a:t>
            </a:r>
            <a:endParaRPr lang="en-US" sz="2400" b="1" u="sng" dirty="0">
              <a:solidFill>
                <a:srgbClr val="225A7A"/>
              </a:solidFill>
            </a:endParaRPr>
          </a:p>
        </p:txBody>
      </p:sp>
      <p:sp>
        <p:nvSpPr>
          <p:cNvPr id="17" name="AutoShape 38"/>
          <p:cNvSpPr>
            <a:spLocks noChangeArrowheads="1"/>
          </p:cNvSpPr>
          <p:nvPr/>
        </p:nvSpPr>
        <p:spPr bwMode="blackWhite">
          <a:xfrm>
            <a:off x="699247" y="1958726"/>
            <a:ext cx="1672478" cy="1956049"/>
          </a:xfrm>
          <a:prstGeom prst="wedgeRectCallout">
            <a:avLst>
              <a:gd name="adj1" fmla="val 56277"/>
              <a:gd name="adj2" fmla="val 694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Fed is expected to begin raising short-term rates in mid-2015, but this timeline could easily slip to late 2015 or even 2016</a:t>
            </a:r>
            <a:endParaRPr lang="en-US" sz="1400" b="1" dirty="0">
              <a:solidFill>
                <a:schemeClr val="bg1"/>
              </a:solidFill>
            </a:endParaRPr>
          </a:p>
        </p:txBody>
      </p:sp>
      <p:sp>
        <p:nvSpPr>
          <p:cNvPr id="18" name="AutoShape 38"/>
          <p:cNvSpPr>
            <a:spLocks noChangeArrowheads="1"/>
          </p:cNvSpPr>
          <p:nvPr/>
        </p:nvSpPr>
        <p:spPr bwMode="blackWhite">
          <a:xfrm>
            <a:off x="6742113" y="3554617"/>
            <a:ext cx="2306637" cy="1173941"/>
          </a:xfrm>
          <a:prstGeom prst="wedgeRectCallout">
            <a:avLst>
              <a:gd name="adj1" fmla="val -39855"/>
              <a:gd name="adj2" fmla="val -7541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end of the Fed’s QE program in 2014 and a stronger economy are expected to push longer-term yields higher</a:t>
            </a:r>
            <a:endParaRPr lang="en-US" sz="1400" b="1" dirty="0">
              <a:solidFill>
                <a:schemeClr val="bg1"/>
              </a:solidFill>
            </a:endParaRPr>
          </a:p>
        </p:txBody>
      </p:sp>
    </p:spTree>
    <p:extLst>
      <p:ext uri="{BB962C8B-B14F-4D97-AF65-F5344CB8AC3E}">
        <p14:creationId xmlns:p14="http://schemas.microsoft.com/office/powerpoint/2010/main" val="3164702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7"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27</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1990–2016F</a:t>
            </a:r>
          </a:p>
        </p:txBody>
      </p:sp>
      <p:graphicFrame>
        <p:nvGraphicFramePr>
          <p:cNvPr id="35842" name="Object 3"/>
          <p:cNvGraphicFramePr>
            <a:graphicFrameLocks noChangeAspect="1"/>
          </p:cNvGraphicFramePr>
          <p:nvPr>
            <p:extLst>
              <p:ext uri="{D42A27DB-BD31-4B8C-83A1-F6EECF244321}">
                <p14:modId xmlns:p14="http://schemas.microsoft.com/office/powerpoint/2010/main" val="3272125649"/>
              </p:ext>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054603" name="Chart" r:id="rId4" imgW="3318471" imgH="1527879" progId="MSGraph.Chart.8">
                  <p:embed followColorScheme="full"/>
                </p:oleObj>
              </mc:Choice>
              <mc:Fallback>
                <p:oleObj name="Chart" r:id="rId4" imgW="3318471" imgH="1527879"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a:t>
            </a:r>
            <a:r>
              <a:rPr lang="en-US" sz="1100" dirty="0" smtClean="0"/>
              <a:t>1/15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16391"/>
              <a:gd name="adj2" fmla="val 734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334864" y="1155699"/>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29101021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28</a:t>
            </a:fld>
            <a:endParaRPr lang="en-US" sz="900"/>
          </a:p>
        </p:txBody>
      </p:sp>
      <p:graphicFrame>
        <p:nvGraphicFramePr>
          <p:cNvPr id="60418" name="Object 3"/>
          <p:cNvGraphicFramePr>
            <a:graphicFrameLocks/>
          </p:cNvGraphicFramePr>
          <p:nvPr>
            <p:extLst>
              <p:ext uri="{D42A27DB-BD31-4B8C-83A1-F6EECF244321}">
                <p14:modId xmlns:p14="http://schemas.microsoft.com/office/powerpoint/2010/main" val="544913540"/>
              </p:ext>
            </p:extLst>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8055627" name="Chart" r:id="rId4" imgW="3447881" imgH="1508760" progId="MSGraph.Chart.8">
                  <p:embed followColorScheme="full"/>
                </p:oleObj>
              </mc:Choice>
              <mc:Fallback>
                <p:oleObj name="Chart" r:id="rId4" imgW="3447881" imgH="1508760" progId="MSGraph.Chart.8">
                  <p:embed followColorScheme="full"/>
                  <p:pic>
                    <p:nvPicPr>
                      <p:cNvPr id="0" name=""/>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28</a:t>
            </a:fld>
            <a:endParaRPr lang="en-US"/>
          </a:p>
        </p:txBody>
      </p:sp>
    </p:spTree>
    <p:extLst>
      <p:ext uri="{BB962C8B-B14F-4D97-AF65-F5344CB8AC3E}">
        <p14:creationId xmlns:p14="http://schemas.microsoft.com/office/powerpoint/2010/main" val="41314287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29</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1990-2014:Q3</a:t>
            </a:r>
          </a:p>
        </p:txBody>
      </p:sp>
      <p:sp>
        <p:nvSpPr>
          <p:cNvPr id="32775" name="Rectangle 4"/>
          <p:cNvSpPr>
            <a:spLocks noChangeArrowheads="1"/>
          </p:cNvSpPr>
          <p:nvPr/>
        </p:nvSpPr>
        <p:spPr bwMode="auto">
          <a:xfrm>
            <a:off x="0" y="6570663"/>
            <a:ext cx="8596313" cy="287337"/>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A.M. Best, ISO, Insurance Information Institute.                                   </a:t>
            </a:r>
          </a:p>
        </p:txBody>
      </p:sp>
      <p:graphicFrame>
        <p:nvGraphicFramePr>
          <p:cNvPr id="32770" name="Object 3"/>
          <p:cNvGraphicFramePr>
            <a:graphicFrameLocks/>
          </p:cNvGraphicFramePr>
          <p:nvPr>
            <p:extLst>
              <p:ext uri="{D42A27DB-BD31-4B8C-83A1-F6EECF244321}">
                <p14:modId xmlns:p14="http://schemas.microsoft.com/office/powerpoint/2010/main" val="316816416"/>
              </p:ext>
            </p:extLst>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28056651" name="Chart" r:id="rId4" imgW="3432901" imgH="1665039" progId="MSGraph.Chart.8">
                  <p:embed followColorScheme="full"/>
                </p:oleObj>
              </mc:Choice>
              <mc:Fallback>
                <p:oleObj name="Chart" r:id="rId4" imgW="3432901" imgH="1665039" progId="MSGraph.Chart.8">
                  <p:embed followColorScheme="full"/>
                  <p:pic>
                    <p:nvPicPr>
                      <p:cNvPr id="0" name=""/>
                      <p:cNvPicPr>
                        <a:picLocks noChangeArrowheads="1"/>
                      </p:cNvPicPr>
                      <p:nvPr/>
                    </p:nvPicPr>
                    <p:blipFill>
                      <a:blip r:embed="rId5"/>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12725" y="55939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2010 - 2014 Following Two Years of Realized Losses During the Financial Crisis.  Realized </a:t>
            </a:r>
            <a:r>
              <a:rPr lang="en-US" b="1" dirty="0">
                <a:solidFill>
                  <a:srgbClr val="FFFFFF"/>
                </a:solidFill>
              </a:rPr>
              <a:t>Capital Losses Were a</a:t>
            </a:r>
            <a:r>
              <a:rPr lang="en-US" b="1" dirty="0" smtClean="0">
                <a:solidFill>
                  <a:srgbClr val="FFFFFF"/>
                </a:solidFill>
              </a:rPr>
              <a:t> </a:t>
            </a:r>
            <a:r>
              <a:rPr lang="en-US" b="1" dirty="0">
                <a:solidFill>
                  <a:srgbClr val="FFFFFF"/>
                </a:solidFill>
              </a:rPr>
              <a:t>Primary Cause </a:t>
            </a:r>
            <a:r>
              <a:rPr lang="en-US" b="1" dirty="0" smtClean="0">
                <a:solidFill>
                  <a:srgbClr val="FFFFFF"/>
                </a:solidFill>
              </a:rPr>
              <a:t>of </a:t>
            </a:r>
            <a:r>
              <a:rPr lang="en-US" b="1" dirty="0">
                <a:solidFill>
                  <a:srgbClr val="FFFFFF"/>
                </a:solidFill>
              </a:rPr>
              <a:t>2008/2009’s Large Drop in Profits and ROE</a:t>
            </a: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8097774" y="1397607"/>
            <a:ext cx="694534" cy="1872368"/>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4663255" y="1083248"/>
            <a:ext cx="3351934" cy="710383"/>
          </a:xfrm>
          <a:prstGeom prst="wedgeRectCallout">
            <a:avLst>
              <a:gd name="adj1" fmla="val 53668"/>
              <a:gd name="adj2" fmla="val 8100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rose sharply as equity markets rallied in 2013-14</a:t>
            </a:r>
            <a:endParaRPr lang="en-US" sz="1600" b="1" dirty="0">
              <a:solidFill>
                <a:schemeClr val="bg1"/>
              </a:solidFill>
            </a:endParaRPr>
          </a:p>
        </p:txBody>
      </p:sp>
    </p:spTree>
    <p:extLst>
      <p:ext uri="{BB962C8B-B14F-4D97-AF65-F5344CB8AC3E}">
        <p14:creationId xmlns:p14="http://schemas.microsoft.com/office/powerpoint/2010/main" val="28507877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38"/>
            <a:ext cx="6921230" cy="860425"/>
          </a:xfrm>
        </p:spPr>
        <p:txBody>
          <a:bodyPr/>
          <a:lstStyle/>
          <a:p>
            <a:r>
              <a:rPr lang="en-US" dirty="0" smtClean="0">
                <a:latin typeface="Arial" panose="020B0604020202020204" pitchFamily="34" charset="0"/>
              </a:rPr>
              <a:t>P/C Industry Net Income After Taxes</a:t>
            </a:r>
            <a:br>
              <a:rPr lang="en-US" dirty="0" smtClean="0">
                <a:latin typeface="Arial" panose="020B0604020202020204" pitchFamily="34" charset="0"/>
              </a:rPr>
            </a:br>
            <a:r>
              <a:rPr lang="en-US" dirty="0" smtClean="0">
                <a:latin typeface="Arial" panose="020B0604020202020204" pitchFamily="34" charset="0"/>
              </a:rPr>
              <a:t>1991–2014E</a:t>
            </a:r>
          </a:p>
        </p:txBody>
      </p:sp>
      <p:sp>
        <p:nvSpPr>
          <p:cNvPr id="14339" name="Text Box 5"/>
          <p:cNvSpPr txBox="1">
            <a:spLocks noChangeArrowheads="1"/>
          </p:cNvSpPr>
          <p:nvPr/>
        </p:nvSpPr>
        <p:spPr bwMode="auto">
          <a:xfrm>
            <a:off x="812037" y="1138238"/>
            <a:ext cx="2374900" cy="22535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2005 ROE*= 9.6%</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2006 ROE = 12.7%</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2007 ROE = 10.9%</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2008 ROE = 0.1%</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2009 ROE = 5.0%</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2010 ROE = 6.6%</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2011 ROAS</a:t>
            </a:r>
            <a:r>
              <a:rPr lang="en-US" sz="1300" baseline="30000" dirty="0">
                <a:solidFill>
                  <a:srgbClr val="000000"/>
                </a:solidFill>
              </a:rPr>
              <a:t>1</a:t>
            </a:r>
            <a:r>
              <a:rPr lang="en-US" sz="1300" dirty="0">
                <a:solidFill>
                  <a:srgbClr val="000000"/>
                </a:solidFill>
              </a:rPr>
              <a:t> = 3.5%</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2012 ROAS</a:t>
            </a:r>
            <a:r>
              <a:rPr lang="en-US" sz="1300" baseline="30000" dirty="0">
                <a:solidFill>
                  <a:srgbClr val="000000"/>
                </a:solidFill>
              </a:rPr>
              <a:t>1</a:t>
            </a:r>
            <a:r>
              <a:rPr lang="en-US" sz="130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smtClean="0">
                <a:solidFill>
                  <a:srgbClr val="000000"/>
                </a:solidFill>
              </a:rPr>
              <a:t>2013 </a:t>
            </a:r>
            <a:r>
              <a:rPr lang="en-US" sz="1300" dirty="0">
                <a:solidFill>
                  <a:srgbClr val="000000"/>
                </a:solidFill>
              </a:rPr>
              <a:t>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10.3%</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smtClean="0">
                <a:solidFill>
                  <a:srgbClr val="000000"/>
                </a:solidFill>
              </a:rPr>
              <a:t>2014</a:t>
            </a:r>
            <a:r>
              <a:rPr lang="en-US" sz="1300" dirty="0">
                <a:solidFill>
                  <a:srgbClr val="000000"/>
                </a:solidFill>
              </a:rPr>
              <a:t> 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7.6%</a:t>
            </a:r>
            <a:endParaRPr lang="en-US" sz="1300" dirty="0">
              <a:solidFill>
                <a:srgbClr val="000000"/>
              </a:solidFill>
            </a:endParaRPr>
          </a:p>
        </p:txBody>
      </p:sp>
      <p:sp>
        <p:nvSpPr>
          <p:cNvPr id="14340" name="Rectangle 5"/>
          <p:cNvSpPr>
            <a:spLocks noChangeArrowheads="1"/>
          </p:cNvSpPr>
          <p:nvPr/>
        </p:nvSpPr>
        <p:spPr bwMode="auto">
          <a:xfrm>
            <a:off x="0" y="6249988"/>
            <a:ext cx="86106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buFont typeface="Arial" panose="020B0604020202020204" pitchFamily="34" charset="0"/>
              <a:buChar char="•"/>
            </a:pPr>
            <a:r>
              <a:rPr lang="en-US" sz="1100" dirty="0">
                <a:solidFill>
                  <a:srgbClr val="000000"/>
                </a:solidFill>
              </a:rPr>
              <a:t>ROE 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t>
            </a:r>
            <a:r>
              <a:rPr lang="en-US" sz="1100" dirty="0" smtClean="0">
                <a:solidFill>
                  <a:srgbClr val="000000"/>
                </a:solidFill>
              </a:rPr>
              <a:t>a 7.7% ROAS through 2014:Q2, 9.8% </a:t>
            </a:r>
            <a:r>
              <a:rPr lang="en-US" sz="1100" dirty="0">
                <a:solidFill>
                  <a:srgbClr val="000000"/>
                </a:solidFill>
              </a:rPr>
              <a:t>ROAS </a:t>
            </a:r>
            <a:r>
              <a:rPr lang="en-US" sz="1100" dirty="0" smtClean="0">
                <a:solidFill>
                  <a:srgbClr val="000000"/>
                </a:solidFill>
              </a:rPr>
              <a:t>in 2013, </a:t>
            </a:r>
            <a:r>
              <a:rPr lang="en-US" sz="1100" dirty="0">
                <a:solidFill>
                  <a:srgbClr val="000000"/>
                </a:solidFill>
              </a:rPr>
              <a:t>6.2% ROAS in 2012, 4.7% ROAS for 2011, 7.6% for 2010 and 7.4% for 2009.</a:t>
            </a:r>
          </a:p>
          <a:p>
            <a:pPr fontAlgn="base">
              <a:lnSpc>
                <a:spcPct val="85000"/>
              </a:lnSpc>
              <a:spcBef>
                <a:spcPct val="25000"/>
              </a:spcBef>
              <a:spcAft>
                <a:spcPct val="0"/>
              </a:spcAft>
              <a:buClr>
                <a:srgbClr val="FF6801"/>
              </a:buClr>
            </a:pPr>
            <a:r>
              <a:rPr lang="en-US" sz="1100" dirty="0">
                <a:solidFill>
                  <a:srgbClr val="000000"/>
                </a:solidFill>
              </a:rPr>
              <a:t>Sources: A.M. Best, </a:t>
            </a:r>
            <a:r>
              <a:rPr lang="en-US" sz="1100" dirty="0" smtClean="0">
                <a:solidFill>
                  <a:srgbClr val="000000"/>
                </a:solidFill>
              </a:rPr>
              <a:t>ISO; Insurance </a:t>
            </a:r>
            <a:r>
              <a:rPr lang="en-US" sz="1100" dirty="0">
                <a:solidFill>
                  <a:srgbClr val="000000"/>
                </a:solidFill>
              </a:rPr>
              <a:t>Information Institute</a:t>
            </a:r>
          </a:p>
        </p:txBody>
      </p:sp>
      <p:graphicFrame>
        <p:nvGraphicFramePr>
          <p:cNvPr id="14341" name="Object 3"/>
          <p:cNvGraphicFramePr>
            <a:graphicFrameLocks/>
          </p:cNvGraphicFramePr>
          <p:nvPr>
            <p:extLst>
              <p:ext uri="{D42A27DB-BD31-4B8C-83A1-F6EECF244321}">
                <p14:modId xmlns:p14="http://schemas.microsoft.com/office/powerpoint/2010/main" val="1132960995"/>
              </p:ext>
            </p:extLst>
          </p:nvPr>
        </p:nvGraphicFramePr>
        <p:xfrm>
          <a:off x="206375" y="1474788"/>
          <a:ext cx="8701088" cy="4903787"/>
        </p:xfrm>
        <a:graphic>
          <a:graphicData uri="http://schemas.openxmlformats.org/presentationml/2006/ole">
            <mc:AlternateContent xmlns:mc="http://schemas.openxmlformats.org/markup-compatibility/2006">
              <mc:Choice xmlns:v="urn:schemas-microsoft-com:vml" Requires="v">
                <p:oleObj spid="_x0000_s28040270" name="Chart" r:id="rId5" imgW="3493653" imgH="2023318" progId="MSGraph.Chart.8">
                  <p:embed followColorScheme="full"/>
                </p:oleObj>
              </mc:Choice>
              <mc:Fallback>
                <p:oleObj name="Chart" r:id="rId5" imgW="3493653" imgH="2023318" progId="MSGraph.Chart.8">
                  <p:embed followColorScheme="full"/>
                  <p:pic>
                    <p:nvPicPr>
                      <p:cNvPr id="0" name=""/>
                      <p:cNvPicPr>
                        <a:picLocks noChangeArrowheads="1"/>
                      </p:cNvPicPr>
                      <p:nvPr/>
                    </p:nvPicPr>
                    <p:blipFill>
                      <a:blip r:embed="rId6"/>
                      <a:srcRect/>
                      <a:stretch>
                        <a:fillRect/>
                      </a:stretch>
                    </p:blipFill>
                    <p:spPr bwMode="auto">
                      <a:xfrm>
                        <a:off x="206375" y="1474788"/>
                        <a:ext cx="8701088"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6510130" y="1123947"/>
            <a:ext cx="1679713" cy="1176338"/>
          </a:xfrm>
          <a:prstGeom prst="wedgeRectCallout">
            <a:avLst>
              <a:gd name="adj1" fmla="val 54966"/>
              <a:gd name="adj2" fmla="val 91923"/>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400" b="1" dirty="0">
                <a:solidFill>
                  <a:srgbClr val="000000"/>
                </a:solidFill>
              </a:rPr>
              <a:t>Net income </a:t>
            </a:r>
            <a:r>
              <a:rPr lang="en-US" sz="1400" b="1" dirty="0" smtClean="0">
                <a:solidFill>
                  <a:srgbClr val="000000"/>
                </a:solidFill>
              </a:rPr>
              <a:t>rose strongly (+81.9%) in 2013 vs. 2012 on lower cats, capital gains</a:t>
            </a:r>
            <a:endParaRPr lang="en-US" sz="1400" b="1" dirty="0">
              <a:solidFill>
                <a:srgbClr val="000000"/>
              </a:solidFill>
            </a:endParaRPr>
          </a:p>
        </p:txBody>
      </p:sp>
      <p:sp>
        <p:nvSpPr>
          <p:cNvPr id="2" name="TextBox 1"/>
          <p:cNvSpPr txBox="1"/>
          <p:nvPr/>
        </p:nvSpPr>
        <p:spPr>
          <a:xfrm>
            <a:off x="96398" y="1387476"/>
            <a:ext cx="940239" cy="276999"/>
          </a:xfrm>
          <a:prstGeom prst="rect">
            <a:avLst/>
          </a:prstGeom>
          <a:noFill/>
        </p:spPr>
        <p:txBody>
          <a:bodyPr wrap="square" rtlCol="0">
            <a:spAutoFit/>
          </a:bodyPr>
          <a:lstStyle/>
          <a:p>
            <a:pPr fontAlgn="base">
              <a:spcBef>
                <a:spcPct val="0"/>
              </a:spcBef>
              <a:spcAft>
                <a:spcPct val="0"/>
              </a:spcAft>
            </a:pPr>
            <a:r>
              <a:rPr lang="en-US" sz="1200" dirty="0" smtClean="0">
                <a:solidFill>
                  <a:srgbClr val="000000"/>
                </a:solidFill>
                <a:latin typeface="Arial" charset="0"/>
                <a:cs typeface="Arial" charset="0"/>
              </a:rPr>
              <a:t>$ Millions</a:t>
            </a:r>
            <a:endParaRPr lang="en-US" sz="1200" dirty="0">
              <a:solidFill>
                <a:srgbClr val="000000"/>
              </a:solidFill>
              <a:latin typeface="Arial" charset="0"/>
              <a:cs typeface="Arial" charset="0"/>
            </a:endParaRPr>
          </a:p>
        </p:txBody>
      </p:sp>
    </p:spTree>
    <p:custDataLst>
      <p:tags r:id="rId2"/>
    </p:custDataLst>
    <p:extLst>
      <p:ext uri="{BB962C8B-B14F-4D97-AF65-F5344CB8AC3E}">
        <p14:creationId xmlns:p14="http://schemas.microsoft.com/office/powerpoint/2010/main" val="26705137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1994–2014E</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969267001"/>
              </p:ext>
            </p:extLst>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8057675" name="Chart" r:id="rId4" imgW="3371733" imgH="1455559" progId="MSGraph.Chart.8">
                  <p:embed followColorScheme="full"/>
                </p:oleObj>
              </mc:Choice>
              <mc:Fallback>
                <p:oleObj name="Chart" r:id="rId4" imgW="3371733" imgH="1455559" progId="MSGraph.Chart.8">
                  <p:embed followColorScheme="full"/>
                  <p:pic>
                    <p:nvPicPr>
                      <p:cNvPr id="0" name=""/>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Total Investment Gains Were Flat in 2014 as Low Interest Rates Pressured Investment Income but Realized Capital Gains Remained Robust</a:t>
            </a:r>
            <a:endParaRPr lang="en-US" b="1" dirty="0">
              <a:solidFill>
                <a:srgbClr val="FFFFFF"/>
              </a:solidFill>
            </a:endParaRP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814762" y="3716594"/>
            <a:ext cx="2810735" cy="976429"/>
          </a:xfrm>
          <a:prstGeom prst="wedgeRectCallout">
            <a:avLst>
              <a:gd name="adj1" fmla="val 115385"/>
              <a:gd name="adj2" fmla="val -967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2014 will rival the post-crisis high reached in 2013</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34616770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30163" y="1181575"/>
          <a:ext cx="8915401" cy="5889625"/>
        </p:xfrm>
        <a:graphic>
          <a:graphicData uri="http://schemas.openxmlformats.org/presentationml/2006/ole">
            <mc:AlternateContent xmlns:mc="http://schemas.openxmlformats.org/markup-compatibility/2006">
              <mc:Choice xmlns:v="urn:schemas-microsoft-com:vml" Requires="v">
                <p:oleObj spid="_x0000_s28089402" name="Chart" r:id="rId5" imgW="5505541" imgH="3689188" progId="MSGraph.Chart.8">
                  <p:embed followColorScheme="full"/>
                </p:oleObj>
              </mc:Choice>
              <mc:Fallback>
                <p:oleObj name="Chart" r:id="rId5" imgW="5505541" imgH="3689188" progId="MSGraph.Chart.8">
                  <p:embed followColorScheme="full"/>
                  <p:pic>
                    <p:nvPicPr>
                      <p:cNvPr id="0" name=""/>
                      <p:cNvPicPr>
                        <a:picLocks noChangeAspect="1" noChangeArrowheads="1"/>
                      </p:cNvPicPr>
                      <p:nvPr/>
                    </p:nvPicPr>
                    <p:blipFill>
                      <a:blip r:embed="rId6"/>
                      <a:srcRect/>
                      <a:stretch>
                        <a:fillRect/>
                      </a:stretch>
                    </p:blipFill>
                    <p:spPr bwMode="auto">
                      <a:xfrm>
                        <a:off x="-30163" y="1181575"/>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*Through Jan. 27, 2015.</a:t>
            </a: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NYU Stern School </a:t>
            </a:r>
            <a:r>
              <a:rPr lang="en-US" sz="1100" dirty="0">
                <a:solidFill>
                  <a:srgbClr val="000000"/>
                </a:solidFill>
              </a:rPr>
              <a:t>of Business: </a:t>
            </a:r>
            <a:r>
              <a:rPr lang="en-US" sz="1100" dirty="0">
                <a:solidFill>
                  <a:srgbClr val="000000"/>
                </a:solidFill>
                <a:hlinkClick r:id="rId7"/>
              </a:rPr>
              <a:t>http://pages.stern.nyu.edu/~</a:t>
            </a:r>
            <a:r>
              <a:rPr lang="en-US" sz="1100" dirty="0" smtClean="0">
                <a:solidFill>
                  <a:srgbClr val="000000"/>
                </a:solidFill>
                <a:hlinkClick r:id="rId7"/>
              </a:rPr>
              <a:t>adamodar/New_Home_Page/datafile/histretSP.html</a:t>
            </a:r>
            <a:r>
              <a:rPr lang="en-US" sz="1100" dirty="0" smtClean="0">
                <a:solidFill>
                  <a:srgbClr val="000000"/>
                </a:solidFill>
              </a:rPr>
              <a:t>  Ins. Info. Inst.</a:t>
            </a:r>
            <a:endParaRPr lang="en-US" sz="1100" dirty="0">
              <a:solidFill>
                <a:srgbClr val="000000"/>
              </a:solidFill>
            </a:endParaRPr>
          </a:p>
        </p:txBody>
      </p:sp>
      <p:sp>
        <p:nvSpPr>
          <p:cNvPr id="16401" name="AutoShape 18"/>
          <p:cNvSpPr>
            <a:spLocks noChangeArrowheads="1"/>
          </p:cNvSpPr>
          <p:nvPr/>
        </p:nvSpPr>
        <p:spPr bwMode="auto">
          <a:xfrm>
            <a:off x="5603726" y="4719118"/>
            <a:ext cx="1171418" cy="506782"/>
          </a:xfrm>
          <a:prstGeom prst="wedgeRectCallout">
            <a:avLst>
              <a:gd name="adj1" fmla="val 66134"/>
              <a:gd name="adj2" fmla="val -26633"/>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Tech Bubble Implosion</a:t>
            </a:r>
            <a:endParaRPr lang="en-US" sz="1000" dirty="0">
              <a:solidFill>
                <a:srgbClr val="000000"/>
              </a:solidFill>
            </a:endParaRPr>
          </a:p>
        </p:txBody>
      </p:sp>
      <p:sp>
        <p:nvSpPr>
          <p:cNvPr id="16403" name="AutoShape 20"/>
          <p:cNvSpPr>
            <a:spLocks noChangeArrowheads="1"/>
          </p:cNvSpPr>
          <p:nvPr/>
        </p:nvSpPr>
        <p:spPr bwMode="auto">
          <a:xfrm>
            <a:off x="6385115" y="5329395"/>
            <a:ext cx="1078171" cy="405481"/>
          </a:xfrm>
          <a:prstGeom prst="wedgeRectCallout">
            <a:avLst>
              <a:gd name="adj1" fmla="val 72480"/>
              <a:gd name="adj2" fmla="val -26424"/>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Financial Crisis</a:t>
            </a:r>
            <a:endParaRPr lang="en-US" sz="1000" dirty="0">
              <a:solidFill>
                <a:srgbClr val="000000"/>
              </a:solidFill>
            </a:endParaRPr>
          </a:p>
        </p:txBody>
      </p:sp>
      <p:sp>
        <p:nvSpPr>
          <p:cNvPr id="16408" name="Rectangle 7"/>
          <p:cNvSpPr>
            <a:spLocks noChangeArrowheads="1"/>
          </p:cNvSpPr>
          <p:nvPr/>
        </p:nvSpPr>
        <p:spPr bwMode="black">
          <a:xfrm>
            <a:off x="185738" y="115570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Annual Return</a:t>
            </a:r>
            <a:endParaRPr lang="en-US" sz="1600" b="1" dirty="0">
              <a:solidFill>
                <a:srgbClr val="225A7A"/>
              </a:solidFill>
            </a:endParaRPr>
          </a:p>
        </p:txBody>
      </p:sp>
      <p:sp>
        <p:nvSpPr>
          <p:cNvPr id="16409" name="AutoShape 6"/>
          <p:cNvSpPr>
            <a:spLocks noChangeArrowheads="1"/>
          </p:cNvSpPr>
          <p:nvPr/>
        </p:nvSpPr>
        <p:spPr bwMode="auto">
          <a:xfrm>
            <a:off x="3578034" y="5412386"/>
            <a:ext cx="1202806" cy="275619"/>
          </a:xfrm>
          <a:prstGeom prst="wedgeRectCallout">
            <a:avLst>
              <a:gd name="adj1" fmla="val -31527"/>
              <a:gd name="adj2" fmla="val -16453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Energy Crisis</a:t>
            </a:r>
            <a:endParaRPr lang="en-US" sz="1000" dirty="0">
              <a:solidFill>
                <a:srgbClr val="000000"/>
              </a:solidFill>
            </a:endParaRPr>
          </a:p>
        </p:txBody>
      </p:sp>
      <p:sp>
        <p:nvSpPr>
          <p:cNvPr id="19" name="AutoShape 8"/>
          <p:cNvSpPr>
            <a:spLocks noChangeArrowheads="1"/>
          </p:cNvSpPr>
          <p:nvPr/>
        </p:nvSpPr>
        <p:spPr bwMode="blackWhite">
          <a:xfrm>
            <a:off x="7849185" y="4388057"/>
            <a:ext cx="772370" cy="542954"/>
          </a:xfrm>
          <a:prstGeom prst="wedgeRectCallout">
            <a:avLst>
              <a:gd name="adj1" fmla="val 24173"/>
              <a:gd name="adj2" fmla="val -21566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a:t>
            </a:r>
          </a:p>
          <a:p>
            <a:pPr algn="ctr">
              <a:lnSpc>
                <a:spcPct val="90000"/>
              </a:lnSpc>
              <a:spcBef>
                <a:spcPct val="50000"/>
              </a:spcBef>
              <a:buClr>
                <a:srgbClr val="FFFFFF"/>
              </a:buClr>
              <a:buFont typeface="Wingdings" pitchFamily="2" charset="2"/>
              <a:buNone/>
              <a:defRPr/>
            </a:pPr>
            <a:r>
              <a:rPr lang="en-US" sz="1200" b="1" dirty="0" smtClean="0">
                <a:solidFill>
                  <a:srgbClr val="FFFFFF"/>
                </a:solidFill>
              </a:rPr>
              <a:t>13.5%</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S&amp;P 500 Index Returns</a:t>
            </a:r>
            <a:r>
              <a:rPr lang="en-US" kern="0" dirty="0">
                <a:latin typeface="Arial" panose="020B0604020202020204" pitchFamily="34" charset="0"/>
              </a:rPr>
              <a:t>,</a:t>
            </a:r>
            <a:r>
              <a:rPr lang="en-US" kern="0" dirty="0" smtClean="0">
                <a:latin typeface="Arial" panose="020B0604020202020204" pitchFamily="34" charset="0"/>
              </a:rPr>
              <a:t> 1950 – 2015*</a:t>
            </a:r>
          </a:p>
        </p:txBody>
      </p:sp>
      <p:sp>
        <p:nvSpPr>
          <p:cNvPr id="22" name="AutoShape 6"/>
          <p:cNvSpPr>
            <a:spLocks noChangeArrowheads="1"/>
          </p:cNvSpPr>
          <p:nvPr/>
        </p:nvSpPr>
        <p:spPr bwMode="auto">
          <a:xfrm>
            <a:off x="4179437" y="4470569"/>
            <a:ext cx="1365550" cy="309114"/>
          </a:xfrm>
          <a:prstGeom prst="wedgeRectCallout">
            <a:avLst>
              <a:gd name="adj1" fmla="val -44426"/>
              <a:gd name="adj2" fmla="val -13063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Fed Raises Rate</a:t>
            </a:r>
            <a:endParaRPr lang="en-US" sz="1000" dirty="0">
              <a:solidFill>
                <a:srgbClr val="000000"/>
              </a:solidFill>
            </a:endParaRPr>
          </a:p>
        </p:txBody>
      </p:sp>
      <p:sp>
        <p:nvSpPr>
          <p:cNvPr id="31" name="AutoShape 6"/>
          <p:cNvSpPr>
            <a:spLocks noChangeArrowheads="1"/>
          </p:cNvSpPr>
          <p:nvPr/>
        </p:nvSpPr>
        <p:spPr bwMode="blackWhite">
          <a:xfrm>
            <a:off x="2386013" y="1061665"/>
            <a:ext cx="5849357" cy="1119499"/>
          </a:xfrm>
          <a:prstGeom prst="wedgeRectCallout">
            <a:avLst>
              <a:gd name="adj1" fmla="val 3411"/>
              <a:gd name="adj2" fmla="val 783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Volatility is endemic to stock markets—and may be increasing—but there is no persistent downward trend over long periods of time</a:t>
            </a:r>
            <a:endParaRPr lang="en-US" sz="2000" b="1" dirty="0">
              <a:solidFill>
                <a:schemeClr val="bg1"/>
              </a:solidFill>
              <a:cs typeface="+mn-cs"/>
            </a:endParaRPr>
          </a:p>
        </p:txBody>
      </p:sp>
    </p:spTree>
    <p:custDataLst>
      <p:tags r:id="rId2"/>
    </p:custDataLst>
    <p:extLst>
      <p:ext uri="{BB962C8B-B14F-4D97-AF65-F5344CB8AC3E}">
        <p14:creationId xmlns:p14="http://schemas.microsoft.com/office/powerpoint/2010/main" val="21642414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1366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AF5DC5B-F6B8-40B2-84D4-591C15945005}" type="slidenum">
              <a:rPr lang="en-US" sz="900" smtClean="0"/>
              <a:pPr>
                <a:lnSpc>
                  <a:spcPct val="85000"/>
                </a:lnSpc>
                <a:spcBef>
                  <a:spcPct val="20000"/>
                </a:spcBef>
                <a:buClrTx/>
                <a:buFontTx/>
                <a:buNone/>
              </a:pPr>
              <a:t>32</a:t>
            </a:fld>
            <a:endParaRPr lang="en-US" sz="900" smtClean="0"/>
          </a:p>
        </p:txBody>
      </p:sp>
      <p:sp>
        <p:nvSpPr>
          <p:cNvPr id="113669" name="Rectangle 2"/>
          <p:cNvSpPr>
            <a:spLocks noGrp="1" noChangeArrowheads="1"/>
          </p:cNvSpPr>
          <p:nvPr>
            <p:ph type="title"/>
          </p:nvPr>
        </p:nvSpPr>
        <p:spPr>
          <a:xfrm>
            <a:off x="612775" y="157163"/>
            <a:ext cx="7064375" cy="860425"/>
          </a:xfrm>
        </p:spPr>
        <p:txBody>
          <a:bodyPr/>
          <a:lstStyle/>
          <a:p>
            <a:r>
              <a:rPr lang="en-US" smtClean="0">
                <a:latin typeface="Arial" panose="020B0604020202020204" pitchFamily="34" charset="0"/>
              </a:rPr>
              <a:t>Distribution of Bond Maturities,</a:t>
            </a:r>
            <a:br>
              <a:rPr lang="en-US" smtClean="0">
                <a:latin typeface="Arial" panose="020B0604020202020204" pitchFamily="34" charset="0"/>
              </a:rPr>
            </a:br>
            <a:r>
              <a:rPr lang="en-US" smtClean="0">
                <a:latin typeface="Arial" panose="020B0604020202020204" pitchFamily="34" charset="0"/>
              </a:rPr>
              <a:t>P/C Insurance Industry, 2003-2013</a:t>
            </a:r>
            <a:endParaRPr lang="en-US" sz="2000" smtClean="0">
              <a:latin typeface="Arial" panose="020B0604020202020204" pitchFamily="34" charset="0"/>
            </a:endParaRPr>
          </a:p>
        </p:txBody>
      </p:sp>
      <p:graphicFrame>
        <p:nvGraphicFramePr>
          <p:cNvPr id="2" name="Object 3"/>
          <p:cNvGraphicFramePr>
            <a:graphicFrameLocks noChangeAspect="1"/>
          </p:cNvGraphicFramePr>
          <p:nvPr>
            <p:extLst/>
          </p:nvPr>
        </p:nvGraphicFramePr>
        <p:xfrm>
          <a:off x="401934" y="793820"/>
          <a:ext cx="8340132" cy="5283130"/>
        </p:xfrm>
        <a:graphic>
          <a:graphicData uri="http://schemas.openxmlformats.org/drawingml/2006/chart">
            <c:chart xmlns:c="http://schemas.openxmlformats.org/drawingml/2006/chart" xmlns:r="http://schemas.openxmlformats.org/officeDocument/2006/relationships" r:id="rId3"/>
          </a:graphicData>
        </a:graphic>
      </p:graphicFrame>
      <p:sp>
        <p:nvSpPr>
          <p:cNvPr id="113671" name="Rectangle 4"/>
          <p:cNvSpPr>
            <a:spLocks noChangeArrowheads="1"/>
          </p:cNvSpPr>
          <p:nvPr/>
        </p:nvSpPr>
        <p:spPr bwMode="auto">
          <a:xfrm>
            <a:off x="0" y="6389688"/>
            <a:ext cx="81216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endParaRPr lang="en-US" sz="1100"/>
          </a:p>
          <a:p>
            <a:pPr>
              <a:lnSpc>
                <a:spcPct val="85000"/>
              </a:lnSpc>
              <a:spcBef>
                <a:spcPct val="25000"/>
              </a:spcBef>
              <a:buFont typeface="Wingdings" panose="05000000000000000000" pitchFamily="2" charset="2"/>
              <a:buNone/>
            </a:pPr>
            <a:r>
              <a:rPr lang="en-US" sz="1100"/>
              <a:t>Sources: SNL Financial; Insurance Information Institute. </a:t>
            </a:r>
          </a:p>
        </p:txBody>
      </p:sp>
      <p:sp>
        <p:nvSpPr>
          <p:cNvPr id="113672"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Tx/>
              <a:buNone/>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extLst>
      <p:ext uri="{BB962C8B-B14F-4D97-AF65-F5344CB8AC3E}">
        <p14:creationId xmlns:p14="http://schemas.microsoft.com/office/powerpoint/2010/main" val="29151520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chart seriesIdx="-4" categoryIdx="4"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chart seriesIdx="-4" categoryIdx="5"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chart seriesIdx="-4" categoryIdx="6"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chart seriesIdx="-4" categoryIdx="7"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chart seriesIdx="-4" categoryIdx="8"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chart seriesIdx="-4" categoryIdx="9" bldStep="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graphicEl>
                                              <a:chart seriesIdx="-4" categoryIdx="10"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CAPITAL/CAPACITY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33</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20032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Capital Accumulation Has   Multiple Impacts  </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33</a:t>
            </a:fld>
            <a:endParaRPr lang="en-US"/>
          </a:p>
        </p:txBody>
      </p:sp>
    </p:spTree>
    <p:extLst>
      <p:ext uri="{BB962C8B-B14F-4D97-AF65-F5344CB8AC3E}">
        <p14:creationId xmlns:p14="http://schemas.microsoft.com/office/powerpoint/2010/main" val="283986947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34</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398525" y="130245"/>
            <a:ext cx="4312623" cy="860425"/>
          </a:xfrm>
        </p:spPr>
        <p:txBody>
          <a:bodyPr/>
          <a:lstStyle/>
          <a:p>
            <a:r>
              <a:rPr lang="en-US" dirty="0" smtClean="0"/>
              <a:t>Policyholder Surplus, </a:t>
            </a:r>
            <a:br>
              <a:rPr lang="en-US" dirty="0" smtClean="0"/>
            </a:br>
            <a:r>
              <a:rPr lang="en-US" dirty="0" smtClean="0"/>
              <a:t>2006:Q4–2014:Q3</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ext uri="{D42A27DB-BD31-4B8C-83A1-F6EECF244321}">
                <p14:modId xmlns:p14="http://schemas.microsoft.com/office/powerpoint/2010/main" val="2963311162"/>
              </p:ext>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8049487" name="Chart" r:id="rId5" imgW="3509049" imgH="1322139" progId="MSGraph.Chart.8">
                  <p:embed followColorScheme="full"/>
                </p:oleObj>
              </mc:Choice>
              <mc:Fallback>
                <p:oleObj name="Chart" r:id="rId5" imgW="3509049" imgH="1322139" progId="MSGraph.Chart.8">
                  <p:embed followColorScheme="full"/>
                  <p:pic>
                    <p:nvPicPr>
                      <p:cNvPr id="0" name=""/>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901402" y="1314194"/>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600701" y="3458818"/>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9/30/14 stood at a record high $673.9B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0.73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4572000" y="1119224"/>
            <a:ext cx="2563812" cy="568325"/>
          </a:xfrm>
          <a:prstGeom prst="wedgeRectCallout">
            <a:avLst>
              <a:gd name="adj1" fmla="val 8435"/>
              <a:gd name="adj2" fmla="val 2059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2015</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23378592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3890469995"/>
              </p:ext>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7952341" name="Chart" r:id="rId4" imgW="3444136" imgH="1668780" progId="MSGraph.Chart.8">
                  <p:embed followColorScheme="full"/>
                </p:oleObj>
              </mc:Choice>
              <mc:Fallback>
                <p:oleObj name="Chart" r:id="rId4" imgW="3444136" imgH="1668780"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1975–2014*</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9/30/14.</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152293" y="3999937"/>
            <a:ext cx="3880247" cy="107847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0.73:$</a:t>
            </a:r>
            <a:r>
              <a:rPr lang="en-US" b="1" dirty="0">
                <a:solidFill>
                  <a:srgbClr val="FFFFFF"/>
                </a:solidFill>
              </a:rPr>
              <a:t>1 as of</a:t>
            </a:r>
            <a:br>
              <a:rPr lang="en-US" b="1" dirty="0">
                <a:solidFill>
                  <a:srgbClr val="FFFFFF"/>
                </a:solidFill>
              </a:rPr>
            </a:br>
            <a:r>
              <a:rPr lang="en-US" b="1" dirty="0" smtClean="0">
                <a:solidFill>
                  <a:srgbClr val="FFFFFF"/>
                </a:solidFill>
              </a:rPr>
              <a:t>9/30/14, </a:t>
            </a:r>
            <a:r>
              <a:rPr lang="en-US" b="1" dirty="0">
                <a:solidFill>
                  <a:srgbClr val="FFFFFF"/>
                </a:solidFill>
              </a:rPr>
              <a:t>a</a:t>
            </a:r>
            <a:r>
              <a:rPr lang="en-US" b="1" dirty="0" smtClean="0">
                <a:solidFill>
                  <a:srgbClr val="FFFFFF"/>
                </a:solidFill>
              </a:rPr>
              <a:t> </a:t>
            </a:r>
            <a:r>
              <a:rPr lang="en-US" b="1" dirty="0">
                <a:solidFill>
                  <a:srgbClr val="FFFFFF"/>
                </a:solidFill>
              </a:rPr>
              <a:t>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416049" y="1647826"/>
            <a:ext cx="5165725" cy="873125"/>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9</a:t>
            </a:r>
            <a:r>
              <a:rPr lang="en-US" sz="1600" b="1" dirty="0" smtClean="0">
                <a:solidFill>
                  <a:schemeClr val="bg1"/>
                </a:solidFill>
              </a:rPr>
              <a:t>/30/14 </a:t>
            </a:r>
            <a:r>
              <a:rPr lang="en-US" sz="1600" b="1" dirty="0">
                <a:solidFill>
                  <a:schemeClr val="bg1"/>
                </a:solidFill>
              </a:rPr>
              <a:t>was </a:t>
            </a:r>
            <a:r>
              <a:rPr lang="en-US" sz="1600" b="1" dirty="0" smtClean="0">
                <a:solidFill>
                  <a:schemeClr val="bg1"/>
                </a:solidFill>
              </a:rPr>
              <a:t>a record $673.9, up 3.2% from $653.3 of 12/31/13, and up 53.6% ($234.5B) from the crisis trough of </a:t>
            </a:r>
            <a:r>
              <a:rPr lang="en-US" sz="1600" b="1" dirty="0">
                <a:solidFill>
                  <a:schemeClr val="bg1"/>
                </a:solidFill>
              </a:rPr>
              <a:t>$437.1B </a:t>
            </a:r>
            <a:r>
              <a:rPr lang="en-US" sz="1600" b="1" dirty="0" smtClean="0">
                <a:solidFill>
                  <a:schemeClr val="bg1"/>
                </a:solidFill>
              </a:rPr>
              <a:t>at 3/31/09</a:t>
            </a:r>
            <a:endParaRPr lang="en-US" sz="1600" b="1" dirty="0">
              <a:solidFill>
                <a:schemeClr val="bg1"/>
              </a:solidFill>
            </a:endParaRPr>
          </a:p>
        </p:txBody>
      </p:sp>
    </p:spTree>
    <p:extLst>
      <p:ext uri="{BB962C8B-B14F-4D97-AF65-F5344CB8AC3E}">
        <p14:creationId xmlns:p14="http://schemas.microsoft.com/office/powerpoint/2010/main" val="4960166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1553347870"/>
              </p:ext>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8090422" name="Chart" r:id="rId4" imgW="8610629" imgH="4171796" progId="MSGraph.Chart.8">
                  <p:embed followColorScheme="full"/>
                </p:oleObj>
              </mc:Choice>
              <mc:Fallback>
                <p:oleObj name="Chart" r:id="rId4" imgW="8610629" imgH="4171796"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Premium-to-Surplus Ratio:</a:t>
            </a:r>
            <a:br>
              <a:rPr lang="en-US" dirty="0" smtClean="0"/>
            </a:br>
            <a:r>
              <a:rPr lang="en-US" dirty="0" smtClean="0"/>
              <a:t>1985–2014*</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9/30/14.</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2489597" y="1297579"/>
            <a:ext cx="3952082" cy="959249"/>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The larger surplus is in relation to premiums—the lower the P:S ratio—and the great the industry’s capacity to handle the risk it has accepted</a:t>
            </a:r>
            <a:endParaRPr lang="en-US" sz="1600" b="1" dirty="0">
              <a:solidFill>
                <a:schemeClr val="bg1"/>
              </a:solidFill>
              <a:cs typeface="+mn-cs"/>
            </a:endParaRP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192088" y="125174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(Ratio of NWP to PHS)</a:t>
            </a:r>
            <a:endParaRPr lang="en-US" sz="1600" b="1" dirty="0">
              <a:solidFill>
                <a:srgbClr val="225A7A"/>
              </a:solidFill>
            </a:endParaRP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0.75:$</a:t>
            </a:r>
            <a:r>
              <a:rPr lang="en-US" b="1" dirty="0">
                <a:solidFill>
                  <a:srgbClr val="FFFFFF"/>
                </a:solidFill>
              </a:rPr>
              <a:t>1 as of</a:t>
            </a:r>
            <a:br>
              <a:rPr lang="en-US" b="1" dirty="0">
                <a:solidFill>
                  <a:srgbClr val="FFFFFF"/>
                </a:solidFill>
              </a:rPr>
            </a:br>
            <a:r>
              <a:rPr lang="en-US" b="1" dirty="0" smtClean="0">
                <a:solidFill>
                  <a:srgbClr val="FFFFFF"/>
                </a:solidFill>
              </a:rPr>
              <a:t>9/30/14, </a:t>
            </a:r>
            <a:r>
              <a:rPr lang="en-US" b="1" dirty="0">
                <a:solidFill>
                  <a:srgbClr val="FFFFFF"/>
                </a:solidFill>
              </a:rPr>
              <a:t>a</a:t>
            </a:r>
            <a:r>
              <a:rPr lang="en-US" b="1" dirty="0" smtClean="0">
                <a:solidFill>
                  <a:srgbClr val="FFFFFF"/>
                </a:solidFill>
              </a:rPr>
              <a:t> Record </a:t>
            </a:r>
            <a:r>
              <a:rPr lang="en-US" b="1" dirty="0">
                <a:solidFill>
                  <a:srgbClr val="FFFFFF"/>
                </a:solidFill>
              </a:rPr>
              <a:t>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5883565" y="2669906"/>
            <a:ext cx="2896104" cy="820086"/>
          </a:xfrm>
          <a:prstGeom prst="wedgeRectCallout">
            <a:avLst>
              <a:gd name="adj1" fmla="val 39667"/>
              <a:gd name="adj2" fmla="val 17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9/30/14 </a:t>
            </a:r>
            <a:r>
              <a:rPr lang="en-US" sz="1600" b="1" dirty="0">
                <a:solidFill>
                  <a:schemeClr val="bg1"/>
                </a:solidFill>
              </a:rPr>
              <a:t>was </a:t>
            </a:r>
            <a:r>
              <a:rPr lang="en-US" sz="1600" b="1" dirty="0" smtClean="0">
                <a:solidFill>
                  <a:schemeClr val="bg1"/>
                </a:solidFill>
              </a:rPr>
              <a:t>$0.75:$1, a near-record low (at least in modern history)</a:t>
            </a:r>
            <a:endParaRPr lang="en-US" sz="1600" b="1" dirty="0">
              <a:solidFill>
                <a:schemeClr val="bg1"/>
              </a:solidFill>
            </a:endParaRPr>
          </a:p>
        </p:txBody>
      </p:sp>
      <p:sp>
        <p:nvSpPr>
          <p:cNvPr id="11" name="AutoShape 8"/>
          <p:cNvSpPr>
            <a:spLocks noChangeArrowheads="1"/>
          </p:cNvSpPr>
          <p:nvPr/>
        </p:nvSpPr>
        <p:spPr bwMode="blackWhite">
          <a:xfrm>
            <a:off x="4844239" y="4497418"/>
            <a:ext cx="1882235" cy="511103"/>
          </a:xfrm>
          <a:prstGeom prst="wedgeRectCallout">
            <a:avLst>
              <a:gd name="adj1" fmla="val -35788"/>
              <a:gd name="adj2" fmla="val -10519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9/11, Recession &amp; Hard Market</a:t>
            </a:r>
            <a:endParaRPr lang="en-US" sz="1600" b="1" dirty="0">
              <a:solidFill>
                <a:schemeClr val="bg1"/>
              </a:solidFill>
            </a:endParaRPr>
          </a:p>
        </p:txBody>
      </p:sp>
    </p:spTree>
    <p:extLst>
      <p:ext uri="{BB962C8B-B14F-4D97-AF65-F5344CB8AC3E}">
        <p14:creationId xmlns:p14="http://schemas.microsoft.com/office/powerpoint/2010/main" val="804366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par>
                          <p:cTn id="21" fill="hold">
                            <p:stCondLst>
                              <p:cond delay="5600"/>
                            </p:stCondLst>
                            <p:childTnLst>
                              <p:par>
                                <p:cTn id="22" presetID="22" presetClass="entr" presetSubtype="2" fill="hold" grpId="0" nodeType="afterEffect">
                                  <p:stCondLst>
                                    <p:cond delay="7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Rectangle 3"/>
          <p:cNvSpPr>
            <a:spLocks noGrp="1" noChangeArrowheads="1"/>
          </p:cNvSpPr>
          <p:nvPr>
            <p:ph type="title" idx="4294967295"/>
          </p:nvPr>
        </p:nvSpPr>
        <p:spPr/>
        <p:txBody>
          <a:bodyPr/>
          <a:lstStyle/>
          <a:p>
            <a:r>
              <a:rPr lang="en-US" dirty="0" smtClean="0"/>
              <a:t>US P/C Insurance Industry Excess Capital Position: 1994–2016E</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Barclays Research estimates.</a:t>
            </a:r>
            <a:endParaRPr lang="en-US" sz="1100" dirty="0"/>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rot="5400000" flipV="1">
            <a:off x="-1473784" y="3026570"/>
            <a:ext cx="3645766" cy="1938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400" b="1" dirty="0" smtClean="0">
                <a:solidFill>
                  <a:srgbClr val="225A7A"/>
                </a:solidFill>
              </a:rPr>
              <a:t>Surplus Redundancy (Deficiency)</a:t>
            </a:r>
            <a:endParaRPr lang="en-US" sz="1400" b="1" dirty="0">
              <a:solidFill>
                <a:srgbClr val="225A7A"/>
              </a:solidFill>
            </a:endParaRPr>
          </a:p>
        </p:txBody>
      </p:sp>
      <p:sp>
        <p:nvSpPr>
          <p:cNvPr id="230408" name="Rectangle 8"/>
          <p:cNvSpPr>
            <a:spLocks noChangeArrowheads="1"/>
          </p:cNvSpPr>
          <p:nvPr/>
        </p:nvSpPr>
        <p:spPr bwMode="blackWhite">
          <a:xfrm>
            <a:off x="252149" y="5560146"/>
            <a:ext cx="7247201" cy="88629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Industry’s Strong Capital Position Suggests Insurers Are in a Good Position to Increase Risk Appetite, Repurchase Shares and Pursue </a:t>
            </a:r>
            <a:r>
              <a:rPr lang="en-US" b="1" dirty="0" err="1" smtClean="0">
                <a:solidFill>
                  <a:srgbClr val="FFFFFF"/>
                </a:solidFill>
              </a:rPr>
              <a:t>Acqusitions</a:t>
            </a:r>
            <a:endParaRPr lang="en-US" b="1" dirty="0">
              <a:solidFill>
                <a:srgbClr val="FFFFFF"/>
              </a:solidFill>
            </a:endParaRPr>
          </a:p>
        </p:txBody>
      </p:sp>
      <p:pic>
        <p:nvPicPr>
          <p:cNvPr id="3" name="Picture 2"/>
          <p:cNvPicPr>
            <a:picLocks noChangeAspect="1"/>
          </p:cNvPicPr>
          <p:nvPr/>
        </p:nvPicPr>
        <p:blipFill>
          <a:blip r:embed="rId3"/>
          <a:stretch>
            <a:fillRect/>
          </a:stretch>
        </p:blipFill>
        <p:spPr>
          <a:xfrm>
            <a:off x="522143" y="2035175"/>
            <a:ext cx="6977207" cy="3450766"/>
          </a:xfrm>
          <a:prstGeom prst="rect">
            <a:avLst/>
          </a:prstGeom>
        </p:spPr>
      </p:pic>
      <p:sp>
        <p:nvSpPr>
          <p:cNvPr id="13" name="Rectangle 7"/>
          <p:cNvSpPr>
            <a:spLocks noChangeArrowheads="1"/>
          </p:cNvSpPr>
          <p:nvPr/>
        </p:nvSpPr>
        <p:spPr bwMode="black">
          <a:xfrm rot="5400000" flipV="1">
            <a:off x="5925605" y="3158580"/>
            <a:ext cx="3645766" cy="1938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400" b="1" dirty="0" smtClean="0">
                <a:solidFill>
                  <a:srgbClr val="225A7A"/>
                </a:solidFill>
              </a:rPr>
              <a:t>Percent Redundancy (Deficiency)</a:t>
            </a:r>
            <a:endParaRPr lang="en-US" sz="1400" b="1" dirty="0">
              <a:solidFill>
                <a:srgbClr val="225A7A"/>
              </a:solidFill>
            </a:endParaRPr>
          </a:p>
        </p:txBody>
      </p:sp>
      <p:sp>
        <p:nvSpPr>
          <p:cNvPr id="14" name="AutoShape 8"/>
          <p:cNvSpPr>
            <a:spLocks noChangeArrowheads="1"/>
          </p:cNvSpPr>
          <p:nvPr/>
        </p:nvSpPr>
        <p:spPr bwMode="blackWhite">
          <a:xfrm>
            <a:off x="3514437" y="1145309"/>
            <a:ext cx="2636982" cy="744825"/>
          </a:xfrm>
          <a:prstGeom prst="wedgeRectCallout">
            <a:avLst>
              <a:gd name="adj1" fmla="val 58045"/>
              <a:gd name="adj2" fmla="val 11888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Barclay’s suggests that surplus is approximately $200B (~30%)</a:t>
            </a:r>
            <a:endParaRPr lang="en-US" sz="1600" b="1" dirty="0">
              <a:solidFill>
                <a:schemeClr val="bg1"/>
              </a:solidFill>
            </a:endParaRPr>
          </a:p>
        </p:txBody>
      </p:sp>
    </p:spTree>
    <p:extLst>
      <p:ext uri="{BB962C8B-B14F-4D97-AF65-F5344CB8AC3E}">
        <p14:creationId xmlns:p14="http://schemas.microsoft.com/office/powerpoint/2010/main" val="7563444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30408"/>
                                        </p:tgtEl>
                                        <p:attrNameLst>
                                          <p:attrName>style.visibility</p:attrName>
                                        </p:attrNameLst>
                                      </p:cBhvr>
                                      <p:to>
                                        <p:strVal val="visible"/>
                                      </p:to>
                                    </p:set>
                                    <p:anim calcmode="lin" valueType="num">
                                      <p:cBhvr>
                                        <p:cTn id="7" dur="500" fill="hold"/>
                                        <p:tgtEl>
                                          <p:spTgt spid="230408"/>
                                        </p:tgtEl>
                                        <p:attrNameLst>
                                          <p:attrName>ppt_w</p:attrName>
                                        </p:attrNameLst>
                                      </p:cBhvr>
                                      <p:tavLst>
                                        <p:tav tm="0">
                                          <p:val>
                                            <p:fltVal val="0"/>
                                          </p:val>
                                        </p:tav>
                                        <p:tav tm="100000">
                                          <p:val>
                                            <p:strVal val="#ppt_w"/>
                                          </p:val>
                                        </p:tav>
                                      </p:tavLst>
                                    </p:anim>
                                    <p:anim calcmode="lin" valueType="num">
                                      <p:cBhvr>
                                        <p:cTn id="8" dur="500" fill="hold"/>
                                        <p:tgtEl>
                                          <p:spTgt spid="230408"/>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2" fill="hold" grpId="0" nodeType="afterEffect">
                                  <p:stCondLst>
                                    <p:cond delay="70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8"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P/C Industry: Loss Reserve-to-Surplus Ratio, 1971-2014:Q3</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Calculations from A.M. Best data by Insurance Information Institute.</a:t>
            </a:r>
            <a:endParaRPr lang="en-US" sz="1100" dirty="0"/>
          </a:p>
        </p:txBody>
      </p:sp>
      <p:graphicFrame>
        <p:nvGraphicFramePr>
          <p:cNvPr id="5" name="Object 3"/>
          <p:cNvGraphicFramePr>
            <a:graphicFrameLocks noChangeAspect="1"/>
          </p:cNvGraphicFramePr>
          <p:nvPr>
            <p:extLst>
              <p:ext uri="{D42A27DB-BD31-4B8C-83A1-F6EECF244321}">
                <p14:modId xmlns:p14="http://schemas.microsoft.com/office/powerpoint/2010/main" val="2684455392"/>
              </p:ext>
            </p:extLst>
          </p:nvPr>
        </p:nvGraphicFramePr>
        <p:xfrm>
          <a:off x="365233" y="1476581"/>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eaLnBrk="0" hangingPunct="0">
              <a:lnSpc>
                <a:spcPct val="90000"/>
              </a:lnSpc>
              <a:spcBef>
                <a:spcPct val="50000"/>
              </a:spcBef>
              <a:buClr>
                <a:srgbClr val="FFFFFF"/>
              </a:buClr>
            </a:pPr>
            <a:r>
              <a:rPr lang="en-US" b="1" dirty="0" smtClean="0">
                <a:solidFill>
                  <a:srgbClr val="FFFFFF"/>
                </a:solidFill>
              </a:rPr>
              <a:t>The Property/Casualty Industry Adjusted Its Risk Portfolio in Response to Risk-Based Capital Requirements Implemented in 1994.</a:t>
            </a:r>
            <a:endParaRPr lang="en-US" b="1" dirty="0">
              <a:solidFill>
                <a:srgbClr val="FFFFFF"/>
              </a:solidFill>
            </a:endParaRPr>
          </a:p>
        </p:txBody>
      </p:sp>
      <p:sp>
        <p:nvSpPr>
          <p:cNvPr id="6" name="Investors supply capital"/>
          <p:cNvSpPr>
            <a:spLocks noChangeArrowheads="1"/>
          </p:cNvSpPr>
          <p:nvPr/>
        </p:nvSpPr>
        <p:spPr bwMode="blackWhite">
          <a:xfrm>
            <a:off x="1206136" y="1174513"/>
            <a:ext cx="3169919" cy="812190"/>
          </a:xfrm>
          <a:prstGeom prst="wedgeRectCallout">
            <a:avLst>
              <a:gd name="adj1" fmla="val -22540"/>
              <a:gd name="adj2" fmla="val 72649"/>
            </a:avLst>
          </a:prstGeom>
          <a:gradFill rotWithShape="1">
            <a:gsLst>
              <a:gs pos="2000">
                <a:srgbClr val="225A7A"/>
              </a:gs>
              <a:gs pos="100000">
                <a:srgbClr val="225A7A"/>
              </a:gs>
            </a:gsLst>
            <a:lin ang="5400000" scaled="1"/>
          </a:gradFill>
          <a:ln w="28575" algn="ctr">
            <a:solidFill>
              <a:srgbClr val="225A7A"/>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
              </a:rPr>
              <a:t>Inflation, Liability Crisis Increased Reserves, Plunging Stock Prices Depleted Surplus</a:t>
            </a:r>
            <a:endParaRPr lang="en-US" sz="1600" b="1" dirty="0">
              <a:solidFill>
                <a:srgbClr val="FFFFFF"/>
              </a:solidFill>
              <a:latin typeface="Arial "/>
              <a:cs typeface="Arial" charset="0"/>
            </a:endParaRPr>
          </a:p>
        </p:txBody>
      </p:sp>
      <p:cxnSp>
        <p:nvCxnSpPr>
          <p:cNvPr id="7" name="Straight Connector 6"/>
          <p:cNvCxnSpPr/>
          <p:nvPr/>
        </p:nvCxnSpPr>
        <p:spPr>
          <a:xfrm flipH="1">
            <a:off x="5016138" y="1580608"/>
            <a:ext cx="13062" cy="359228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48682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dirty="0" smtClean="0">
              <a:solidFill>
                <a:srgbClr val="000000"/>
              </a:solidFill>
            </a:endParaRPr>
          </a:p>
        </p:txBody>
      </p:sp>
      <p:sp>
        <p:nvSpPr>
          <p:cNvPr id="5123"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lnSpc>
                <a:spcPct val="85000"/>
              </a:lnSpc>
              <a:spcBef>
                <a:spcPct val="20000"/>
              </a:spcBef>
              <a:spcAft>
                <a:spcPct val="0"/>
              </a:spcAft>
            </a:pPr>
            <a:fld id="{39ADAE91-60BA-437A-A912-F6A617115E39}" type="slidenum">
              <a:rPr lang="en-US" altLang="en-US" sz="900" smtClean="0">
                <a:solidFill>
                  <a:srgbClr val="FFFFFF"/>
                </a:solidFill>
              </a:rPr>
              <a:pPr algn="r" eaLnBrk="0" fontAlgn="base" hangingPunct="0">
                <a:lnSpc>
                  <a:spcPct val="85000"/>
                </a:lnSpc>
                <a:spcBef>
                  <a:spcPct val="20000"/>
                </a:spcBef>
                <a:spcAft>
                  <a:spcPct val="0"/>
                </a:spcAft>
              </a:pPr>
              <a:t>39</a:t>
            </a:fld>
            <a:endParaRPr lang="en-US" altLang="en-US" sz="900" dirty="0" smtClean="0">
              <a:solidFill>
                <a:srgbClr val="FFFFFF"/>
              </a:solidFill>
            </a:endParaRPr>
          </a:p>
        </p:txBody>
      </p:sp>
      <p:pic>
        <p:nvPicPr>
          <p:cNvPr id="512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4102" name="Rectangle 6"/>
          <p:cNvSpPr>
            <a:spLocks noChangeArrowheads="1"/>
          </p:cNvSpPr>
          <p:nvPr/>
        </p:nvSpPr>
        <p:spPr bwMode="blackWhite">
          <a:xfrm>
            <a:off x="447674" y="2073006"/>
            <a:ext cx="8239125" cy="173252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sz="4800" b="1" dirty="0" smtClean="0">
                <a:solidFill>
                  <a:srgbClr val="FFFFFF"/>
                </a:solidFill>
              </a:rPr>
              <a:t>Alternative Capital</a:t>
            </a:r>
          </a:p>
        </p:txBody>
      </p:sp>
      <p:sp>
        <p:nvSpPr>
          <p:cNvPr id="8" name="Date Placeholder 7"/>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9" name="Slide Number Placeholder 8"/>
          <p:cNvSpPr>
            <a:spLocks noGrp="1"/>
          </p:cNvSpPr>
          <p:nvPr>
            <p:ph type="sldNum" sz="quarter" idx="12"/>
          </p:nvPr>
        </p:nvSpPr>
        <p:spPr/>
        <p:txBody>
          <a:bodyPr/>
          <a:lstStyle/>
          <a:p>
            <a:pPr>
              <a:defRPr/>
            </a:pPr>
            <a:fld id="{01C6CFF6-A16C-47FC-AFD0-A1BB862DCC3B}" type="slidenum">
              <a:rPr lang="en-US" smtClean="0">
                <a:solidFill>
                  <a:srgbClr val="000000"/>
                </a:solidFill>
              </a:rPr>
              <a:pPr>
                <a:defRPr/>
              </a:pPr>
              <a:t>39</a:t>
            </a:fld>
            <a:endParaRPr lang="en-US" dirty="0">
              <a:solidFill>
                <a:srgbClr val="000000"/>
              </a:solidFill>
            </a:endParaRPr>
          </a:p>
        </p:txBody>
      </p:sp>
      <p:sp>
        <p:nvSpPr>
          <p:cNvPr id="5128" name="Rectangle 8"/>
          <p:cNvSpPr>
            <a:spLocks noChangeArrowheads="1"/>
          </p:cNvSpPr>
          <p:nvPr/>
        </p:nvSpPr>
        <p:spPr bwMode="auto">
          <a:xfrm>
            <a:off x="176212" y="4014854"/>
            <a:ext cx="8424863" cy="172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600" b="1" dirty="0" smtClean="0">
                <a:solidFill>
                  <a:srgbClr val="225A7A"/>
                </a:solidFill>
                <a:cs typeface="Arial" panose="020B0604020202020204" pitchFamily="34" charset="0"/>
              </a:rPr>
              <a:t>New Investors Continue to Change the Reinsurance Landscape</a:t>
            </a:r>
          </a:p>
          <a:p>
            <a:pPr algn="ctr" eaLnBrk="0" fontAlgn="base" hangingPunct="0">
              <a:spcBef>
                <a:spcPct val="25000"/>
              </a:spcBef>
              <a:spcAft>
                <a:spcPct val="0"/>
              </a:spcAft>
              <a:buClr>
                <a:srgbClr val="FF6801"/>
              </a:buClr>
              <a:buFont typeface="Wingdings" panose="05000000000000000000" pitchFamily="2" charset="2"/>
              <a:buNone/>
            </a:pPr>
            <a:endParaRPr lang="en-US" altLang="en-US" sz="3600" b="1" dirty="0" smtClean="0">
              <a:solidFill>
                <a:srgbClr val="225A7A"/>
              </a:solidFill>
              <a:cs typeface="Arial" panose="020B0604020202020204" pitchFamily="34" charset="0"/>
            </a:endParaRPr>
          </a:p>
        </p:txBody>
      </p:sp>
      <p:sp>
        <p:nvSpPr>
          <p:cNvPr id="10" name="Rectangle 8"/>
          <p:cNvSpPr>
            <a:spLocks noChangeArrowheads="1"/>
          </p:cNvSpPr>
          <p:nvPr/>
        </p:nvSpPr>
        <p:spPr bwMode="auto">
          <a:xfrm>
            <a:off x="176212" y="5556999"/>
            <a:ext cx="8424863"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200" b="1" i="1" dirty="0" smtClean="0">
                <a:solidFill>
                  <a:srgbClr val="C00000"/>
                </a:solidFill>
                <a:cs typeface="Arial" panose="020B0604020202020204" pitchFamily="34" charset="0"/>
              </a:rPr>
              <a:t>First I.I.I. White Paper on Issue Will Be Released Q1 2015</a:t>
            </a:r>
          </a:p>
        </p:txBody>
      </p:sp>
    </p:spTree>
    <p:extLst>
      <p:ext uri="{BB962C8B-B14F-4D97-AF65-F5344CB8AC3E}">
        <p14:creationId xmlns:p14="http://schemas.microsoft.com/office/powerpoint/2010/main" val="317411552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1831148654"/>
              </p:ext>
            </p:extLst>
          </p:nvPr>
        </p:nvGraphicFramePr>
        <p:xfrm>
          <a:off x="-88901" y="1200150"/>
          <a:ext cx="8915401" cy="5889625"/>
        </p:xfrm>
        <a:graphic>
          <a:graphicData uri="http://schemas.openxmlformats.org/presentationml/2006/ole">
            <mc:AlternateContent xmlns:mc="http://schemas.openxmlformats.org/markup-compatibility/2006">
              <mc:Choice xmlns:v="urn:schemas-microsoft-com:vml" Requires="v">
                <p:oleObj spid="_x0000_s28041294" name="Chart" r:id="rId5" imgW="3303075" imgH="2202041" progId="MSGraph.Chart.8">
                  <p:embed followColorScheme="full"/>
                </p:oleObj>
              </mc:Choice>
              <mc:Fallback>
                <p:oleObj name="Chart" r:id="rId5" imgW="3303075" imgH="2202041" progId="MSGraph.Chart.8">
                  <p:embed followColorScheme="full"/>
                  <p:pic>
                    <p:nvPicPr>
                      <p:cNvPr id="0" name=""/>
                      <p:cNvPicPr>
                        <a:picLocks noChangeAspect="1" noChangeArrowheads="1"/>
                      </p:cNvPicPr>
                      <p:nvPr/>
                    </p:nvPicPr>
                    <p:blipFill>
                      <a:blip r:embed="rId6"/>
                      <a:srcRect/>
                      <a:stretch>
                        <a:fillRect/>
                      </a:stretch>
                    </p:blipFill>
                    <p:spPr bwMode="auto">
                      <a:xfrm>
                        <a:off x="-88901" y="120015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2014:Q3*</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p>
          <a:p>
            <a:pPr fontAlgn="base">
              <a:spcBef>
                <a:spcPct val="0"/>
              </a:spcBef>
              <a:spcAft>
                <a:spcPct val="0"/>
              </a:spcAft>
            </a:pPr>
            <a:r>
              <a:rPr lang="en-US" sz="1100" dirty="0">
                <a:solidFill>
                  <a:srgbClr val="000000"/>
                </a:solidFill>
              </a:rPr>
              <a:t>Source:  Insurance Information Institute; NAIC, ISO, A.M. Best.</a:t>
            </a: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36065"/>
              <a:gd name="adj2" fmla="val 245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68800" y="2214563"/>
            <a:ext cx="1677988" cy="381000"/>
          </a:xfrm>
          <a:prstGeom prst="wedgeRectCallout">
            <a:avLst>
              <a:gd name="adj1" fmla="val 7770"/>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513439" y="2163763"/>
            <a:ext cx="1422400" cy="381000"/>
          </a:xfrm>
          <a:prstGeom prst="wedgeRectCallout">
            <a:avLst>
              <a:gd name="adj1" fmla="val -5991"/>
              <a:gd name="adj2" fmla="val 20919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786218" y="5168745"/>
            <a:ext cx="1447800" cy="381000"/>
          </a:xfrm>
          <a:prstGeom prst="wedgeRectCallout">
            <a:avLst>
              <a:gd name="adj1" fmla="val -51572"/>
              <a:gd name="adj2" fmla="val -1222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463334" y="5176682"/>
            <a:ext cx="1447800" cy="381000"/>
          </a:xfrm>
          <a:prstGeom prst="wedgeRectCallout">
            <a:avLst>
              <a:gd name="adj1" fmla="val -60529"/>
              <a:gd name="adj2" fmla="val -2148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388036" y="5136279"/>
            <a:ext cx="1600200" cy="381000"/>
          </a:xfrm>
          <a:prstGeom prst="wedgeRectCallout">
            <a:avLst>
              <a:gd name="adj1" fmla="val -63227"/>
              <a:gd name="adj2" fmla="val -17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550988" y="2055813"/>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sz="1400" b="1">
                <a:solidFill>
                  <a:srgbClr val="FFFFFF"/>
                </a:solidFill>
              </a:rPr>
              <a:t>10 Years</a:t>
            </a:r>
          </a:p>
        </p:txBody>
      </p:sp>
      <p:sp>
        <p:nvSpPr>
          <p:cNvPr id="16405" name="AutoShape 22"/>
          <p:cNvSpPr>
            <a:spLocks noChangeArrowheads="1"/>
          </p:cNvSpPr>
          <p:nvPr/>
        </p:nvSpPr>
        <p:spPr bwMode="auto">
          <a:xfrm rot="937132">
            <a:off x="3584575" y="2652713"/>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sz="1400" b="1">
                <a:solidFill>
                  <a:srgbClr val="FFFFFF"/>
                </a:solidFill>
              </a:rPr>
              <a:t>10 Years</a:t>
            </a:r>
          </a:p>
        </p:txBody>
      </p:sp>
      <p:sp>
        <p:nvSpPr>
          <p:cNvPr id="16406" name="AutoShape 23"/>
          <p:cNvSpPr>
            <a:spLocks noChangeArrowheads="1"/>
          </p:cNvSpPr>
          <p:nvPr/>
        </p:nvSpPr>
        <p:spPr bwMode="auto">
          <a:xfrm>
            <a:off x="5586413" y="2874963"/>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sz="1400" b="1">
                <a:solidFill>
                  <a:srgbClr val="FFFFFF"/>
                </a:solidFill>
              </a:rPr>
              <a:t>9 Years</a:t>
            </a:r>
          </a:p>
        </p:txBody>
      </p:sp>
      <p:sp>
        <p:nvSpPr>
          <p:cNvPr id="16407" name="Text Box 17"/>
          <p:cNvSpPr txBox="1">
            <a:spLocks noChangeArrowheads="1"/>
          </p:cNvSpPr>
          <p:nvPr/>
        </p:nvSpPr>
        <p:spPr bwMode="auto">
          <a:xfrm>
            <a:off x="5621338" y="1117600"/>
            <a:ext cx="3254375" cy="646113"/>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FFFFFF"/>
                </a:solidFill>
              </a:rPr>
              <a:t>History suggests next ROE peak will be in 2016-2017</a:t>
            </a: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pPr>
            <a:r>
              <a:rPr lang="en-US" sz="1600" b="1">
                <a:solidFill>
                  <a:srgbClr val="225A7A"/>
                </a:solidFill>
              </a:rPr>
              <a:t>ROE</a:t>
            </a:r>
          </a:p>
        </p:txBody>
      </p:sp>
      <p:sp>
        <p:nvSpPr>
          <p:cNvPr id="16409" name="AutoShape 6"/>
          <p:cNvSpPr>
            <a:spLocks noChangeArrowheads="1"/>
          </p:cNvSpPr>
          <p:nvPr/>
        </p:nvSpPr>
        <p:spPr bwMode="auto">
          <a:xfrm>
            <a:off x="902751" y="514774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453175" y="2784142"/>
            <a:ext cx="879475" cy="495634"/>
          </a:xfrm>
          <a:prstGeom prst="wedgeRectCallout">
            <a:avLst>
              <a:gd name="adj1" fmla="val 52204"/>
              <a:gd name="adj2" fmla="val 10329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fontAlgn="base">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2013 10.4%</a:t>
            </a:r>
            <a:endParaRPr lang="en-US" sz="1600" b="1" dirty="0">
              <a:solidFill>
                <a:srgbClr val="FFFFFF"/>
              </a:solidFill>
              <a:latin typeface="Arial" charset="0"/>
              <a:cs typeface="Arial" charset="0"/>
            </a:endParaRPr>
          </a:p>
        </p:txBody>
      </p:sp>
      <p:sp>
        <p:nvSpPr>
          <p:cNvPr id="19" name="AutoShape 8"/>
          <p:cNvSpPr>
            <a:spLocks noChangeArrowheads="1"/>
          </p:cNvSpPr>
          <p:nvPr/>
        </p:nvSpPr>
        <p:spPr bwMode="blackWhite">
          <a:xfrm>
            <a:off x="7779450" y="4512863"/>
            <a:ext cx="1106399" cy="480081"/>
          </a:xfrm>
          <a:prstGeom prst="wedgeRectCallout">
            <a:avLst>
              <a:gd name="adj1" fmla="val 19973"/>
              <a:gd name="adj2" fmla="val -13397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fontAlgn="base">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2014:Q3 7.6%</a:t>
            </a:r>
            <a:endParaRPr lang="en-US" sz="16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350017508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8900" y="0"/>
            <a:ext cx="8229600" cy="1069975"/>
          </a:xfrm>
        </p:spPr>
        <p:txBody>
          <a:bodyPr/>
          <a:lstStyle/>
          <a:p>
            <a:r>
              <a:rPr lang="en-US" altLang="en-US" dirty="0" smtClean="0">
                <a:latin typeface="Arial "/>
              </a:rPr>
              <a:t>Global Reinsurance Capital (Traditional    and Alternative), 2006 - 2014</a:t>
            </a:r>
          </a:p>
        </p:txBody>
      </p:sp>
      <p:sp>
        <p:nvSpPr>
          <p:cNvPr id="7171"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sp>
        <p:nvSpPr>
          <p:cNvPr id="6" name="AutoShape 14"/>
          <p:cNvSpPr>
            <a:spLocks noChangeArrowheads="1"/>
          </p:cNvSpPr>
          <p:nvPr/>
        </p:nvSpPr>
        <p:spPr bwMode="blackWhite">
          <a:xfrm>
            <a:off x="4386263" y="909638"/>
            <a:ext cx="3683000" cy="893762"/>
          </a:xfrm>
          <a:prstGeom prst="wedgeRectCallout">
            <a:avLst>
              <a:gd name="adj1" fmla="val 46083"/>
              <a:gd name="adj2" fmla="val 680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Total reinsurance capital reached a record $570B in 2013, up 68% from 2008. </a:t>
            </a:r>
          </a:p>
        </p:txBody>
      </p:sp>
      <p:graphicFrame>
        <p:nvGraphicFramePr>
          <p:cNvPr id="7173"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059719"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But alternative capacity has grown 210% since 2008, to $50B. It has more than doubled in the past three years.</a:t>
            </a:r>
          </a:p>
        </p:txBody>
      </p:sp>
      <p:sp>
        <p:nvSpPr>
          <p:cNvPr id="3" name="Rectangle 2"/>
          <p:cNvSpPr/>
          <p:nvPr/>
        </p:nvSpPr>
        <p:spPr>
          <a:xfrm>
            <a:off x="6076950" y="5092700"/>
            <a:ext cx="693738" cy="300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Tree>
    <p:extLst>
      <p:ext uri="{BB962C8B-B14F-4D97-AF65-F5344CB8AC3E}">
        <p14:creationId xmlns:p14="http://schemas.microsoft.com/office/powerpoint/2010/main" val="20533503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8899" y="0"/>
            <a:ext cx="8588375" cy="1069975"/>
          </a:xfrm>
        </p:spPr>
        <p:txBody>
          <a:bodyPr/>
          <a:lstStyle/>
          <a:p>
            <a:r>
              <a:rPr lang="en-US" altLang="en-US" dirty="0" smtClean="0">
                <a:latin typeface="Arial "/>
              </a:rPr>
              <a:t>Alternative Capital as a Percentage of Traditional Global Reinsurance Capital</a:t>
            </a:r>
          </a:p>
        </p:txBody>
      </p:sp>
      <p:sp>
        <p:nvSpPr>
          <p:cNvPr id="8195"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graphicFrame>
        <p:nvGraphicFramePr>
          <p:cNvPr id="8196"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060743"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Alternative Capital’s Share of Global Reinsurance Capital Has More Than Doubled Since 2010.</a:t>
            </a:r>
          </a:p>
        </p:txBody>
      </p:sp>
    </p:spTree>
    <p:extLst>
      <p:ext uri="{BB962C8B-B14F-4D97-AF65-F5344CB8AC3E}">
        <p14:creationId xmlns:p14="http://schemas.microsoft.com/office/powerpoint/2010/main" val="33472081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061767"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19" name="Title 1"/>
          <p:cNvSpPr>
            <a:spLocks noGrp="1"/>
          </p:cNvSpPr>
          <p:nvPr>
            <p:ph type="title"/>
          </p:nvPr>
        </p:nvSpPr>
        <p:spPr>
          <a:xfrm>
            <a:off x="88900" y="0"/>
            <a:ext cx="8229600" cy="1069975"/>
          </a:xfrm>
        </p:spPr>
        <p:txBody>
          <a:bodyPr/>
          <a:lstStyle/>
          <a:p>
            <a:r>
              <a:rPr lang="en-US" altLang="en-US" dirty="0" smtClean="0">
                <a:latin typeface="Arial "/>
              </a:rPr>
              <a:t>Growth of Alternative Capital Structures, 2002 - 2014</a:t>
            </a:r>
          </a:p>
        </p:txBody>
      </p:sp>
      <p:sp>
        <p:nvSpPr>
          <p:cNvPr id="9220"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sp>
        <p:nvSpPr>
          <p:cNvPr id="6" name="AutoShape 14"/>
          <p:cNvSpPr>
            <a:spLocks noChangeArrowheads="1"/>
          </p:cNvSpPr>
          <p:nvPr/>
        </p:nvSpPr>
        <p:spPr bwMode="blackWhite">
          <a:xfrm>
            <a:off x="3122613" y="1344613"/>
            <a:ext cx="3683000" cy="895350"/>
          </a:xfrm>
          <a:prstGeom prst="wedgeRectCallout">
            <a:avLst>
              <a:gd name="adj1" fmla="val 41264"/>
              <a:gd name="adj2" fmla="val 203986"/>
            </a:avLst>
          </a:prstGeom>
          <a:gradFill rotWithShape="1">
            <a:gsLst>
              <a:gs pos="0">
                <a:schemeClr val="accent1"/>
              </a:gs>
              <a:gs pos="100000">
                <a:srgbClr val="173C51"/>
              </a:gs>
            </a:gsLst>
            <a:lin ang="5400000" scaled="1"/>
          </a:gradFill>
          <a:ln w="28575" algn="ctr">
            <a:solidFill>
              <a:srgbClr val="225A7A"/>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Collateralized Re’s Growth Has Accelerated in the Past Three Years. </a:t>
            </a:r>
          </a:p>
        </p:txBody>
      </p:sp>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Collateralized Reinsurance and Catastrophe Bonds Currently Dominate the Alternative Capital Market.</a:t>
            </a:r>
          </a:p>
        </p:txBody>
      </p:sp>
    </p:spTree>
    <p:extLst>
      <p:ext uri="{BB962C8B-B14F-4D97-AF65-F5344CB8AC3E}">
        <p14:creationId xmlns:p14="http://schemas.microsoft.com/office/powerpoint/2010/main" val="10452430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latin typeface="Arial" panose="020B0604020202020204" pitchFamily="34" charset="0"/>
              </a:rPr>
              <a:t>Catastrophe Bond Issuance and Outstanding: 1997-2014</a:t>
            </a:r>
          </a:p>
        </p:txBody>
      </p:sp>
      <p:graphicFrame>
        <p:nvGraphicFramePr>
          <p:cNvPr id="10243" name="Content Placeholder 9"/>
          <p:cNvGraphicFramePr>
            <a:graphicFrameLocks noGrp="1"/>
          </p:cNvGraphicFramePr>
          <p:nvPr>
            <p:ph idx="1"/>
          </p:nvPr>
        </p:nvGraphicFramePr>
        <p:xfrm>
          <a:off x="444500" y="1597025"/>
          <a:ext cx="8255000" cy="3767138"/>
        </p:xfrm>
        <a:graphic>
          <a:graphicData uri="http://schemas.openxmlformats.org/presentationml/2006/ole">
            <mc:AlternateContent xmlns:mc="http://schemas.openxmlformats.org/markup-compatibility/2006">
              <mc:Choice xmlns:v="urn:schemas-microsoft-com:vml" Requires="v">
                <p:oleObj spid="_x0000_s28062791" name="Chart" r:id="rId4" imgW="8266892" imgH="3773751" progId="Excel.Chart.8">
                  <p:embed/>
                </p:oleObj>
              </mc:Choice>
              <mc:Fallback>
                <p:oleObj name="Chart" r:id="rId4" imgW="8266892" imgH="3773751"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500" y="1597025"/>
                        <a:ext cx="8255000"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B39845FE-BC15-4173-A513-F665543C23C0}" type="slidenum">
              <a:rPr lang="en-US" smtClean="0">
                <a:solidFill>
                  <a:srgbClr val="000000"/>
                </a:solidFill>
              </a:rPr>
              <a:pPr>
                <a:defRPr/>
              </a:pPr>
              <a:t>43</a:t>
            </a:fld>
            <a:endParaRPr lang="en-US" dirty="0">
              <a:solidFill>
                <a:srgbClr val="000000"/>
              </a:solidFill>
            </a:endParaRPr>
          </a:p>
        </p:txBody>
      </p:sp>
      <p:sp>
        <p:nvSpPr>
          <p:cNvPr id="10247" name="Rectangle 3"/>
          <p:cNvSpPr>
            <a:spLocks noChangeArrowheads="1"/>
          </p:cNvSpPr>
          <p:nvPr/>
        </p:nvSpPr>
        <p:spPr bwMode="black">
          <a:xfrm>
            <a:off x="347663" y="1163638"/>
            <a:ext cx="82216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25A7A"/>
                </a:solidFill>
                <a:cs typeface="Arial" panose="020B0604020202020204" pitchFamily="34" charset="0"/>
              </a:rPr>
              <a:t>Risk Capital Amount ($ Millions)</a:t>
            </a:r>
          </a:p>
        </p:txBody>
      </p:sp>
      <p:sp>
        <p:nvSpPr>
          <p:cNvPr id="12" name="Rectangle 6"/>
          <p:cNvSpPr>
            <a:spLocks noChangeArrowheads="1"/>
          </p:cNvSpPr>
          <p:nvPr/>
        </p:nvSpPr>
        <p:spPr bwMode="blackWhite">
          <a:xfrm>
            <a:off x="574675" y="5416550"/>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panose="020B0604020202020204" pitchFamily="34" charset="0"/>
              </a:rPr>
              <a:t>2014 Has Seen the Largest Cat Bond Ever - $1.5 Billion (Florida Citizens). Bond Issuance Set a Record.</a:t>
            </a:r>
          </a:p>
        </p:txBody>
      </p:sp>
      <p:sp>
        <p:nvSpPr>
          <p:cNvPr id="10249" name="TextBox 2"/>
          <p:cNvSpPr txBox="1">
            <a:spLocks noChangeArrowheads="1"/>
          </p:cNvSpPr>
          <p:nvPr/>
        </p:nvSpPr>
        <p:spPr bwMode="auto">
          <a:xfrm>
            <a:off x="574675" y="6149975"/>
            <a:ext cx="53101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1100" dirty="0" smtClean="0">
                <a:solidFill>
                  <a:srgbClr val="000000"/>
                </a:solidFill>
              </a:rPr>
              <a:t>Source: Guy Carpenter.</a:t>
            </a:r>
          </a:p>
        </p:txBody>
      </p:sp>
    </p:spTree>
    <p:extLst>
      <p:ext uri="{BB962C8B-B14F-4D97-AF65-F5344CB8AC3E}">
        <p14:creationId xmlns:p14="http://schemas.microsoft.com/office/powerpoint/2010/main" val="2769712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latin typeface="Arial" panose="020B0604020202020204" pitchFamily="34" charset="0"/>
              </a:rPr>
              <a:t>Largest Sponsors of </a:t>
            </a:r>
            <a:r>
              <a:rPr lang="en-US" altLang="en-US" dirty="0" smtClean="0">
                <a:latin typeface="Arial" panose="020B0604020202020204" pitchFamily="34" charset="0"/>
              </a:rPr>
              <a:t>ILS, Year-End 2014</a:t>
            </a:r>
          </a:p>
        </p:txBody>
      </p:sp>
      <p:graphicFrame>
        <p:nvGraphicFramePr>
          <p:cNvPr id="11267" name="Content Placeholder 8"/>
          <p:cNvGraphicFramePr>
            <a:graphicFrameLocks noGrp="1"/>
          </p:cNvGraphicFramePr>
          <p:nvPr>
            <p:ph idx="1"/>
          </p:nvPr>
        </p:nvGraphicFramePr>
        <p:xfrm>
          <a:off x="396875" y="1171575"/>
          <a:ext cx="8255000" cy="4457700"/>
        </p:xfrm>
        <a:graphic>
          <a:graphicData uri="http://schemas.openxmlformats.org/presentationml/2006/ole">
            <mc:AlternateContent xmlns:mc="http://schemas.openxmlformats.org/markup-compatibility/2006">
              <mc:Choice xmlns:v="urn:schemas-microsoft-com:vml" Requires="v">
                <p:oleObj spid="_x0000_s28063815" name="Chart" r:id="rId4" imgW="8260796" imgH="4462659" progId="Excel.Chart.8">
                  <p:embed/>
                </p:oleObj>
              </mc:Choice>
              <mc:Fallback>
                <p:oleObj name="Chart" r:id="rId4" imgW="8260796" imgH="4462659"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75" y="1171575"/>
                        <a:ext cx="82550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44</a:t>
            </a:fld>
            <a:endParaRPr lang="en-US" dirty="0">
              <a:solidFill>
                <a:srgbClr val="000000"/>
              </a:solidFill>
            </a:endParaRPr>
          </a:p>
        </p:txBody>
      </p:sp>
      <p:sp>
        <p:nvSpPr>
          <p:cNvPr id="10" name="Rectangle 6"/>
          <p:cNvSpPr>
            <a:spLocks noChangeArrowheads="1"/>
          </p:cNvSpPr>
          <p:nvPr/>
        </p:nvSpPr>
        <p:spPr bwMode="blackWhite">
          <a:xfrm>
            <a:off x="415925" y="5561013"/>
            <a:ext cx="8312150" cy="7254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b="1" dirty="0" smtClean="0">
                <a:solidFill>
                  <a:srgbClr val="FFFFFF"/>
                </a:solidFill>
              </a:rPr>
              <a:t>Two of the Largest ILS Issuers Are Government-Sponsored Insurers. Nine Government-Related Insurers Have $4.6 Billion in Outstanding Securities.</a:t>
            </a:r>
          </a:p>
        </p:txBody>
      </p:sp>
      <p:sp>
        <p:nvSpPr>
          <p:cNvPr id="11272" name="Rectangle 4"/>
          <p:cNvSpPr>
            <a:spLocks noChangeArrowheads="1"/>
          </p:cNvSpPr>
          <p:nvPr/>
        </p:nvSpPr>
        <p:spPr bwMode="auto">
          <a:xfrm>
            <a:off x="0" y="6426200"/>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Artemis.bm; Insurance Information Institute.</a:t>
            </a:r>
          </a:p>
        </p:txBody>
      </p:sp>
    </p:spTree>
    <p:extLst>
      <p:ext uri="{BB962C8B-B14F-4D97-AF65-F5344CB8AC3E}">
        <p14:creationId xmlns:p14="http://schemas.microsoft.com/office/powerpoint/2010/main" val="2820040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88900" y="0"/>
            <a:ext cx="8229600" cy="1069975"/>
          </a:xfrm>
        </p:spPr>
        <p:txBody>
          <a:bodyPr/>
          <a:lstStyle/>
          <a:p>
            <a:r>
              <a:rPr lang="en-US" altLang="en-US" dirty="0" smtClean="0">
                <a:latin typeface="Arial "/>
              </a:rPr>
              <a:t>Reinsurance Pricing: Change in Rate on Line for Cat Business</a:t>
            </a:r>
          </a:p>
        </p:txBody>
      </p:sp>
      <p:sp>
        <p:nvSpPr>
          <p:cNvPr id="12291"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reflects change through June 30 from prior year end. 2015 is for January 1 renewals..</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Guy Carpenter; Insurance Information Institute.</a:t>
            </a:r>
          </a:p>
        </p:txBody>
      </p:sp>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Catastrophe Prices Fell 11 Percent on January 1 Renewals, Driven by Emergence of New Capital, Mild Catastrophe Losses.</a:t>
            </a:r>
          </a:p>
        </p:txBody>
      </p:sp>
      <p:graphicFrame>
        <p:nvGraphicFramePr>
          <p:cNvPr id="2" name="Object 3"/>
          <p:cNvGraphicFramePr>
            <a:graphicFrameLocks noChangeAspect="1"/>
          </p:cNvGraphicFramePr>
          <p:nvPr>
            <p:extLst/>
          </p:nvPr>
        </p:nvGraphicFramePr>
        <p:xfrm>
          <a:off x="377825" y="1257300"/>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12295" name="TextBox 2"/>
          <p:cNvSpPr txBox="1">
            <a:spLocks noChangeArrowheads="1"/>
          </p:cNvSpPr>
          <p:nvPr/>
        </p:nvSpPr>
        <p:spPr bwMode="auto">
          <a:xfrm>
            <a:off x="3355975" y="1030288"/>
            <a:ext cx="5683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1400" b="1" dirty="0" smtClean="0">
                <a:solidFill>
                  <a:srgbClr val="000000"/>
                </a:solidFill>
              </a:rPr>
              <a:t>76%</a:t>
            </a:r>
          </a:p>
        </p:txBody>
      </p:sp>
      <p:sp>
        <p:nvSpPr>
          <p:cNvPr id="7" name="Pentagon 6"/>
          <p:cNvSpPr/>
          <p:nvPr/>
        </p:nvSpPr>
        <p:spPr>
          <a:xfrm>
            <a:off x="3087781" y="1509464"/>
            <a:ext cx="636494" cy="229095"/>
          </a:xfrm>
          <a:prstGeom prst="homePlate">
            <a:avLst/>
          </a:prstGeom>
          <a:solidFill>
            <a:schemeClr val="accent2"/>
          </a:solidFill>
          <a:ln>
            <a:solidFill>
              <a:schemeClr val="accent2"/>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6801"/>
              </a:solidFill>
            </a:endParaRPr>
          </a:p>
        </p:txBody>
      </p:sp>
      <p:sp>
        <p:nvSpPr>
          <p:cNvPr id="6" name="AutoShape 14"/>
          <p:cNvSpPr>
            <a:spLocks noChangeArrowheads="1"/>
          </p:cNvSpPr>
          <p:nvPr/>
        </p:nvSpPr>
        <p:spPr bwMode="blackWhite">
          <a:xfrm>
            <a:off x="7462838" y="752475"/>
            <a:ext cx="1409700" cy="1743075"/>
          </a:xfrm>
          <a:prstGeom prst="wedgeRectCallout">
            <a:avLst>
              <a:gd name="adj1" fmla="val 6931"/>
              <a:gd name="adj2" fmla="val 117764"/>
            </a:avLst>
          </a:prstGeom>
          <a:gradFill rotWithShape="1">
            <a:gsLst>
              <a:gs pos="0">
                <a:schemeClr val="accent1"/>
              </a:gs>
              <a:gs pos="100000">
                <a:srgbClr val="173C51"/>
              </a:gs>
            </a:gsLst>
            <a:lin ang="5400000" scaled="1"/>
          </a:gradFill>
          <a:ln w="28575" algn="ctr">
            <a:solidFill>
              <a:srgbClr val="225A7A"/>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Alternative Capital, Low Levels of Catastrophe Drive Rates Down. </a:t>
            </a:r>
          </a:p>
        </p:txBody>
      </p:sp>
    </p:spTree>
    <p:extLst>
      <p:ext uri="{BB962C8B-B14F-4D97-AF65-F5344CB8AC3E}">
        <p14:creationId xmlns:p14="http://schemas.microsoft.com/office/powerpoint/2010/main" val="9467495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8900" y="0"/>
            <a:ext cx="8229600" cy="1069975"/>
          </a:xfrm>
        </p:spPr>
        <p:txBody>
          <a:bodyPr/>
          <a:lstStyle/>
          <a:p>
            <a:r>
              <a:rPr lang="en-US" altLang="en-US" dirty="0" smtClean="0">
                <a:latin typeface="Arial "/>
              </a:rPr>
              <a:t>ILS Issuance by Trigger</a:t>
            </a:r>
          </a:p>
        </p:txBody>
      </p:sp>
      <p:sp>
        <p:nvSpPr>
          <p:cNvPr id="13315" name="Rectangle 4"/>
          <p:cNvSpPr>
            <a:spLocks noChangeArrowheads="1"/>
          </p:cNvSpPr>
          <p:nvPr/>
        </p:nvSpPr>
        <p:spPr bwMode="auto">
          <a:xfrm>
            <a:off x="0" y="6575425"/>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Artemis.bm; Insurance Information Institute.</a:t>
            </a:r>
          </a:p>
        </p:txBody>
      </p:sp>
      <p:graphicFrame>
        <p:nvGraphicFramePr>
          <p:cNvPr id="13316" name="Chart 9"/>
          <p:cNvGraphicFramePr>
            <a:graphicFrameLocks/>
          </p:cNvGraphicFramePr>
          <p:nvPr/>
        </p:nvGraphicFramePr>
        <p:xfrm>
          <a:off x="4125913" y="1524000"/>
          <a:ext cx="4154487" cy="4043363"/>
        </p:xfrm>
        <a:graphic>
          <a:graphicData uri="http://schemas.openxmlformats.org/presentationml/2006/ole">
            <mc:AlternateContent xmlns:mc="http://schemas.openxmlformats.org/markup-compatibility/2006">
              <mc:Choice xmlns:v="urn:schemas-microsoft-com:vml" Requires="v">
                <p:oleObj spid="_x0000_s28064908" name="Chart" r:id="rId4" imgW="4163929" imgH="4048095" progId="Excel.Chart.8">
                  <p:embed/>
                </p:oleObj>
              </mc:Choice>
              <mc:Fallback>
                <p:oleObj name="Chart" r:id="rId4" imgW="4163929" imgH="4048095"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5913" y="1524000"/>
                        <a:ext cx="4154487"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17" name="Chart 6"/>
          <p:cNvGraphicFramePr>
            <a:graphicFrameLocks/>
          </p:cNvGraphicFramePr>
          <p:nvPr/>
        </p:nvGraphicFramePr>
        <p:xfrm>
          <a:off x="682625" y="1511300"/>
          <a:ext cx="4154488" cy="4041775"/>
        </p:xfrm>
        <a:graphic>
          <a:graphicData uri="http://schemas.openxmlformats.org/presentationml/2006/ole">
            <mc:AlternateContent xmlns:mc="http://schemas.openxmlformats.org/markup-compatibility/2006">
              <mc:Choice xmlns:v="urn:schemas-microsoft-com:vml" Requires="v">
                <p:oleObj spid="_x0000_s28064909" name="Chart" r:id="rId7" imgW="4163929" imgH="4048095" progId="Excel.Chart.8">
                  <p:embed/>
                </p:oleObj>
              </mc:Choice>
              <mc:Fallback>
                <p:oleObj name="Chart" r:id="rId7" imgW="4163929" imgH="4048095" progId="Excel.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2625" y="1511300"/>
                        <a:ext cx="4154488" cy="4041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a:spLocks noChangeArrowheads="1"/>
          </p:cNvSpPr>
          <p:nvPr/>
        </p:nvSpPr>
        <p:spPr bwMode="blackWhite">
          <a:xfrm>
            <a:off x="403225"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Terms Are Shifting Away From ‘Objective’ Triggers (Favored by Investors) Toward Indemnity Trigger (Favored by Insurers).</a:t>
            </a:r>
          </a:p>
        </p:txBody>
      </p:sp>
    </p:spTree>
    <p:extLst>
      <p:ext uri="{BB962C8B-B14F-4D97-AF65-F5344CB8AC3E}">
        <p14:creationId xmlns:p14="http://schemas.microsoft.com/office/powerpoint/2010/main" val="26666287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Wind-Exposed Risk Premium* 2010:Q1 to 2014: Q1</a:t>
            </a:r>
            <a:endParaRPr lang="en-US" dirty="0"/>
          </a:p>
        </p:txBody>
      </p:sp>
      <p:graphicFrame>
        <p:nvGraphicFramePr>
          <p:cNvPr id="9" name="Content Placeholder 8"/>
          <p:cNvGraphicFramePr>
            <a:graphicFrameLocks noGrp="1"/>
          </p:cNvGraphicFramePr>
          <p:nvPr>
            <p:ph idx="1"/>
            <p:extLst/>
          </p:nvPr>
        </p:nvGraphicFramePr>
        <p:xfrm>
          <a:off x="495300" y="1248033"/>
          <a:ext cx="8153400" cy="4856206"/>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dirty="0" smtClean="0"/>
              <a:t>12/01/09 - 9pm</a:t>
            </a:r>
            <a:endParaRPr lang="en-US" dirty="0"/>
          </a:p>
        </p:txBody>
      </p:sp>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47</a:t>
            </a:fld>
            <a:endParaRPr lang="en-US" dirty="0"/>
          </a:p>
        </p:txBody>
      </p:sp>
      <p:sp>
        <p:nvSpPr>
          <p:cNvPr id="10" name="TextBox 9"/>
          <p:cNvSpPr txBox="1"/>
          <p:nvPr/>
        </p:nvSpPr>
        <p:spPr>
          <a:xfrm>
            <a:off x="432487" y="6166022"/>
            <a:ext cx="8266670" cy="707886"/>
          </a:xfrm>
          <a:prstGeom prst="rect">
            <a:avLst/>
          </a:prstGeom>
          <a:noFill/>
        </p:spPr>
        <p:txBody>
          <a:bodyPr wrap="square" rtlCol="0">
            <a:spAutoFit/>
          </a:bodyPr>
          <a:lstStyle/>
          <a:p>
            <a:r>
              <a:rPr lang="en-US" sz="1100" dirty="0" smtClean="0"/>
              <a:t>* Trailing 12-month </a:t>
            </a:r>
            <a:r>
              <a:rPr lang="en-US" sz="1100" dirty="0"/>
              <a:t>a</a:t>
            </a:r>
            <a:r>
              <a:rPr lang="en-US" sz="1100" dirty="0" smtClean="0"/>
              <a:t>verage</a:t>
            </a:r>
          </a:p>
          <a:p>
            <a:r>
              <a:rPr lang="en-US" sz="1100" dirty="0" smtClean="0"/>
              <a:t>SOURCE: Willis Capital Markets, Insurance Information Institute.</a:t>
            </a:r>
          </a:p>
          <a:p>
            <a:endParaRPr lang="en-US" dirty="0"/>
          </a:p>
        </p:txBody>
      </p:sp>
      <p:sp>
        <p:nvSpPr>
          <p:cNvPr id="12" name="AutoShape 8"/>
          <p:cNvSpPr>
            <a:spLocks noChangeArrowheads="1"/>
          </p:cNvSpPr>
          <p:nvPr/>
        </p:nvSpPr>
        <p:spPr bwMode="blackWhite">
          <a:xfrm>
            <a:off x="6837113" y="1231386"/>
            <a:ext cx="1724524" cy="1816443"/>
          </a:xfrm>
          <a:prstGeom prst="wedgeRectCallout">
            <a:avLst>
              <a:gd name="adj1" fmla="val -64110"/>
              <a:gd name="adj2" fmla="val 34629"/>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Risk spreads dropped – equivalent to lower rates – low cat losses, capital entering market.</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473503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5"/>
          <p:cNvSpPr>
            <a:spLocks noGrp="1" noChangeArrowheads="1"/>
          </p:cNvSpPr>
          <p:nvPr>
            <p:ph type="dt" sz="quarter" idx="10"/>
          </p:nvPr>
        </p:nvSpPr>
        <p:spPr>
          <a:noFill/>
        </p:spPr>
        <p:txBody>
          <a:bodyPr/>
          <a:lstStyle/>
          <a:p>
            <a:r>
              <a:rPr lang="en-US" smtClean="0"/>
              <a:t>12/01/09 - 9pm</a:t>
            </a:r>
          </a:p>
        </p:txBody>
      </p:sp>
      <p:sp>
        <p:nvSpPr>
          <p:cNvPr id="11267"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268" name="Rectangle 110"/>
          <p:cNvSpPr>
            <a:spLocks noGrp="1" noChangeArrowheads="1"/>
          </p:cNvSpPr>
          <p:nvPr>
            <p:ph type="sldNum" sz="quarter" idx="12"/>
          </p:nvPr>
        </p:nvSpPr>
        <p:spPr>
          <a:noFill/>
        </p:spPr>
        <p:txBody>
          <a:bodyPr/>
          <a:lstStyle/>
          <a:p>
            <a:fld id="{CE588EF0-0E3C-4A09-A53A-6DFC514A5652}" type="slidenum">
              <a:rPr lang="en-US" smtClean="0"/>
              <a:pPr/>
              <a:t>48</a:t>
            </a:fld>
            <a:endParaRPr lang="en-US" smtClean="0"/>
          </a:p>
        </p:txBody>
      </p:sp>
      <p:sp>
        <p:nvSpPr>
          <p:cNvPr id="11269" name="Rectangle 2"/>
          <p:cNvSpPr>
            <a:spLocks noGrp="1" noChangeArrowheads="1"/>
          </p:cNvSpPr>
          <p:nvPr>
            <p:ph type="title"/>
          </p:nvPr>
        </p:nvSpPr>
        <p:spPr>
          <a:xfrm>
            <a:off x="122746" y="109324"/>
            <a:ext cx="7913671" cy="860425"/>
          </a:xfrm>
        </p:spPr>
        <p:txBody>
          <a:bodyPr/>
          <a:lstStyle/>
          <a:p>
            <a:r>
              <a:rPr lang="en-US" dirty="0" smtClean="0"/>
              <a:t>I.I.I. Will Release its First Report on Alternative Capital During Q1 2015</a:t>
            </a:r>
            <a:endParaRPr lang="en-US" sz="2400" i="1" dirty="0" smtClean="0"/>
          </a:p>
        </p:txBody>
      </p:sp>
      <p:sp>
        <p:nvSpPr>
          <p:cNvPr id="11" name="Rectangle 3"/>
          <p:cNvSpPr txBox="1">
            <a:spLocks noChangeArrowheads="1"/>
          </p:cNvSpPr>
          <p:nvPr/>
        </p:nvSpPr>
        <p:spPr bwMode="auto">
          <a:xfrm>
            <a:off x="4601980" y="1169118"/>
            <a:ext cx="4542020" cy="4652962"/>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marL="292100" marR="0" lvl="0" indent="-292100" algn="l" defTabSz="914400" rtl="0" eaLnBrk="0" fontAlgn="base" latinLnBrk="0" hangingPunct="0">
              <a:lnSpc>
                <a:spcPts val="18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Issue of alternative capital in (re)insurance has received increased attention in recent years</a:t>
            </a:r>
            <a:endPar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a:p>
            <a:pPr marL="292100" indent="-292100" eaLnBrk="0" fontAlgn="base" hangingPunct="0">
              <a:lnSpc>
                <a:spcPts val="1800"/>
              </a:lnSpc>
              <a:spcBef>
                <a:spcPct val="100000"/>
              </a:spcBef>
              <a:spcAft>
                <a:spcPct val="0"/>
              </a:spcAft>
              <a:buClr>
                <a:schemeClr val="accent2"/>
              </a:buClr>
              <a:buFont typeface="Wingdings" pitchFamily="2" charset="2"/>
              <a:buChar char="n"/>
              <a:defRPr/>
            </a:pPr>
            <a:r>
              <a:rPr lang="en-US" sz="1900" b="1" kern="0" dirty="0" smtClean="0">
                <a:latin typeface="Arial" panose="020B0604020202020204" pitchFamily="34" charset="0"/>
                <a:cs typeface="Arial" panose="020B0604020202020204" pitchFamily="34" charset="0"/>
              </a:rPr>
              <a:t>Significant structural changes in property catastrophe reinsurance space</a:t>
            </a:r>
          </a:p>
          <a:p>
            <a:pPr marL="292100" marR="0" lvl="0" indent="-292100" algn="l" defTabSz="914400" rtl="0" eaLnBrk="0" fontAlgn="base" latinLnBrk="0" hangingPunct="0">
              <a:lnSpc>
                <a:spcPts val="18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Questions addressed include:</a:t>
            </a:r>
          </a:p>
          <a:p>
            <a:pPr marL="800100" lvl="1" indent="-342900" eaLnBrk="0" fontAlgn="base" hangingPunct="0">
              <a:lnSpc>
                <a:spcPts val="1800"/>
              </a:lnSpc>
              <a:spcBef>
                <a:spcPct val="100000"/>
              </a:spcBef>
              <a:spcAft>
                <a:spcPct val="0"/>
              </a:spcAft>
              <a:buClr>
                <a:schemeClr val="accent2"/>
              </a:buClr>
              <a:buFont typeface="Wingdings" panose="05000000000000000000" pitchFamily="2" charset="2"/>
              <a:buChar char="Ø"/>
              <a:defRPr/>
            </a:pPr>
            <a:r>
              <a:rPr lang="en-US" sz="1900" b="1" kern="0" dirty="0" smtClean="0">
                <a:latin typeface="Arial" panose="020B0604020202020204" pitchFamily="34" charset="0"/>
                <a:cs typeface="Arial" panose="020B0604020202020204" pitchFamily="34" charset="0"/>
              </a:rPr>
              <a:t>Sources of new capital</a:t>
            </a:r>
          </a:p>
          <a:p>
            <a:pPr marL="800100" lvl="1" indent="-342900" eaLnBrk="0" fontAlgn="base" hangingPunct="0">
              <a:lnSpc>
                <a:spcPts val="1800"/>
              </a:lnSpc>
              <a:spcBef>
                <a:spcPct val="100000"/>
              </a:spcBef>
              <a:spcAft>
                <a:spcPct val="0"/>
              </a:spcAft>
              <a:buClr>
                <a:schemeClr val="accent2"/>
              </a:buClr>
              <a:buFont typeface="Wingdings" panose="05000000000000000000" pitchFamily="2" charset="2"/>
              <a:buChar char="Ø"/>
              <a:defRPr/>
            </a:pPr>
            <a:r>
              <a:rPr lang="en-US" sz="1900" b="1" kern="0" dirty="0" smtClean="0">
                <a:latin typeface="Arial" panose="020B0604020202020204" pitchFamily="34" charset="0"/>
                <a:cs typeface="Arial" panose="020B0604020202020204" pitchFamily="34" charset="0"/>
              </a:rPr>
              <a:t>Reasons/Drivers of growth</a:t>
            </a:r>
          </a:p>
          <a:p>
            <a:pPr marL="800100" lvl="1" indent="-342900" eaLnBrk="0" fontAlgn="base" hangingPunct="0">
              <a:lnSpc>
                <a:spcPts val="1800"/>
              </a:lnSpc>
              <a:spcBef>
                <a:spcPct val="100000"/>
              </a:spcBef>
              <a:spcAft>
                <a:spcPct val="0"/>
              </a:spcAft>
              <a:buClr>
                <a:schemeClr val="accent2"/>
              </a:buClr>
              <a:buFont typeface="Wingdings" panose="05000000000000000000" pitchFamily="2" charset="2"/>
              <a:buChar char="Ø"/>
              <a:defRPr/>
            </a:pPr>
            <a:r>
              <a:rPr lang="en-US" sz="1900" b="1" kern="0" dirty="0" smtClean="0">
                <a:latin typeface="Arial" panose="020B0604020202020204" pitchFamily="34" charset="0"/>
                <a:cs typeface="Arial" panose="020B0604020202020204" pitchFamily="34" charset="0"/>
              </a:rPr>
              <a:t>New structures</a:t>
            </a:r>
            <a:endParaRPr kumimoji="0" lang="en-US" sz="1900" b="1" i="0" u="none" strike="noStrike" kern="0" cap="none" spc="0" normalizeH="0" noProof="0" dirty="0" smtClean="0">
              <a:ln>
                <a:noFill/>
              </a:ln>
              <a:solidFill>
                <a:schemeClr val="tx1"/>
              </a:solidFill>
              <a:effectLst/>
              <a:uLnTx/>
              <a:uFillTx/>
              <a:latin typeface="Arial" panose="020B0604020202020204" pitchFamily="34" charset="0"/>
              <a:cs typeface="Arial" panose="020B0604020202020204" pitchFamily="34" charset="0"/>
            </a:endParaRPr>
          </a:p>
          <a:p>
            <a:pPr marL="800100" lvl="1" indent="-342900" eaLnBrk="0" fontAlgn="base" hangingPunct="0">
              <a:lnSpc>
                <a:spcPts val="1800"/>
              </a:lnSpc>
              <a:spcBef>
                <a:spcPct val="100000"/>
              </a:spcBef>
              <a:spcAft>
                <a:spcPct val="0"/>
              </a:spcAft>
              <a:buClr>
                <a:schemeClr val="accent2"/>
              </a:buClr>
              <a:buFont typeface="Wingdings" panose="05000000000000000000" pitchFamily="2" charset="2"/>
              <a:buChar char="Ø"/>
              <a:defRPr/>
            </a:pPr>
            <a:r>
              <a:rPr lang="en-US" sz="1900" b="1" kern="0" dirty="0" smtClean="0">
                <a:latin typeface="Arial" panose="020B0604020202020204" pitchFamily="34" charset="0"/>
                <a:cs typeface="Arial" panose="020B0604020202020204" pitchFamily="34" charset="0"/>
              </a:rPr>
              <a:t>Impact of major triggering event(s)</a:t>
            </a:r>
          </a:p>
          <a:p>
            <a:pPr marL="800100" lvl="1" indent="-342900" eaLnBrk="0" fontAlgn="base" hangingPunct="0">
              <a:lnSpc>
                <a:spcPts val="1800"/>
              </a:lnSpc>
              <a:spcBef>
                <a:spcPct val="100000"/>
              </a:spcBef>
              <a:spcAft>
                <a:spcPct val="0"/>
              </a:spcAft>
              <a:buClr>
                <a:schemeClr val="accent2"/>
              </a:buClr>
              <a:buFont typeface="Wingdings" panose="05000000000000000000" pitchFamily="2" charset="2"/>
              <a:buChar char="Ø"/>
              <a:defRPr/>
            </a:pPr>
            <a:r>
              <a:rPr lang="en-US" sz="1900" b="1" kern="0" noProof="0" dirty="0" smtClean="0">
                <a:latin typeface="Arial" panose="020B0604020202020204" pitchFamily="34" charset="0"/>
                <a:cs typeface="Arial" panose="020B0604020202020204" pitchFamily="34" charset="0"/>
              </a:rPr>
              <a:t>Impacts of higher interest rates</a:t>
            </a:r>
          </a:p>
          <a:p>
            <a:pPr marL="800100" lvl="1" indent="-342900" eaLnBrk="0" fontAlgn="base" hangingPunct="0">
              <a:lnSpc>
                <a:spcPts val="1800"/>
              </a:lnSpc>
              <a:spcBef>
                <a:spcPct val="100000"/>
              </a:spcBef>
              <a:spcAft>
                <a:spcPct val="0"/>
              </a:spcAft>
              <a:buClr>
                <a:schemeClr val="accent2"/>
              </a:buClr>
              <a:buFont typeface="Wingdings" panose="05000000000000000000" pitchFamily="2" charset="2"/>
              <a:buChar char="Ø"/>
              <a:defRPr/>
            </a:pPr>
            <a:r>
              <a:rPr kumimoji="0" lang="en-US" sz="1900" b="1" i="0" u="none" strike="noStrike" kern="0" cap="none" spc="0" normalizeH="0" dirty="0" smtClean="0">
                <a:ln>
                  <a:noFill/>
                </a:ln>
                <a:solidFill>
                  <a:schemeClr val="tx1"/>
                </a:solidFill>
                <a:effectLst/>
                <a:uLnTx/>
                <a:uFillTx/>
                <a:latin typeface="Arial" panose="020B0604020202020204" pitchFamily="34" charset="0"/>
                <a:cs typeface="Arial" panose="020B0604020202020204" pitchFamily="34" charset="0"/>
              </a:rPr>
              <a:t>Cat bond yield compression</a:t>
            </a:r>
            <a:endPar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22746" y="1057153"/>
            <a:ext cx="4243192" cy="5470857"/>
          </a:xfrm>
          <a:prstGeom prst="rect">
            <a:avLst/>
          </a:prstGeom>
        </p:spPr>
      </p:pic>
      <p:sp>
        <p:nvSpPr>
          <p:cNvPr id="12" name="TextBox 11"/>
          <p:cNvSpPr txBox="1"/>
          <p:nvPr/>
        </p:nvSpPr>
        <p:spPr>
          <a:xfrm>
            <a:off x="929442" y="3792581"/>
            <a:ext cx="2216893" cy="261610"/>
          </a:xfrm>
          <a:prstGeom prst="rect">
            <a:avLst/>
          </a:prstGeom>
          <a:solidFill>
            <a:schemeClr val="bg1"/>
          </a:solidFill>
        </p:spPr>
        <p:txBody>
          <a:bodyPr wrap="square" rtlCol="0">
            <a:spAutoFit/>
          </a:bodyPr>
          <a:lstStyle/>
          <a:p>
            <a:r>
              <a:rPr lang="en-US" sz="1100" b="1" i="1" dirty="0" smtClean="0">
                <a:solidFill>
                  <a:schemeClr val="accent3">
                    <a:lumMod val="65000"/>
                  </a:schemeClr>
                </a:solidFill>
                <a:latin typeface="Arial" panose="020B0604020202020204" pitchFamily="34" charset="0"/>
                <a:cs typeface="Arial" panose="020B0604020202020204" pitchFamily="34" charset="0"/>
              </a:rPr>
              <a:t>Forthcoming: Q1 2015</a:t>
            </a:r>
            <a:endParaRPr lang="en-US" sz="1100" b="1" i="1" dirty="0">
              <a:solidFill>
                <a:schemeClr val="accent3">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31001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wipe(left)">
                                      <p:cBhvr>
                                        <p:cTn id="20" dur="500"/>
                                        <p:tgtEl>
                                          <p:spTgt spid="1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wipe(left)">
                                      <p:cBhvr>
                                        <p:cTn id="23" dur="500"/>
                                        <p:tgtEl>
                                          <p:spTgt spid="1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1">
                                            <p:txEl>
                                              <p:pRg st="5" end="5"/>
                                            </p:txEl>
                                          </p:spTgt>
                                        </p:tgtEl>
                                        <p:attrNameLst>
                                          <p:attrName>style.visibility</p:attrName>
                                        </p:attrNameLst>
                                      </p:cBhvr>
                                      <p:to>
                                        <p:strVal val="visible"/>
                                      </p:to>
                                    </p:set>
                                    <p:animEffect transition="in" filter="wipe(left)">
                                      <p:cBhvr>
                                        <p:cTn id="26" dur="500"/>
                                        <p:tgtEl>
                                          <p:spTgt spid="1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1">
                                            <p:txEl>
                                              <p:pRg st="6" end="6"/>
                                            </p:txEl>
                                          </p:spTgt>
                                        </p:tgtEl>
                                        <p:attrNameLst>
                                          <p:attrName>style.visibility</p:attrName>
                                        </p:attrNameLst>
                                      </p:cBhvr>
                                      <p:to>
                                        <p:strVal val="visible"/>
                                      </p:to>
                                    </p:set>
                                    <p:animEffect transition="in" filter="wipe(left)">
                                      <p:cBhvr>
                                        <p:cTn id="29" dur="500"/>
                                        <p:tgtEl>
                                          <p:spTgt spid="1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1">
                                            <p:txEl>
                                              <p:pRg st="7" end="7"/>
                                            </p:txEl>
                                          </p:spTgt>
                                        </p:tgtEl>
                                        <p:attrNameLst>
                                          <p:attrName>style.visibility</p:attrName>
                                        </p:attrNameLst>
                                      </p:cBhvr>
                                      <p:to>
                                        <p:strVal val="visible"/>
                                      </p:to>
                                    </p:set>
                                    <p:animEffect transition="in" filter="wipe(left)">
                                      <p:cBhvr>
                                        <p:cTn id="32" dur="500"/>
                                        <p:tgtEl>
                                          <p:spTgt spid="11">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1">
                                            <p:txEl>
                                              <p:pRg st="8" end="8"/>
                                            </p:txEl>
                                          </p:spTgt>
                                        </p:tgtEl>
                                        <p:attrNameLst>
                                          <p:attrName>style.visibility</p:attrName>
                                        </p:attrNameLst>
                                      </p:cBhvr>
                                      <p:to>
                                        <p:strVal val="visible"/>
                                      </p:to>
                                    </p:set>
                                    <p:animEffect transition="in" filter="wipe(left)">
                                      <p:cBhvr>
                                        <p:cTn id="35"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49</a:t>
            </a:fld>
            <a:endParaRPr lang="en-US" dirty="0" smtClean="0"/>
          </a:p>
        </p:txBody>
      </p:sp>
      <p:sp>
        <p:nvSpPr>
          <p:cNvPr id="82949" name="Rectangle 2"/>
          <p:cNvSpPr>
            <a:spLocks noGrp="1" noChangeArrowheads="1"/>
          </p:cNvSpPr>
          <p:nvPr>
            <p:ph type="title"/>
          </p:nvPr>
        </p:nvSpPr>
        <p:spPr/>
        <p:txBody>
          <a:bodyPr/>
          <a:lstStyle/>
          <a:p>
            <a:r>
              <a:rPr lang="en-US" dirty="0" smtClean="0"/>
              <a:t>Questions Arising from Influence of Alternative Capital</a:t>
            </a:r>
          </a:p>
        </p:txBody>
      </p:sp>
      <p:sp>
        <p:nvSpPr>
          <p:cNvPr id="1922051" name="Rectangle 3"/>
          <p:cNvSpPr>
            <a:spLocks noGrp="1" noChangeArrowheads="1"/>
          </p:cNvSpPr>
          <p:nvPr>
            <p:ph type="body" idx="1"/>
          </p:nvPr>
        </p:nvSpPr>
        <p:spPr>
          <a:xfrm>
            <a:off x="245806" y="1145059"/>
            <a:ext cx="8780207" cy="5448301"/>
          </a:xfrm>
        </p:spPr>
        <p:txBody>
          <a:bodyPr/>
          <a:lstStyle/>
          <a:p>
            <a:pPr>
              <a:lnSpc>
                <a:spcPts val="2100"/>
              </a:lnSpc>
            </a:pPr>
            <a:r>
              <a:rPr lang="en-US" b="1" dirty="0"/>
              <a:t>What Will Happen When Investors Face Large-Scale Losses</a:t>
            </a:r>
            <a:r>
              <a:rPr lang="en-US" b="1" dirty="0" smtClean="0"/>
              <a:t>?</a:t>
            </a:r>
          </a:p>
          <a:p>
            <a:pPr>
              <a:lnSpc>
                <a:spcPts val="2100"/>
              </a:lnSpc>
            </a:pPr>
            <a:r>
              <a:rPr lang="en-US" b="1" dirty="0" smtClean="0"/>
              <a:t>What Happens When Interest </a:t>
            </a:r>
            <a:r>
              <a:rPr lang="en-US" b="1" dirty="0"/>
              <a:t>R</a:t>
            </a:r>
            <a:r>
              <a:rPr lang="en-US" b="1" dirty="0" smtClean="0"/>
              <a:t>ates Rise</a:t>
            </a:r>
            <a:r>
              <a:rPr lang="en-US" b="1" dirty="0"/>
              <a:t>?</a:t>
            </a:r>
          </a:p>
          <a:p>
            <a:pPr>
              <a:lnSpc>
                <a:spcPts val="2100"/>
              </a:lnSpc>
            </a:pPr>
            <a:r>
              <a:rPr lang="en-US" b="1" dirty="0"/>
              <a:t>Does ILS Have a Higher Propensity to Litigate?</a:t>
            </a:r>
          </a:p>
          <a:p>
            <a:pPr>
              <a:lnSpc>
                <a:spcPts val="2100"/>
              </a:lnSpc>
            </a:pPr>
            <a:r>
              <a:rPr lang="en-US" b="1" dirty="0"/>
              <a:t>How </a:t>
            </a:r>
            <a:r>
              <a:rPr lang="en-US" b="1" dirty="0" smtClean="0"/>
              <a:t>Much Lower Will Risk Premiums Shrink/ROLs Fall?</a:t>
            </a:r>
            <a:endParaRPr lang="en-US" b="1" dirty="0"/>
          </a:p>
          <a:p>
            <a:pPr>
              <a:lnSpc>
                <a:spcPts val="2100"/>
              </a:lnSpc>
            </a:pPr>
            <a:r>
              <a:rPr lang="en-US" b="1" dirty="0" smtClean="0"/>
              <a:t>Will There Be Spillover Into Casualty Reinsurance?</a:t>
            </a:r>
          </a:p>
          <a:p>
            <a:pPr>
              <a:lnSpc>
                <a:spcPts val="2400"/>
              </a:lnSpc>
            </a:pPr>
            <a:r>
              <a:rPr lang="en-US" b="1" dirty="0" smtClean="0"/>
              <a:t>Will </a:t>
            </a:r>
            <a:r>
              <a:rPr lang="en-US" b="1" dirty="0"/>
              <a:t>Alternative Capital Drive </a:t>
            </a:r>
            <a:r>
              <a:rPr lang="en-US" b="1" dirty="0" smtClean="0"/>
              <a:t>Consolidation?</a:t>
            </a:r>
            <a:endParaRPr lang="en-US" b="1" dirty="0"/>
          </a:p>
        </p:txBody>
      </p:sp>
    </p:spTree>
    <p:extLst>
      <p:ext uri="{BB962C8B-B14F-4D97-AF65-F5344CB8AC3E}">
        <p14:creationId xmlns:p14="http://schemas.microsoft.com/office/powerpoint/2010/main" val="41204889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1387960749"/>
              </p:ext>
            </p:extLst>
          </p:nvPr>
        </p:nvGraphicFramePr>
        <p:xfrm>
          <a:off x="-30163" y="1192213"/>
          <a:ext cx="8915401" cy="5889625"/>
        </p:xfrm>
        <a:graphic>
          <a:graphicData uri="http://schemas.openxmlformats.org/presentationml/2006/ole">
            <mc:AlternateContent xmlns:mc="http://schemas.openxmlformats.org/markup-compatibility/2006">
              <mc:Choice xmlns:v="urn:schemas-microsoft-com:vml" Requires="v">
                <p:oleObj spid="_x0000_s28042318" name="Chart" r:id="rId5" imgW="3303075" imgH="2202041" progId="MSGraph.Chart.8">
                  <p:embed followColorScheme="full"/>
                </p:oleObj>
              </mc:Choice>
              <mc:Fallback>
                <p:oleObj name="Chart" r:id="rId5" imgW="3303075" imgH="2202041" progId="MSGraph.Chart.8">
                  <p:embed followColorScheme="full"/>
                  <p:pic>
                    <p:nvPicPr>
                      <p:cNvPr id="0" name=""/>
                      <p:cNvPicPr>
                        <a:picLocks noChangeAspect="1" noChangeArrowheads="1"/>
                      </p:cNvPicPr>
                      <p:nvPr/>
                    </p:nvPicPr>
                    <p:blipFill>
                      <a:blip r:embed="rId6"/>
                      <a:srcRect/>
                      <a:stretch>
                        <a:fillRect/>
                      </a:stretch>
                    </p:blipFill>
                    <p:spPr bwMode="auto">
                      <a:xfrm>
                        <a:off x="-30163" y="1192213"/>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2016F</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p>
          <a:p>
            <a:r>
              <a:rPr lang="en-US" sz="1100" dirty="0">
                <a:solidFill>
                  <a:srgbClr val="000000"/>
                </a:solidFill>
              </a:rPr>
              <a:t>Source:  Insurance Information Institute; NAIC, ISO, A.M. </a:t>
            </a:r>
            <a:r>
              <a:rPr lang="en-US" sz="1100" dirty="0" smtClean="0">
                <a:solidFill>
                  <a:srgbClr val="000000"/>
                </a:solidFill>
              </a:rPr>
              <a:t>Best, Conning</a:t>
            </a:r>
            <a:endParaRPr lang="en-US" sz="1100" dirty="0">
              <a:solidFill>
                <a:srgbClr val="000000"/>
              </a:solidFill>
            </a:endParaRP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47653"/>
              <a:gd name="adj2" fmla="val 260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68800" y="2214563"/>
            <a:ext cx="1677988" cy="381000"/>
          </a:xfrm>
          <a:prstGeom prst="wedgeRectCallout">
            <a:avLst>
              <a:gd name="adj1" fmla="val -10962"/>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175669" y="2137502"/>
            <a:ext cx="1422400" cy="381000"/>
          </a:xfrm>
          <a:prstGeom prst="wedgeRectCallout">
            <a:avLst>
              <a:gd name="adj1" fmla="val -15031"/>
              <a:gd name="adj2" fmla="val 20919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600474" y="5168745"/>
            <a:ext cx="1447800" cy="381000"/>
          </a:xfrm>
          <a:prstGeom prst="wedgeRectCallout">
            <a:avLst>
              <a:gd name="adj1" fmla="val -48611"/>
              <a:gd name="adj2" fmla="val -1297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148999" y="5176682"/>
            <a:ext cx="1447800" cy="381000"/>
          </a:xfrm>
          <a:prstGeom prst="wedgeRectCallout">
            <a:avLst>
              <a:gd name="adj1" fmla="val -53621"/>
              <a:gd name="adj2" fmla="val -23360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059418" y="5136279"/>
            <a:ext cx="1600200" cy="381000"/>
          </a:xfrm>
          <a:prstGeom prst="wedgeRectCallout">
            <a:avLst>
              <a:gd name="adj1" fmla="val -60548"/>
              <a:gd name="adj2" fmla="val -32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493836" y="2070101"/>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1557988">
            <a:off x="3327401" y="2652713"/>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157789" y="2989265"/>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9 Years</a:t>
            </a:r>
          </a:p>
        </p:txBody>
      </p:sp>
      <p:sp>
        <p:nvSpPr>
          <p:cNvPr id="16407" name="Text Box 17"/>
          <p:cNvSpPr txBox="1">
            <a:spLocks noChangeArrowheads="1"/>
          </p:cNvSpPr>
          <p:nvPr/>
        </p:nvSpPr>
        <p:spPr bwMode="auto">
          <a:xfrm>
            <a:off x="5621338" y="1117600"/>
            <a:ext cx="3254375" cy="923330"/>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History suggests next ROE peak will be in </a:t>
            </a:r>
            <a:r>
              <a:rPr lang="en-US" b="1" dirty="0" smtClean="0">
                <a:solidFill>
                  <a:srgbClr val="FFFFFF"/>
                </a:solidFill>
              </a:rPr>
              <a:t>2016-2017, but that seems unlikely</a:t>
            </a:r>
            <a:endParaRPr lang="en-US" b="1" dirty="0">
              <a:solidFill>
                <a:srgbClr val="FFFFFF"/>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902751" y="514774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108761" y="2635252"/>
            <a:ext cx="879475" cy="660400"/>
          </a:xfrm>
          <a:prstGeom prst="wedgeRectCallout">
            <a:avLst>
              <a:gd name="adj1" fmla="val 52204"/>
              <a:gd name="adj2" fmla="val 789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2013 10.4%</a:t>
            </a:r>
            <a:endParaRPr lang="en-US" b="1" dirty="0">
              <a:solidFill>
                <a:srgbClr val="FFFFFF"/>
              </a:solidFill>
            </a:endParaRPr>
          </a:p>
        </p:txBody>
      </p:sp>
      <p:sp>
        <p:nvSpPr>
          <p:cNvPr id="19" name="AutoShape 8"/>
          <p:cNvSpPr>
            <a:spLocks noChangeArrowheads="1"/>
          </p:cNvSpPr>
          <p:nvPr/>
        </p:nvSpPr>
        <p:spPr bwMode="blackWhite">
          <a:xfrm>
            <a:off x="7693112" y="4500487"/>
            <a:ext cx="1106399" cy="618801"/>
          </a:xfrm>
          <a:prstGeom prst="wedgeRectCallout">
            <a:avLst>
              <a:gd name="adj1" fmla="val -11604"/>
              <a:gd name="adj2" fmla="val -1212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2014E 7.6%</a:t>
            </a:r>
            <a:endParaRPr lang="en-US" b="1" dirty="0">
              <a:solidFill>
                <a:srgbClr val="FFFFFF"/>
              </a:solidFill>
            </a:endParaRPr>
          </a:p>
        </p:txBody>
      </p:sp>
      <p:sp>
        <p:nvSpPr>
          <p:cNvPr id="20" name="AutoShape 8"/>
          <p:cNvSpPr>
            <a:spLocks noChangeArrowheads="1"/>
          </p:cNvSpPr>
          <p:nvPr/>
        </p:nvSpPr>
        <p:spPr bwMode="blackWhite">
          <a:xfrm>
            <a:off x="8057066" y="2781404"/>
            <a:ext cx="1106399" cy="618801"/>
          </a:xfrm>
          <a:prstGeom prst="wedgeRectCallout">
            <a:avLst>
              <a:gd name="adj1" fmla="val -3856"/>
              <a:gd name="adj2" fmla="val 1457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2015F=6.5%</a:t>
            </a:r>
          </a:p>
          <a:p>
            <a:pPr algn="ctr">
              <a:lnSpc>
                <a:spcPct val="90000"/>
              </a:lnSpc>
              <a:spcBef>
                <a:spcPct val="50000"/>
              </a:spcBef>
              <a:buClr>
                <a:srgbClr val="FFFFFF"/>
              </a:buClr>
              <a:buFont typeface="Wingdings" pitchFamily="2" charset="2"/>
              <a:buNone/>
              <a:defRPr/>
            </a:pPr>
            <a:r>
              <a:rPr lang="en-US" sz="1200" b="1" dirty="0" smtClean="0">
                <a:solidFill>
                  <a:srgbClr val="FFFFFF"/>
                </a:solidFill>
              </a:rPr>
              <a:t>2016F=6.3%</a:t>
            </a:r>
            <a:endParaRPr lang="en-US" sz="1200" b="1" dirty="0">
              <a:solidFill>
                <a:srgbClr val="FFFFFF"/>
              </a:solidFill>
            </a:endParaRPr>
          </a:p>
        </p:txBody>
      </p:sp>
    </p:spTree>
    <p:custDataLst>
      <p:tags r:id="rId2"/>
    </p:custDataLst>
    <p:extLst>
      <p:ext uri="{BB962C8B-B14F-4D97-AF65-F5344CB8AC3E}">
        <p14:creationId xmlns:p14="http://schemas.microsoft.com/office/powerpoint/2010/main" val="954594314"/>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50</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Commercial Lines Pricing Trends</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Survey Results Suggest Commercial Pricing Has Flattened Out</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50</a:t>
            </a:fld>
            <a:endParaRPr lang="en-US"/>
          </a:p>
        </p:txBody>
      </p:sp>
    </p:spTree>
    <p:extLst>
      <p:ext uri="{BB962C8B-B14F-4D97-AF65-F5344CB8AC3E}">
        <p14:creationId xmlns:p14="http://schemas.microsoft.com/office/powerpoint/2010/main" val="96012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smtClean="0"/>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51</a:t>
            </a:fld>
            <a:endParaRPr lang="en-US" smtClean="0"/>
          </a:p>
        </p:txBody>
      </p:sp>
      <p:sp>
        <p:nvSpPr>
          <p:cNvPr id="100358" name="Rectangle 3"/>
          <p:cNvSpPr>
            <a:spLocks noGrp="1" noChangeArrowheads="1"/>
          </p:cNvSpPr>
          <p:nvPr>
            <p:ph type="title"/>
          </p:nvPr>
        </p:nvSpPr>
        <p:spPr/>
        <p:txBody>
          <a:bodyPr/>
          <a:lstStyle/>
          <a:p>
            <a:r>
              <a:rPr lang="en-US" dirty="0" smtClean="0"/>
              <a:t>Average Commercial Rate Change,</a:t>
            </a:r>
            <a:br>
              <a:rPr lang="en-US" dirty="0" smtClean="0"/>
            </a:br>
            <a:r>
              <a:rPr lang="en-US" dirty="0" smtClean="0"/>
              <a:t>All Lines, (1Q:2004–4Q:2014)</a:t>
            </a:r>
          </a:p>
        </p:txBody>
      </p:sp>
      <p:graphicFrame>
        <p:nvGraphicFramePr>
          <p:cNvPr id="7200771" name="Object 2"/>
          <p:cNvGraphicFramePr>
            <a:graphicFrameLocks noGrp="1" noChangeAspect="1"/>
          </p:cNvGraphicFramePr>
          <p:nvPr>
            <p:ph type="chart" idx="4294967295"/>
            <p:extLst>
              <p:ext uri="{D42A27DB-BD31-4B8C-83A1-F6EECF244321}">
                <p14:modId xmlns:p14="http://schemas.microsoft.com/office/powerpoint/2010/main" val="1782915826"/>
              </p:ext>
            </p:extLst>
          </p:nvPr>
        </p:nvGraphicFramePr>
        <p:xfrm>
          <a:off x="44244" y="1633077"/>
          <a:ext cx="9004506" cy="4843463"/>
        </p:xfrm>
        <a:graphic>
          <a:graphicData uri="http://schemas.openxmlformats.org/presentationml/2006/ole">
            <mc:AlternateContent xmlns:mc="http://schemas.openxmlformats.org/markup-compatibility/2006">
              <mc:Choice xmlns:v="urn:schemas-microsoft-com:vml" Requires="v">
                <p:oleObj spid="_x0000_s28124187" name="Chart" r:id="rId4" imgW="8572457" imgH="4771986" progId="MSGraph.Chart.8">
                  <p:embed followColorScheme="full"/>
                </p:oleObj>
              </mc:Choice>
              <mc:Fallback>
                <p:oleObj name="Chart" r:id="rId4" imgW="8572457" imgH="4771986" progId="MSGraph.Chart.8">
                  <p:embed followColorScheme="full"/>
                  <p:pic>
                    <p:nvPicPr>
                      <p:cNvPr id="0" name=""/>
                      <p:cNvPicPr>
                        <a:picLocks noGrp="1" noChangeAspect="1" noChangeArrowheads="1"/>
                      </p:cNvPicPr>
                      <p:nvPr/>
                    </p:nvPicPr>
                    <p:blipFill>
                      <a:blip r:embed="rId5"/>
                      <a:srcRect/>
                      <a:stretch>
                        <a:fillRect/>
                      </a:stretch>
                    </p:blipFill>
                    <p:spPr bwMode="auto">
                      <a:xfrm>
                        <a:off x="44244" y="1633077"/>
                        <a:ext cx="9004506" cy="4843463"/>
                      </a:xfrm>
                      <a:prstGeom prst="rect">
                        <a:avLst/>
                      </a:prstGeom>
                      <a:noFill/>
                      <a:extLst/>
                    </p:spPr>
                  </p:pic>
                </p:oleObj>
              </mc:Fallback>
            </mc:AlternateContent>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Council of Insurance Agents &amp; </a:t>
            </a:r>
            <a:r>
              <a:rPr lang="en-US" sz="1100" dirty="0" smtClean="0"/>
              <a:t>Brokers; Insurance </a:t>
            </a:r>
            <a:r>
              <a:rPr lang="en-US" sz="1100" dirty="0"/>
              <a:t>Information Institute</a:t>
            </a:r>
          </a:p>
        </p:txBody>
      </p:sp>
      <p:sp>
        <p:nvSpPr>
          <p:cNvPr id="7200774" name="AutoShape 6"/>
          <p:cNvSpPr>
            <a:spLocks noChangeArrowheads="1"/>
          </p:cNvSpPr>
          <p:nvPr/>
        </p:nvSpPr>
        <p:spPr bwMode="blackWhite">
          <a:xfrm>
            <a:off x="1212530" y="5182508"/>
            <a:ext cx="1879600" cy="419100"/>
          </a:xfrm>
          <a:prstGeom prst="wedgeRectCallout">
            <a:avLst>
              <a:gd name="adj1" fmla="val 14776"/>
              <a:gd name="adj2" fmla="val -3311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6144359" y="4464958"/>
            <a:ext cx="2680553" cy="927100"/>
          </a:xfrm>
          <a:prstGeom prst="wedgeRectCallout">
            <a:avLst>
              <a:gd name="adj1" fmla="val 47391"/>
              <a:gd name="adj2" fmla="val -1393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t>
            </a:r>
            <a:r>
              <a:rPr lang="en-US" sz="1400" b="1" dirty="0" smtClean="0">
                <a:solidFill>
                  <a:schemeClr val="bg1"/>
                </a:solidFill>
              </a:rPr>
              <a:t>as of Q4:2014 had turned (slightly) negative for only the 2</a:t>
            </a:r>
            <a:r>
              <a:rPr lang="en-US" sz="1400" b="1" baseline="30000" dirty="0" smtClean="0">
                <a:solidFill>
                  <a:schemeClr val="bg1"/>
                </a:solidFill>
              </a:rPr>
              <a:t>nd</a:t>
            </a:r>
            <a:r>
              <a:rPr lang="en-US" sz="1400" b="1" dirty="0" smtClean="0">
                <a:solidFill>
                  <a:schemeClr val="bg1"/>
                </a:solidFill>
              </a:rPr>
              <a:t> time in 3 years</a:t>
            </a:r>
            <a:endParaRPr lang="en-US" sz="1400" b="1" dirty="0">
              <a:solidFill>
                <a:schemeClr val="bg1"/>
              </a:solidFill>
            </a:endParaRP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3570978" y="1803400"/>
            <a:ext cx="1951038" cy="1075297"/>
          </a:xfrm>
          <a:prstGeom prst="wedgeRectCallout">
            <a:avLst>
              <a:gd name="adj1" fmla="val 96309"/>
              <a:gd name="adj2" fmla="val 425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a:t>
            </a:r>
            <a:r>
              <a:rPr lang="en-US" sz="1400" b="1" dirty="0" smtClean="0">
                <a:solidFill>
                  <a:schemeClr val="bg1"/>
                </a:solidFill>
              </a:rPr>
              <a:t>marked the last of 30</a:t>
            </a:r>
            <a:r>
              <a:rPr lang="en-US" sz="1400" b="1" baseline="30000" dirty="0" smtClean="0">
                <a:solidFill>
                  <a:schemeClr val="bg1"/>
                </a:solidFill>
              </a:rPr>
              <a:t>th</a:t>
            </a:r>
            <a:r>
              <a:rPr lang="en-US" sz="1400" b="1" dirty="0" smtClean="0">
                <a:solidFill>
                  <a:schemeClr val="bg1"/>
                </a:solidFill>
              </a:rPr>
              <a:t> consecutive quarter of price declines</a:t>
            </a:r>
            <a:endParaRPr lang="en-US" sz="1400" b="1" dirty="0">
              <a:solidFill>
                <a:schemeClr val="bg1"/>
              </a:solidFill>
            </a:endParaRPr>
          </a:p>
        </p:txBody>
      </p:sp>
    </p:spTree>
    <p:extLst>
      <p:ext uri="{BB962C8B-B14F-4D97-AF65-F5344CB8AC3E}">
        <p14:creationId xmlns:p14="http://schemas.microsoft.com/office/powerpoint/2010/main" val="33264081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52</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Account Size: 1999:Q4 to 2014:Q4</a:t>
            </a:r>
          </a:p>
        </p:txBody>
      </p:sp>
      <p:sp>
        <p:nvSpPr>
          <p:cNvPr id="140294" name="Rectangle 4"/>
          <p:cNvSpPr>
            <a:spLocks noChangeArrowheads="1"/>
          </p:cNvSpPr>
          <p:nvPr/>
        </p:nvSpPr>
        <p:spPr bwMode="auto">
          <a:xfrm>
            <a:off x="-188913" y="645691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185914" y="646569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5" name="Rectangle 6"/>
          <p:cNvSpPr>
            <a:spLocks noChangeArrowheads="1"/>
          </p:cNvSpPr>
          <p:nvPr/>
        </p:nvSpPr>
        <p:spPr bwMode="black">
          <a:xfrm>
            <a:off x="259175" y="1013904"/>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22" name="Picture 2"/>
          <p:cNvPicPr>
            <a:picLocks noChangeAspect="1" noChangeArrowheads="1"/>
          </p:cNvPicPr>
          <p:nvPr/>
        </p:nvPicPr>
        <p:blipFill>
          <a:blip r:embed="rId3" cstate="print"/>
          <a:srcRect/>
          <a:stretch>
            <a:fillRect/>
          </a:stretch>
        </p:blipFill>
        <p:spPr bwMode="auto">
          <a:xfrm>
            <a:off x="2762298" y="6155653"/>
            <a:ext cx="3743325" cy="161925"/>
          </a:xfrm>
          <a:prstGeom prst="rect">
            <a:avLst/>
          </a:prstGeom>
          <a:noFill/>
          <a:ln w="9525">
            <a:noFill/>
            <a:miter lim="800000"/>
            <a:headEnd/>
            <a:tailEnd/>
          </a:ln>
        </p:spPr>
      </p:pic>
      <p:pic>
        <p:nvPicPr>
          <p:cNvPr id="3" name="Picture 2"/>
          <p:cNvPicPr>
            <a:picLocks noChangeAspect="1"/>
          </p:cNvPicPr>
          <p:nvPr/>
        </p:nvPicPr>
        <p:blipFill>
          <a:blip r:embed="rId4"/>
          <a:stretch>
            <a:fillRect/>
          </a:stretch>
        </p:blipFill>
        <p:spPr>
          <a:xfrm>
            <a:off x="378560" y="1409351"/>
            <a:ext cx="8470471" cy="4987133"/>
          </a:xfrm>
          <a:prstGeom prst="rect">
            <a:avLst/>
          </a:prstGeom>
        </p:spPr>
      </p:pic>
      <p:sp>
        <p:nvSpPr>
          <p:cNvPr id="16" name="AutoShape 7"/>
          <p:cNvSpPr>
            <a:spLocks noChangeArrowheads="1"/>
          </p:cNvSpPr>
          <p:nvPr/>
        </p:nvSpPr>
        <p:spPr bwMode="blackWhite">
          <a:xfrm>
            <a:off x="1045030" y="5228999"/>
            <a:ext cx="1924050" cy="666750"/>
          </a:xfrm>
          <a:prstGeom prst="wedgeRectCallout">
            <a:avLst>
              <a:gd name="adj1" fmla="val 145304"/>
              <a:gd name="adj2" fmla="val 256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Trough = 2007:Q3 -13.6%</a:t>
            </a:r>
          </a:p>
        </p:txBody>
      </p:sp>
      <p:sp>
        <p:nvSpPr>
          <p:cNvPr id="23" name="AutoShape 6"/>
          <p:cNvSpPr>
            <a:spLocks noChangeArrowheads="1"/>
          </p:cNvSpPr>
          <p:nvPr/>
        </p:nvSpPr>
        <p:spPr bwMode="blackWhite">
          <a:xfrm>
            <a:off x="2862311" y="2348800"/>
            <a:ext cx="1771650" cy="1104900"/>
          </a:xfrm>
          <a:prstGeom prst="wedgeRectCallout">
            <a:avLst>
              <a:gd name="adj1" fmla="val -35849"/>
              <a:gd name="adj2" fmla="val 13786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Negative in Early 2004 and </a:t>
            </a:r>
            <a:r>
              <a:rPr lang="en-US" sz="1400" b="1" dirty="0" smtClean="0">
                <a:solidFill>
                  <a:schemeClr val="bg1"/>
                </a:solidFill>
                <a:latin typeface="Arial" pitchFamily="34" charset="0"/>
                <a:cs typeface="+mn-cs"/>
              </a:rPr>
              <a:t>Remained that way for 7 ½ years</a:t>
            </a:r>
            <a:endParaRPr lang="en-US" sz="1400" b="1" dirty="0">
              <a:solidFill>
                <a:schemeClr val="bg1"/>
              </a:solidFill>
              <a:latin typeface="Arial" pitchFamily="34" charset="0"/>
              <a:cs typeface="+mn-cs"/>
            </a:endParaRPr>
          </a:p>
        </p:txBody>
      </p:sp>
      <p:sp>
        <p:nvSpPr>
          <p:cNvPr id="24" name="AutoShape 6"/>
          <p:cNvSpPr>
            <a:spLocks noChangeArrowheads="1"/>
          </p:cNvSpPr>
          <p:nvPr/>
        </p:nvSpPr>
        <p:spPr bwMode="blackWhite">
          <a:xfrm>
            <a:off x="4210892" y="3532606"/>
            <a:ext cx="1395269" cy="658813"/>
          </a:xfrm>
          <a:prstGeom prst="wedgeRectCallout">
            <a:avLst>
              <a:gd name="adj1" fmla="val -54660"/>
              <a:gd name="adj2" fmla="val 10163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KRW </a:t>
            </a:r>
            <a:r>
              <a:rPr lang="en-US" sz="1400" b="1" dirty="0" smtClean="0">
                <a:solidFill>
                  <a:schemeClr val="bg1"/>
                </a:solidFill>
                <a:latin typeface="Arial" pitchFamily="34" charset="0"/>
                <a:cs typeface="+mn-cs"/>
              </a:rPr>
              <a:t>:</a:t>
            </a:r>
            <a:r>
              <a:rPr lang="en-US" sz="1400" b="1" dirty="0" smtClean="0">
                <a:solidFill>
                  <a:schemeClr val="bg1"/>
                </a:solidFill>
                <a:latin typeface="Arial" pitchFamily="34" charset="0"/>
              </a:rPr>
              <a:t> </a:t>
            </a:r>
            <a:r>
              <a:rPr lang="en-US" sz="1400" b="1" dirty="0" smtClean="0">
                <a:solidFill>
                  <a:schemeClr val="bg1"/>
                </a:solidFill>
                <a:latin typeface="Arial" pitchFamily="34" charset="0"/>
                <a:cs typeface="+mn-cs"/>
              </a:rPr>
              <a:t>No </a:t>
            </a:r>
            <a:r>
              <a:rPr lang="en-US" sz="1400" b="1" dirty="0">
                <a:solidFill>
                  <a:schemeClr val="bg1"/>
                </a:solidFill>
                <a:latin typeface="Arial" pitchFamily="34" charset="0"/>
                <a:cs typeface="+mn-cs"/>
              </a:rPr>
              <a:t>Lasting Impact</a:t>
            </a:r>
          </a:p>
        </p:txBody>
      </p:sp>
      <p:sp>
        <p:nvSpPr>
          <p:cNvPr id="25" name="AutoShape 6"/>
          <p:cNvSpPr>
            <a:spLocks noChangeArrowheads="1"/>
          </p:cNvSpPr>
          <p:nvPr/>
        </p:nvSpPr>
        <p:spPr bwMode="blackWhite">
          <a:xfrm>
            <a:off x="6050988" y="1436910"/>
            <a:ext cx="2658599" cy="1571261"/>
          </a:xfrm>
          <a:prstGeom prst="wedgeRectCallout">
            <a:avLst>
              <a:gd name="adj1" fmla="val -6748"/>
              <a:gd name="adj2" fmla="val 1159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cs typeface="+mn-cs"/>
              </a:rPr>
              <a:t>Pricing turned positive in Q3:2011, the first increase in nearly 8 years; Q1:2014 renewals were up 1.5%; Some insurers posted stronger numbers.</a:t>
            </a:r>
            <a:endParaRPr lang="en-US" sz="1400" b="1" dirty="0">
              <a:solidFill>
                <a:schemeClr val="bg1"/>
              </a:solidFill>
              <a:latin typeface="Arial" pitchFamily="34" charset="0"/>
              <a:cs typeface="+mn-cs"/>
            </a:endParaRPr>
          </a:p>
        </p:txBody>
      </p:sp>
      <p:sp>
        <p:nvSpPr>
          <p:cNvPr id="26" name="AutoShape 7"/>
          <p:cNvSpPr>
            <a:spLocks noChangeArrowheads="1"/>
          </p:cNvSpPr>
          <p:nvPr/>
        </p:nvSpPr>
        <p:spPr bwMode="blackWhite">
          <a:xfrm>
            <a:off x="2464232" y="1436910"/>
            <a:ext cx="1819275" cy="666750"/>
          </a:xfrm>
          <a:prstGeom prst="wedgeRectCallout">
            <a:avLst>
              <a:gd name="adj1" fmla="val -86711"/>
              <a:gd name="adj2" fmla="val 2589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spTree>
    <p:extLst>
      <p:ext uri="{BB962C8B-B14F-4D97-AF65-F5344CB8AC3E}">
        <p14:creationId xmlns:p14="http://schemas.microsoft.com/office/powerpoint/2010/main" val="19820350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1200"/>
                            </p:stCondLst>
                            <p:childTnLst>
                              <p:par>
                                <p:cTn id="9" presetID="22" presetClass="entr" presetSubtype="1" fill="hold" grpId="0" nodeType="afterEffect">
                                  <p:stCondLst>
                                    <p:cond delay="100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2700"/>
                            </p:stCondLst>
                            <p:childTnLst>
                              <p:par>
                                <p:cTn id="13" presetID="22" presetClass="entr" presetSubtype="1" fill="hold" grpId="0" nodeType="afterEffect">
                                  <p:stCondLst>
                                    <p:cond delay="100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4200"/>
                            </p:stCondLst>
                            <p:childTnLst>
                              <p:par>
                                <p:cTn id="17" presetID="22" presetClass="entr" presetSubtype="1" fill="hold" grpId="0" nodeType="afterEffect">
                                  <p:stCondLst>
                                    <p:cond delay="100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par>
                          <p:cTn id="20" fill="hold">
                            <p:stCondLst>
                              <p:cond delay="5700"/>
                            </p:stCondLst>
                            <p:childTnLst>
                              <p:par>
                                <p:cTn id="21" presetID="22" presetClass="entr" presetSubtype="4" fill="hold" grpId="0" nodeType="afterEffect">
                                  <p:stCondLst>
                                    <p:cond delay="70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24" grpId="0" animBg="1"/>
      <p:bldP spid="25" grpId="0" animBg="1"/>
      <p:bldP spid="2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53</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Account Size: 1999:Q4 to 2014:Q4</a:t>
            </a:r>
          </a:p>
        </p:txBody>
      </p:sp>
      <p:sp>
        <p:nvSpPr>
          <p:cNvPr id="14" name="Rectangle 4"/>
          <p:cNvSpPr>
            <a:spLocks noChangeArrowheads="1"/>
          </p:cNvSpPr>
          <p:nvPr/>
        </p:nvSpPr>
        <p:spPr bwMode="auto">
          <a:xfrm>
            <a:off x="-247905" y="6646657"/>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5" name="Rectangle 4"/>
          <p:cNvSpPr>
            <a:spLocks noChangeArrowheads="1"/>
          </p:cNvSpPr>
          <p:nvPr/>
        </p:nvSpPr>
        <p:spPr bwMode="auto">
          <a:xfrm>
            <a:off x="-250719" y="647865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6"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pic>
        <p:nvPicPr>
          <p:cNvPr id="3" name="Picture 2"/>
          <p:cNvPicPr>
            <a:picLocks noChangeAspect="1"/>
          </p:cNvPicPr>
          <p:nvPr/>
        </p:nvPicPr>
        <p:blipFill>
          <a:blip r:embed="rId3"/>
          <a:stretch>
            <a:fillRect/>
          </a:stretch>
        </p:blipFill>
        <p:spPr>
          <a:xfrm>
            <a:off x="407855" y="1550019"/>
            <a:ext cx="8131466" cy="4768916"/>
          </a:xfrm>
          <a:prstGeom prst="rect">
            <a:avLst/>
          </a:prstGeom>
        </p:spPr>
      </p:pic>
      <p:sp>
        <p:nvSpPr>
          <p:cNvPr id="18" name="AutoShape 6"/>
          <p:cNvSpPr>
            <a:spLocks noChangeArrowheads="1"/>
          </p:cNvSpPr>
          <p:nvPr/>
        </p:nvSpPr>
        <p:spPr bwMode="blackWhite">
          <a:xfrm>
            <a:off x="6061592" y="1118911"/>
            <a:ext cx="2890684" cy="1509990"/>
          </a:xfrm>
          <a:prstGeom prst="wedgeRectCallout">
            <a:avLst>
              <a:gd name="adj1" fmla="val 28803"/>
              <a:gd name="adj2" fmla="val 13753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Despite several years of gains, pricing </a:t>
            </a:r>
            <a:r>
              <a:rPr lang="en-US" sz="1400" b="1" dirty="0">
                <a:solidFill>
                  <a:schemeClr val="bg1"/>
                </a:solidFill>
                <a:latin typeface="Arial" pitchFamily="34" charset="0"/>
              </a:rPr>
              <a:t>today </a:t>
            </a:r>
            <a:r>
              <a:rPr lang="en-US" sz="1400" b="1" dirty="0" smtClean="0">
                <a:solidFill>
                  <a:schemeClr val="bg1"/>
                </a:solidFill>
                <a:latin typeface="Arial" pitchFamily="34" charset="0"/>
              </a:rPr>
              <a:t>for midsized accounts is </a:t>
            </a:r>
            <a:r>
              <a:rPr lang="en-US" sz="1400" b="1" dirty="0">
                <a:solidFill>
                  <a:schemeClr val="bg1"/>
                </a:solidFill>
                <a:latin typeface="Arial" pitchFamily="34" charset="0"/>
              </a:rPr>
              <a:t>where is was in </a:t>
            </a:r>
            <a:r>
              <a:rPr lang="en-US" sz="1400" b="1" dirty="0" smtClean="0">
                <a:solidFill>
                  <a:schemeClr val="bg1"/>
                </a:solidFill>
                <a:latin typeface="Arial" pitchFamily="34" charset="0"/>
              </a:rPr>
              <a:t>late 2001 (around 9/11), suggesting additional rate need going forward, esp. in light of record low interest rates</a:t>
            </a:r>
            <a:endParaRPr lang="en-US" sz="1400" b="1" dirty="0">
              <a:solidFill>
                <a:schemeClr val="bg1"/>
              </a:solidFill>
              <a:latin typeface="Arial" pitchFamily="34" charset="0"/>
            </a:endParaRPr>
          </a:p>
        </p:txBody>
      </p:sp>
      <p:cxnSp>
        <p:nvCxnSpPr>
          <p:cNvPr id="19" name="Straight Connector 18"/>
          <p:cNvCxnSpPr/>
          <p:nvPr/>
        </p:nvCxnSpPr>
        <p:spPr>
          <a:xfrm>
            <a:off x="762000" y="4008582"/>
            <a:ext cx="7726012" cy="36946"/>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66622" y="4475017"/>
            <a:ext cx="7726012" cy="36946"/>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62006" y="5181596"/>
            <a:ext cx="7726012" cy="36946"/>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96413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Directional Pricing Trend in Large Account P/C Renewals</a:t>
            </a:r>
          </a:p>
        </p:txBody>
      </p:sp>
      <p:sp>
        <p:nvSpPr>
          <p:cNvPr id="74756" name="Rectangle 8"/>
          <p:cNvSpPr>
            <a:spLocks noChangeArrowheads="1"/>
          </p:cNvSpPr>
          <p:nvPr/>
        </p:nvSpPr>
        <p:spPr bwMode="black">
          <a:xfrm>
            <a:off x="299023" y="1297005"/>
            <a:ext cx="8221662" cy="2492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smtClean="0">
                <a:solidFill>
                  <a:srgbClr val="225A7A"/>
                </a:solidFill>
              </a:rPr>
              <a:t>Early 2009 </a:t>
            </a:r>
            <a:r>
              <a:rPr lang="en-US" b="1" dirty="0">
                <a:solidFill>
                  <a:srgbClr val="225A7A"/>
                </a:solidFill>
              </a:rPr>
              <a:t>through </a:t>
            </a:r>
            <a:r>
              <a:rPr lang="en-US" b="1" dirty="0" smtClean="0">
                <a:solidFill>
                  <a:srgbClr val="225A7A"/>
                </a:solidFill>
              </a:rPr>
              <a:t>Early 2015</a:t>
            </a:r>
            <a:endParaRPr lang="en-US" b="1" dirty="0">
              <a:solidFill>
                <a:srgbClr val="225A7A"/>
              </a:solidFill>
            </a:endParaRPr>
          </a:p>
        </p:txBody>
      </p:sp>
      <p:sp>
        <p:nvSpPr>
          <p:cNvPr id="74758" name="Rectangle 6"/>
          <p:cNvSpPr>
            <a:spLocks noChangeArrowheads="1"/>
          </p:cNvSpPr>
          <p:nvPr/>
        </p:nvSpPr>
        <p:spPr bwMode="auto">
          <a:xfrm>
            <a:off x="-201613" y="6621843"/>
            <a:ext cx="8942201" cy="27584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50" dirty="0"/>
              <a:t>Source: </a:t>
            </a:r>
            <a:r>
              <a:rPr lang="en-US" sz="1050" dirty="0" smtClean="0"/>
              <a:t>Barclays’ Commercial Insurance Buyers Survey.</a:t>
            </a:r>
            <a:endParaRPr lang="en-US" sz="1050" dirty="0"/>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54</a:t>
            </a:fld>
            <a:endParaRPr lang="en-US"/>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257425"/>
            <a:ext cx="9144000" cy="3665490"/>
          </a:xfrm>
          <a:prstGeom prst="rect">
            <a:avLst/>
          </a:prstGeom>
        </p:spPr>
      </p:pic>
      <p:sp>
        <p:nvSpPr>
          <p:cNvPr id="13" name="AutoShape 5"/>
          <p:cNvSpPr>
            <a:spLocks noChangeArrowheads="1"/>
          </p:cNvSpPr>
          <p:nvPr/>
        </p:nvSpPr>
        <p:spPr bwMode="blackWhite">
          <a:xfrm>
            <a:off x="6772148" y="1318219"/>
            <a:ext cx="2052764" cy="813793"/>
          </a:xfrm>
          <a:prstGeom prst="wedgeRectCallout">
            <a:avLst>
              <a:gd name="adj1" fmla="val 41773"/>
              <a:gd name="adj2" fmla="val 3853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Few accounts are seeing increases</a:t>
            </a:r>
            <a:endParaRPr lang="en-US" sz="1600" b="1" dirty="0">
              <a:solidFill>
                <a:schemeClr val="bg1"/>
              </a:solidFill>
            </a:endParaRPr>
          </a:p>
        </p:txBody>
      </p:sp>
    </p:spTree>
    <p:extLst>
      <p:ext uri="{BB962C8B-B14F-4D97-AF65-F5344CB8AC3E}">
        <p14:creationId xmlns:p14="http://schemas.microsoft.com/office/powerpoint/2010/main" val="6097114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55</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Change in Commercial Rate Renewals, by Line: 2014:Q4</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849745" y="5338919"/>
            <a:ext cx="7850910"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a:t>
            </a:r>
            <a:r>
              <a:rPr lang="en-US" b="1" dirty="0" smtClean="0">
                <a:solidFill>
                  <a:srgbClr val="FFFFFF"/>
                </a:solidFill>
                <a:latin typeface="Arial" charset="0"/>
                <a:cs typeface="Arial" charset="0"/>
              </a:rPr>
              <a:t>Renewals Were Mixed to Flat in Q4:2014; Commercial Auto and EPL Led the Way</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extLst>
              <p:ext uri="{D42A27DB-BD31-4B8C-83A1-F6EECF244321}">
                <p14:modId xmlns:p14="http://schemas.microsoft.com/office/powerpoint/2010/main" val="251627833"/>
              </p:ext>
            </p:extLst>
          </p:nvPr>
        </p:nvGraphicFramePr>
        <p:xfrm>
          <a:off x="493762" y="1611286"/>
          <a:ext cx="8296275" cy="3752850"/>
        </p:xfrm>
        <a:graphic>
          <a:graphicData uri="http://schemas.openxmlformats.org/presentationml/2006/ole">
            <mc:AlternateContent xmlns:mc="http://schemas.openxmlformats.org/markup-compatibility/2006">
              <mc:Choice xmlns:v="urn:schemas-microsoft-com:vml" Requires="v">
                <p:oleObj spid="_x0000_s28125207" name="Chart" r:id="rId4" imgW="8305945" imgH="3762401" progId="MSGraph.Chart.8">
                  <p:embed followColorScheme="full"/>
                </p:oleObj>
              </mc:Choice>
              <mc:Fallback>
                <p:oleObj name="Chart" r:id="rId4" imgW="8305945" imgH="3762401" progId="MSGraph.Chart.8">
                  <p:embed followColorScheme="full"/>
                  <p:pic>
                    <p:nvPicPr>
                      <p:cNvPr id="0" name=""/>
                      <p:cNvPicPr>
                        <a:picLocks noChangeAspect="1" noChangeArrowheads="1"/>
                      </p:cNvPicPr>
                      <p:nvPr/>
                    </p:nvPicPr>
                    <p:blipFill>
                      <a:blip r:embed="rId5"/>
                      <a:srcRect/>
                      <a:stretch>
                        <a:fillRect/>
                      </a:stretch>
                    </p:blipFill>
                    <p:spPr bwMode="auto">
                      <a:xfrm>
                        <a:off x="493762" y="161128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8"/>
          <p:cNvSpPr>
            <a:spLocks noChangeArrowheads="1"/>
          </p:cNvSpPr>
          <p:nvPr/>
        </p:nvSpPr>
        <p:spPr bwMode="blackWhite">
          <a:xfrm>
            <a:off x="3329509" y="1091923"/>
            <a:ext cx="2624779" cy="1276910"/>
          </a:xfrm>
          <a:prstGeom prst="wedgeRectCallout">
            <a:avLst>
              <a:gd name="adj1" fmla="val 133761"/>
              <a:gd name="adj2" fmla="val 1113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Commercial Auto</a:t>
            </a:r>
            <a:r>
              <a:rPr lang="en-US" sz="1600" b="1" dirty="0" smtClean="0">
                <a:solidFill>
                  <a:srgbClr val="FFFFFF"/>
                </a:solidFill>
                <a:latin typeface="Arial" charset="0"/>
                <a:cs typeface="Arial" charset="0"/>
              </a:rPr>
              <a:t> rate increases are large than any other line, followed by Employment Practices</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extLst>
      <p:ext uri="{BB962C8B-B14F-4D97-AF65-F5344CB8AC3E}">
        <p14:creationId xmlns:p14="http://schemas.microsoft.com/office/powerpoint/2010/main" val="31245218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56</a:t>
            </a:fld>
            <a:endParaRPr lang="en-US" sz="900">
              <a:solidFill>
                <a:schemeClr val="bg1"/>
              </a:solidFill>
            </a:endParaRPr>
          </a:p>
        </p:txBody>
      </p:sp>
      <p:pic>
        <p:nvPicPr>
          <p:cNvPr id="145412" name="Picture 4"/>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5800" y="2936875"/>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a:solidFill>
                  <a:srgbClr val="FFFFFF"/>
                </a:solidFill>
              </a:rPr>
              <a:t>Performance by </a:t>
            </a:r>
            <a:r>
              <a:rPr lang="en-US" sz="4000" b="1" dirty="0" smtClean="0">
                <a:solidFill>
                  <a:srgbClr val="FFFFFF"/>
                </a:solidFill>
              </a:rPr>
              <a:t>Segment</a:t>
            </a:r>
            <a:endParaRPr lang="en-US" sz="4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56</a:t>
            </a:fld>
            <a:endParaRPr lang="en-US"/>
          </a:p>
        </p:txBody>
      </p:sp>
    </p:spTree>
    <p:extLst>
      <p:ext uri="{BB962C8B-B14F-4D97-AF65-F5344CB8AC3E}">
        <p14:creationId xmlns:p14="http://schemas.microsoft.com/office/powerpoint/2010/main" val="409368502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latin typeface="Arial" pitchFamily="34" charset="0"/>
              </a:rPr>
              <a:t>Private Passenger Auto Combined Ratio: 1993–2015F</a:t>
            </a:r>
            <a:endParaRPr lang="en-US" baseline="30000" dirty="0" smtClean="0">
              <a:latin typeface="Arial" pitchFamily="34" charset="0"/>
            </a:endParaRPr>
          </a:p>
        </p:txBody>
      </p:sp>
      <p:graphicFrame>
        <p:nvGraphicFramePr>
          <p:cNvPr id="26626" name="Object 3"/>
          <p:cNvGraphicFramePr>
            <a:graphicFrameLocks/>
          </p:cNvGraphicFramePr>
          <p:nvPr>
            <p:extLst/>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28131334" name="Chart" r:id="rId4" imgW="8429540" imgH="3666910" progId="MSGraph.Chart.8">
                  <p:embed followColorScheme="full"/>
                </p:oleObj>
              </mc:Choice>
              <mc:Fallback>
                <p:oleObj name="Chart" r:id="rId4" imgW="8429540" imgH="3666910" progId="MSGraph.Chart.8">
                  <p:embed followColorScheme="full"/>
                  <p:pic>
                    <p:nvPicPr>
                      <p:cNvPr id="0" name=""/>
                      <p:cNvPicPr>
                        <a:picLocks noChangeArrowheads="1"/>
                      </p:cNvPicPr>
                      <p:nvPr/>
                    </p:nvPicPr>
                    <p:blipFill>
                      <a:blip r:embed="rId5"/>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914400" y="5257800"/>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Passenger Auto Accounts for </a:t>
            </a:r>
            <a:r>
              <a:rPr lang="en-US" b="1" dirty="0" smtClean="0">
                <a:solidFill>
                  <a:srgbClr val="FFFFFF"/>
                </a:solidFill>
              </a:rPr>
              <a:t>37% </a:t>
            </a:r>
            <a:r>
              <a:rPr lang="en-US" b="1" dirty="0">
                <a:solidFill>
                  <a:srgbClr val="FFFFFF"/>
                </a:solidFill>
              </a:rPr>
              <a:t>of Industry Premiums and Remains the Profit Juggernaut of the P/C Insurance Industry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57</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1990-2013); Insurance Information Institute (2014F – 2015F).</a:t>
            </a:r>
            <a:endParaRPr lang="en-US" sz="1100" dirty="0"/>
          </a:p>
        </p:txBody>
      </p:sp>
    </p:spTree>
    <p:extLst>
      <p:ext uri="{BB962C8B-B14F-4D97-AF65-F5344CB8AC3E}">
        <p14:creationId xmlns:p14="http://schemas.microsoft.com/office/powerpoint/2010/main" val="4301231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extLst>
              <p:ext uri="{D42A27DB-BD31-4B8C-83A1-F6EECF244321}">
                <p14:modId xmlns:p14="http://schemas.microsoft.com/office/powerpoint/2010/main" val="3166469998"/>
              </p:ext>
            </p:extLst>
          </p:nvPr>
        </p:nvGraphicFramePr>
        <p:xfrm>
          <a:off x="250723" y="1587500"/>
          <a:ext cx="8686799" cy="3663950"/>
        </p:xfrm>
        <a:graphic>
          <a:graphicData uri="http://schemas.openxmlformats.org/presentationml/2006/ole">
            <mc:AlternateContent xmlns:mc="http://schemas.openxmlformats.org/markup-compatibility/2006">
              <mc:Choice xmlns:v="urn:schemas-microsoft-com:vml" Requires="v">
                <p:oleObj spid="_x0000_s28132358"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50723"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58</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
        <p:nvSpPr>
          <p:cNvPr id="12"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1990-2014F);Conning (2015F); Insurance Information Institute.</a:t>
            </a:r>
            <a:endParaRPr lang="en-US" sz="1100" dirty="0"/>
          </a:p>
        </p:txBody>
      </p:sp>
    </p:spTree>
    <p:extLst>
      <p:ext uri="{BB962C8B-B14F-4D97-AF65-F5344CB8AC3E}">
        <p14:creationId xmlns:p14="http://schemas.microsoft.com/office/powerpoint/2010/main" val="2426832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Grp="1" noChangeAspect="1"/>
          </p:cNvGraphicFramePr>
          <p:nvPr>
            <p:ph type="chart" idx="1"/>
            <p:extLst/>
          </p:nvPr>
        </p:nvGraphicFramePr>
        <p:xfrm>
          <a:off x="206375" y="1619250"/>
          <a:ext cx="8766175" cy="4892675"/>
        </p:xfrm>
        <a:graphic>
          <a:graphicData uri="http://schemas.openxmlformats.org/presentationml/2006/ole">
            <mc:AlternateContent xmlns:mc="http://schemas.openxmlformats.org/markup-compatibility/2006">
              <mc:Choice xmlns:v="urn:schemas-microsoft-com:vml" Requires="v">
                <p:oleObj spid="_x0000_s28133382" name="Chart" r:id="rId3" imgW="8362963" imgH="4667098" progId="MSGraph.Chart.8">
                  <p:embed followColorScheme="full"/>
                </p:oleObj>
              </mc:Choice>
              <mc:Fallback>
                <p:oleObj name="Chart" r:id="rId3" imgW="8362963" imgH="4667098" progId="MSGraph.Chart.8">
                  <p:embed followColorScheme="full"/>
                  <p:pic>
                    <p:nvPicPr>
                      <p:cNvPr id="0" name=""/>
                      <p:cNvPicPr>
                        <a:picLocks noChangeAspect="1" noChangeArrowheads="1"/>
                      </p:cNvPicPr>
                      <p:nvPr/>
                    </p:nvPicPr>
                    <p:blipFill>
                      <a:blip r:embed="rId4"/>
                      <a:srcRect/>
                      <a:stretch>
                        <a:fillRect/>
                      </a:stretch>
                    </p:blipFill>
                    <p:spPr bwMode="auto">
                      <a:xfrm>
                        <a:off x="206375" y="1619250"/>
                        <a:ext cx="8766175" cy="489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(1990-2014F); Conning (2015F) </a:t>
            </a:r>
            <a:r>
              <a:rPr lang="en-US" sz="1200" dirty="0"/>
              <a:t>Insurance Information </a:t>
            </a:r>
            <a:r>
              <a:rPr lang="en-US" sz="1200" dirty="0" smtClean="0"/>
              <a:t>Institute.</a:t>
            </a:r>
            <a:endParaRPr lang="en-US" sz="1200" dirty="0"/>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1990-2015F*</a:t>
            </a:r>
            <a:endParaRPr lang="en-US" dirty="0"/>
          </a:p>
        </p:txBody>
      </p:sp>
      <p:sp>
        <p:nvSpPr>
          <p:cNvPr id="5" name="AutoShape 13"/>
          <p:cNvSpPr>
            <a:spLocks noChangeArrowheads="1"/>
          </p:cNvSpPr>
          <p:nvPr/>
        </p:nvSpPr>
        <p:spPr bwMode="blackWhite">
          <a:xfrm>
            <a:off x="5715001" y="1312607"/>
            <a:ext cx="2635623" cy="1624925"/>
          </a:xfrm>
          <a:prstGeom prst="wedgeRectCallout">
            <a:avLst>
              <a:gd name="adj1" fmla="val 37004"/>
              <a:gd name="adj2" fmla="val 1146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is expected to improve as improvement in pricing environment persists</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59</a:t>
            </a:fld>
            <a:endParaRPr lang="en-US"/>
          </a:p>
        </p:txBody>
      </p:sp>
    </p:spTree>
    <p:extLst>
      <p:ext uri="{BB962C8B-B14F-4D97-AF65-F5344CB8AC3E}">
        <p14:creationId xmlns:p14="http://schemas.microsoft.com/office/powerpoint/2010/main" val="19341283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6</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by Major Event, 1987–2014E</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Excludes Mortgage &amp; Financial Guarantee in 2008 </a:t>
            </a:r>
            <a:r>
              <a:rPr lang="en-US" sz="1100" dirty="0" smtClean="0"/>
              <a:t>– 2014.  2014 figure is through Q3:2014.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1465918121"/>
              </p:ext>
            </p:extLst>
          </p:nvPr>
        </p:nvGraphicFramePr>
        <p:xfrm>
          <a:off x="287337" y="1475843"/>
          <a:ext cx="8569325" cy="4579937"/>
        </p:xfrm>
        <a:graphic>
          <a:graphicData uri="http://schemas.openxmlformats.org/presentationml/2006/ole">
            <mc:AlternateContent xmlns:mc="http://schemas.openxmlformats.org/markup-compatibility/2006">
              <mc:Choice xmlns:v="urn:schemas-microsoft-com:vml" Requires="v">
                <p:oleObj spid="_x0000_s28043342" name="Chart" r:id="rId4" imgW="3440391" imgH="1840438" progId="MSGraph.Chart.8">
                  <p:embed followColorScheme="full"/>
                </p:oleObj>
              </mc:Choice>
              <mc:Fallback>
                <p:oleObj name="Chart" r:id="rId4" imgW="3440391" imgH="1840438" progId="MSGraph.Chart.8">
                  <p:embed followColorScheme="full"/>
                  <p:pic>
                    <p:nvPicPr>
                      <p:cNvPr id="0" name=""/>
                      <p:cNvPicPr>
                        <a:picLocks noChangeArrowheads="1"/>
                      </p:cNvPicPr>
                      <p:nvPr/>
                    </p:nvPicPr>
                    <p:blipFill>
                      <a:blip r:embed="rId5"/>
                      <a:srcRect/>
                      <a:stretch>
                        <a:fillRect/>
                      </a:stretch>
                    </p:blipFill>
                    <p:spPr bwMode="gray">
                      <a:xfrm>
                        <a:off x="287337" y="1475843"/>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74157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64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275436" y="378410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46408"/>
              <a:gd name="adj2" fmla="val -128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881061"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689109" y="275611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431077" y="3996711"/>
            <a:ext cx="1265424" cy="711200"/>
          </a:xfrm>
          <a:prstGeom prst="wedgeRectCallout">
            <a:avLst>
              <a:gd name="adj1" fmla="val -8362"/>
              <a:gd name="adj2" fmla="val -1431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Lowest CAT Losses in </a:t>
            </a:r>
            <a:br>
              <a:rPr lang="en-US" sz="1400" b="1">
                <a:solidFill>
                  <a:schemeClr val="bg1"/>
                </a:solidFill>
              </a:rPr>
            </a:br>
            <a:r>
              <a:rPr lang="en-US" sz="1400" b="1">
                <a:solidFill>
                  <a:schemeClr val="bg1"/>
                </a:solidFill>
              </a:rPr>
              <a:t>15 Years</a:t>
            </a:r>
          </a:p>
        </p:txBody>
      </p:sp>
      <p:sp>
        <p:nvSpPr>
          <p:cNvPr id="2026515" name="Oval 19"/>
          <p:cNvSpPr>
            <a:spLocks noChangeArrowheads="1"/>
          </p:cNvSpPr>
          <p:nvPr/>
        </p:nvSpPr>
        <p:spPr bwMode="auto">
          <a:xfrm>
            <a:off x="4829486"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426756" y="3447957"/>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993629"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19216"/>
              <a:gd name="adj2" fmla="val 180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668701"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389257" y="4184467"/>
            <a:ext cx="1314450" cy="292100"/>
          </a:xfrm>
          <a:prstGeom prst="wedgeRectCallout">
            <a:avLst>
              <a:gd name="adj1" fmla="val -18945"/>
              <a:gd name="adj2" fmla="val -231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809907" y="3815944"/>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18277"/>
              <a:gd name="adj2" fmla="val -12765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610171" y="4640826"/>
            <a:ext cx="1098599" cy="678425"/>
          </a:xfrm>
          <a:prstGeom prst="wedgeRectCallout">
            <a:avLst>
              <a:gd name="adj1" fmla="val -26346"/>
              <a:gd name="adj2" fmla="val -974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649334" y="377850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953765" y="3539176"/>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8248712" y="4237038"/>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
        <p:nvSpPr>
          <p:cNvPr id="30" name="Oval 28"/>
          <p:cNvSpPr>
            <a:spLocks noChangeArrowheads="1"/>
          </p:cNvSpPr>
          <p:nvPr/>
        </p:nvSpPr>
        <p:spPr bwMode="auto">
          <a:xfrm>
            <a:off x="8181092" y="293439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505758" y="2235684"/>
            <a:ext cx="766915" cy="402509"/>
          </a:xfrm>
          <a:prstGeom prst="wedgeRectCallout">
            <a:avLst>
              <a:gd name="adj1" fmla="val 43223"/>
              <a:gd name="adj2" fmla="val 1110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Low CATs</a:t>
            </a:r>
            <a:endParaRPr lang="en-US" sz="1400" b="1" dirty="0">
              <a:solidFill>
                <a:schemeClr val="bg1"/>
              </a:solidFill>
            </a:endParaRPr>
          </a:p>
        </p:txBody>
      </p:sp>
      <p:sp>
        <p:nvSpPr>
          <p:cNvPr id="32" name="AutoShape 26"/>
          <p:cNvSpPr>
            <a:spLocks noChangeArrowheads="1"/>
          </p:cNvSpPr>
          <p:nvPr/>
        </p:nvSpPr>
        <p:spPr bwMode="blackWhite">
          <a:xfrm>
            <a:off x="8051173" y="1549099"/>
            <a:ext cx="985145" cy="638166"/>
          </a:xfrm>
          <a:prstGeom prst="wedgeRectCallout">
            <a:avLst>
              <a:gd name="adj1" fmla="val 14068"/>
              <a:gd name="adj2" fmla="val 2634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Modestly higher CATs</a:t>
            </a:r>
            <a:endParaRPr lang="en-US" sz="1400" b="1" dirty="0">
              <a:solidFill>
                <a:schemeClr val="bg1"/>
              </a:solidFill>
            </a:endParaRPr>
          </a:p>
        </p:txBody>
      </p:sp>
      <p:sp>
        <p:nvSpPr>
          <p:cNvPr id="33" name="Oval 28"/>
          <p:cNvSpPr>
            <a:spLocks noChangeArrowheads="1"/>
          </p:cNvSpPr>
          <p:nvPr/>
        </p:nvSpPr>
        <p:spPr bwMode="auto">
          <a:xfrm>
            <a:off x="8468312" y="3338840"/>
            <a:ext cx="307975" cy="533400"/>
          </a:xfrm>
          <a:prstGeom prst="ellipse">
            <a:avLst/>
          </a:prstGeom>
          <a:noFill/>
          <a:ln w="38100">
            <a:solidFill>
              <a:srgbClr val="FF6801"/>
            </a:solidFill>
            <a:round/>
            <a:headEnd/>
            <a:tailEnd/>
          </a:ln>
        </p:spPr>
        <p:txBody>
          <a:bodyPr wrap="none" anchor="ctr"/>
          <a:lstStyle/>
          <a:p>
            <a:endParaRPr lang="en-US"/>
          </a:p>
        </p:txBody>
      </p:sp>
    </p:spTree>
    <p:extLst>
      <p:ext uri="{BB962C8B-B14F-4D97-AF65-F5344CB8AC3E}">
        <p14:creationId xmlns:p14="http://schemas.microsoft.com/office/powerpoint/2010/main" val="15975973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par>
                          <p:cTn id="96" fill="hold">
                            <p:stCondLst>
                              <p:cond delay="25900"/>
                            </p:stCondLst>
                            <p:childTnLst>
                              <p:par>
                                <p:cTn id="97" presetID="22" presetClass="entr" presetSubtype="1"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par>
                          <p:cTn id="100" fill="hold">
                            <p:stCondLst>
                              <p:cond delay="26400"/>
                            </p:stCondLst>
                            <p:childTnLst>
                              <p:par>
                                <p:cTn id="101" presetID="10" presetClass="entr" presetSubtype="0" fill="hold" grpId="0" nodeType="afterEffect">
                                  <p:stCondLst>
                                    <p:cond delay="70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Commercial Auto Combined Ratio: 1993–2015F</a:t>
            </a:r>
            <a:endParaRPr lang="en-US" baseline="30000" dirty="0" smtClean="0"/>
          </a:p>
        </p:txBody>
      </p:sp>
      <p:graphicFrame>
        <p:nvGraphicFramePr>
          <p:cNvPr id="53250" name="Object 3"/>
          <p:cNvGraphicFramePr>
            <a:graphicFrameLocks/>
          </p:cNvGraphicFramePr>
          <p:nvPr>
            <p:extLst/>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28134406"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899652" y="5390535"/>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is Expected to </a:t>
            </a:r>
            <a:r>
              <a:rPr lang="en-US" sz="2000" b="1" dirty="0" smtClean="0">
                <a:solidFill>
                  <a:srgbClr val="FFFFFF"/>
                </a:solidFill>
              </a:rPr>
              <a:t>Improve as Rate Gains Outpace Any Adverse Frequency and Severity Trends</a:t>
            </a:r>
            <a:endParaRPr lang="en-US" sz="2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60</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1990-2014F);Conning (2015F); Insurance Information Institute.</a:t>
            </a:r>
            <a:endParaRPr lang="en-US" sz="1100" dirty="0"/>
          </a:p>
        </p:txBody>
      </p:sp>
    </p:spTree>
    <p:extLst>
      <p:ext uri="{BB962C8B-B14F-4D97-AF65-F5344CB8AC3E}">
        <p14:creationId xmlns:p14="http://schemas.microsoft.com/office/powerpoint/2010/main" val="461069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Multi-Peril Combined Ratio: 1995–2015F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135430"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42448" y="5302043"/>
            <a:ext cx="8170606"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Multi-Peril Underwriting Performance is </a:t>
            </a:r>
            <a:r>
              <a:rPr lang="en-US" sz="2000" b="1" dirty="0" smtClean="0">
                <a:solidFill>
                  <a:srgbClr val="FFFFFF"/>
                </a:solidFill>
              </a:rPr>
              <a:t>Expected </a:t>
            </a:r>
            <a:r>
              <a:rPr lang="en-US" sz="2000" b="1" dirty="0">
                <a:solidFill>
                  <a:srgbClr val="FFFFFF"/>
                </a:solidFill>
              </a:rPr>
              <a:t>to </a:t>
            </a:r>
            <a:r>
              <a:rPr lang="en-US" sz="2000" b="1" dirty="0" smtClean="0">
                <a:solidFill>
                  <a:srgbClr val="FFFFFF"/>
                </a:solidFill>
              </a:rPr>
              <a:t>Improve in 2013 Assuming Normal Catastrophe Loss Activity</a:t>
            </a:r>
            <a:endParaRPr lang="en-US" sz="2000" b="1" dirty="0">
              <a:solidFill>
                <a:srgbClr val="FFFFFF"/>
              </a:solidFill>
            </a:endParaRPr>
          </a:p>
        </p:txBody>
      </p:sp>
      <p:sp>
        <p:nvSpPr>
          <p:cNvPr id="50181" name="Rectangle 5"/>
          <p:cNvSpPr>
            <a:spLocks noChangeArrowheads="1"/>
          </p:cNvSpPr>
          <p:nvPr/>
        </p:nvSpPr>
        <p:spPr bwMode="auto">
          <a:xfrm>
            <a:off x="-1" y="6262452"/>
            <a:ext cx="8554065"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*2013F-2012F figures are Conning figures for the combined liability and non-liability components..</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a:t>
            </a:r>
            <a:r>
              <a:rPr lang="en-US" sz="1100" dirty="0" smtClean="0"/>
              <a:t>; Conning; </a:t>
            </a:r>
            <a:r>
              <a:rPr lang="en-US" sz="1100" dirty="0"/>
              <a:t>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61</a:t>
            </a:fld>
            <a:endParaRPr lang="en-US"/>
          </a:p>
        </p:txBody>
      </p:sp>
    </p:spTree>
    <p:extLst>
      <p:ext uri="{BB962C8B-B14F-4D97-AF65-F5344CB8AC3E}">
        <p14:creationId xmlns:p14="http://schemas.microsoft.com/office/powerpoint/2010/main" val="15824262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General Liability Combined Ratio: </a:t>
            </a:r>
            <a:br>
              <a:rPr lang="en-US" dirty="0" smtClean="0"/>
            </a:br>
            <a:r>
              <a:rPr lang="en-US" dirty="0" smtClean="0"/>
              <a:t>2005–2015F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136454"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General Liability Underwriting Performance Has Been Volatile in Recent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62</a:t>
            </a:fld>
            <a:endParaRPr lang="en-US"/>
          </a:p>
        </p:txBody>
      </p:sp>
    </p:spTree>
    <p:extLst>
      <p:ext uri="{BB962C8B-B14F-4D97-AF65-F5344CB8AC3E}">
        <p14:creationId xmlns:p14="http://schemas.microsoft.com/office/powerpoint/2010/main" val="38852200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63</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Growth Analysis by State and Business Segment</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908215"/>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Post-Crisis Paradox? </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225A7A"/>
                </a:solidFill>
              </a:rPr>
              <a:t>Premium Growth Rates Vary Tremendously by State</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63</a:t>
            </a:fld>
            <a:endParaRPr lang="en-US"/>
          </a:p>
        </p:txBody>
      </p:sp>
    </p:spTree>
    <p:extLst>
      <p:ext uri="{BB962C8B-B14F-4D97-AF65-F5344CB8AC3E}">
        <p14:creationId xmlns:p14="http://schemas.microsoft.com/office/powerpoint/2010/main" val="3405696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rgbClr val="FFFFFF"/>
                </a:solidFill>
              </a:rPr>
              <a:t>12/01/09 - 9pm</a:t>
            </a:r>
          </a:p>
        </p:txBody>
      </p:sp>
      <p:sp>
        <p:nvSpPr>
          <p:cNvPr id="103427"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rgbClr val="FFFFFF"/>
                </a:solidFill>
              </a:rPr>
              <a:t>eSlide – P6466 – The Financial Crisis and the Future of the P/C</a:t>
            </a:r>
          </a:p>
        </p:txBody>
      </p:sp>
      <p:sp>
        <p:nvSpPr>
          <p:cNvPr id="10342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28BA28-DAD0-4473-9D63-9B0BE5AFBA02}" type="slidenum">
              <a:rPr lang="en-US" altLang="en-US" smtClean="0">
                <a:solidFill>
                  <a:srgbClr val="000000"/>
                </a:solidFill>
              </a:rPr>
              <a:pPr/>
              <a:t>64</a:t>
            </a:fld>
            <a:endParaRPr lang="en-US" altLang="en-US" smtClean="0">
              <a:solidFill>
                <a:srgbClr val="000000"/>
              </a:solidFill>
            </a:endParaRPr>
          </a:p>
        </p:txBody>
      </p:sp>
      <p:sp>
        <p:nvSpPr>
          <p:cNvPr id="103429" name="Rectangle 6"/>
          <p:cNvSpPr>
            <a:spLocks noChangeArrowheads="1"/>
          </p:cNvSpPr>
          <p:nvPr/>
        </p:nvSpPr>
        <p:spPr bwMode="auto">
          <a:xfrm>
            <a:off x="1671637" y="1836738"/>
            <a:ext cx="708025"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sp>
        <p:nvSpPr>
          <p:cNvPr id="103430" name="Rectangle 15"/>
          <p:cNvSpPr>
            <a:spLocks noChangeArrowheads="1"/>
          </p:cNvSpPr>
          <p:nvPr/>
        </p:nvSpPr>
        <p:spPr bwMode="auto">
          <a:xfrm>
            <a:off x="3208332" y="1836738"/>
            <a:ext cx="709613"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sp>
        <p:nvSpPr>
          <p:cNvPr id="103431" name="Rectangle 16"/>
          <p:cNvSpPr>
            <a:spLocks noChangeArrowheads="1"/>
          </p:cNvSpPr>
          <p:nvPr/>
        </p:nvSpPr>
        <p:spPr bwMode="auto">
          <a:xfrm>
            <a:off x="5992801" y="1836738"/>
            <a:ext cx="744537"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graphicFrame>
        <p:nvGraphicFramePr>
          <p:cNvPr id="103432" name="Object 2"/>
          <p:cNvGraphicFramePr>
            <a:graphicFrameLocks/>
          </p:cNvGraphicFramePr>
          <p:nvPr>
            <p:extLst>
              <p:ext uri="{D42A27DB-BD31-4B8C-83A1-F6EECF244321}">
                <p14:modId xmlns:p14="http://schemas.microsoft.com/office/powerpoint/2010/main" val="3138990357"/>
              </p:ext>
            </p:extLst>
          </p:nvPr>
        </p:nvGraphicFramePr>
        <p:xfrm>
          <a:off x="365125" y="1808398"/>
          <a:ext cx="8683625" cy="4532313"/>
        </p:xfrm>
        <a:graphic>
          <a:graphicData uri="http://schemas.openxmlformats.org/presentationml/2006/ole">
            <mc:AlternateContent xmlns:mc="http://schemas.openxmlformats.org/markup-compatibility/2006">
              <mc:Choice xmlns:v="urn:schemas-microsoft-com:vml" Requires="v">
                <p:oleObj spid="_x0000_s28065861" name="Chart" r:id="rId4" imgW="3432901" imgH="1821319" progId="MSGraph.Chart.8">
                  <p:embed followColorScheme="full"/>
                </p:oleObj>
              </mc:Choice>
              <mc:Fallback>
                <p:oleObj name="Chart" r:id="rId4" imgW="3432901" imgH="1821319" progId="MSGraph.Chart.8">
                  <p:embed followColorScheme="full"/>
                  <p:pic>
                    <p:nvPicPr>
                      <p:cNvPr id="0" name=""/>
                      <p:cNvPicPr>
                        <a:picLocks noChangeArrowheads="1"/>
                      </p:cNvPicPr>
                      <p:nvPr/>
                    </p:nvPicPr>
                    <p:blipFill>
                      <a:blip r:embed="rId5"/>
                      <a:srcRect/>
                      <a:stretch>
                        <a:fillRect/>
                      </a:stretch>
                    </p:blipFill>
                    <p:spPr bwMode="gray">
                      <a:xfrm>
                        <a:off x="365125" y="1808398"/>
                        <a:ext cx="8683625" cy="4532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3433" name="Rectangle 3"/>
          <p:cNvSpPr>
            <a:spLocks noGrp="1" noChangeArrowheads="1"/>
          </p:cNvSpPr>
          <p:nvPr>
            <p:ph type="title"/>
          </p:nvPr>
        </p:nvSpPr>
        <p:spPr>
          <a:xfrm>
            <a:off x="234950" y="90488"/>
            <a:ext cx="7400925" cy="860425"/>
          </a:xfrm>
        </p:spPr>
        <p:txBody>
          <a:bodyPr/>
          <a:lstStyle/>
          <a:p>
            <a:r>
              <a:rPr lang="en-US" altLang="en-US" dirty="0" smtClean="0">
                <a:latin typeface="Arial" panose="020B0604020202020204" pitchFamily="34" charset="0"/>
              </a:rPr>
              <a:t>Net Premium Growth: Annual Change, </a:t>
            </a:r>
            <a:br>
              <a:rPr lang="en-US" altLang="en-US" dirty="0" smtClean="0">
                <a:latin typeface="Arial" panose="020B0604020202020204" pitchFamily="34" charset="0"/>
              </a:rPr>
            </a:br>
            <a:r>
              <a:rPr lang="en-US" altLang="en-US" dirty="0" smtClean="0">
                <a:latin typeface="Arial" panose="020B0604020202020204" pitchFamily="34" charset="0"/>
              </a:rPr>
              <a:t>1971—2016F</a:t>
            </a:r>
          </a:p>
        </p:txBody>
      </p:sp>
      <p:sp>
        <p:nvSpPr>
          <p:cNvPr id="103434" name="Rectangle 5"/>
          <p:cNvSpPr>
            <a:spLocks noChangeArrowheads="1"/>
          </p:cNvSpPr>
          <p:nvPr/>
        </p:nvSpPr>
        <p:spPr bwMode="black">
          <a:xfrm>
            <a:off x="347663" y="1266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cs typeface="Arial" panose="020B0604020202020204" pitchFamily="34" charset="0"/>
              </a:rPr>
              <a:t>(Percent)</a:t>
            </a:r>
          </a:p>
        </p:txBody>
      </p:sp>
      <p:sp>
        <p:nvSpPr>
          <p:cNvPr id="103435" name="Text Box 10"/>
          <p:cNvSpPr txBox="1">
            <a:spLocks noChangeArrowheads="1"/>
          </p:cNvSpPr>
          <p:nvPr/>
        </p:nvSpPr>
        <p:spPr bwMode="auto">
          <a:xfrm>
            <a:off x="144938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cs typeface="Arial" panose="020B0604020202020204" pitchFamily="34" charset="0"/>
              </a:rPr>
              <a:t>1975-78</a:t>
            </a:r>
          </a:p>
        </p:txBody>
      </p:sp>
      <p:sp>
        <p:nvSpPr>
          <p:cNvPr id="103436" name="Text Box 11"/>
          <p:cNvSpPr txBox="1">
            <a:spLocks noChangeArrowheads="1"/>
          </p:cNvSpPr>
          <p:nvPr/>
        </p:nvSpPr>
        <p:spPr bwMode="auto">
          <a:xfrm>
            <a:off x="3027361"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dirty="0">
                <a:solidFill>
                  <a:srgbClr val="000000"/>
                </a:solidFill>
                <a:cs typeface="Arial" panose="020B0604020202020204" pitchFamily="34" charset="0"/>
              </a:rPr>
              <a:t>1984-87</a:t>
            </a:r>
          </a:p>
        </p:txBody>
      </p:sp>
      <p:sp>
        <p:nvSpPr>
          <p:cNvPr id="103437" name="Text Box 12"/>
          <p:cNvSpPr txBox="1">
            <a:spLocks noChangeArrowheads="1"/>
          </p:cNvSpPr>
          <p:nvPr/>
        </p:nvSpPr>
        <p:spPr bwMode="auto">
          <a:xfrm>
            <a:off x="5834057"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dirty="0">
                <a:solidFill>
                  <a:srgbClr val="000000"/>
                </a:solidFill>
                <a:cs typeface="Arial" panose="020B0604020202020204" pitchFamily="34" charset="0"/>
              </a:rPr>
              <a:t>2000-03</a:t>
            </a:r>
          </a:p>
        </p:txBody>
      </p:sp>
      <p:sp>
        <p:nvSpPr>
          <p:cNvPr id="103438" name="Rectangle 13"/>
          <p:cNvSpPr>
            <a:spLocks noChangeArrowheads="1"/>
          </p:cNvSpPr>
          <p:nvPr/>
        </p:nvSpPr>
        <p:spPr bwMode="auto">
          <a:xfrm>
            <a:off x="0" y="6262452"/>
            <a:ext cx="7569200" cy="595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dirty="0">
                <a:solidFill>
                  <a:srgbClr val="000000"/>
                </a:solidFill>
                <a:cs typeface="Arial" panose="020B0604020202020204" pitchFamily="34" charset="0"/>
              </a:rPr>
              <a:t> </a:t>
            </a:r>
            <a:r>
              <a:rPr lang="en-US" altLang="en-US" sz="1100" dirty="0" smtClean="0">
                <a:solidFill>
                  <a:srgbClr val="000000"/>
                </a:solidFill>
                <a:cs typeface="Arial" panose="020B0604020202020204" pitchFamily="34" charset="0"/>
              </a:rPr>
              <a:t>*Actual figure based on data through Q3 2014.</a:t>
            </a:r>
            <a:endParaRPr lang="en-US" altLang="en-US" sz="1100" dirty="0">
              <a:solidFill>
                <a:srgbClr val="000000"/>
              </a:solidFill>
              <a:cs typeface="Arial" panose="020B0604020202020204" pitchFamily="34" charset="0"/>
            </a:endParaRPr>
          </a:p>
          <a:p>
            <a:pPr>
              <a:lnSpc>
                <a:spcPct val="90000"/>
              </a:lnSpc>
              <a:buClr>
                <a:srgbClr val="FF6801"/>
              </a:buClr>
              <a:buFont typeface="Wingdings" panose="05000000000000000000" pitchFamily="2" charset="2"/>
              <a:buNone/>
            </a:pPr>
            <a:r>
              <a:rPr lang="en-US" altLang="en-US" sz="1100" dirty="0" smtClean="0">
                <a:solidFill>
                  <a:srgbClr val="000000"/>
                </a:solidFill>
                <a:cs typeface="Arial" panose="020B0604020202020204" pitchFamily="34" charset="0"/>
              </a:rPr>
              <a:t>Shaded </a:t>
            </a:r>
            <a:r>
              <a:rPr lang="en-US" altLang="en-US" sz="1100" dirty="0">
                <a:solidFill>
                  <a:srgbClr val="000000"/>
                </a:solidFill>
                <a:cs typeface="Arial" panose="020B0604020202020204" pitchFamily="34" charset="0"/>
              </a:rPr>
              <a:t>areas denote “hard market” </a:t>
            </a:r>
            <a:r>
              <a:rPr lang="en-US" altLang="en-US" sz="1100" dirty="0" smtClean="0">
                <a:solidFill>
                  <a:srgbClr val="000000"/>
                </a:solidFill>
                <a:cs typeface="Arial" panose="020B0604020202020204" pitchFamily="34" charset="0"/>
              </a:rPr>
              <a:t>periods</a:t>
            </a:r>
            <a:endParaRPr lang="en-US" altLang="en-US" sz="1100" dirty="0">
              <a:solidFill>
                <a:srgbClr val="000000"/>
              </a:solidFill>
              <a:cs typeface="Arial" panose="020B0604020202020204" pitchFamily="34" charset="0"/>
            </a:endParaRPr>
          </a:p>
          <a:p>
            <a:pPr>
              <a:lnSpc>
                <a:spcPct val="90000"/>
              </a:lnSpc>
              <a:buClr>
                <a:srgbClr val="FF6801"/>
              </a:buClr>
              <a:buFont typeface="Wingdings" panose="05000000000000000000" pitchFamily="2" charset="2"/>
              <a:buNone/>
            </a:pPr>
            <a:r>
              <a:rPr lang="en-US" altLang="en-US" sz="1100" dirty="0">
                <a:solidFill>
                  <a:srgbClr val="000000"/>
                </a:solidFill>
                <a:cs typeface="Arial" panose="020B0604020202020204" pitchFamily="34" charset="0"/>
              </a:rPr>
              <a:t>Sources:  A.M. Best (historical and forecast), ISO, Insurance Information Institute.</a:t>
            </a:r>
          </a:p>
        </p:txBody>
      </p:sp>
      <p:sp>
        <p:nvSpPr>
          <p:cNvPr id="2034702" name="AutoShape 14"/>
          <p:cNvSpPr>
            <a:spLocks noChangeArrowheads="1"/>
          </p:cNvSpPr>
          <p:nvPr/>
        </p:nvSpPr>
        <p:spPr bwMode="blackWhite">
          <a:xfrm>
            <a:off x="5318125" y="1925638"/>
            <a:ext cx="2711450" cy="1046162"/>
          </a:xfrm>
          <a:prstGeom prst="wedgeRectCallout">
            <a:avLst>
              <a:gd name="adj1" fmla="val 38886"/>
              <a:gd name="adj2" fmla="val 2644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a:solidFill>
                  <a:srgbClr val="FFFFFF"/>
                </a:solidFill>
                <a:cs typeface="Arial" panose="020B0604020202020204" pitchFamily="34"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742238" y="2991579"/>
            <a:ext cx="1320800" cy="1363540"/>
          </a:xfrm>
          <a:prstGeom prst="wedgeRectCallout">
            <a:avLst>
              <a:gd name="adj1" fmla="val 31113"/>
              <a:gd name="adj2" fmla="val 764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smtClean="0">
                <a:solidFill>
                  <a:srgbClr val="FFFFFF"/>
                </a:solidFill>
                <a:cs typeface="Arial" charset="0"/>
              </a:rPr>
              <a:t>2015-16F</a:t>
            </a:r>
            <a:r>
              <a:rPr lang="en-US" sz="1400" b="1" dirty="0">
                <a:solidFill>
                  <a:srgbClr val="FFFFFF"/>
                </a:solidFill>
                <a:cs typeface="Arial" charset="0"/>
              </a:rPr>
              <a:t>: 4.0%</a:t>
            </a:r>
          </a:p>
          <a:p>
            <a:pPr algn="ctr">
              <a:lnSpc>
                <a:spcPct val="90000"/>
              </a:lnSpc>
              <a:spcBef>
                <a:spcPct val="50000"/>
              </a:spcBef>
              <a:buClr>
                <a:srgbClr val="FFFFFF"/>
              </a:buClr>
              <a:buFont typeface="Wingdings" pitchFamily="2" charset="2"/>
              <a:buNone/>
              <a:defRPr/>
            </a:pPr>
            <a:r>
              <a:rPr lang="en-US" sz="1400" b="1" dirty="0" smtClean="0">
                <a:solidFill>
                  <a:srgbClr val="FFFFFF"/>
                </a:solidFill>
                <a:cs typeface="Arial" charset="0"/>
              </a:rPr>
              <a:t>2014E: 3.9%*</a:t>
            </a:r>
          </a:p>
          <a:p>
            <a:pPr algn="ctr">
              <a:lnSpc>
                <a:spcPct val="90000"/>
              </a:lnSpc>
              <a:spcBef>
                <a:spcPct val="50000"/>
              </a:spcBef>
              <a:buClr>
                <a:srgbClr val="FFFFFF"/>
              </a:buClr>
              <a:buFont typeface="Wingdings" pitchFamily="2" charset="2"/>
              <a:buNone/>
              <a:defRPr/>
            </a:pPr>
            <a:r>
              <a:rPr lang="en-US" sz="1400" b="1" dirty="0" smtClean="0">
                <a:solidFill>
                  <a:srgbClr val="FFFFFF"/>
                </a:solidFill>
                <a:cs typeface="Arial" charset="0"/>
              </a:rPr>
              <a:t>2013</a:t>
            </a:r>
            <a:r>
              <a:rPr lang="en-US" sz="1400" b="1" dirty="0">
                <a:solidFill>
                  <a:srgbClr val="FFFFFF"/>
                </a:solidFill>
                <a:cs typeface="Arial" charset="0"/>
              </a:rPr>
              <a:t>: 4.6%</a:t>
            </a:r>
          </a:p>
          <a:p>
            <a:pPr algn="ctr">
              <a:lnSpc>
                <a:spcPct val="90000"/>
              </a:lnSpc>
              <a:spcBef>
                <a:spcPct val="50000"/>
              </a:spcBef>
              <a:buClr>
                <a:srgbClr val="FFFFFF"/>
              </a:buClr>
              <a:buFont typeface="Wingdings" pitchFamily="2" charset="2"/>
              <a:buNone/>
              <a:defRPr/>
            </a:pPr>
            <a:r>
              <a:rPr lang="en-US" sz="1400" b="1" dirty="0">
                <a:solidFill>
                  <a:srgbClr val="FFFFFF"/>
                </a:solidFill>
                <a:cs typeface="Arial" charset="0"/>
              </a:rPr>
              <a:t>2012: +</a:t>
            </a:r>
            <a:r>
              <a:rPr lang="en-US" sz="1400" b="1" dirty="0">
                <a:solidFill>
                  <a:srgbClr val="FFFFFF"/>
                </a:solidFill>
              </a:rPr>
              <a:t>4.3</a:t>
            </a:r>
            <a:r>
              <a:rPr lang="en-US" sz="1400" b="1" dirty="0">
                <a:solidFill>
                  <a:srgbClr val="FFFFFF"/>
                </a:solidFill>
                <a:cs typeface="Arial" charset="0"/>
              </a:rPr>
              <a:t>%</a:t>
            </a:r>
            <a:endParaRPr lang="en-US" sz="1600" b="1" dirty="0">
              <a:solidFill>
                <a:srgbClr val="FFFFFF"/>
              </a:solidFill>
              <a:cs typeface="Arial" charset="0"/>
            </a:endParaRPr>
          </a:p>
        </p:txBody>
      </p:sp>
    </p:spTree>
    <p:extLst>
      <p:ext uri="{BB962C8B-B14F-4D97-AF65-F5344CB8AC3E}">
        <p14:creationId xmlns:p14="http://schemas.microsoft.com/office/powerpoint/2010/main" val="34826996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nodeType="afterGroup">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a:noFill/>
        </p:spPr>
        <p:txBody>
          <a:bodyPr/>
          <a:lstStyle/>
          <a:p>
            <a:r>
              <a:rPr lang="en-US" smtClean="0"/>
              <a:t>12/01/09 - 9pm</a:t>
            </a:r>
          </a:p>
        </p:txBody>
      </p:sp>
      <p:sp>
        <p:nvSpPr>
          <p:cNvPr id="205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2053" name="Rectangle 110"/>
          <p:cNvSpPr>
            <a:spLocks noGrp="1" noChangeArrowheads="1"/>
          </p:cNvSpPr>
          <p:nvPr>
            <p:ph type="sldNum" sz="quarter" idx="12"/>
          </p:nvPr>
        </p:nvSpPr>
        <p:spPr>
          <a:noFill/>
        </p:spPr>
        <p:txBody>
          <a:bodyPr/>
          <a:lstStyle/>
          <a:p>
            <a:fld id="{711F9022-1FFB-4FAE-BDFD-22A5219EA810}" type="slidenum">
              <a:rPr lang="en-US" smtClean="0"/>
              <a:pPr/>
              <a:t>65</a:t>
            </a:fld>
            <a:endParaRPr lang="en-US" smtClean="0"/>
          </a:p>
        </p:txBody>
      </p:sp>
      <p:sp>
        <p:nvSpPr>
          <p:cNvPr id="2054" name="Rectangle 2"/>
          <p:cNvSpPr>
            <a:spLocks noGrp="1" noChangeArrowheads="1"/>
          </p:cNvSpPr>
          <p:nvPr>
            <p:ph type="title"/>
          </p:nvPr>
        </p:nvSpPr>
        <p:spPr/>
        <p:txBody>
          <a:bodyPr/>
          <a:lstStyle/>
          <a:p>
            <a:r>
              <a:rPr lang="en-US" dirty="0" smtClean="0"/>
              <a:t>Auto &amp; Home vs. All Lines, Net Written</a:t>
            </a:r>
            <a:br>
              <a:rPr lang="en-US" dirty="0" smtClean="0"/>
            </a:br>
            <a:r>
              <a:rPr lang="en-US" dirty="0" smtClean="0"/>
              <a:t>Premium Growth, 2000–2015F</a:t>
            </a:r>
          </a:p>
        </p:txBody>
      </p:sp>
      <p:graphicFrame>
        <p:nvGraphicFramePr>
          <p:cNvPr id="2050" name="Object 3"/>
          <p:cNvGraphicFramePr>
            <a:graphicFrameLocks noChangeAspect="1"/>
          </p:cNvGraphicFramePr>
          <p:nvPr>
            <p:extLst>
              <p:ext uri="{D42A27DB-BD31-4B8C-83A1-F6EECF244321}">
                <p14:modId xmlns:p14="http://schemas.microsoft.com/office/powerpoint/2010/main" val="1377145613"/>
              </p:ext>
            </p:extLst>
          </p:nvPr>
        </p:nvGraphicFramePr>
        <p:xfrm>
          <a:off x="282575" y="1627188"/>
          <a:ext cx="8713788" cy="4478337"/>
        </p:xfrm>
        <a:graphic>
          <a:graphicData uri="http://schemas.openxmlformats.org/presentationml/2006/ole">
            <mc:AlternateContent xmlns:mc="http://schemas.openxmlformats.org/markup-compatibility/2006">
              <mc:Choice xmlns:v="urn:schemas-microsoft-com:vml" Requires="v">
                <p:oleObj spid="_x0000_s28066885" name="Chart" r:id="rId4" imgW="3474928" imgH="1786821" progId="MSGraph.Chart.8">
                  <p:embed followColorScheme="full"/>
                </p:oleObj>
              </mc:Choice>
              <mc:Fallback>
                <p:oleObj name="Chart" r:id="rId4" imgW="3474928" imgH="1786821" progId="MSGraph.Chart.8">
                  <p:embed followColorScheme="full"/>
                  <p:pic>
                    <p:nvPicPr>
                      <p:cNvPr id="0" name=""/>
                      <p:cNvPicPr>
                        <a:picLocks noChangeAspect="1" noChangeArrowheads="1"/>
                      </p:cNvPicPr>
                      <p:nvPr/>
                    </p:nvPicPr>
                    <p:blipFill>
                      <a:blip r:embed="rId5"/>
                      <a:srcRect/>
                      <a:stretch>
                        <a:fillRect/>
                      </a:stretch>
                    </p:blipFill>
                    <p:spPr bwMode="gray">
                      <a:xfrm>
                        <a:off x="282575" y="1627188"/>
                        <a:ext cx="8713788" cy="4478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5" name="Rectangle 4"/>
          <p:cNvSpPr>
            <a:spLocks noChangeArrowheads="1"/>
          </p:cNvSpPr>
          <p:nvPr/>
        </p:nvSpPr>
        <p:spPr bwMode="auto">
          <a:xfrm>
            <a:off x="0" y="6203950"/>
            <a:ext cx="812165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 </a:t>
            </a:r>
            <a:r>
              <a:rPr lang="en-US" sz="1100" dirty="0" smtClean="0"/>
              <a:t>Best (2000-2013); Conning (2014P-2015F); Insurance Information Institute.</a:t>
            </a:r>
            <a:endParaRPr lang="en-US" sz="1100" dirty="0"/>
          </a:p>
        </p:txBody>
      </p:sp>
      <p:sp>
        <p:nvSpPr>
          <p:cNvPr id="2056" name="Text Box 5"/>
          <p:cNvSpPr txBox="1">
            <a:spLocks noChangeArrowheads="1"/>
          </p:cNvSpPr>
          <p:nvPr/>
        </p:nvSpPr>
        <p:spPr bwMode="auto">
          <a:xfrm>
            <a:off x="3766297" y="2290946"/>
            <a:ext cx="1851025" cy="819150"/>
          </a:xfrm>
          <a:prstGeom prst="rect">
            <a:avLst/>
          </a:prstGeom>
          <a:solidFill>
            <a:schemeClr val="bg1"/>
          </a:solidFill>
          <a:ln w="28575">
            <a:solidFill>
              <a:schemeClr val="accent1"/>
            </a:solidFill>
            <a:miter lim="800000"/>
            <a:headEnd/>
            <a:tailEnd/>
          </a:ln>
        </p:spPr>
        <p:txBody>
          <a:bodyPr anchor="ctr"/>
          <a:lstStyle/>
          <a:p>
            <a:pPr algn="ctr">
              <a:lnSpc>
                <a:spcPct val="90000"/>
              </a:lnSpc>
              <a:spcBef>
                <a:spcPct val="10000"/>
              </a:spcBef>
            </a:pPr>
            <a:r>
              <a:rPr lang="en-US" sz="1200" b="1" u="sng" dirty="0"/>
              <a:t>Average </a:t>
            </a:r>
            <a:r>
              <a:rPr lang="en-US" sz="1200" b="1" u="sng" dirty="0" smtClean="0"/>
              <a:t>2000-2015F</a:t>
            </a:r>
            <a:endParaRPr lang="en-US" sz="1200" b="1" u="sng" dirty="0"/>
          </a:p>
          <a:p>
            <a:pPr algn="ctr">
              <a:lnSpc>
                <a:spcPct val="90000"/>
              </a:lnSpc>
              <a:spcBef>
                <a:spcPct val="10000"/>
              </a:spcBef>
            </a:pPr>
            <a:r>
              <a:rPr lang="en-US" sz="1200" b="1" dirty="0">
                <a:solidFill>
                  <a:schemeClr val="accent1"/>
                </a:solidFill>
              </a:rPr>
              <a:t>Auto = </a:t>
            </a:r>
            <a:r>
              <a:rPr lang="en-US" sz="1200" b="1" dirty="0" smtClean="0">
                <a:solidFill>
                  <a:schemeClr val="accent1"/>
                </a:solidFill>
              </a:rPr>
              <a:t>3.0%</a:t>
            </a:r>
            <a:endParaRPr lang="en-US" sz="1200" b="1" dirty="0">
              <a:solidFill>
                <a:schemeClr val="accent1"/>
              </a:solidFill>
            </a:endParaRPr>
          </a:p>
          <a:p>
            <a:pPr algn="ctr">
              <a:lnSpc>
                <a:spcPct val="90000"/>
              </a:lnSpc>
              <a:spcBef>
                <a:spcPct val="10000"/>
              </a:spcBef>
            </a:pPr>
            <a:r>
              <a:rPr lang="en-US" sz="1200" b="1" dirty="0">
                <a:solidFill>
                  <a:srgbClr val="FFC000"/>
                </a:solidFill>
              </a:rPr>
              <a:t>Home = </a:t>
            </a:r>
            <a:r>
              <a:rPr lang="en-US" sz="1200" b="1" dirty="0" smtClean="0">
                <a:solidFill>
                  <a:srgbClr val="FFC000"/>
                </a:solidFill>
              </a:rPr>
              <a:t>6.2%</a:t>
            </a:r>
            <a:endParaRPr lang="en-US" sz="1200" b="1" dirty="0">
              <a:solidFill>
                <a:srgbClr val="FFC000"/>
              </a:solidFill>
            </a:endParaRPr>
          </a:p>
          <a:p>
            <a:pPr algn="ctr">
              <a:lnSpc>
                <a:spcPct val="90000"/>
              </a:lnSpc>
              <a:spcBef>
                <a:spcPct val="10000"/>
              </a:spcBef>
            </a:pPr>
            <a:r>
              <a:rPr lang="en-US" sz="1200" b="1" dirty="0">
                <a:solidFill>
                  <a:srgbClr val="C00000"/>
                </a:solidFill>
              </a:rPr>
              <a:t>All Lines = </a:t>
            </a:r>
            <a:r>
              <a:rPr lang="en-US" sz="1200" b="1" dirty="0" smtClean="0">
                <a:solidFill>
                  <a:srgbClr val="C00000"/>
                </a:solidFill>
              </a:rPr>
              <a:t>3.8%</a:t>
            </a:r>
            <a:endParaRPr lang="en-US" sz="1200" b="1" dirty="0">
              <a:solidFill>
                <a:srgbClr val="C00000"/>
              </a:solidFill>
            </a:endParaRPr>
          </a:p>
        </p:txBody>
      </p:sp>
      <p:sp>
        <p:nvSpPr>
          <p:cNvPr id="1928198" name="AutoShape 6"/>
          <p:cNvSpPr>
            <a:spLocks noChangeArrowheads="1"/>
          </p:cNvSpPr>
          <p:nvPr/>
        </p:nvSpPr>
        <p:spPr bwMode="blackWhite">
          <a:xfrm>
            <a:off x="952500" y="1104900"/>
            <a:ext cx="4219575" cy="728663"/>
          </a:xfrm>
          <a:prstGeom prst="wedgeRectCallout">
            <a:avLst>
              <a:gd name="adj1" fmla="val 24301"/>
              <a:gd name="adj2" fmla="val 88778"/>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While homeowners insurance has grown faster than auto over the past decade, auto is generally more profitable</a:t>
            </a:r>
          </a:p>
        </p:txBody>
      </p:sp>
    </p:spTree>
    <p:extLst>
      <p:ext uri="{BB962C8B-B14F-4D97-AF65-F5344CB8AC3E}">
        <p14:creationId xmlns:p14="http://schemas.microsoft.com/office/powerpoint/2010/main" val="20845967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928198"/>
                                        </p:tgtEl>
                                        <p:attrNameLst>
                                          <p:attrName>style.visibility</p:attrName>
                                        </p:attrNameLst>
                                      </p:cBhvr>
                                      <p:to>
                                        <p:strVal val="visible"/>
                                      </p:to>
                                    </p:set>
                                    <p:animEffect transition="in" filter="wipe(right)">
                                      <p:cBhvr>
                                        <p:cTn id="7" dur="500"/>
                                        <p:tgtEl>
                                          <p:spTgt spid="192819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5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P spid="192819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66</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1066928427"/>
              </p:ext>
            </p:extLst>
          </p:nvPr>
        </p:nvGraphicFramePr>
        <p:xfrm>
          <a:off x="49213" y="1697038"/>
          <a:ext cx="9131300" cy="4713287"/>
        </p:xfrm>
        <a:graphic>
          <a:graphicData uri="http://schemas.openxmlformats.org/presentationml/2006/ole">
            <mc:AlternateContent xmlns:mc="http://schemas.openxmlformats.org/markup-compatibility/2006">
              <mc:Choice xmlns:v="urn:schemas-microsoft-com:vml" Requires="v">
                <p:oleObj spid="_x0000_s28067909" name="Chart" r:id="rId4" imgW="3528190" imgH="1821319" progId="MSGraph.Chart.8">
                  <p:embed followColorScheme="full"/>
                </p:oleObj>
              </mc:Choice>
              <mc:Fallback>
                <p:oleObj name="Chart" r:id="rId4" imgW="3528190" imgH="1821319" progId="MSGraph.Chart.8">
                  <p:embed followColorScheme="full"/>
                  <p:pic>
                    <p:nvPicPr>
                      <p:cNvPr id="0" name=""/>
                      <p:cNvPicPr>
                        <a:picLocks noChangeAspect="1" noChangeArrowheads="1"/>
                      </p:cNvPicPr>
                      <p:nvPr/>
                    </p:nvPicPr>
                    <p:blipFill>
                      <a:blip r:embed="rId5"/>
                      <a:srcRect/>
                      <a:stretch>
                        <a:fillRect/>
                      </a:stretch>
                    </p:blipFill>
                    <p:spPr bwMode="auto">
                      <a:xfrm>
                        <a:off x="49213" y="1697038"/>
                        <a:ext cx="9131300" cy="4713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358490" y="1629112"/>
            <a:ext cx="3677829" cy="1298758"/>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North Dakota was the country’s growth leader over the past 6 years with premiums written expanding  by 74.6%, fueled by the state’s energy boom</a:t>
            </a:r>
            <a:endParaRPr lang="en-US" b="1" dirty="0">
              <a:solidFill>
                <a:schemeClr val="bg1"/>
              </a:solidFill>
            </a:endParaRPr>
          </a:p>
        </p:txBody>
      </p:sp>
      <p:sp>
        <p:nvSpPr>
          <p:cNvPr id="10" name="Text Box 6"/>
          <p:cNvSpPr txBox="1">
            <a:spLocks noChangeArrowheads="1"/>
          </p:cNvSpPr>
          <p:nvPr/>
        </p:nvSpPr>
        <p:spPr bwMode="blackWhite">
          <a:xfrm>
            <a:off x="4865077" y="3145097"/>
            <a:ext cx="3914775" cy="93079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Total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7.9%</a:t>
            </a:r>
            <a:endParaRPr lang="en-US" sz="1600" b="1" dirty="0">
              <a:solidFill>
                <a:schemeClr val="bg1"/>
              </a:solidFill>
              <a:cs typeface="+mn-cs"/>
            </a:endParaRPr>
          </a:p>
        </p:txBody>
      </p:sp>
    </p:spTree>
    <p:extLst>
      <p:ext uri="{BB962C8B-B14F-4D97-AF65-F5344CB8AC3E}">
        <p14:creationId xmlns:p14="http://schemas.microsoft.com/office/powerpoint/2010/main" val="595895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67</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2610931336"/>
              </p:ext>
            </p:extLst>
          </p:nvPr>
        </p:nvGraphicFramePr>
        <p:xfrm>
          <a:off x="4763" y="1793875"/>
          <a:ext cx="9132887" cy="4714875"/>
        </p:xfrm>
        <a:graphic>
          <a:graphicData uri="http://schemas.openxmlformats.org/presentationml/2006/ole">
            <mc:AlternateContent xmlns:mc="http://schemas.openxmlformats.org/markup-compatibility/2006">
              <mc:Choice xmlns:v="urn:schemas-microsoft-com:vml" Requires="v">
                <p:oleObj spid="_x0000_s28068933" name="Chart" r:id="rId4" imgW="3528190" imgH="1821319" progId="MSGraph.Chart.8">
                  <p:embed followColorScheme="full"/>
                </p:oleObj>
              </mc:Choice>
              <mc:Fallback>
                <p:oleObj name="Chart" r:id="rId4" imgW="3528190" imgH="1821319" progId="MSGraph.Chart.8">
                  <p:embed followColorScheme="full"/>
                  <p:pic>
                    <p:nvPicPr>
                      <p:cNvPr id="0" name=""/>
                      <p:cNvPicPr>
                        <a:picLocks noChangeAspect="1" noChangeArrowheads="1"/>
                      </p:cNvPicPr>
                      <p:nvPr/>
                    </p:nvPicPr>
                    <p:blipFill>
                      <a:blip r:embed="rId5"/>
                      <a:srcRect/>
                      <a:stretch>
                        <a:fillRect/>
                      </a:stretch>
                    </p:blipFill>
                    <p:spPr bwMode="auto">
                      <a:xfrm>
                        <a:off x="4763" y="1793875"/>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431025" y="4003813"/>
            <a:ext cx="3062749" cy="1230312"/>
          </a:xfrm>
          <a:prstGeom prst="wedgeRectCallout">
            <a:avLst>
              <a:gd name="adj1" fmla="val 90768"/>
              <a:gd name="adj2" fmla="val -2901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was negative in 7 states and DC between 2007 and 2013</a:t>
            </a:r>
            <a:endParaRPr lang="en-US" b="1" dirty="0">
              <a:solidFill>
                <a:schemeClr val="bg1"/>
              </a:solidFill>
            </a:endParaRPr>
          </a:p>
        </p:txBody>
      </p:sp>
    </p:spTree>
    <p:extLst>
      <p:ext uri="{BB962C8B-B14F-4D97-AF65-F5344CB8AC3E}">
        <p14:creationId xmlns:p14="http://schemas.microsoft.com/office/powerpoint/2010/main" val="32544189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68</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4251293818"/>
              </p:ext>
            </p:extLst>
          </p:nvPr>
        </p:nvGraphicFramePr>
        <p:xfrm>
          <a:off x="22225" y="1676400"/>
          <a:ext cx="9097963" cy="4716463"/>
        </p:xfrm>
        <a:graphic>
          <a:graphicData uri="http://schemas.openxmlformats.org/presentationml/2006/ole">
            <mc:AlternateContent xmlns:mc="http://schemas.openxmlformats.org/markup-compatibility/2006">
              <mc:Choice xmlns:v="urn:schemas-microsoft-com:vml" Requires="v">
                <p:oleObj spid="_x0000_s28069957" name="Chart" r:id="rId4" imgW="3528190" imgH="1828800" progId="MSGraph.Chart.8">
                  <p:embed followColorScheme="full"/>
                </p:oleObj>
              </mc:Choice>
              <mc:Fallback>
                <p:oleObj name="Chart" r:id="rId4" imgW="3528190" imgH="1828800" progId="MSGraph.Chart.8">
                  <p:embed followColorScheme="full"/>
                  <p:pic>
                    <p:nvPicPr>
                      <p:cNvPr id="0" name=""/>
                      <p:cNvPicPr>
                        <a:picLocks noChangeAspect="1" noChangeArrowheads="1"/>
                      </p:cNvPicPr>
                      <p:nvPr/>
                    </p:nvPicPr>
                    <p:blipFill>
                      <a:blip r:embed="rId5"/>
                      <a:srcRect/>
                      <a:stretch>
                        <a:fillRect/>
                      </a:stretch>
                    </p:blipFill>
                    <p:spPr bwMode="auto">
                      <a:xfrm>
                        <a:off x="22225" y="1676400"/>
                        <a:ext cx="9097963" cy="4716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Text Box 6"/>
          <p:cNvSpPr txBox="1">
            <a:spLocks noChangeArrowheads="1"/>
          </p:cNvSpPr>
          <p:nvPr/>
        </p:nvSpPr>
        <p:spPr bwMode="blackWhite">
          <a:xfrm>
            <a:off x="2248999" y="1676400"/>
            <a:ext cx="2985355" cy="1514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PPA</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10.9%</a:t>
            </a:r>
            <a:endParaRPr lang="en-US" sz="1600" b="1" dirty="0">
              <a:solidFill>
                <a:schemeClr val="bg1"/>
              </a:solidFill>
              <a:cs typeface="+mn-cs"/>
            </a:endParaRPr>
          </a:p>
        </p:txBody>
      </p:sp>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91358" y="2320496"/>
            <a:ext cx="3171825" cy="1120161"/>
          </a:xfrm>
          <a:prstGeom prst="rect">
            <a:avLst/>
          </a:prstGeom>
          <a:noFill/>
        </p:spPr>
      </p:pic>
    </p:spTree>
    <p:extLst>
      <p:ext uri="{BB962C8B-B14F-4D97-AF65-F5344CB8AC3E}">
        <p14:creationId xmlns:p14="http://schemas.microsoft.com/office/powerpoint/2010/main" val="36412956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69</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4190587695"/>
              </p:ext>
            </p:extLst>
          </p:nvPr>
        </p:nvGraphicFramePr>
        <p:xfrm>
          <a:off x="22225" y="1793875"/>
          <a:ext cx="9097963" cy="4716463"/>
        </p:xfrm>
        <a:graphic>
          <a:graphicData uri="http://schemas.openxmlformats.org/presentationml/2006/ole">
            <mc:AlternateContent xmlns:mc="http://schemas.openxmlformats.org/markup-compatibility/2006">
              <mc:Choice xmlns:v="urn:schemas-microsoft-com:vml" Requires="v">
                <p:oleObj spid="_x0000_s28070981" name="Chart" r:id="rId4" imgW="3528190" imgH="1828800" progId="MSGraph.Chart.8">
                  <p:embed followColorScheme="full"/>
                </p:oleObj>
              </mc:Choice>
              <mc:Fallback>
                <p:oleObj name="Chart" r:id="rId4" imgW="3528190" imgH="1828800" progId="MSGraph.Chart.8">
                  <p:embed followColorScheme="full"/>
                  <p:pic>
                    <p:nvPicPr>
                      <p:cNvPr id="0" name=""/>
                      <p:cNvPicPr>
                        <a:picLocks noChangeAspect="1" noChangeArrowheads="1"/>
                      </p:cNvPicPr>
                      <p:nvPr/>
                    </p:nvPicPr>
                    <p:blipFill>
                      <a:blip r:embed="rId5"/>
                      <a:srcRect/>
                      <a:stretch>
                        <a:fillRect/>
                      </a:stretch>
                    </p:blipFill>
                    <p:spPr bwMode="auto">
                      <a:xfrm>
                        <a:off x="22225" y="1793875"/>
                        <a:ext cx="9097963" cy="4716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7410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7"/>
          <p:cNvSpPr>
            <a:spLocks noChangeArrowheads="1"/>
          </p:cNvSpPr>
          <p:nvPr/>
        </p:nvSpPr>
        <p:spPr bwMode="blackWhite">
          <a:xfrm>
            <a:off x="6329363" y="1773315"/>
            <a:ext cx="2552700" cy="1227060"/>
          </a:xfrm>
          <a:prstGeom prst="wedgeRectCallout">
            <a:avLst>
              <a:gd name="adj1" fmla="val 1617"/>
              <a:gd name="adj2" fmla="val 1173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cs typeface="Arial" charset="0"/>
              </a:rPr>
              <a:t>Pvt. Passenger Auto premium growth was negative in 5 states between 2007 and 2013</a:t>
            </a:r>
            <a:endParaRPr lang="en-US" sz="1600" b="1" dirty="0">
              <a:solidFill>
                <a:srgbClr val="FFFFFF"/>
              </a:solidFill>
              <a:cs typeface="Arial" charset="0"/>
            </a:endParaRPr>
          </a:p>
        </p:txBody>
      </p:sp>
    </p:spTree>
    <p:extLst>
      <p:ext uri="{BB962C8B-B14F-4D97-AF65-F5344CB8AC3E}">
        <p14:creationId xmlns:p14="http://schemas.microsoft.com/office/powerpoint/2010/main" val="15788387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1170692556"/>
              </p:ext>
            </p:extLst>
          </p:nvPr>
        </p:nvGraphicFramePr>
        <p:xfrm>
          <a:off x="-88902" y="1200150"/>
          <a:ext cx="8915401" cy="5889625"/>
        </p:xfrm>
        <a:graphic>
          <a:graphicData uri="http://schemas.openxmlformats.org/presentationml/2006/ole">
            <mc:AlternateContent xmlns:mc="http://schemas.openxmlformats.org/markup-compatibility/2006">
              <mc:Choice xmlns:v="urn:schemas-microsoft-com:vml" Requires="v">
                <p:oleObj spid="_x0000_s28044366" name="Chart" r:id="rId5" imgW="3303075" imgH="2206198" progId="MSGraph.Chart.8">
                  <p:embed followColorScheme="full"/>
                </p:oleObj>
              </mc:Choice>
              <mc:Fallback>
                <p:oleObj name="Chart" r:id="rId5" imgW="3303075" imgH="2206198" progId="MSGraph.Chart.8">
                  <p:embed followColorScheme="full"/>
                  <p:pic>
                    <p:nvPicPr>
                      <p:cNvPr id="0" name=""/>
                      <p:cNvPicPr>
                        <a:picLocks noChangeAspect="1" noChangeArrowheads="1"/>
                      </p:cNvPicPr>
                      <p:nvPr/>
                    </p:nvPicPr>
                    <p:blipFill>
                      <a:blip r:embed="rId6"/>
                      <a:srcRect/>
                      <a:stretch>
                        <a:fillRect/>
                      </a:stretch>
                    </p:blipFill>
                    <p:spPr bwMode="auto">
                      <a:xfrm>
                        <a:off x="-88902" y="120015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r>
              <a:rPr lang="en-US" sz="1100" dirty="0" smtClean="0">
                <a:solidFill>
                  <a:srgbClr val="000000"/>
                </a:solidFill>
              </a:rPr>
              <a:t>. 2014 figure is through Q3.</a:t>
            </a:r>
            <a:endParaRPr lang="en-US" sz="1100" dirty="0">
              <a:solidFill>
                <a:srgbClr val="000000"/>
              </a:solidFill>
            </a:endParaRPr>
          </a:p>
          <a:p>
            <a:r>
              <a:rPr lang="en-US" sz="1100" dirty="0">
                <a:solidFill>
                  <a:srgbClr val="000000"/>
                </a:solidFill>
              </a:rPr>
              <a:t>Source:  Insurance Information Institute; NAIC, ISO, A.M. Best.</a:t>
            </a:r>
          </a:p>
        </p:txBody>
      </p:sp>
      <p:sp>
        <p:nvSpPr>
          <p:cNvPr id="16390" name="AutoShape 7"/>
          <p:cNvSpPr>
            <a:spLocks noChangeArrowheads="1"/>
          </p:cNvSpPr>
          <p:nvPr/>
        </p:nvSpPr>
        <p:spPr bwMode="auto">
          <a:xfrm>
            <a:off x="3794127" y="1924104"/>
            <a:ext cx="1073789" cy="223294"/>
          </a:xfrm>
          <a:prstGeom prst="wedgeRectCallout">
            <a:avLst>
              <a:gd name="adj1" fmla="val -22651"/>
              <a:gd name="adj2" fmla="val 12463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1977:19.0%</a:t>
            </a:r>
            <a:endParaRPr lang="en-US" sz="1000">
              <a:solidFill>
                <a:srgbClr val="000000"/>
              </a:solidFill>
            </a:endParaRPr>
          </a:p>
        </p:txBody>
      </p:sp>
      <p:sp>
        <p:nvSpPr>
          <p:cNvPr id="16394" name="AutoShape 11"/>
          <p:cNvSpPr>
            <a:spLocks noChangeArrowheads="1"/>
          </p:cNvSpPr>
          <p:nvPr/>
        </p:nvSpPr>
        <p:spPr bwMode="auto">
          <a:xfrm>
            <a:off x="4948274" y="2137670"/>
            <a:ext cx="1060450" cy="261143"/>
          </a:xfrm>
          <a:prstGeom prst="wedgeRectCallout">
            <a:avLst>
              <a:gd name="adj1" fmla="val -18833"/>
              <a:gd name="adj2" fmla="val 11059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1987:17.3%</a:t>
            </a:r>
            <a:endParaRPr lang="en-US" sz="1000">
              <a:solidFill>
                <a:srgbClr val="000000"/>
              </a:solidFill>
            </a:endParaRPr>
          </a:p>
        </p:txBody>
      </p:sp>
      <p:sp>
        <p:nvSpPr>
          <p:cNvPr id="16395" name="AutoShape 12"/>
          <p:cNvSpPr>
            <a:spLocks noChangeArrowheads="1"/>
          </p:cNvSpPr>
          <p:nvPr/>
        </p:nvSpPr>
        <p:spPr bwMode="auto">
          <a:xfrm>
            <a:off x="5953946" y="2721509"/>
            <a:ext cx="1007859" cy="220810"/>
          </a:xfrm>
          <a:prstGeom prst="wedgeRectCallout">
            <a:avLst>
              <a:gd name="adj1" fmla="val 7770"/>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1997:11.6%</a:t>
            </a:r>
            <a:endParaRPr lang="en-US" sz="1000">
              <a:solidFill>
                <a:srgbClr val="000000"/>
              </a:solidFill>
            </a:endParaRPr>
          </a:p>
        </p:txBody>
      </p:sp>
      <p:sp>
        <p:nvSpPr>
          <p:cNvPr id="16396" name="AutoShape 13"/>
          <p:cNvSpPr>
            <a:spLocks noChangeArrowheads="1"/>
          </p:cNvSpPr>
          <p:nvPr/>
        </p:nvSpPr>
        <p:spPr bwMode="auto">
          <a:xfrm>
            <a:off x="7102307" y="2477144"/>
            <a:ext cx="1010561" cy="269887"/>
          </a:xfrm>
          <a:prstGeom prst="wedgeRectCallout">
            <a:avLst>
              <a:gd name="adj1" fmla="val -5991"/>
              <a:gd name="adj2" fmla="val 20919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2006:12.7%</a:t>
            </a:r>
            <a:endParaRPr lang="en-US" sz="1000">
              <a:solidFill>
                <a:srgbClr val="000000"/>
              </a:solidFill>
            </a:endParaRPr>
          </a:p>
        </p:txBody>
      </p:sp>
      <p:sp>
        <p:nvSpPr>
          <p:cNvPr id="16401" name="AutoShape 18"/>
          <p:cNvSpPr>
            <a:spLocks noChangeArrowheads="1"/>
          </p:cNvSpPr>
          <p:nvPr/>
        </p:nvSpPr>
        <p:spPr bwMode="auto">
          <a:xfrm>
            <a:off x="4782528" y="5047590"/>
            <a:ext cx="965524" cy="258040"/>
          </a:xfrm>
          <a:prstGeom prst="wedgeRectCallout">
            <a:avLst>
              <a:gd name="adj1" fmla="val -35452"/>
              <a:gd name="adj2" fmla="val -11471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1984: 1.8%</a:t>
            </a:r>
            <a:endParaRPr lang="en-US" sz="1000">
              <a:solidFill>
                <a:srgbClr val="000000"/>
              </a:solidFill>
            </a:endParaRPr>
          </a:p>
        </p:txBody>
      </p:sp>
      <p:sp>
        <p:nvSpPr>
          <p:cNvPr id="16402" name="AutoShape 19"/>
          <p:cNvSpPr>
            <a:spLocks noChangeArrowheads="1"/>
          </p:cNvSpPr>
          <p:nvPr/>
        </p:nvSpPr>
        <p:spPr bwMode="auto">
          <a:xfrm>
            <a:off x="5797266" y="5000577"/>
            <a:ext cx="1026093" cy="234892"/>
          </a:xfrm>
          <a:prstGeom prst="wedgeRectCallout">
            <a:avLst>
              <a:gd name="adj1" fmla="val -42516"/>
              <a:gd name="adj2" fmla="val -264555"/>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1992: 4.5%</a:t>
            </a:r>
            <a:endParaRPr lang="en-US" sz="1000">
              <a:solidFill>
                <a:srgbClr val="000000"/>
              </a:solidFill>
            </a:endParaRPr>
          </a:p>
        </p:txBody>
      </p:sp>
      <p:sp>
        <p:nvSpPr>
          <p:cNvPr id="16403" name="AutoShape 20"/>
          <p:cNvSpPr>
            <a:spLocks noChangeArrowheads="1"/>
          </p:cNvSpPr>
          <p:nvPr/>
        </p:nvSpPr>
        <p:spPr bwMode="auto">
          <a:xfrm>
            <a:off x="7224639" y="5184475"/>
            <a:ext cx="1078171" cy="242310"/>
          </a:xfrm>
          <a:prstGeom prst="wedgeRectCallout">
            <a:avLst>
              <a:gd name="adj1" fmla="val -63835"/>
              <a:gd name="adj2" fmla="val -3125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2001: -1.2%</a:t>
            </a:r>
            <a:endParaRPr lang="en-US" sz="100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3665110" y="5060537"/>
            <a:ext cx="1058679" cy="234300"/>
          </a:xfrm>
          <a:prstGeom prst="wedgeRectCallout">
            <a:avLst>
              <a:gd name="adj1" fmla="val -31527"/>
              <a:gd name="adj2" fmla="val -16453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1975: 2.4%</a:t>
            </a:r>
            <a:endParaRPr lang="en-US" sz="1000">
              <a:solidFill>
                <a:srgbClr val="000000"/>
              </a:solidFill>
            </a:endParaRPr>
          </a:p>
        </p:txBody>
      </p:sp>
      <p:sp>
        <p:nvSpPr>
          <p:cNvPr id="29" name="AutoShape 8"/>
          <p:cNvSpPr>
            <a:spLocks noChangeArrowheads="1"/>
          </p:cNvSpPr>
          <p:nvPr/>
        </p:nvSpPr>
        <p:spPr bwMode="blackWhite">
          <a:xfrm>
            <a:off x="8239330" y="2962513"/>
            <a:ext cx="727671" cy="430787"/>
          </a:xfrm>
          <a:prstGeom prst="wedgeRectCallout">
            <a:avLst>
              <a:gd name="adj1" fmla="val -22093"/>
              <a:gd name="adj2" fmla="val 8348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2013 10.4%</a:t>
            </a:r>
            <a:endParaRPr lang="en-US" sz="1200" b="1" dirty="0">
              <a:solidFill>
                <a:srgbClr val="FFFFFF"/>
              </a:solidFill>
            </a:endParaRPr>
          </a:p>
        </p:txBody>
      </p:sp>
      <p:sp>
        <p:nvSpPr>
          <p:cNvPr id="19" name="AutoShape 8"/>
          <p:cNvSpPr>
            <a:spLocks noChangeArrowheads="1"/>
          </p:cNvSpPr>
          <p:nvPr/>
        </p:nvSpPr>
        <p:spPr bwMode="blackWhite">
          <a:xfrm>
            <a:off x="8078736" y="4582672"/>
            <a:ext cx="772370" cy="542954"/>
          </a:xfrm>
          <a:prstGeom prst="wedgeRectCallout">
            <a:avLst>
              <a:gd name="adj1" fmla="val 14510"/>
              <a:gd name="adj2" fmla="val -11836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2014:H1 7.6%</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Back to the Future: Profitability Peaks &amp; Troughs in the P/C Insurance Industry, 1950 – 2014*</a:t>
            </a:r>
          </a:p>
        </p:txBody>
      </p:sp>
      <p:sp>
        <p:nvSpPr>
          <p:cNvPr id="22" name="AutoShape 6"/>
          <p:cNvSpPr>
            <a:spLocks noChangeArrowheads="1"/>
          </p:cNvSpPr>
          <p:nvPr/>
        </p:nvSpPr>
        <p:spPr bwMode="auto">
          <a:xfrm>
            <a:off x="2737743" y="4784918"/>
            <a:ext cx="1056384" cy="234300"/>
          </a:xfrm>
          <a:prstGeom prst="wedgeRectCallout">
            <a:avLst>
              <a:gd name="adj1" fmla="val -17714"/>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1969: 3.9%</a:t>
            </a:r>
            <a:endParaRPr lang="en-US" sz="1000" dirty="0">
              <a:solidFill>
                <a:srgbClr val="000000"/>
              </a:solidFill>
            </a:endParaRPr>
          </a:p>
        </p:txBody>
      </p:sp>
      <p:sp>
        <p:nvSpPr>
          <p:cNvPr id="23" name="AutoShape 6"/>
          <p:cNvSpPr>
            <a:spLocks noChangeArrowheads="1"/>
          </p:cNvSpPr>
          <p:nvPr/>
        </p:nvSpPr>
        <p:spPr bwMode="auto">
          <a:xfrm>
            <a:off x="2089130" y="5101768"/>
            <a:ext cx="1056384" cy="234300"/>
          </a:xfrm>
          <a:prstGeom prst="wedgeRectCallout">
            <a:avLst>
              <a:gd name="adj1" fmla="val -8506"/>
              <a:gd name="adj2" fmla="val -15208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1965: 2.2%</a:t>
            </a:r>
            <a:endParaRPr lang="en-US" sz="1000" dirty="0">
              <a:solidFill>
                <a:srgbClr val="000000"/>
              </a:solidFill>
            </a:endParaRPr>
          </a:p>
        </p:txBody>
      </p:sp>
      <p:sp>
        <p:nvSpPr>
          <p:cNvPr id="24" name="AutoShape 6"/>
          <p:cNvSpPr>
            <a:spLocks noChangeArrowheads="1"/>
          </p:cNvSpPr>
          <p:nvPr/>
        </p:nvSpPr>
        <p:spPr bwMode="auto">
          <a:xfrm>
            <a:off x="996387" y="5108252"/>
            <a:ext cx="1056384" cy="234300"/>
          </a:xfrm>
          <a:prstGeom prst="wedgeRectCallout">
            <a:avLst>
              <a:gd name="adj1" fmla="val 9911"/>
              <a:gd name="adj2" fmla="val -147930"/>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1957: 1.8%</a:t>
            </a:r>
            <a:endParaRPr lang="en-US" sz="1000" dirty="0">
              <a:solidFill>
                <a:srgbClr val="000000"/>
              </a:solidFill>
            </a:endParaRPr>
          </a:p>
        </p:txBody>
      </p:sp>
      <p:sp>
        <p:nvSpPr>
          <p:cNvPr id="25" name="AutoShape 7"/>
          <p:cNvSpPr>
            <a:spLocks noChangeArrowheads="1"/>
          </p:cNvSpPr>
          <p:nvPr/>
        </p:nvSpPr>
        <p:spPr bwMode="auto">
          <a:xfrm>
            <a:off x="2897345" y="2665723"/>
            <a:ext cx="1073789" cy="223294"/>
          </a:xfrm>
          <a:prstGeom prst="wedgeRectCallout">
            <a:avLst>
              <a:gd name="adj1" fmla="val -3"/>
              <a:gd name="adj2" fmla="val 1333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1972:13.7%</a:t>
            </a:r>
            <a:endParaRPr lang="en-US" sz="1000" dirty="0">
              <a:solidFill>
                <a:srgbClr val="000000"/>
              </a:solidFill>
            </a:endParaRPr>
          </a:p>
        </p:txBody>
      </p:sp>
      <p:sp>
        <p:nvSpPr>
          <p:cNvPr id="27" name="AutoShape 7"/>
          <p:cNvSpPr>
            <a:spLocks noChangeArrowheads="1"/>
          </p:cNvSpPr>
          <p:nvPr/>
        </p:nvSpPr>
        <p:spPr bwMode="auto">
          <a:xfrm>
            <a:off x="2432193" y="3403645"/>
            <a:ext cx="797668" cy="421671"/>
          </a:xfrm>
          <a:prstGeom prst="wedgeRectCallout">
            <a:avLst>
              <a:gd name="adj1" fmla="val -5864"/>
              <a:gd name="adj2" fmla="val 13468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1966-67: 5.5%</a:t>
            </a:r>
            <a:endParaRPr lang="en-US" sz="1000" dirty="0">
              <a:solidFill>
                <a:srgbClr val="000000"/>
              </a:solidFill>
            </a:endParaRPr>
          </a:p>
        </p:txBody>
      </p:sp>
      <p:sp>
        <p:nvSpPr>
          <p:cNvPr id="28" name="AutoShape 7"/>
          <p:cNvSpPr>
            <a:spLocks noChangeArrowheads="1"/>
          </p:cNvSpPr>
          <p:nvPr/>
        </p:nvSpPr>
        <p:spPr bwMode="auto">
          <a:xfrm>
            <a:off x="1325538" y="3607540"/>
            <a:ext cx="1073789" cy="223294"/>
          </a:xfrm>
          <a:prstGeom prst="wedgeRectCallout">
            <a:avLst>
              <a:gd name="adj1" fmla="val -3"/>
              <a:gd name="adj2" fmla="val 1333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1959:6.8%</a:t>
            </a:r>
            <a:endParaRPr lang="en-US" sz="1000" dirty="0">
              <a:solidFill>
                <a:srgbClr val="000000"/>
              </a:solidFill>
            </a:endParaRPr>
          </a:p>
        </p:txBody>
      </p:sp>
      <p:sp>
        <p:nvSpPr>
          <p:cNvPr id="30" name="AutoShape 7"/>
          <p:cNvSpPr>
            <a:spLocks noChangeArrowheads="1"/>
          </p:cNvSpPr>
          <p:nvPr/>
        </p:nvSpPr>
        <p:spPr bwMode="auto">
          <a:xfrm>
            <a:off x="788643" y="3231324"/>
            <a:ext cx="1073789" cy="223294"/>
          </a:xfrm>
          <a:prstGeom prst="wedgeRectCallout">
            <a:avLst>
              <a:gd name="adj1" fmla="val -44393"/>
              <a:gd name="adj2" fmla="val 22482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1950:8.0%</a:t>
            </a:r>
            <a:endParaRPr lang="en-US" sz="1000" dirty="0">
              <a:solidFill>
                <a:srgbClr val="000000"/>
              </a:solidFill>
            </a:endParaRPr>
          </a:p>
        </p:txBody>
      </p:sp>
      <p:sp>
        <p:nvSpPr>
          <p:cNvPr id="31" name="AutoShape 6"/>
          <p:cNvSpPr>
            <a:spLocks noChangeArrowheads="1"/>
          </p:cNvSpPr>
          <p:nvPr/>
        </p:nvSpPr>
        <p:spPr bwMode="blackWhite">
          <a:xfrm>
            <a:off x="859006" y="1307295"/>
            <a:ext cx="2854763" cy="981014"/>
          </a:xfrm>
          <a:prstGeom prst="wedgeRectCallout">
            <a:avLst>
              <a:gd name="adj1" fmla="val -20052"/>
              <a:gd name="adj2" fmla="val 1275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1950-70: ROEs were lower in this period.  Low interest rates, low inflation, “Bureau” rate regulation all played a role</a:t>
            </a:r>
            <a:endParaRPr lang="en-US" sz="1400" b="1" dirty="0">
              <a:solidFill>
                <a:schemeClr val="bg1"/>
              </a:solidFill>
              <a:cs typeface="+mn-cs"/>
            </a:endParaRPr>
          </a:p>
        </p:txBody>
      </p:sp>
      <p:sp>
        <p:nvSpPr>
          <p:cNvPr id="32" name="AutoShape 6"/>
          <p:cNvSpPr>
            <a:spLocks noChangeArrowheads="1"/>
          </p:cNvSpPr>
          <p:nvPr/>
        </p:nvSpPr>
        <p:spPr bwMode="blackWhite">
          <a:xfrm>
            <a:off x="4387037" y="1026522"/>
            <a:ext cx="2854763" cy="869168"/>
          </a:xfrm>
          <a:prstGeom prst="wedgeRectCallout">
            <a:avLst>
              <a:gd name="adj1" fmla="val -19925"/>
              <a:gd name="adj2" fmla="val 739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1970-90: Peak ROEs were much higher in this period while troughs were comparable.  High interest rates, rapid inflation, economic volatility all played roles</a:t>
            </a:r>
            <a:endParaRPr lang="en-US" sz="1200" b="1" dirty="0">
              <a:solidFill>
                <a:schemeClr val="bg1"/>
              </a:solidFill>
              <a:cs typeface="+mn-cs"/>
            </a:endParaRPr>
          </a:p>
        </p:txBody>
      </p:sp>
      <p:sp>
        <p:nvSpPr>
          <p:cNvPr id="33" name="AutoShape 6"/>
          <p:cNvSpPr>
            <a:spLocks noChangeArrowheads="1"/>
          </p:cNvSpPr>
          <p:nvPr/>
        </p:nvSpPr>
        <p:spPr bwMode="blackWhite">
          <a:xfrm>
            <a:off x="7377804" y="1307294"/>
            <a:ext cx="1715131" cy="942359"/>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1990-2010s: Déjà vu. Excluding mega-CATs, this period is very similar to the 1950-1970 period</a:t>
            </a:r>
            <a:endParaRPr lang="en-US" sz="1200" b="1" dirty="0">
              <a:solidFill>
                <a:schemeClr val="bg1"/>
              </a:solidFill>
              <a:cs typeface="+mn-cs"/>
            </a:endParaRPr>
          </a:p>
        </p:txBody>
      </p:sp>
    </p:spTree>
    <p:custDataLst>
      <p:tags r:id="rId2"/>
    </p:custDataLst>
    <p:extLst>
      <p:ext uri="{BB962C8B-B14F-4D97-AF65-F5344CB8AC3E}">
        <p14:creationId xmlns:p14="http://schemas.microsoft.com/office/powerpoint/2010/main" val="39145604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33"/>
                                        </p:tgtEl>
                                        <p:attrNameLst>
                                          <p:attrName>style.visibility</p:attrName>
                                        </p:attrNameLst>
                                      </p:cBhvr>
                                      <p:to>
                                        <p:strVal val="visible"/>
                                      </p:to>
                                    </p:set>
                                    <p:animEffect transition="in" filter="wipe(right)">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187632" y="177902"/>
            <a:ext cx="7747000" cy="638175"/>
          </a:xfrm>
        </p:spPr>
        <p:txBody>
          <a:bodyPr/>
          <a:lstStyle/>
          <a:p>
            <a:pPr>
              <a:lnSpc>
                <a:spcPts val="3300"/>
              </a:lnSpc>
            </a:pPr>
            <a:r>
              <a:rPr lang="en-US" dirty="0" smtClean="0"/>
              <a:t>Advertising Expenditures by P/C Insurance Industry,</a:t>
            </a:r>
            <a:r>
              <a:rPr lang="en-US" sz="3200" dirty="0" smtClean="0"/>
              <a:t> 1999-2013</a:t>
            </a:r>
            <a:endParaRPr lang="en-US" sz="2800" dirty="0" smtClean="0"/>
          </a:p>
        </p:txBody>
      </p:sp>
      <p:graphicFrame>
        <p:nvGraphicFramePr>
          <p:cNvPr id="44034" name="Object 3"/>
          <p:cNvGraphicFramePr>
            <a:graphicFrameLocks noGrp="1" noChangeAspect="1"/>
          </p:cNvGraphicFramePr>
          <p:nvPr>
            <p:ph type="chart" idx="1"/>
            <p:extLst>
              <p:ext uri="{D42A27DB-BD31-4B8C-83A1-F6EECF244321}">
                <p14:modId xmlns:p14="http://schemas.microsoft.com/office/powerpoint/2010/main" val="4281449203"/>
              </p:ext>
            </p:extLst>
          </p:nvPr>
        </p:nvGraphicFramePr>
        <p:xfrm>
          <a:off x="169863" y="1468438"/>
          <a:ext cx="8678862" cy="4814887"/>
        </p:xfrm>
        <a:graphic>
          <a:graphicData uri="http://schemas.openxmlformats.org/presentationml/2006/ole">
            <mc:AlternateContent xmlns:mc="http://schemas.openxmlformats.org/markup-compatibility/2006">
              <mc:Choice xmlns:v="urn:schemas-microsoft-com:vml" Requires="v">
                <p:oleObj spid="_x0000_s28072006" name="Chart" r:id="rId3" imgW="3447881" imgH="1912759" progId="MSGraph.Chart.8">
                  <p:embed followColorScheme="full"/>
                </p:oleObj>
              </mc:Choice>
              <mc:Fallback>
                <p:oleObj name="Chart" r:id="rId3" imgW="3447881" imgH="1912759" progId="MSGraph.Chart.8">
                  <p:embed followColorScheme="full"/>
                  <p:pic>
                    <p:nvPicPr>
                      <p:cNvPr id="0" name=""/>
                      <p:cNvPicPr>
                        <a:picLocks noChangeAspect="1" noChangeArrowheads="1"/>
                      </p:cNvPicPr>
                      <p:nvPr/>
                    </p:nvPicPr>
                    <p:blipFill>
                      <a:blip r:embed="rId4"/>
                      <a:srcRect/>
                      <a:stretch>
                        <a:fillRect/>
                      </a:stretch>
                    </p:blipFill>
                    <p:spPr bwMode="auto">
                      <a:xfrm>
                        <a:off x="169863" y="1468438"/>
                        <a:ext cx="8678862" cy="481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6" name="Rectangle 4"/>
          <p:cNvSpPr>
            <a:spLocks noChangeArrowheads="1"/>
          </p:cNvSpPr>
          <p:nvPr/>
        </p:nvSpPr>
        <p:spPr bwMode="auto">
          <a:xfrm>
            <a:off x="60430" y="6372427"/>
            <a:ext cx="7559762" cy="400752"/>
          </a:xfrm>
          <a:prstGeom prst="rect">
            <a:avLst/>
          </a:prstGeom>
          <a:noFill/>
          <a:ln w="9525">
            <a:noFill/>
            <a:miter lim="800000"/>
            <a:headEnd/>
            <a:tailEnd/>
          </a:ln>
        </p:spPr>
        <p:txBody>
          <a:bodyPr wrap="none" lIns="92075" tIns="46038" rIns="92075" bIns="46038">
            <a:spAutoFit/>
          </a:bodyPr>
          <a:lstStyle/>
          <a:p>
            <a:pPr>
              <a:spcBef>
                <a:spcPct val="0"/>
              </a:spcBef>
              <a:buClrTx/>
              <a:buFontTx/>
              <a:buNone/>
            </a:pPr>
            <a:endParaRPr lang="en-US" sz="1000" b="1" dirty="0">
              <a:latin typeface="Arial" charset="0"/>
            </a:endParaRPr>
          </a:p>
          <a:p>
            <a:pPr>
              <a:spcBef>
                <a:spcPct val="0"/>
              </a:spcBef>
              <a:buClrTx/>
              <a:buFontTx/>
              <a:buNone/>
            </a:pPr>
            <a:r>
              <a:rPr lang="en-US" sz="1000" b="1" dirty="0">
                <a:latin typeface="Arial" charset="0"/>
              </a:rPr>
              <a:t>Source: Insurance Information Institute from consolidated P/C Annual Statement </a:t>
            </a:r>
            <a:r>
              <a:rPr lang="en-US" sz="1000" b="1" dirty="0" smtClean="0">
                <a:latin typeface="Arial" charset="0"/>
              </a:rPr>
              <a:t>data, </a:t>
            </a:r>
            <a:r>
              <a:rPr lang="en-US" sz="1000" b="1" dirty="0" smtClean="0"/>
              <a:t>Insurance Expense Exhibit (Part I)</a:t>
            </a:r>
            <a:r>
              <a:rPr lang="en-US" sz="1000" b="1" dirty="0" smtClean="0">
                <a:latin typeface="Arial" charset="0"/>
              </a:rPr>
              <a:t>.</a:t>
            </a:r>
            <a:endParaRPr lang="en-US" sz="1000" b="1" dirty="0">
              <a:latin typeface="Arial" charset="0"/>
            </a:endParaRPr>
          </a:p>
        </p:txBody>
      </p:sp>
      <p:sp>
        <p:nvSpPr>
          <p:cNvPr id="6"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 Billions</a:t>
            </a:r>
            <a:endParaRPr lang="en-US" sz="1600" b="1" dirty="0">
              <a:solidFill>
                <a:srgbClr val="225A7A"/>
              </a:solidFill>
              <a:latin typeface="Arial" charset="0"/>
              <a:cs typeface="Arial" charset="0"/>
            </a:endParaRPr>
          </a:p>
        </p:txBody>
      </p:sp>
      <p:sp>
        <p:nvSpPr>
          <p:cNvPr id="7" name="AutoShape 9"/>
          <p:cNvSpPr>
            <a:spLocks noChangeArrowheads="1"/>
          </p:cNvSpPr>
          <p:nvPr/>
        </p:nvSpPr>
        <p:spPr bwMode="blackWhite">
          <a:xfrm>
            <a:off x="4219422" y="1113843"/>
            <a:ext cx="2733984" cy="1264241"/>
          </a:xfrm>
          <a:prstGeom prst="wedgeRectCallout">
            <a:avLst>
              <a:gd name="adj1" fmla="val 102356"/>
              <a:gd name="adj2" fmla="val 29500"/>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P/C ad spend hit an all time record high of $6.175 billion in 2013, up 1.5% over 2012.  The pace of growth has slowed from 15.8% in 2011 and 23.8% in 2010</a:t>
            </a:r>
            <a:endParaRPr lang="en-US" sz="1400" b="1" dirty="0">
              <a:solidFill>
                <a:srgbClr val="FFFFFF"/>
              </a:solidFill>
            </a:endParaRPr>
          </a:p>
        </p:txBody>
      </p:sp>
      <p:sp>
        <p:nvSpPr>
          <p:cNvPr id="8" name="Text Box 17"/>
          <p:cNvSpPr txBox="1">
            <a:spLocks noChangeArrowheads="1"/>
          </p:cNvSpPr>
          <p:nvPr/>
        </p:nvSpPr>
        <p:spPr bwMode="auto">
          <a:xfrm>
            <a:off x="1317574" y="2568626"/>
            <a:ext cx="3316184"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P/C ad spending has more than tripled since 2002     (up 256% from 2002-2013) </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2090594134"/>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71</a:t>
            </a:fld>
            <a:endParaRPr lang="en-US" sz="900"/>
          </a:p>
        </p:txBody>
      </p:sp>
      <p:graphicFrame>
        <p:nvGraphicFramePr>
          <p:cNvPr id="39938" name="Object 3"/>
          <p:cNvGraphicFramePr>
            <a:graphicFrameLocks noChangeAspect="1"/>
          </p:cNvGraphicFramePr>
          <p:nvPr>
            <p:extLst>
              <p:ext uri="{D42A27DB-BD31-4B8C-83A1-F6EECF244321}">
                <p14:modId xmlns:p14="http://schemas.microsoft.com/office/powerpoint/2010/main" val="2624122902"/>
              </p:ext>
            </p:extLst>
          </p:nvPr>
        </p:nvGraphicFramePr>
        <p:xfrm>
          <a:off x="285965" y="1764531"/>
          <a:ext cx="8445500" cy="3497262"/>
        </p:xfrm>
        <a:graphic>
          <a:graphicData uri="http://schemas.openxmlformats.org/presentationml/2006/ole">
            <mc:AlternateContent xmlns:mc="http://schemas.openxmlformats.org/markup-compatibility/2006">
              <mc:Choice xmlns:v="urn:schemas-microsoft-com:vml" Requires="v">
                <p:oleObj spid="_x0000_s28073030" name="Chart" r:id="rId4" imgW="3417505" imgH="1413579" progId="MSGraph.Chart.8">
                  <p:embed followColorScheme="full"/>
                </p:oleObj>
              </mc:Choice>
              <mc:Fallback>
                <p:oleObj name="Chart" r:id="rId4" imgW="3417505" imgH="1413579" progId="MSGraph.Chart.8">
                  <p:embed followColorScheme="full"/>
                  <p:pic>
                    <p:nvPicPr>
                      <p:cNvPr id="0" name=""/>
                      <p:cNvPicPr>
                        <a:picLocks noChangeAspect="1" noChangeArrowheads="1"/>
                      </p:cNvPicPr>
                      <p:nvPr/>
                    </p:nvPicPr>
                    <p:blipFill>
                      <a:blip r:embed="rId5"/>
                      <a:srcRect/>
                      <a:stretch>
                        <a:fillRect/>
                      </a:stretch>
                    </p:blipFill>
                    <p:spPr bwMode="gray">
                      <a:xfrm>
                        <a:off x="285965" y="1764531"/>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Annual Percent Change (%)</a:t>
            </a:r>
            <a:endParaRPr lang="en-US" sz="1600" b="1" dirty="0">
              <a:solidFill>
                <a:srgbClr val="225A7A"/>
              </a:solidFill>
            </a:endParaRPr>
          </a:p>
        </p:txBody>
      </p:sp>
      <p:sp>
        <p:nvSpPr>
          <p:cNvPr id="2116614" name="Rectangle 6"/>
          <p:cNvSpPr>
            <a:spLocks noChangeArrowheads="1"/>
          </p:cNvSpPr>
          <p:nvPr/>
        </p:nvSpPr>
        <p:spPr bwMode="blackWhite">
          <a:xfrm>
            <a:off x="1358154" y="5261793"/>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Growth in Ad Spending has greatly exceeded growth in capacity (policyholder surplus) or premium growth.  This suggests that there are diminishing returns to advertising.</a:t>
            </a:r>
            <a:endParaRPr lang="en-US" b="1" dirty="0">
              <a:solidFill>
                <a:srgbClr val="FFFFFF"/>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71</a:t>
            </a:fld>
            <a:endParaRPr lang="en-US"/>
          </a:p>
        </p:txBody>
      </p:sp>
      <p:sp>
        <p:nvSpPr>
          <p:cNvPr id="14" name="Rectangle 4"/>
          <p:cNvSpPr>
            <a:spLocks noChangeArrowheads="1"/>
          </p:cNvSpPr>
          <p:nvPr/>
        </p:nvSpPr>
        <p:spPr bwMode="auto">
          <a:xfrm>
            <a:off x="0" y="6338886"/>
            <a:ext cx="4616648" cy="431529"/>
          </a:xfrm>
          <a:prstGeom prst="rect">
            <a:avLst/>
          </a:prstGeom>
          <a:noFill/>
          <a:ln w="9525">
            <a:noFill/>
            <a:miter lim="800000"/>
            <a:headEnd/>
            <a:tailEnd/>
          </a:ln>
        </p:spPr>
        <p:txBody>
          <a:bodyPr wrap="none" lIns="92075" tIns="46038" rIns="92075" bIns="46038">
            <a:spAutoFit/>
          </a:bodyPr>
          <a:lstStyle/>
          <a:p>
            <a:pPr eaLnBrk="0" hangingPunct="0"/>
            <a:endParaRPr lang="en-US" sz="1100" dirty="0" smtClean="0"/>
          </a:p>
          <a:p>
            <a:pPr eaLnBrk="0" hangingPunct="0"/>
            <a:r>
              <a:rPr lang="en-US" sz="1100" dirty="0" smtClean="0"/>
              <a:t>Sources</a:t>
            </a:r>
            <a:r>
              <a:rPr lang="en-US" sz="1100" dirty="0"/>
              <a:t>:  </a:t>
            </a:r>
            <a:r>
              <a:rPr lang="en-US" sz="1100" dirty="0" smtClean="0"/>
              <a:t>Insurance Information Institute analysis from A.M. Best data.</a:t>
            </a:r>
            <a:endParaRPr lang="en-US" sz="1100" dirty="0"/>
          </a:p>
        </p:txBody>
      </p:sp>
      <p:sp>
        <p:nvSpPr>
          <p:cNvPr id="15" name="Rectangle 3"/>
          <p:cNvSpPr txBox="1">
            <a:spLocks noChangeArrowheads="1"/>
          </p:cNvSpPr>
          <p:nvPr/>
        </p:nvSpPr>
        <p:spPr bwMode="black">
          <a:xfrm>
            <a:off x="22400" y="0"/>
            <a:ext cx="7847276" cy="9652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pPr>
              <a:lnSpc>
                <a:spcPct val="85000"/>
              </a:lnSpc>
            </a:pPr>
            <a:r>
              <a:rPr lang="en-US" kern="0" dirty="0" smtClean="0"/>
              <a:t>Growth in Premiums, Capacity vs. Growth in Advertising Expenditures, 2000 – 2013</a:t>
            </a:r>
            <a:endParaRPr lang="en-US" sz="2100" kern="0" dirty="0" smtClean="0"/>
          </a:p>
        </p:txBody>
      </p:sp>
      <p:sp>
        <p:nvSpPr>
          <p:cNvPr id="16" name="Text Box 6"/>
          <p:cNvSpPr txBox="1">
            <a:spLocks noChangeArrowheads="1"/>
          </p:cNvSpPr>
          <p:nvPr/>
        </p:nvSpPr>
        <p:spPr bwMode="blackWhite">
          <a:xfrm>
            <a:off x="5476673" y="1225175"/>
            <a:ext cx="2699140" cy="1518025"/>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a:solidFill>
                  <a:srgbClr val="FFFFFF"/>
                </a:solidFill>
              </a:rPr>
              <a:t>G</a:t>
            </a:r>
            <a:r>
              <a:rPr lang="en-US" b="1" dirty="0" smtClean="0">
                <a:solidFill>
                  <a:srgbClr val="FFFFFF"/>
                </a:solidFill>
              </a:rPr>
              <a:t>rowth in the “Supply” of insurance has exceeded “Demand” </a:t>
            </a:r>
            <a:r>
              <a:rPr lang="en-US" b="1" dirty="0" smtClean="0">
                <a:solidFill>
                  <a:srgbClr val="FFFFFF"/>
                </a:solidFill>
                <a:sym typeface="Wingdings" panose="05000000000000000000" pitchFamily="2" charset="2"/>
              </a:rPr>
              <a:t> Efforts to sell have intensified</a:t>
            </a:r>
            <a:endParaRPr lang="en-US" b="1" dirty="0">
              <a:solidFill>
                <a:srgbClr val="FFFFFF"/>
              </a:solidFill>
            </a:endParaRPr>
          </a:p>
        </p:txBody>
      </p:sp>
    </p:spTree>
    <p:extLst>
      <p:ext uri="{BB962C8B-B14F-4D97-AF65-F5344CB8AC3E}">
        <p14:creationId xmlns:p14="http://schemas.microsoft.com/office/powerpoint/2010/main" val="28470947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72</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874100622"/>
              </p:ext>
            </p:extLst>
          </p:nvPr>
        </p:nvGraphicFramePr>
        <p:xfrm>
          <a:off x="4763" y="1819275"/>
          <a:ext cx="9132887" cy="4714875"/>
        </p:xfrm>
        <a:graphic>
          <a:graphicData uri="http://schemas.openxmlformats.org/presentationml/2006/ole">
            <mc:AlternateContent xmlns:mc="http://schemas.openxmlformats.org/markup-compatibility/2006">
              <mc:Choice xmlns:v="urn:schemas-microsoft-com:vml" Requires="v">
                <p:oleObj spid="_x0000_s28074053" name="Chart" r:id="rId4" imgW="3528190" imgH="1821319" progId="MSGraph.Chart.8">
                  <p:embed followColorScheme="full"/>
                </p:oleObj>
              </mc:Choice>
              <mc:Fallback>
                <p:oleObj name="Chart" r:id="rId4" imgW="3528190" imgH="1821319" progId="MSGraph.Chart.8">
                  <p:embed followColorScheme="full"/>
                  <p:pic>
                    <p:nvPicPr>
                      <p:cNvPr id="0" name=""/>
                      <p:cNvPicPr>
                        <a:picLocks noChangeAspect="1" noChangeArrowheads="1"/>
                      </p:cNvPicPr>
                      <p:nvPr/>
                    </p:nvPicPr>
                    <p:blipFill>
                      <a:blip r:embed="rId5"/>
                      <a:srcRect/>
                      <a:stretch>
                        <a:fillRect/>
                      </a:stretch>
                    </p:blipFill>
                    <p:spPr bwMode="auto">
                      <a:xfrm>
                        <a:off x="4763" y="1819275"/>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Text Box 6"/>
          <p:cNvSpPr txBox="1">
            <a:spLocks noChangeArrowheads="1"/>
          </p:cNvSpPr>
          <p:nvPr/>
        </p:nvSpPr>
        <p:spPr bwMode="blackWhite">
          <a:xfrm>
            <a:off x="4757737" y="1678233"/>
            <a:ext cx="4067175" cy="1163394"/>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HO</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26.8%</a:t>
            </a:r>
            <a:endParaRPr lang="en-US" sz="1600" b="1" dirty="0">
              <a:solidFill>
                <a:schemeClr val="bg1"/>
              </a:solidFill>
              <a:cs typeface="+mn-cs"/>
            </a:endParaRPr>
          </a:p>
        </p:txBody>
      </p:sp>
    </p:spTree>
    <p:extLst>
      <p:ext uri="{BB962C8B-B14F-4D97-AF65-F5344CB8AC3E}">
        <p14:creationId xmlns:p14="http://schemas.microsoft.com/office/powerpoint/2010/main" val="7734181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73</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563520690"/>
              </p:ext>
            </p:extLst>
          </p:nvPr>
        </p:nvGraphicFramePr>
        <p:xfrm>
          <a:off x="0" y="1755775"/>
          <a:ext cx="9105900" cy="4721225"/>
        </p:xfrm>
        <a:graphic>
          <a:graphicData uri="http://schemas.openxmlformats.org/presentationml/2006/ole">
            <mc:AlternateContent xmlns:mc="http://schemas.openxmlformats.org/markup-compatibility/2006">
              <mc:Choice xmlns:v="urn:schemas-microsoft-com:vml" Requires="v">
                <p:oleObj spid="_x0000_s28075077" name="Chart" r:id="rId4" imgW="3528190" imgH="1828800" progId="MSGraph.Chart.8">
                  <p:embed followColorScheme="full"/>
                </p:oleObj>
              </mc:Choice>
              <mc:Fallback>
                <p:oleObj name="Chart" r:id="rId4" imgW="3528190" imgH="1828800" progId="MSGraph.Chart.8">
                  <p:embed followColorScheme="full"/>
                  <p:pic>
                    <p:nvPicPr>
                      <p:cNvPr id="0" name=""/>
                      <p:cNvPicPr>
                        <a:picLocks noChangeAspect="1" noChangeArrowheads="1"/>
                      </p:cNvPicPr>
                      <p:nvPr/>
                    </p:nvPicPr>
                    <p:blipFill>
                      <a:blip r:embed="rId5"/>
                      <a:srcRect/>
                      <a:stretch>
                        <a:fillRect/>
                      </a:stretch>
                    </p:blipFill>
                    <p:spPr bwMode="auto">
                      <a:xfrm>
                        <a:off x="0" y="1755775"/>
                        <a:ext cx="9105900" cy="4721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7"/>
          <p:cNvSpPr>
            <a:spLocks noChangeArrowheads="1"/>
          </p:cNvSpPr>
          <p:nvPr/>
        </p:nvSpPr>
        <p:spPr bwMode="blackWhite">
          <a:xfrm>
            <a:off x="6329363" y="1385888"/>
            <a:ext cx="2552700" cy="1614487"/>
          </a:xfrm>
          <a:prstGeom prst="wedgeRectCallout">
            <a:avLst>
              <a:gd name="adj1" fmla="val 24565"/>
              <a:gd name="adj2" fmla="val 15273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The collapse of the housing bubble hit CA, FL and NV hard, leading to the slowest growth rates in the US </a:t>
            </a:r>
            <a:r>
              <a:rPr lang="en-US" sz="1600" b="1" dirty="0" smtClean="0">
                <a:solidFill>
                  <a:srgbClr val="FFFFFF"/>
                </a:solidFill>
                <a:cs typeface="Arial" charset="0"/>
              </a:rPr>
              <a:t>between 2007 and 2013</a:t>
            </a:r>
            <a:endParaRPr lang="en-US" sz="1600" b="1" dirty="0">
              <a:solidFill>
                <a:srgbClr val="FFFFFF"/>
              </a:solidFill>
              <a:cs typeface="Arial" charset="0"/>
            </a:endParaRPr>
          </a:p>
        </p:txBody>
      </p:sp>
    </p:spTree>
    <p:extLst>
      <p:ext uri="{BB962C8B-B14F-4D97-AF65-F5344CB8AC3E}">
        <p14:creationId xmlns:p14="http://schemas.microsoft.com/office/powerpoint/2010/main" val="28402754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74</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2400277322"/>
              </p:ext>
            </p:extLst>
          </p:nvPr>
        </p:nvGraphicFramePr>
        <p:xfrm>
          <a:off x="1588" y="1716088"/>
          <a:ext cx="9128125" cy="4703762"/>
        </p:xfrm>
        <a:graphic>
          <a:graphicData uri="http://schemas.openxmlformats.org/presentationml/2006/ole">
            <mc:AlternateContent xmlns:mc="http://schemas.openxmlformats.org/markup-compatibility/2006">
              <mc:Choice xmlns:v="urn:schemas-microsoft-com:vml" Requires="v">
                <p:oleObj spid="_x0000_s28076101" name="Chart" r:id="rId4" imgW="3528190" imgH="1817578" progId="MSGraph.Chart.8">
                  <p:embed followColorScheme="full"/>
                </p:oleObj>
              </mc:Choice>
              <mc:Fallback>
                <p:oleObj name="Chart" r:id="rId4" imgW="3528190" imgH="1817578" progId="MSGraph.Chart.8">
                  <p:embed followColorScheme="full"/>
                  <p:pic>
                    <p:nvPicPr>
                      <p:cNvPr id="0" name=""/>
                      <p:cNvPicPr>
                        <a:picLocks noChangeAspect="1" noChangeArrowheads="1"/>
                      </p:cNvPicPr>
                      <p:nvPr/>
                    </p:nvPicPr>
                    <p:blipFill>
                      <a:blip r:embed="rId5"/>
                      <a:srcRect/>
                      <a:stretch>
                        <a:fillRect/>
                      </a:stretch>
                    </p:blipFill>
                    <p:spPr bwMode="auto">
                      <a:xfrm>
                        <a:off x="1588" y="1716088"/>
                        <a:ext cx="9128125" cy="4703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23345" y="2143125"/>
            <a:ext cx="2548655" cy="1526622"/>
          </a:xfrm>
          <a:prstGeom prst="wedgeRectCallout">
            <a:avLst>
              <a:gd name="adj1" fmla="val -69817"/>
              <a:gd name="adj2" fmla="val 253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Only </a:t>
            </a:r>
            <a:r>
              <a:rPr lang="en-US" b="1" dirty="0" smtClean="0">
                <a:solidFill>
                  <a:schemeClr val="bg1"/>
                </a:solidFill>
              </a:rPr>
              <a:t>30 </a:t>
            </a:r>
            <a:r>
              <a:rPr lang="en-US" b="1" dirty="0">
                <a:solidFill>
                  <a:schemeClr val="bg1"/>
                </a:solidFill>
              </a:rPr>
              <a:t>states showed </a:t>
            </a:r>
            <a:r>
              <a:rPr lang="en-US" b="1" dirty="0" smtClean="0">
                <a:solidFill>
                  <a:schemeClr val="bg1"/>
                </a:solidFill>
              </a:rPr>
              <a:t>any commercial lines growth from 2007 through 2013</a:t>
            </a:r>
            <a:endParaRPr lang="en-US" b="1" dirty="0">
              <a:solidFill>
                <a:schemeClr val="bg1"/>
              </a:solidFill>
            </a:endParaRPr>
          </a:p>
        </p:txBody>
      </p:sp>
      <p:sp>
        <p:nvSpPr>
          <p:cNvPr id="10" name="Text Box 6"/>
          <p:cNvSpPr txBox="1">
            <a:spLocks noChangeArrowheads="1"/>
          </p:cNvSpPr>
          <p:nvPr/>
        </p:nvSpPr>
        <p:spPr bwMode="blackWhite">
          <a:xfrm>
            <a:off x="4933584" y="2192215"/>
            <a:ext cx="4062412" cy="98571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Commercial</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1.3%</a:t>
            </a:r>
            <a:endParaRPr lang="en-US" sz="1600" b="1" dirty="0">
              <a:solidFill>
                <a:schemeClr val="bg1"/>
              </a:solidFill>
              <a:cs typeface="+mn-cs"/>
            </a:endParaRPr>
          </a:p>
        </p:txBody>
      </p:sp>
    </p:spTree>
    <p:extLst>
      <p:ext uri="{BB962C8B-B14F-4D97-AF65-F5344CB8AC3E}">
        <p14:creationId xmlns:p14="http://schemas.microsoft.com/office/powerpoint/2010/main" val="2272097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75</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855371999"/>
              </p:ext>
            </p:extLst>
          </p:nvPr>
        </p:nvGraphicFramePr>
        <p:xfrm>
          <a:off x="17463" y="1930400"/>
          <a:ext cx="9107487" cy="4730750"/>
        </p:xfrm>
        <a:graphic>
          <a:graphicData uri="http://schemas.openxmlformats.org/presentationml/2006/ole">
            <mc:AlternateContent xmlns:mc="http://schemas.openxmlformats.org/markup-compatibility/2006">
              <mc:Choice xmlns:v="urn:schemas-microsoft-com:vml" Requires="v">
                <p:oleObj spid="_x0000_s28077125" name="Chart" r:id="rId4" imgW="3528190" imgH="1832541" progId="MSGraph.Chart.8">
                  <p:embed followColorScheme="full"/>
                </p:oleObj>
              </mc:Choice>
              <mc:Fallback>
                <p:oleObj name="Chart" r:id="rId4" imgW="3528190" imgH="1832541" progId="MSGraph.Chart.8">
                  <p:embed followColorScheme="full"/>
                  <p:pic>
                    <p:nvPicPr>
                      <p:cNvPr id="0" name=""/>
                      <p:cNvPicPr>
                        <a:picLocks noChangeAspect="1" noChangeArrowheads="1"/>
                      </p:cNvPicPr>
                      <p:nvPr/>
                    </p:nvPicPr>
                    <p:blipFill>
                      <a:blip r:embed="rId5"/>
                      <a:srcRect/>
                      <a:stretch>
                        <a:fillRect/>
                      </a:stretch>
                    </p:blipFill>
                    <p:spPr bwMode="auto">
                      <a:xfrm>
                        <a:off x="17463" y="1930400"/>
                        <a:ext cx="9107487"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403448" y="3986444"/>
            <a:ext cx="3625751" cy="1450975"/>
          </a:xfrm>
          <a:prstGeom prst="wedgeRectCallout">
            <a:avLst>
              <a:gd name="adj1" fmla="val 65659"/>
              <a:gd name="adj2" fmla="val -776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the most negative net change in premiums of the past </a:t>
            </a:r>
            <a:r>
              <a:rPr lang="en-US" b="1" dirty="0" smtClean="0">
                <a:solidFill>
                  <a:schemeClr val="bg1"/>
                </a:solidFill>
              </a:rPr>
              <a:t>6 years</a:t>
            </a:r>
            <a:endParaRPr lang="en-US" b="1" dirty="0">
              <a:solidFill>
                <a:schemeClr val="bg1"/>
              </a:solidFill>
            </a:endParaRPr>
          </a:p>
        </p:txBody>
      </p:sp>
      <p:sp>
        <p:nvSpPr>
          <p:cNvPr id="9" name="AutoShape 7"/>
          <p:cNvSpPr>
            <a:spLocks noChangeArrowheads="1"/>
          </p:cNvSpPr>
          <p:nvPr/>
        </p:nvSpPr>
        <p:spPr bwMode="blackWhite">
          <a:xfrm>
            <a:off x="4845148" y="1819279"/>
            <a:ext cx="3898801" cy="887177"/>
          </a:xfrm>
          <a:prstGeom prst="wedgeRectCallout">
            <a:avLst>
              <a:gd name="adj1" fmla="val -73420"/>
              <a:gd name="adj2" fmla="val 572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Nearly half the states have yet to see commercial lines premium volume return to pre-crisis levels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3964587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76</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nvPr>
        </p:nvGraphicFramePr>
        <p:xfrm>
          <a:off x="0" y="1674813"/>
          <a:ext cx="9144000" cy="4719637"/>
        </p:xfrm>
        <a:graphic>
          <a:graphicData uri="http://schemas.openxmlformats.org/presentationml/2006/ole">
            <mc:AlternateContent xmlns:mc="http://schemas.openxmlformats.org/markup-compatibility/2006">
              <mc:Choice xmlns:v="urn:schemas-microsoft-com:vml" Requires="v">
                <p:oleObj spid="_x0000_s27965649" name="Chart" r:id="rId4" imgW="8820048" imgH="4552970" progId="MSGraph.Chart.8">
                  <p:embed followColorScheme="full"/>
                </p:oleObj>
              </mc:Choice>
              <mc:Fallback>
                <p:oleObj name="Chart" r:id="rId4" imgW="8820048" imgH="4552970" progId="MSGraph.Chart.8">
                  <p:embed followColorScheme="full"/>
                  <p:pic>
                    <p:nvPicPr>
                      <p:cNvPr id="0" name=""/>
                      <p:cNvPicPr>
                        <a:picLocks noChangeAspect="1" noChangeArrowheads="1"/>
                      </p:cNvPicPr>
                      <p:nvPr/>
                    </p:nvPicPr>
                    <p:blipFill>
                      <a:blip r:embed="rId5"/>
                      <a:srcRect/>
                      <a:stretch>
                        <a:fillRect/>
                      </a:stretch>
                    </p:blipFill>
                    <p:spPr bwMode="auto">
                      <a:xfrm>
                        <a:off x="0" y="1674813"/>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4368800" y="2259013"/>
            <a:ext cx="3441700" cy="1179308"/>
          </a:xfrm>
          <a:prstGeom prst="wedgeRectCallout">
            <a:avLst>
              <a:gd name="adj1" fmla="val -83992"/>
              <a:gd name="adj2" fmla="val 295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Only 13 states have seen works comp premium volume return to pre-crisis levels</a:t>
            </a:r>
            <a:endParaRPr lang="en-US" b="1" dirty="0">
              <a:solidFill>
                <a:schemeClr val="bg1"/>
              </a:solidFill>
            </a:endParaRPr>
          </a:p>
        </p:txBody>
      </p:sp>
    </p:spTree>
    <p:extLst>
      <p:ext uri="{BB962C8B-B14F-4D97-AF65-F5344CB8AC3E}">
        <p14:creationId xmlns:p14="http://schemas.microsoft.com/office/powerpoint/2010/main" val="1042723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77</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nvPr>
        </p:nvGraphicFramePr>
        <p:xfrm>
          <a:off x="0" y="1790700"/>
          <a:ext cx="9172575" cy="4733925"/>
        </p:xfrm>
        <a:graphic>
          <a:graphicData uri="http://schemas.openxmlformats.org/presentationml/2006/ole">
            <mc:AlternateContent xmlns:mc="http://schemas.openxmlformats.org/markup-compatibility/2006">
              <mc:Choice xmlns:v="urn:schemas-microsoft-com:vml" Requires="v">
                <p:oleObj spid="_x0000_s27966673" name="Chart" r:id="rId4" imgW="8820048" imgH="4552970" progId="MSGraph.Chart.8">
                  <p:embed followColorScheme="full"/>
                </p:oleObj>
              </mc:Choice>
              <mc:Fallback>
                <p:oleObj name="Chart" r:id="rId4" imgW="8820048" imgH="4552970" progId="MSGraph.Chart.8">
                  <p:embed followColorScheme="full"/>
                  <p:pic>
                    <p:nvPicPr>
                      <p:cNvPr id="0" name=""/>
                      <p:cNvPicPr>
                        <a:picLocks noChangeAspect="1" noChangeArrowheads="1"/>
                      </p:cNvPicPr>
                      <p:nvPr/>
                    </p:nvPicPr>
                    <p:blipFill>
                      <a:blip r:embed="rId5"/>
                      <a:srcRect/>
                      <a:stretch>
                        <a:fillRect/>
                      </a:stretch>
                    </p:blipFill>
                    <p:spPr bwMode="auto">
                      <a:xfrm>
                        <a:off x="0" y="1790700"/>
                        <a:ext cx="9172575" cy="473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962457" y="3839369"/>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a:t>
            </a:r>
            <a:r>
              <a:rPr lang="en-US" b="1" dirty="0" smtClean="0">
                <a:solidFill>
                  <a:schemeClr val="bg1"/>
                </a:solidFill>
              </a:rPr>
              <a:t>some of the </a:t>
            </a:r>
            <a:r>
              <a:rPr lang="en-US" b="1" dirty="0">
                <a:solidFill>
                  <a:schemeClr val="bg1"/>
                </a:solidFill>
              </a:rPr>
              <a:t>most negative net change in premiums of the past </a:t>
            </a:r>
            <a:r>
              <a:rPr lang="en-US" b="1" dirty="0" smtClean="0">
                <a:solidFill>
                  <a:schemeClr val="bg1"/>
                </a:solidFill>
              </a:rPr>
              <a:t>6 years</a:t>
            </a:r>
            <a:endParaRPr lang="en-US" b="1" dirty="0">
              <a:solidFill>
                <a:schemeClr val="bg1"/>
              </a:solidFill>
            </a:endParaRPr>
          </a:p>
        </p:txBody>
      </p:sp>
    </p:spTree>
    <p:extLst>
      <p:ext uri="{BB962C8B-B14F-4D97-AF65-F5344CB8AC3E}">
        <p14:creationId xmlns:p14="http://schemas.microsoft.com/office/powerpoint/2010/main" val="34522637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78</a:t>
            </a:fld>
            <a:endParaRPr lang="en-US" smtClean="0"/>
          </a:p>
        </p:txBody>
      </p:sp>
      <p:graphicFrame>
        <p:nvGraphicFramePr>
          <p:cNvPr id="5122" name="Object 2"/>
          <p:cNvGraphicFramePr>
            <a:graphicFrameLocks/>
          </p:cNvGraphicFramePr>
          <p:nvPr>
            <p:extLst/>
          </p:nvPr>
        </p:nvGraphicFramePr>
        <p:xfrm>
          <a:off x="50800" y="1851935"/>
          <a:ext cx="8926513" cy="4676775"/>
        </p:xfrm>
        <a:graphic>
          <a:graphicData uri="http://schemas.openxmlformats.org/presentationml/2006/ole">
            <mc:AlternateContent xmlns:mc="http://schemas.openxmlformats.org/markup-compatibility/2006">
              <mc:Choice xmlns:v="urn:schemas-microsoft-com:vml" Requires="v">
                <p:oleObj spid="_x0000_s27974842" name="Chart" r:id="rId4" imgW="8725029" imgH="4562417" progId="MSGraph.Chart.8">
                  <p:embed followColorScheme="full"/>
                </p:oleObj>
              </mc:Choice>
              <mc:Fallback>
                <p:oleObj name="Chart" r:id="rId4" imgW="8725029" imgH="4562417" progId="MSGraph.Chart.8">
                  <p:embed followColorScheme="full"/>
                  <p:pic>
                    <p:nvPicPr>
                      <p:cNvPr id="0" name=""/>
                      <p:cNvPicPr>
                        <a:picLocks noChangeArrowheads="1"/>
                      </p:cNvPicPr>
                      <p:nvPr/>
                    </p:nvPicPr>
                    <p:blipFill>
                      <a:blip r:embed="rId5"/>
                      <a:srcRect/>
                      <a:stretch>
                        <a:fillRect/>
                      </a:stretch>
                    </p:blipFill>
                    <p:spPr bwMode="auto">
                      <a:xfrm>
                        <a:off x="50800" y="185193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smtClean="0"/>
              <a:t>Percentage of Carriers Using Predictive Analytics by Major P/C Line, 2013</a:t>
            </a:r>
          </a:p>
        </p:txBody>
      </p:sp>
      <p:sp>
        <p:nvSpPr>
          <p:cNvPr id="1969158" name="AutoShape 6"/>
          <p:cNvSpPr>
            <a:spLocks noChangeArrowheads="1"/>
          </p:cNvSpPr>
          <p:nvPr/>
        </p:nvSpPr>
        <p:spPr bwMode="blackWhite">
          <a:xfrm>
            <a:off x="1828489" y="1144714"/>
            <a:ext cx="2843524" cy="1755648"/>
          </a:xfrm>
          <a:prstGeom prst="wedgeRectCallout">
            <a:avLst>
              <a:gd name="adj1" fmla="val 8420"/>
              <a:gd name="adj2" fmla="val 8727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Predictive analytics is more like to be used in personal lines, but commercial lines use is growing</a:t>
            </a:r>
            <a:endParaRPr lang="en-US" sz="2000" b="1" dirty="0">
              <a:solidFill>
                <a:schemeClr val="bg1"/>
              </a:solidFill>
              <a:cs typeface="+mn-cs"/>
            </a:endParaRPr>
          </a:p>
        </p:txBody>
      </p:sp>
      <p:sp>
        <p:nvSpPr>
          <p:cNvPr id="5126" name="TextBox 9"/>
          <p:cNvSpPr txBox="1">
            <a:spLocks noChangeArrowheads="1"/>
          </p:cNvSpPr>
          <p:nvPr/>
        </p:nvSpPr>
        <p:spPr bwMode="auto">
          <a:xfrm>
            <a:off x="104906" y="6370419"/>
            <a:ext cx="8412162" cy="430887"/>
          </a:xfrm>
          <a:prstGeom prst="rect">
            <a:avLst/>
          </a:prstGeom>
          <a:noFill/>
          <a:ln w="9525">
            <a:noFill/>
            <a:miter lim="800000"/>
            <a:headEnd/>
            <a:tailEnd/>
          </a:ln>
        </p:spPr>
        <p:txBody>
          <a:bodyPr>
            <a:spAutoFit/>
          </a:bodyPr>
          <a:lstStyle/>
          <a:p>
            <a:endParaRPr lang="en-US" sz="1100" dirty="0" smtClean="0"/>
          </a:p>
          <a:p>
            <a:r>
              <a:rPr lang="en-US" sz="1100" dirty="0" smtClean="0"/>
              <a:t>Source: ISO/</a:t>
            </a:r>
            <a:r>
              <a:rPr lang="en-US" sz="1100" dirty="0" err="1" smtClean="0"/>
              <a:t>Earnix</a:t>
            </a:r>
            <a:r>
              <a:rPr lang="en-US" sz="1100" dirty="0" smtClean="0"/>
              <a:t> Survey, September 2013; Insurance Information Institute.</a:t>
            </a:r>
            <a:endParaRPr lang="en-US" sz="1100" dirty="0"/>
          </a:p>
        </p:txBody>
      </p:sp>
      <p:sp>
        <p:nvSpPr>
          <p:cNvPr id="7" name="Text Box 17"/>
          <p:cNvSpPr txBox="1">
            <a:spLocks noChangeArrowheads="1"/>
          </p:cNvSpPr>
          <p:nvPr/>
        </p:nvSpPr>
        <p:spPr bwMode="auto">
          <a:xfrm>
            <a:off x="5191124" y="1262592"/>
            <a:ext cx="3633788"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latin typeface="Arial" charset="0"/>
                <a:cs typeface="Arial" charset="0"/>
              </a:rPr>
              <a:t>82% of insurers report using predicative analytics in at least one line.  18% do not use it all.</a:t>
            </a:r>
            <a:endParaRPr lang="en-US" b="1" dirty="0">
              <a:solidFill>
                <a:srgbClr val="FFFFFF"/>
              </a:solidFill>
              <a:latin typeface="Arial" charset="0"/>
              <a:cs typeface="Arial" charset="0"/>
            </a:endParaRPr>
          </a:p>
        </p:txBody>
      </p:sp>
      <p:sp>
        <p:nvSpPr>
          <p:cNvPr id="8" name="AutoShape 7"/>
          <p:cNvSpPr>
            <a:spLocks noChangeArrowheads="1"/>
          </p:cNvSpPr>
          <p:nvPr/>
        </p:nvSpPr>
        <p:spPr bwMode="blackWhite">
          <a:xfrm>
            <a:off x="5867400" y="2319892"/>
            <a:ext cx="2957512" cy="1675323"/>
          </a:xfrm>
          <a:prstGeom prst="wedgeRectCallout">
            <a:avLst>
              <a:gd name="adj1" fmla="val 25567"/>
              <a:gd name="adj2" fmla="val 475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u="sng" dirty="0" smtClean="0">
                <a:solidFill>
                  <a:srgbClr val="FFFFFF"/>
                </a:solidFill>
                <a:latin typeface="Arial" charset="0"/>
                <a:cs typeface="Arial" charset="0"/>
              </a:rPr>
              <a:t>Benefits Cited</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Drive Profitability: 85%</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Reduce Risk: 55%</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Grow Revenue: 52%</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Improve Op. Efficiency: 39%</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40995655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P spid="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200959" y="-67329"/>
            <a:ext cx="7720013" cy="1143001"/>
          </a:xfrm>
        </p:spPr>
        <p:txBody>
          <a:bodyPr/>
          <a:lstStyle/>
          <a:p>
            <a:r>
              <a:rPr lang="en-US" dirty="0" smtClean="0"/>
              <a:t>Uses of Predictive Analytics by Function</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8F1D8FF3-5AB6-4EC6-BDC2-E6058C96F901}" type="slidenum">
              <a:rPr lang="en-US" smtClean="0"/>
              <a:pPr>
                <a:defRPr/>
              </a:pPr>
              <a:t>79</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2504" y="1637702"/>
            <a:ext cx="8906246" cy="4761455"/>
          </a:xfrm>
          <a:prstGeom prst="rect">
            <a:avLst/>
          </a:prstGeom>
        </p:spPr>
      </p:pic>
      <p:sp>
        <p:nvSpPr>
          <p:cNvPr id="9" name="AutoShape 13"/>
          <p:cNvSpPr>
            <a:spLocks noChangeArrowheads="1"/>
          </p:cNvSpPr>
          <p:nvPr/>
        </p:nvSpPr>
        <p:spPr bwMode="blackWhite">
          <a:xfrm>
            <a:off x="4595627" y="2252009"/>
            <a:ext cx="2635623" cy="1334154"/>
          </a:xfrm>
          <a:prstGeom prst="wedgeRectCallout">
            <a:avLst>
              <a:gd name="adj1" fmla="val -139176"/>
              <a:gd name="adj2" fmla="val -84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Pricing and Underwriting are the leading uses for predictive analytics</a:t>
            </a:r>
            <a:endParaRPr lang="en-US" b="1" dirty="0">
              <a:solidFill>
                <a:schemeClr val="bg1"/>
              </a:solidFill>
            </a:endParaRPr>
          </a:p>
        </p:txBody>
      </p:sp>
    </p:spTree>
    <p:extLst>
      <p:ext uri="{BB962C8B-B14F-4D97-AF65-F5344CB8AC3E}">
        <p14:creationId xmlns:p14="http://schemas.microsoft.com/office/powerpoint/2010/main" val="24459708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8</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2001–2014:Q3*</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2014.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 = 96.1; 2014:9M = 97.7.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extLst>
              <p:ext uri="{D42A27DB-BD31-4B8C-83A1-F6EECF244321}">
                <p14:modId xmlns:p14="http://schemas.microsoft.com/office/powerpoint/2010/main" val="2720455354"/>
              </p:ext>
            </p:extLst>
          </p:nvPr>
        </p:nvGraphicFramePr>
        <p:xfrm>
          <a:off x="182563" y="2645473"/>
          <a:ext cx="8577263" cy="3614738"/>
        </p:xfrm>
        <a:graphic>
          <a:graphicData uri="http://schemas.openxmlformats.org/presentationml/2006/ole">
            <mc:AlternateContent xmlns:mc="http://schemas.openxmlformats.org/markup-compatibility/2006">
              <mc:Choice xmlns:v="urn:schemas-microsoft-com:vml" Requires="v">
                <p:oleObj spid="_x0000_s28045390" name="Chart" r:id="rId5" imgW="3413760" imgH="1451818" progId="MSGraph.Chart.8">
                  <p:embed followColorScheme="full"/>
                </p:oleObj>
              </mc:Choice>
              <mc:Fallback>
                <p:oleObj name="Chart" r:id="rId5" imgW="3413760" imgH="1451818" progId="MSGraph.Chart.8">
                  <p:embed followColorScheme="full"/>
                  <p:pic>
                    <p:nvPicPr>
                      <p:cNvPr id="0" name=""/>
                      <p:cNvPicPr>
                        <a:picLocks noChangeAspect="1" noChangeArrowheads="1"/>
                      </p:cNvPicPr>
                      <p:nvPr/>
                    </p:nvPicPr>
                    <p:blipFill>
                      <a:blip r:embed="rId6"/>
                      <a:srcRect/>
                      <a:stretch>
                        <a:fillRect/>
                      </a:stretch>
                    </p:blipFill>
                    <p:spPr bwMode="gray">
                      <a:xfrm>
                        <a:off x="182563"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82563" y="1357313"/>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4079645" y="1982612"/>
            <a:ext cx="1198563" cy="1228725"/>
          </a:xfrm>
          <a:prstGeom prst="wedgeRectCallout">
            <a:avLst>
              <a:gd name="adj1" fmla="val -22236"/>
              <a:gd name="adj2" fmla="val 198012"/>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4987" y="1370013"/>
            <a:ext cx="1709738" cy="895350"/>
          </a:xfrm>
          <a:prstGeom prst="wedgeRectCallout">
            <a:avLst>
              <a:gd name="adj1" fmla="val 4374"/>
              <a:gd name="adj2" fmla="val 301854"/>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5391133" y="1182170"/>
            <a:ext cx="1116013" cy="1206500"/>
          </a:xfrm>
          <a:prstGeom prst="wedgeRectCallout">
            <a:avLst>
              <a:gd name="adj1" fmla="val -29793"/>
              <a:gd name="adj2" fmla="val 241813"/>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4" name="PPTShape_0"/>
          <p:cNvSpPr>
            <a:spLocks noChangeArrowheads="1"/>
          </p:cNvSpPr>
          <p:nvPr/>
        </p:nvSpPr>
        <p:spPr bwMode="blackWhite">
          <a:xfrm>
            <a:off x="5980791" y="2424660"/>
            <a:ext cx="1038225" cy="1119188"/>
          </a:xfrm>
          <a:prstGeom prst="wedgeRectCallout">
            <a:avLst>
              <a:gd name="adj1" fmla="val -37942"/>
              <a:gd name="adj2" fmla="val 138464"/>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
        <p:nvSpPr>
          <p:cNvPr id="15" name="PPTShape_1"/>
          <p:cNvSpPr>
            <a:spLocks noChangeArrowheads="1"/>
          </p:cNvSpPr>
          <p:nvPr/>
        </p:nvSpPr>
        <p:spPr bwMode="blackWhite">
          <a:xfrm>
            <a:off x="7064729" y="1152605"/>
            <a:ext cx="1101725" cy="1654175"/>
          </a:xfrm>
          <a:prstGeom prst="wedgeRectCallout">
            <a:avLst>
              <a:gd name="adj1" fmla="val -56885"/>
              <a:gd name="adj2" fmla="val 140721"/>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4852488" y="3620234"/>
            <a:ext cx="1316038" cy="571500"/>
          </a:xfrm>
          <a:prstGeom prst="wedgeRectCallout">
            <a:avLst>
              <a:gd name="adj1" fmla="val -36159"/>
              <a:gd name="adj2" fmla="val 11612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7498321" y="3134041"/>
            <a:ext cx="915740" cy="582804"/>
          </a:xfrm>
          <a:prstGeom prst="wedgeRectCallout">
            <a:avLst>
              <a:gd name="adj1" fmla="val -55959"/>
              <a:gd name="adj2" fmla="val 169059"/>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7810534" y="3861609"/>
            <a:ext cx="915740" cy="684963"/>
          </a:xfrm>
          <a:prstGeom prst="wedgeRectCallout">
            <a:avLst>
              <a:gd name="adj1" fmla="val -39990"/>
              <a:gd name="adj2" fmla="val 97028"/>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
        <p:nvSpPr>
          <p:cNvPr id="19" name="AutoShape 6"/>
          <p:cNvSpPr>
            <a:spLocks noChangeArrowheads="1"/>
          </p:cNvSpPr>
          <p:nvPr/>
        </p:nvSpPr>
        <p:spPr bwMode="blackWhite">
          <a:xfrm>
            <a:off x="3567648" y="3366581"/>
            <a:ext cx="1251488" cy="895350"/>
          </a:xfrm>
          <a:prstGeom prst="wedgeRectCallout">
            <a:avLst>
              <a:gd name="adj1" fmla="val -35164"/>
              <a:gd name="adj2" fmla="val 154607"/>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Tree>
    <p:custDataLst>
      <p:tags r:id="rId2"/>
    </p:custDataLst>
    <p:extLst>
      <p:ext uri="{BB962C8B-B14F-4D97-AF65-F5344CB8AC3E}">
        <p14:creationId xmlns:p14="http://schemas.microsoft.com/office/powerpoint/2010/main" val="27324410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4" grpId="0" animBg="1"/>
      <p:bldP spid="15" grpId="0" animBg="1"/>
      <p:bldP spid="16" grpId="0" animBg="1"/>
      <p:bldP spid="17" grpId="0" animBg="1"/>
      <p:bldP spid="18" grpId="0" animBg="1"/>
      <p:bldP spid="19"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smtClean="0">
                <a:solidFill>
                  <a:schemeClr val="bg1"/>
                </a:solidFill>
              </a:rPr>
              <a:t>The Strength of the Economy Will Influence P/C Insurer Growth Opportunities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80</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472607" y="4735266"/>
            <a:ext cx="8189259" cy="1077218"/>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Will Expand Insurer Exposure Base Across Most Lines</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81</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1/15; </a:t>
            </a:r>
            <a:r>
              <a:rPr lang="en-US" sz="1100" dirty="0"/>
              <a:t>Insurance Information Institute.</a:t>
            </a:r>
          </a:p>
        </p:txBody>
      </p:sp>
      <p:graphicFrame>
        <p:nvGraphicFramePr>
          <p:cNvPr id="66562" name="Object 4"/>
          <p:cNvGraphicFramePr>
            <a:graphicFrameLocks noChangeAspect="1"/>
          </p:cNvGraphicFramePr>
          <p:nvPr>
            <p:extLst>
              <p:ext uri="{D42A27DB-BD31-4B8C-83A1-F6EECF244321}">
                <p14:modId xmlns:p14="http://schemas.microsoft.com/office/powerpoint/2010/main" val="877979722"/>
              </p:ext>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8079170" name="Chart" r:id="rId4" imgW="3440391" imgH="1512501" progId="MSGraph.Chart.8">
                  <p:embed followColorScheme="full"/>
                </p:oleObj>
              </mc:Choice>
              <mc:Fallback>
                <p:oleObj name="Chart" r:id="rId4" imgW="3440391" imgH="1512501" progId="MSGraph.Chart.8">
                  <p:embed followColorScheme="full"/>
                  <p:pic>
                    <p:nvPicPr>
                      <p:cNvPr id="0" name=""/>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a:t>
            </a:r>
            <a:r>
              <a:rPr lang="en-US" b="1" dirty="0" smtClean="0">
                <a:solidFill>
                  <a:srgbClr val="FFFFFF"/>
                </a:solidFill>
              </a:rPr>
              <a:t>Should Increase in 2015 as GDP Growth Accelerates Modestly </a:t>
            </a:r>
            <a:r>
              <a:rPr lang="en-US" b="1" dirty="0">
                <a:solidFill>
                  <a:srgbClr val="FFFFFF"/>
                </a:solidFill>
              </a:rPr>
              <a:t>and Gradually </a:t>
            </a:r>
            <a:r>
              <a:rPr lang="en-US" b="1" dirty="0" smtClean="0">
                <a:solidFill>
                  <a:srgbClr val="FFFFFF"/>
                </a:solidFill>
              </a:rPr>
              <a:t>Benefits </a:t>
            </a:r>
            <a:r>
              <a:rPr lang="en-US" b="1" dirty="0">
                <a:solidFill>
                  <a:srgbClr val="FFFFFF"/>
                </a:solidFill>
              </a:rPr>
              <a:t>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773724" y="3316795"/>
            <a:ext cx="1084384" cy="1053592"/>
          </a:xfrm>
          <a:prstGeom prst="wedgeRectCallout">
            <a:avLst>
              <a:gd name="adj1" fmla="val 57194"/>
              <a:gd name="adj2" fmla="val -656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a:t>
            </a:r>
            <a:r>
              <a:rPr lang="en-US" sz="1400" b="1" dirty="0" smtClean="0">
                <a:solidFill>
                  <a:schemeClr val="bg1"/>
                </a:solidFill>
              </a:rPr>
              <a:t>in June 2009</a:t>
            </a:r>
            <a:endParaRPr lang="en-US" sz="1400" b="1" dirty="0">
              <a:solidFill>
                <a:schemeClr val="bg1"/>
              </a:solidFill>
            </a:endParaRPr>
          </a:p>
        </p:txBody>
      </p:sp>
      <p:sp>
        <p:nvSpPr>
          <p:cNvPr id="1926154" name="AutoShape 10"/>
          <p:cNvSpPr>
            <a:spLocks noChangeArrowheads="1"/>
          </p:cNvSpPr>
          <p:nvPr/>
        </p:nvSpPr>
        <p:spPr bwMode="blackWhite">
          <a:xfrm>
            <a:off x="2292110" y="1140542"/>
            <a:ext cx="2407708" cy="688258"/>
          </a:xfrm>
          <a:prstGeom prst="wedgeRectCallout">
            <a:avLst>
              <a:gd name="adj1" fmla="val -20340"/>
              <a:gd name="adj2" fmla="val 2008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4308746" y="3545011"/>
            <a:ext cx="1961532" cy="973399"/>
          </a:xfrm>
          <a:prstGeom prst="wedgeRectCallout">
            <a:avLst>
              <a:gd name="adj1" fmla="val 67353"/>
              <a:gd name="adj2" fmla="val -682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Q1 2014 GDP data were hit hard by this year’s “Polar Vortex” and harsh winter</a:t>
            </a:r>
            <a:endParaRPr lang="en-US" sz="1400" b="1" dirty="0">
              <a:solidFill>
                <a:schemeClr val="bg1"/>
              </a:solidFill>
            </a:endParaRPr>
          </a:p>
        </p:txBody>
      </p:sp>
      <p:sp>
        <p:nvSpPr>
          <p:cNvPr id="15" name="Rectangle 7"/>
          <p:cNvSpPr>
            <a:spLocks noChangeArrowheads="1"/>
          </p:cNvSpPr>
          <p:nvPr/>
        </p:nvSpPr>
        <p:spPr bwMode="grayWhite">
          <a:xfrm>
            <a:off x="2092569" y="3049101"/>
            <a:ext cx="1169466"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11936588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State-by-State Leading Indicators</a:t>
            </a:r>
            <a:br>
              <a:rPr lang="en-US" sz="3000" b="1" kern="0" dirty="0">
                <a:solidFill>
                  <a:srgbClr val="225A7A"/>
                </a:solidFill>
                <a:ea typeface="+mj-ea"/>
                <a:cs typeface="+mj-cs"/>
              </a:rPr>
            </a:br>
            <a:r>
              <a:rPr lang="en-US" sz="3000" b="1" kern="0" dirty="0">
                <a:solidFill>
                  <a:srgbClr val="225A7A"/>
                </a:solidFill>
                <a:ea typeface="+mj-ea"/>
                <a:cs typeface="+mj-cs"/>
              </a:rPr>
              <a:t>through </a:t>
            </a:r>
            <a:r>
              <a:rPr lang="en-US" sz="3000" b="1" kern="0" dirty="0" smtClean="0">
                <a:solidFill>
                  <a:srgbClr val="225A7A"/>
                </a:solidFill>
                <a:ea typeface="+mj-ea"/>
                <a:cs typeface="+mj-cs"/>
              </a:rPr>
              <a:t>2015:Q2</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82</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38275" y="1168522"/>
            <a:ext cx="6609800" cy="5100562"/>
          </a:xfrm>
          <a:prstGeom prst="rect">
            <a:avLst/>
          </a:prstGeom>
        </p:spPr>
      </p:pic>
      <p:sp>
        <p:nvSpPr>
          <p:cNvPr id="13" name="AutoShape 8"/>
          <p:cNvSpPr>
            <a:spLocks noChangeArrowheads="1"/>
          </p:cNvSpPr>
          <p:nvPr/>
        </p:nvSpPr>
        <p:spPr bwMode="blackWhite">
          <a:xfrm>
            <a:off x="7004369" y="4271019"/>
            <a:ext cx="2044382" cy="1446618"/>
          </a:xfrm>
          <a:prstGeom prst="wedgeRectCallout">
            <a:avLst>
              <a:gd name="adj1" fmla="val -67472"/>
              <a:gd name="adj2" fmla="val -439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the US is generally positive, though flat-to-negative for </a:t>
            </a:r>
            <a:r>
              <a:rPr lang="en-US" sz="1600" b="1" dirty="0">
                <a:solidFill>
                  <a:schemeClr val="bg1"/>
                </a:solidFill>
              </a:rPr>
              <a:t>2</a:t>
            </a:r>
            <a:r>
              <a:rPr lang="en-US" sz="1600" b="1" dirty="0" smtClean="0">
                <a:solidFill>
                  <a:schemeClr val="bg1"/>
                </a:solidFill>
              </a:rPr>
              <a:t> states</a:t>
            </a:r>
            <a:endParaRPr lang="en-US" sz="1600" b="1" dirty="0">
              <a:solidFill>
                <a:schemeClr val="bg1"/>
              </a:solidFill>
            </a:endParaRPr>
          </a:p>
        </p:txBody>
      </p:sp>
      <p:sp>
        <p:nvSpPr>
          <p:cNvPr id="15" name="AutoShape 7"/>
          <p:cNvSpPr>
            <a:spLocks noChangeArrowheads="1"/>
          </p:cNvSpPr>
          <p:nvPr/>
        </p:nvSpPr>
        <p:spPr bwMode="blackWhite">
          <a:xfrm>
            <a:off x="189640" y="1581150"/>
            <a:ext cx="1277938" cy="1317174"/>
          </a:xfrm>
          <a:prstGeom prst="wedgeRectCallout">
            <a:avLst>
              <a:gd name="adj1" fmla="val 76923"/>
              <a:gd name="adj2" fmla="val 4233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Growth in the West is finally beginning to pick up</a:t>
            </a:r>
            <a:endParaRPr lang="en-US" sz="1600" b="1" dirty="0">
              <a:solidFill>
                <a:srgbClr val="FFFFFF"/>
              </a:solidFill>
            </a:endParaRPr>
          </a:p>
        </p:txBody>
      </p:sp>
    </p:spTree>
    <p:extLst>
      <p:ext uri="{BB962C8B-B14F-4D97-AF65-F5344CB8AC3E}">
        <p14:creationId xmlns:p14="http://schemas.microsoft.com/office/powerpoint/2010/main" val="42396969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83</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2013:</a:t>
            </a:r>
            <a:br>
              <a:rPr lang="en-US" dirty="0" smtClean="0"/>
            </a:br>
            <a:r>
              <a:rPr lang="en-US"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48036090"/>
              </p:ext>
            </p:extLst>
          </p:nvPr>
        </p:nvGraphicFramePr>
        <p:xfrm>
          <a:off x="-61913" y="1827213"/>
          <a:ext cx="9142413" cy="4748212"/>
        </p:xfrm>
        <a:graphic>
          <a:graphicData uri="http://schemas.openxmlformats.org/presentationml/2006/ole">
            <mc:AlternateContent xmlns:mc="http://schemas.openxmlformats.org/markup-compatibility/2006">
              <mc:Choice xmlns:v="urn:schemas-microsoft-com:vml" Requires="v">
                <p:oleObj spid="_x0000_s28080194" name="Chart" r:id="rId4" imgW="3528190" imgH="1832541" progId="MSGraph.Chart.8">
                  <p:embed followColorScheme="full"/>
                </p:oleObj>
              </mc:Choice>
              <mc:Fallback>
                <p:oleObj name="Chart" r:id="rId4" imgW="3528190" imgH="1832541" progId="MSGraph.Chart.8">
                  <p:embed followColorScheme="full"/>
                  <p:pic>
                    <p:nvPicPr>
                      <p:cNvPr id="0" name=""/>
                      <p:cNvPicPr>
                        <a:picLocks noChangeAspect="1" noChangeArrowheads="1"/>
                      </p:cNvPicPr>
                      <p:nvPr/>
                    </p:nvPicPr>
                    <p:blipFill>
                      <a:blip r:embed="rId5"/>
                      <a:srcRect/>
                      <a:stretch>
                        <a:fillRect/>
                      </a:stretch>
                    </p:blipFill>
                    <p:spPr bwMode="auto">
                      <a:xfrm>
                        <a:off x="-61913" y="1827213"/>
                        <a:ext cx="9142413" cy="4748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a:p>
          <a:p>
            <a:pPr eaLnBrk="0" hangingPunct="0">
              <a:lnSpc>
                <a:spcPct val="70000"/>
              </a:lnSpc>
              <a:spcBef>
                <a:spcPct val="50000"/>
              </a:spcBef>
              <a:buClr>
                <a:srgbClr val="FF3300"/>
              </a:buClr>
              <a:buFont typeface="Wingdings" pitchFamily="2" charset="2"/>
              <a:buNone/>
            </a:pPr>
            <a:r>
              <a:rPr lang="en-US" sz="1100" dirty="0"/>
              <a:t>Sources: </a:t>
            </a:r>
            <a:r>
              <a:rPr lang="en-US" sz="1100" dirty="0" smtClean="0">
                <a:hlinkClick r:id="rId6"/>
              </a:rPr>
              <a:t>U.S</a:t>
            </a:r>
            <a:r>
              <a:rPr lang="en-US" sz="1100" dirty="0">
                <a:hlinkClick r:id="rId6"/>
              </a:rPr>
              <a:t>. Bureau of Economic Analysis</a:t>
            </a:r>
            <a:r>
              <a:rPr lang="en-US" sz="1100" dirty="0"/>
              <a:t>;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2013—by far</a:t>
            </a:r>
            <a:endParaRPr lang="en-US" sz="1400" b="1" dirty="0">
              <a:solidFill>
                <a:schemeClr val="bg1"/>
              </a:solidFill>
            </a:endParaRPr>
          </a:p>
        </p:txBody>
      </p:sp>
      <p:sp>
        <p:nvSpPr>
          <p:cNvPr id="7" name="AutoShape 7"/>
          <p:cNvSpPr>
            <a:spLocks noChangeArrowheads="1"/>
          </p:cNvSpPr>
          <p:nvPr/>
        </p:nvSpPr>
        <p:spPr bwMode="blackWhite">
          <a:xfrm>
            <a:off x="4343399" y="1761619"/>
            <a:ext cx="4043363" cy="1108541"/>
          </a:xfrm>
          <a:prstGeom prst="wedgeRectCallout">
            <a:avLst>
              <a:gd name="adj1" fmla="val -115169"/>
              <a:gd name="adj2" fmla="val 8564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9 states experienced growth in excess of 3% in 2013, which is what we would see nationally in a more typical recovery</a:t>
            </a:r>
            <a:endParaRPr lang="en-US" b="1" dirty="0">
              <a:solidFill>
                <a:srgbClr val="FFFFFF"/>
              </a:solidFill>
              <a:latin typeface="Arial" charset="0"/>
              <a:cs typeface="Arial" charset="0"/>
            </a:endParaRPr>
          </a:p>
        </p:txBody>
      </p:sp>
      <p:sp>
        <p:nvSpPr>
          <p:cNvPr id="10" name="Text Box 6"/>
          <p:cNvSpPr txBox="1">
            <a:spLocks noChangeArrowheads="1"/>
          </p:cNvSpPr>
          <p:nvPr/>
        </p:nvSpPr>
        <p:spPr bwMode="blackWhite">
          <a:xfrm>
            <a:off x="4772025" y="3241813"/>
            <a:ext cx="3914775" cy="917999"/>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Real GDP</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1.8%</a:t>
            </a:r>
            <a:endParaRPr lang="en-US" sz="1600" b="1" dirty="0">
              <a:solidFill>
                <a:schemeClr val="bg1"/>
              </a:solidFill>
              <a:cs typeface="+mn-cs"/>
            </a:endParaRPr>
          </a:p>
        </p:txBody>
      </p:sp>
    </p:spTree>
    <p:extLst>
      <p:ext uri="{BB962C8B-B14F-4D97-AF65-F5344CB8AC3E}">
        <p14:creationId xmlns:p14="http://schemas.microsoft.com/office/powerpoint/2010/main" val="30579378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700"/>
                            </p:stCondLst>
                            <p:childTnLst>
                              <p:par>
                                <p:cTn id="13" presetID="10" presetClass="entr" presetSubtype="0"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84</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76783778"/>
              </p:ext>
            </p:extLst>
          </p:nvPr>
        </p:nvGraphicFramePr>
        <p:xfrm>
          <a:off x="11113" y="1793875"/>
          <a:ext cx="9150350" cy="4735513"/>
        </p:xfrm>
        <a:graphic>
          <a:graphicData uri="http://schemas.openxmlformats.org/presentationml/2006/ole">
            <mc:AlternateContent xmlns:mc="http://schemas.openxmlformats.org/markup-compatibility/2006">
              <mc:Choice xmlns:v="urn:schemas-microsoft-com:vml" Requires="v">
                <p:oleObj spid="_x0000_s28081218" name="Chart" r:id="rId4" imgW="3528190" imgH="1825059" progId="MSGraph.Chart.8">
                  <p:embed followColorScheme="full"/>
                </p:oleObj>
              </mc:Choice>
              <mc:Fallback>
                <p:oleObj name="Chart" r:id="rId4" imgW="3528190" imgH="1825059" progId="MSGraph.Chart.8">
                  <p:embed followColorScheme="full"/>
                  <p:pic>
                    <p:nvPicPr>
                      <p:cNvPr id="0" name=""/>
                      <p:cNvPicPr>
                        <a:picLocks noChangeAspect="1" noChangeArrowheads="1"/>
                      </p:cNvPicPr>
                      <p:nvPr/>
                    </p:nvPicPr>
                    <p:blipFill>
                      <a:blip r:embed="rId5"/>
                      <a:srcRect/>
                      <a:stretch>
                        <a:fillRect/>
                      </a:stretch>
                    </p:blipFill>
                    <p:spPr bwMode="auto">
                      <a:xfrm>
                        <a:off x="11113" y="1793875"/>
                        <a:ext cx="9150350" cy="4735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3000" b="1" dirty="0">
                <a:solidFill>
                  <a:schemeClr val="accent1"/>
                </a:solidFill>
              </a:rPr>
              <a:t>Real GDP by State Percent Change, </a:t>
            </a:r>
            <a:r>
              <a:rPr lang="en-US" sz="3000" b="1" dirty="0" smtClean="0">
                <a:solidFill>
                  <a:schemeClr val="accent1"/>
                </a:solidFill>
              </a:rPr>
              <a:t>2013: </a:t>
            </a:r>
            <a:endParaRPr lang="en-US" sz="3000" b="1" dirty="0">
              <a:solidFill>
                <a:schemeClr val="accent1"/>
              </a:solidFill>
            </a:endParaRPr>
          </a:p>
          <a:p>
            <a:pPr eaLnBrk="0" hangingPunct="0"/>
            <a:r>
              <a:rPr lang="en-US" sz="3000" b="1" dirty="0">
                <a:solidFill>
                  <a:schemeClr val="accent1"/>
                </a:solidFill>
              </a:rPr>
              <a:t>Lowest 25 States</a:t>
            </a:r>
          </a:p>
        </p:txBody>
      </p:sp>
      <p:sp>
        <p:nvSpPr>
          <p:cNvPr id="2053"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endParaRPr lang="en-US" sz="1100" dirty="0"/>
          </a:p>
          <a:p>
            <a:r>
              <a:rPr lang="en-US" sz="1100" dirty="0"/>
              <a:t>Sources: </a:t>
            </a:r>
            <a:r>
              <a:rPr lang="en-US" sz="1100" dirty="0" smtClean="0">
                <a:hlinkClick r:id="rId6"/>
              </a:rPr>
              <a:t>US </a:t>
            </a:r>
            <a:r>
              <a:rPr lang="en-US" sz="1100" dirty="0">
                <a:hlinkClick r:id="rId6"/>
              </a:rPr>
              <a:t>Bureau of </a:t>
            </a:r>
            <a:r>
              <a:rPr lang="en-US" sz="1100" dirty="0" smtClean="0">
                <a:hlinkClick r:id="rId6"/>
              </a:rPr>
              <a:t>Economic Analysis</a:t>
            </a:r>
            <a:r>
              <a:rPr lang="en-US" sz="1100" dirty="0" smtClean="0"/>
              <a:t>; </a:t>
            </a:r>
            <a:r>
              <a:rPr lang="en-US" sz="1100" dirty="0"/>
              <a:t>Insurance Information Institute.	</a:t>
            </a:r>
          </a:p>
        </p:txBody>
      </p:sp>
      <p:sp>
        <p:nvSpPr>
          <p:cNvPr id="6" name="AutoShape 10"/>
          <p:cNvSpPr>
            <a:spLocks noChangeArrowheads="1"/>
          </p:cNvSpPr>
          <p:nvPr/>
        </p:nvSpPr>
        <p:spPr bwMode="blackWhite">
          <a:xfrm>
            <a:off x="5824251" y="4306023"/>
            <a:ext cx="1705899" cy="900419"/>
          </a:xfrm>
          <a:prstGeom prst="wedgeRectCallout">
            <a:avLst>
              <a:gd name="adj1" fmla="val 90183"/>
              <a:gd name="adj2" fmla="val 690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DC and Alabama  were the only states to shrink in 2013</a:t>
            </a:r>
            <a:endParaRPr lang="en-US" sz="1400" b="1" dirty="0">
              <a:solidFill>
                <a:schemeClr val="bg1"/>
              </a:solidFill>
            </a:endParaRPr>
          </a:p>
        </p:txBody>
      </p:sp>
      <p:sp>
        <p:nvSpPr>
          <p:cNvPr id="7" name="AutoShape 7"/>
          <p:cNvSpPr>
            <a:spLocks noChangeArrowheads="1"/>
          </p:cNvSpPr>
          <p:nvPr/>
        </p:nvSpPr>
        <p:spPr bwMode="blackWhite">
          <a:xfrm>
            <a:off x="5103988" y="1155792"/>
            <a:ext cx="3008670" cy="1108541"/>
          </a:xfrm>
          <a:prstGeom prst="wedgeRectCallout">
            <a:avLst>
              <a:gd name="adj1" fmla="val 33633"/>
              <a:gd name="adj2" fmla="val 15130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11 states  were still below 1% in 2013</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23083534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85</a:t>
            </a:fld>
            <a:endParaRPr lang="en-US"/>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0050" y="1300162"/>
            <a:ext cx="7943850" cy="5130800"/>
          </a:xfrm>
          <a:prstGeom prst="rect">
            <a:avLst/>
          </a:prstGeom>
          <a:ln>
            <a:solidFill>
              <a:srgbClr val="225A7A"/>
            </a:solidFill>
          </a:ln>
        </p:spPr>
      </p:pic>
      <p:sp>
        <p:nvSpPr>
          <p:cNvPr id="5" name="Rectangle 2"/>
          <p:cNvSpPr txBox="1">
            <a:spLocks noChangeArrowheads="1"/>
          </p:cNvSpPr>
          <p:nvPr/>
        </p:nvSpPr>
        <p:spPr bwMode="auto">
          <a:xfrm>
            <a:off x="0" y="200025"/>
            <a:ext cx="8035925" cy="569912"/>
          </a:xfrm>
          <a:prstGeom prst="rect">
            <a:avLst/>
          </a:prstGeom>
          <a:noFill/>
          <a:ln w="9525">
            <a:noFill/>
            <a:miter lim="800000"/>
            <a:headEnd/>
            <a:tailEnd/>
          </a:ln>
        </p:spPr>
        <p:txBody>
          <a:bodyPr lIns="92075" tIns="46038" rIns="92075" bIns="46038" anchor="b"/>
          <a:lstStyle/>
          <a:p>
            <a:pPr eaLnBrk="0" hangingPunct="0"/>
            <a:r>
              <a:rPr lang="en-US" sz="2900" b="1" dirty="0" smtClean="0">
                <a:solidFill>
                  <a:schemeClr val="accent1"/>
                </a:solidFill>
              </a:rPr>
              <a:t>Percent Change in Real GDP by State, 2013</a:t>
            </a:r>
            <a:endParaRPr lang="en-US" sz="2900" b="1" dirty="0">
              <a:solidFill>
                <a:schemeClr val="accent1"/>
              </a:solidFill>
            </a:endParaRPr>
          </a:p>
        </p:txBody>
      </p:sp>
      <p:sp>
        <p:nvSpPr>
          <p:cNvPr id="6"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endParaRPr lang="en-US" sz="1100" dirty="0"/>
          </a:p>
          <a:p>
            <a:r>
              <a:rPr lang="en-US" sz="1100" dirty="0"/>
              <a:t>Sources: </a:t>
            </a:r>
            <a:r>
              <a:rPr lang="en-US" sz="1100" dirty="0" smtClean="0">
                <a:hlinkClick r:id="rId4"/>
              </a:rPr>
              <a:t>US </a:t>
            </a:r>
            <a:r>
              <a:rPr lang="en-US" sz="1100" dirty="0">
                <a:hlinkClick r:id="rId4"/>
              </a:rPr>
              <a:t>Bureau of </a:t>
            </a:r>
            <a:r>
              <a:rPr lang="en-US" sz="1100" dirty="0" smtClean="0">
                <a:hlinkClick r:id="rId4"/>
              </a:rPr>
              <a:t>Economic Analysis</a:t>
            </a:r>
            <a:r>
              <a:rPr lang="en-US" sz="1100" dirty="0" smtClean="0"/>
              <a:t>; </a:t>
            </a:r>
            <a:r>
              <a:rPr lang="en-US" sz="1100" dirty="0"/>
              <a:t>Insurance Information Institute.	</a:t>
            </a:r>
          </a:p>
        </p:txBody>
      </p:sp>
    </p:spTree>
    <p:extLst>
      <p:ext uri="{BB962C8B-B14F-4D97-AF65-F5344CB8AC3E}">
        <p14:creationId xmlns:p14="http://schemas.microsoft.com/office/powerpoint/2010/main" val="362897340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2241641720"/>
              </p:ext>
            </p:extLst>
          </p:nvPr>
        </p:nvGraphicFramePr>
        <p:xfrm>
          <a:off x="304800" y="1377950"/>
          <a:ext cx="8523288" cy="4087813"/>
        </p:xfrm>
        <a:graphic>
          <a:graphicData uri="http://schemas.openxmlformats.org/presentationml/2006/ole">
            <mc:AlternateContent xmlns:mc="http://schemas.openxmlformats.org/markup-compatibility/2006">
              <mc:Choice xmlns:v="urn:schemas-microsoft-com:vml" Requires="v">
                <p:oleObj spid="_x0000_s28082242" name="Chart" r:id="rId4" imgW="3432901" imgH="1645920" progId="MSGraph.Chart.8">
                  <p:embed followColorScheme="full"/>
                </p:oleObj>
              </mc:Choice>
              <mc:Fallback>
                <p:oleObj name="Chart" r:id="rId4" imgW="3432901" imgH="1645920" progId="MSGraph.Chart.8">
                  <p:embed followColorScheme="full"/>
                  <p:pic>
                    <p:nvPicPr>
                      <p:cNvPr id="0" name=""/>
                      <p:cNvPicPr preferRelativeResize="0">
                        <a:picLocks noChangeArrowheads="1"/>
                      </p:cNvPicPr>
                      <p:nvPr/>
                    </p:nvPicPr>
                    <p:blipFill>
                      <a:blip r:embed="rId5"/>
                      <a:srcRect/>
                      <a:stretch>
                        <a:fillRect/>
                      </a:stretch>
                    </p:blipFill>
                    <p:spPr bwMode="gray">
                      <a:xfrm>
                        <a:off x="304800" y="1377950"/>
                        <a:ext cx="8523288"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Consumer Sentiment Survey </a:t>
            </a:r>
            <a:r>
              <a:rPr lang="en-US" sz="2400" b="1" i="1" kern="0" dirty="0" smtClean="0">
                <a:solidFill>
                  <a:srgbClr val="225A7A"/>
                </a:solidFill>
                <a:ea typeface="+mj-ea"/>
                <a:cs typeface="+mj-cs"/>
              </a:rPr>
              <a:t>(1966 = 100)</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January 2015</a:t>
            </a:r>
            <a:endParaRPr lang="en-US" sz="1600" b="1" dirty="0">
              <a:solidFill>
                <a:srgbClr val="225A7A"/>
              </a:solidFill>
            </a:endParaRPr>
          </a:p>
        </p:txBody>
      </p:sp>
      <p:sp>
        <p:nvSpPr>
          <p:cNvPr id="10" name="Rectangle 7"/>
          <p:cNvSpPr>
            <a:spLocks noChangeArrowheads="1"/>
          </p:cNvSpPr>
          <p:nvPr/>
        </p:nvSpPr>
        <p:spPr bwMode="blackWhite">
          <a:xfrm>
            <a:off x="510988" y="5427406"/>
            <a:ext cx="7975787" cy="113562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Consumer confidence had been low for years amid high unemployment, falling home prices and other factors adversely impact consumers, but improved substantially over the past 2+ years, as job growth and falling energy prices aid consumers</a:t>
            </a:r>
            <a:endParaRPr lang="en-US" b="1" dirty="0">
              <a:solidFill>
                <a:srgbClr val="FFFFFF"/>
              </a:solidFill>
            </a:endParaRPr>
          </a:p>
        </p:txBody>
      </p:sp>
      <p:sp>
        <p:nvSpPr>
          <p:cNvPr id="74758"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University of Michigan; </a:t>
            </a:r>
            <a:r>
              <a:rPr lang="en-US" sz="1100" dirty="0"/>
              <a:t>Insurance Information Institute</a:t>
            </a:r>
          </a:p>
        </p:txBody>
      </p:sp>
      <p:sp>
        <p:nvSpPr>
          <p:cNvPr id="12" name="AutoShape 5"/>
          <p:cNvSpPr>
            <a:spLocks noChangeArrowheads="1"/>
          </p:cNvSpPr>
          <p:nvPr/>
        </p:nvSpPr>
        <p:spPr bwMode="blackWhite">
          <a:xfrm>
            <a:off x="5011616" y="3329687"/>
            <a:ext cx="2881044" cy="1441940"/>
          </a:xfrm>
          <a:prstGeom prst="wedgeRectCallout">
            <a:avLst>
              <a:gd name="adj1" fmla="val 73263"/>
              <a:gd name="adj2" fmla="val -10944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consumers soared in late in 2014 and early 2015 to its highest level in 11 years.  Job gains, falling gas prices help.</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86</a:t>
            </a:fld>
            <a:endParaRPr lang="en-US"/>
          </a:p>
        </p:txBody>
      </p:sp>
      <p:sp>
        <p:nvSpPr>
          <p:cNvPr id="13" name="AutoShape 7"/>
          <p:cNvSpPr>
            <a:spLocks noChangeArrowheads="1"/>
          </p:cNvSpPr>
          <p:nvPr/>
        </p:nvSpPr>
        <p:spPr bwMode="blackWhite">
          <a:xfrm>
            <a:off x="1035279" y="3773458"/>
            <a:ext cx="1883768" cy="926645"/>
          </a:xfrm>
          <a:prstGeom prst="wedgeRectCallout">
            <a:avLst>
              <a:gd name="adj1" fmla="val 76384"/>
              <a:gd name="adj2" fmla="val -1122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Impact of 2011 budget impasse</a:t>
            </a:r>
            <a:endParaRPr lang="en-US" sz="2000" b="1" dirty="0">
              <a:solidFill>
                <a:srgbClr val="FFFFFF"/>
              </a:solidFill>
            </a:endParaRPr>
          </a:p>
        </p:txBody>
      </p:sp>
    </p:spTree>
    <p:extLst>
      <p:ext uri="{BB962C8B-B14F-4D97-AF65-F5344CB8AC3E}">
        <p14:creationId xmlns:p14="http://schemas.microsoft.com/office/powerpoint/2010/main" val="2716620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4" fill="hold" grpId="0" nodeType="afterEffect">
                                  <p:stCondLst>
                                    <p:cond delay="70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87</a:t>
            </a:fld>
            <a:endParaRPr lang="en-US" smtClean="0"/>
          </a:p>
        </p:txBody>
      </p:sp>
      <p:graphicFrame>
        <p:nvGraphicFramePr>
          <p:cNvPr id="39938" name="Object 11"/>
          <p:cNvGraphicFramePr>
            <a:graphicFrameLocks noChangeAspect="1"/>
          </p:cNvGraphicFramePr>
          <p:nvPr>
            <p:extLst>
              <p:ext uri="{D42A27DB-BD31-4B8C-83A1-F6EECF244321}">
                <p14:modId xmlns:p14="http://schemas.microsoft.com/office/powerpoint/2010/main" val="2469200882"/>
              </p:ext>
            </p:extLst>
          </p:nvPr>
        </p:nvGraphicFramePr>
        <p:xfrm>
          <a:off x="327026" y="1266825"/>
          <a:ext cx="8359774" cy="4330700"/>
        </p:xfrm>
        <a:graphic>
          <a:graphicData uri="http://schemas.openxmlformats.org/presentationml/2006/ole">
            <mc:AlternateContent xmlns:mc="http://schemas.openxmlformats.org/markup-compatibility/2006">
              <mc:Choice xmlns:v="urn:schemas-microsoft-com:vml" Requires="v">
                <p:oleObj spid="_x0000_s28083266" name="Chart" r:id="rId4" imgW="3135799" imgH="1527879" progId="MSGraph.Chart.8">
                  <p:embed followColorScheme="full"/>
                </p:oleObj>
              </mc:Choice>
              <mc:Fallback>
                <p:oleObj name="Chart" r:id="rId4" imgW="3135799" imgH="1527879" progId="MSGraph.Chart.8">
                  <p:embed followColorScheme="full"/>
                  <p:pic>
                    <p:nvPicPr>
                      <p:cNvPr id="0" name=""/>
                      <p:cNvPicPr>
                        <a:picLocks noChangeAspect="1" noChangeArrowheads="1"/>
                      </p:cNvPicPr>
                      <p:nvPr/>
                    </p:nvPicPr>
                    <p:blipFill>
                      <a:blip r:embed="rId5"/>
                      <a:srcRect/>
                      <a:stretch>
                        <a:fillRect/>
                      </a:stretch>
                    </p:blipFill>
                    <p:spPr bwMode="gray">
                      <a:xfrm>
                        <a:off x="327026" y="1266825"/>
                        <a:ext cx="8359774" cy="4330700"/>
                      </a:xfrm>
                      <a:prstGeom prst="rect">
                        <a:avLst/>
                      </a:prstGeom>
                      <a:noFill/>
                      <a:extLst/>
                    </p:spPr>
                  </p:pic>
                </p:oleObj>
              </mc:Fallback>
            </mc:AlternateContent>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1999-2020F</a:t>
            </a:r>
          </a:p>
        </p:txBody>
      </p:sp>
      <p:sp>
        <p:nvSpPr>
          <p:cNvPr id="39944"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(1/15 and 10/14); </a:t>
            </a:r>
            <a:r>
              <a:rPr lang="en-US" sz="1100" dirty="0"/>
              <a:t>Insurance Information Institute.</a:t>
            </a:r>
          </a:p>
        </p:txBody>
      </p:sp>
      <p:sp>
        <p:nvSpPr>
          <p:cNvPr id="2079751" name="AutoShape 7"/>
          <p:cNvSpPr>
            <a:spLocks noChangeArrowheads="1"/>
          </p:cNvSpPr>
          <p:nvPr/>
        </p:nvSpPr>
        <p:spPr bwMode="blackWhite">
          <a:xfrm>
            <a:off x="1000125" y="3249561"/>
            <a:ext cx="2949575" cy="1356135"/>
          </a:xfrm>
          <a:prstGeom prst="wedgeRectCallout">
            <a:avLst>
              <a:gd name="adj1" fmla="val 70454"/>
              <a:gd name="adj2" fmla="val 652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2014-15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663006" y="1107953"/>
            <a:ext cx="2689710" cy="1042308"/>
          </a:xfrm>
          <a:prstGeom prst="wedgeRectCallout">
            <a:avLst>
              <a:gd name="adj1" fmla="val 46086"/>
              <a:gd name="adj2" fmla="val 664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2014 </a:t>
            </a:r>
            <a:r>
              <a:rPr lang="en-US" sz="1600" b="1" dirty="0">
                <a:solidFill>
                  <a:schemeClr val="bg1"/>
                </a:solidFill>
              </a:rPr>
              <a:t>and beyond</a:t>
            </a:r>
          </a:p>
        </p:txBody>
      </p:sp>
      <p:sp>
        <p:nvSpPr>
          <p:cNvPr id="11" name="AutoShape 7"/>
          <p:cNvSpPr>
            <a:spLocks noChangeArrowheads="1"/>
          </p:cNvSpPr>
          <p:nvPr/>
        </p:nvSpPr>
        <p:spPr bwMode="blackWhite">
          <a:xfrm>
            <a:off x="6352716" y="3745235"/>
            <a:ext cx="2580970" cy="1103627"/>
          </a:xfrm>
          <a:prstGeom prst="wedgeRectCallout">
            <a:avLst>
              <a:gd name="adj1" fmla="val -47072"/>
              <a:gd name="adj2" fmla="val -996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Truck purchases by contractors are especially strong</a:t>
            </a:r>
            <a:endParaRPr lang="en-US" sz="2000" b="1" dirty="0">
              <a:solidFill>
                <a:srgbClr val="FFFFFF"/>
              </a:solidFill>
            </a:endParaRPr>
          </a:p>
        </p:txBody>
      </p:sp>
      <p:sp>
        <p:nvSpPr>
          <p:cNvPr id="12" name="Rectangle 6"/>
          <p:cNvSpPr>
            <a:spLocks noChangeArrowheads="1"/>
          </p:cNvSpPr>
          <p:nvPr/>
        </p:nvSpPr>
        <p:spPr bwMode="blackWhite">
          <a:xfrm>
            <a:off x="700576" y="5494338"/>
            <a:ext cx="8175625" cy="1036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Yearly car/light truck sales will </a:t>
            </a:r>
            <a:r>
              <a:rPr lang="en-US" b="1" dirty="0" smtClean="0">
                <a:solidFill>
                  <a:srgbClr val="FFFFFF"/>
                </a:solidFill>
                <a:latin typeface="Arial" charset="0"/>
                <a:cs typeface="Arial" charset="0"/>
              </a:rPr>
              <a:t>likely continue at current levels, </a:t>
            </a:r>
            <a:r>
              <a:rPr lang="en-US" b="1" dirty="0">
                <a:solidFill>
                  <a:srgbClr val="FFFFFF"/>
                </a:solidFill>
                <a:latin typeface="Arial" charset="0"/>
                <a:cs typeface="Arial" charset="0"/>
              </a:rPr>
              <a:t>in part replacing cars that were held onto in 2008-12. New vehicles will generate more physical damage insurance coverage but will be more expensive to </a:t>
            </a:r>
            <a:r>
              <a:rPr lang="en-US" b="1" dirty="0" smtClean="0">
                <a:solidFill>
                  <a:srgbClr val="FFFFFF"/>
                </a:solidFill>
                <a:latin typeface="Arial" charset="0"/>
                <a:cs typeface="Arial" charset="0"/>
              </a:rPr>
              <a:t>repair. PP </a:t>
            </a:r>
            <a:r>
              <a:rPr lang="en-US" b="1" dirty="0">
                <a:solidFill>
                  <a:srgbClr val="FFFFFF"/>
                </a:solidFill>
                <a:latin typeface="Arial" charset="0"/>
                <a:cs typeface="Arial" charset="0"/>
              </a:rPr>
              <a:t>Auto premium might grow by </a:t>
            </a:r>
            <a:r>
              <a:rPr lang="en-US" b="1" dirty="0" smtClean="0">
                <a:solidFill>
                  <a:srgbClr val="FFFFFF"/>
                </a:solidFill>
                <a:latin typeface="Arial" charset="0"/>
                <a:cs typeface="Arial" charset="0"/>
              </a:rPr>
              <a:t>5% - 6</a:t>
            </a:r>
            <a:r>
              <a:rPr lang="en-US" b="1" dirty="0">
                <a:solidFill>
                  <a:srgbClr val="FFFFFF"/>
                </a:solidFill>
                <a:latin typeface="Arial" charset="0"/>
                <a:cs typeface="Arial" charset="0"/>
              </a:rPr>
              <a:t>%.</a:t>
            </a:r>
          </a:p>
        </p:txBody>
      </p:sp>
      <p:sp>
        <p:nvSpPr>
          <p:cNvPr id="13" name="AutoShape 8"/>
          <p:cNvSpPr>
            <a:spLocks noChangeArrowheads="1"/>
          </p:cNvSpPr>
          <p:nvPr/>
        </p:nvSpPr>
        <p:spPr bwMode="blackWhite">
          <a:xfrm>
            <a:off x="7138058" y="1169744"/>
            <a:ext cx="1795628" cy="719625"/>
          </a:xfrm>
          <a:prstGeom prst="wedgeRectCallout">
            <a:avLst>
              <a:gd name="adj1" fmla="val -71104"/>
              <a:gd name="adj2" fmla="val 582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Sales have returned to pre-crisis levels</a:t>
            </a:r>
            <a:endParaRPr lang="en-US" sz="1600" b="1" dirty="0">
              <a:solidFill>
                <a:schemeClr val="bg1"/>
              </a:solidFill>
            </a:endParaRPr>
          </a:p>
        </p:txBody>
      </p:sp>
    </p:spTree>
    <p:extLst>
      <p:ext uri="{BB962C8B-B14F-4D97-AF65-F5344CB8AC3E}">
        <p14:creationId xmlns:p14="http://schemas.microsoft.com/office/powerpoint/2010/main" val="13772120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2" presetClass="entr" presetSubtype="4" fill="hold" grpId="0" nodeType="afterEffect">
                                  <p:stCondLst>
                                    <p:cond delay="70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3900"/>
                            </p:stCondLst>
                            <p:childTnLst>
                              <p:par>
                                <p:cTn id="17" presetID="23" presetClass="entr" presetSubtype="16" fill="hold" grpId="0" nodeType="afterEffect">
                                  <p:stCondLst>
                                    <p:cond delay="7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par>
                          <p:cTn id="21" fill="hold">
                            <p:stCondLst>
                              <p:cond delay="5100"/>
                            </p:stCondLst>
                            <p:childTnLst>
                              <p:par>
                                <p:cTn id="22" presetID="22" presetClass="entr" presetSubtype="2" fill="hold" grpId="0" nodeType="afterEffect">
                                  <p:stCondLst>
                                    <p:cond delay="70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1" grpId="0" animBg="1"/>
      <p:bldP spid="2079752" grpId="0" animBg="1"/>
      <p:bldP spid="11" grpId="0" animBg="1"/>
      <p:bldP spid="12" grpId="0" animBg="1"/>
      <p:bldP spid="13"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88</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dirty="0" smtClean="0"/>
              <a:t>Monthly Change in Auto Insurance Prices, 1991–2014*</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a:t>
            </a:r>
            <a:r>
              <a:rPr lang="en-US" sz="1100" dirty="0" smtClean="0"/>
              <a:t>December 2014;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extLst>
              <p:ext uri="{D42A27DB-BD31-4B8C-83A1-F6EECF244321}">
                <p14:modId xmlns:p14="http://schemas.microsoft.com/office/powerpoint/2010/main" val="388646902"/>
              </p:ext>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084290" name="Chart" r:id="rId4" imgW="3337612" imgH="1752739" progId="MSGraph.Chart.8">
                  <p:embed followColorScheme="full"/>
                </p:oleObj>
              </mc:Choice>
              <mc:Fallback>
                <p:oleObj name="Chart" r:id="rId4" imgW="3337612" imgH="1752739" progId="MSGraph.Chart.8">
                  <p:embed followColorScheme="full"/>
                  <p:pic>
                    <p:nvPicPr>
                      <p:cNvPr id="0" name=""/>
                      <p:cNvPicPr>
                        <a:picLocks noChangeAspect="1" noChangeArrowheads="1"/>
                      </p:cNvPicPr>
                      <p:nvPr/>
                    </p:nvPicPr>
                    <p:blipFill>
                      <a:blip r:embed="rId5"/>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90897" y="1125538"/>
            <a:ext cx="2701032" cy="1312862"/>
          </a:xfrm>
          <a:prstGeom prst="wedgeRectCallout">
            <a:avLst>
              <a:gd name="adj1" fmla="val -16698"/>
              <a:gd name="adj2" fmla="val 35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chemeClr val="bg1"/>
                </a:solidFill>
              </a:rPr>
              <a:t>Cyclical peaks in PP Auto tend to occur </a:t>
            </a:r>
            <a:r>
              <a:rPr lang="en-US" sz="1600" b="1" dirty="0" smtClean="0">
                <a:solidFill>
                  <a:schemeClr val="bg1"/>
                </a:solidFill>
              </a:rPr>
              <a:t>roughly every </a:t>
            </a:r>
            <a:r>
              <a:rPr lang="en-US" sz="1600" b="1" dirty="0">
                <a:solidFill>
                  <a:schemeClr val="bg1"/>
                </a:solidFill>
              </a:rPr>
              <a:t>10 years (early 1990s, early 2000s and likely the early 2010s)</a:t>
            </a:r>
            <a:endParaRPr lang="en-US" sz="1600"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14005"/>
              <a:gd name="adj2" fmla="val -7847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742043" y="1864513"/>
            <a:ext cx="1944483" cy="954088"/>
          </a:xfrm>
          <a:prstGeom prst="wedgeRectCallout">
            <a:avLst>
              <a:gd name="adj1" fmla="val 27760"/>
              <a:gd name="adj2" fmla="val 774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315200" y="4424516"/>
            <a:ext cx="1764168" cy="1052265"/>
          </a:xfrm>
          <a:prstGeom prst="wedgeRectCallout">
            <a:avLst>
              <a:gd name="adj1" fmla="val 27918"/>
              <a:gd name="adj2" fmla="val -11427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The Dec. 2014 reading of 4.8% is up from 3.3%</a:t>
            </a:r>
            <a:br>
              <a:rPr lang="en-US" sz="1400" b="1" dirty="0" smtClean="0">
                <a:solidFill>
                  <a:schemeClr val="bg1"/>
                </a:solidFill>
              </a:rPr>
            </a:br>
            <a:r>
              <a:rPr lang="en-US" sz="1400" b="1" dirty="0" smtClean="0">
                <a:solidFill>
                  <a:schemeClr val="bg1"/>
                </a:solidFill>
              </a:rPr>
              <a:t>a year earlier</a:t>
            </a:r>
            <a:endParaRPr lang="en-US" sz="1400" b="1" dirty="0">
              <a:solidFill>
                <a:schemeClr val="bg1"/>
              </a:solidFill>
            </a:endParaRPr>
          </a:p>
        </p:txBody>
      </p:sp>
    </p:spTree>
    <p:extLst>
      <p:ext uri="{BB962C8B-B14F-4D97-AF65-F5344CB8AC3E}">
        <p14:creationId xmlns:p14="http://schemas.microsoft.com/office/powerpoint/2010/main" val="5814093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89</a:t>
            </a:fld>
            <a:endParaRPr lang="en-US" smtClean="0"/>
          </a:p>
        </p:txBody>
      </p:sp>
      <p:sp>
        <p:nvSpPr>
          <p:cNvPr id="12294" name="Rectangle 2"/>
          <p:cNvSpPr>
            <a:spLocks noGrp="1" noChangeArrowheads="1"/>
          </p:cNvSpPr>
          <p:nvPr>
            <p:ph type="title"/>
          </p:nvPr>
        </p:nvSpPr>
        <p:spPr/>
        <p:txBody>
          <a:bodyPr/>
          <a:lstStyle/>
          <a:p>
            <a:r>
              <a:rPr lang="en-US" sz="2600" smtClean="0"/>
              <a:t>Average Expenditures on Auto Insurance</a:t>
            </a:r>
          </a:p>
        </p:txBody>
      </p:sp>
      <p:graphicFrame>
        <p:nvGraphicFramePr>
          <p:cNvPr id="12290" name="Object 3"/>
          <p:cNvGraphicFramePr>
            <a:graphicFrameLocks/>
          </p:cNvGraphicFramePr>
          <p:nvPr>
            <p:extLst>
              <p:ext uri="{D42A27DB-BD31-4B8C-83A1-F6EECF244321}">
                <p14:modId xmlns:p14="http://schemas.microsoft.com/office/powerpoint/2010/main" val="2025746875"/>
              </p:ext>
            </p:extLst>
          </p:nvPr>
        </p:nvGraphicFramePr>
        <p:xfrm>
          <a:off x="162112" y="1575547"/>
          <a:ext cx="8607425" cy="3989388"/>
        </p:xfrm>
        <a:graphic>
          <a:graphicData uri="http://schemas.openxmlformats.org/presentationml/2006/ole">
            <mc:AlternateContent xmlns:mc="http://schemas.openxmlformats.org/markup-compatibility/2006">
              <mc:Choice xmlns:v="urn:schemas-microsoft-com:vml" Requires="v">
                <p:oleObj spid="_x0000_s28085314" name="Chart" r:id="rId4" imgW="3444136" imgH="1596459" progId="MSGraph.Chart.8">
                  <p:embed followColorScheme="full"/>
                </p:oleObj>
              </mc:Choice>
              <mc:Fallback>
                <p:oleObj name="Chart" r:id="rId4" imgW="3444136" imgH="1596459" progId="MSGraph.Chart.8">
                  <p:embed followColorScheme="full"/>
                  <p:pic>
                    <p:nvPicPr>
                      <p:cNvPr id="0" name=""/>
                      <p:cNvPicPr>
                        <a:picLocks noChangeArrowheads="1"/>
                      </p:cNvPicPr>
                      <p:nvPr/>
                    </p:nvPicPr>
                    <p:blipFill>
                      <a:blip r:embed="rId5"/>
                      <a:srcRect/>
                      <a:stretch>
                        <a:fillRect/>
                      </a:stretch>
                    </p:blipFill>
                    <p:spPr bwMode="auto">
                      <a:xfrm>
                        <a:off x="162112" y="1575547"/>
                        <a:ext cx="8607425"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192088" y="5610225"/>
            <a:ext cx="8756650" cy="7905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Countrywide Auto Insurance Expenditures </a:t>
            </a:r>
            <a:r>
              <a:rPr lang="en-US" b="1" dirty="0" smtClean="0">
                <a:solidFill>
                  <a:srgbClr val="FFFFFF"/>
                </a:solidFill>
              </a:rPr>
              <a:t>Decreased by 0.8</a:t>
            </a:r>
            <a:r>
              <a:rPr lang="en-US" b="1" dirty="0">
                <a:solidFill>
                  <a:srgbClr val="FFFFFF"/>
                </a:solidFill>
              </a:rPr>
              <a:t>% in 2008 and </a:t>
            </a:r>
            <a:r>
              <a:rPr lang="en-US" b="1" dirty="0" smtClean="0">
                <a:solidFill>
                  <a:srgbClr val="FFFFFF"/>
                </a:solidFill>
              </a:rPr>
              <a:t>0.5% </a:t>
            </a:r>
            <a:r>
              <a:rPr lang="en-US" b="1" dirty="0">
                <a:solidFill>
                  <a:srgbClr val="FFFFFF"/>
                </a:solidFill>
              </a:rPr>
              <a:t>in </a:t>
            </a:r>
            <a:r>
              <a:rPr lang="en-US" b="1" dirty="0" smtClean="0">
                <a:solidFill>
                  <a:srgbClr val="FFFFFF"/>
                </a:solidFill>
              </a:rPr>
              <a:t>2009 </a:t>
            </a:r>
            <a:r>
              <a:rPr lang="en-US" b="1" dirty="0">
                <a:solidFill>
                  <a:srgbClr val="FFFFFF"/>
                </a:solidFill>
              </a:rPr>
              <a:t>and </a:t>
            </a:r>
            <a:r>
              <a:rPr lang="en-US" b="1" dirty="0" smtClean="0">
                <a:solidFill>
                  <a:srgbClr val="FFFFFF"/>
                </a:solidFill>
              </a:rPr>
              <a:t>Increased 0.5% in 2010, 1.5% in 2011 (est.), 2.0% in 2012 and 2.2% in 2013 (forecast)</a:t>
            </a:r>
            <a:endParaRPr lang="en-US" b="1" dirty="0">
              <a:solidFill>
                <a:srgbClr val="FFFFFF"/>
              </a:solidFill>
            </a:endParaRPr>
          </a:p>
        </p:txBody>
      </p:sp>
      <p:sp>
        <p:nvSpPr>
          <p:cNvPr id="12296" name="Rectangle 5"/>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Insurance Information Institute Estimates/Forecasts</a:t>
            </a:r>
          </a:p>
          <a:p>
            <a:pPr marL="133350" indent="-133350" eaLnBrk="0" hangingPunct="0">
              <a:lnSpc>
                <a:spcPct val="90000"/>
              </a:lnSpc>
              <a:buClr>
                <a:schemeClr val="accent2"/>
              </a:buClr>
              <a:buFont typeface="Wingdings" pitchFamily="2" charset="2"/>
              <a:buNone/>
              <a:tabLst>
                <a:tab pos="112713" algn="r"/>
              </a:tabLst>
            </a:pPr>
            <a:r>
              <a:rPr lang="en-US" sz="1100" dirty="0"/>
              <a:t>	Source:  NAIC, Insurance Information Institute </a:t>
            </a:r>
            <a:r>
              <a:rPr lang="en-US" sz="1100" dirty="0" smtClean="0"/>
              <a:t>estimate for 2011-2013 </a:t>
            </a:r>
            <a:r>
              <a:rPr lang="en-US" sz="1100" dirty="0"/>
              <a:t>based on CPI and other data.</a:t>
            </a:r>
          </a:p>
        </p:txBody>
      </p:sp>
      <p:sp>
        <p:nvSpPr>
          <p:cNvPr id="9" name="AutoShape 13"/>
          <p:cNvSpPr>
            <a:spLocks noChangeArrowheads="1"/>
          </p:cNvSpPr>
          <p:nvPr/>
        </p:nvSpPr>
        <p:spPr bwMode="blackWhite">
          <a:xfrm>
            <a:off x="4451350" y="1304925"/>
            <a:ext cx="4060825" cy="631825"/>
          </a:xfrm>
          <a:prstGeom prst="wedgeRectCallout">
            <a:avLst>
              <a:gd name="adj1" fmla="val 43373"/>
              <a:gd name="adj2" fmla="val 15105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The average expenditure on auto insurance is lower today than it was in </a:t>
            </a:r>
            <a:r>
              <a:rPr lang="en-US" sz="1400" b="1" dirty="0" smtClean="0">
                <a:solidFill>
                  <a:schemeClr val="bg1"/>
                </a:solidFill>
              </a:rPr>
              <a:t>2004</a:t>
            </a:r>
            <a:endParaRPr lang="en-US" sz="1400" b="1" dirty="0">
              <a:solidFill>
                <a:schemeClr val="bg1"/>
              </a:solidFill>
            </a:endParaRPr>
          </a:p>
        </p:txBody>
      </p:sp>
    </p:spTree>
    <p:extLst>
      <p:ext uri="{BB962C8B-B14F-4D97-AF65-F5344CB8AC3E}">
        <p14:creationId xmlns:p14="http://schemas.microsoft.com/office/powerpoint/2010/main" val="32939561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2014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2014:9M combined ratio including M&amp;FG insurers is 97.7; 2013 =  96.1; 2012 =103.2, 2011 =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a:t>
            </a:r>
            <a:r>
              <a:rPr lang="en-US" sz="1100" dirty="0" smtClean="0">
                <a:solidFill>
                  <a:srgbClr val="000000"/>
                </a:solidFill>
                <a:latin typeface="Arial" charset="0"/>
                <a:cs typeface="Arial" charset="0"/>
              </a:rPr>
              <a:t>ISO </a:t>
            </a:r>
            <a:r>
              <a:rPr lang="en-US" sz="1100" dirty="0" err="1" smtClean="0">
                <a:solidFill>
                  <a:srgbClr val="000000"/>
                </a:solidFill>
                <a:latin typeface="Arial" charset="0"/>
                <a:cs typeface="Arial" charset="0"/>
              </a:rPr>
              <a:t>Verisk</a:t>
            </a:r>
            <a:r>
              <a:rPr lang="en-US" sz="1100" dirty="0" smtClean="0">
                <a:solidFill>
                  <a:srgbClr val="000000"/>
                </a:solidFill>
                <a:latin typeface="Arial" charset="0"/>
                <a:cs typeface="Arial" charset="0"/>
              </a:rPr>
              <a:t> Analytics </a:t>
            </a:r>
            <a:r>
              <a:rPr lang="en-US" sz="1100" dirty="0">
                <a:solidFill>
                  <a:srgbClr val="000000"/>
                </a:solidFill>
                <a:latin typeface="Arial" charset="0"/>
                <a:cs typeface="Arial" charset="0"/>
              </a:rPr>
              <a:t>data.</a:t>
            </a:r>
          </a:p>
        </p:txBody>
      </p:sp>
      <p:graphicFrame>
        <p:nvGraphicFramePr>
          <p:cNvPr id="2050" name="Object 2"/>
          <p:cNvGraphicFramePr>
            <a:graphicFrameLocks/>
          </p:cNvGraphicFramePr>
          <p:nvPr>
            <p:extLst>
              <p:ext uri="{D42A27DB-BD31-4B8C-83A1-F6EECF244321}">
                <p14:modId xmlns:p14="http://schemas.microsoft.com/office/powerpoint/2010/main" val="2386922160"/>
              </p:ext>
            </p:extLst>
          </p:nvPr>
        </p:nvGraphicFramePr>
        <p:xfrm>
          <a:off x="292100" y="1549400"/>
          <a:ext cx="8597900" cy="3937000"/>
        </p:xfrm>
        <a:graphic>
          <a:graphicData uri="http://schemas.openxmlformats.org/presentationml/2006/ole">
            <mc:AlternateContent xmlns:mc="http://schemas.openxmlformats.org/markup-compatibility/2006">
              <mc:Choice xmlns:v="urn:schemas-microsoft-com:vml" Requires="v">
                <p:oleObj spid="_x0000_s28046415" name="Chart" r:id="rId4" imgW="3440391" imgH="1573599" progId="MSGraph.Chart.8">
                  <p:embed followColorScheme="full"/>
                </p:oleObj>
              </mc:Choice>
              <mc:Fallback>
                <p:oleObj name="Chart" r:id="rId4" imgW="3440391" imgH="1573599" progId="MSGraph.Chart.8">
                  <p:embed followColorScheme="full"/>
                  <p:pic>
                    <p:nvPicPr>
                      <p:cNvPr id="0" name=""/>
                      <p:cNvPicPr>
                        <a:picLocks noChangeArrowheads="1"/>
                      </p:cNvPicPr>
                      <p:nvPr/>
                    </p:nvPicPr>
                    <p:blipFill>
                      <a:blip r:embed="rId5"/>
                      <a:srcRect/>
                      <a:stretch>
                        <a:fillRect/>
                      </a:stretch>
                    </p:blipFill>
                    <p:spPr bwMode="gray">
                      <a:xfrm>
                        <a:off x="292100" y="1549400"/>
                        <a:ext cx="8597900"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672179" y="1182781"/>
            <a:ext cx="5437499"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2012/13,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223753" y="4061821"/>
            <a:ext cx="1472022" cy="680362"/>
          </a:xfrm>
          <a:prstGeom prst="wedgeRectCallout">
            <a:avLst>
              <a:gd name="adj1" fmla="val 95270"/>
              <a:gd name="adj2" fmla="val -4379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Lower CATs helped ROEs in 2013</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7095813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90</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1990-2020F</a:t>
            </a:r>
          </a:p>
        </p:txBody>
      </p:sp>
      <p:graphicFrame>
        <p:nvGraphicFramePr>
          <p:cNvPr id="38914" name="Object 4"/>
          <p:cNvGraphicFramePr>
            <a:graphicFrameLocks noChangeAspect="1"/>
          </p:cNvGraphicFramePr>
          <p:nvPr>
            <p:extLst>
              <p:ext uri="{D42A27DB-BD31-4B8C-83A1-F6EECF244321}">
                <p14:modId xmlns:p14="http://schemas.microsoft.com/office/powerpoint/2010/main" val="3679353059"/>
              </p:ext>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8086338" name="Chart" r:id="rId4" imgW="3135799" imgH="1638439" progId="MSGraph.Chart.8">
                  <p:embed followColorScheme="full"/>
                </p:oleObj>
              </mc:Choice>
              <mc:Fallback>
                <p:oleObj name="Chart" r:id="rId4" imgW="3135799" imgH="1638439"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(1/15 and 10/14);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388079" y="1091381"/>
            <a:ext cx="3313470" cy="1101213"/>
          </a:xfrm>
          <a:prstGeom prst="wedgeRectCallout">
            <a:avLst>
              <a:gd name="adj1" fmla="val 7230"/>
              <a:gd name="adj2" fmla="val 999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17630116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91</a:t>
            </a:fld>
            <a:endParaRPr lang="en-US" sz="900"/>
          </a:p>
        </p:txBody>
      </p:sp>
      <p:sp>
        <p:nvSpPr>
          <p:cNvPr id="31750" name="Rectangle 7"/>
          <p:cNvSpPr>
            <a:spLocks noGrp="1" noChangeArrowheads="1"/>
          </p:cNvSpPr>
          <p:nvPr>
            <p:ph type="title" idx="4294967295"/>
          </p:nvPr>
        </p:nvSpPr>
        <p:spPr>
          <a:xfrm>
            <a:off x="117984" y="103394"/>
            <a:ext cx="7667626" cy="860425"/>
          </a:xfrm>
        </p:spPr>
        <p:txBody>
          <a:bodyPr/>
          <a:lstStyle/>
          <a:p>
            <a:r>
              <a:rPr lang="en-US" dirty="0" smtClean="0"/>
              <a:t>Interest Rate on Convention 30-Year Mortgages: Up a Bit, 1990–2014*</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Dec. 2014.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extLst>
              <p:ext uri="{D42A27DB-BD31-4B8C-83A1-F6EECF244321}">
                <p14:modId xmlns:p14="http://schemas.microsoft.com/office/powerpoint/2010/main" val="3561031784"/>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7871475" name="Chart" r:id="rId5" imgW="3337612" imgH="1752739" progId="MSGraph.Chart.8">
                  <p:embed followColorScheme="full"/>
                </p:oleObj>
              </mc:Choice>
              <mc:Fallback>
                <p:oleObj name="Chart" r:id="rId5" imgW="3337612" imgH="1752739"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054144" y="4073013"/>
            <a:ext cx="3066435" cy="809625"/>
          </a:xfrm>
          <a:prstGeom prst="wedgeRectCallout">
            <a:avLst>
              <a:gd name="adj1" fmla="val 73876"/>
              <a:gd name="adj2" fmla="val -11758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have </a:t>
            </a:r>
            <a:r>
              <a:rPr lang="en-US" sz="1400" b="1" dirty="0">
                <a:solidFill>
                  <a:schemeClr val="bg1"/>
                </a:solidFill>
              </a:rPr>
              <a:t>been </a:t>
            </a:r>
            <a:r>
              <a:rPr lang="en-US" sz="1400" b="1" dirty="0" smtClean="0">
                <a:solidFill>
                  <a:schemeClr val="bg1"/>
                </a:solidFill>
              </a:rPr>
              <a:t>below 6% for a six years</a:t>
            </a:r>
            <a:endParaRPr lang="en-US" sz="1400" b="1" dirty="0">
              <a:solidFill>
                <a:schemeClr val="bg1"/>
              </a:solidFill>
            </a:endParaRPr>
          </a:p>
        </p:txBody>
      </p:sp>
      <p:sp>
        <p:nvSpPr>
          <p:cNvPr id="10" name="Oval 8"/>
          <p:cNvSpPr>
            <a:spLocks noChangeArrowheads="1"/>
          </p:cNvSpPr>
          <p:nvPr/>
        </p:nvSpPr>
        <p:spPr bwMode="auto">
          <a:xfrm rot="16200000">
            <a:off x="8146331" y="3634706"/>
            <a:ext cx="1061884" cy="5840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Rising mortgage interest rates have impacted home sales </a:t>
            </a:r>
            <a:r>
              <a:rPr lang="en-US" sz="1600" b="1" dirty="0" err="1" smtClean="0">
                <a:solidFill>
                  <a:schemeClr val="bg1"/>
                </a:solidFill>
              </a:rPr>
              <a:t>marginall</a:t>
            </a:r>
            <a:r>
              <a:rPr lang="en-US" sz="1600" b="1" dirty="0" smtClean="0">
                <a:solidFill>
                  <a:schemeClr val="bg1"/>
                </a:solidFill>
              </a:rPr>
              <a:t> but are unlikely to derail the recovery on housing</a:t>
            </a:r>
            <a:endParaRPr lang="en-US" sz="1600" b="1" dirty="0">
              <a:solidFill>
                <a:schemeClr val="bg1"/>
              </a:solidFill>
            </a:endParaRPr>
          </a:p>
        </p:txBody>
      </p:sp>
      <p:sp>
        <p:nvSpPr>
          <p:cNvPr id="11" name="AutoShape 38"/>
          <p:cNvSpPr>
            <a:spLocks noChangeArrowheads="1"/>
          </p:cNvSpPr>
          <p:nvPr/>
        </p:nvSpPr>
        <p:spPr bwMode="blackWhite">
          <a:xfrm>
            <a:off x="5527431" y="1420454"/>
            <a:ext cx="3257077" cy="1190011"/>
          </a:xfrm>
          <a:prstGeom prst="wedgeRectCallout">
            <a:avLst>
              <a:gd name="adj1" fmla="val 40614"/>
              <a:gd name="adj2" fmla="val 1176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Mortgages rates plunged to near-record lows in early 2013 but rose as the Fed initiated tapering in its QE program, but have come down a again through mid- and late-2014</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91</a:t>
            </a:fld>
            <a:endParaRPr lang="en-US"/>
          </a:p>
        </p:txBody>
      </p:sp>
    </p:spTree>
    <p:extLst>
      <p:ext uri="{BB962C8B-B14F-4D97-AF65-F5344CB8AC3E}">
        <p14:creationId xmlns:p14="http://schemas.microsoft.com/office/powerpoint/2010/main" val="15786408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p:txBody>
          <a:bodyPr/>
          <a:lstStyle/>
          <a:p>
            <a:pPr>
              <a:defRPr/>
            </a:pPr>
            <a:r>
              <a:rPr lang="en-US" smtClean="0"/>
              <a:t>12/01/09 - 9pm</a:t>
            </a:r>
          </a:p>
        </p:txBody>
      </p:sp>
      <p:sp>
        <p:nvSpPr>
          <p:cNvPr id="1028"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029" name="Rectangle 110"/>
          <p:cNvSpPr>
            <a:spLocks noGrp="1" noChangeArrowheads="1"/>
          </p:cNvSpPr>
          <p:nvPr>
            <p:ph type="sldNum" sz="quarter" idx="12"/>
          </p:nvPr>
        </p:nvSpPr>
        <p:spPr/>
        <p:txBody>
          <a:bodyPr/>
          <a:lstStyle/>
          <a:p>
            <a:pPr>
              <a:defRPr/>
            </a:pPr>
            <a:fld id="{1F18E775-7B80-41B4-9B60-8ED92E10A848}" type="slidenum">
              <a:rPr lang="en-US" smtClean="0"/>
              <a:pPr>
                <a:defRPr/>
              </a:pPr>
              <a:t>92</a:t>
            </a:fld>
            <a:endParaRPr lang="en-US" dirty="0" smtClean="0"/>
          </a:p>
        </p:txBody>
      </p:sp>
      <p:sp>
        <p:nvSpPr>
          <p:cNvPr id="15365" name="Rectangle 2"/>
          <p:cNvSpPr>
            <a:spLocks noGrp="1" noChangeArrowheads="1"/>
          </p:cNvSpPr>
          <p:nvPr>
            <p:ph type="title"/>
          </p:nvPr>
        </p:nvSpPr>
        <p:spPr/>
        <p:txBody>
          <a:bodyPr/>
          <a:lstStyle/>
          <a:p>
            <a:r>
              <a:rPr lang="en-US" altLang="en-US" smtClean="0">
                <a:latin typeface="Arial" panose="020B0604020202020204" pitchFamily="34" charset="0"/>
              </a:rPr>
              <a:t>I.I.I. Poll: Renters Insurance</a:t>
            </a:r>
            <a:endParaRPr lang="en-US" altLang="en-US" baseline="30000" smtClean="0">
              <a:latin typeface="Arial" panose="020B0604020202020204" pitchFamily="34" charset="0"/>
            </a:endParaRPr>
          </a:p>
        </p:txBody>
      </p:sp>
      <p:sp>
        <p:nvSpPr>
          <p:cNvPr id="15366" name="Rectangle 3"/>
          <p:cNvSpPr>
            <a:spLocks noChangeArrowheads="1"/>
          </p:cNvSpPr>
          <p:nvPr/>
        </p:nvSpPr>
        <p:spPr bwMode="auto">
          <a:xfrm>
            <a:off x="0" y="6578600"/>
            <a:ext cx="8636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Source: Insurance Information Institute Annual </a:t>
            </a:r>
            <a:r>
              <a:rPr lang="en-US" altLang="en-US" sz="1100" i="1"/>
              <a:t>Pulse</a:t>
            </a:r>
            <a:r>
              <a:rPr lang="en-US" altLang="en-US" sz="1100"/>
              <a:t> Survey.</a:t>
            </a:r>
          </a:p>
        </p:txBody>
      </p:sp>
      <p:graphicFrame>
        <p:nvGraphicFramePr>
          <p:cNvPr id="15367" name="Object 2"/>
          <p:cNvGraphicFramePr>
            <a:graphicFrameLocks noChangeAspect="1"/>
          </p:cNvGraphicFramePr>
          <p:nvPr/>
        </p:nvGraphicFramePr>
        <p:xfrm>
          <a:off x="0" y="2106613"/>
          <a:ext cx="9142413" cy="3763962"/>
        </p:xfrm>
        <a:graphic>
          <a:graphicData uri="http://schemas.openxmlformats.org/presentationml/2006/ole">
            <mc:AlternateContent xmlns:mc="http://schemas.openxmlformats.org/markup-compatibility/2006">
              <mc:Choice xmlns:v="urn:schemas-microsoft-com:vml" Requires="v">
                <p:oleObj spid="_x0000_s28087362" name="Chart" r:id="rId5" imgW="9144793" imgH="3773751" progId="Excel.Chart.8">
                  <p:embed/>
                </p:oleObj>
              </mc:Choice>
              <mc:Fallback>
                <p:oleObj name="Chart" r:id="rId5" imgW="9144793" imgH="3773751"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106613"/>
                        <a:ext cx="9142413" cy="376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8" name="Rectangle 7"/>
          <p:cNvSpPr>
            <a:spLocks noChangeArrowheads="1"/>
          </p:cNvSpPr>
          <p:nvPr/>
        </p:nvSpPr>
        <p:spPr bwMode="black">
          <a:xfrm>
            <a:off x="347663" y="1266825"/>
            <a:ext cx="8221662"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pt-BR" altLang="en-US" sz="1600" b="1">
                <a:solidFill>
                  <a:srgbClr val="225A7A"/>
                </a:solidFill>
              </a:rPr>
              <a:t>Percentage of Renters Who Have Renters Insurance, 2011-2014</a:t>
            </a:r>
            <a:endParaRPr lang="en-US" altLang="en-US" sz="1600" b="1">
              <a:solidFill>
                <a:srgbClr val="225A7A"/>
              </a:solidFill>
            </a:endParaRPr>
          </a:p>
        </p:txBody>
      </p:sp>
      <p:sp>
        <p:nvSpPr>
          <p:cNvPr id="9" name="Rectangle 5"/>
          <p:cNvSpPr>
            <a:spLocks noChangeArrowheads="1"/>
          </p:cNvSpPr>
          <p:nvPr/>
        </p:nvSpPr>
        <p:spPr bwMode="blackWhite">
          <a:xfrm>
            <a:off x="681038" y="5891213"/>
            <a:ext cx="7824787" cy="5032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a:solidFill>
                  <a:srgbClr val="FFFFFF"/>
                </a:solidFill>
              </a:rPr>
              <a:t>Percentage Of Renters With Renters Insurance Is Increasing.</a:t>
            </a:r>
          </a:p>
        </p:txBody>
      </p:sp>
      <p:sp>
        <p:nvSpPr>
          <p:cNvPr id="10" name="AutoShape 13"/>
          <p:cNvSpPr>
            <a:spLocks noChangeArrowheads="1"/>
          </p:cNvSpPr>
          <p:nvPr/>
        </p:nvSpPr>
        <p:spPr bwMode="blackWhite">
          <a:xfrm>
            <a:off x="1917577" y="1804987"/>
            <a:ext cx="3620417" cy="1657304"/>
          </a:xfrm>
          <a:prstGeom prst="wedgeRectCallout">
            <a:avLst>
              <a:gd name="adj1" fmla="val 112004"/>
              <a:gd name="adj2" fmla="val 79094"/>
            </a:avLst>
          </a:prstGeom>
          <a:gradFill rotWithShape="1">
            <a:gsLst>
              <a:gs pos="0">
                <a:schemeClr val="accent1"/>
              </a:gs>
              <a:gs pos="100000">
                <a:schemeClr val="accent1">
                  <a:gamma/>
                  <a:shade val="66275"/>
                  <a:invGamma/>
                </a:schemeClr>
              </a:gs>
            </a:gsLst>
            <a:lin ang="5400000" scaled="1"/>
          </a:gradFill>
          <a:ln w="28575" algn="ctr">
            <a:solidFill>
              <a:srgbClr val="225A7A"/>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smtClean="0">
                <a:solidFill>
                  <a:schemeClr val="bg1"/>
                </a:solidFill>
                <a:latin typeface="Arial" charset="0"/>
                <a:cs typeface="Arial" charset="0"/>
              </a:rPr>
              <a:t>Educational efforts about the need for renters insurance are slowly but surely penetrating the large and growing renting population; Understanding of affordability is improving.</a:t>
            </a:r>
            <a:endParaRPr lang="en-US" b="1" dirty="0">
              <a:solidFill>
                <a:schemeClr val="bg1"/>
              </a:solidFill>
              <a:latin typeface="Arial" charset="0"/>
              <a:cs typeface="Arial" charset="0"/>
            </a:endParaRPr>
          </a:p>
        </p:txBody>
      </p:sp>
    </p:spTree>
    <p:extLst>
      <p:ext uri="{BB962C8B-B14F-4D97-AF65-F5344CB8AC3E}">
        <p14:creationId xmlns:p14="http://schemas.microsoft.com/office/powerpoint/2010/main" val="11616231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NFIB Small Business Optimism Index</a:t>
            </a:r>
          </a:p>
        </p:txBody>
      </p:sp>
      <p:sp>
        <p:nvSpPr>
          <p:cNvPr id="74756" name="Rectangle 8"/>
          <p:cNvSpPr>
            <a:spLocks noChangeArrowheads="1"/>
          </p:cNvSpPr>
          <p:nvPr/>
        </p:nvSpPr>
        <p:spPr bwMode="black">
          <a:xfrm>
            <a:off x="299023" y="108268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1985 </a:t>
            </a:r>
            <a:r>
              <a:rPr lang="en-US" sz="1600" b="1" dirty="0">
                <a:solidFill>
                  <a:srgbClr val="225A7A"/>
                </a:solidFill>
              </a:rPr>
              <a:t>through </a:t>
            </a:r>
            <a:r>
              <a:rPr lang="en-US" sz="1600" b="1" dirty="0" smtClean="0">
                <a:solidFill>
                  <a:srgbClr val="225A7A"/>
                </a:solidFill>
              </a:rPr>
              <a:t>December 2014</a:t>
            </a:r>
            <a:endParaRPr lang="en-US" sz="1600" b="1" dirty="0">
              <a:solidFill>
                <a:srgbClr val="225A7A"/>
              </a:solidFill>
            </a:endParaRPr>
          </a:p>
        </p:txBody>
      </p:sp>
      <p:sp>
        <p:nvSpPr>
          <p:cNvPr id="74758" name="Rectangle 6"/>
          <p:cNvSpPr>
            <a:spLocks noChangeArrowheads="1"/>
          </p:cNvSpPr>
          <p:nvPr/>
        </p:nvSpPr>
        <p:spPr bwMode="auto">
          <a:xfrm>
            <a:off x="-201613" y="6471417"/>
            <a:ext cx="894220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50" dirty="0"/>
              <a:t>Source: </a:t>
            </a:r>
            <a:r>
              <a:rPr lang="en-US" sz="1050" dirty="0" smtClean="0"/>
              <a:t>National Federation of Independent Business at </a:t>
            </a:r>
            <a:r>
              <a:rPr lang="en-US" sz="1050" dirty="0" smtClean="0">
                <a:hlinkClick r:id="rId3"/>
              </a:rPr>
              <a:t>http://www.advisorperspectives.com/dshort/charts/indicators/Sentiment.html?NFIB-optimism-index.gif</a:t>
            </a:r>
            <a:r>
              <a:rPr lang="en-US" sz="1050" dirty="0" smtClean="0"/>
              <a:t> ; </a:t>
            </a:r>
            <a:r>
              <a:rPr lang="en-US" sz="1050" dirty="0"/>
              <a:t>Insurance Information </a:t>
            </a:r>
            <a:r>
              <a:rPr lang="en-US" sz="1050" dirty="0" smtClean="0"/>
              <a:t>Institute.</a:t>
            </a:r>
            <a:endParaRPr lang="en-US" sz="1050" dirty="0"/>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93</a:t>
            </a:fld>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1445" y="1321897"/>
            <a:ext cx="8222277" cy="5148499"/>
          </a:xfrm>
          <a:prstGeom prst="rect">
            <a:avLst/>
          </a:prstGeom>
        </p:spPr>
      </p:pic>
      <p:sp>
        <p:nvSpPr>
          <p:cNvPr id="10" name="AutoShape 5"/>
          <p:cNvSpPr>
            <a:spLocks noChangeArrowheads="1"/>
          </p:cNvSpPr>
          <p:nvPr/>
        </p:nvSpPr>
        <p:spPr bwMode="blackWhite">
          <a:xfrm>
            <a:off x="6396462" y="1954283"/>
            <a:ext cx="2724278" cy="1222540"/>
          </a:xfrm>
          <a:prstGeom prst="wedgeRectCallout">
            <a:avLst>
              <a:gd name="adj1" fmla="val -4164"/>
              <a:gd name="adj2" fmla="val 7105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Small business optimism in September was at its highest level since Oct. 2006—more than a year before the crisis began</a:t>
            </a:r>
            <a:endParaRPr lang="en-US" sz="1600" b="1" dirty="0">
              <a:solidFill>
                <a:schemeClr val="bg1"/>
              </a:solidFill>
            </a:endParaRPr>
          </a:p>
        </p:txBody>
      </p:sp>
    </p:spTree>
    <p:extLst>
      <p:ext uri="{BB962C8B-B14F-4D97-AF65-F5344CB8AC3E}">
        <p14:creationId xmlns:p14="http://schemas.microsoft.com/office/powerpoint/2010/main" val="38675616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A57496D5-6732-4AC0-A815-F56C8FAB4686}"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94</a:t>
            </a:fld>
            <a:endParaRPr lang="en-US" sz="900">
              <a:solidFill>
                <a:srgbClr val="000000"/>
              </a:solidFill>
              <a:latin typeface="Arial" charset="0"/>
              <a:cs typeface="Arial" charset="0"/>
            </a:endParaRPr>
          </a:p>
        </p:txBody>
      </p:sp>
      <p:sp>
        <p:nvSpPr>
          <p:cNvPr id="13318" name="Rectangle 2"/>
          <p:cNvSpPr>
            <a:spLocks noGrp="1" noChangeArrowheads="1"/>
          </p:cNvSpPr>
          <p:nvPr>
            <p:ph type="title" idx="4294967295"/>
          </p:nvPr>
        </p:nvSpPr>
        <p:spPr>
          <a:xfrm>
            <a:off x="377825" y="198438"/>
            <a:ext cx="7672388" cy="860425"/>
          </a:xfrm>
        </p:spPr>
        <p:txBody>
          <a:bodyPr/>
          <a:lstStyle/>
          <a:p>
            <a:r>
              <a:rPr lang="en-US" sz="2800" dirty="0" smtClean="0"/>
              <a:t>Business Bankruptcy Filings: Still Falling</a:t>
            </a:r>
            <a:r>
              <a:rPr lang="en-US" dirty="0" smtClean="0"/>
              <a:t/>
            </a:r>
            <a:br>
              <a:rPr lang="en-US" dirty="0" smtClean="0"/>
            </a:br>
            <a:r>
              <a:rPr lang="en-US" sz="2000" dirty="0" smtClean="0"/>
              <a:t>(1994:Q1 – 2014:Q3)</a:t>
            </a:r>
          </a:p>
        </p:txBody>
      </p:sp>
      <p:graphicFrame>
        <p:nvGraphicFramePr>
          <p:cNvPr id="13314" name="Object 3"/>
          <p:cNvGraphicFramePr>
            <a:graphicFrameLocks noGrp="1"/>
          </p:cNvGraphicFramePr>
          <p:nvPr>
            <p:ph idx="4294967295"/>
            <p:extLst>
              <p:ext uri="{D42A27DB-BD31-4B8C-83A1-F6EECF244321}">
                <p14:modId xmlns:p14="http://schemas.microsoft.com/office/powerpoint/2010/main" val="1570390248"/>
              </p:ext>
            </p:extLst>
          </p:nvPr>
        </p:nvGraphicFramePr>
        <p:xfrm>
          <a:off x="276224" y="1179513"/>
          <a:ext cx="8582025" cy="4267200"/>
        </p:xfrm>
        <a:graphic>
          <a:graphicData uri="http://schemas.openxmlformats.org/presentationml/2006/ole">
            <mc:AlternateContent xmlns:mc="http://schemas.openxmlformats.org/markup-compatibility/2006">
              <mc:Choice xmlns:v="urn:schemas-microsoft-com:vml" Requires="v">
                <p:oleObj spid="_x0000_s28088385" name="Chart" r:id="rId4" imgW="3432901" imgH="1707019" progId="MSGraph.Chart.8">
                  <p:embed followColorScheme="full"/>
                </p:oleObj>
              </mc:Choice>
              <mc:Fallback>
                <p:oleObj name="Chart" r:id="rId4" imgW="3432901" imgH="1707019" progId="MSGraph.Chart.8">
                  <p:embed followColorScheme="full"/>
                  <p:pic>
                    <p:nvPicPr>
                      <p:cNvPr id="0" name=""/>
                      <p:cNvPicPr preferRelativeResize="0">
                        <a:picLocks noChangeArrowheads="1"/>
                      </p:cNvPicPr>
                      <p:nvPr/>
                    </p:nvPicPr>
                    <p:blipFill>
                      <a:blip r:embed="rId5"/>
                      <a:srcRect/>
                      <a:stretch>
                        <a:fillRect/>
                      </a:stretch>
                    </p:blipFill>
                    <p:spPr bwMode="auto">
                      <a:xfrm>
                        <a:off x="276224" y="1179513"/>
                        <a:ext cx="8582025" cy="426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27876" name="Rectangle 4"/>
          <p:cNvSpPr>
            <a:spLocks noChangeArrowheads="1"/>
          </p:cNvSpPr>
          <p:nvPr/>
        </p:nvSpPr>
        <p:spPr bwMode="blackWhite">
          <a:xfrm>
            <a:off x="457200" y="5446713"/>
            <a:ext cx="8220075" cy="762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1600" b="1" dirty="0">
                <a:solidFill>
                  <a:srgbClr val="FFFFFF"/>
                </a:solidFill>
                <a:latin typeface="Arial" charset="0"/>
                <a:cs typeface="Arial" charset="0"/>
              </a:rPr>
              <a:t>Business bankruptcies </a:t>
            </a:r>
            <a:r>
              <a:rPr lang="en-US" sz="1600" b="1" dirty="0" smtClean="0">
                <a:solidFill>
                  <a:srgbClr val="FFFFFF"/>
                </a:solidFill>
                <a:latin typeface="Arial" charset="0"/>
                <a:cs typeface="Arial" charset="0"/>
              </a:rPr>
              <a:t>in 2014 </a:t>
            </a:r>
            <a:r>
              <a:rPr lang="en-US" sz="1600" b="1" dirty="0">
                <a:solidFill>
                  <a:srgbClr val="FFFFFF"/>
                </a:solidFill>
                <a:latin typeface="Arial" charset="0"/>
                <a:cs typeface="Arial" charset="0"/>
              </a:rPr>
              <a:t>were below </a:t>
            </a:r>
            <a:r>
              <a:rPr lang="en-US" sz="1600" b="1" dirty="0" smtClean="0">
                <a:solidFill>
                  <a:srgbClr val="FFFFFF"/>
                </a:solidFill>
                <a:latin typeface="Arial" charset="0"/>
                <a:cs typeface="Arial" charset="0"/>
              </a:rPr>
              <a:t>both the Great </a:t>
            </a:r>
            <a:r>
              <a:rPr lang="en-US" sz="1600" b="1" dirty="0">
                <a:solidFill>
                  <a:srgbClr val="FFFFFF"/>
                </a:solidFill>
                <a:latin typeface="Arial" charset="0"/>
                <a:cs typeface="Arial" charset="0"/>
              </a:rPr>
              <a:t>Recession levels </a:t>
            </a:r>
            <a:r>
              <a:rPr lang="en-US" sz="1600" b="1">
                <a:solidFill>
                  <a:srgbClr val="FFFFFF"/>
                </a:solidFill>
                <a:latin typeface="Arial" charset="0"/>
                <a:cs typeface="Arial" charset="0"/>
              </a:rPr>
              <a:t>and </a:t>
            </a:r>
            <a:r>
              <a:rPr lang="en-US" sz="1600" b="1" smtClean="0">
                <a:solidFill>
                  <a:srgbClr val="FFFFFF"/>
                </a:solidFill>
                <a:latin typeface="Arial" charset="0"/>
                <a:cs typeface="Arial" charset="0"/>
              </a:rPr>
              <a:t>the </a:t>
            </a:r>
            <a:r>
              <a:rPr lang="en-US" sz="1600" b="1" dirty="0">
                <a:solidFill>
                  <a:srgbClr val="FFFFFF"/>
                </a:solidFill>
                <a:latin typeface="Arial" charset="0"/>
                <a:cs typeface="Arial" charset="0"/>
              </a:rPr>
              <a:t>2003:Q3-2005:Q1 period (the best five-quarter stretch in the last 20 years). Bankruptcies restrict exposure growth in all commercial lines.</a:t>
            </a:r>
          </a:p>
        </p:txBody>
      </p:sp>
      <p:sp>
        <p:nvSpPr>
          <p:cNvPr id="13320" name="Rectangle 5"/>
          <p:cNvSpPr>
            <a:spLocks noChangeArrowheads="1"/>
          </p:cNvSpPr>
          <p:nvPr/>
        </p:nvSpPr>
        <p:spPr bwMode="auto">
          <a:xfrm>
            <a:off x="85725" y="6345238"/>
            <a:ext cx="8667750" cy="427037"/>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U.S. Courts at </a:t>
            </a:r>
            <a:r>
              <a:rPr lang="en-US" sz="1100" dirty="0">
                <a:solidFill>
                  <a:srgbClr val="000000"/>
                </a:solidFill>
                <a:latin typeface="Arial" charset="0"/>
                <a:cs typeface="Arial" charset="0"/>
                <a:hlinkClick r:id="rId6"/>
              </a:rPr>
              <a:t>http://www.uscourts.gov/uscourts/Statistics/BankruptcyStatistics/BankruptcyFilings/2013/0913_f2q.pdf</a:t>
            </a:r>
            <a:r>
              <a:rPr lang="en-US" sz="1100" dirty="0">
                <a:solidFill>
                  <a:srgbClr val="000000"/>
                </a:solidFill>
                <a:latin typeface="Arial" charset="0"/>
                <a:cs typeface="Arial" charset="0"/>
              </a:rPr>
              <a:t> ; Insurance Information Institute</a:t>
            </a:r>
          </a:p>
        </p:txBody>
      </p:sp>
      <p:sp>
        <p:nvSpPr>
          <p:cNvPr id="13321" name="Rectangle 6"/>
          <p:cNvSpPr>
            <a:spLocks noChangeArrowheads="1"/>
          </p:cNvSpPr>
          <p:nvPr/>
        </p:nvSpPr>
        <p:spPr bwMode="black">
          <a:xfrm>
            <a:off x="131763" y="1090613"/>
            <a:ext cx="8221662" cy="220662"/>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(Thousands)</a:t>
            </a:r>
          </a:p>
        </p:txBody>
      </p:sp>
      <p:sp>
        <p:nvSpPr>
          <p:cNvPr id="11" name="AutoShape 5"/>
          <p:cNvSpPr>
            <a:spLocks noChangeArrowheads="1"/>
          </p:cNvSpPr>
          <p:nvPr/>
        </p:nvSpPr>
        <p:spPr bwMode="blackWhite">
          <a:xfrm>
            <a:off x="5181600" y="1090613"/>
            <a:ext cx="1266825" cy="811213"/>
          </a:xfrm>
          <a:prstGeom prst="wedgeRectCallout">
            <a:avLst>
              <a:gd name="adj1" fmla="val -32053"/>
              <a:gd name="adj2" fmla="val 2721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New Bankruptcy Law Takes Effect</a:t>
            </a:r>
          </a:p>
        </p:txBody>
      </p:sp>
      <p:sp>
        <p:nvSpPr>
          <p:cNvPr id="13323" name="TextBox 13"/>
          <p:cNvSpPr txBox="1">
            <a:spLocks noChangeArrowheads="1"/>
          </p:cNvSpPr>
          <p:nvPr/>
        </p:nvSpPr>
        <p:spPr bwMode="auto">
          <a:xfrm>
            <a:off x="2608263" y="1420813"/>
            <a:ext cx="1933575" cy="307975"/>
          </a:xfrm>
          <a:prstGeom prst="rect">
            <a:avLst/>
          </a:prstGeom>
          <a:solidFill>
            <a:schemeClr val="accent2"/>
          </a:solidFill>
          <a:ln w="9525">
            <a:noFill/>
            <a:miter lim="800000"/>
            <a:headEnd/>
            <a:tailEnd/>
          </a:ln>
        </p:spPr>
        <p:txBody>
          <a:bodyPr>
            <a:spAutoFit/>
          </a:bodyPr>
          <a:lstStyle/>
          <a:p>
            <a:pPr fontAlgn="base">
              <a:spcBef>
                <a:spcPct val="0"/>
              </a:spcBef>
              <a:spcAft>
                <a:spcPct val="0"/>
              </a:spcAft>
            </a:pPr>
            <a:r>
              <a:rPr lang="en-US" sz="1400">
                <a:solidFill>
                  <a:srgbClr val="000000"/>
                </a:solidFill>
                <a:latin typeface="Arial" charset="0"/>
                <a:cs typeface="Arial" charset="0"/>
              </a:rPr>
              <a:t>Recessions in orange</a:t>
            </a:r>
          </a:p>
        </p:txBody>
      </p:sp>
      <p:sp>
        <p:nvSpPr>
          <p:cNvPr id="13" name="AutoShape 5"/>
          <p:cNvSpPr>
            <a:spLocks noChangeArrowheads="1"/>
          </p:cNvSpPr>
          <p:nvPr/>
        </p:nvSpPr>
        <p:spPr bwMode="blackWhite">
          <a:xfrm>
            <a:off x="7616824" y="1213644"/>
            <a:ext cx="1241425" cy="588962"/>
          </a:xfrm>
          <a:prstGeom prst="wedgeRectCallout">
            <a:avLst>
              <a:gd name="adj1" fmla="val 25236"/>
              <a:gd name="adj2" fmla="val 28192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Below </a:t>
            </a:r>
            <a:r>
              <a:rPr lang="en-US" sz="1400" b="1" dirty="0">
                <a:solidFill>
                  <a:srgbClr val="FFFFFF"/>
                </a:solidFill>
                <a:latin typeface="Arial" charset="0"/>
                <a:cs typeface="Arial" charset="0"/>
              </a:rPr>
              <a:t>pre-recession level</a:t>
            </a:r>
          </a:p>
        </p:txBody>
      </p:sp>
    </p:spTree>
    <p:extLst>
      <p:ext uri="{BB962C8B-B14F-4D97-AF65-F5344CB8AC3E}">
        <p14:creationId xmlns:p14="http://schemas.microsoft.com/office/powerpoint/2010/main" val="11163494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127876"/>
                                        </p:tgtEl>
                                        <p:attrNameLst>
                                          <p:attrName>style.visibility</p:attrName>
                                        </p:attrNameLst>
                                      </p:cBhvr>
                                      <p:to>
                                        <p:strVal val="visible"/>
                                      </p:to>
                                    </p:set>
                                    <p:anim calcmode="lin" valueType="num">
                                      <p:cBhvr>
                                        <p:cTn id="7" dur="500" fill="hold"/>
                                        <p:tgtEl>
                                          <p:spTgt spid="2127876"/>
                                        </p:tgtEl>
                                        <p:attrNameLst>
                                          <p:attrName>ppt_w</p:attrName>
                                        </p:attrNameLst>
                                      </p:cBhvr>
                                      <p:tavLst>
                                        <p:tav tm="0">
                                          <p:val>
                                            <p:fltVal val="0"/>
                                          </p:val>
                                        </p:tav>
                                        <p:tav tm="100000">
                                          <p:val>
                                            <p:strVal val="#ppt_w"/>
                                          </p:val>
                                        </p:tav>
                                      </p:tavLst>
                                    </p:anim>
                                    <p:anim calcmode="lin" valueType="num">
                                      <p:cBhvr>
                                        <p:cTn id="8" dur="500" fill="hold"/>
                                        <p:tgtEl>
                                          <p:spTgt spid="2127876"/>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1700"/>
                            </p:stCondLst>
                            <p:childTnLst>
                              <p:par>
                                <p:cTn id="14" presetID="22" presetClass="entr" presetSubtype="2"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7876" grpId="0" animBg="1"/>
      <p:bldP spid="11" grpId="0" animBg="1"/>
      <p:bldP spid="13"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16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16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6DAFAB0-A100-48A5-95CF-E593971FCB37}" type="slidenum">
              <a:rPr lang="en-US" sz="900"/>
              <a:pPr algn="r" eaLnBrk="0" hangingPunct="0">
                <a:lnSpc>
                  <a:spcPct val="85000"/>
                </a:lnSpc>
                <a:spcBef>
                  <a:spcPct val="20000"/>
                </a:spcBef>
              </a:pPr>
              <a:t>95</a:t>
            </a:fld>
            <a:endParaRPr lang="en-US" sz="900"/>
          </a:p>
        </p:txBody>
      </p:sp>
      <p:graphicFrame>
        <p:nvGraphicFramePr>
          <p:cNvPr id="71682" name="Object 3"/>
          <p:cNvGraphicFramePr>
            <a:graphicFrameLocks/>
          </p:cNvGraphicFramePr>
          <p:nvPr>
            <p:extLst>
              <p:ext uri="{D42A27DB-BD31-4B8C-83A1-F6EECF244321}">
                <p14:modId xmlns:p14="http://schemas.microsoft.com/office/powerpoint/2010/main" val="3024168455"/>
              </p:ext>
            </p:extLst>
          </p:nvPr>
        </p:nvGraphicFramePr>
        <p:xfrm>
          <a:off x="277159" y="1408128"/>
          <a:ext cx="8585200" cy="4367213"/>
        </p:xfrm>
        <a:graphic>
          <a:graphicData uri="http://schemas.openxmlformats.org/presentationml/2006/ole">
            <mc:AlternateContent xmlns:mc="http://schemas.openxmlformats.org/markup-compatibility/2006">
              <mc:Choice xmlns:v="urn:schemas-microsoft-com:vml" Requires="v">
                <p:oleObj spid="_x0000_s27912417" name="Chart" r:id="rId4" imgW="3432901" imgH="1581081" progId="MSGraph.Chart.8">
                  <p:embed followColorScheme="full"/>
                </p:oleObj>
              </mc:Choice>
              <mc:Fallback>
                <p:oleObj name="Chart" r:id="rId4" imgW="3432901" imgH="1581081" progId="MSGraph.Chart.8">
                  <p:embed followColorScheme="full"/>
                  <p:pic>
                    <p:nvPicPr>
                      <p:cNvPr id="0" name=""/>
                      <p:cNvPicPr preferRelativeResize="0">
                        <a:picLocks noChangeArrowheads="1"/>
                      </p:cNvPicPr>
                      <p:nvPr/>
                    </p:nvPicPr>
                    <p:blipFill>
                      <a:blip r:embed="rId5"/>
                      <a:srcRect/>
                      <a:stretch>
                        <a:fillRect/>
                      </a:stretch>
                    </p:blipFill>
                    <p:spPr bwMode="auto">
                      <a:xfrm>
                        <a:off x="277159" y="1408128"/>
                        <a:ext cx="8585200" cy="436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1686" name="Rectangle 2"/>
          <p:cNvSpPr>
            <a:spLocks noGrp="1" noChangeArrowheads="1"/>
          </p:cNvSpPr>
          <p:nvPr>
            <p:ph type="title" idx="4294967295"/>
          </p:nvPr>
        </p:nvSpPr>
        <p:spPr/>
        <p:txBody>
          <a:bodyPr/>
          <a:lstStyle/>
          <a:p>
            <a:r>
              <a:rPr lang="en-US" dirty="0" smtClean="0"/>
              <a:t>Business Bankruptcy Filings,</a:t>
            </a:r>
            <a:br>
              <a:rPr lang="en-US" dirty="0" smtClean="0"/>
            </a:br>
            <a:r>
              <a:rPr lang="en-US" dirty="0" smtClean="0"/>
              <a:t>1980-2014</a:t>
            </a:r>
          </a:p>
        </p:txBody>
      </p:sp>
      <p:sp>
        <p:nvSpPr>
          <p:cNvPr id="71687" name="Rectangle 4"/>
          <p:cNvSpPr>
            <a:spLocks noChangeArrowheads="1"/>
          </p:cNvSpPr>
          <p:nvPr/>
        </p:nvSpPr>
        <p:spPr bwMode="auto">
          <a:xfrm>
            <a:off x="0" y="6160631"/>
            <a:ext cx="8601075" cy="75636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American Bankruptcy Institute </a:t>
            </a:r>
            <a:r>
              <a:rPr lang="en-US" sz="1100" dirty="0" smtClean="0"/>
              <a:t>(1980-2012) at </a:t>
            </a:r>
            <a:r>
              <a:rPr lang="en-US" sz="1100" dirty="0" smtClean="0">
                <a:hlinkClick r:id="rId6"/>
              </a:rPr>
              <a:t>http://www.abiworld.org/AM/AMTemplate.cfm?Section=Home&amp;TEMPLATE=/CM/ContentDisplay.cfm&amp;CONTENTID=61633</a:t>
            </a:r>
            <a:r>
              <a:rPr lang="en-US" sz="1100" dirty="0" smtClean="0"/>
              <a:t>; 2013-14 data from United States Courts at </a:t>
            </a:r>
            <a:r>
              <a:rPr lang="en-US" sz="1100" dirty="0" smtClean="0">
                <a:hlinkClick r:id="rId7"/>
              </a:rPr>
              <a:t>http://news.uscourts.gov</a:t>
            </a:r>
            <a:r>
              <a:rPr lang="en-US" sz="1100" dirty="0" smtClean="0"/>
              <a:t>; </a:t>
            </a:r>
            <a:r>
              <a:rPr lang="en-US" sz="1100" dirty="0"/>
              <a:t>Insurance Information </a:t>
            </a:r>
            <a:r>
              <a:rPr lang="en-US" sz="1100" dirty="0" smtClean="0"/>
              <a:t>Institute.</a:t>
            </a:r>
            <a:endParaRPr lang="en-US" sz="1100" dirty="0"/>
          </a:p>
        </p:txBody>
      </p:sp>
      <p:sp>
        <p:nvSpPr>
          <p:cNvPr id="2129925" name="Rectangle 5"/>
          <p:cNvSpPr>
            <a:spLocks noChangeArrowheads="1"/>
          </p:cNvSpPr>
          <p:nvPr/>
        </p:nvSpPr>
        <p:spPr bwMode="blackWhite">
          <a:xfrm>
            <a:off x="352425" y="5705370"/>
            <a:ext cx="8466138" cy="5873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Significant Exposure Implications for All Commercial Lines as         Business Bankruptcies Begin to Decline</a:t>
            </a:r>
          </a:p>
        </p:txBody>
      </p:sp>
      <p:sp>
        <p:nvSpPr>
          <p:cNvPr id="2129926" name="AutoShape 6"/>
          <p:cNvSpPr>
            <a:spLocks noChangeArrowheads="1"/>
          </p:cNvSpPr>
          <p:nvPr/>
        </p:nvSpPr>
        <p:spPr bwMode="blackWhite">
          <a:xfrm>
            <a:off x="2644876" y="4050890"/>
            <a:ext cx="3431459" cy="1072228"/>
          </a:xfrm>
          <a:prstGeom prst="wedgeRectCallout">
            <a:avLst>
              <a:gd name="adj1" fmla="val 119601"/>
              <a:gd name="adj2" fmla="val 233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2014 bankruptcies totaled 26,983, down 18.8% from 2013—the 5</a:t>
            </a:r>
            <a:r>
              <a:rPr lang="en-US" sz="1400" b="1" baseline="30000" dirty="0" smtClean="0">
                <a:solidFill>
                  <a:schemeClr val="bg1"/>
                </a:solidFill>
              </a:rPr>
              <a:t>th</a:t>
            </a:r>
            <a:r>
              <a:rPr lang="en-US" sz="1400" b="1" dirty="0" smtClean="0">
                <a:solidFill>
                  <a:schemeClr val="bg1"/>
                </a:solidFill>
              </a:rPr>
              <a:t> consecutive year of decline.  Business bankruptcies more than tripled during the financial crisis.</a:t>
            </a:r>
            <a:endParaRPr lang="en-US" sz="1400" b="1" i="1" dirty="0">
              <a:solidFill>
                <a:schemeClr val="bg1"/>
              </a:solidFill>
              <a:cs typeface="+mn-cs"/>
            </a:endParaRPr>
          </a:p>
        </p:txBody>
      </p:sp>
      <p:grpSp>
        <p:nvGrpSpPr>
          <p:cNvPr id="2" name="Group 7"/>
          <p:cNvGrpSpPr>
            <a:grpSpLocks/>
          </p:cNvGrpSpPr>
          <p:nvPr/>
        </p:nvGrpSpPr>
        <p:grpSpPr bwMode="auto">
          <a:xfrm>
            <a:off x="5091658" y="1111376"/>
            <a:ext cx="2184401" cy="1708150"/>
            <a:chOff x="3853" y="1106"/>
            <a:chExt cx="1376" cy="1076"/>
          </a:xfrm>
        </p:grpSpPr>
        <p:sp>
          <p:nvSpPr>
            <p:cNvPr id="71691" name="Rectangle 8"/>
            <p:cNvSpPr>
              <a:spLocks noChangeArrowheads="1"/>
            </p:cNvSpPr>
            <p:nvPr/>
          </p:nvSpPr>
          <p:spPr bwMode="blackWhite">
            <a:xfrm>
              <a:off x="3853" y="1168"/>
              <a:ext cx="1375" cy="101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71692" name="Rectangle 9"/>
            <p:cNvSpPr>
              <a:spLocks noChangeArrowheads="1"/>
            </p:cNvSpPr>
            <p:nvPr/>
          </p:nvSpPr>
          <p:spPr bwMode="blackWhite">
            <a:xfrm>
              <a:off x="3853" y="1106"/>
              <a:ext cx="1375" cy="313"/>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0000"/>
                </a:lnSpc>
                <a:spcBef>
                  <a:spcPct val="25000"/>
                </a:spcBef>
              </a:pPr>
              <a:r>
                <a:rPr lang="en-US" sz="1400" b="1" dirty="0">
                  <a:solidFill>
                    <a:srgbClr val="FFFFFF"/>
                  </a:solidFill>
                </a:rPr>
                <a:t>% Change Surrounding Recessions</a:t>
              </a:r>
            </a:p>
          </p:txBody>
        </p:sp>
        <p:sp>
          <p:nvSpPr>
            <p:cNvPr id="71693" name="Rectangle 10"/>
            <p:cNvSpPr>
              <a:spLocks noChangeArrowheads="1"/>
            </p:cNvSpPr>
            <p:nvPr/>
          </p:nvSpPr>
          <p:spPr bwMode="auto">
            <a:xfrm>
              <a:off x="3889" y="1452"/>
              <a:ext cx="1340" cy="723"/>
            </a:xfrm>
            <a:prstGeom prst="rect">
              <a:avLst/>
            </a:prstGeom>
            <a:noFill/>
            <a:ln w="9525" algn="ctr">
              <a:noFill/>
              <a:miter lim="800000"/>
              <a:headEnd/>
              <a:tailEnd/>
            </a:ln>
          </p:spPr>
          <p:txBody>
            <a:bodyPr lIns="45720" rIns="45720">
              <a:spAutoFit/>
            </a:bodyPr>
            <a:lstStyle/>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1980-82 	58.6%</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1980-87 	88.7%</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1990-91 	10.3%</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2000-01 	13.0%</a:t>
              </a:r>
            </a:p>
            <a:p>
              <a:pPr marL="168275" eaLnBrk="0" hangingPunct="0">
                <a:lnSpc>
                  <a:spcPct val="90000"/>
                </a:lnSpc>
                <a:spcBef>
                  <a:spcPct val="10000"/>
                </a:spcBef>
                <a:buClr>
                  <a:schemeClr val="accent2"/>
                </a:buClr>
                <a:buFont typeface="Wingdings" pitchFamily="2" charset="2"/>
                <a:buNone/>
                <a:tabLst>
                  <a:tab pos="1493838" algn="dec"/>
                </a:tabLst>
              </a:pPr>
              <a:r>
                <a:rPr lang="en-US" sz="1400" b="1" dirty="0">
                  <a:solidFill>
                    <a:schemeClr val="folHlink"/>
                  </a:solidFill>
                </a:rPr>
                <a:t>2006-09 	208.9</a:t>
              </a:r>
              <a:r>
                <a:rPr lang="en-US" sz="1400" b="1" dirty="0" smtClean="0">
                  <a:solidFill>
                    <a:schemeClr val="folHlink"/>
                  </a:solidFill>
                </a:rPr>
                <a:t>%</a:t>
              </a:r>
              <a:endParaRPr lang="en-US" sz="1400" b="1" dirty="0">
                <a:solidFill>
                  <a:schemeClr val="folHlink"/>
                </a:solidFill>
              </a:endParaRPr>
            </a:p>
          </p:txBody>
        </p:sp>
      </p:gr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95</a:t>
            </a:fld>
            <a:endParaRPr lang="en-US"/>
          </a:p>
        </p:txBody>
      </p:sp>
    </p:spTree>
    <p:extLst>
      <p:ext uri="{BB962C8B-B14F-4D97-AF65-F5344CB8AC3E}">
        <p14:creationId xmlns:p14="http://schemas.microsoft.com/office/powerpoint/2010/main" val="2739412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9926"/>
                                        </p:tgtEl>
                                        <p:attrNameLst>
                                          <p:attrName>style.visibility</p:attrName>
                                        </p:attrNameLst>
                                      </p:cBhvr>
                                      <p:to>
                                        <p:strVal val="visible"/>
                                      </p:to>
                                    </p:set>
                                    <p:animEffect transition="in" filter="wipe(right)">
                                      <p:cBhvr>
                                        <p:cTn id="7" dur="500"/>
                                        <p:tgtEl>
                                          <p:spTgt spid="2129926"/>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129925"/>
                                        </p:tgtEl>
                                        <p:attrNameLst>
                                          <p:attrName>style.visibility</p:attrName>
                                        </p:attrNameLst>
                                      </p:cBhvr>
                                      <p:to>
                                        <p:strVal val="visible"/>
                                      </p:to>
                                    </p:set>
                                    <p:anim calcmode="lin" valueType="num">
                                      <p:cBhvr>
                                        <p:cTn id="11" dur="500" fill="hold"/>
                                        <p:tgtEl>
                                          <p:spTgt spid="2129925"/>
                                        </p:tgtEl>
                                        <p:attrNameLst>
                                          <p:attrName>ppt_w</p:attrName>
                                        </p:attrNameLst>
                                      </p:cBhvr>
                                      <p:tavLst>
                                        <p:tav tm="0">
                                          <p:val>
                                            <p:fltVal val="0"/>
                                          </p:val>
                                        </p:tav>
                                        <p:tav tm="100000">
                                          <p:val>
                                            <p:strVal val="#ppt_w"/>
                                          </p:val>
                                        </p:tav>
                                      </p:tavLst>
                                    </p:anim>
                                    <p:anim calcmode="lin" valueType="num">
                                      <p:cBhvr>
                                        <p:cTn id="12" dur="500" fill="hold"/>
                                        <p:tgtEl>
                                          <p:spTgt spid="2129925"/>
                                        </p:tgtEl>
                                        <p:attrNameLst>
                                          <p:attrName>ppt_h</p:attrName>
                                        </p:attrNameLst>
                                      </p:cBhvr>
                                      <p:tavLst>
                                        <p:tav tm="0">
                                          <p:val>
                                            <p:fltVal val="0"/>
                                          </p:val>
                                        </p:tav>
                                        <p:tav tm="100000">
                                          <p:val>
                                            <p:strVal val="#ppt_h"/>
                                          </p:val>
                                        </p:tav>
                                      </p:tavLst>
                                    </p:anim>
                                    <p:animEffect transition="in" filter="fade">
                                      <p:cBhvr>
                                        <p:cTn id="13" dur="500"/>
                                        <p:tgtEl>
                                          <p:spTgt spid="212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2129926"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43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43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C3500F2-97B6-4DA1-8FAC-D7D5C6678FB4}" type="slidenum">
              <a:rPr lang="en-US" sz="900"/>
              <a:pPr algn="r" eaLnBrk="0" hangingPunct="0">
                <a:lnSpc>
                  <a:spcPct val="85000"/>
                </a:lnSpc>
                <a:spcBef>
                  <a:spcPct val="20000"/>
                </a:spcBef>
              </a:pPr>
              <a:t>96</a:t>
            </a:fld>
            <a:endParaRPr lang="en-US" sz="900"/>
          </a:p>
        </p:txBody>
      </p:sp>
      <p:sp>
        <p:nvSpPr>
          <p:cNvPr id="14342" name="Rectangle 2"/>
          <p:cNvSpPr>
            <a:spLocks noGrp="1" noChangeArrowheads="1"/>
          </p:cNvSpPr>
          <p:nvPr>
            <p:ph type="title" idx="4294967295"/>
          </p:nvPr>
        </p:nvSpPr>
        <p:spPr>
          <a:xfrm>
            <a:off x="507172" y="192088"/>
            <a:ext cx="6937237" cy="860425"/>
          </a:xfrm>
        </p:spPr>
        <p:txBody>
          <a:bodyPr/>
          <a:lstStyle/>
          <a:p>
            <a:r>
              <a:rPr lang="en-US" sz="2800" dirty="0" smtClean="0"/>
              <a:t>Private Sector Business Starts:</a:t>
            </a:r>
            <a:br>
              <a:rPr lang="en-US" sz="2800" dirty="0" smtClean="0"/>
            </a:br>
            <a:r>
              <a:rPr lang="en-US" sz="2800" dirty="0" smtClean="0"/>
              <a:t>1993:Q2 – 2013:Q4* As Strong </a:t>
            </a:r>
            <a:r>
              <a:rPr lang="en-US" sz="2800" dirty="0"/>
              <a:t>as Ever?</a:t>
            </a:r>
            <a:endParaRPr lang="en-US" sz="2800" dirty="0" smtClean="0"/>
          </a:p>
        </p:txBody>
      </p:sp>
      <p:graphicFrame>
        <p:nvGraphicFramePr>
          <p:cNvPr id="14338" name="Object 4"/>
          <p:cNvGraphicFramePr>
            <a:graphicFrameLocks noGrp="1"/>
          </p:cNvGraphicFramePr>
          <p:nvPr>
            <p:ph idx="4294967295"/>
            <p:extLst/>
          </p:nvPr>
        </p:nvGraphicFramePr>
        <p:xfrm>
          <a:off x="304800" y="1830389"/>
          <a:ext cx="8585200" cy="4459287"/>
        </p:xfrm>
        <a:graphic>
          <a:graphicData uri="http://schemas.openxmlformats.org/presentationml/2006/ole">
            <mc:AlternateContent xmlns:mc="http://schemas.openxmlformats.org/markup-compatibility/2006">
              <mc:Choice xmlns:v="urn:schemas-microsoft-com:vml" Requires="v">
                <p:oleObj spid="_x0000_s27985030" name="Chart" r:id="rId4" imgW="8582143" imgH="3971958" progId="MSGraph.Chart.8">
                  <p:embed followColorScheme="full"/>
                </p:oleObj>
              </mc:Choice>
              <mc:Fallback>
                <p:oleObj name="Chart" r:id="rId4" imgW="8582143" imgH="3971958" progId="MSGraph.Chart.8">
                  <p:embed followColorScheme="full"/>
                  <p:pic>
                    <p:nvPicPr>
                      <p:cNvPr id="0" name=""/>
                      <p:cNvPicPr>
                        <a:picLocks noGrp="1" noChangeArrowheads="1"/>
                      </p:cNvPicPr>
                      <p:nvPr/>
                    </p:nvPicPr>
                    <p:blipFill>
                      <a:blip r:embed="rId5"/>
                      <a:srcRect/>
                      <a:stretch>
                        <a:fillRect/>
                      </a:stretch>
                    </p:blipFill>
                    <p:spPr bwMode="auto">
                      <a:xfrm>
                        <a:off x="304800" y="1830389"/>
                        <a:ext cx="8585200" cy="4459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3" name="Rectangle 5"/>
          <p:cNvSpPr>
            <a:spLocks noChangeArrowheads="1"/>
          </p:cNvSpPr>
          <p:nvPr/>
        </p:nvSpPr>
        <p:spPr bwMode="auto">
          <a:xfrm>
            <a:off x="0" y="6245225"/>
            <a:ext cx="8731250" cy="6127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*Data posted Apr 29, 2014, the </a:t>
            </a:r>
            <a:r>
              <a:rPr lang="en-US" sz="1100" dirty="0"/>
              <a:t>latest available; a classification change in 2013:Q1 </a:t>
            </a:r>
            <a:r>
              <a:rPr lang="en-US" sz="1100" dirty="0" smtClean="0"/>
              <a:t>resulted in a report of 578,000 businesses started in that quarter. Seasonally </a:t>
            </a:r>
            <a:r>
              <a:rPr lang="en-US" sz="1100" dirty="0"/>
              <a:t>adjusted</a:t>
            </a:r>
            <a:r>
              <a:rPr lang="en-US" sz="1100" dirty="0" smtClean="0"/>
              <a:t>. **2014 number assumes 1</a:t>
            </a:r>
            <a:r>
              <a:rPr lang="en-US" sz="1100" baseline="30000" dirty="0" smtClean="0"/>
              <a:t>st</a:t>
            </a:r>
            <a:r>
              <a:rPr lang="en-US" sz="1100" dirty="0" smtClean="0"/>
              <a:t> quarter equaled average of other three quarters</a:t>
            </a:r>
            <a:endParaRPr lang="en-US" sz="1100" dirty="0"/>
          </a:p>
          <a:p>
            <a:pPr eaLnBrk="0" hangingPunct="0">
              <a:lnSpc>
                <a:spcPct val="85000"/>
              </a:lnSpc>
              <a:spcBef>
                <a:spcPct val="25000"/>
              </a:spcBef>
              <a:buClr>
                <a:schemeClr val="accent2"/>
              </a:buClr>
              <a:buFont typeface="Wingdings" pitchFamily="2" charset="2"/>
              <a:buNone/>
            </a:pPr>
            <a:r>
              <a:rPr lang="en-US" sz="1100" dirty="0"/>
              <a:t>Sources: Bureau of Labor Statistics, </a:t>
            </a:r>
            <a:r>
              <a:rPr lang="en-US" sz="1100" dirty="0">
                <a:hlinkClick r:id="rId6"/>
              </a:rPr>
              <a:t>http://www.bls.gov/news.release/cewbd.t08.htm</a:t>
            </a:r>
            <a:r>
              <a:rPr lang="en-US" sz="1100" dirty="0"/>
              <a:t>.  NBER (recession dates)</a:t>
            </a:r>
          </a:p>
        </p:txBody>
      </p:sp>
      <p:sp>
        <p:nvSpPr>
          <p:cNvPr id="14344" name="Rectangle 6"/>
          <p:cNvSpPr>
            <a:spLocks noChangeArrowheads="1"/>
          </p:cNvSpPr>
          <p:nvPr/>
        </p:nvSpPr>
        <p:spPr bwMode="black">
          <a:xfrm>
            <a:off x="85725" y="1397652"/>
            <a:ext cx="137732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1" name="AutoShape 7"/>
          <p:cNvSpPr>
            <a:spLocks noChangeArrowheads="1"/>
          </p:cNvSpPr>
          <p:nvPr/>
        </p:nvSpPr>
        <p:spPr bwMode="blackWhite">
          <a:xfrm>
            <a:off x="1458913" y="1063625"/>
            <a:ext cx="1528763" cy="1689303"/>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buFont typeface="Wingdings" pitchFamily="2" charset="2"/>
              <a:buNone/>
              <a:defRPr/>
            </a:pPr>
            <a:r>
              <a:rPr lang="en-US" sz="1300" b="1" u="sng" dirty="0">
                <a:solidFill>
                  <a:schemeClr val="bg1"/>
                </a:solidFill>
                <a:cs typeface="+mn-cs"/>
              </a:rPr>
              <a:t>Business Starts</a:t>
            </a:r>
            <a:r>
              <a:rPr lang="en-US" sz="1300" b="1" dirty="0">
                <a:solidFill>
                  <a:schemeClr val="bg1"/>
                </a:solidFill>
                <a:cs typeface="+mn-cs"/>
              </a:rPr>
              <a:t/>
            </a:r>
            <a:br>
              <a:rPr lang="en-US" sz="1300" b="1" dirty="0">
                <a:solidFill>
                  <a:schemeClr val="bg1"/>
                </a:solidFill>
                <a:cs typeface="+mn-cs"/>
              </a:rPr>
            </a:br>
            <a:r>
              <a:rPr lang="en-US" sz="1300" b="1" dirty="0">
                <a:solidFill>
                  <a:schemeClr val="bg1"/>
                </a:solidFill>
                <a:cs typeface="+mn-cs"/>
              </a:rPr>
              <a:t>2006:  861,000</a:t>
            </a:r>
            <a:br>
              <a:rPr lang="en-US" sz="1300" b="1" dirty="0">
                <a:solidFill>
                  <a:schemeClr val="bg1"/>
                </a:solidFill>
                <a:cs typeface="+mn-cs"/>
              </a:rPr>
            </a:br>
            <a:r>
              <a:rPr lang="en-US" sz="1300" b="1" dirty="0">
                <a:solidFill>
                  <a:schemeClr val="bg1"/>
                </a:solidFill>
                <a:cs typeface="+mn-cs"/>
              </a:rPr>
              <a:t>2007:  844,000</a:t>
            </a:r>
            <a:br>
              <a:rPr lang="en-US" sz="1300" b="1" dirty="0">
                <a:solidFill>
                  <a:schemeClr val="bg1"/>
                </a:solidFill>
                <a:cs typeface="+mn-cs"/>
              </a:rPr>
            </a:br>
            <a:r>
              <a:rPr lang="en-US" sz="1300" b="1" dirty="0">
                <a:solidFill>
                  <a:schemeClr val="bg1"/>
                </a:solidFill>
                <a:cs typeface="+mn-cs"/>
              </a:rPr>
              <a:t>2008:  787,000</a:t>
            </a:r>
            <a:br>
              <a:rPr lang="en-US" sz="1300" b="1" dirty="0">
                <a:solidFill>
                  <a:schemeClr val="bg1"/>
                </a:solidFill>
                <a:cs typeface="+mn-cs"/>
              </a:rPr>
            </a:br>
            <a:r>
              <a:rPr lang="en-US" sz="1300" b="1" dirty="0">
                <a:solidFill>
                  <a:schemeClr val="bg1"/>
                </a:solidFill>
                <a:cs typeface="+mn-cs"/>
              </a:rPr>
              <a:t>2009:  701,000 2010:  742,000 2011:  781,000</a:t>
            </a:r>
            <a:br>
              <a:rPr lang="en-US" sz="1300" b="1" dirty="0">
                <a:solidFill>
                  <a:schemeClr val="bg1"/>
                </a:solidFill>
                <a:cs typeface="+mn-cs"/>
              </a:rPr>
            </a:br>
            <a:r>
              <a:rPr lang="en-US" sz="1300" b="1" dirty="0">
                <a:solidFill>
                  <a:schemeClr val="bg1"/>
                </a:solidFill>
                <a:cs typeface="+mn-cs"/>
              </a:rPr>
              <a:t>2012:  </a:t>
            </a:r>
            <a:r>
              <a:rPr lang="en-US" sz="1300" b="1" dirty="0" smtClean="0">
                <a:solidFill>
                  <a:schemeClr val="bg1"/>
                </a:solidFill>
                <a:cs typeface="+mn-cs"/>
              </a:rPr>
              <a:t>800,000</a:t>
            </a:r>
            <a:br>
              <a:rPr lang="en-US" sz="1300" b="1" dirty="0" smtClean="0">
                <a:solidFill>
                  <a:schemeClr val="bg1"/>
                </a:solidFill>
                <a:cs typeface="+mn-cs"/>
              </a:rPr>
            </a:br>
            <a:r>
              <a:rPr lang="en-US" sz="1300" b="1" dirty="0" smtClean="0">
                <a:solidFill>
                  <a:schemeClr val="bg1"/>
                </a:solidFill>
                <a:cs typeface="+mn-cs"/>
              </a:rPr>
              <a:t>2013:  870,000**</a:t>
            </a:r>
            <a:endParaRPr lang="en-US" sz="1300" b="1" dirty="0">
              <a:solidFill>
                <a:schemeClr val="bg1"/>
              </a:solidFill>
              <a:cs typeface="+mn-cs"/>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C948A6E-00B4-425A-8332-493DA8B986FC}" type="slidenum">
              <a:rPr lang="en-US" smtClean="0"/>
              <a:pPr>
                <a:defRPr/>
              </a:pPr>
              <a:t>96</a:t>
            </a:fld>
            <a:endParaRPr lang="en-US"/>
          </a:p>
        </p:txBody>
      </p:sp>
      <p:sp>
        <p:nvSpPr>
          <p:cNvPr id="14348" name="TextBox 13"/>
          <p:cNvSpPr txBox="1">
            <a:spLocks noChangeArrowheads="1"/>
          </p:cNvSpPr>
          <p:nvPr/>
        </p:nvSpPr>
        <p:spPr bwMode="auto">
          <a:xfrm>
            <a:off x="4124325" y="1101725"/>
            <a:ext cx="1933575" cy="307975"/>
          </a:xfrm>
          <a:prstGeom prst="rect">
            <a:avLst/>
          </a:prstGeom>
          <a:solidFill>
            <a:schemeClr val="accent2"/>
          </a:solidFill>
          <a:ln w="9525">
            <a:noFill/>
            <a:miter lim="800000"/>
            <a:headEnd/>
            <a:tailEnd/>
          </a:ln>
        </p:spPr>
        <p:txBody>
          <a:bodyPr>
            <a:spAutoFit/>
          </a:bodyPr>
          <a:lstStyle/>
          <a:p>
            <a:r>
              <a:rPr lang="en-US" sz="1400"/>
              <a:t>Recessions in orange</a:t>
            </a:r>
          </a:p>
        </p:txBody>
      </p:sp>
      <p:sp>
        <p:nvSpPr>
          <p:cNvPr id="14" name="AutoShape 38"/>
          <p:cNvSpPr>
            <a:spLocks noChangeArrowheads="1"/>
          </p:cNvSpPr>
          <p:nvPr/>
        </p:nvSpPr>
        <p:spPr bwMode="blackWhite">
          <a:xfrm>
            <a:off x="7374835" y="1101725"/>
            <a:ext cx="985976" cy="898526"/>
          </a:xfrm>
          <a:prstGeom prst="wedgeRectCallout">
            <a:avLst>
              <a:gd name="adj1" fmla="val 56323"/>
              <a:gd name="adj2" fmla="val 13657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2013:Q1 578,000 business starts*</a:t>
            </a:r>
            <a:endParaRPr lang="en-US" sz="1400" b="1" dirty="0">
              <a:solidFill>
                <a:schemeClr val="bg1"/>
              </a:solidFill>
            </a:endParaRPr>
          </a:p>
        </p:txBody>
      </p:sp>
    </p:spTree>
    <p:extLst>
      <p:ext uri="{BB962C8B-B14F-4D97-AF65-F5344CB8AC3E}">
        <p14:creationId xmlns:p14="http://schemas.microsoft.com/office/powerpoint/2010/main" val="27427760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200"/>
                            </p:stCondLst>
                            <p:childTnLst>
                              <p:par>
                                <p:cTn id="9" presetID="22" presetClass="entr" presetSubtype="8"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1980059995"/>
              </p:ext>
            </p:extLst>
          </p:nvPr>
        </p:nvGraphicFramePr>
        <p:xfrm>
          <a:off x="179388" y="1397000"/>
          <a:ext cx="8775700" cy="4087813"/>
        </p:xfrm>
        <a:graphic>
          <a:graphicData uri="http://schemas.openxmlformats.org/presentationml/2006/ole">
            <mc:AlternateContent xmlns:mc="http://schemas.openxmlformats.org/markup-compatibility/2006">
              <mc:Choice xmlns:v="urn:schemas-microsoft-com:vml" Requires="v">
                <p:oleObj spid="_x0000_s27986053" name="Chart" r:id="rId4" imgW="8581960" imgH="4114867" progId="MSGraph.Chart.8">
                  <p:embed followColorScheme="full"/>
                </p:oleObj>
              </mc:Choice>
              <mc:Fallback>
                <p:oleObj name="Chart" r:id="rId4" imgW="8581960" imgH="4114867" progId="MSGraph.Chart.8">
                  <p:embed followColorScheme="full"/>
                  <p:pic>
                    <p:nvPicPr>
                      <p:cNvPr id="0" name=""/>
                      <p:cNvPicPr preferRelativeResize="0">
                        <a:picLocks noChangeArrowheads="1"/>
                      </p:cNvPicPr>
                      <p:nvPr/>
                    </p:nvPicPr>
                    <p:blipFill>
                      <a:blip r:embed="rId5"/>
                      <a:srcRect/>
                      <a:stretch>
                        <a:fillRect/>
                      </a:stretch>
                    </p:blipFill>
                    <p:spPr bwMode="gray">
                      <a:xfrm>
                        <a:off x="179388"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Non-Manufacturing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September 2014</a:t>
            </a:r>
            <a:endParaRPr lang="en-US" sz="1600" b="1" dirty="0">
              <a:solidFill>
                <a:srgbClr val="225A7A"/>
              </a:solidFill>
            </a:endParaRPr>
          </a:p>
        </p:txBody>
      </p:sp>
      <p:sp>
        <p:nvSpPr>
          <p:cNvPr id="10" name="Rectangle 7"/>
          <p:cNvSpPr>
            <a:spLocks noChangeArrowheads="1"/>
          </p:cNvSpPr>
          <p:nvPr/>
        </p:nvSpPr>
        <p:spPr bwMode="blackWhite">
          <a:xfrm>
            <a:off x="860239" y="5562600"/>
            <a:ext cx="7544174"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Non-manufacturing industries have been expanding and adding jobs.  This trend is likely to continue through 2014. </a:t>
            </a:r>
            <a:endParaRPr lang="en-US" b="1" dirty="0">
              <a:solidFill>
                <a:srgbClr val="FFFFFF"/>
              </a:solidFill>
            </a:endParaRPr>
          </a:p>
        </p:txBody>
      </p:sp>
      <p:sp>
        <p:nvSpPr>
          <p:cNvPr id="74758" name="Rectangle 6"/>
          <p:cNvSpPr>
            <a:spLocks noChangeArrowheads="1"/>
          </p:cNvSpPr>
          <p:nvPr/>
        </p:nvSpPr>
        <p:spPr bwMode="auto">
          <a:xfrm>
            <a:off x="-201613" y="6615303"/>
            <a:ext cx="8942201"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http://www.ism.ws/ismreport/nonmfgrob.cfm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357991" y="3754877"/>
            <a:ext cx="2946938" cy="857463"/>
          </a:xfrm>
          <a:prstGeom prst="wedgeRectCallout">
            <a:avLst>
              <a:gd name="adj1" fmla="val 96986"/>
              <a:gd name="adj2" fmla="val -9681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non-manufacturers has been generally increasing in 2014</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97</a:t>
            </a:fld>
            <a:endParaRPr lang="en-US"/>
          </a:p>
        </p:txBody>
      </p:sp>
    </p:spTree>
    <p:extLst>
      <p:ext uri="{BB962C8B-B14F-4D97-AF65-F5344CB8AC3E}">
        <p14:creationId xmlns:p14="http://schemas.microsoft.com/office/powerpoint/2010/main" val="36072510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105"/>
          <p:cNvSpPr>
            <a:spLocks noGrp="1" noChangeArrowheads="1"/>
          </p:cNvSpPr>
          <p:nvPr>
            <p:ph type="dt" sz="quarter" idx="10"/>
          </p:nvPr>
        </p:nvSpPr>
        <p:spPr/>
        <p:txBody>
          <a:bodyPr/>
          <a:lstStyle/>
          <a:p>
            <a:pPr>
              <a:defRPr/>
            </a:pPr>
            <a:r>
              <a:rPr lang="en-US" smtClean="0"/>
              <a:t>12/01/09 - 9pm</a:t>
            </a:r>
          </a:p>
        </p:txBody>
      </p:sp>
      <p:sp>
        <p:nvSpPr>
          <p:cNvPr id="167940" name="Rectangle 110"/>
          <p:cNvSpPr>
            <a:spLocks noGrp="1" noChangeArrowheads="1"/>
          </p:cNvSpPr>
          <p:nvPr>
            <p:ph type="sldNum" sz="quarter" idx="12"/>
          </p:nvPr>
        </p:nvSpPr>
        <p:spPr/>
        <p:txBody>
          <a:bodyPr/>
          <a:lstStyle/>
          <a:p>
            <a:pPr>
              <a:defRPr/>
            </a:pPr>
            <a:fld id="{6D036CE7-FA77-4EF8-9AD2-54EB57285A32}" type="slidenum">
              <a:rPr lang="en-US" smtClean="0"/>
              <a:pPr>
                <a:defRPr/>
              </a:pPr>
              <a:t>98</a:t>
            </a:fld>
            <a:endParaRPr lang="en-US" smtClean="0"/>
          </a:p>
        </p:txBody>
      </p:sp>
      <p:sp>
        <p:nvSpPr>
          <p:cNvPr id="153605" name="Rectangle 2"/>
          <p:cNvSpPr>
            <a:spLocks noGrp="1" noChangeArrowheads="1"/>
          </p:cNvSpPr>
          <p:nvPr>
            <p:ph type="title"/>
          </p:nvPr>
        </p:nvSpPr>
        <p:spPr/>
        <p:txBody>
          <a:bodyPr/>
          <a:lstStyle/>
          <a:p>
            <a:r>
              <a:rPr lang="en-US" dirty="0" smtClean="0"/>
              <a:t>12 Industries for the Next 10 Years: Insurance Solutions Needed</a:t>
            </a:r>
          </a:p>
        </p:txBody>
      </p:sp>
      <p:sp>
        <p:nvSpPr>
          <p:cNvPr id="1960963" name="Rectangle 3"/>
          <p:cNvSpPr>
            <a:spLocks noChangeArrowheads="1"/>
          </p:cNvSpPr>
          <p:nvPr/>
        </p:nvSpPr>
        <p:spPr bwMode="blackWhite">
          <a:xfrm>
            <a:off x="1879600" y="59436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Export-Oriented Industries</a:t>
            </a:r>
          </a:p>
        </p:txBody>
      </p:sp>
      <p:sp>
        <p:nvSpPr>
          <p:cNvPr id="1960964" name="Rectangle 4"/>
          <p:cNvSpPr>
            <a:spLocks noChangeArrowheads="1"/>
          </p:cNvSpPr>
          <p:nvPr/>
        </p:nvSpPr>
        <p:spPr bwMode="blackWhite">
          <a:xfrm>
            <a:off x="1879600" y="1731963"/>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Health Sciences</a:t>
            </a:r>
          </a:p>
        </p:txBody>
      </p:sp>
      <p:sp>
        <p:nvSpPr>
          <p:cNvPr id="1960965" name="Rectangle 5"/>
          <p:cNvSpPr>
            <a:spLocks noChangeArrowheads="1"/>
          </p:cNvSpPr>
          <p:nvPr/>
        </p:nvSpPr>
        <p:spPr bwMode="blackWhite">
          <a:xfrm>
            <a:off x="1879600" y="12588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Health Care</a:t>
            </a:r>
          </a:p>
        </p:txBody>
      </p:sp>
      <p:sp>
        <p:nvSpPr>
          <p:cNvPr id="1960966" name="Rectangle 6"/>
          <p:cNvSpPr>
            <a:spLocks noChangeArrowheads="1"/>
          </p:cNvSpPr>
          <p:nvPr/>
        </p:nvSpPr>
        <p:spPr bwMode="blackWhite">
          <a:xfrm>
            <a:off x="1879600" y="22113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Energy (Traditional)</a:t>
            </a:r>
          </a:p>
        </p:txBody>
      </p:sp>
      <p:sp>
        <p:nvSpPr>
          <p:cNvPr id="1960967" name="Rectangle 7"/>
          <p:cNvSpPr>
            <a:spLocks noChangeArrowheads="1"/>
          </p:cNvSpPr>
          <p:nvPr/>
        </p:nvSpPr>
        <p:spPr bwMode="blackWhite">
          <a:xfrm>
            <a:off x="1879600" y="26797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Alternative Energy</a:t>
            </a:r>
          </a:p>
        </p:txBody>
      </p:sp>
      <p:sp>
        <p:nvSpPr>
          <p:cNvPr id="1960968" name="Rectangle 8"/>
          <p:cNvSpPr>
            <a:spLocks noChangeArrowheads="1"/>
          </p:cNvSpPr>
          <p:nvPr/>
        </p:nvSpPr>
        <p:spPr bwMode="blackWhite">
          <a:xfrm>
            <a:off x="1879600" y="31369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Petrochemical</a:t>
            </a:r>
            <a:endParaRPr lang="en-US" sz="2000" b="1" dirty="0">
              <a:solidFill>
                <a:schemeClr val="bg1"/>
              </a:solidFill>
              <a:cs typeface="+mn-cs"/>
            </a:endParaRPr>
          </a:p>
        </p:txBody>
      </p:sp>
      <p:sp>
        <p:nvSpPr>
          <p:cNvPr id="1960969" name="Rectangle 9"/>
          <p:cNvSpPr>
            <a:spLocks noChangeArrowheads="1"/>
          </p:cNvSpPr>
          <p:nvPr/>
        </p:nvSpPr>
        <p:spPr bwMode="blackWhite">
          <a:xfrm>
            <a:off x="1879600" y="3590925"/>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Agriculture</a:t>
            </a:r>
            <a:endParaRPr lang="en-US" sz="2000" b="1" dirty="0">
              <a:solidFill>
                <a:schemeClr val="bg1"/>
              </a:solidFill>
              <a:cs typeface="+mn-cs"/>
            </a:endParaRPr>
          </a:p>
        </p:txBody>
      </p:sp>
      <p:sp>
        <p:nvSpPr>
          <p:cNvPr id="1960970" name="Rectangle 10"/>
          <p:cNvSpPr>
            <a:spLocks noChangeArrowheads="1"/>
          </p:cNvSpPr>
          <p:nvPr/>
        </p:nvSpPr>
        <p:spPr bwMode="blackWhite">
          <a:xfrm>
            <a:off x="1919941" y="405923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Natural Resources</a:t>
            </a:r>
            <a:endParaRPr lang="en-US" sz="2000" b="1" dirty="0">
              <a:solidFill>
                <a:schemeClr val="bg1"/>
              </a:solidFill>
              <a:cs typeface="+mn-cs"/>
            </a:endParaRPr>
          </a:p>
        </p:txBody>
      </p:sp>
      <p:sp>
        <p:nvSpPr>
          <p:cNvPr id="1960971" name="Rectangle 11"/>
          <p:cNvSpPr>
            <a:spLocks noChangeArrowheads="1"/>
          </p:cNvSpPr>
          <p:nvPr/>
        </p:nvSpPr>
        <p:spPr bwMode="blackWhite">
          <a:xfrm>
            <a:off x="1879600" y="45275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Technology (incl. Biotechnology)</a:t>
            </a:r>
          </a:p>
        </p:txBody>
      </p:sp>
      <p:sp>
        <p:nvSpPr>
          <p:cNvPr id="1960972" name="Rectangle 12"/>
          <p:cNvSpPr>
            <a:spLocks noChangeArrowheads="1"/>
          </p:cNvSpPr>
          <p:nvPr/>
        </p:nvSpPr>
        <p:spPr bwMode="blackWhite">
          <a:xfrm>
            <a:off x="1879600" y="50101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Light Manufacturing</a:t>
            </a:r>
          </a:p>
        </p:txBody>
      </p:sp>
      <p:sp>
        <p:nvSpPr>
          <p:cNvPr id="1960973" name="Rectangle 13"/>
          <p:cNvSpPr>
            <a:spLocks noChangeArrowheads="1"/>
          </p:cNvSpPr>
          <p:nvPr/>
        </p:nvSpPr>
        <p:spPr bwMode="blackWhite">
          <a:xfrm>
            <a:off x="1879600" y="54800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err="1" smtClean="0">
                <a:solidFill>
                  <a:schemeClr val="bg1"/>
                </a:solidFill>
                <a:cs typeface="+mn-cs"/>
              </a:rPr>
              <a:t>Insourced</a:t>
            </a:r>
            <a:r>
              <a:rPr lang="en-US" sz="2000" b="1" dirty="0" smtClean="0">
                <a:solidFill>
                  <a:schemeClr val="bg1"/>
                </a:solidFill>
                <a:cs typeface="+mn-cs"/>
              </a:rPr>
              <a:t> Manufacturing</a:t>
            </a:r>
            <a:endParaRPr lang="en-US" sz="2000" b="1" dirty="0">
              <a:solidFill>
                <a:schemeClr val="bg1"/>
              </a:solidFill>
              <a:cs typeface="+mn-cs"/>
            </a:endParaRPr>
          </a:p>
        </p:txBody>
      </p:sp>
      <p:sp>
        <p:nvSpPr>
          <p:cNvPr id="17" name="AutoShape 7"/>
          <p:cNvSpPr>
            <a:spLocks noChangeArrowheads="1"/>
          </p:cNvSpPr>
          <p:nvPr/>
        </p:nvSpPr>
        <p:spPr bwMode="blackWhite">
          <a:xfrm>
            <a:off x="7531100" y="2446337"/>
            <a:ext cx="1420813" cy="2448391"/>
          </a:xfrm>
          <a:prstGeom prst="wedgeRectCallout">
            <a:avLst>
              <a:gd name="adj1" fmla="val -59218"/>
              <a:gd name="adj2" fmla="val -8948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Many industries are poised for growth, </a:t>
            </a:r>
            <a:r>
              <a:rPr lang="en-US" sz="1400" b="1" dirty="0" smtClean="0">
                <a:cs typeface="+mn-cs"/>
              </a:rPr>
              <a:t>though insurers’ ability to capitalize on these industries varies widely</a:t>
            </a:r>
            <a:endParaRPr lang="en-US" sz="1400" b="1" dirty="0">
              <a:cs typeface="+mn-cs"/>
            </a:endParaRPr>
          </a:p>
        </p:txBody>
      </p:sp>
      <p:sp>
        <p:nvSpPr>
          <p:cNvPr id="18" name="Rectangle 3"/>
          <p:cNvSpPr>
            <a:spLocks noChangeArrowheads="1"/>
          </p:cNvSpPr>
          <p:nvPr/>
        </p:nvSpPr>
        <p:spPr bwMode="blackWhite">
          <a:xfrm>
            <a:off x="1870636" y="6391834"/>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Shipping (</a:t>
            </a:r>
            <a:r>
              <a:rPr lang="en-US" sz="2000" b="1" i="1" dirty="0">
                <a:solidFill>
                  <a:srgbClr val="FF0000"/>
                </a:solidFill>
                <a:cs typeface="+mn-cs"/>
              </a:rPr>
              <a:t>Rail</a:t>
            </a:r>
            <a:r>
              <a:rPr lang="en-US" sz="2000" b="1" dirty="0">
                <a:solidFill>
                  <a:schemeClr val="bg1"/>
                </a:solidFill>
                <a:cs typeface="+mn-cs"/>
              </a:rPr>
              <a:t>, </a:t>
            </a:r>
            <a:r>
              <a:rPr lang="en-US" sz="2000" b="1" i="1" dirty="0">
                <a:solidFill>
                  <a:srgbClr val="FF0000"/>
                </a:solidFill>
                <a:cs typeface="+mn-cs"/>
              </a:rPr>
              <a:t>Marine</a:t>
            </a:r>
            <a:r>
              <a:rPr lang="en-US" sz="2000" b="1" dirty="0">
                <a:solidFill>
                  <a:schemeClr val="bg1"/>
                </a:solidFill>
                <a:cs typeface="+mn-cs"/>
              </a:rPr>
              <a:t>, </a:t>
            </a:r>
            <a:r>
              <a:rPr lang="en-US" sz="2000" b="1" dirty="0" smtClean="0">
                <a:solidFill>
                  <a:schemeClr val="bg1"/>
                </a:solidFill>
                <a:cs typeface="+mn-cs"/>
              </a:rPr>
              <a:t>Trucking, </a:t>
            </a:r>
            <a:r>
              <a:rPr lang="en-US" sz="2000" b="1" i="1" dirty="0" smtClean="0">
                <a:solidFill>
                  <a:srgbClr val="FF0000"/>
                </a:solidFill>
                <a:cs typeface="+mn-cs"/>
              </a:rPr>
              <a:t>Pipelines</a:t>
            </a:r>
            <a:r>
              <a:rPr lang="en-US" sz="2000" b="1" dirty="0" smtClean="0">
                <a:solidFill>
                  <a:schemeClr val="bg1"/>
                </a:solidFill>
                <a:cs typeface="+mn-cs"/>
              </a:rPr>
              <a:t>)</a:t>
            </a:r>
            <a:endParaRPr lang="en-US" sz="2000" b="1" dirty="0">
              <a:solidFill>
                <a:schemeClr val="bg1"/>
              </a:solidFill>
              <a:cs typeface="+mn-cs"/>
            </a:endParaRPr>
          </a:p>
        </p:txBody>
      </p:sp>
    </p:spTree>
    <p:extLst>
      <p:ext uri="{BB962C8B-B14F-4D97-AF65-F5344CB8AC3E}">
        <p14:creationId xmlns:p14="http://schemas.microsoft.com/office/powerpoint/2010/main" val="17102429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60965"/>
                                        </p:tgtEl>
                                        <p:attrNameLst>
                                          <p:attrName>style.visibility</p:attrName>
                                        </p:attrNameLst>
                                      </p:cBhvr>
                                      <p:to>
                                        <p:strVal val="visible"/>
                                      </p:to>
                                    </p:set>
                                    <p:anim calcmode="lin" valueType="num">
                                      <p:cBhvr>
                                        <p:cTn id="7" dur="500" fill="hold"/>
                                        <p:tgtEl>
                                          <p:spTgt spid="1960965"/>
                                        </p:tgtEl>
                                        <p:attrNameLst>
                                          <p:attrName>ppt_w</p:attrName>
                                        </p:attrNameLst>
                                      </p:cBhvr>
                                      <p:tavLst>
                                        <p:tav tm="0">
                                          <p:val>
                                            <p:fltVal val="0"/>
                                          </p:val>
                                        </p:tav>
                                        <p:tav tm="100000">
                                          <p:val>
                                            <p:strVal val="#ppt_w"/>
                                          </p:val>
                                        </p:tav>
                                      </p:tavLst>
                                    </p:anim>
                                    <p:anim calcmode="lin" valueType="num">
                                      <p:cBhvr>
                                        <p:cTn id="8" dur="500" fill="hold"/>
                                        <p:tgtEl>
                                          <p:spTgt spid="196096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500"/>
                                  </p:stCondLst>
                                  <p:childTnLst>
                                    <p:set>
                                      <p:cBhvr>
                                        <p:cTn id="11" dur="1" fill="hold">
                                          <p:stCondLst>
                                            <p:cond delay="0"/>
                                          </p:stCondLst>
                                        </p:cTn>
                                        <p:tgtEl>
                                          <p:spTgt spid="1960964"/>
                                        </p:tgtEl>
                                        <p:attrNameLst>
                                          <p:attrName>style.visibility</p:attrName>
                                        </p:attrNameLst>
                                      </p:cBhvr>
                                      <p:to>
                                        <p:strVal val="visible"/>
                                      </p:to>
                                    </p:set>
                                    <p:anim calcmode="lin" valueType="num">
                                      <p:cBhvr>
                                        <p:cTn id="12" dur="500" fill="hold"/>
                                        <p:tgtEl>
                                          <p:spTgt spid="1960964"/>
                                        </p:tgtEl>
                                        <p:attrNameLst>
                                          <p:attrName>ppt_w</p:attrName>
                                        </p:attrNameLst>
                                      </p:cBhvr>
                                      <p:tavLst>
                                        <p:tav tm="0">
                                          <p:val>
                                            <p:fltVal val="0"/>
                                          </p:val>
                                        </p:tav>
                                        <p:tav tm="100000">
                                          <p:val>
                                            <p:strVal val="#ppt_w"/>
                                          </p:val>
                                        </p:tav>
                                      </p:tavLst>
                                    </p:anim>
                                    <p:anim calcmode="lin" valueType="num">
                                      <p:cBhvr>
                                        <p:cTn id="13" dur="500" fill="hold"/>
                                        <p:tgtEl>
                                          <p:spTgt spid="1960964"/>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grpId="0" nodeType="afterEffect">
                                  <p:stCondLst>
                                    <p:cond delay="500"/>
                                  </p:stCondLst>
                                  <p:childTnLst>
                                    <p:set>
                                      <p:cBhvr>
                                        <p:cTn id="16" dur="1" fill="hold">
                                          <p:stCondLst>
                                            <p:cond delay="0"/>
                                          </p:stCondLst>
                                        </p:cTn>
                                        <p:tgtEl>
                                          <p:spTgt spid="1960966"/>
                                        </p:tgtEl>
                                        <p:attrNameLst>
                                          <p:attrName>style.visibility</p:attrName>
                                        </p:attrNameLst>
                                      </p:cBhvr>
                                      <p:to>
                                        <p:strVal val="visible"/>
                                      </p:to>
                                    </p:set>
                                    <p:anim calcmode="lin" valueType="num">
                                      <p:cBhvr>
                                        <p:cTn id="17" dur="500" fill="hold"/>
                                        <p:tgtEl>
                                          <p:spTgt spid="1960966"/>
                                        </p:tgtEl>
                                        <p:attrNameLst>
                                          <p:attrName>ppt_w</p:attrName>
                                        </p:attrNameLst>
                                      </p:cBhvr>
                                      <p:tavLst>
                                        <p:tav tm="0">
                                          <p:val>
                                            <p:fltVal val="0"/>
                                          </p:val>
                                        </p:tav>
                                        <p:tav tm="100000">
                                          <p:val>
                                            <p:strVal val="#ppt_w"/>
                                          </p:val>
                                        </p:tav>
                                      </p:tavLst>
                                    </p:anim>
                                    <p:anim calcmode="lin" valueType="num">
                                      <p:cBhvr>
                                        <p:cTn id="18" dur="500" fill="hold"/>
                                        <p:tgtEl>
                                          <p:spTgt spid="1960966"/>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23" presetClass="entr" presetSubtype="16" fill="hold" grpId="0" nodeType="afterEffect">
                                  <p:stCondLst>
                                    <p:cond delay="500"/>
                                  </p:stCondLst>
                                  <p:childTnLst>
                                    <p:set>
                                      <p:cBhvr>
                                        <p:cTn id="21" dur="1" fill="hold">
                                          <p:stCondLst>
                                            <p:cond delay="0"/>
                                          </p:stCondLst>
                                        </p:cTn>
                                        <p:tgtEl>
                                          <p:spTgt spid="1960967"/>
                                        </p:tgtEl>
                                        <p:attrNameLst>
                                          <p:attrName>style.visibility</p:attrName>
                                        </p:attrNameLst>
                                      </p:cBhvr>
                                      <p:to>
                                        <p:strVal val="visible"/>
                                      </p:to>
                                    </p:set>
                                    <p:anim calcmode="lin" valueType="num">
                                      <p:cBhvr>
                                        <p:cTn id="22" dur="500" fill="hold"/>
                                        <p:tgtEl>
                                          <p:spTgt spid="1960967"/>
                                        </p:tgtEl>
                                        <p:attrNameLst>
                                          <p:attrName>ppt_w</p:attrName>
                                        </p:attrNameLst>
                                      </p:cBhvr>
                                      <p:tavLst>
                                        <p:tav tm="0">
                                          <p:val>
                                            <p:fltVal val="0"/>
                                          </p:val>
                                        </p:tav>
                                        <p:tav tm="100000">
                                          <p:val>
                                            <p:strVal val="#ppt_w"/>
                                          </p:val>
                                        </p:tav>
                                      </p:tavLst>
                                    </p:anim>
                                    <p:anim calcmode="lin" valueType="num">
                                      <p:cBhvr>
                                        <p:cTn id="23" dur="500" fill="hold"/>
                                        <p:tgtEl>
                                          <p:spTgt spid="1960967"/>
                                        </p:tgtEl>
                                        <p:attrNameLst>
                                          <p:attrName>ppt_h</p:attrName>
                                        </p:attrNameLst>
                                      </p:cBhvr>
                                      <p:tavLst>
                                        <p:tav tm="0">
                                          <p:val>
                                            <p:fltVal val="0"/>
                                          </p:val>
                                        </p:tav>
                                        <p:tav tm="100000">
                                          <p:val>
                                            <p:strVal val="#ppt_h"/>
                                          </p:val>
                                        </p:tav>
                                      </p:tavLst>
                                    </p:anim>
                                  </p:childTnLst>
                                </p:cTn>
                              </p:par>
                            </p:childTnLst>
                          </p:cTn>
                        </p:par>
                        <p:par>
                          <p:cTn id="24" fill="hold">
                            <p:stCondLst>
                              <p:cond delay="3500"/>
                            </p:stCondLst>
                            <p:childTnLst>
                              <p:par>
                                <p:cTn id="25" presetID="23" presetClass="entr" presetSubtype="16" fill="hold" grpId="0" nodeType="afterEffect">
                                  <p:stCondLst>
                                    <p:cond delay="500"/>
                                  </p:stCondLst>
                                  <p:childTnLst>
                                    <p:set>
                                      <p:cBhvr>
                                        <p:cTn id="26" dur="1" fill="hold">
                                          <p:stCondLst>
                                            <p:cond delay="0"/>
                                          </p:stCondLst>
                                        </p:cTn>
                                        <p:tgtEl>
                                          <p:spTgt spid="1960968"/>
                                        </p:tgtEl>
                                        <p:attrNameLst>
                                          <p:attrName>style.visibility</p:attrName>
                                        </p:attrNameLst>
                                      </p:cBhvr>
                                      <p:to>
                                        <p:strVal val="visible"/>
                                      </p:to>
                                    </p:set>
                                    <p:anim calcmode="lin" valueType="num">
                                      <p:cBhvr>
                                        <p:cTn id="27" dur="500" fill="hold"/>
                                        <p:tgtEl>
                                          <p:spTgt spid="1960968"/>
                                        </p:tgtEl>
                                        <p:attrNameLst>
                                          <p:attrName>ppt_w</p:attrName>
                                        </p:attrNameLst>
                                      </p:cBhvr>
                                      <p:tavLst>
                                        <p:tav tm="0">
                                          <p:val>
                                            <p:fltVal val="0"/>
                                          </p:val>
                                        </p:tav>
                                        <p:tav tm="100000">
                                          <p:val>
                                            <p:strVal val="#ppt_w"/>
                                          </p:val>
                                        </p:tav>
                                      </p:tavLst>
                                    </p:anim>
                                    <p:anim calcmode="lin" valueType="num">
                                      <p:cBhvr>
                                        <p:cTn id="28" dur="500" fill="hold"/>
                                        <p:tgtEl>
                                          <p:spTgt spid="1960968"/>
                                        </p:tgtEl>
                                        <p:attrNameLst>
                                          <p:attrName>ppt_h</p:attrName>
                                        </p:attrNameLst>
                                      </p:cBhvr>
                                      <p:tavLst>
                                        <p:tav tm="0">
                                          <p:val>
                                            <p:fltVal val="0"/>
                                          </p:val>
                                        </p:tav>
                                        <p:tav tm="100000">
                                          <p:val>
                                            <p:strVal val="#ppt_h"/>
                                          </p:val>
                                        </p:tav>
                                      </p:tavLst>
                                    </p:anim>
                                  </p:childTnLst>
                                </p:cTn>
                              </p:par>
                            </p:childTnLst>
                          </p:cTn>
                        </p:par>
                        <p:par>
                          <p:cTn id="29" fill="hold">
                            <p:stCondLst>
                              <p:cond delay="4500"/>
                            </p:stCondLst>
                            <p:childTnLst>
                              <p:par>
                                <p:cTn id="30" presetID="23" presetClass="entr" presetSubtype="16" fill="hold" grpId="0" nodeType="afterEffect">
                                  <p:stCondLst>
                                    <p:cond delay="500"/>
                                  </p:stCondLst>
                                  <p:childTnLst>
                                    <p:set>
                                      <p:cBhvr>
                                        <p:cTn id="31" dur="1" fill="hold">
                                          <p:stCondLst>
                                            <p:cond delay="0"/>
                                          </p:stCondLst>
                                        </p:cTn>
                                        <p:tgtEl>
                                          <p:spTgt spid="1960969"/>
                                        </p:tgtEl>
                                        <p:attrNameLst>
                                          <p:attrName>style.visibility</p:attrName>
                                        </p:attrNameLst>
                                      </p:cBhvr>
                                      <p:to>
                                        <p:strVal val="visible"/>
                                      </p:to>
                                    </p:set>
                                    <p:anim calcmode="lin" valueType="num">
                                      <p:cBhvr>
                                        <p:cTn id="32" dur="500" fill="hold"/>
                                        <p:tgtEl>
                                          <p:spTgt spid="1960969"/>
                                        </p:tgtEl>
                                        <p:attrNameLst>
                                          <p:attrName>ppt_w</p:attrName>
                                        </p:attrNameLst>
                                      </p:cBhvr>
                                      <p:tavLst>
                                        <p:tav tm="0">
                                          <p:val>
                                            <p:fltVal val="0"/>
                                          </p:val>
                                        </p:tav>
                                        <p:tav tm="100000">
                                          <p:val>
                                            <p:strVal val="#ppt_w"/>
                                          </p:val>
                                        </p:tav>
                                      </p:tavLst>
                                    </p:anim>
                                    <p:anim calcmode="lin" valueType="num">
                                      <p:cBhvr>
                                        <p:cTn id="33" dur="500" fill="hold"/>
                                        <p:tgtEl>
                                          <p:spTgt spid="1960969"/>
                                        </p:tgtEl>
                                        <p:attrNameLst>
                                          <p:attrName>ppt_h</p:attrName>
                                        </p:attrNameLst>
                                      </p:cBhvr>
                                      <p:tavLst>
                                        <p:tav tm="0">
                                          <p:val>
                                            <p:fltVal val="0"/>
                                          </p:val>
                                        </p:tav>
                                        <p:tav tm="100000">
                                          <p:val>
                                            <p:strVal val="#ppt_h"/>
                                          </p:val>
                                        </p:tav>
                                      </p:tavLst>
                                    </p:anim>
                                  </p:childTnLst>
                                </p:cTn>
                              </p:par>
                            </p:childTnLst>
                          </p:cTn>
                        </p:par>
                        <p:par>
                          <p:cTn id="34" fill="hold">
                            <p:stCondLst>
                              <p:cond delay="5500"/>
                            </p:stCondLst>
                            <p:childTnLst>
                              <p:par>
                                <p:cTn id="35" presetID="23" presetClass="entr" presetSubtype="16" fill="hold" grpId="0" nodeType="afterEffect">
                                  <p:stCondLst>
                                    <p:cond delay="500"/>
                                  </p:stCondLst>
                                  <p:childTnLst>
                                    <p:set>
                                      <p:cBhvr>
                                        <p:cTn id="36" dur="1" fill="hold">
                                          <p:stCondLst>
                                            <p:cond delay="0"/>
                                          </p:stCondLst>
                                        </p:cTn>
                                        <p:tgtEl>
                                          <p:spTgt spid="1960970"/>
                                        </p:tgtEl>
                                        <p:attrNameLst>
                                          <p:attrName>style.visibility</p:attrName>
                                        </p:attrNameLst>
                                      </p:cBhvr>
                                      <p:to>
                                        <p:strVal val="visible"/>
                                      </p:to>
                                    </p:set>
                                    <p:anim calcmode="lin" valueType="num">
                                      <p:cBhvr>
                                        <p:cTn id="37" dur="500" fill="hold"/>
                                        <p:tgtEl>
                                          <p:spTgt spid="1960970"/>
                                        </p:tgtEl>
                                        <p:attrNameLst>
                                          <p:attrName>ppt_w</p:attrName>
                                        </p:attrNameLst>
                                      </p:cBhvr>
                                      <p:tavLst>
                                        <p:tav tm="0">
                                          <p:val>
                                            <p:fltVal val="0"/>
                                          </p:val>
                                        </p:tav>
                                        <p:tav tm="100000">
                                          <p:val>
                                            <p:strVal val="#ppt_w"/>
                                          </p:val>
                                        </p:tav>
                                      </p:tavLst>
                                    </p:anim>
                                    <p:anim calcmode="lin" valueType="num">
                                      <p:cBhvr>
                                        <p:cTn id="38" dur="500" fill="hold"/>
                                        <p:tgtEl>
                                          <p:spTgt spid="1960970"/>
                                        </p:tgtEl>
                                        <p:attrNameLst>
                                          <p:attrName>ppt_h</p:attrName>
                                        </p:attrNameLst>
                                      </p:cBhvr>
                                      <p:tavLst>
                                        <p:tav tm="0">
                                          <p:val>
                                            <p:fltVal val="0"/>
                                          </p:val>
                                        </p:tav>
                                        <p:tav tm="100000">
                                          <p:val>
                                            <p:strVal val="#ppt_h"/>
                                          </p:val>
                                        </p:tav>
                                      </p:tavLst>
                                    </p:anim>
                                  </p:childTnLst>
                                </p:cTn>
                              </p:par>
                            </p:childTnLst>
                          </p:cTn>
                        </p:par>
                        <p:par>
                          <p:cTn id="39" fill="hold">
                            <p:stCondLst>
                              <p:cond delay="6500"/>
                            </p:stCondLst>
                            <p:childTnLst>
                              <p:par>
                                <p:cTn id="40" presetID="23" presetClass="entr" presetSubtype="16" fill="hold" grpId="0" nodeType="afterEffect">
                                  <p:stCondLst>
                                    <p:cond delay="500"/>
                                  </p:stCondLst>
                                  <p:childTnLst>
                                    <p:set>
                                      <p:cBhvr>
                                        <p:cTn id="41" dur="1" fill="hold">
                                          <p:stCondLst>
                                            <p:cond delay="0"/>
                                          </p:stCondLst>
                                        </p:cTn>
                                        <p:tgtEl>
                                          <p:spTgt spid="1960971"/>
                                        </p:tgtEl>
                                        <p:attrNameLst>
                                          <p:attrName>style.visibility</p:attrName>
                                        </p:attrNameLst>
                                      </p:cBhvr>
                                      <p:to>
                                        <p:strVal val="visible"/>
                                      </p:to>
                                    </p:set>
                                    <p:anim calcmode="lin" valueType="num">
                                      <p:cBhvr>
                                        <p:cTn id="42" dur="500" fill="hold"/>
                                        <p:tgtEl>
                                          <p:spTgt spid="1960971"/>
                                        </p:tgtEl>
                                        <p:attrNameLst>
                                          <p:attrName>ppt_w</p:attrName>
                                        </p:attrNameLst>
                                      </p:cBhvr>
                                      <p:tavLst>
                                        <p:tav tm="0">
                                          <p:val>
                                            <p:fltVal val="0"/>
                                          </p:val>
                                        </p:tav>
                                        <p:tav tm="100000">
                                          <p:val>
                                            <p:strVal val="#ppt_w"/>
                                          </p:val>
                                        </p:tav>
                                      </p:tavLst>
                                    </p:anim>
                                    <p:anim calcmode="lin" valueType="num">
                                      <p:cBhvr>
                                        <p:cTn id="43" dur="500" fill="hold"/>
                                        <p:tgtEl>
                                          <p:spTgt spid="1960971"/>
                                        </p:tgtEl>
                                        <p:attrNameLst>
                                          <p:attrName>ppt_h</p:attrName>
                                        </p:attrNameLst>
                                      </p:cBhvr>
                                      <p:tavLst>
                                        <p:tav tm="0">
                                          <p:val>
                                            <p:fltVal val="0"/>
                                          </p:val>
                                        </p:tav>
                                        <p:tav tm="100000">
                                          <p:val>
                                            <p:strVal val="#ppt_h"/>
                                          </p:val>
                                        </p:tav>
                                      </p:tavLst>
                                    </p:anim>
                                  </p:childTnLst>
                                </p:cTn>
                              </p:par>
                            </p:childTnLst>
                          </p:cTn>
                        </p:par>
                        <p:par>
                          <p:cTn id="44" fill="hold">
                            <p:stCondLst>
                              <p:cond delay="7500"/>
                            </p:stCondLst>
                            <p:childTnLst>
                              <p:par>
                                <p:cTn id="45" presetID="23" presetClass="entr" presetSubtype="16" fill="hold" grpId="0" nodeType="afterEffect">
                                  <p:stCondLst>
                                    <p:cond delay="500"/>
                                  </p:stCondLst>
                                  <p:childTnLst>
                                    <p:set>
                                      <p:cBhvr>
                                        <p:cTn id="46" dur="1" fill="hold">
                                          <p:stCondLst>
                                            <p:cond delay="0"/>
                                          </p:stCondLst>
                                        </p:cTn>
                                        <p:tgtEl>
                                          <p:spTgt spid="1960972"/>
                                        </p:tgtEl>
                                        <p:attrNameLst>
                                          <p:attrName>style.visibility</p:attrName>
                                        </p:attrNameLst>
                                      </p:cBhvr>
                                      <p:to>
                                        <p:strVal val="visible"/>
                                      </p:to>
                                    </p:set>
                                    <p:anim calcmode="lin" valueType="num">
                                      <p:cBhvr>
                                        <p:cTn id="47" dur="500" fill="hold"/>
                                        <p:tgtEl>
                                          <p:spTgt spid="1960972"/>
                                        </p:tgtEl>
                                        <p:attrNameLst>
                                          <p:attrName>ppt_w</p:attrName>
                                        </p:attrNameLst>
                                      </p:cBhvr>
                                      <p:tavLst>
                                        <p:tav tm="0">
                                          <p:val>
                                            <p:fltVal val="0"/>
                                          </p:val>
                                        </p:tav>
                                        <p:tav tm="100000">
                                          <p:val>
                                            <p:strVal val="#ppt_w"/>
                                          </p:val>
                                        </p:tav>
                                      </p:tavLst>
                                    </p:anim>
                                    <p:anim calcmode="lin" valueType="num">
                                      <p:cBhvr>
                                        <p:cTn id="48" dur="500" fill="hold"/>
                                        <p:tgtEl>
                                          <p:spTgt spid="1960972"/>
                                        </p:tgtEl>
                                        <p:attrNameLst>
                                          <p:attrName>ppt_h</p:attrName>
                                        </p:attrNameLst>
                                      </p:cBhvr>
                                      <p:tavLst>
                                        <p:tav tm="0">
                                          <p:val>
                                            <p:fltVal val="0"/>
                                          </p:val>
                                        </p:tav>
                                        <p:tav tm="100000">
                                          <p:val>
                                            <p:strVal val="#ppt_h"/>
                                          </p:val>
                                        </p:tav>
                                      </p:tavLst>
                                    </p:anim>
                                  </p:childTnLst>
                                </p:cTn>
                              </p:par>
                            </p:childTnLst>
                          </p:cTn>
                        </p:par>
                        <p:par>
                          <p:cTn id="49" fill="hold">
                            <p:stCondLst>
                              <p:cond delay="8500"/>
                            </p:stCondLst>
                            <p:childTnLst>
                              <p:par>
                                <p:cTn id="50" presetID="23" presetClass="entr" presetSubtype="16" fill="hold" grpId="0" nodeType="afterEffect">
                                  <p:stCondLst>
                                    <p:cond delay="500"/>
                                  </p:stCondLst>
                                  <p:childTnLst>
                                    <p:set>
                                      <p:cBhvr>
                                        <p:cTn id="51" dur="1" fill="hold">
                                          <p:stCondLst>
                                            <p:cond delay="0"/>
                                          </p:stCondLst>
                                        </p:cTn>
                                        <p:tgtEl>
                                          <p:spTgt spid="1960973"/>
                                        </p:tgtEl>
                                        <p:attrNameLst>
                                          <p:attrName>style.visibility</p:attrName>
                                        </p:attrNameLst>
                                      </p:cBhvr>
                                      <p:to>
                                        <p:strVal val="visible"/>
                                      </p:to>
                                    </p:set>
                                    <p:anim calcmode="lin" valueType="num">
                                      <p:cBhvr>
                                        <p:cTn id="52" dur="500" fill="hold"/>
                                        <p:tgtEl>
                                          <p:spTgt spid="1960973"/>
                                        </p:tgtEl>
                                        <p:attrNameLst>
                                          <p:attrName>ppt_w</p:attrName>
                                        </p:attrNameLst>
                                      </p:cBhvr>
                                      <p:tavLst>
                                        <p:tav tm="0">
                                          <p:val>
                                            <p:fltVal val="0"/>
                                          </p:val>
                                        </p:tav>
                                        <p:tav tm="100000">
                                          <p:val>
                                            <p:strVal val="#ppt_w"/>
                                          </p:val>
                                        </p:tav>
                                      </p:tavLst>
                                    </p:anim>
                                    <p:anim calcmode="lin" valueType="num">
                                      <p:cBhvr>
                                        <p:cTn id="53" dur="500" fill="hold"/>
                                        <p:tgtEl>
                                          <p:spTgt spid="1960973"/>
                                        </p:tgtEl>
                                        <p:attrNameLst>
                                          <p:attrName>ppt_h</p:attrName>
                                        </p:attrNameLst>
                                      </p:cBhvr>
                                      <p:tavLst>
                                        <p:tav tm="0">
                                          <p:val>
                                            <p:fltVal val="0"/>
                                          </p:val>
                                        </p:tav>
                                        <p:tav tm="100000">
                                          <p:val>
                                            <p:strVal val="#ppt_h"/>
                                          </p:val>
                                        </p:tav>
                                      </p:tavLst>
                                    </p:anim>
                                  </p:childTnLst>
                                </p:cTn>
                              </p:par>
                            </p:childTnLst>
                          </p:cTn>
                        </p:par>
                        <p:par>
                          <p:cTn id="54" fill="hold">
                            <p:stCondLst>
                              <p:cond delay="9500"/>
                            </p:stCondLst>
                            <p:childTnLst>
                              <p:par>
                                <p:cTn id="55" presetID="23" presetClass="entr" presetSubtype="16" fill="hold" grpId="0" nodeType="afterEffect">
                                  <p:stCondLst>
                                    <p:cond delay="0"/>
                                  </p:stCondLst>
                                  <p:childTnLst>
                                    <p:set>
                                      <p:cBhvr>
                                        <p:cTn id="56" dur="1" fill="hold">
                                          <p:stCondLst>
                                            <p:cond delay="0"/>
                                          </p:stCondLst>
                                        </p:cTn>
                                        <p:tgtEl>
                                          <p:spTgt spid="1960963"/>
                                        </p:tgtEl>
                                        <p:attrNameLst>
                                          <p:attrName>style.visibility</p:attrName>
                                        </p:attrNameLst>
                                      </p:cBhvr>
                                      <p:to>
                                        <p:strVal val="visible"/>
                                      </p:to>
                                    </p:set>
                                    <p:anim calcmode="lin" valueType="num">
                                      <p:cBhvr>
                                        <p:cTn id="57" dur="500" fill="hold"/>
                                        <p:tgtEl>
                                          <p:spTgt spid="1960963"/>
                                        </p:tgtEl>
                                        <p:attrNameLst>
                                          <p:attrName>ppt_w</p:attrName>
                                        </p:attrNameLst>
                                      </p:cBhvr>
                                      <p:tavLst>
                                        <p:tav tm="0">
                                          <p:val>
                                            <p:fltVal val="0"/>
                                          </p:val>
                                        </p:tav>
                                        <p:tav tm="100000">
                                          <p:val>
                                            <p:strVal val="#ppt_w"/>
                                          </p:val>
                                        </p:tav>
                                      </p:tavLst>
                                    </p:anim>
                                    <p:anim calcmode="lin" valueType="num">
                                      <p:cBhvr>
                                        <p:cTn id="58" dur="500" fill="hold"/>
                                        <p:tgtEl>
                                          <p:spTgt spid="1960963"/>
                                        </p:tgtEl>
                                        <p:attrNameLst>
                                          <p:attrName>ppt_h</p:attrName>
                                        </p:attrNameLst>
                                      </p:cBhvr>
                                      <p:tavLst>
                                        <p:tav tm="0">
                                          <p:val>
                                            <p:fltVal val="0"/>
                                          </p:val>
                                        </p:tav>
                                        <p:tav tm="100000">
                                          <p:val>
                                            <p:strVal val="#ppt_h"/>
                                          </p:val>
                                        </p:tav>
                                      </p:tavLst>
                                    </p:anim>
                                  </p:childTnLst>
                                </p:cTn>
                              </p:par>
                            </p:childTnLst>
                          </p:cTn>
                        </p:par>
                        <p:par>
                          <p:cTn id="59" fill="hold">
                            <p:stCondLst>
                              <p:cond delay="10000"/>
                            </p:stCondLst>
                            <p:childTnLst>
                              <p:par>
                                <p:cTn id="60" presetID="2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childTnLst>
                                </p:cTn>
                              </p:par>
                            </p:childTnLst>
                          </p:cTn>
                        </p:par>
                        <p:par>
                          <p:cTn id="64" fill="hold">
                            <p:stCondLst>
                              <p:cond delay="10500"/>
                            </p:stCondLst>
                            <p:childTnLst>
                              <p:par>
                                <p:cTn id="65" presetID="22" presetClass="entr" presetSubtype="2"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right)">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0963" grpId="0" animBg="1"/>
      <p:bldP spid="1960964" grpId="0" animBg="1"/>
      <p:bldP spid="1960965" grpId="0" animBg="1"/>
      <p:bldP spid="1960966" grpId="0" animBg="1"/>
      <p:bldP spid="1960967" grpId="0" animBg="1"/>
      <p:bldP spid="1960968" grpId="0" animBg="1"/>
      <p:bldP spid="1960969" grpId="0" animBg="1"/>
      <p:bldP spid="1960970" grpId="0" animBg="1"/>
      <p:bldP spid="1960971" grpId="0" animBg="1"/>
      <p:bldP spid="1960972" grpId="0" animBg="1"/>
      <p:bldP spid="1960973" grpId="0" animBg="1"/>
      <p:bldP spid="17" grpId="0" animBg="1"/>
      <p:bldP spid="18"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CONSTRUCTION INDUSTRY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99</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Construction Sector Is Critical to the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99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0.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1.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2.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200543</TotalTime>
  <Words>13241</Words>
  <Application>Microsoft Office PowerPoint</Application>
  <PresentationFormat>On-screen Show (4:3)</PresentationFormat>
  <Paragraphs>1737</Paragraphs>
  <Slides>173</Slides>
  <Notes>152</Notes>
  <HiddenSlides>33</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173</vt:i4>
      </vt:variant>
    </vt:vector>
  </HeadingPairs>
  <TitlesOfParts>
    <vt:vector size="183" baseType="lpstr">
      <vt:lpstr>ＭＳ Ｐゴシック</vt:lpstr>
      <vt:lpstr>Arial</vt:lpstr>
      <vt:lpstr>Arial </vt:lpstr>
      <vt:lpstr>Symbol</vt:lpstr>
      <vt:lpstr>Times New Roman</vt:lpstr>
      <vt:lpstr>Verdana</vt:lpstr>
      <vt:lpstr>Wingdings</vt:lpstr>
      <vt:lpstr>Default Design</vt:lpstr>
      <vt:lpstr>Chart</vt:lpstr>
      <vt:lpstr>Worksheet</vt:lpstr>
      <vt:lpstr>Overview &amp; Outlook for the      Commercial P/C              Insurance Industry: Trends, Challenges &amp; Opportunities</vt:lpstr>
      <vt:lpstr>PowerPoint Presentation</vt:lpstr>
      <vt:lpstr>P/C Industry Net Income After Taxes 1991–2014E</vt:lpstr>
      <vt:lpstr>Profitability Peaks &amp; Troughs in the P/C Insurance Industry, 1975 – 2014:Q3*</vt:lpstr>
      <vt:lpstr>Profitability Peaks &amp; Troughs in the P/C Insurance Industry, 1975 – 2016F</vt:lpstr>
      <vt:lpstr>ROE: Property/Casualty Insurance by Major Event, 1987–2014E</vt:lpstr>
      <vt:lpstr>PowerPoint Presentation</vt:lpstr>
      <vt:lpstr>P/C Insurance Industry  Combined Ratio, 2001–2014:Q3*</vt:lpstr>
      <vt:lpstr>A 100 Combined Ratio Isn’t What It Once Was: Investment Impact on ROEs</vt:lpstr>
      <vt:lpstr>Return on Net Worth (RNW) All Lines: 2004-2013 Average</vt:lpstr>
      <vt:lpstr>RNW All Lines by State, 2004-2013 Average: Highest 25 States</vt:lpstr>
      <vt:lpstr>PowerPoint Presentation</vt:lpstr>
      <vt:lpstr>PowerPoint Presentation</vt:lpstr>
      <vt:lpstr>PowerPoint Presentation</vt:lpstr>
      <vt:lpstr>I.I.I. Media Index, P/C, 2014 vs 2013 Percent increase/decrease from previous year</vt:lpstr>
      <vt:lpstr>PowerPoint Presentation</vt:lpstr>
      <vt:lpstr>Structure of Reauthorized TRIA Program (as of 2020)</vt:lpstr>
      <vt:lpstr>Industry Aggregate Retention Under TRIA, from Inception through Extension</vt:lpstr>
      <vt:lpstr>TRIA Program Trigger, from Inception through Extension</vt:lpstr>
      <vt:lpstr>Industry Co-Pay Share in Excess of Individual Retention</vt:lpstr>
      <vt:lpstr>INVESTMENTS:  THE NEW REALITY</vt:lpstr>
      <vt:lpstr>Distribution of Invested Assets: P/C Insurance Industry, 2013</vt:lpstr>
      <vt:lpstr>Property/Casualty Insurance Industry Investment Income: 2000–20141</vt:lpstr>
      <vt:lpstr>U.S. Treasury Security Yields: A Long Downward Trend, 1990–2014*</vt:lpstr>
      <vt:lpstr>Book Yield on Property/Casualty Insurance Invested Assets, 2007–2016F</vt:lpstr>
      <vt:lpstr>Interest Rate Forecasts: 2015 – 2020</vt:lpstr>
      <vt:lpstr>Annual Inflation Rates, (CPI-U, %), 1990–2016F</vt:lpstr>
      <vt:lpstr>PowerPoint Presentation</vt:lpstr>
      <vt:lpstr>P/C Insurer Net Realized  Capital Gains/Losses, 1990-2014:Q3</vt:lpstr>
      <vt:lpstr>Property/Casualty Insurance Industry Investment Gain: 1994–2014E1</vt:lpstr>
      <vt:lpstr>PowerPoint Presentation</vt:lpstr>
      <vt:lpstr>Distribution of Bond Maturities, P/C Insurance Industry, 2003-2013</vt:lpstr>
      <vt:lpstr>CAPITAL/CAPACITY </vt:lpstr>
      <vt:lpstr>Policyholder Surplus,  2006:Q4–2014:Q3</vt:lpstr>
      <vt:lpstr>US Policyholder Surplus: 1975–2014*</vt:lpstr>
      <vt:lpstr>Premium-to-Surplus Ratio: 1985–2014*</vt:lpstr>
      <vt:lpstr>US P/C Insurance Industry Excess Capital Position: 1994–2016E</vt:lpstr>
      <vt:lpstr>P/C Industry: Loss Reserve-to-Surplus Ratio, 1971-2014:Q3</vt:lpstr>
      <vt:lpstr>PowerPoint Presentation</vt:lpstr>
      <vt:lpstr>Global Reinsurance Capital (Traditional    and Alternative), 2006 - 2014</vt:lpstr>
      <vt:lpstr>Alternative Capital as a Percentage of Traditional Global Reinsurance Capital</vt:lpstr>
      <vt:lpstr>Growth of Alternative Capital Structures, 2002 - 2014</vt:lpstr>
      <vt:lpstr>Catastrophe Bond Issuance and Outstanding: 1997-2014</vt:lpstr>
      <vt:lpstr>Largest Sponsors of ILS, Year-End 2014</vt:lpstr>
      <vt:lpstr>Reinsurance Pricing: Change in Rate on Line for Cat Business</vt:lpstr>
      <vt:lpstr>ILS Issuance by Trigger</vt:lpstr>
      <vt:lpstr>U.S. Wind-Exposed Risk Premium* 2010:Q1 to 2014: Q1</vt:lpstr>
      <vt:lpstr>I.I.I. Will Release its First Report on Alternative Capital During Q1 2015</vt:lpstr>
      <vt:lpstr>Questions Arising from Influence of Alternative Capital</vt:lpstr>
      <vt:lpstr>PowerPoint Presentation</vt:lpstr>
      <vt:lpstr>Average Commercial Rate Change, All Lines, (1Q:2004–4Q:2014)</vt:lpstr>
      <vt:lpstr>Change in Commercial Rate Renewals, by Account Size: 1999:Q4 to 2014:Q4</vt:lpstr>
      <vt:lpstr>Cumulative Qtrly. Commercial Rate Changes, by Account Size: 1999:Q4 to 2014:Q4</vt:lpstr>
      <vt:lpstr>PowerPoint Presentation</vt:lpstr>
      <vt:lpstr>Change in Commercial Rate Renewals, by Line: 2014:Q4</vt:lpstr>
      <vt:lpstr>PowerPoint Presentation</vt:lpstr>
      <vt:lpstr>Private Passenger Auto Combined Ratio: 1993–2015F</vt:lpstr>
      <vt:lpstr>Homeowners Insurance Combined Ratio: 1990–2015F</vt:lpstr>
      <vt:lpstr>Commercial Lines Combined Ratio, 1990-2015F*</vt:lpstr>
      <vt:lpstr>Commercial Auto Combined Ratio: 1993–2015F</vt:lpstr>
      <vt:lpstr>Commercial Multi-Peril Combined Ratio: 1995–2015F</vt:lpstr>
      <vt:lpstr>General Liability Combined Ratio:  2005–2015F</vt:lpstr>
      <vt:lpstr>PowerPoint Presentation</vt:lpstr>
      <vt:lpstr>Net Premium Growth: Annual Change,  1971—2016F</vt:lpstr>
      <vt:lpstr>Auto &amp; Home vs. All Lines, Net Written Premium Growth, 2000–2015F</vt:lpstr>
      <vt:lpstr>Direct Premiums Written: Total P/C Percent Change by State, 2007-2013</vt:lpstr>
      <vt:lpstr>Direct Premiums Written: Total P/C Percent Change by State, 2007-2013</vt:lpstr>
      <vt:lpstr>Direct Premiums Written: PP Auto Percent Change by State, 2007-2013</vt:lpstr>
      <vt:lpstr>Direct Premiums Written: PP Auto Percent Change by State, 2007-2013</vt:lpstr>
      <vt:lpstr>Advertising Expenditures by P/C Insurance Industry, 1999-2013</vt:lpstr>
      <vt:lpstr>PowerPoint Presentation</vt:lpstr>
      <vt:lpstr>Direct Premiums Written: Homeowners Percent Change by State, 2007-2013</vt:lpstr>
      <vt:lpstr>Direct Premiums Written: Homeowners Percent Change by State, 2007-2013</vt:lpstr>
      <vt:lpstr>Direct Premiums Written: Comm. Lines Percent Change by State, 2007-2013</vt:lpstr>
      <vt:lpstr>Direct Premiums Written: Comm. Lines Percent Change by State, 2007-2013</vt:lpstr>
      <vt:lpstr>Direct Premiums Written: Workers’ Comp Percent Change by State, 2007-2013*</vt:lpstr>
      <vt:lpstr>Direct Premiums Written: Worker’s Comp Percent Change by State, 2007-2013*</vt:lpstr>
      <vt:lpstr>Percentage of Carriers Using Predictive Analytics by Major P/C Line, 2013</vt:lpstr>
      <vt:lpstr>Uses of Predictive Analytics by Function</vt:lpstr>
      <vt:lpstr>The Strength of the Economy Will Influence P/C Insurer Growth Opportunities</vt:lpstr>
      <vt:lpstr>US Real GDP Growth*</vt:lpstr>
      <vt:lpstr>PowerPoint Presentation</vt:lpstr>
      <vt:lpstr>Real GDP by State Percent Change, 2013: Highest 25 States</vt:lpstr>
      <vt:lpstr>PowerPoint Presentation</vt:lpstr>
      <vt:lpstr>PowerPoint Presentation</vt:lpstr>
      <vt:lpstr>PowerPoint Presentation</vt:lpstr>
      <vt:lpstr>Auto/Light Truck Sales, 1999-2020F</vt:lpstr>
      <vt:lpstr>Monthly Change in Auto Insurance Prices, 1991–2014*</vt:lpstr>
      <vt:lpstr>Average Expenditures on Auto Insurance</vt:lpstr>
      <vt:lpstr>New Private Housing Starts, 1990-2020F</vt:lpstr>
      <vt:lpstr>Interest Rate on Convention 30-Year Mortgages: Up a Bit, 1990–2014*</vt:lpstr>
      <vt:lpstr>I.I.I. Poll: Renters Insurance</vt:lpstr>
      <vt:lpstr>PowerPoint Presentation</vt:lpstr>
      <vt:lpstr>Business Bankruptcy Filings: Still Falling (1994:Q1 – 2014:Q3)</vt:lpstr>
      <vt:lpstr>Business Bankruptcy Filings, 1980-2014</vt:lpstr>
      <vt:lpstr>Private Sector Business Starts: 1993:Q2 – 2013:Q4* As Strong as Ever?</vt:lpstr>
      <vt:lpstr>PowerPoint Presentation</vt:lpstr>
      <vt:lpstr>12 Industries for the Next 10 Years: Insurance Solutions Needed</vt:lpstr>
      <vt:lpstr>CONSTRUCTION INDUSTRY OVERVIEW &amp; OUTLOOK</vt:lpstr>
      <vt:lpstr>Value of New Private Construction: Residential &amp; Nonresidential, 2003-2014*</vt:lpstr>
      <vt:lpstr>Value of Construction Put in Place,   Nov. 2014 vs. Nov. 2013*</vt:lpstr>
      <vt:lpstr>Value of Private Construction Put in Place, by Segment,  Nov. 2014 vs. Nov. 2013*</vt:lpstr>
      <vt:lpstr>Value of Public Construction Put in Place, by Segment,  Nov. 2014 vs. Nov. 2013*</vt:lpstr>
      <vt:lpstr>Real (Inflation-Adjusted)  Nonresidential Construction, 2000-2014*</vt:lpstr>
      <vt:lpstr>PowerPoint Presentation</vt:lpstr>
      <vt:lpstr>New Private Housing Starts, 1990-2020F</vt:lpstr>
      <vt:lpstr>Construction Employment, Jan. 2010—December 2014*</vt:lpstr>
      <vt:lpstr>Construction Employment,  Jan. 2003–December 2014 </vt:lpstr>
      <vt:lpstr>ENERGY SECTOR: OIL &amp; GAS INDUSTRY FUTURE IS BRIGHT</vt:lpstr>
      <vt:lpstr>U.S. Crude Oil Production, 2005-2016P</vt:lpstr>
      <vt:lpstr>U.S. Natural Gas Production, 2000-2013</vt:lpstr>
      <vt:lpstr>Employment in Oil &amp; Gas Extraction, Jan. 2010—Dec. 2014*</vt:lpstr>
      <vt:lpstr>MANUFACTURING SECTOR OVERVIEW &amp; OUTLOOK</vt:lpstr>
      <vt:lpstr>Dollar Value* of Manufacturers’ Shipments Monthly, Jan. 1992—November 2014</vt:lpstr>
      <vt:lpstr>Manufacturing Growth for Selected Sectors, 2014 vs. 2013*</vt:lpstr>
      <vt:lpstr>Manufacturing Employment, Jan. 2010—December 2014*</vt:lpstr>
      <vt:lpstr>PowerPoint Presentation</vt:lpstr>
      <vt:lpstr>Index of Total Industrial Production:* A Near Peak as of December 2014</vt:lpstr>
      <vt:lpstr>Recovery in Capacity Utilization is a Positive Sign for Commercial Exposures</vt:lpstr>
      <vt:lpstr>Business Fixed Investment is Forecast to Grow Steadily in 2015-16, Fueling Commercial Exposure Growth</vt:lpstr>
      <vt:lpstr>PowerPoint Presentation</vt:lpstr>
      <vt:lpstr>Unemployment and Underemployment Rates: Still Too High, But Falling</vt:lpstr>
      <vt:lpstr>US Unemployment Rate Forecast</vt:lpstr>
      <vt:lpstr>PowerPoint Presentation</vt:lpstr>
      <vt:lpstr>Nonfarm Payroll (Wages and Salaries): Quarterly, 2005–2014:Q3</vt:lpstr>
      <vt:lpstr>Payroll vs. Workers Comp Net Written Premiums, 1990-2014P</vt:lpstr>
      <vt:lpstr>Construction Employment, Jan. 2010—December 2014*</vt:lpstr>
      <vt:lpstr>Construction Employment,  Jan. 2003–December 2014 </vt:lpstr>
      <vt:lpstr>Manufacturing Employment, January 2010—December 2014*</vt:lpstr>
      <vt:lpstr>Employment in Oil &amp; Gas Extraction, Jan. 2010—Dec. 2014*</vt:lpstr>
      <vt:lpstr>Workers Compensation   Operating Environment</vt:lpstr>
      <vt:lpstr>Workers Compensation Combined Ratio: 1994–2014E</vt:lpstr>
      <vt:lpstr>Workers Compensation Premium:  Third Consecutive Year of Increase  Net Written Premium</vt:lpstr>
      <vt:lpstr>2013 Workers Compensation Direct Written Premium Growth, by State*</vt:lpstr>
      <vt:lpstr>Workers Compensation Lost-Time  Claim Frequency Declined in 2013  Lost-Time Claims</vt:lpstr>
      <vt:lpstr>Workers Compensation Medical Severity Moderate Increase in 2013</vt:lpstr>
      <vt:lpstr>WC Medical Severity Generally Outpaces the Medical CPI Rate</vt:lpstr>
      <vt:lpstr>Medical Cost Inflation vs. Overall CPI, 1995 – 2014*</vt:lpstr>
      <vt:lpstr>U.S. Health Care Expenditures, 1965–2022F</vt:lpstr>
      <vt:lpstr>National Health Care Expenditures as a Share of GDP, 1965 – 2022F*</vt:lpstr>
      <vt:lpstr>PowerPoint Presentation</vt:lpstr>
      <vt:lpstr>Projected Number of People with No Health Insurance, 2013—2022*</vt:lpstr>
      <vt:lpstr>PowerPoint Presentation</vt:lpstr>
      <vt:lpstr>ACA Impact on WC May Occur via Changes    in Rates Set by State Regulators </vt:lpstr>
      <vt:lpstr>PPACA May Have Distinct Impacts on WC Depending on  Claim Frequency/Severity</vt:lpstr>
      <vt:lpstr>Possible Effects on Workers Comp</vt:lpstr>
      <vt:lpstr>PowerPoint Presentation</vt:lpstr>
      <vt:lpstr>PowerPoint Presentation</vt:lpstr>
      <vt:lpstr>U.S. Insured Catastrophe Losses</vt:lpstr>
      <vt:lpstr>Combined Ratio Points Associated with Catastrophe Losses: 1960 – 2013*</vt:lpstr>
      <vt:lpstr>Homeowners Insurance Combined Ratio: 1990–2015F</vt:lpstr>
      <vt:lpstr>Top 8 States for Insured Catastrophe Losses, 2013</vt:lpstr>
      <vt:lpstr>Inflation Adjusted U.S. Catastrophe Losses by Cause of Loss, 1994–20131</vt:lpstr>
      <vt:lpstr>Top 16 Most Costly Disasters in U.S. History</vt:lpstr>
      <vt:lpstr>PowerPoint Presentation</vt:lpstr>
      <vt:lpstr>Number of Federal Major Disaster Declarations, 1953-2014*</vt:lpstr>
      <vt:lpstr>Federal Disasters Declarations by State,  1953 – 2014: Highest 25 States*</vt:lpstr>
      <vt:lpstr>Federal Disasters Declarations by State,  1953 – 2014: Lowest 25 States*</vt:lpstr>
      <vt:lpstr>Natural Hazard Risk Scores, 2014 Highest 25 States*</vt:lpstr>
      <vt:lpstr>Natural Hazard Risk Scores, 2014 Bottom 24 States*</vt:lpstr>
      <vt:lpstr>CYBER RISK &amp;                     CYBER INSURANCE</vt:lpstr>
      <vt:lpstr>Data Breaches 2005-2014, by Number of Breaches and Records Exposed</vt:lpstr>
      <vt:lpstr>Worldwide Cybersecurity Spending, 2011- 2016F </vt:lpstr>
      <vt:lpstr>Data/Privacy Breach: Many Potential Costs Can Be Insured</vt:lpstr>
      <vt:lpstr>The Three Basic Elements of Cyber Coverage: Prevention, Transfer, Response</vt:lpstr>
      <vt:lpstr>I.I.I. Released its Second Cyber Report in 2014: Cyber Risk: The Growing Threat</vt:lpstr>
      <vt:lpstr>Shifting Legal Liability &amp;  Tort Environment</vt:lpstr>
      <vt:lpstr>Over the Last Three Decades, Total Tort Costs as a % of GDP Appear Somewhat Cyclical, 1980-2013E</vt:lpstr>
      <vt:lpstr>Commercial Lines Tort Costs: Insured vs. Self-(Un)Insured Shares, 1973-2010</vt:lpstr>
      <vt:lpstr>Commercial Lines Tort Costs: Insured vs. Self-(Un)Insured Shares, 1973-2010</vt:lpstr>
      <vt:lpstr>Business Leaders Ranking of Liability Systems in 2012</vt:lpstr>
      <vt:lpstr>The Nation’s Judicial Hellholes: 2012/2013</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4046</cp:revision>
  <cp:lastPrinted>2015-01-28T15:23:12Z</cp:lastPrinted>
  <dcterms:modified xsi:type="dcterms:W3CDTF">2015-02-05T14:51:01Z</dcterms:modified>
</cp:coreProperties>
</file>